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media/image6.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34.jpg" ContentType="image/jpeg"/>
  <Override PartName="/ppt/media/image35.jpg" ContentType="image/jpeg"/>
  <Override PartName="/ppt/media/image36.jpg" ContentType="image/jpeg"/>
  <Override PartName="/ppt/media/image37.jpg" ContentType="image/jpeg"/>
  <Override PartName="/ppt/media/image38.jpg" ContentType="image/jpeg"/>
  <Override PartName="/ppt/media/image39.jpg" ContentType="image/jpeg"/>
  <Override PartName="/ppt/media/image40.jpg" ContentType="image/jpeg"/>
  <Override PartName="/ppt/media/image41.jpg" ContentType="image/jpeg"/>
  <Override PartName="/ppt/media/image42.jpg" ContentType="image/jpeg"/>
  <Override PartName="/ppt/media/image43.jpg" ContentType="image/jpeg"/>
  <Override PartName="/ppt/notesSlides/notesSlide3.xml" ContentType="application/vnd.openxmlformats-officedocument.presentationml.notesSlide+xml"/>
  <Override PartName="/ppt/media/image49.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64.jpg" ContentType="image/jpeg"/>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media/image67.jpg" ContentType="image/jpeg"/>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media/image72.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media/image78.jpg" ContentType="image/jpeg"/>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89.jpg" ContentType="image/jpeg"/>
  <Override PartName="/ppt/media/image90.jpg" ContentType="image/jpeg"/>
  <Override PartName="/ppt/media/image91.jpg" ContentType="image/jpeg"/>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media/image103.jp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108.JPG" ContentType="image/jpeg"/>
  <Override PartName="/ppt/notesSlides/notesSlide27.xml" ContentType="application/vnd.openxmlformats-officedocument.presentationml.notesSlide+xml"/>
  <Override PartName="/ppt/media/image109.jpg" ContentType="image/jpeg"/>
  <Override PartName="/ppt/media/image111.jp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113.jpg" ContentType="image/jpe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media/image114.jpg" ContentType="image/jpeg"/>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media/image115.jpg" ContentType="image/jpeg"/>
  <Override PartName="/ppt/notesSlides/notesSlide5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media/image116.jpg" ContentType="image/jpeg"/>
  <Override PartName="/ppt/notesSlides/notesSlide5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5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media/image117.jpg" ContentType="image/jpeg"/>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media/image133.jpg" ContentType="image/jpeg"/>
  <Override PartName="/ppt/media/image134.jpg" ContentType="image/jpeg"/>
  <Override PartName="/ppt/media/image135.jpg" ContentType="image/jpeg"/>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7.xml" ContentType="application/vnd.openxmlformats-officedocument.presentationml.notesSlide+xml"/>
  <Override PartName="/ppt/media/image149.jpg" ContentType="image/jpeg"/>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58.xml" ContentType="application/vnd.openxmlformats-officedocument.presentationml.notesSlide+xml"/>
  <Override PartName="/ppt/media/image153.jpg" ContentType="image/jpeg"/>
  <Override PartName="/ppt/media/image155.jpg" ContentType="image/jpeg"/>
  <Override PartName="/ppt/media/image156.jpg" ContentType="image/jpeg"/>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media/image171.jpg" ContentType="image/jpeg"/>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163"/>
  </p:notesMasterIdLst>
  <p:sldIdLst>
    <p:sldId id="260" r:id="rId2"/>
    <p:sldId id="393" r:id="rId3"/>
    <p:sldId id="394" r:id="rId4"/>
    <p:sldId id="395" r:id="rId5"/>
    <p:sldId id="416" r:id="rId6"/>
    <p:sldId id="420" r:id="rId7"/>
    <p:sldId id="421" r:id="rId8"/>
    <p:sldId id="425" r:id="rId9"/>
    <p:sldId id="426" r:id="rId10"/>
    <p:sldId id="432" r:id="rId11"/>
    <p:sldId id="433" r:id="rId12"/>
    <p:sldId id="428" r:id="rId13"/>
    <p:sldId id="430" r:id="rId14"/>
    <p:sldId id="431" r:id="rId15"/>
    <p:sldId id="434" r:id="rId16"/>
    <p:sldId id="435" r:id="rId17"/>
    <p:sldId id="438" r:id="rId18"/>
    <p:sldId id="439" r:id="rId19"/>
    <p:sldId id="440" r:id="rId20"/>
    <p:sldId id="441" r:id="rId21"/>
    <p:sldId id="442" r:id="rId22"/>
    <p:sldId id="443" r:id="rId23"/>
    <p:sldId id="448" r:id="rId24"/>
    <p:sldId id="453" r:id="rId25"/>
    <p:sldId id="461" r:id="rId26"/>
    <p:sldId id="462" r:id="rId27"/>
    <p:sldId id="463" r:id="rId28"/>
    <p:sldId id="464" r:id="rId29"/>
    <p:sldId id="465" r:id="rId30"/>
    <p:sldId id="466" r:id="rId31"/>
    <p:sldId id="467" r:id="rId32"/>
    <p:sldId id="454" r:id="rId33"/>
    <p:sldId id="455" r:id="rId34"/>
    <p:sldId id="456" r:id="rId35"/>
    <p:sldId id="458" r:id="rId36"/>
    <p:sldId id="457" r:id="rId37"/>
    <p:sldId id="459" r:id="rId38"/>
    <p:sldId id="460" r:id="rId39"/>
    <p:sldId id="444" r:id="rId40"/>
    <p:sldId id="445" r:id="rId41"/>
    <p:sldId id="468" r:id="rId42"/>
    <p:sldId id="469" r:id="rId43"/>
    <p:sldId id="482" r:id="rId44"/>
    <p:sldId id="483" r:id="rId45"/>
    <p:sldId id="484" r:id="rId46"/>
    <p:sldId id="470" r:id="rId47"/>
    <p:sldId id="471" r:id="rId48"/>
    <p:sldId id="446" r:id="rId49"/>
    <p:sldId id="472" r:id="rId50"/>
    <p:sldId id="478" r:id="rId51"/>
    <p:sldId id="473" r:id="rId52"/>
    <p:sldId id="474" r:id="rId53"/>
    <p:sldId id="475" r:id="rId54"/>
    <p:sldId id="479" r:id="rId55"/>
    <p:sldId id="481" r:id="rId56"/>
    <p:sldId id="485" r:id="rId57"/>
    <p:sldId id="486" r:id="rId58"/>
    <p:sldId id="487" r:id="rId59"/>
    <p:sldId id="488" r:id="rId60"/>
    <p:sldId id="489" r:id="rId61"/>
    <p:sldId id="491" r:id="rId62"/>
    <p:sldId id="492" r:id="rId63"/>
    <p:sldId id="476" r:id="rId64"/>
    <p:sldId id="493" r:id="rId65"/>
    <p:sldId id="496" r:id="rId66"/>
    <p:sldId id="497" r:id="rId67"/>
    <p:sldId id="512" r:id="rId68"/>
    <p:sldId id="499" r:id="rId69"/>
    <p:sldId id="502" r:id="rId70"/>
    <p:sldId id="505" r:id="rId71"/>
    <p:sldId id="506" r:id="rId72"/>
    <p:sldId id="507" r:id="rId73"/>
    <p:sldId id="508" r:id="rId74"/>
    <p:sldId id="509" r:id="rId75"/>
    <p:sldId id="477" r:id="rId76"/>
    <p:sldId id="513" r:id="rId77"/>
    <p:sldId id="514" r:id="rId78"/>
    <p:sldId id="515" r:id="rId79"/>
    <p:sldId id="555" r:id="rId80"/>
    <p:sldId id="557" r:id="rId81"/>
    <p:sldId id="556" r:id="rId82"/>
    <p:sldId id="519" r:id="rId83"/>
    <p:sldId id="521" r:id="rId84"/>
    <p:sldId id="536" r:id="rId85"/>
    <p:sldId id="537" r:id="rId86"/>
    <p:sldId id="538" r:id="rId87"/>
    <p:sldId id="540" r:id="rId88"/>
    <p:sldId id="541" r:id="rId89"/>
    <p:sldId id="553" r:id="rId90"/>
    <p:sldId id="579" r:id="rId91"/>
    <p:sldId id="580" r:id="rId92"/>
    <p:sldId id="581" r:id="rId93"/>
    <p:sldId id="582" r:id="rId94"/>
    <p:sldId id="584" r:id="rId95"/>
    <p:sldId id="585" r:id="rId96"/>
    <p:sldId id="586" r:id="rId97"/>
    <p:sldId id="587" r:id="rId98"/>
    <p:sldId id="588" r:id="rId99"/>
    <p:sldId id="589" r:id="rId100"/>
    <p:sldId id="590" r:id="rId101"/>
    <p:sldId id="591" r:id="rId102"/>
    <p:sldId id="592" r:id="rId103"/>
    <p:sldId id="593" r:id="rId104"/>
    <p:sldId id="594" r:id="rId105"/>
    <p:sldId id="595" r:id="rId106"/>
    <p:sldId id="559" r:id="rId107"/>
    <p:sldId id="583" r:id="rId108"/>
    <p:sldId id="596" r:id="rId109"/>
    <p:sldId id="597" r:id="rId110"/>
    <p:sldId id="598" r:id="rId111"/>
    <p:sldId id="599" r:id="rId112"/>
    <p:sldId id="603" r:id="rId113"/>
    <p:sldId id="604" r:id="rId114"/>
    <p:sldId id="605" r:id="rId115"/>
    <p:sldId id="606" r:id="rId116"/>
    <p:sldId id="607" r:id="rId117"/>
    <p:sldId id="608" r:id="rId118"/>
    <p:sldId id="609" r:id="rId119"/>
    <p:sldId id="610" r:id="rId120"/>
    <p:sldId id="619" r:id="rId121"/>
    <p:sldId id="612" r:id="rId122"/>
    <p:sldId id="620" r:id="rId123"/>
    <p:sldId id="621" r:id="rId124"/>
    <p:sldId id="622" r:id="rId125"/>
    <p:sldId id="614" r:id="rId126"/>
    <p:sldId id="615" r:id="rId127"/>
    <p:sldId id="616" r:id="rId128"/>
    <p:sldId id="611" r:id="rId129"/>
    <p:sldId id="618" r:id="rId130"/>
    <p:sldId id="617" r:id="rId131"/>
    <p:sldId id="613" r:id="rId132"/>
    <p:sldId id="623" r:id="rId133"/>
    <p:sldId id="626" r:id="rId134"/>
    <p:sldId id="624" r:id="rId135"/>
    <p:sldId id="625" r:id="rId136"/>
    <p:sldId id="627" r:id="rId137"/>
    <p:sldId id="661" r:id="rId138"/>
    <p:sldId id="628" r:id="rId139"/>
    <p:sldId id="637" r:id="rId140"/>
    <p:sldId id="629" r:id="rId141"/>
    <p:sldId id="630" r:id="rId142"/>
    <p:sldId id="631" r:id="rId143"/>
    <p:sldId id="632" r:id="rId144"/>
    <p:sldId id="633" r:id="rId145"/>
    <p:sldId id="635" r:id="rId146"/>
    <p:sldId id="636" r:id="rId147"/>
    <p:sldId id="638" r:id="rId148"/>
    <p:sldId id="644" r:id="rId149"/>
    <p:sldId id="645" r:id="rId150"/>
    <p:sldId id="646" r:id="rId151"/>
    <p:sldId id="651" r:id="rId152"/>
    <p:sldId id="652" r:id="rId153"/>
    <p:sldId id="653" r:id="rId154"/>
    <p:sldId id="634" r:id="rId155"/>
    <p:sldId id="655" r:id="rId156"/>
    <p:sldId id="654" r:id="rId157"/>
    <p:sldId id="656" r:id="rId158"/>
    <p:sldId id="659" r:id="rId159"/>
    <p:sldId id="660" r:id="rId160"/>
    <p:sldId id="657" r:id="rId161"/>
    <p:sldId id="658" r:id="rId162"/>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BF4"/>
    <a:srgbClr val="FBFBFB"/>
    <a:srgbClr val="920000"/>
    <a:srgbClr val="CC0066"/>
    <a:srgbClr val="FFFF99"/>
    <a:srgbClr val="FF8181"/>
    <a:srgbClr val="2A2A2A"/>
    <a:srgbClr val="383838"/>
    <a:srgbClr val="FF9966"/>
    <a:srgbClr val="343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86398" autoAdjust="0"/>
  </p:normalViewPr>
  <p:slideViewPr>
    <p:cSldViewPr>
      <p:cViewPr varScale="1">
        <p:scale>
          <a:sx n="74" d="100"/>
          <a:sy n="74" d="100"/>
        </p:scale>
        <p:origin x="478" y="3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71779"/>
    </p:cViewPr>
  </p:sorterViewPr>
  <p:notesViewPr>
    <p:cSldViewPr>
      <p:cViewPr varScale="1">
        <p:scale>
          <a:sx n="67" d="100"/>
          <a:sy n="67" d="100"/>
        </p:scale>
        <p:origin x="-327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_rels/data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diagrams/_rels/data13.xml.rels><?xml version="1.0" encoding="UTF-8" standalone="yes"?>
<Relationships xmlns="http://schemas.openxmlformats.org/package/2006/relationships"><Relationship Id="rId1" Type="http://schemas.openxmlformats.org/officeDocument/2006/relationships/image" Target="../media/image92.png"/></Relationships>
</file>

<file path=ppt/diagrams/_rels/data14.xml.rels><?xml version="1.0" encoding="UTF-8" standalone="yes"?>
<Relationships xmlns="http://schemas.openxmlformats.org/package/2006/relationships"><Relationship Id="rId1" Type="http://schemas.openxmlformats.org/officeDocument/2006/relationships/image" Target="../media/image103.jpg"/></Relationships>
</file>

<file path=ppt/diagrams/_rels/data2.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6.jpg"/><Relationship Id="rId7" Type="http://schemas.openxmlformats.org/officeDocument/2006/relationships/image" Target="../media/image40.jpg"/><Relationship Id="rId2" Type="http://schemas.openxmlformats.org/officeDocument/2006/relationships/image" Target="../media/image35.jpg"/><Relationship Id="rId1" Type="http://schemas.openxmlformats.org/officeDocument/2006/relationships/image" Target="../media/image34.jpg"/><Relationship Id="rId6" Type="http://schemas.openxmlformats.org/officeDocument/2006/relationships/image" Target="../media/image39.jpg"/><Relationship Id="rId5" Type="http://schemas.openxmlformats.org/officeDocument/2006/relationships/image" Target="../media/image38.jpg"/><Relationship Id="rId10" Type="http://schemas.openxmlformats.org/officeDocument/2006/relationships/image" Target="../media/image43.jpg"/><Relationship Id="rId4" Type="http://schemas.openxmlformats.org/officeDocument/2006/relationships/image" Target="../media/image37.jpg"/><Relationship Id="rId9" Type="http://schemas.openxmlformats.org/officeDocument/2006/relationships/image" Target="../media/image42.jpg"/></Relationships>
</file>

<file path=ppt/diagrams/_rels/data28.xml.rels><?xml version="1.0" encoding="UTF-8" standalone="yes"?>
<Relationships xmlns="http://schemas.openxmlformats.org/package/2006/relationships"><Relationship Id="rId1" Type="http://schemas.openxmlformats.org/officeDocument/2006/relationships/image" Target="../media/image15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diagrams/_rels/drawing13.xml.rels><?xml version="1.0" encoding="UTF-8" standalone="yes"?>
<Relationships xmlns="http://schemas.openxmlformats.org/package/2006/relationships"><Relationship Id="rId1" Type="http://schemas.openxmlformats.org/officeDocument/2006/relationships/image" Target="../media/image92.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103.jpg"/></Relationships>
</file>

<file path=ppt/diagrams/_rels/drawing2.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jpg"/><Relationship Id="rId7" Type="http://schemas.openxmlformats.org/officeDocument/2006/relationships/image" Target="../media/image39.jpg"/><Relationship Id="rId2" Type="http://schemas.openxmlformats.org/officeDocument/2006/relationships/image" Target="../media/image43.jpg"/><Relationship Id="rId1" Type="http://schemas.openxmlformats.org/officeDocument/2006/relationships/image" Target="../media/image34.jpg"/><Relationship Id="rId6" Type="http://schemas.openxmlformats.org/officeDocument/2006/relationships/image" Target="../media/image38.jpg"/><Relationship Id="rId5" Type="http://schemas.openxmlformats.org/officeDocument/2006/relationships/image" Target="../media/image37.jpg"/><Relationship Id="rId10" Type="http://schemas.openxmlformats.org/officeDocument/2006/relationships/image" Target="../media/image42.jpg"/><Relationship Id="rId4" Type="http://schemas.openxmlformats.org/officeDocument/2006/relationships/image" Target="../media/image36.jpg"/><Relationship Id="rId9" Type="http://schemas.openxmlformats.org/officeDocument/2006/relationships/image" Target="../media/image41.jpg"/></Relationships>
</file>

<file path=ppt/diagrams/_rels/drawing28.xml.rels><?xml version="1.0" encoding="UTF-8" standalone="yes"?>
<Relationships xmlns="http://schemas.openxmlformats.org/package/2006/relationships"><Relationship Id="rId1" Type="http://schemas.openxmlformats.org/officeDocument/2006/relationships/image" Target="../media/image15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33AA1-B60D-4104-B4D8-E159FE3DF75A}"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s-ES"/>
        </a:p>
      </dgm:t>
    </dgm:pt>
    <dgm:pt modelId="{71A71E55-2305-42B9-9008-0D6AB25E0A5D}">
      <dgm:prSet phldrT="[Texto]"/>
      <dgm:spPr/>
      <dgm:t>
        <a:bodyPr/>
        <a:lstStyle/>
        <a:p>
          <a:r>
            <a:rPr lang="es-ES" dirty="0"/>
            <a:t> Disciplinas Técnicas</a:t>
          </a:r>
        </a:p>
      </dgm:t>
    </dgm:pt>
    <dgm:pt modelId="{33A97390-9D1F-46EB-89A9-4E631699CA54}" type="parTrans" cxnId="{7180EB77-B6DB-458B-B733-EC0D17B5E09A}">
      <dgm:prSet/>
      <dgm:spPr/>
      <dgm:t>
        <a:bodyPr/>
        <a:lstStyle/>
        <a:p>
          <a:endParaRPr lang="es-ES"/>
        </a:p>
      </dgm:t>
    </dgm:pt>
    <dgm:pt modelId="{36DBF990-33E5-4028-B77A-290C754086A3}" type="sibTrans" cxnId="{7180EB77-B6DB-458B-B733-EC0D17B5E09A}">
      <dgm:prSet/>
      <dgm:spPr/>
      <dgm:t>
        <a:bodyPr/>
        <a:lstStyle/>
        <a:p>
          <a:endParaRPr lang="es-ES"/>
        </a:p>
      </dgm:t>
    </dgm:pt>
    <dgm:pt modelId="{388AD257-7080-4A6A-96C4-A62D0692F11B}">
      <dgm:prSet phldrT="[Texto]"/>
      <dgm:spPr/>
      <dgm:t>
        <a:bodyPr/>
        <a:lstStyle/>
        <a:p>
          <a:r>
            <a:rPr lang="es-ES" dirty="0">
              <a:solidFill>
                <a:schemeClr val="bg1"/>
              </a:solidFill>
            </a:rPr>
            <a:t>Requerimientos</a:t>
          </a:r>
        </a:p>
      </dgm:t>
    </dgm:pt>
    <dgm:pt modelId="{6E9D2E6E-8643-4E09-AA0F-4F44A97E82A6}" type="parTrans" cxnId="{31F07298-63ED-4B11-8FF5-307EDE853C9E}">
      <dgm:prSet/>
      <dgm:spPr/>
      <dgm:t>
        <a:bodyPr/>
        <a:lstStyle/>
        <a:p>
          <a:endParaRPr lang="es-ES"/>
        </a:p>
      </dgm:t>
    </dgm:pt>
    <dgm:pt modelId="{C8825B97-B303-4AFE-ABE6-4F38B4335148}" type="sibTrans" cxnId="{31F07298-63ED-4B11-8FF5-307EDE853C9E}">
      <dgm:prSet/>
      <dgm:spPr/>
      <dgm:t>
        <a:bodyPr/>
        <a:lstStyle/>
        <a:p>
          <a:endParaRPr lang="es-ES"/>
        </a:p>
      </dgm:t>
    </dgm:pt>
    <dgm:pt modelId="{B854A06D-4372-4C6F-98D9-12DC068CCABB}">
      <dgm:prSet phldrT="[Texto]"/>
      <dgm:spPr/>
      <dgm:t>
        <a:bodyPr/>
        <a:lstStyle/>
        <a:p>
          <a:r>
            <a:rPr lang="es-ES" dirty="0">
              <a:solidFill>
                <a:schemeClr val="bg1"/>
              </a:solidFill>
            </a:rPr>
            <a:t>Análisis y Diseño</a:t>
          </a:r>
        </a:p>
      </dgm:t>
    </dgm:pt>
    <dgm:pt modelId="{4CCCCEDC-12EE-4571-9CC7-101171B37B68}" type="parTrans" cxnId="{9BB7E3EA-DA7D-4AF7-B51A-C4EF1236C22F}">
      <dgm:prSet/>
      <dgm:spPr/>
      <dgm:t>
        <a:bodyPr/>
        <a:lstStyle/>
        <a:p>
          <a:endParaRPr lang="es-ES"/>
        </a:p>
      </dgm:t>
    </dgm:pt>
    <dgm:pt modelId="{04F9689A-3911-47CE-BE7E-5B691BA9337D}" type="sibTrans" cxnId="{9BB7E3EA-DA7D-4AF7-B51A-C4EF1236C22F}">
      <dgm:prSet/>
      <dgm:spPr/>
      <dgm:t>
        <a:bodyPr/>
        <a:lstStyle/>
        <a:p>
          <a:endParaRPr lang="es-ES"/>
        </a:p>
      </dgm:t>
    </dgm:pt>
    <dgm:pt modelId="{23A90C6E-7D85-465F-A207-102663487B88}">
      <dgm:prSet phldrT="[Texto]"/>
      <dgm:spPr/>
      <dgm:t>
        <a:bodyPr/>
        <a:lstStyle/>
        <a:p>
          <a:r>
            <a:rPr lang="es-ES" dirty="0"/>
            <a:t> Disciplinas de Gestión</a:t>
          </a:r>
        </a:p>
      </dgm:t>
    </dgm:pt>
    <dgm:pt modelId="{A947752C-E13D-415D-B559-4815BE0E6505}" type="parTrans" cxnId="{09419624-70BA-4977-9B98-4BF31A58D450}">
      <dgm:prSet/>
      <dgm:spPr/>
      <dgm:t>
        <a:bodyPr/>
        <a:lstStyle/>
        <a:p>
          <a:endParaRPr lang="es-ES"/>
        </a:p>
      </dgm:t>
    </dgm:pt>
    <dgm:pt modelId="{E7B4E359-AC10-4351-A9F3-B2992A31065C}" type="sibTrans" cxnId="{09419624-70BA-4977-9B98-4BF31A58D450}">
      <dgm:prSet/>
      <dgm:spPr/>
      <dgm:t>
        <a:bodyPr/>
        <a:lstStyle/>
        <a:p>
          <a:endParaRPr lang="es-ES"/>
        </a:p>
      </dgm:t>
    </dgm:pt>
    <dgm:pt modelId="{1EEDC469-536A-4299-8F16-195DD2BAE71C}">
      <dgm:prSet phldrT="[Texto]"/>
      <dgm:spPr/>
      <dgm:t>
        <a:bodyPr/>
        <a:lstStyle/>
        <a:p>
          <a:r>
            <a:rPr lang="es-ES" dirty="0">
              <a:solidFill>
                <a:schemeClr val="bg1"/>
              </a:solidFill>
            </a:rPr>
            <a:t>Planificación de Proyecto</a:t>
          </a:r>
        </a:p>
      </dgm:t>
    </dgm:pt>
    <dgm:pt modelId="{A5113E50-F45C-49B8-BFE3-0C24020771C9}" type="parTrans" cxnId="{81E6BCBA-C574-4483-9097-CB6E232FD753}">
      <dgm:prSet/>
      <dgm:spPr/>
      <dgm:t>
        <a:bodyPr/>
        <a:lstStyle/>
        <a:p>
          <a:endParaRPr lang="es-ES"/>
        </a:p>
      </dgm:t>
    </dgm:pt>
    <dgm:pt modelId="{B9035517-2940-4090-8098-4D69FDD37ABE}" type="sibTrans" cxnId="{81E6BCBA-C574-4483-9097-CB6E232FD753}">
      <dgm:prSet/>
      <dgm:spPr/>
      <dgm:t>
        <a:bodyPr/>
        <a:lstStyle/>
        <a:p>
          <a:endParaRPr lang="es-ES"/>
        </a:p>
      </dgm:t>
    </dgm:pt>
    <dgm:pt modelId="{4E8D881D-CEA2-483E-949D-3F23905FBA06}">
      <dgm:prSet phldrT="[Texto]"/>
      <dgm:spPr/>
      <dgm:t>
        <a:bodyPr/>
        <a:lstStyle/>
        <a:p>
          <a:r>
            <a:rPr lang="es-ES" dirty="0">
              <a:solidFill>
                <a:schemeClr val="bg1"/>
              </a:solidFill>
            </a:rPr>
            <a:t>Monitoreo y Control de Proyectos</a:t>
          </a:r>
        </a:p>
      </dgm:t>
    </dgm:pt>
    <dgm:pt modelId="{679879C0-F93C-46A5-A60B-317F716555F4}" type="parTrans" cxnId="{E597F991-9BC4-4068-AF1C-3193DC7F2FE2}">
      <dgm:prSet/>
      <dgm:spPr/>
      <dgm:t>
        <a:bodyPr/>
        <a:lstStyle/>
        <a:p>
          <a:endParaRPr lang="es-ES"/>
        </a:p>
      </dgm:t>
    </dgm:pt>
    <dgm:pt modelId="{8403B3FF-3FB0-4AF0-BAB3-BBD8AD59A3C7}" type="sibTrans" cxnId="{E597F991-9BC4-4068-AF1C-3193DC7F2FE2}">
      <dgm:prSet/>
      <dgm:spPr/>
      <dgm:t>
        <a:bodyPr/>
        <a:lstStyle/>
        <a:p>
          <a:endParaRPr lang="es-ES"/>
        </a:p>
      </dgm:t>
    </dgm:pt>
    <dgm:pt modelId="{BE325136-6BC3-45FE-B523-E42300BA8C54}">
      <dgm:prSet phldrT="[Texto]"/>
      <dgm:spPr/>
      <dgm:t>
        <a:bodyPr/>
        <a:lstStyle/>
        <a:p>
          <a:r>
            <a:rPr lang="es-ES" dirty="0"/>
            <a:t> Disciplinas de Soporte</a:t>
          </a:r>
        </a:p>
      </dgm:t>
    </dgm:pt>
    <dgm:pt modelId="{735E9C0C-DF4B-4635-870B-A7920DBF88D1}" type="parTrans" cxnId="{CA0C73D3-ACFC-4AD9-9A62-27353C346111}">
      <dgm:prSet/>
      <dgm:spPr/>
      <dgm:t>
        <a:bodyPr/>
        <a:lstStyle/>
        <a:p>
          <a:endParaRPr lang="es-ES"/>
        </a:p>
      </dgm:t>
    </dgm:pt>
    <dgm:pt modelId="{6FDCFCA1-0FDD-44E9-B2C6-89978DA60E2A}" type="sibTrans" cxnId="{CA0C73D3-ACFC-4AD9-9A62-27353C346111}">
      <dgm:prSet/>
      <dgm:spPr/>
      <dgm:t>
        <a:bodyPr/>
        <a:lstStyle/>
        <a:p>
          <a:endParaRPr lang="es-ES"/>
        </a:p>
      </dgm:t>
    </dgm:pt>
    <dgm:pt modelId="{4E8C5E6C-EFCC-4BB0-AA02-5B9DB219332E}">
      <dgm:prSet phldrT="[Texto]"/>
      <dgm:spPr/>
      <dgm:t>
        <a:bodyPr/>
        <a:lstStyle/>
        <a:p>
          <a:r>
            <a:rPr lang="es-ES" dirty="0">
              <a:solidFill>
                <a:schemeClr val="bg1"/>
              </a:solidFill>
            </a:rPr>
            <a:t>Gestión de Configuración de Software</a:t>
          </a:r>
        </a:p>
      </dgm:t>
    </dgm:pt>
    <dgm:pt modelId="{D291C88A-CFAE-4376-9252-43A2965FAF8E}" type="parTrans" cxnId="{D6CAA842-8145-4292-8C30-BD28E9401F64}">
      <dgm:prSet/>
      <dgm:spPr/>
      <dgm:t>
        <a:bodyPr/>
        <a:lstStyle/>
        <a:p>
          <a:endParaRPr lang="es-ES"/>
        </a:p>
      </dgm:t>
    </dgm:pt>
    <dgm:pt modelId="{DAFEB0C6-98D7-43D9-9E44-D47F82408FEE}" type="sibTrans" cxnId="{D6CAA842-8145-4292-8C30-BD28E9401F64}">
      <dgm:prSet/>
      <dgm:spPr/>
      <dgm:t>
        <a:bodyPr/>
        <a:lstStyle/>
        <a:p>
          <a:endParaRPr lang="es-ES"/>
        </a:p>
      </dgm:t>
    </dgm:pt>
    <dgm:pt modelId="{5505370C-7A17-46CA-B809-597934F35955}">
      <dgm:prSet phldrT="[Texto]"/>
      <dgm:spPr/>
      <dgm:t>
        <a:bodyPr/>
        <a:lstStyle/>
        <a:p>
          <a:r>
            <a:rPr lang="es-ES" dirty="0">
              <a:solidFill>
                <a:schemeClr val="bg1"/>
              </a:solidFill>
            </a:rPr>
            <a:t>Construcción</a:t>
          </a:r>
        </a:p>
      </dgm:t>
    </dgm:pt>
    <dgm:pt modelId="{55609697-9CE6-4300-9894-AB0A4FE5EAEC}" type="parTrans" cxnId="{E05EAD32-078A-4698-898E-D04670E7E70B}">
      <dgm:prSet/>
      <dgm:spPr/>
      <dgm:t>
        <a:bodyPr/>
        <a:lstStyle/>
        <a:p>
          <a:endParaRPr lang="es-ES"/>
        </a:p>
      </dgm:t>
    </dgm:pt>
    <dgm:pt modelId="{1B357268-8DEC-4822-B0C8-DAF0C81E5265}" type="sibTrans" cxnId="{E05EAD32-078A-4698-898E-D04670E7E70B}">
      <dgm:prSet/>
      <dgm:spPr/>
      <dgm:t>
        <a:bodyPr/>
        <a:lstStyle/>
        <a:p>
          <a:endParaRPr lang="es-ES"/>
        </a:p>
      </dgm:t>
    </dgm:pt>
    <dgm:pt modelId="{44E5D08E-A2C5-473D-A39E-B4917DE12379}">
      <dgm:prSet phldrT="[Texto]"/>
      <dgm:spPr/>
      <dgm:t>
        <a:bodyPr/>
        <a:lstStyle/>
        <a:p>
          <a:r>
            <a:rPr lang="es-ES" dirty="0">
              <a:solidFill>
                <a:schemeClr val="bg1"/>
              </a:solidFill>
            </a:rPr>
            <a:t>Prueba</a:t>
          </a:r>
        </a:p>
      </dgm:t>
    </dgm:pt>
    <dgm:pt modelId="{D8EEAC3D-7F2F-4C6E-B97B-30AF0E505106}" type="parTrans" cxnId="{F9A428FF-F5D3-47F2-A609-38ED623C967A}">
      <dgm:prSet/>
      <dgm:spPr/>
      <dgm:t>
        <a:bodyPr/>
        <a:lstStyle/>
        <a:p>
          <a:endParaRPr lang="es-ES"/>
        </a:p>
      </dgm:t>
    </dgm:pt>
    <dgm:pt modelId="{3736E108-B838-4EB7-A638-12A0FA8258A9}" type="sibTrans" cxnId="{F9A428FF-F5D3-47F2-A609-38ED623C967A}">
      <dgm:prSet/>
      <dgm:spPr/>
      <dgm:t>
        <a:bodyPr/>
        <a:lstStyle/>
        <a:p>
          <a:endParaRPr lang="es-ES"/>
        </a:p>
      </dgm:t>
    </dgm:pt>
    <dgm:pt modelId="{9576FC14-3C18-45F8-B002-91F2C893D815}">
      <dgm:prSet phldrT="[Texto]"/>
      <dgm:spPr/>
      <dgm:t>
        <a:bodyPr/>
        <a:lstStyle/>
        <a:p>
          <a:r>
            <a:rPr lang="es-ES" dirty="0">
              <a:solidFill>
                <a:schemeClr val="bg1"/>
              </a:solidFill>
            </a:rPr>
            <a:t>Despliegue</a:t>
          </a:r>
        </a:p>
      </dgm:t>
    </dgm:pt>
    <dgm:pt modelId="{6BA24B55-6C4A-4937-AD51-E7A1E8026196}" type="parTrans" cxnId="{324D83BC-F73A-4243-BD06-AA230A81C4A6}">
      <dgm:prSet/>
      <dgm:spPr/>
      <dgm:t>
        <a:bodyPr/>
        <a:lstStyle/>
        <a:p>
          <a:endParaRPr lang="es-ES"/>
        </a:p>
      </dgm:t>
    </dgm:pt>
    <dgm:pt modelId="{8CB657A2-1A58-4079-97B7-F769E25C7D1F}" type="sibTrans" cxnId="{324D83BC-F73A-4243-BD06-AA230A81C4A6}">
      <dgm:prSet/>
      <dgm:spPr/>
      <dgm:t>
        <a:bodyPr/>
        <a:lstStyle/>
        <a:p>
          <a:endParaRPr lang="es-ES"/>
        </a:p>
      </dgm:t>
    </dgm:pt>
    <dgm:pt modelId="{E54D20DC-801D-4220-A180-6BBCDEF2CB16}">
      <dgm:prSet phldrT="[Texto]"/>
      <dgm:spPr/>
      <dgm:t>
        <a:bodyPr/>
        <a:lstStyle/>
        <a:p>
          <a:r>
            <a:rPr lang="es-ES" dirty="0">
              <a:solidFill>
                <a:schemeClr val="bg1"/>
              </a:solidFill>
            </a:rPr>
            <a:t>Aseguramiento de Calidad</a:t>
          </a:r>
        </a:p>
      </dgm:t>
    </dgm:pt>
    <dgm:pt modelId="{D8800377-F1AA-48C4-871F-FDED4BB2CA9A}" type="parTrans" cxnId="{7EA11663-6014-4680-949E-FB71348D1FC1}">
      <dgm:prSet/>
      <dgm:spPr/>
      <dgm:t>
        <a:bodyPr/>
        <a:lstStyle/>
        <a:p>
          <a:endParaRPr lang="es-ES"/>
        </a:p>
      </dgm:t>
    </dgm:pt>
    <dgm:pt modelId="{EF4092A9-02A4-49B0-825E-F8D50B718281}" type="sibTrans" cxnId="{7EA11663-6014-4680-949E-FB71348D1FC1}">
      <dgm:prSet/>
      <dgm:spPr/>
      <dgm:t>
        <a:bodyPr/>
        <a:lstStyle/>
        <a:p>
          <a:endParaRPr lang="es-ES"/>
        </a:p>
      </dgm:t>
    </dgm:pt>
    <dgm:pt modelId="{2F551F00-AB3F-4F9A-A34B-1DE1F0DEEDB8}">
      <dgm:prSet phldrT="[Texto]"/>
      <dgm:spPr/>
      <dgm:t>
        <a:bodyPr/>
        <a:lstStyle/>
        <a:p>
          <a:r>
            <a:rPr lang="es-ES" dirty="0">
              <a:solidFill>
                <a:schemeClr val="bg1"/>
              </a:solidFill>
            </a:rPr>
            <a:t>Métricas</a:t>
          </a:r>
        </a:p>
      </dgm:t>
    </dgm:pt>
    <dgm:pt modelId="{87BC4DF1-5DF5-42C5-AFC3-DA217A842505}" type="parTrans" cxnId="{E1931728-C480-4C5C-9805-B7784272ED5C}">
      <dgm:prSet/>
      <dgm:spPr/>
      <dgm:t>
        <a:bodyPr/>
        <a:lstStyle/>
        <a:p>
          <a:endParaRPr lang="es-ES"/>
        </a:p>
      </dgm:t>
    </dgm:pt>
    <dgm:pt modelId="{AE062DFE-2427-4FB1-BAFD-4552EA5ABAD2}" type="sibTrans" cxnId="{E1931728-C480-4C5C-9805-B7784272ED5C}">
      <dgm:prSet/>
      <dgm:spPr/>
      <dgm:t>
        <a:bodyPr/>
        <a:lstStyle/>
        <a:p>
          <a:endParaRPr lang="es-ES"/>
        </a:p>
      </dgm:t>
    </dgm:pt>
    <dgm:pt modelId="{8DF2CFC7-66F3-4685-BF23-911C0CD302A9}" type="pres">
      <dgm:prSet presAssocID="{AC133AA1-B60D-4104-B4D8-E159FE3DF75A}" presName="linearFlow" presStyleCnt="0">
        <dgm:presLayoutVars>
          <dgm:dir/>
          <dgm:animLvl val="lvl"/>
          <dgm:resizeHandles/>
        </dgm:presLayoutVars>
      </dgm:prSet>
      <dgm:spPr/>
    </dgm:pt>
    <dgm:pt modelId="{851C1DC8-BE8C-49AA-B0B6-D3F3B954E79F}" type="pres">
      <dgm:prSet presAssocID="{71A71E55-2305-42B9-9008-0D6AB25E0A5D}" presName="compositeNode" presStyleCnt="0">
        <dgm:presLayoutVars>
          <dgm:bulletEnabled val="1"/>
        </dgm:presLayoutVars>
      </dgm:prSet>
      <dgm:spPr/>
    </dgm:pt>
    <dgm:pt modelId="{C897BEA1-7C08-49BA-9BCA-D33DEB5F57A4}" type="pres">
      <dgm:prSet presAssocID="{71A71E55-2305-42B9-9008-0D6AB25E0A5D}" presName="image"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25809D43-8AE3-4E0F-878A-9464D1F9ED45}" type="pres">
      <dgm:prSet presAssocID="{71A71E55-2305-42B9-9008-0D6AB25E0A5D}" presName="childNode" presStyleLbl="node1" presStyleIdx="0" presStyleCnt="3">
        <dgm:presLayoutVars>
          <dgm:bulletEnabled val="1"/>
        </dgm:presLayoutVars>
      </dgm:prSet>
      <dgm:spPr/>
    </dgm:pt>
    <dgm:pt modelId="{119F74C7-893A-4170-A5F2-9FA8034F6365}" type="pres">
      <dgm:prSet presAssocID="{71A71E55-2305-42B9-9008-0D6AB25E0A5D}" presName="parentNode" presStyleLbl="revTx" presStyleIdx="0" presStyleCnt="3">
        <dgm:presLayoutVars>
          <dgm:chMax val="0"/>
          <dgm:bulletEnabled val="1"/>
        </dgm:presLayoutVars>
      </dgm:prSet>
      <dgm:spPr/>
    </dgm:pt>
    <dgm:pt modelId="{BCFEFB77-560D-4EE4-81E6-D9B608278BE7}" type="pres">
      <dgm:prSet presAssocID="{36DBF990-33E5-4028-B77A-290C754086A3}" presName="sibTrans" presStyleCnt="0"/>
      <dgm:spPr/>
    </dgm:pt>
    <dgm:pt modelId="{3BE37848-9DB1-4989-B810-E302FF4DD988}" type="pres">
      <dgm:prSet presAssocID="{23A90C6E-7D85-465F-A207-102663487B88}" presName="compositeNode" presStyleCnt="0">
        <dgm:presLayoutVars>
          <dgm:bulletEnabled val="1"/>
        </dgm:presLayoutVars>
      </dgm:prSet>
      <dgm:spPr/>
    </dgm:pt>
    <dgm:pt modelId="{420EB006-9B14-4C19-A74A-97577BB8C7D6}" type="pres">
      <dgm:prSet presAssocID="{23A90C6E-7D85-465F-A207-102663487B88}" presName="image"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AB5A48AE-174B-4598-B4DA-D4C91F29D47F}" type="pres">
      <dgm:prSet presAssocID="{23A90C6E-7D85-465F-A207-102663487B88}" presName="childNode" presStyleLbl="node1" presStyleIdx="1" presStyleCnt="3">
        <dgm:presLayoutVars>
          <dgm:bulletEnabled val="1"/>
        </dgm:presLayoutVars>
      </dgm:prSet>
      <dgm:spPr/>
    </dgm:pt>
    <dgm:pt modelId="{C0620D1B-C8D7-4462-994B-892CB40CB3FE}" type="pres">
      <dgm:prSet presAssocID="{23A90C6E-7D85-465F-A207-102663487B88}" presName="parentNode" presStyleLbl="revTx" presStyleIdx="1" presStyleCnt="3">
        <dgm:presLayoutVars>
          <dgm:chMax val="0"/>
          <dgm:bulletEnabled val="1"/>
        </dgm:presLayoutVars>
      </dgm:prSet>
      <dgm:spPr/>
    </dgm:pt>
    <dgm:pt modelId="{0B2B5A52-454E-4BEE-9E1B-536FF201F5DD}" type="pres">
      <dgm:prSet presAssocID="{E7B4E359-AC10-4351-A9F3-B2992A31065C}" presName="sibTrans" presStyleCnt="0"/>
      <dgm:spPr/>
    </dgm:pt>
    <dgm:pt modelId="{FADC7244-7FC5-4370-8836-C8AC425B4F01}" type="pres">
      <dgm:prSet presAssocID="{BE325136-6BC3-45FE-B523-E42300BA8C54}" presName="compositeNode" presStyleCnt="0">
        <dgm:presLayoutVars>
          <dgm:bulletEnabled val="1"/>
        </dgm:presLayoutVars>
      </dgm:prSet>
      <dgm:spPr/>
    </dgm:pt>
    <dgm:pt modelId="{654CA6D4-68CB-4E02-BFF9-B761D974E6D0}" type="pres">
      <dgm:prSet presAssocID="{BE325136-6BC3-45FE-B523-E42300BA8C54}" presName="imag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dgm:spPr>
    </dgm:pt>
    <dgm:pt modelId="{A62A38F6-44AD-464C-AC48-A7B08C67F83C}" type="pres">
      <dgm:prSet presAssocID="{BE325136-6BC3-45FE-B523-E42300BA8C54}" presName="childNode" presStyleLbl="node1" presStyleIdx="2" presStyleCnt="3">
        <dgm:presLayoutVars>
          <dgm:bulletEnabled val="1"/>
        </dgm:presLayoutVars>
      </dgm:prSet>
      <dgm:spPr/>
    </dgm:pt>
    <dgm:pt modelId="{916A3973-4D74-4A06-9DAB-02125E1CA1AC}" type="pres">
      <dgm:prSet presAssocID="{BE325136-6BC3-45FE-B523-E42300BA8C54}" presName="parentNode" presStyleLbl="revTx" presStyleIdx="2" presStyleCnt="3">
        <dgm:presLayoutVars>
          <dgm:chMax val="0"/>
          <dgm:bulletEnabled val="1"/>
        </dgm:presLayoutVars>
      </dgm:prSet>
      <dgm:spPr/>
    </dgm:pt>
  </dgm:ptLst>
  <dgm:cxnLst>
    <dgm:cxn modelId="{28B64890-0781-4671-AACA-B5BC5F1DEB7C}" type="presOf" srcId="{388AD257-7080-4A6A-96C4-A62D0692F11B}" destId="{25809D43-8AE3-4E0F-878A-9464D1F9ED45}" srcOrd="0" destOrd="0" presId="urn:microsoft.com/office/officeart/2005/8/layout/hList2"/>
    <dgm:cxn modelId="{D6CAA842-8145-4292-8C30-BD28E9401F64}" srcId="{BE325136-6BC3-45FE-B523-E42300BA8C54}" destId="{4E8C5E6C-EFCC-4BB0-AA02-5B9DB219332E}" srcOrd="0" destOrd="0" parTransId="{D291C88A-CFAE-4376-9252-43A2965FAF8E}" sibTransId="{DAFEB0C6-98D7-43D9-9E44-D47F82408FEE}"/>
    <dgm:cxn modelId="{7BB98AE3-F497-4FC0-B3B7-08D1C90B8F0E}" type="presOf" srcId="{5505370C-7A17-46CA-B809-597934F35955}" destId="{25809D43-8AE3-4E0F-878A-9464D1F9ED45}" srcOrd="0" destOrd="2" presId="urn:microsoft.com/office/officeart/2005/8/layout/hList2"/>
    <dgm:cxn modelId="{324D83BC-F73A-4243-BD06-AA230A81C4A6}" srcId="{71A71E55-2305-42B9-9008-0D6AB25E0A5D}" destId="{9576FC14-3C18-45F8-B002-91F2C893D815}" srcOrd="4" destOrd="0" parTransId="{6BA24B55-6C4A-4937-AD51-E7A1E8026196}" sibTransId="{8CB657A2-1A58-4079-97B7-F769E25C7D1F}"/>
    <dgm:cxn modelId="{9BB7E3EA-DA7D-4AF7-B51A-C4EF1236C22F}" srcId="{71A71E55-2305-42B9-9008-0D6AB25E0A5D}" destId="{B854A06D-4372-4C6F-98D9-12DC068CCABB}" srcOrd="1" destOrd="0" parTransId="{4CCCCEDC-12EE-4571-9CC7-101171B37B68}" sibTransId="{04F9689A-3911-47CE-BE7E-5B691BA9337D}"/>
    <dgm:cxn modelId="{CA0C73D3-ACFC-4AD9-9A62-27353C346111}" srcId="{AC133AA1-B60D-4104-B4D8-E159FE3DF75A}" destId="{BE325136-6BC3-45FE-B523-E42300BA8C54}" srcOrd="2" destOrd="0" parTransId="{735E9C0C-DF4B-4635-870B-A7920DBF88D1}" sibTransId="{6FDCFCA1-0FDD-44E9-B2C6-89978DA60E2A}"/>
    <dgm:cxn modelId="{F9A428FF-F5D3-47F2-A609-38ED623C967A}" srcId="{71A71E55-2305-42B9-9008-0D6AB25E0A5D}" destId="{44E5D08E-A2C5-473D-A39E-B4917DE12379}" srcOrd="3" destOrd="0" parTransId="{D8EEAC3D-7F2F-4C6E-B97B-30AF0E505106}" sibTransId="{3736E108-B838-4EB7-A638-12A0FA8258A9}"/>
    <dgm:cxn modelId="{C35D497A-5A7A-4437-B2F5-E68ABAB403E3}" type="presOf" srcId="{E54D20DC-801D-4220-A180-6BBCDEF2CB16}" destId="{A62A38F6-44AD-464C-AC48-A7B08C67F83C}" srcOrd="0" destOrd="1" presId="urn:microsoft.com/office/officeart/2005/8/layout/hList2"/>
    <dgm:cxn modelId="{88342CA1-5538-4972-BDDB-D0D7EF696914}" type="presOf" srcId="{44E5D08E-A2C5-473D-A39E-B4917DE12379}" destId="{25809D43-8AE3-4E0F-878A-9464D1F9ED45}" srcOrd="0" destOrd="3" presId="urn:microsoft.com/office/officeart/2005/8/layout/hList2"/>
    <dgm:cxn modelId="{E597F991-9BC4-4068-AF1C-3193DC7F2FE2}" srcId="{23A90C6E-7D85-465F-A207-102663487B88}" destId="{4E8D881D-CEA2-483E-949D-3F23905FBA06}" srcOrd="1" destOrd="0" parTransId="{679879C0-F93C-46A5-A60B-317F716555F4}" sibTransId="{8403B3FF-3FB0-4AF0-BAB3-BBD8AD59A3C7}"/>
    <dgm:cxn modelId="{31F07298-63ED-4B11-8FF5-307EDE853C9E}" srcId="{71A71E55-2305-42B9-9008-0D6AB25E0A5D}" destId="{388AD257-7080-4A6A-96C4-A62D0692F11B}" srcOrd="0" destOrd="0" parTransId="{6E9D2E6E-8643-4E09-AA0F-4F44A97E82A6}" sibTransId="{C8825B97-B303-4AFE-ABE6-4F38B4335148}"/>
    <dgm:cxn modelId="{47F0557C-29E5-49A0-BFA7-4DCB1D6E0A49}" type="presOf" srcId="{1EEDC469-536A-4299-8F16-195DD2BAE71C}" destId="{AB5A48AE-174B-4598-B4DA-D4C91F29D47F}" srcOrd="0" destOrd="0" presId="urn:microsoft.com/office/officeart/2005/8/layout/hList2"/>
    <dgm:cxn modelId="{9343A87A-E6D3-400D-B93A-EEF515AB6578}" type="presOf" srcId="{2F551F00-AB3F-4F9A-A34B-1DE1F0DEEDB8}" destId="{A62A38F6-44AD-464C-AC48-A7B08C67F83C}" srcOrd="0" destOrd="2" presId="urn:microsoft.com/office/officeart/2005/8/layout/hList2"/>
    <dgm:cxn modelId="{E05EAD32-078A-4698-898E-D04670E7E70B}" srcId="{71A71E55-2305-42B9-9008-0D6AB25E0A5D}" destId="{5505370C-7A17-46CA-B809-597934F35955}" srcOrd="2" destOrd="0" parTransId="{55609697-9CE6-4300-9894-AB0A4FE5EAEC}" sibTransId="{1B357268-8DEC-4822-B0C8-DAF0C81E5265}"/>
    <dgm:cxn modelId="{09419624-70BA-4977-9B98-4BF31A58D450}" srcId="{AC133AA1-B60D-4104-B4D8-E159FE3DF75A}" destId="{23A90C6E-7D85-465F-A207-102663487B88}" srcOrd="1" destOrd="0" parTransId="{A947752C-E13D-415D-B559-4815BE0E6505}" sibTransId="{E7B4E359-AC10-4351-A9F3-B2992A31065C}"/>
    <dgm:cxn modelId="{7EA11663-6014-4680-949E-FB71348D1FC1}" srcId="{BE325136-6BC3-45FE-B523-E42300BA8C54}" destId="{E54D20DC-801D-4220-A180-6BBCDEF2CB16}" srcOrd="1" destOrd="0" parTransId="{D8800377-F1AA-48C4-871F-FDED4BB2CA9A}" sibTransId="{EF4092A9-02A4-49B0-825E-F8D50B718281}"/>
    <dgm:cxn modelId="{E1931728-C480-4C5C-9805-B7784272ED5C}" srcId="{BE325136-6BC3-45FE-B523-E42300BA8C54}" destId="{2F551F00-AB3F-4F9A-A34B-1DE1F0DEEDB8}" srcOrd="2" destOrd="0" parTransId="{87BC4DF1-5DF5-42C5-AFC3-DA217A842505}" sibTransId="{AE062DFE-2427-4FB1-BAFD-4552EA5ABAD2}"/>
    <dgm:cxn modelId="{81E6BCBA-C574-4483-9097-CB6E232FD753}" srcId="{23A90C6E-7D85-465F-A207-102663487B88}" destId="{1EEDC469-536A-4299-8F16-195DD2BAE71C}" srcOrd="0" destOrd="0" parTransId="{A5113E50-F45C-49B8-BFE3-0C24020771C9}" sibTransId="{B9035517-2940-4090-8098-4D69FDD37ABE}"/>
    <dgm:cxn modelId="{6EAB14AB-9C95-43D3-A4E7-FEC081FE2FBA}" type="presOf" srcId="{B854A06D-4372-4C6F-98D9-12DC068CCABB}" destId="{25809D43-8AE3-4E0F-878A-9464D1F9ED45}" srcOrd="0" destOrd="1" presId="urn:microsoft.com/office/officeart/2005/8/layout/hList2"/>
    <dgm:cxn modelId="{28A085C0-8BF4-4E52-B216-5BEECE836E39}" type="presOf" srcId="{BE325136-6BC3-45FE-B523-E42300BA8C54}" destId="{916A3973-4D74-4A06-9DAB-02125E1CA1AC}" srcOrd="0" destOrd="0" presId="urn:microsoft.com/office/officeart/2005/8/layout/hList2"/>
    <dgm:cxn modelId="{7180EB77-B6DB-458B-B733-EC0D17B5E09A}" srcId="{AC133AA1-B60D-4104-B4D8-E159FE3DF75A}" destId="{71A71E55-2305-42B9-9008-0D6AB25E0A5D}" srcOrd="0" destOrd="0" parTransId="{33A97390-9D1F-46EB-89A9-4E631699CA54}" sibTransId="{36DBF990-33E5-4028-B77A-290C754086A3}"/>
    <dgm:cxn modelId="{25206A43-CE7B-48BB-8B5C-50F3C03D6CD3}" type="presOf" srcId="{23A90C6E-7D85-465F-A207-102663487B88}" destId="{C0620D1B-C8D7-4462-994B-892CB40CB3FE}" srcOrd="0" destOrd="0" presId="urn:microsoft.com/office/officeart/2005/8/layout/hList2"/>
    <dgm:cxn modelId="{D9E02411-3527-47E3-B0DA-C1BAA80D4B53}" type="presOf" srcId="{71A71E55-2305-42B9-9008-0D6AB25E0A5D}" destId="{119F74C7-893A-4170-A5F2-9FA8034F6365}" srcOrd="0" destOrd="0" presId="urn:microsoft.com/office/officeart/2005/8/layout/hList2"/>
    <dgm:cxn modelId="{0AD2FF60-F28B-48C3-BCA7-7D9727FA67F0}" type="presOf" srcId="{4E8D881D-CEA2-483E-949D-3F23905FBA06}" destId="{AB5A48AE-174B-4598-B4DA-D4C91F29D47F}" srcOrd="0" destOrd="1" presId="urn:microsoft.com/office/officeart/2005/8/layout/hList2"/>
    <dgm:cxn modelId="{95C7524A-79A0-4E55-A5FC-18BEA4E056B2}" type="presOf" srcId="{9576FC14-3C18-45F8-B002-91F2C893D815}" destId="{25809D43-8AE3-4E0F-878A-9464D1F9ED45}" srcOrd="0" destOrd="4" presId="urn:microsoft.com/office/officeart/2005/8/layout/hList2"/>
    <dgm:cxn modelId="{9EBA27A4-AE0C-4FD3-81C2-352893F76E3E}" type="presOf" srcId="{4E8C5E6C-EFCC-4BB0-AA02-5B9DB219332E}" destId="{A62A38F6-44AD-464C-AC48-A7B08C67F83C}" srcOrd="0" destOrd="0" presId="urn:microsoft.com/office/officeart/2005/8/layout/hList2"/>
    <dgm:cxn modelId="{47189416-7BBE-4955-A909-D0FF1E370CE4}" type="presOf" srcId="{AC133AA1-B60D-4104-B4D8-E159FE3DF75A}" destId="{8DF2CFC7-66F3-4685-BF23-911C0CD302A9}" srcOrd="0" destOrd="0" presId="urn:microsoft.com/office/officeart/2005/8/layout/hList2"/>
    <dgm:cxn modelId="{0D69FC6C-72E1-4635-A83A-976EF72794E4}" type="presParOf" srcId="{8DF2CFC7-66F3-4685-BF23-911C0CD302A9}" destId="{851C1DC8-BE8C-49AA-B0B6-D3F3B954E79F}" srcOrd="0" destOrd="0" presId="urn:microsoft.com/office/officeart/2005/8/layout/hList2"/>
    <dgm:cxn modelId="{43A16791-61CE-4366-BB84-842B7C368F36}" type="presParOf" srcId="{851C1DC8-BE8C-49AA-B0B6-D3F3B954E79F}" destId="{C897BEA1-7C08-49BA-9BCA-D33DEB5F57A4}" srcOrd="0" destOrd="0" presId="urn:microsoft.com/office/officeart/2005/8/layout/hList2"/>
    <dgm:cxn modelId="{D085BAFE-8E15-49C8-B18C-89510E074AA5}" type="presParOf" srcId="{851C1DC8-BE8C-49AA-B0B6-D3F3B954E79F}" destId="{25809D43-8AE3-4E0F-878A-9464D1F9ED45}" srcOrd="1" destOrd="0" presId="urn:microsoft.com/office/officeart/2005/8/layout/hList2"/>
    <dgm:cxn modelId="{829EDDFC-BE72-421B-A480-DCCC1C4A3DC5}" type="presParOf" srcId="{851C1DC8-BE8C-49AA-B0B6-D3F3B954E79F}" destId="{119F74C7-893A-4170-A5F2-9FA8034F6365}" srcOrd="2" destOrd="0" presId="urn:microsoft.com/office/officeart/2005/8/layout/hList2"/>
    <dgm:cxn modelId="{9E5C1263-DBFA-4CC3-BA74-C6767A23533D}" type="presParOf" srcId="{8DF2CFC7-66F3-4685-BF23-911C0CD302A9}" destId="{BCFEFB77-560D-4EE4-81E6-D9B608278BE7}" srcOrd="1" destOrd="0" presId="urn:microsoft.com/office/officeart/2005/8/layout/hList2"/>
    <dgm:cxn modelId="{64E4C6F6-5290-4B91-832F-F45C0B201226}" type="presParOf" srcId="{8DF2CFC7-66F3-4685-BF23-911C0CD302A9}" destId="{3BE37848-9DB1-4989-B810-E302FF4DD988}" srcOrd="2" destOrd="0" presId="urn:microsoft.com/office/officeart/2005/8/layout/hList2"/>
    <dgm:cxn modelId="{6E397C0C-7DEF-4344-9621-54D44247CD80}" type="presParOf" srcId="{3BE37848-9DB1-4989-B810-E302FF4DD988}" destId="{420EB006-9B14-4C19-A74A-97577BB8C7D6}" srcOrd="0" destOrd="0" presId="urn:microsoft.com/office/officeart/2005/8/layout/hList2"/>
    <dgm:cxn modelId="{8B2E92C9-97CE-4C55-9811-BCD3EA1E6F33}" type="presParOf" srcId="{3BE37848-9DB1-4989-B810-E302FF4DD988}" destId="{AB5A48AE-174B-4598-B4DA-D4C91F29D47F}" srcOrd="1" destOrd="0" presId="urn:microsoft.com/office/officeart/2005/8/layout/hList2"/>
    <dgm:cxn modelId="{EF2756AC-162B-44B6-96C8-97411CB97BD5}" type="presParOf" srcId="{3BE37848-9DB1-4989-B810-E302FF4DD988}" destId="{C0620D1B-C8D7-4462-994B-892CB40CB3FE}" srcOrd="2" destOrd="0" presId="urn:microsoft.com/office/officeart/2005/8/layout/hList2"/>
    <dgm:cxn modelId="{D27A5721-CD2D-4030-ABA8-A7E83BF0CD64}" type="presParOf" srcId="{8DF2CFC7-66F3-4685-BF23-911C0CD302A9}" destId="{0B2B5A52-454E-4BEE-9E1B-536FF201F5DD}" srcOrd="3" destOrd="0" presId="urn:microsoft.com/office/officeart/2005/8/layout/hList2"/>
    <dgm:cxn modelId="{0457271D-25FE-400D-95B2-AB93598D235B}" type="presParOf" srcId="{8DF2CFC7-66F3-4685-BF23-911C0CD302A9}" destId="{FADC7244-7FC5-4370-8836-C8AC425B4F01}" srcOrd="4" destOrd="0" presId="urn:microsoft.com/office/officeart/2005/8/layout/hList2"/>
    <dgm:cxn modelId="{49DFE9AD-A8EB-46A3-AE43-0E6027343FAC}" type="presParOf" srcId="{FADC7244-7FC5-4370-8836-C8AC425B4F01}" destId="{654CA6D4-68CB-4E02-BFF9-B761D974E6D0}" srcOrd="0" destOrd="0" presId="urn:microsoft.com/office/officeart/2005/8/layout/hList2"/>
    <dgm:cxn modelId="{206ED600-8395-442E-B342-DA23BA57E346}" type="presParOf" srcId="{FADC7244-7FC5-4370-8836-C8AC425B4F01}" destId="{A62A38F6-44AD-464C-AC48-A7B08C67F83C}" srcOrd="1" destOrd="0" presId="urn:microsoft.com/office/officeart/2005/8/layout/hList2"/>
    <dgm:cxn modelId="{D3A18DA4-5477-46DF-9DE6-BF3674701E57}" type="presParOf" srcId="{FADC7244-7FC5-4370-8836-C8AC425B4F01}" destId="{916A3973-4D74-4A06-9DAB-02125E1CA1AC}"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04C01B-67D6-4BBF-B361-EF9CF2B3E785}" type="doc">
      <dgm:prSet loTypeId="urn:microsoft.com/office/officeart/2009/3/layout/CircleRelationship" loCatId="relationship" qsTypeId="urn:microsoft.com/office/officeart/2005/8/quickstyle/simple1" qsCatId="simple" csTypeId="urn:microsoft.com/office/officeart/2005/8/colors/colorful1" csCatId="colorful" phldr="1"/>
      <dgm:spPr/>
      <dgm:t>
        <a:bodyPr/>
        <a:lstStyle/>
        <a:p>
          <a:endParaRPr lang="es-ES"/>
        </a:p>
      </dgm:t>
    </dgm:pt>
    <dgm:pt modelId="{3D6ABAAA-040D-4A75-8AB0-2A6C59044ED7}">
      <dgm:prSet custT="1"/>
      <dgm:spPr/>
      <dgm:t>
        <a:bodyPr/>
        <a:lstStyle/>
        <a:p>
          <a:pPr>
            <a:buFont typeface="Symbol" panose="05050102010706020507" pitchFamily="18" charset="2"/>
            <a:buChar char=""/>
          </a:pPr>
          <a:r>
            <a:rPr lang="es-AR" sz="2400" dirty="0"/>
            <a:t>Trabajar como equipo.</a:t>
          </a:r>
          <a:endParaRPr lang="es-ES" sz="2400" dirty="0"/>
        </a:p>
      </dgm:t>
    </dgm:pt>
    <dgm:pt modelId="{5C8B0124-1948-41B0-835E-48FEA5560706}" type="parTrans" cxnId="{6C15B377-9D94-4D29-8F6A-35C4ECE723F2}">
      <dgm:prSet/>
      <dgm:spPr/>
      <dgm:t>
        <a:bodyPr/>
        <a:lstStyle/>
        <a:p>
          <a:endParaRPr lang="es-ES" sz="3600"/>
        </a:p>
      </dgm:t>
    </dgm:pt>
    <dgm:pt modelId="{D3E9527C-36B3-4B3A-937E-E8A02D2B304E}" type="sibTrans" cxnId="{6C15B377-9D94-4D29-8F6A-35C4ECE723F2}">
      <dgm:prSet/>
      <dgm:spPr/>
      <dgm:t>
        <a:bodyPr/>
        <a:lstStyle/>
        <a:p>
          <a:endParaRPr lang="es-ES" sz="3600"/>
        </a:p>
      </dgm:t>
    </dgm:pt>
    <dgm:pt modelId="{AF4D290D-2BD5-47CC-B70E-CFBD7A574DC3}">
      <dgm:prSet custT="1"/>
      <dgm:spPr/>
      <dgm:t>
        <a:bodyPr/>
        <a:lstStyle/>
        <a:p>
          <a:pPr>
            <a:buFont typeface="Symbol" panose="05050102010706020507" pitchFamily="18" charset="2"/>
            <a:buChar char=""/>
          </a:pPr>
          <a:r>
            <a:rPr lang="es-AR" sz="1800" dirty="0"/>
            <a:t>Iteraciones cortas.</a:t>
          </a:r>
          <a:endParaRPr lang="es-ES" sz="1800" dirty="0"/>
        </a:p>
      </dgm:t>
    </dgm:pt>
    <dgm:pt modelId="{0E30A89E-6EF3-47D4-B476-F94AE850824B}" type="parTrans" cxnId="{4A6EB095-F684-48EC-B8AD-B8F62C5589A7}">
      <dgm:prSet/>
      <dgm:spPr/>
      <dgm:t>
        <a:bodyPr/>
        <a:lstStyle/>
        <a:p>
          <a:endParaRPr lang="es-ES" sz="3600"/>
        </a:p>
      </dgm:t>
    </dgm:pt>
    <dgm:pt modelId="{0BBECBD4-FD74-4936-AA1D-DAC45C28656F}" type="sibTrans" cxnId="{4A6EB095-F684-48EC-B8AD-B8F62C5589A7}">
      <dgm:prSet/>
      <dgm:spPr/>
      <dgm:t>
        <a:bodyPr/>
        <a:lstStyle/>
        <a:p>
          <a:endParaRPr lang="es-ES" sz="3600"/>
        </a:p>
      </dgm:t>
    </dgm:pt>
    <dgm:pt modelId="{8C65A690-A00B-4B5B-BD12-440F88DCEA4E}">
      <dgm:prSet custT="1"/>
      <dgm:spPr/>
      <dgm:t>
        <a:bodyPr/>
        <a:lstStyle/>
        <a:p>
          <a:pPr>
            <a:buFont typeface="Symbol" panose="05050102010706020507" pitchFamily="18" charset="2"/>
            <a:buChar char=""/>
          </a:pPr>
          <a:r>
            <a:rPr lang="es-AR" sz="1800" dirty="0"/>
            <a:t>Entregar algo que el cliente pueda usar, en cada iteración.</a:t>
          </a:r>
          <a:endParaRPr lang="es-ES" sz="1800" dirty="0"/>
        </a:p>
      </dgm:t>
    </dgm:pt>
    <dgm:pt modelId="{9D5EAA2B-12FF-4A38-9D0F-DD88D401FB0E}" type="parTrans" cxnId="{BDB7D48D-5123-4DA1-BA20-9D4163ECAD6C}">
      <dgm:prSet/>
      <dgm:spPr/>
      <dgm:t>
        <a:bodyPr/>
        <a:lstStyle/>
        <a:p>
          <a:endParaRPr lang="es-ES" sz="3600"/>
        </a:p>
      </dgm:t>
    </dgm:pt>
    <dgm:pt modelId="{D83D518F-C27F-4BA9-B3A2-5B0140599C99}" type="sibTrans" cxnId="{BDB7D48D-5123-4DA1-BA20-9D4163ECAD6C}">
      <dgm:prSet/>
      <dgm:spPr/>
      <dgm:t>
        <a:bodyPr/>
        <a:lstStyle/>
        <a:p>
          <a:endParaRPr lang="es-ES" sz="3600"/>
        </a:p>
      </dgm:t>
    </dgm:pt>
    <dgm:pt modelId="{451153B1-884A-430D-BC28-A8A60BE7E81A}">
      <dgm:prSet custT="1"/>
      <dgm:spPr/>
      <dgm:t>
        <a:bodyPr/>
        <a:lstStyle/>
        <a:p>
          <a:pPr>
            <a:buFont typeface="Symbol" panose="05050102010706020507" pitchFamily="18" charset="2"/>
            <a:buChar char=""/>
          </a:pPr>
          <a:r>
            <a:rPr lang="es-AR" sz="2000" dirty="0"/>
            <a:t>Entregamos valor de negocio, no piezas de software.</a:t>
          </a:r>
          <a:endParaRPr lang="es-ES" sz="2000" dirty="0"/>
        </a:p>
      </dgm:t>
    </dgm:pt>
    <dgm:pt modelId="{0246D665-B341-45E8-8B57-2A7F17BA1B68}" type="parTrans" cxnId="{62AC8979-189B-41C1-920B-E59D110ED17D}">
      <dgm:prSet/>
      <dgm:spPr/>
      <dgm:t>
        <a:bodyPr/>
        <a:lstStyle/>
        <a:p>
          <a:endParaRPr lang="es-ES" sz="3600"/>
        </a:p>
      </dgm:t>
    </dgm:pt>
    <dgm:pt modelId="{F9290A30-D250-42B6-AC8B-04A507FD769C}" type="sibTrans" cxnId="{62AC8979-189B-41C1-920B-E59D110ED17D}">
      <dgm:prSet/>
      <dgm:spPr/>
      <dgm:t>
        <a:bodyPr/>
        <a:lstStyle/>
        <a:p>
          <a:endParaRPr lang="es-ES" sz="3600"/>
        </a:p>
      </dgm:t>
    </dgm:pt>
    <dgm:pt modelId="{A72D7BAC-94B2-4EAF-A2A2-020BCD79E73B}">
      <dgm:prSet custT="1"/>
      <dgm:spPr/>
      <dgm:t>
        <a:bodyPr/>
        <a:lstStyle/>
        <a:p>
          <a:r>
            <a:rPr lang="es-AR" sz="2000" dirty="0"/>
            <a:t>Inspeccionar y adaptar </a:t>
          </a:r>
          <a:endParaRPr lang="es-ES" sz="2000" dirty="0"/>
        </a:p>
      </dgm:t>
    </dgm:pt>
    <dgm:pt modelId="{B9377A42-0101-4096-BC10-6C7435AEDC6B}" type="parTrans" cxnId="{0E30385F-CB34-4EE7-8187-5DF5F946D614}">
      <dgm:prSet/>
      <dgm:spPr/>
      <dgm:t>
        <a:bodyPr/>
        <a:lstStyle/>
        <a:p>
          <a:endParaRPr lang="es-ES" sz="3600"/>
        </a:p>
      </dgm:t>
    </dgm:pt>
    <dgm:pt modelId="{CDB81316-2792-4B4C-B6E2-1F2CB2A3C36B}" type="sibTrans" cxnId="{0E30385F-CB34-4EE7-8187-5DF5F946D614}">
      <dgm:prSet/>
      <dgm:spPr/>
      <dgm:t>
        <a:bodyPr/>
        <a:lstStyle/>
        <a:p>
          <a:endParaRPr lang="es-ES" sz="3600"/>
        </a:p>
      </dgm:t>
    </dgm:pt>
    <dgm:pt modelId="{1FD708D9-349B-497A-AE1D-7211AA89D10D}" type="pres">
      <dgm:prSet presAssocID="{D104C01B-67D6-4BBF-B361-EF9CF2B3E785}" presName="Name0" presStyleCnt="0">
        <dgm:presLayoutVars>
          <dgm:chMax val="1"/>
          <dgm:chPref val="1"/>
        </dgm:presLayoutVars>
      </dgm:prSet>
      <dgm:spPr/>
    </dgm:pt>
    <dgm:pt modelId="{E00152A2-DA19-4434-9820-308FF3AFC68D}" type="pres">
      <dgm:prSet presAssocID="{3D6ABAAA-040D-4A75-8AB0-2A6C59044ED7}" presName="Parent" presStyleLbl="node0" presStyleIdx="0" presStyleCnt="1">
        <dgm:presLayoutVars>
          <dgm:chMax val="5"/>
          <dgm:chPref val="5"/>
        </dgm:presLayoutVars>
      </dgm:prSet>
      <dgm:spPr/>
    </dgm:pt>
    <dgm:pt modelId="{82A95C35-078E-40F4-9327-6FF49F3F40BF}" type="pres">
      <dgm:prSet presAssocID="{3D6ABAAA-040D-4A75-8AB0-2A6C59044ED7}" presName="Accent1" presStyleLbl="node1" presStyleIdx="0" presStyleCnt="17"/>
      <dgm:spPr/>
    </dgm:pt>
    <dgm:pt modelId="{4C4CABEE-970F-42BE-BACC-10EA8F679D27}" type="pres">
      <dgm:prSet presAssocID="{3D6ABAAA-040D-4A75-8AB0-2A6C59044ED7}" presName="Accent2" presStyleLbl="node1" presStyleIdx="1" presStyleCnt="17"/>
      <dgm:spPr/>
    </dgm:pt>
    <dgm:pt modelId="{AC25FBD0-8E95-4499-A972-8007C9D246B6}" type="pres">
      <dgm:prSet presAssocID="{3D6ABAAA-040D-4A75-8AB0-2A6C59044ED7}" presName="Accent3" presStyleLbl="node1" presStyleIdx="2" presStyleCnt="17"/>
      <dgm:spPr/>
    </dgm:pt>
    <dgm:pt modelId="{03E810C2-7021-4D7E-B198-23D769E4EDE5}" type="pres">
      <dgm:prSet presAssocID="{3D6ABAAA-040D-4A75-8AB0-2A6C59044ED7}" presName="Accent4" presStyleLbl="node1" presStyleIdx="3" presStyleCnt="17"/>
      <dgm:spPr/>
    </dgm:pt>
    <dgm:pt modelId="{4AC63B74-EA11-4E1D-9BC1-037D2946AE7C}" type="pres">
      <dgm:prSet presAssocID="{3D6ABAAA-040D-4A75-8AB0-2A6C59044ED7}" presName="Accent5" presStyleLbl="node1" presStyleIdx="4" presStyleCnt="17"/>
      <dgm:spPr/>
    </dgm:pt>
    <dgm:pt modelId="{FB8A8461-182A-48E0-AEEE-B6426AAD8C8F}" type="pres">
      <dgm:prSet presAssocID="{3D6ABAAA-040D-4A75-8AB0-2A6C59044ED7}" presName="Accent6" presStyleLbl="node1" presStyleIdx="5" presStyleCnt="17"/>
      <dgm:spPr/>
    </dgm:pt>
    <dgm:pt modelId="{62B7EDB9-201B-47A0-BF5D-378EC82F7D08}" type="pres">
      <dgm:prSet presAssocID="{AF4D290D-2BD5-47CC-B70E-CFBD7A574DC3}" presName="Child1" presStyleLbl="node1" presStyleIdx="6" presStyleCnt="17" custScaleX="121390" custScaleY="107559">
        <dgm:presLayoutVars>
          <dgm:chMax val="0"/>
          <dgm:chPref val="0"/>
        </dgm:presLayoutVars>
      </dgm:prSet>
      <dgm:spPr/>
    </dgm:pt>
    <dgm:pt modelId="{0A80AB10-A00F-4A06-912D-873276F763F8}" type="pres">
      <dgm:prSet presAssocID="{AF4D290D-2BD5-47CC-B70E-CFBD7A574DC3}" presName="Accent7" presStyleCnt="0"/>
      <dgm:spPr/>
    </dgm:pt>
    <dgm:pt modelId="{7D13C12F-659F-4A3F-95E4-A7C0BD3F774B}" type="pres">
      <dgm:prSet presAssocID="{AF4D290D-2BD5-47CC-B70E-CFBD7A574DC3}" presName="AccentHold1" presStyleLbl="node1" presStyleIdx="7" presStyleCnt="17"/>
      <dgm:spPr/>
    </dgm:pt>
    <dgm:pt modelId="{67323E2D-DD94-473F-8EBB-C05066F61FC8}" type="pres">
      <dgm:prSet presAssocID="{AF4D290D-2BD5-47CC-B70E-CFBD7A574DC3}" presName="Accent8" presStyleCnt="0"/>
      <dgm:spPr/>
    </dgm:pt>
    <dgm:pt modelId="{48630F58-C6DE-4D89-9A56-2408C0B4745E}" type="pres">
      <dgm:prSet presAssocID="{AF4D290D-2BD5-47CC-B70E-CFBD7A574DC3}" presName="AccentHold2" presStyleLbl="node1" presStyleIdx="8" presStyleCnt="17"/>
      <dgm:spPr/>
    </dgm:pt>
    <dgm:pt modelId="{323FEAE2-4E53-4013-8F07-68089894BF50}" type="pres">
      <dgm:prSet presAssocID="{8C65A690-A00B-4B5B-BD12-440F88DCEA4E}" presName="Child2" presStyleLbl="node1" presStyleIdx="9" presStyleCnt="17" custScaleX="138591" custScaleY="118785">
        <dgm:presLayoutVars>
          <dgm:chMax val="0"/>
          <dgm:chPref val="0"/>
        </dgm:presLayoutVars>
      </dgm:prSet>
      <dgm:spPr/>
    </dgm:pt>
    <dgm:pt modelId="{D1F79D9E-B827-4B12-BA03-F9F1291CD394}" type="pres">
      <dgm:prSet presAssocID="{8C65A690-A00B-4B5B-BD12-440F88DCEA4E}" presName="Accent9" presStyleCnt="0"/>
      <dgm:spPr/>
    </dgm:pt>
    <dgm:pt modelId="{E5A4DD28-5530-4FE8-96B0-0F130ECF88FE}" type="pres">
      <dgm:prSet presAssocID="{8C65A690-A00B-4B5B-BD12-440F88DCEA4E}" presName="AccentHold1" presStyleLbl="node1" presStyleIdx="10" presStyleCnt="17"/>
      <dgm:spPr/>
    </dgm:pt>
    <dgm:pt modelId="{55EF674D-E285-4133-B141-383606B75899}" type="pres">
      <dgm:prSet presAssocID="{8C65A690-A00B-4B5B-BD12-440F88DCEA4E}" presName="Accent10" presStyleCnt="0"/>
      <dgm:spPr/>
    </dgm:pt>
    <dgm:pt modelId="{28F1F9B7-57C3-4E82-8E41-7873306894ED}" type="pres">
      <dgm:prSet presAssocID="{8C65A690-A00B-4B5B-BD12-440F88DCEA4E}" presName="AccentHold2" presStyleLbl="node1" presStyleIdx="11" presStyleCnt="17"/>
      <dgm:spPr/>
    </dgm:pt>
    <dgm:pt modelId="{1F5795DA-E365-4889-8175-E52B6A959768}" type="pres">
      <dgm:prSet presAssocID="{8C65A690-A00B-4B5B-BD12-440F88DCEA4E}" presName="Accent11" presStyleCnt="0"/>
      <dgm:spPr/>
    </dgm:pt>
    <dgm:pt modelId="{D097F610-1BDB-4A46-BCEF-7B3D119943DF}" type="pres">
      <dgm:prSet presAssocID="{8C65A690-A00B-4B5B-BD12-440F88DCEA4E}" presName="AccentHold3" presStyleLbl="node1" presStyleIdx="12" presStyleCnt="17"/>
      <dgm:spPr/>
    </dgm:pt>
    <dgm:pt modelId="{D72860F3-2815-457A-B8E1-730EEF4B919E}" type="pres">
      <dgm:prSet presAssocID="{451153B1-884A-430D-BC28-A8A60BE7E81A}" presName="Child3" presStyleLbl="node1" presStyleIdx="13" presStyleCnt="17" custScaleX="142517" custScaleY="133969">
        <dgm:presLayoutVars>
          <dgm:chMax val="0"/>
          <dgm:chPref val="0"/>
        </dgm:presLayoutVars>
      </dgm:prSet>
      <dgm:spPr/>
    </dgm:pt>
    <dgm:pt modelId="{7F43B0A1-B7E5-4D81-A526-BBF26465F047}" type="pres">
      <dgm:prSet presAssocID="{451153B1-884A-430D-BC28-A8A60BE7E81A}" presName="Accent12" presStyleCnt="0"/>
      <dgm:spPr/>
    </dgm:pt>
    <dgm:pt modelId="{951F9168-48B8-4503-9CD0-0861A6B2F3AF}" type="pres">
      <dgm:prSet presAssocID="{451153B1-884A-430D-BC28-A8A60BE7E81A}" presName="AccentHold1" presStyleLbl="node1" presStyleIdx="14" presStyleCnt="17"/>
      <dgm:spPr/>
    </dgm:pt>
    <dgm:pt modelId="{A5743195-4EA9-422D-9F2B-F5C590FB1B59}" type="pres">
      <dgm:prSet presAssocID="{A72D7BAC-94B2-4EAF-A2A2-020BCD79E73B}" presName="Child4" presStyleLbl="node1" presStyleIdx="15" presStyleCnt="17" custScaleX="142132" custScaleY="122156">
        <dgm:presLayoutVars>
          <dgm:chMax val="0"/>
          <dgm:chPref val="0"/>
        </dgm:presLayoutVars>
      </dgm:prSet>
      <dgm:spPr/>
    </dgm:pt>
    <dgm:pt modelId="{DD5A0048-50FF-47F4-8C3E-F880495ABB8E}" type="pres">
      <dgm:prSet presAssocID="{A72D7BAC-94B2-4EAF-A2A2-020BCD79E73B}" presName="Accent13" presStyleCnt="0"/>
      <dgm:spPr/>
    </dgm:pt>
    <dgm:pt modelId="{B974BBC2-BE8C-422F-9CEE-D2A1B7B2B7EC}" type="pres">
      <dgm:prSet presAssocID="{A72D7BAC-94B2-4EAF-A2A2-020BCD79E73B}" presName="AccentHold1" presStyleLbl="node1" presStyleIdx="16" presStyleCnt="17"/>
      <dgm:spPr/>
    </dgm:pt>
  </dgm:ptLst>
  <dgm:cxnLst>
    <dgm:cxn modelId="{0E30385F-CB34-4EE7-8187-5DF5F946D614}" srcId="{3D6ABAAA-040D-4A75-8AB0-2A6C59044ED7}" destId="{A72D7BAC-94B2-4EAF-A2A2-020BCD79E73B}" srcOrd="3" destOrd="0" parTransId="{B9377A42-0101-4096-BC10-6C7435AEDC6B}" sibTransId="{CDB81316-2792-4B4C-B6E2-1F2CB2A3C36B}"/>
    <dgm:cxn modelId="{4A6EB095-F684-48EC-B8AD-B8F62C5589A7}" srcId="{3D6ABAAA-040D-4A75-8AB0-2A6C59044ED7}" destId="{AF4D290D-2BD5-47CC-B70E-CFBD7A574DC3}" srcOrd="0" destOrd="0" parTransId="{0E30A89E-6EF3-47D4-B476-F94AE850824B}" sibTransId="{0BBECBD4-FD74-4936-AA1D-DAC45C28656F}"/>
    <dgm:cxn modelId="{9C2339AD-8944-471D-B283-B019919369A1}" type="presOf" srcId="{AF4D290D-2BD5-47CC-B70E-CFBD7A574DC3}" destId="{62B7EDB9-201B-47A0-BF5D-378EC82F7D08}" srcOrd="0" destOrd="0" presId="urn:microsoft.com/office/officeart/2009/3/layout/CircleRelationship"/>
    <dgm:cxn modelId="{6C15B377-9D94-4D29-8F6A-35C4ECE723F2}" srcId="{D104C01B-67D6-4BBF-B361-EF9CF2B3E785}" destId="{3D6ABAAA-040D-4A75-8AB0-2A6C59044ED7}" srcOrd="0" destOrd="0" parTransId="{5C8B0124-1948-41B0-835E-48FEA5560706}" sibTransId="{D3E9527C-36B3-4B3A-937E-E8A02D2B304E}"/>
    <dgm:cxn modelId="{E26C5D69-DD4C-4509-8081-0D56BF52447E}" type="presOf" srcId="{451153B1-884A-430D-BC28-A8A60BE7E81A}" destId="{D72860F3-2815-457A-B8E1-730EEF4B919E}" srcOrd="0" destOrd="0" presId="urn:microsoft.com/office/officeart/2009/3/layout/CircleRelationship"/>
    <dgm:cxn modelId="{BDB7D48D-5123-4DA1-BA20-9D4163ECAD6C}" srcId="{3D6ABAAA-040D-4A75-8AB0-2A6C59044ED7}" destId="{8C65A690-A00B-4B5B-BD12-440F88DCEA4E}" srcOrd="1" destOrd="0" parTransId="{9D5EAA2B-12FF-4A38-9D0F-DD88D401FB0E}" sibTransId="{D83D518F-C27F-4BA9-B3A2-5B0140599C99}"/>
    <dgm:cxn modelId="{79DBBFCA-F399-4342-82FA-24DCE635A40B}" type="presOf" srcId="{3D6ABAAA-040D-4A75-8AB0-2A6C59044ED7}" destId="{E00152A2-DA19-4434-9820-308FF3AFC68D}" srcOrd="0" destOrd="0" presId="urn:microsoft.com/office/officeart/2009/3/layout/CircleRelationship"/>
    <dgm:cxn modelId="{7EB7AD1E-02F4-45CC-95EF-C01448FA3538}" type="presOf" srcId="{D104C01B-67D6-4BBF-B361-EF9CF2B3E785}" destId="{1FD708D9-349B-497A-AE1D-7211AA89D10D}" srcOrd="0" destOrd="0" presId="urn:microsoft.com/office/officeart/2009/3/layout/CircleRelationship"/>
    <dgm:cxn modelId="{04E093BA-87B4-4E57-A4ED-65769FE450FE}" type="presOf" srcId="{A72D7BAC-94B2-4EAF-A2A2-020BCD79E73B}" destId="{A5743195-4EA9-422D-9F2B-F5C590FB1B59}" srcOrd="0" destOrd="0" presId="urn:microsoft.com/office/officeart/2009/3/layout/CircleRelationship"/>
    <dgm:cxn modelId="{F182469E-167F-436C-9A19-779B15F5E7F6}" type="presOf" srcId="{8C65A690-A00B-4B5B-BD12-440F88DCEA4E}" destId="{323FEAE2-4E53-4013-8F07-68089894BF50}" srcOrd="0" destOrd="0" presId="urn:microsoft.com/office/officeart/2009/3/layout/CircleRelationship"/>
    <dgm:cxn modelId="{62AC8979-189B-41C1-920B-E59D110ED17D}" srcId="{3D6ABAAA-040D-4A75-8AB0-2A6C59044ED7}" destId="{451153B1-884A-430D-BC28-A8A60BE7E81A}" srcOrd="2" destOrd="0" parTransId="{0246D665-B341-45E8-8B57-2A7F17BA1B68}" sibTransId="{F9290A30-D250-42B6-AC8B-04A507FD769C}"/>
    <dgm:cxn modelId="{FF8FE020-BC4B-4C08-8561-72D9CF21888E}" type="presParOf" srcId="{1FD708D9-349B-497A-AE1D-7211AA89D10D}" destId="{E00152A2-DA19-4434-9820-308FF3AFC68D}" srcOrd="0" destOrd="0" presId="urn:microsoft.com/office/officeart/2009/3/layout/CircleRelationship"/>
    <dgm:cxn modelId="{8D6989A1-B993-4FEE-A336-4EB4C70F0744}" type="presParOf" srcId="{1FD708D9-349B-497A-AE1D-7211AA89D10D}" destId="{82A95C35-078E-40F4-9327-6FF49F3F40BF}" srcOrd="1" destOrd="0" presId="urn:microsoft.com/office/officeart/2009/3/layout/CircleRelationship"/>
    <dgm:cxn modelId="{848186A8-193B-4DE9-9DE3-58B4F5AD20E3}" type="presParOf" srcId="{1FD708D9-349B-497A-AE1D-7211AA89D10D}" destId="{4C4CABEE-970F-42BE-BACC-10EA8F679D27}" srcOrd="2" destOrd="0" presId="urn:microsoft.com/office/officeart/2009/3/layout/CircleRelationship"/>
    <dgm:cxn modelId="{B51ED8E5-B757-4494-9887-EF4A2A1FE9BE}" type="presParOf" srcId="{1FD708D9-349B-497A-AE1D-7211AA89D10D}" destId="{AC25FBD0-8E95-4499-A972-8007C9D246B6}" srcOrd="3" destOrd="0" presId="urn:microsoft.com/office/officeart/2009/3/layout/CircleRelationship"/>
    <dgm:cxn modelId="{D8AC9485-6CF8-4574-A0D2-5733C742AE12}" type="presParOf" srcId="{1FD708D9-349B-497A-AE1D-7211AA89D10D}" destId="{03E810C2-7021-4D7E-B198-23D769E4EDE5}" srcOrd="4" destOrd="0" presId="urn:microsoft.com/office/officeart/2009/3/layout/CircleRelationship"/>
    <dgm:cxn modelId="{F8C604CA-6C93-4D62-8DB6-DB7F9C41DBBD}" type="presParOf" srcId="{1FD708D9-349B-497A-AE1D-7211AA89D10D}" destId="{4AC63B74-EA11-4E1D-9BC1-037D2946AE7C}" srcOrd="5" destOrd="0" presId="urn:microsoft.com/office/officeart/2009/3/layout/CircleRelationship"/>
    <dgm:cxn modelId="{D7A114EC-31F9-43B8-9C4D-B8C4EE626498}" type="presParOf" srcId="{1FD708D9-349B-497A-AE1D-7211AA89D10D}" destId="{FB8A8461-182A-48E0-AEEE-B6426AAD8C8F}" srcOrd="6" destOrd="0" presId="urn:microsoft.com/office/officeart/2009/3/layout/CircleRelationship"/>
    <dgm:cxn modelId="{C22C268B-2B23-4E71-806B-C77103872C92}" type="presParOf" srcId="{1FD708D9-349B-497A-AE1D-7211AA89D10D}" destId="{62B7EDB9-201B-47A0-BF5D-378EC82F7D08}" srcOrd="7" destOrd="0" presId="urn:microsoft.com/office/officeart/2009/3/layout/CircleRelationship"/>
    <dgm:cxn modelId="{67901385-324E-4F91-84C4-E55B47781847}" type="presParOf" srcId="{1FD708D9-349B-497A-AE1D-7211AA89D10D}" destId="{0A80AB10-A00F-4A06-912D-873276F763F8}" srcOrd="8" destOrd="0" presId="urn:microsoft.com/office/officeart/2009/3/layout/CircleRelationship"/>
    <dgm:cxn modelId="{5B78A8D9-072A-49A2-89B2-FD4D2ADCA110}" type="presParOf" srcId="{0A80AB10-A00F-4A06-912D-873276F763F8}" destId="{7D13C12F-659F-4A3F-95E4-A7C0BD3F774B}" srcOrd="0" destOrd="0" presId="urn:microsoft.com/office/officeart/2009/3/layout/CircleRelationship"/>
    <dgm:cxn modelId="{BE3694E0-28FB-4A6F-B4E7-0B0BC1E2180B}" type="presParOf" srcId="{1FD708D9-349B-497A-AE1D-7211AA89D10D}" destId="{67323E2D-DD94-473F-8EBB-C05066F61FC8}" srcOrd="9" destOrd="0" presId="urn:microsoft.com/office/officeart/2009/3/layout/CircleRelationship"/>
    <dgm:cxn modelId="{DAA78F46-6C29-4334-974F-55D87891DB19}" type="presParOf" srcId="{67323E2D-DD94-473F-8EBB-C05066F61FC8}" destId="{48630F58-C6DE-4D89-9A56-2408C0B4745E}" srcOrd="0" destOrd="0" presId="urn:microsoft.com/office/officeart/2009/3/layout/CircleRelationship"/>
    <dgm:cxn modelId="{8B00EEF1-99A2-4F2B-A18F-9CB9B32C7121}" type="presParOf" srcId="{1FD708D9-349B-497A-AE1D-7211AA89D10D}" destId="{323FEAE2-4E53-4013-8F07-68089894BF50}" srcOrd="10" destOrd="0" presId="urn:microsoft.com/office/officeart/2009/3/layout/CircleRelationship"/>
    <dgm:cxn modelId="{8117B9FC-171D-4C36-A357-B5911916A0C6}" type="presParOf" srcId="{1FD708D9-349B-497A-AE1D-7211AA89D10D}" destId="{D1F79D9E-B827-4B12-BA03-F9F1291CD394}" srcOrd="11" destOrd="0" presId="urn:microsoft.com/office/officeart/2009/3/layout/CircleRelationship"/>
    <dgm:cxn modelId="{C0EB448D-18B5-46C6-94C5-2EDD4D66E4ED}" type="presParOf" srcId="{D1F79D9E-B827-4B12-BA03-F9F1291CD394}" destId="{E5A4DD28-5530-4FE8-96B0-0F130ECF88FE}" srcOrd="0" destOrd="0" presId="urn:microsoft.com/office/officeart/2009/3/layout/CircleRelationship"/>
    <dgm:cxn modelId="{6CFC4E0E-FF79-4CD9-BE55-DB6664553C46}" type="presParOf" srcId="{1FD708D9-349B-497A-AE1D-7211AA89D10D}" destId="{55EF674D-E285-4133-B141-383606B75899}" srcOrd="12" destOrd="0" presId="urn:microsoft.com/office/officeart/2009/3/layout/CircleRelationship"/>
    <dgm:cxn modelId="{CE896A85-846E-4F35-9846-2F6843C40EBF}" type="presParOf" srcId="{55EF674D-E285-4133-B141-383606B75899}" destId="{28F1F9B7-57C3-4E82-8E41-7873306894ED}" srcOrd="0" destOrd="0" presId="urn:microsoft.com/office/officeart/2009/3/layout/CircleRelationship"/>
    <dgm:cxn modelId="{58B1EEEE-8EB6-4233-BFEC-1CD6E4D24D07}" type="presParOf" srcId="{1FD708D9-349B-497A-AE1D-7211AA89D10D}" destId="{1F5795DA-E365-4889-8175-E52B6A959768}" srcOrd="13" destOrd="0" presId="urn:microsoft.com/office/officeart/2009/3/layout/CircleRelationship"/>
    <dgm:cxn modelId="{BCEC67BB-FEC5-43F1-B25E-137E5E6C494A}" type="presParOf" srcId="{1F5795DA-E365-4889-8175-E52B6A959768}" destId="{D097F610-1BDB-4A46-BCEF-7B3D119943DF}" srcOrd="0" destOrd="0" presId="urn:microsoft.com/office/officeart/2009/3/layout/CircleRelationship"/>
    <dgm:cxn modelId="{81B0B64D-83C8-4487-8FAB-11130D2797D9}" type="presParOf" srcId="{1FD708D9-349B-497A-AE1D-7211AA89D10D}" destId="{D72860F3-2815-457A-B8E1-730EEF4B919E}" srcOrd="14" destOrd="0" presId="urn:microsoft.com/office/officeart/2009/3/layout/CircleRelationship"/>
    <dgm:cxn modelId="{3CF093A3-A6CB-4CC7-8ED9-E83EC3683E3D}" type="presParOf" srcId="{1FD708D9-349B-497A-AE1D-7211AA89D10D}" destId="{7F43B0A1-B7E5-4D81-A526-BBF26465F047}" srcOrd="15" destOrd="0" presId="urn:microsoft.com/office/officeart/2009/3/layout/CircleRelationship"/>
    <dgm:cxn modelId="{B8035664-4EFA-4753-A81A-23FDC6F19751}" type="presParOf" srcId="{7F43B0A1-B7E5-4D81-A526-BBF26465F047}" destId="{951F9168-48B8-4503-9CD0-0861A6B2F3AF}" srcOrd="0" destOrd="0" presId="urn:microsoft.com/office/officeart/2009/3/layout/CircleRelationship"/>
    <dgm:cxn modelId="{0643FFD2-FA46-4D98-8949-E3E9C9BFBB77}" type="presParOf" srcId="{1FD708D9-349B-497A-AE1D-7211AA89D10D}" destId="{A5743195-4EA9-422D-9F2B-F5C590FB1B59}" srcOrd="16" destOrd="0" presId="urn:microsoft.com/office/officeart/2009/3/layout/CircleRelationship"/>
    <dgm:cxn modelId="{7C8CAF85-A020-4C4B-8EF5-452BADC512A5}" type="presParOf" srcId="{1FD708D9-349B-497A-AE1D-7211AA89D10D}" destId="{DD5A0048-50FF-47F4-8C3E-F880495ABB8E}" srcOrd="17" destOrd="0" presId="urn:microsoft.com/office/officeart/2009/3/layout/CircleRelationship"/>
    <dgm:cxn modelId="{6F1AA539-7283-46B6-B26D-27231F36BCA9}" type="presParOf" srcId="{DD5A0048-50FF-47F4-8C3E-F880495ABB8E}" destId="{B974BBC2-BE8C-422F-9CEE-D2A1B7B2B7EC}" srcOrd="0" destOrd="0" presId="urn:microsoft.com/office/officeart/2009/3/layout/CircleRelationshi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3490A5E-5D78-4A92-B928-74D405F0D824}"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es-ES"/>
        </a:p>
      </dgm:t>
    </dgm:pt>
    <dgm:pt modelId="{D3B4A9F5-B989-4DE2-839A-4F2117273998}">
      <dgm:prSet phldrT="[Texto]" custT="1"/>
      <dgm:spPr/>
      <dgm:t>
        <a:bodyPr/>
        <a:lstStyle/>
        <a:p>
          <a:r>
            <a:rPr lang="es-ES" sz="4800" dirty="0"/>
            <a:t>Fuentes genéricas</a:t>
          </a:r>
        </a:p>
      </dgm:t>
    </dgm:pt>
    <dgm:pt modelId="{8F6AFE50-6D3A-49DC-9D11-DBF038296A2D}" type="parTrans" cxnId="{544A8A72-523C-4FF8-85A6-BA5013C5E8BA}">
      <dgm:prSet/>
      <dgm:spPr/>
      <dgm:t>
        <a:bodyPr/>
        <a:lstStyle/>
        <a:p>
          <a:endParaRPr lang="es-ES"/>
        </a:p>
      </dgm:t>
    </dgm:pt>
    <dgm:pt modelId="{953A1C61-B71A-4E6B-995F-F91971BEADE3}" type="sibTrans" cxnId="{544A8A72-523C-4FF8-85A6-BA5013C5E8BA}">
      <dgm:prSet/>
      <dgm:spPr/>
      <dgm:t>
        <a:bodyPr/>
        <a:lstStyle/>
        <a:p>
          <a:endParaRPr lang="es-ES"/>
        </a:p>
      </dgm:t>
    </dgm:pt>
    <dgm:pt modelId="{C01DECAC-C7A0-48D7-983C-3EE28DB20BA7}">
      <dgm:prSet phldrT="[Texto]"/>
      <dgm:spPr/>
      <dgm:t>
        <a:bodyPr/>
        <a:lstStyle/>
        <a:p>
          <a:r>
            <a:rPr lang="es-AR" dirty="0"/>
            <a:t>Información imprecisa acerca del software a estimar</a:t>
          </a:r>
          <a:endParaRPr lang="es-ES" dirty="0"/>
        </a:p>
      </dgm:t>
    </dgm:pt>
    <dgm:pt modelId="{75259263-E6EF-40E6-9F5C-BB98DA7AC71F}" type="parTrans" cxnId="{F0525C28-2ECC-4742-92D6-C8D1D00E470D}">
      <dgm:prSet/>
      <dgm:spPr/>
      <dgm:t>
        <a:bodyPr/>
        <a:lstStyle/>
        <a:p>
          <a:endParaRPr lang="es-ES"/>
        </a:p>
      </dgm:t>
    </dgm:pt>
    <dgm:pt modelId="{C16181C9-8A9A-4A61-A728-110E89949DAA}" type="sibTrans" cxnId="{F0525C28-2ECC-4742-92D6-C8D1D00E470D}">
      <dgm:prSet/>
      <dgm:spPr/>
      <dgm:t>
        <a:bodyPr/>
        <a:lstStyle/>
        <a:p>
          <a:endParaRPr lang="es-ES"/>
        </a:p>
      </dgm:t>
    </dgm:pt>
    <dgm:pt modelId="{37425401-EC7E-4262-8495-E06CB43DDCB9}">
      <dgm:prSet/>
      <dgm:spPr/>
      <dgm:t>
        <a:bodyPr/>
        <a:lstStyle/>
        <a:p>
          <a:r>
            <a:rPr lang="es-AR" dirty="0"/>
            <a:t>Información imprecisa acerca de la capacidad de la empresa que realizará el proyecto.</a:t>
          </a:r>
        </a:p>
      </dgm:t>
    </dgm:pt>
    <dgm:pt modelId="{4284F641-C7D7-48B1-B61C-FFA6ADE1670E}" type="parTrans" cxnId="{403724C2-4C26-4087-ABF7-8022C01D85CF}">
      <dgm:prSet/>
      <dgm:spPr/>
      <dgm:t>
        <a:bodyPr/>
        <a:lstStyle/>
        <a:p>
          <a:endParaRPr lang="es-ES"/>
        </a:p>
      </dgm:t>
    </dgm:pt>
    <dgm:pt modelId="{79059654-DCC9-4536-A41D-B82C80190AE3}" type="sibTrans" cxnId="{403724C2-4C26-4087-ABF7-8022C01D85CF}">
      <dgm:prSet/>
      <dgm:spPr/>
      <dgm:t>
        <a:bodyPr/>
        <a:lstStyle/>
        <a:p>
          <a:endParaRPr lang="es-ES"/>
        </a:p>
      </dgm:t>
    </dgm:pt>
    <dgm:pt modelId="{51D5E8B4-CA65-41FD-87E6-0A0EB2322516}">
      <dgm:prSet/>
      <dgm:spPr/>
      <dgm:t>
        <a:bodyPr/>
        <a:lstStyle/>
        <a:p>
          <a:r>
            <a:rPr lang="es-AR" dirty="0"/>
            <a:t>Demasiado caos en el proyecto.</a:t>
          </a:r>
        </a:p>
      </dgm:t>
    </dgm:pt>
    <dgm:pt modelId="{E41029B4-0E8D-453A-8F8C-EFDCF5EB028E}" type="parTrans" cxnId="{0EFBBB9F-EF73-4474-806B-1B709E18B2DE}">
      <dgm:prSet/>
      <dgm:spPr/>
      <dgm:t>
        <a:bodyPr/>
        <a:lstStyle/>
        <a:p>
          <a:endParaRPr lang="es-ES"/>
        </a:p>
      </dgm:t>
    </dgm:pt>
    <dgm:pt modelId="{B915A124-B1BC-4245-B628-7E7AF6CFDF58}" type="sibTrans" cxnId="{0EFBBB9F-EF73-4474-806B-1B709E18B2DE}">
      <dgm:prSet/>
      <dgm:spPr/>
      <dgm:t>
        <a:bodyPr/>
        <a:lstStyle/>
        <a:p>
          <a:endParaRPr lang="es-ES"/>
        </a:p>
      </dgm:t>
    </dgm:pt>
    <dgm:pt modelId="{AB991A9B-9848-4D24-9A80-BB693E7025C6}">
      <dgm:prSet/>
      <dgm:spPr/>
      <dgm:t>
        <a:bodyPr/>
        <a:lstStyle/>
        <a:p>
          <a:r>
            <a:rPr lang="es-AR" dirty="0"/>
            <a:t>Imprecisión generada por el proceso de estimación</a:t>
          </a:r>
          <a:endParaRPr lang="es-ES" dirty="0"/>
        </a:p>
      </dgm:t>
    </dgm:pt>
    <dgm:pt modelId="{018A3A4C-4809-418C-95CD-51EB5A34FB00}" type="parTrans" cxnId="{718016B7-0D8E-4D72-983D-F6C4EAC414B3}">
      <dgm:prSet/>
      <dgm:spPr/>
      <dgm:t>
        <a:bodyPr/>
        <a:lstStyle/>
        <a:p>
          <a:endParaRPr lang="es-ES"/>
        </a:p>
      </dgm:t>
    </dgm:pt>
    <dgm:pt modelId="{B9F03E75-ADBC-4E1B-A297-BBC71BA9DF75}" type="sibTrans" cxnId="{718016B7-0D8E-4D72-983D-F6C4EAC414B3}">
      <dgm:prSet/>
      <dgm:spPr/>
      <dgm:t>
        <a:bodyPr/>
        <a:lstStyle/>
        <a:p>
          <a:endParaRPr lang="es-ES"/>
        </a:p>
      </dgm:t>
    </dgm:pt>
    <dgm:pt modelId="{FB9A7287-7724-414F-B92D-1FE09455578D}" type="pres">
      <dgm:prSet presAssocID="{73490A5E-5D78-4A92-B928-74D405F0D824}" presName="Name0" presStyleCnt="0">
        <dgm:presLayoutVars>
          <dgm:chPref val="1"/>
          <dgm:dir/>
          <dgm:animOne val="branch"/>
          <dgm:animLvl val="lvl"/>
          <dgm:resizeHandles val="exact"/>
        </dgm:presLayoutVars>
      </dgm:prSet>
      <dgm:spPr/>
    </dgm:pt>
    <dgm:pt modelId="{204E1F0E-533A-4367-902F-5F3B00F9CD00}" type="pres">
      <dgm:prSet presAssocID="{D3B4A9F5-B989-4DE2-839A-4F2117273998}" presName="root1" presStyleCnt="0"/>
      <dgm:spPr/>
    </dgm:pt>
    <dgm:pt modelId="{DF216513-0619-4706-B638-C2C788532DC5}" type="pres">
      <dgm:prSet presAssocID="{D3B4A9F5-B989-4DE2-839A-4F2117273998}" presName="LevelOneTextNode" presStyleLbl="node0" presStyleIdx="0" presStyleCnt="1" custScaleY="88702">
        <dgm:presLayoutVars>
          <dgm:chPref val="3"/>
        </dgm:presLayoutVars>
      </dgm:prSet>
      <dgm:spPr/>
    </dgm:pt>
    <dgm:pt modelId="{68EE1876-E42F-4F72-94C3-12F772249278}" type="pres">
      <dgm:prSet presAssocID="{D3B4A9F5-B989-4DE2-839A-4F2117273998}" presName="level2hierChild" presStyleCnt="0"/>
      <dgm:spPr/>
    </dgm:pt>
    <dgm:pt modelId="{AF7CC8ED-F123-416F-8B8F-652258FC04A9}" type="pres">
      <dgm:prSet presAssocID="{75259263-E6EF-40E6-9F5C-BB98DA7AC71F}" presName="conn2-1" presStyleLbl="parChTrans1D2" presStyleIdx="0" presStyleCnt="4"/>
      <dgm:spPr/>
    </dgm:pt>
    <dgm:pt modelId="{9E3705D9-CC66-4A55-887C-7C07B8CFCEDF}" type="pres">
      <dgm:prSet presAssocID="{75259263-E6EF-40E6-9F5C-BB98DA7AC71F}" presName="connTx" presStyleLbl="parChTrans1D2" presStyleIdx="0" presStyleCnt="4"/>
      <dgm:spPr/>
    </dgm:pt>
    <dgm:pt modelId="{EC2E8730-6860-4EA2-A5DF-63E06FC2FE31}" type="pres">
      <dgm:prSet presAssocID="{C01DECAC-C7A0-48D7-983C-3EE28DB20BA7}" presName="root2" presStyleCnt="0"/>
      <dgm:spPr/>
    </dgm:pt>
    <dgm:pt modelId="{2F78FCCB-8B51-47D4-BF58-8FB08B69169A}" type="pres">
      <dgm:prSet presAssocID="{C01DECAC-C7A0-48D7-983C-3EE28DB20BA7}" presName="LevelTwoTextNode" presStyleLbl="node2" presStyleIdx="0" presStyleCnt="4" custScaleX="187402">
        <dgm:presLayoutVars>
          <dgm:chPref val="3"/>
        </dgm:presLayoutVars>
      </dgm:prSet>
      <dgm:spPr/>
    </dgm:pt>
    <dgm:pt modelId="{E695F4B0-8F91-404F-898A-5348FA9CDC37}" type="pres">
      <dgm:prSet presAssocID="{C01DECAC-C7A0-48D7-983C-3EE28DB20BA7}" presName="level3hierChild" presStyleCnt="0"/>
      <dgm:spPr/>
    </dgm:pt>
    <dgm:pt modelId="{895BCAB2-C842-46BD-8798-2F573F690E8E}" type="pres">
      <dgm:prSet presAssocID="{4284F641-C7D7-48B1-B61C-FFA6ADE1670E}" presName="conn2-1" presStyleLbl="parChTrans1D2" presStyleIdx="1" presStyleCnt="4"/>
      <dgm:spPr/>
    </dgm:pt>
    <dgm:pt modelId="{2819528A-D0FC-4E93-9218-BDE053834CB3}" type="pres">
      <dgm:prSet presAssocID="{4284F641-C7D7-48B1-B61C-FFA6ADE1670E}" presName="connTx" presStyleLbl="parChTrans1D2" presStyleIdx="1" presStyleCnt="4"/>
      <dgm:spPr/>
    </dgm:pt>
    <dgm:pt modelId="{11259904-40BF-4384-B8D8-9170C707D6D6}" type="pres">
      <dgm:prSet presAssocID="{37425401-EC7E-4262-8495-E06CB43DDCB9}" presName="root2" presStyleCnt="0"/>
      <dgm:spPr/>
    </dgm:pt>
    <dgm:pt modelId="{C66E9302-5A1B-478F-AF2C-46D2946C7EDF}" type="pres">
      <dgm:prSet presAssocID="{37425401-EC7E-4262-8495-E06CB43DDCB9}" presName="LevelTwoTextNode" presStyleLbl="node2" presStyleIdx="1" presStyleCnt="4" custScaleX="187402">
        <dgm:presLayoutVars>
          <dgm:chPref val="3"/>
        </dgm:presLayoutVars>
      </dgm:prSet>
      <dgm:spPr/>
    </dgm:pt>
    <dgm:pt modelId="{32B3BB05-7A99-4AE9-83BB-ED987C558679}" type="pres">
      <dgm:prSet presAssocID="{37425401-EC7E-4262-8495-E06CB43DDCB9}" presName="level3hierChild" presStyleCnt="0"/>
      <dgm:spPr/>
    </dgm:pt>
    <dgm:pt modelId="{514C9F27-0FA2-49BD-9B2E-D555E722D2AF}" type="pres">
      <dgm:prSet presAssocID="{E41029B4-0E8D-453A-8F8C-EFDCF5EB028E}" presName="conn2-1" presStyleLbl="parChTrans1D2" presStyleIdx="2" presStyleCnt="4"/>
      <dgm:spPr/>
    </dgm:pt>
    <dgm:pt modelId="{B73C12C1-4031-4A9E-AF5D-610C0FB526FC}" type="pres">
      <dgm:prSet presAssocID="{E41029B4-0E8D-453A-8F8C-EFDCF5EB028E}" presName="connTx" presStyleLbl="parChTrans1D2" presStyleIdx="2" presStyleCnt="4"/>
      <dgm:spPr/>
    </dgm:pt>
    <dgm:pt modelId="{90E32BDE-B37D-4C4F-97C6-580416BC226A}" type="pres">
      <dgm:prSet presAssocID="{51D5E8B4-CA65-41FD-87E6-0A0EB2322516}" presName="root2" presStyleCnt="0"/>
      <dgm:spPr/>
    </dgm:pt>
    <dgm:pt modelId="{F40E6470-3364-48E3-BD27-D92F5644AC15}" type="pres">
      <dgm:prSet presAssocID="{51D5E8B4-CA65-41FD-87E6-0A0EB2322516}" presName="LevelTwoTextNode" presStyleLbl="node2" presStyleIdx="2" presStyleCnt="4" custScaleX="187402">
        <dgm:presLayoutVars>
          <dgm:chPref val="3"/>
        </dgm:presLayoutVars>
      </dgm:prSet>
      <dgm:spPr/>
    </dgm:pt>
    <dgm:pt modelId="{D55E4E3C-81F8-498E-BD78-8DCD884F6E95}" type="pres">
      <dgm:prSet presAssocID="{51D5E8B4-CA65-41FD-87E6-0A0EB2322516}" presName="level3hierChild" presStyleCnt="0"/>
      <dgm:spPr/>
    </dgm:pt>
    <dgm:pt modelId="{86D3A00D-3A0B-4A70-B606-FBBEB2CBC902}" type="pres">
      <dgm:prSet presAssocID="{018A3A4C-4809-418C-95CD-51EB5A34FB00}" presName="conn2-1" presStyleLbl="parChTrans1D2" presStyleIdx="3" presStyleCnt="4"/>
      <dgm:spPr/>
    </dgm:pt>
    <dgm:pt modelId="{0DA27401-E418-4316-A8B5-0A5089AB804F}" type="pres">
      <dgm:prSet presAssocID="{018A3A4C-4809-418C-95CD-51EB5A34FB00}" presName="connTx" presStyleLbl="parChTrans1D2" presStyleIdx="3" presStyleCnt="4"/>
      <dgm:spPr/>
    </dgm:pt>
    <dgm:pt modelId="{C2EEFEB0-4A79-458B-BA84-0C33F13BCCA0}" type="pres">
      <dgm:prSet presAssocID="{AB991A9B-9848-4D24-9A80-BB693E7025C6}" presName="root2" presStyleCnt="0"/>
      <dgm:spPr/>
    </dgm:pt>
    <dgm:pt modelId="{9B6D30D7-92D4-4B47-B060-160D85B79AA9}" type="pres">
      <dgm:prSet presAssocID="{AB991A9B-9848-4D24-9A80-BB693E7025C6}" presName="LevelTwoTextNode" presStyleLbl="node2" presStyleIdx="3" presStyleCnt="4" custScaleX="189510">
        <dgm:presLayoutVars>
          <dgm:chPref val="3"/>
        </dgm:presLayoutVars>
      </dgm:prSet>
      <dgm:spPr/>
    </dgm:pt>
    <dgm:pt modelId="{052764BC-6FFF-4588-B9BF-6A212B81ED59}" type="pres">
      <dgm:prSet presAssocID="{AB991A9B-9848-4D24-9A80-BB693E7025C6}" presName="level3hierChild" presStyleCnt="0"/>
      <dgm:spPr/>
    </dgm:pt>
  </dgm:ptLst>
  <dgm:cxnLst>
    <dgm:cxn modelId="{7D943290-0E41-4955-AF57-D075007AF576}" type="presOf" srcId="{D3B4A9F5-B989-4DE2-839A-4F2117273998}" destId="{DF216513-0619-4706-B638-C2C788532DC5}" srcOrd="0" destOrd="0" presId="urn:microsoft.com/office/officeart/2008/layout/HorizontalMultiLevelHierarchy"/>
    <dgm:cxn modelId="{403724C2-4C26-4087-ABF7-8022C01D85CF}" srcId="{D3B4A9F5-B989-4DE2-839A-4F2117273998}" destId="{37425401-EC7E-4262-8495-E06CB43DDCB9}" srcOrd="1" destOrd="0" parTransId="{4284F641-C7D7-48B1-B61C-FFA6ADE1670E}" sibTransId="{79059654-DCC9-4536-A41D-B82C80190AE3}"/>
    <dgm:cxn modelId="{396DAAB6-08BE-44A4-AEC2-5896BED6C9DD}" type="presOf" srcId="{75259263-E6EF-40E6-9F5C-BB98DA7AC71F}" destId="{AF7CC8ED-F123-416F-8B8F-652258FC04A9}" srcOrd="0" destOrd="0" presId="urn:microsoft.com/office/officeart/2008/layout/HorizontalMultiLevelHierarchy"/>
    <dgm:cxn modelId="{DE70FC0F-5498-4D43-8C2A-4BF212E67424}" type="presOf" srcId="{4284F641-C7D7-48B1-B61C-FFA6ADE1670E}" destId="{895BCAB2-C842-46BD-8798-2F573F690E8E}" srcOrd="0" destOrd="0" presId="urn:microsoft.com/office/officeart/2008/layout/HorizontalMultiLevelHierarchy"/>
    <dgm:cxn modelId="{EEEBA8FB-413A-4043-84AB-C825FAA76775}" type="presOf" srcId="{E41029B4-0E8D-453A-8F8C-EFDCF5EB028E}" destId="{514C9F27-0FA2-49BD-9B2E-D555E722D2AF}" srcOrd="0" destOrd="0" presId="urn:microsoft.com/office/officeart/2008/layout/HorizontalMultiLevelHierarchy"/>
    <dgm:cxn modelId="{79D75AD0-AA43-4EB6-8EF1-F3DB0C985C70}" type="presOf" srcId="{51D5E8B4-CA65-41FD-87E6-0A0EB2322516}" destId="{F40E6470-3364-48E3-BD27-D92F5644AC15}" srcOrd="0" destOrd="0" presId="urn:microsoft.com/office/officeart/2008/layout/HorizontalMultiLevelHierarchy"/>
    <dgm:cxn modelId="{0067F589-CBB9-487A-8D86-173B5AB61676}" type="presOf" srcId="{37425401-EC7E-4262-8495-E06CB43DDCB9}" destId="{C66E9302-5A1B-478F-AF2C-46D2946C7EDF}" srcOrd="0" destOrd="0" presId="urn:microsoft.com/office/officeart/2008/layout/HorizontalMultiLevelHierarchy"/>
    <dgm:cxn modelId="{6F5CC389-0B50-41E4-871A-322BD330B308}" type="presOf" srcId="{75259263-E6EF-40E6-9F5C-BB98DA7AC71F}" destId="{9E3705D9-CC66-4A55-887C-7C07B8CFCEDF}" srcOrd="1" destOrd="0" presId="urn:microsoft.com/office/officeart/2008/layout/HorizontalMultiLevelHierarchy"/>
    <dgm:cxn modelId="{3166232B-9FCF-4D36-8E35-9622A955A268}" type="presOf" srcId="{E41029B4-0E8D-453A-8F8C-EFDCF5EB028E}" destId="{B73C12C1-4031-4A9E-AF5D-610C0FB526FC}" srcOrd="1" destOrd="0" presId="urn:microsoft.com/office/officeart/2008/layout/HorizontalMultiLevelHierarchy"/>
    <dgm:cxn modelId="{0EFBBB9F-EF73-4474-806B-1B709E18B2DE}" srcId="{D3B4A9F5-B989-4DE2-839A-4F2117273998}" destId="{51D5E8B4-CA65-41FD-87E6-0A0EB2322516}" srcOrd="2" destOrd="0" parTransId="{E41029B4-0E8D-453A-8F8C-EFDCF5EB028E}" sibTransId="{B915A124-B1BC-4245-B628-7E7AF6CFDF58}"/>
    <dgm:cxn modelId="{718016B7-0D8E-4D72-983D-F6C4EAC414B3}" srcId="{D3B4A9F5-B989-4DE2-839A-4F2117273998}" destId="{AB991A9B-9848-4D24-9A80-BB693E7025C6}" srcOrd="3" destOrd="0" parTransId="{018A3A4C-4809-418C-95CD-51EB5A34FB00}" sibTransId="{B9F03E75-ADBC-4E1B-A297-BBC71BA9DF75}"/>
    <dgm:cxn modelId="{E9165F85-C471-4440-8642-4884ACCABF4E}" type="presOf" srcId="{73490A5E-5D78-4A92-B928-74D405F0D824}" destId="{FB9A7287-7724-414F-B92D-1FE09455578D}" srcOrd="0" destOrd="0" presId="urn:microsoft.com/office/officeart/2008/layout/HorizontalMultiLevelHierarchy"/>
    <dgm:cxn modelId="{77750ADE-81EB-4E95-A7F4-7BD12F60C0E7}" type="presOf" srcId="{018A3A4C-4809-418C-95CD-51EB5A34FB00}" destId="{86D3A00D-3A0B-4A70-B606-FBBEB2CBC902}" srcOrd="0" destOrd="0" presId="urn:microsoft.com/office/officeart/2008/layout/HorizontalMultiLevelHierarchy"/>
    <dgm:cxn modelId="{F0525C28-2ECC-4742-92D6-C8D1D00E470D}" srcId="{D3B4A9F5-B989-4DE2-839A-4F2117273998}" destId="{C01DECAC-C7A0-48D7-983C-3EE28DB20BA7}" srcOrd="0" destOrd="0" parTransId="{75259263-E6EF-40E6-9F5C-BB98DA7AC71F}" sibTransId="{C16181C9-8A9A-4A61-A728-110E89949DAA}"/>
    <dgm:cxn modelId="{544A8A72-523C-4FF8-85A6-BA5013C5E8BA}" srcId="{73490A5E-5D78-4A92-B928-74D405F0D824}" destId="{D3B4A9F5-B989-4DE2-839A-4F2117273998}" srcOrd="0" destOrd="0" parTransId="{8F6AFE50-6D3A-49DC-9D11-DBF038296A2D}" sibTransId="{953A1C61-B71A-4E6B-995F-F91971BEADE3}"/>
    <dgm:cxn modelId="{B3E4DD31-0546-4D97-B36F-AD48CA742FF9}" type="presOf" srcId="{4284F641-C7D7-48B1-B61C-FFA6ADE1670E}" destId="{2819528A-D0FC-4E93-9218-BDE053834CB3}" srcOrd="1" destOrd="0" presId="urn:microsoft.com/office/officeart/2008/layout/HorizontalMultiLevelHierarchy"/>
    <dgm:cxn modelId="{D2383FA6-656F-496D-BBA7-541C26670C09}" type="presOf" srcId="{AB991A9B-9848-4D24-9A80-BB693E7025C6}" destId="{9B6D30D7-92D4-4B47-B060-160D85B79AA9}" srcOrd="0" destOrd="0" presId="urn:microsoft.com/office/officeart/2008/layout/HorizontalMultiLevelHierarchy"/>
    <dgm:cxn modelId="{43F2E722-C933-4576-BC23-E58160B89974}" type="presOf" srcId="{C01DECAC-C7A0-48D7-983C-3EE28DB20BA7}" destId="{2F78FCCB-8B51-47D4-BF58-8FB08B69169A}" srcOrd="0" destOrd="0" presId="urn:microsoft.com/office/officeart/2008/layout/HorizontalMultiLevelHierarchy"/>
    <dgm:cxn modelId="{BD190819-EF52-4E7C-ADD6-A28E6E18CE5E}" type="presOf" srcId="{018A3A4C-4809-418C-95CD-51EB5A34FB00}" destId="{0DA27401-E418-4316-A8B5-0A5089AB804F}" srcOrd="1" destOrd="0" presId="urn:microsoft.com/office/officeart/2008/layout/HorizontalMultiLevelHierarchy"/>
    <dgm:cxn modelId="{0661DC01-586E-49E4-9CD4-C1132E5EFFF2}" type="presParOf" srcId="{FB9A7287-7724-414F-B92D-1FE09455578D}" destId="{204E1F0E-533A-4367-902F-5F3B00F9CD00}" srcOrd="0" destOrd="0" presId="urn:microsoft.com/office/officeart/2008/layout/HorizontalMultiLevelHierarchy"/>
    <dgm:cxn modelId="{5451650B-E60E-4379-922F-4C34D269F73E}" type="presParOf" srcId="{204E1F0E-533A-4367-902F-5F3B00F9CD00}" destId="{DF216513-0619-4706-B638-C2C788532DC5}" srcOrd="0" destOrd="0" presId="urn:microsoft.com/office/officeart/2008/layout/HorizontalMultiLevelHierarchy"/>
    <dgm:cxn modelId="{B5A07F05-EB4F-4B0B-B61C-623CDFC2DF4F}" type="presParOf" srcId="{204E1F0E-533A-4367-902F-5F3B00F9CD00}" destId="{68EE1876-E42F-4F72-94C3-12F772249278}" srcOrd="1" destOrd="0" presId="urn:microsoft.com/office/officeart/2008/layout/HorizontalMultiLevelHierarchy"/>
    <dgm:cxn modelId="{CDB8B8A1-3AE0-41EA-85C7-BD516EC278EE}" type="presParOf" srcId="{68EE1876-E42F-4F72-94C3-12F772249278}" destId="{AF7CC8ED-F123-416F-8B8F-652258FC04A9}" srcOrd="0" destOrd="0" presId="urn:microsoft.com/office/officeart/2008/layout/HorizontalMultiLevelHierarchy"/>
    <dgm:cxn modelId="{DFC7CD91-0969-424F-B595-8C5770BF1915}" type="presParOf" srcId="{AF7CC8ED-F123-416F-8B8F-652258FC04A9}" destId="{9E3705D9-CC66-4A55-887C-7C07B8CFCEDF}" srcOrd="0" destOrd="0" presId="urn:microsoft.com/office/officeart/2008/layout/HorizontalMultiLevelHierarchy"/>
    <dgm:cxn modelId="{7BA0FD76-BED0-4C7A-82E0-906E8BE897C2}" type="presParOf" srcId="{68EE1876-E42F-4F72-94C3-12F772249278}" destId="{EC2E8730-6860-4EA2-A5DF-63E06FC2FE31}" srcOrd="1" destOrd="0" presId="urn:microsoft.com/office/officeart/2008/layout/HorizontalMultiLevelHierarchy"/>
    <dgm:cxn modelId="{44B24496-4A42-432A-907F-F381468935FB}" type="presParOf" srcId="{EC2E8730-6860-4EA2-A5DF-63E06FC2FE31}" destId="{2F78FCCB-8B51-47D4-BF58-8FB08B69169A}" srcOrd="0" destOrd="0" presId="urn:microsoft.com/office/officeart/2008/layout/HorizontalMultiLevelHierarchy"/>
    <dgm:cxn modelId="{C99BEC8B-6586-496F-A223-DFBBE414CE3B}" type="presParOf" srcId="{EC2E8730-6860-4EA2-A5DF-63E06FC2FE31}" destId="{E695F4B0-8F91-404F-898A-5348FA9CDC37}" srcOrd="1" destOrd="0" presId="urn:microsoft.com/office/officeart/2008/layout/HorizontalMultiLevelHierarchy"/>
    <dgm:cxn modelId="{48A53850-41E6-408E-AC73-10C7D1145527}" type="presParOf" srcId="{68EE1876-E42F-4F72-94C3-12F772249278}" destId="{895BCAB2-C842-46BD-8798-2F573F690E8E}" srcOrd="2" destOrd="0" presId="urn:microsoft.com/office/officeart/2008/layout/HorizontalMultiLevelHierarchy"/>
    <dgm:cxn modelId="{02A6E4A5-FEE9-4EE8-A343-6A6F8EB37CC2}" type="presParOf" srcId="{895BCAB2-C842-46BD-8798-2F573F690E8E}" destId="{2819528A-D0FC-4E93-9218-BDE053834CB3}" srcOrd="0" destOrd="0" presId="urn:microsoft.com/office/officeart/2008/layout/HorizontalMultiLevelHierarchy"/>
    <dgm:cxn modelId="{FBF059C0-3E41-445C-8211-C1ED176D18D3}" type="presParOf" srcId="{68EE1876-E42F-4F72-94C3-12F772249278}" destId="{11259904-40BF-4384-B8D8-9170C707D6D6}" srcOrd="3" destOrd="0" presId="urn:microsoft.com/office/officeart/2008/layout/HorizontalMultiLevelHierarchy"/>
    <dgm:cxn modelId="{48E92238-4269-4CB3-8F91-B12FE478CEC7}" type="presParOf" srcId="{11259904-40BF-4384-B8D8-9170C707D6D6}" destId="{C66E9302-5A1B-478F-AF2C-46D2946C7EDF}" srcOrd="0" destOrd="0" presId="urn:microsoft.com/office/officeart/2008/layout/HorizontalMultiLevelHierarchy"/>
    <dgm:cxn modelId="{17F1F42D-17C4-4A29-8FB5-AD05F9A397BA}" type="presParOf" srcId="{11259904-40BF-4384-B8D8-9170C707D6D6}" destId="{32B3BB05-7A99-4AE9-83BB-ED987C558679}" srcOrd="1" destOrd="0" presId="urn:microsoft.com/office/officeart/2008/layout/HorizontalMultiLevelHierarchy"/>
    <dgm:cxn modelId="{D27BFC3E-6841-483C-9047-01ECA2C3B85D}" type="presParOf" srcId="{68EE1876-E42F-4F72-94C3-12F772249278}" destId="{514C9F27-0FA2-49BD-9B2E-D555E722D2AF}" srcOrd="4" destOrd="0" presId="urn:microsoft.com/office/officeart/2008/layout/HorizontalMultiLevelHierarchy"/>
    <dgm:cxn modelId="{C326E85C-59D5-4AD8-813A-BD731B0EE5A2}" type="presParOf" srcId="{514C9F27-0FA2-49BD-9B2E-D555E722D2AF}" destId="{B73C12C1-4031-4A9E-AF5D-610C0FB526FC}" srcOrd="0" destOrd="0" presId="urn:microsoft.com/office/officeart/2008/layout/HorizontalMultiLevelHierarchy"/>
    <dgm:cxn modelId="{FF226C4B-C7D7-4037-AC99-96E0FD2B384A}" type="presParOf" srcId="{68EE1876-E42F-4F72-94C3-12F772249278}" destId="{90E32BDE-B37D-4C4F-97C6-580416BC226A}" srcOrd="5" destOrd="0" presId="urn:microsoft.com/office/officeart/2008/layout/HorizontalMultiLevelHierarchy"/>
    <dgm:cxn modelId="{A93E1F57-8046-4986-91BF-764C681E9D9A}" type="presParOf" srcId="{90E32BDE-B37D-4C4F-97C6-580416BC226A}" destId="{F40E6470-3364-48E3-BD27-D92F5644AC15}" srcOrd="0" destOrd="0" presId="urn:microsoft.com/office/officeart/2008/layout/HorizontalMultiLevelHierarchy"/>
    <dgm:cxn modelId="{246B0D59-53A5-4C2D-9B6D-063CA284E222}" type="presParOf" srcId="{90E32BDE-B37D-4C4F-97C6-580416BC226A}" destId="{D55E4E3C-81F8-498E-BD78-8DCD884F6E95}" srcOrd="1" destOrd="0" presId="urn:microsoft.com/office/officeart/2008/layout/HorizontalMultiLevelHierarchy"/>
    <dgm:cxn modelId="{4DC3DA5C-FEF6-444E-BAFF-D518B18F1DEF}" type="presParOf" srcId="{68EE1876-E42F-4F72-94C3-12F772249278}" destId="{86D3A00D-3A0B-4A70-B606-FBBEB2CBC902}" srcOrd="6" destOrd="0" presId="urn:microsoft.com/office/officeart/2008/layout/HorizontalMultiLevelHierarchy"/>
    <dgm:cxn modelId="{AF9D9509-17A2-468D-9711-0F5322098B83}" type="presParOf" srcId="{86D3A00D-3A0B-4A70-B606-FBBEB2CBC902}" destId="{0DA27401-E418-4316-A8B5-0A5089AB804F}" srcOrd="0" destOrd="0" presId="urn:microsoft.com/office/officeart/2008/layout/HorizontalMultiLevelHierarchy"/>
    <dgm:cxn modelId="{8ACBCE71-A9D9-4C98-80A5-1D16D06E12FF}" type="presParOf" srcId="{68EE1876-E42F-4F72-94C3-12F772249278}" destId="{C2EEFEB0-4A79-458B-BA84-0C33F13BCCA0}" srcOrd="7" destOrd="0" presId="urn:microsoft.com/office/officeart/2008/layout/HorizontalMultiLevelHierarchy"/>
    <dgm:cxn modelId="{3A53A5F1-AB2E-435D-B074-24F83658A4E1}" type="presParOf" srcId="{C2EEFEB0-4A79-458B-BA84-0C33F13BCCA0}" destId="{9B6D30D7-92D4-4B47-B060-160D85B79AA9}" srcOrd="0" destOrd="0" presId="urn:microsoft.com/office/officeart/2008/layout/HorizontalMultiLevelHierarchy"/>
    <dgm:cxn modelId="{B2A037BB-A7F0-4C0D-8BDC-E4B31AF0814E}" type="presParOf" srcId="{C2EEFEB0-4A79-458B-BA84-0C33F13BCCA0}" destId="{052764BC-6FFF-4588-B9BF-6A212B81ED5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66F624C-0137-4175-932D-DC5328B4AA24}" type="doc">
      <dgm:prSet loTypeId="urn:microsoft.com/office/officeart/2005/8/layout/arrow6" loCatId="process" qsTypeId="urn:microsoft.com/office/officeart/2005/8/quickstyle/simple1" qsCatId="simple" csTypeId="urn:microsoft.com/office/officeart/2005/8/colors/colorful1" csCatId="colorful" phldr="1"/>
      <dgm:spPr/>
      <dgm:t>
        <a:bodyPr/>
        <a:lstStyle/>
        <a:p>
          <a:endParaRPr lang="es-ES"/>
        </a:p>
      </dgm:t>
    </dgm:pt>
    <dgm:pt modelId="{456C738D-B8B6-43D5-A8D6-C5652548E5D5}">
      <dgm:prSet phldrT="[Texto]"/>
      <dgm:spPr/>
      <dgm:t>
        <a:bodyPr/>
        <a:lstStyle/>
        <a:p>
          <a:r>
            <a:rPr lang="es-ES" dirty="0"/>
            <a:t>Experiencia Individual</a:t>
          </a:r>
        </a:p>
      </dgm:t>
    </dgm:pt>
    <dgm:pt modelId="{E1DC8A49-C5F8-4046-B2F4-447374F870A3}" type="parTrans" cxnId="{45CB2B0A-ED45-42AD-8306-3D7C45011B59}">
      <dgm:prSet/>
      <dgm:spPr/>
      <dgm:t>
        <a:bodyPr/>
        <a:lstStyle/>
        <a:p>
          <a:endParaRPr lang="es-ES"/>
        </a:p>
      </dgm:t>
    </dgm:pt>
    <dgm:pt modelId="{22E2BDE9-4CC7-4CAD-82A8-E86D5D8DB656}" type="sibTrans" cxnId="{45CB2B0A-ED45-42AD-8306-3D7C45011B59}">
      <dgm:prSet/>
      <dgm:spPr/>
      <dgm:t>
        <a:bodyPr/>
        <a:lstStyle/>
        <a:p>
          <a:endParaRPr lang="es-ES"/>
        </a:p>
      </dgm:t>
    </dgm:pt>
    <dgm:pt modelId="{5CFF7B6A-E002-4BC6-9B70-A49107078899}">
      <dgm:prSet phldrT="[Texto]"/>
      <dgm:spPr/>
      <dgm:t>
        <a:bodyPr/>
        <a:lstStyle/>
        <a:p>
          <a:r>
            <a:rPr lang="es-ES" dirty="0"/>
            <a:t>Experiencia Organizacional</a:t>
          </a:r>
        </a:p>
      </dgm:t>
    </dgm:pt>
    <dgm:pt modelId="{E243920A-6A4F-4F27-AC61-BFFCF554948C}" type="parTrans" cxnId="{B58AB388-0265-4204-AEFF-E974E095BC8D}">
      <dgm:prSet/>
      <dgm:spPr/>
      <dgm:t>
        <a:bodyPr/>
        <a:lstStyle/>
        <a:p>
          <a:endParaRPr lang="es-ES"/>
        </a:p>
      </dgm:t>
    </dgm:pt>
    <dgm:pt modelId="{F4D8D632-7453-4148-A723-B2E3D218A485}" type="sibTrans" cxnId="{B58AB388-0265-4204-AEFF-E974E095BC8D}">
      <dgm:prSet/>
      <dgm:spPr/>
      <dgm:t>
        <a:bodyPr/>
        <a:lstStyle/>
        <a:p>
          <a:endParaRPr lang="es-ES"/>
        </a:p>
      </dgm:t>
    </dgm:pt>
    <dgm:pt modelId="{B863FC81-8444-4F04-8C06-C03E788B4022}" type="pres">
      <dgm:prSet presAssocID="{166F624C-0137-4175-932D-DC5328B4AA24}" presName="compositeShape" presStyleCnt="0">
        <dgm:presLayoutVars>
          <dgm:chMax val="2"/>
          <dgm:dir/>
          <dgm:resizeHandles val="exact"/>
        </dgm:presLayoutVars>
      </dgm:prSet>
      <dgm:spPr/>
    </dgm:pt>
    <dgm:pt modelId="{05469372-3DDB-4C9B-9EAF-6DC7CBA7E398}" type="pres">
      <dgm:prSet presAssocID="{166F624C-0137-4175-932D-DC5328B4AA24}" presName="ribbon" presStyleLbl="node1" presStyleIdx="0" presStyleCnt="1"/>
      <dgm:spPr/>
    </dgm:pt>
    <dgm:pt modelId="{7FE11643-EA58-4455-8A62-79AE83A0DE28}" type="pres">
      <dgm:prSet presAssocID="{166F624C-0137-4175-932D-DC5328B4AA24}" presName="leftArrowText" presStyleLbl="node1" presStyleIdx="0" presStyleCnt="1">
        <dgm:presLayoutVars>
          <dgm:chMax val="0"/>
          <dgm:bulletEnabled val="1"/>
        </dgm:presLayoutVars>
      </dgm:prSet>
      <dgm:spPr/>
    </dgm:pt>
    <dgm:pt modelId="{B7D71E7B-48C8-4C60-A8A9-393CDA0B4A96}" type="pres">
      <dgm:prSet presAssocID="{166F624C-0137-4175-932D-DC5328B4AA24}" presName="rightArrowText" presStyleLbl="node1" presStyleIdx="0" presStyleCnt="1">
        <dgm:presLayoutVars>
          <dgm:chMax val="0"/>
          <dgm:bulletEnabled val="1"/>
        </dgm:presLayoutVars>
      </dgm:prSet>
      <dgm:spPr/>
    </dgm:pt>
  </dgm:ptLst>
  <dgm:cxnLst>
    <dgm:cxn modelId="{B58AB388-0265-4204-AEFF-E974E095BC8D}" srcId="{166F624C-0137-4175-932D-DC5328B4AA24}" destId="{5CFF7B6A-E002-4BC6-9B70-A49107078899}" srcOrd="1" destOrd="0" parTransId="{E243920A-6A4F-4F27-AC61-BFFCF554948C}" sibTransId="{F4D8D632-7453-4148-A723-B2E3D218A485}"/>
    <dgm:cxn modelId="{E13F10A6-A917-49F0-92A1-C19E4F6F6615}" type="presOf" srcId="{166F624C-0137-4175-932D-DC5328B4AA24}" destId="{B863FC81-8444-4F04-8C06-C03E788B4022}" srcOrd="0" destOrd="0" presId="urn:microsoft.com/office/officeart/2005/8/layout/arrow6"/>
    <dgm:cxn modelId="{FB970057-50F3-4400-83A0-15D9D0298F5C}" type="presOf" srcId="{456C738D-B8B6-43D5-A8D6-C5652548E5D5}" destId="{7FE11643-EA58-4455-8A62-79AE83A0DE28}" srcOrd="0" destOrd="0" presId="urn:microsoft.com/office/officeart/2005/8/layout/arrow6"/>
    <dgm:cxn modelId="{CBC1DCC3-A36D-4FC9-9975-8DA9ADA09412}" type="presOf" srcId="{5CFF7B6A-E002-4BC6-9B70-A49107078899}" destId="{B7D71E7B-48C8-4C60-A8A9-393CDA0B4A96}" srcOrd="0" destOrd="0" presId="urn:microsoft.com/office/officeart/2005/8/layout/arrow6"/>
    <dgm:cxn modelId="{45CB2B0A-ED45-42AD-8306-3D7C45011B59}" srcId="{166F624C-0137-4175-932D-DC5328B4AA24}" destId="{456C738D-B8B6-43D5-A8D6-C5652548E5D5}" srcOrd="0" destOrd="0" parTransId="{E1DC8A49-C5F8-4046-B2F4-447374F870A3}" sibTransId="{22E2BDE9-4CC7-4CAD-82A8-E86D5D8DB656}"/>
    <dgm:cxn modelId="{F7520256-4824-4C17-8490-12617FC62852}" type="presParOf" srcId="{B863FC81-8444-4F04-8C06-C03E788B4022}" destId="{05469372-3DDB-4C9B-9EAF-6DC7CBA7E398}" srcOrd="0" destOrd="0" presId="urn:microsoft.com/office/officeart/2005/8/layout/arrow6"/>
    <dgm:cxn modelId="{127C342E-49FD-4DE3-ADD2-F0B8B4214ED6}" type="presParOf" srcId="{B863FC81-8444-4F04-8C06-C03E788B4022}" destId="{7FE11643-EA58-4455-8A62-79AE83A0DE28}" srcOrd="1" destOrd="0" presId="urn:microsoft.com/office/officeart/2005/8/layout/arrow6"/>
    <dgm:cxn modelId="{0D0FD22E-398F-4F84-8991-747F1560B814}" type="presParOf" srcId="{B863FC81-8444-4F04-8C06-C03E788B4022}" destId="{B7D71E7B-48C8-4C60-A8A9-393CDA0B4A96}" srcOrd="2" destOrd="0" presId="urn:microsoft.com/office/officeart/2005/8/layout/arrow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11F8BBA-B4D1-40FB-B9D9-FFFFCFAE29AD}"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s-AR"/>
        </a:p>
      </dgm:t>
    </dgm:pt>
    <dgm:pt modelId="{1E0EE1A6-2DF0-46E1-8DE0-E2D4E161E78E}">
      <dgm:prSet phldrT="[Texto]" custT="1"/>
      <dgm:spPr/>
      <dgm:t>
        <a:bodyPr/>
        <a:lstStyle/>
        <a:p>
          <a:r>
            <a:rPr lang="es-AR" sz="1800" dirty="0"/>
            <a:t>Estimar como  equipo</a:t>
          </a:r>
        </a:p>
      </dgm:t>
    </dgm:pt>
    <dgm:pt modelId="{34D3916D-1154-4314-8B68-A27F7AA5C651}" type="parTrans" cxnId="{E5C0E836-52DE-4EC0-897C-B5E40FC1B109}">
      <dgm:prSet/>
      <dgm:spPr/>
      <dgm:t>
        <a:bodyPr/>
        <a:lstStyle/>
        <a:p>
          <a:endParaRPr lang="es-AR" sz="1800"/>
        </a:p>
      </dgm:t>
    </dgm:pt>
    <dgm:pt modelId="{EB73B34E-A53B-403A-8FBA-A7D5F0CC58A7}" type="sibTrans" cxnId="{E5C0E836-52DE-4EC0-897C-B5E40FC1B109}">
      <dgm:prSet/>
      <dgm:spPr/>
      <dgm:t>
        <a:bodyPr/>
        <a:lstStyle/>
        <a:p>
          <a:endParaRPr lang="es-AR" sz="1800"/>
        </a:p>
      </dgm:t>
    </dgm:pt>
    <dgm:pt modelId="{B82DA63D-951C-434E-840B-4A249935E8C2}">
      <dgm:prSet phldrT="[Texto]" custT="1"/>
      <dgm:spPr/>
      <dgm:t>
        <a:bodyPr/>
        <a:lstStyle/>
        <a:p>
          <a:r>
            <a:rPr lang="es-AR" sz="1800" dirty="0"/>
            <a:t>Estimaciones no son compromisos</a:t>
          </a:r>
        </a:p>
      </dgm:t>
    </dgm:pt>
    <dgm:pt modelId="{78F287AE-9D08-401D-BC4B-01C5F31305EC}" type="parTrans" cxnId="{11F5BB23-4310-4734-BB14-F4E9FFFA2DAB}">
      <dgm:prSet/>
      <dgm:spPr/>
      <dgm:t>
        <a:bodyPr/>
        <a:lstStyle/>
        <a:p>
          <a:endParaRPr lang="es-AR" sz="1800"/>
        </a:p>
      </dgm:t>
    </dgm:pt>
    <dgm:pt modelId="{9AE2BD51-09E1-4E8F-ACEE-4C6F4E7FF4B8}" type="sibTrans" cxnId="{11F5BB23-4310-4734-BB14-F4E9FFFA2DAB}">
      <dgm:prSet/>
      <dgm:spPr/>
      <dgm:t>
        <a:bodyPr/>
        <a:lstStyle/>
        <a:p>
          <a:endParaRPr lang="es-AR" sz="1800"/>
        </a:p>
      </dgm:t>
    </dgm:pt>
    <dgm:pt modelId="{AA10BFF3-0776-49B6-B838-8ABA387B186C}">
      <dgm:prSet phldrT="[Texto]" custT="1"/>
      <dgm:spPr/>
      <dgm:t>
        <a:bodyPr/>
        <a:lstStyle/>
        <a:p>
          <a:r>
            <a:rPr lang="es-AR" sz="1800" dirty="0"/>
            <a:t>Foco en Certeza no en Precisión</a:t>
          </a:r>
        </a:p>
      </dgm:t>
    </dgm:pt>
    <dgm:pt modelId="{02228E76-9F4F-410F-9485-25FA92590C77}" type="parTrans" cxnId="{61F90B67-7D3A-43EC-8A4B-546218230B9B}">
      <dgm:prSet/>
      <dgm:spPr/>
      <dgm:t>
        <a:bodyPr/>
        <a:lstStyle/>
        <a:p>
          <a:endParaRPr lang="es-AR" sz="1800"/>
        </a:p>
      </dgm:t>
    </dgm:pt>
    <dgm:pt modelId="{37BC7B14-8A62-48C1-BB6A-7AAB8F601DAB}" type="sibTrans" cxnId="{61F90B67-7D3A-43EC-8A4B-546218230B9B}">
      <dgm:prSet/>
      <dgm:spPr/>
      <dgm:t>
        <a:bodyPr/>
        <a:lstStyle/>
        <a:p>
          <a:endParaRPr lang="es-AR" sz="1800"/>
        </a:p>
      </dgm:t>
    </dgm:pt>
    <dgm:pt modelId="{111C1F2E-073F-4451-9E29-9D9B95388E03}">
      <dgm:prSet phldrT="[Texto]" custT="1"/>
      <dgm:spPr/>
      <dgm:t>
        <a:bodyPr/>
        <a:lstStyle/>
        <a:p>
          <a:r>
            <a:rPr lang="es-AR" sz="1800" dirty="0"/>
            <a:t>Use tamaños relativos versus absolutos</a:t>
          </a:r>
        </a:p>
      </dgm:t>
    </dgm:pt>
    <dgm:pt modelId="{21F639E1-BC40-4361-900A-01119F9F0B8E}" type="parTrans" cxnId="{4D584E9C-C505-4ABF-8456-4934046F7A11}">
      <dgm:prSet/>
      <dgm:spPr/>
      <dgm:t>
        <a:bodyPr/>
        <a:lstStyle/>
        <a:p>
          <a:endParaRPr lang="es-AR" sz="1800"/>
        </a:p>
      </dgm:t>
    </dgm:pt>
    <dgm:pt modelId="{B1C7C78F-01C6-4333-ACBA-F9642E008177}" type="sibTrans" cxnId="{4D584E9C-C505-4ABF-8456-4934046F7A11}">
      <dgm:prSet/>
      <dgm:spPr/>
      <dgm:t>
        <a:bodyPr/>
        <a:lstStyle/>
        <a:p>
          <a:endParaRPr lang="es-AR" sz="1800"/>
        </a:p>
      </dgm:t>
    </dgm:pt>
    <dgm:pt modelId="{BB91E4B5-1173-4AAE-BA72-F84146B41861}" type="pres">
      <dgm:prSet presAssocID="{611F8BBA-B4D1-40FB-B9D9-FFFFCFAE29AD}" presName="composite" presStyleCnt="0">
        <dgm:presLayoutVars>
          <dgm:chMax val="5"/>
          <dgm:dir/>
          <dgm:animLvl val="ctr"/>
          <dgm:resizeHandles val="exact"/>
        </dgm:presLayoutVars>
      </dgm:prSet>
      <dgm:spPr/>
    </dgm:pt>
    <dgm:pt modelId="{DBF92AAF-2521-4817-9D12-6C2301A6A0C8}" type="pres">
      <dgm:prSet presAssocID="{611F8BBA-B4D1-40FB-B9D9-FFFFCFAE29AD}" presName="cycle" presStyleCnt="0"/>
      <dgm:spPr/>
    </dgm:pt>
    <dgm:pt modelId="{FAB2A131-9DB4-4BA1-ACA4-997A7E2D569B}" type="pres">
      <dgm:prSet presAssocID="{611F8BBA-B4D1-40FB-B9D9-FFFFCFAE29AD}" presName="centerShape" presStyleCnt="0"/>
      <dgm:spPr/>
    </dgm:pt>
    <dgm:pt modelId="{9CFCDC20-727F-4769-B064-1092F6922E25}" type="pres">
      <dgm:prSet presAssocID="{611F8BBA-B4D1-40FB-B9D9-FFFFCFAE29AD}" presName="connSite" presStyleLbl="node1" presStyleIdx="0" presStyleCnt="5"/>
      <dgm:spPr/>
    </dgm:pt>
    <dgm:pt modelId="{DDDB6D02-50F7-4C5F-A097-465B6F41DF6E}" type="pres">
      <dgm:prSet presAssocID="{611F8BBA-B4D1-40FB-B9D9-FFFFCFAE29AD}" presName="visible"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0D4EE353-7043-45DE-9435-D414AFA4FC36}" type="pres">
      <dgm:prSet presAssocID="{34D3916D-1154-4314-8B68-A27F7AA5C651}" presName="Name25" presStyleLbl="parChTrans1D1" presStyleIdx="0" presStyleCnt="4"/>
      <dgm:spPr/>
    </dgm:pt>
    <dgm:pt modelId="{EDDAC1A5-5495-4080-AFBC-8B655B829792}" type="pres">
      <dgm:prSet presAssocID="{1E0EE1A6-2DF0-46E1-8DE0-E2D4E161E78E}" presName="node" presStyleCnt="0"/>
      <dgm:spPr/>
    </dgm:pt>
    <dgm:pt modelId="{7DB96EBB-6DEE-48D5-8602-75B7861E649D}" type="pres">
      <dgm:prSet presAssocID="{1E0EE1A6-2DF0-46E1-8DE0-E2D4E161E78E}" presName="parentNode" presStyleLbl="node1" presStyleIdx="1" presStyleCnt="5" custScaleX="242071" custScaleY="109457">
        <dgm:presLayoutVars>
          <dgm:chMax val="1"/>
          <dgm:bulletEnabled val="1"/>
        </dgm:presLayoutVars>
      </dgm:prSet>
      <dgm:spPr/>
    </dgm:pt>
    <dgm:pt modelId="{4DAF71AD-7D33-4692-B16B-C20C1D6ECD7E}" type="pres">
      <dgm:prSet presAssocID="{1E0EE1A6-2DF0-46E1-8DE0-E2D4E161E78E}" presName="childNode" presStyleLbl="revTx" presStyleIdx="0" presStyleCnt="0">
        <dgm:presLayoutVars>
          <dgm:bulletEnabled val="1"/>
        </dgm:presLayoutVars>
      </dgm:prSet>
      <dgm:spPr/>
    </dgm:pt>
    <dgm:pt modelId="{45EA67DA-9F93-4554-B50E-E4868B6F45CD}" type="pres">
      <dgm:prSet presAssocID="{78F287AE-9D08-401D-BC4B-01C5F31305EC}" presName="Name25" presStyleLbl="parChTrans1D1" presStyleIdx="1" presStyleCnt="4"/>
      <dgm:spPr/>
    </dgm:pt>
    <dgm:pt modelId="{E2FAC895-91E6-4A7F-BEAA-957D33485C9F}" type="pres">
      <dgm:prSet presAssocID="{B82DA63D-951C-434E-840B-4A249935E8C2}" presName="node" presStyleCnt="0"/>
      <dgm:spPr/>
    </dgm:pt>
    <dgm:pt modelId="{BD1F2C28-F876-40E8-A6C0-7378CDEC4680}" type="pres">
      <dgm:prSet presAssocID="{B82DA63D-951C-434E-840B-4A249935E8C2}" presName="parentNode" presStyleLbl="node1" presStyleIdx="2" presStyleCnt="5" custScaleX="189872" custScaleY="123388" custLinFactX="13887" custLinFactNeighborX="100000" custLinFactNeighborY="5006">
        <dgm:presLayoutVars>
          <dgm:chMax val="1"/>
          <dgm:bulletEnabled val="1"/>
        </dgm:presLayoutVars>
      </dgm:prSet>
      <dgm:spPr/>
    </dgm:pt>
    <dgm:pt modelId="{EF465218-939C-4C33-AD3B-DC09BC764313}" type="pres">
      <dgm:prSet presAssocID="{B82DA63D-951C-434E-840B-4A249935E8C2}" presName="childNode" presStyleLbl="revTx" presStyleIdx="0" presStyleCnt="0">
        <dgm:presLayoutVars>
          <dgm:bulletEnabled val="1"/>
        </dgm:presLayoutVars>
      </dgm:prSet>
      <dgm:spPr/>
    </dgm:pt>
    <dgm:pt modelId="{B6095F16-04B4-49CF-B39F-16A1424E3FFD}" type="pres">
      <dgm:prSet presAssocID="{02228E76-9F4F-410F-9485-25FA92590C77}" presName="Name25" presStyleLbl="parChTrans1D1" presStyleIdx="2" presStyleCnt="4"/>
      <dgm:spPr/>
    </dgm:pt>
    <dgm:pt modelId="{E84881D6-290F-4D07-BEE6-FC0AB6EA8299}" type="pres">
      <dgm:prSet presAssocID="{AA10BFF3-0776-49B6-B838-8ABA387B186C}" presName="node" presStyleCnt="0"/>
      <dgm:spPr/>
    </dgm:pt>
    <dgm:pt modelId="{344E8443-65A5-45FB-BA38-9D1BA34AF715}" type="pres">
      <dgm:prSet presAssocID="{AA10BFF3-0776-49B6-B838-8ABA387B186C}" presName="parentNode" presStyleLbl="node1" presStyleIdx="3" presStyleCnt="5" custScaleX="226018" custScaleY="126045" custLinFactX="100000" custLinFactNeighborX="114008" custLinFactNeighborY="52563">
        <dgm:presLayoutVars>
          <dgm:chMax val="1"/>
          <dgm:bulletEnabled val="1"/>
        </dgm:presLayoutVars>
      </dgm:prSet>
      <dgm:spPr/>
    </dgm:pt>
    <dgm:pt modelId="{B313A230-F1F2-4A37-B1DA-F193171CC733}" type="pres">
      <dgm:prSet presAssocID="{AA10BFF3-0776-49B6-B838-8ABA387B186C}" presName="childNode" presStyleLbl="revTx" presStyleIdx="0" presStyleCnt="0">
        <dgm:presLayoutVars>
          <dgm:bulletEnabled val="1"/>
        </dgm:presLayoutVars>
      </dgm:prSet>
      <dgm:spPr/>
    </dgm:pt>
    <dgm:pt modelId="{0BB88D4A-7F5E-4527-A5C6-41BA3B2FD09A}" type="pres">
      <dgm:prSet presAssocID="{21F639E1-BC40-4361-900A-01119F9F0B8E}" presName="Name25" presStyleLbl="parChTrans1D1" presStyleIdx="3" presStyleCnt="4"/>
      <dgm:spPr/>
    </dgm:pt>
    <dgm:pt modelId="{D68C0C38-2113-4C29-A881-9BC2DA6C0FD0}" type="pres">
      <dgm:prSet presAssocID="{111C1F2E-073F-4451-9E29-9D9B95388E03}" presName="node" presStyleCnt="0"/>
      <dgm:spPr/>
    </dgm:pt>
    <dgm:pt modelId="{278899D7-2EDD-4CC8-88AB-F6A73C70A442}" type="pres">
      <dgm:prSet presAssocID="{111C1F2E-073F-4451-9E29-9D9B95388E03}" presName="parentNode" presStyleLbl="node1" presStyleIdx="4" presStyleCnt="5" custScaleX="249201" custScaleY="101964">
        <dgm:presLayoutVars>
          <dgm:chMax val="1"/>
          <dgm:bulletEnabled val="1"/>
        </dgm:presLayoutVars>
      </dgm:prSet>
      <dgm:spPr/>
    </dgm:pt>
    <dgm:pt modelId="{63236C8F-B11A-483A-A859-232392D5E000}" type="pres">
      <dgm:prSet presAssocID="{111C1F2E-073F-4451-9E29-9D9B95388E03}" presName="childNode" presStyleLbl="revTx" presStyleIdx="0" presStyleCnt="0">
        <dgm:presLayoutVars>
          <dgm:bulletEnabled val="1"/>
        </dgm:presLayoutVars>
      </dgm:prSet>
      <dgm:spPr/>
    </dgm:pt>
  </dgm:ptLst>
  <dgm:cxnLst>
    <dgm:cxn modelId="{61F90B67-7D3A-43EC-8A4B-546218230B9B}" srcId="{611F8BBA-B4D1-40FB-B9D9-FFFFCFAE29AD}" destId="{AA10BFF3-0776-49B6-B838-8ABA387B186C}" srcOrd="2" destOrd="0" parTransId="{02228E76-9F4F-410F-9485-25FA92590C77}" sibTransId="{37BC7B14-8A62-48C1-BB6A-7AAB8F601DAB}"/>
    <dgm:cxn modelId="{AA154BE0-2CB9-4EAB-8E6A-7F0E942ED9A5}" type="presOf" srcId="{AA10BFF3-0776-49B6-B838-8ABA387B186C}" destId="{344E8443-65A5-45FB-BA38-9D1BA34AF715}" srcOrd="0" destOrd="0" presId="urn:microsoft.com/office/officeart/2005/8/layout/radial2"/>
    <dgm:cxn modelId="{6A912FA2-EA7E-4B96-B61D-BAD839BE73FE}" type="presOf" srcId="{1E0EE1A6-2DF0-46E1-8DE0-E2D4E161E78E}" destId="{7DB96EBB-6DEE-48D5-8602-75B7861E649D}" srcOrd="0" destOrd="0" presId="urn:microsoft.com/office/officeart/2005/8/layout/radial2"/>
    <dgm:cxn modelId="{4AFBE0E1-2AB0-4944-A070-CCDF676F1A31}" type="presOf" srcId="{78F287AE-9D08-401D-BC4B-01C5F31305EC}" destId="{45EA67DA-9F93-4554-B50E-E4868B6F45CD}" srcOrd="0" destOrd="0" presId="urn:microsoft.com/office/officeart/2005/8/layout/radial2"/>
    <dgm:cxn modelId="{15BEE2BD-45CD-46C4-A1BA-C1FABAC9BD07}" type="presOf" srcId="{B82DA63D-951C-434E-840B-4A249935E8C2}" destId="{BD1F2C28-F876-40E8-A6C0-7378CDEC4680}" srcOrd="0" destOrd="0" presId="urn:microsoft.com/office/officeart/2005/8/layout/radial2"/>
    <dgm:cxn modelId="{E5C0E836-52DE-4EC0-897C-B5E40FC1B109}" srcId="{611F8BBA-B4D1-40FB-B9D9-FFFFCFAE29AD}" destId="{1E0EE1A6-2DF0-46E1-8DE0-E2D4E161E78E}" srcOrd="0" destOrd="0" parTransId="{34D3916D-1154-4314-8B68-A27F7AA5C651}" sibTransId="{EB73B34E-A53B-403A-8FBA-A7D5F0CC58A7}"/>
    <dgm:cxn modelId="{11F5BB23-4310-4734-BB14-F4E9FFFA2DAB}" srcId="{611F8BBA-B4D1-40FB-B9D9-FFFFCFAE29AD}" destId="{B82DA63D-951C-434E-840B-4A249935E8C2}" srcOrd="1" destOrd="0" parTransId="{78F287AE-9D08-401D-BC4B-01C5F31305EC}" sibTransId="{9AE2BD51-09E1-4E8F-ACEE-4C6F4E7FF4B8}"/>
    <dgm:cxn modelId="{9E8B87ED-B893-4BD8-955C-81B221A84A49}" type="presOf" srcId="{611F8BBA-B4D1-40FB-B9D9-FFFFCFAE29AD}" destId="{BB91E4B5-1173-4AAE-BA72-F84146B41861}" srcOrd="0" destOrd="0" presId="urn:microsoft.com/office/officeart/2005/8/layout/radial2"/>
    <dgm:cxn modelId="{BEBD86CE-1F56-449B-AD47-428987A5A309}" type="presOf" srcId="{34D3916D-1154-4314-8B68-A27F7AA5C651}" destId="{0D4EE353-7043-45DE-9435-D414AFA4FC36}" srcOrd="0" destOrd="0" presId="urn:microsoft.com/office/officeart/2005/8/layout/radial2"/>
    <dgm:cxn modelId="{4D584E9C-C505-4ABF-8456-4934046F7A11}" srcId="{611F8BBA-B4D1-40FB-B9D9-FFFFCFAE29AD}" destId="{111C1F2E-073F-4451-9E29-9D9B95388E03}" srcOrd="3" destOrd="0" parTransId="{21F639E1-BC40-4361-900A-01119F9F0B8E}" sibTransId="{B1C7C78F-01C6-4333-ACBA-F9642E008177}"/>
    <dgm:cxn modelId="{003909AD-884E-48AE-9A4C-0CA1B2B85D52}" type="presOf" srcId="{111C1F2E-073F-4451-9E29-9D9B95388E03}" destId="{278899D7-2EDD-4CC8-88AB-F6A73C70A442}" srcOrd="0" destOrd="0" presId="urn:microsoft.com/office/officeart/2005/8/layout/radial2"/>
    <dgm:cxn modelId="{35B0C4EE-782A-4933-B9AF-BD17F183361A}" type="presOf" srcId="{02228E76-9F4F-410F-9485-25FA92590C77}" destId="{B6095F16-04B4-49CF-B39F-16A1424E3FFD}" srcOrd="0" destOrd="0" presId="urn:microsoft.com/office/officeart/2005/8/layout/radial2"/>
    <dgm:cxn modelId="{C6D44F4B-2BC0-47B4-94C9-16F35D9346D3}" type="presOf" srcId="{21F639E1-BC40-4361-900A-01119F9F0B8E}" destId="{0BB88D4A-7F5E-4527-A5C6-41BA3B2FD09A}" srcOrd="0" destOrd="0" presId="urn:microsoft.com/office/officeart/2005/8/layout/radial2"/>
    <dgm:cxn modelId="{F54FA469-FACD-4560-8027-3B619A609359}" type="presParOf" srcId="{BB91E4B5-1173-4AAE-BA72-F84146B41861}" destId="{DBF92AAF-2521-4817-9D12-6C2301A6A0C8}" srcOrd="0" destOrd="0" presId="urn:microsoft.com/office/officeart/2005/8/layout/radial2"/>
    <dgm:cxn modelId="{6807B975-C453-43A2-BB7F-F4172358D1D9}" type="presParOf" srcId="{DBF92AAF-2521-4817-9D12-6C2301A6A0C8}" destId="{FAB2A131-9DB4-4BA1-ACA4-997A7E2D569B}" srcOrd="0" destOrd="0" presId="urn:microsoft.com/office/officeart/2005/8/layout/radial2"/>
    <dgm:cxn modelId="{0B0533FC-60E7-4292-A339-5539C91928E3}" type="presParOf" srcId="{FAB2A131-9DB4-4BA1-ACA4-997A7E2D569B}" destId="{9CFCDC20-727F-4769-B064-1092F6922E25}" srcOrd="0" destOrd="0" presId="urn:microsoft.com/office/officeart/2005/8/layout/radial2"/>
    <dgm:cxn modelId="{7DC07B0A-74EC-4D39-BD44-20D526ED1E2C}" type="presParOf" srcId="{FAB2A131-9DB4-4BA1-ACA4-997A7E2D569B}" destId="{DDDB6D02-50F7-4C5F-A097-465B6F41DF6E}" srcOrd="1" destOrd="0" presId="urn:microsoft.com/office/officeart/2005/8/layout/radial2"/>
    <dgm:cxn modelId="{057424A9-0DA6-45CF-A8B8-DC2FEE91A06F}" type="presParOf" srcId="{DBF92AAF-2521-4817-9D12-6C2301A6A0C8}" destId="{0D4EE353-7043-45DE-9435-D414AFA4FC36}" srcOrd="1" destOrd="0" presId="urn:microsoft.com/office/officeart/2005/8/layout/radial2"/>
    <dgm:cxn modelId="{7045C501-6D31-487F-BD19-7ED12E49D939}" type="presParOf" srcId="{DBF92AAF-2521-4817-9D12-6C2301A6A0C8}" destId="{EDDAC1A5-5495-4080-AFBC-8B655B829792}" srcOrd="2" destOrd="0" presId="urn:microsoft.com/office/officeart/2005/8/layout/radial2"/>
    <dgm:cxn modelId="{5D00AD3E-2BDB-41DD-BFA4-F800ADB63B6E}" type="presParOf" srcId="{EDDAC1A5-5495-4080-AFBC-8B655B829792}" destId="{7DB96EBB-6DEE-48D5-8602-75B7861E649D}" srcOrd="0" destOrd="0" presId="urn:microsoft.com/office/officeart/2005/8/layout/radial2"/>
    <dgm:cxn modelId="{AF0A00B7-9BAA-42D5-B621-F9C3D480DCDD}" type="presParOf" srcId="{EDDAC1A5-5495-4080-AFBC-8B655B829792}" destId="{4DAF71AD-7D33-4692-B16B-C20C1D6ECD7E}" srcOrd="1" destOrd="0" presId="urn:microsoft.com/office/officeart/2005/8/layout/radial2"/>
    <dgm:cxn modelId="{B79ECCC6-F16A-47A6-A64C-D1B8044D9D11}" type="presParOf" srcId="{DBF92AAF-2521-4817-9D12-6C2301A6A0C8}" destId="{45EA67DA-9F93-4554-B50E-E4868B6F45CD}" srcOrd="3" destOrd="0" presId="urn:microsoft.com/office/officeart/2005/8/layout/radial2"/>
    <dgm:cxn modelId="{2E9F68D2-E1DC-46CE-8AC9-C8D82594970D}" type="presParOf" srcId="{DBF92AAF-2521-4817-9D12-6C2301A6A0C8}" destId="{E2FAC895-91E6-4A7F-BEAA-957D33485C9F}" srcOrd="4" destOrd="0" presId="urn:microsoft.com/office/officeart/2005/8/layout/radial2"/>
    <dgm:cxn modelId="{5A5A5820-1C91-4EAB-97FC-56D29166702D}" type="presParOf" srcId="{E2FAC895-91E6-4A7F-BEAA-957D33485C9F}" destId="{BD1F2C28-F876-40E8-A6C0-7378CDEC4680}" srcOrd="0" destOrd="0" presId="urn:microsoft.com/office/officeart/2005/8/layout/radial2"/>
    <dgm:cxn modelId="{F8B6C2D5-8807-42CF-86F2-E73FC5911389}" type="presParOf" srcId="{E2FAC895-91E6-4A7F-BEAA-957D33485C9F}" destId="{EF465218-939C-4C33-AD3B-DC09BC764313}" srcOrd="1" destOrd="0" presId="urn:microsoft.com/office/officeart/2005/8/layout/radial2"/>
    <dgm:cxn modelId="{35E2FFCA-E3A6-4C18-9ADF-6618238AD242}" type="presParOf" srcId="{DBF92AAF-2521-4817-9D12-6C2301A6A0C8}" destId="{B6095F16-04B4-49CF-B39F-16A1424E3FFD}" srcOrd="5" destOrd="0" presId="urn:microsoft.com/office/officeart/2005/8/layout/radial2"/>
    <dgm:cxn modelId="{0160EA8B-2437-4299-8D0D-BFE5C5026A2E}" type="presParOf" srcId="{DBF92AAF-2521-4817-9D12-6C2301A6A0C8}" destId="{E84881D6-290F-4D07-BEE6-FC0AB6EA8299}" srcOrd="6" destOrd="0" presId="urn:microsoft.com/office/officeart/2005/8/layout/radial2"/>
    <dgm:cxn modelId="{CD56129A-D2C4-4DB5-B859-A34F9443DEAA}" type="presParOf" srcId="{E84881D6-290F-4D07-BEE6-FC0AB6EA8299}" destId="{344E8443-65A5-45FB-BA38-9D1BA34AF715}" srcOrd="0" destOrd="0" presId="urn:microsoft.com/office/officeart/2005/8/layout/radial2"/>
    <dgm:cxn modelId="{94E0CA3B-AA11-4A87-829F-DF54B9AE6939}" type="presParOf" srcId="{E84881D6-290F-4D07-BEE6-FC0AB6EA8299}" destId="{B313A230-F1F2-4A37-B1DA-F193171CC733}" srcOrd="1" destOrd="0" presId="urn:microsoft.com/office/officeart/2005/8/layout/radial2"/>
    <dgm:cxn modelId="{352CAD2B-62B5-4867-ABD0-3A557207FE30}" type="presParOf" srcId="{DBF92AAF-2521-4817-9D12-6C2301A6A0C8}" destId="{0BB88D4A-7F5E-4527-A5C6-41BA3B2FD09A}" srcOrd="7" destOrd="0" presId="urn:microsoft.com/office/officeart/2005/8/layout/radial2"/>
    <dgm:cxn modelId="{EE32446C-FE0F-45A3-8B92-2B8C846763D9}" type="presParOf" srcId="{DBF92AAF-2521-4817-9D12-6C2301A6A0C8}" destId="{D68C0C38-2113-4C29-A881-9BC2DA6C0FD0}" srcOrd="8" destOrd="0" presId="urn:microsoft.com/office/officeart/2005/8/layout/radial2"/>
    <dgm:cxn modelId="{F868BF38-D1A8-4F4F-9015-5B45F117B4F0}" type="presParOf" srcId="{D68C0C38-2113-4C29-A881-9BC2DA6C0FD0}" destId="{278899D7-2EDD-4CC8-88AB-F6A73C70A442}" srcOrd="0" destOrd="0" presId="urn:microsoft.com/office/officeart/2005/8/layout/radial2"/>
    <dgm:cxn modelId="{170E41CB-A179-4C18-B492-C23FD21A0BAF}" type="presParOf" srcId="{D68C0C38-2113-4C29-A881-9BC2DA6C0FD0}" destId="{63236C8F-B11A-483A-A859-232392D5E000}"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E6D676E-B8F5-40E5-87C4-38DF20653DC0}"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s-AR"/>
        </a:p>
      </dgm:t>
    </dgm:pt>
    <dgm:pt modelId="{1081994D-81AD-4F3D-8000-6F408ABA7C16}">
      <dgm:prSet phldrT="[Texto]" custT="1"/>
      <dgm:spPr/>
      <dgm:t>
        <a:bodyPr/>
        <a:lstStyle/>
        <a:p>
          <a:r>
            <a:rPr lang="es-AR" sz="1800" dirty="0"/>
            <a:t>Basado en consenso</a:t>
          </a:r>
        </a:p>
      </dgm:t>
    </dgm:pt>
    <dgm:pt modelId="{00E9E644-8B7C-4EAC-8FF1-A37FD2DD6AC4}" type="parTrans" cxnId="{5E4EB911-683D-4E34-81B5-6380737D8562}">
      <dgm:prSet/>
      <dgm:spPr/>
      <dgm:t>
        <a:bodyPr/>
        <a:lstStyle/>
        <a:p>
          <a:endParaRPr lang="es-AR" sz="6600"/>
        </a:p>
      </dgm:t>
    </dgm:pt>
    <dgm:pt modelId="{544B8182-8EAB-4ABD-AACC-E3A547F8EFAA}" type="sibTrans" cxnId="{5E4EB911-683D-4E34-81B5-6380737D8562}">
      <dgm:prSet/>
      <dgm:spPr/>
      <dgm:t>
        <a:bodyPr/>
        <a:lstStyle/>
        <a:p>
          <a:endParaRPr lang="es-AR" sz="6600"/>
        </a:p>
      </dgm:t>
    </dgm:pt>
    <dgm:pt modelId="{C6ACD5A6-5698-45A3-8211-010CC5356FC2}">
      <dgm:prSet phldrT="[Texto]" custT="1"/>
      <dgm:spPr/>
      <dgm:t>
        <a:bodyPr/>
        <a:lstStyle/>
        <a:p>
          <a:r>
            <a:rPr lang="es-AR" sz="1800" dirty="0"/>
            <a:t>Opinión Experta</a:t>
          </a:r>
        </a:p>
      </dgm:t>
    </dgm:pt>
    <dgm:pt modelId="{EFA0EF52-36C7-44C4-B261-B34BD1399E2B}" type="parTrans" cxnId="{C52A2B9E-2950-475D-A58A-7D3727E94542}">
      <dgm:prSet/>
      <dgm:spPr/>
      <dgm:t>
        <a:bodyPr/>
        <a:lstStyle/>
        <a:p>
          <a:endParaRPr lang="es-AR" sz="6600"/>
        </a:p>
      </dgm:t>
    </dgm:pt>
    <dgm:pt modelId="{5A8442B3-EDC2-4C30-99C7-C047C9D255EF}" type="sibTrans" cxnId="{C52A2B9E-2950-475D-A58A-7D3727E94542}">
      <dgm:prSet/>
      <dgm:spPr/>
      <dgm:t>
        <a:bodyPr/>
        <a:lstStyle/>
        <a:p>
          <a:endParaRPr lang="es-AR" sz="6600"/>
        </a:p>
      </dgm:t>
    </dgm:pt>
    <dgm:pt modelId="{DC7B3D6A-8118-4513-8F9D-83867DDFC8AF}">
      <dgm:prSet phldrT="[Texto]" custT="1"/>
      <dgm:spPr/>
      <dgm:t>
        <a:bodyPr/>
        <a:lstStyle/>
        <a:p>
          <a:r>
            <a:rPr lang="es-AR" sz="1800" dirty="0"/>
            <a:t>Influencia de estimaciones históricas</a:t>
          </a:r>
        </a:p>
      </dgm:t>
    </dgm:pt>
    <dgm:pt modelId="{1E73912A-4499-4C8B-B0EF-DE610A774ABB}" type="parTrans" cxnId="{41FF89AF-9783-45C6-B446-1EE8E2EAA66E}">
      <dgm:prSet/>
      <dgm:spPr/>
      <dgm:t>
        <a:bodyPr/>
        <a:lstStyle/>
        <a:p>
          <a:endParaRPr lang="es-AR" sz="6600"/>
        </a:p>
      </dgm:t>
    </dgm:pt>
    <dgm:pt modelId="{6749DE29-D2AE-4A5E-B7A5-CED136C3AB7F}" type="sibTrans" cxnId="{41FF89AF-9783-45C6-B446-1EE8E2EAA66E}">
      <dgm:prSet/>
      <dgm:spPr/>
      <dgm:t>
        <a:bodyPr/>
        <a:lstStyle/>
        <a:p>
          <a:endParaRPr lang="es-AR" sz="6600"/>
        </a:p>
      </dgm:t>
    </dgm:pt>
    <dgm:pt modelId="{B8C4D913-4DC9-4C6D-84BD-05F4FD8E3528}">
      <dgm:prSet phldrT="[Texto]" custT="1"/>
      <dgm:spPr/>
      <dgm:t>
        <a:bodyPr/>
        <a:lstStyle/>
        <a:p>
          <a:r>
            <a:rPr lang="es-AR" sz="1800" dirty="0"/>
            <a:t>Discusión Intensa</a:t>
          </a:r>
        </a:p>
      </dgm:t>
    </dgm:pt>
    <dgm:pt modelId="{15CBE3D3-3DD2-4A2D-B424-DAEE13353AE2}" type="parTrans" cxnId="{9E5082A7-0A02-4DE7-B27B-EEC2061EC706}">
      <dgm:prSet/>
      <dgm:spPr/>
      <dgm:t>
        <a:bodyPr/>
        <a:lstStyle/>
        <a:p>
          <a:endParaRPr lang="es-AR" sz="6600"/>
        </a:p>
      </dgm:t>
    </dgm:pt>
    <dgm:pt modelId="{D961DF7B-1B94-459A-B21C-0EF428783EA5}" type="sibTrans" cxnId="{9E5082A7-0A02-4DE7-B27B-EEC2061EC706}">
      <dgm:prSet/>
      <dgm:spPr/>
      <dgm:t>
        <a:bodyPr/>
        <a:lstStyle/>
        <a:p>
          <a:endParaRPr lang="es-AR" sz="6600"/>
        </a:p>
      </dgm:t>
    </dgm:pt>
    <dgm:pt modelId="{A2858F02-C2F8-4D39-B202-EA4C86BDB74A}">
      <dgm:prSet phldrT="[Texto]" custT="1"/>
      <dgm:spPr/>
      <dgm:t>
        <a:bodyPr/>
        <a:lstStyle/>
        <a:p>
          <a:r>
            <a:rPr lang="es-AR" sz="1800" dirty="0"/>
            <a:t>Dimensionamiento relativo</a:t>
          </a:r>
        </a:p>
      </dgm:t>
    </dgm:pt>
    <dgm:pt modelId="{FACE796E-EEF6-45D8-ADD2-6895E042B8C2}" type="parTrans" cxnId="{DA161E04-FF01-4504-A439-C5B5F6944176}">
      <dgm:prSet/>
      <dgm:spPr/>
      <dgm:t>
        <a:bodyPr/>
        <a:lstStyle/>
        <a:p>
          <a:endParaRPr lang="es-AR" sz="6600"/>
        </a:p>
      </dgm:t>
    </dgm:pt>
    <dgm:pt modelId="{6B0C167B-6505-4A76-B470-60B0398D1B86}" type="sibTrans" cxnId="{DA161E04-FF01-4504-A439-C5B5F6944176}">
      <dgm:prSet/>
      <dgm:spPr/>
      <dgm:t>
        <a:bodyPr/>
        <a:lstStyle/>
        <a:p>
          <a:endParaRPr lang="es-AR" sz="6600"/>
        </a:p>
      </dgm:t>
    </dgm:pt>
    <dgm:pt modelId="{1DCB5736-8A15-4058-8BD8-5C48C7C4A8F0}" type="pres">
      <dgm:prSet presAssocID="{0E6D676E-B8F5-40E5-87C4-38DF20653DC0}" presName="composite" presStyleCnt="0">
        <dgm:presLayoutVars>
          <dgm:chMax val="5"/>
          <dgm:dir/>
          <dgm:animLvl val="ctr"/>
          <dgm:resizeHandles val="exact"/>
        </dgm:presLayoutVars>
      </dgm:prSet>
      <dgm:spPr/>
    </dgm:pt>
    <dgm:pt modelId="{5FBF172B-E230-4F6C-8A0A-5248B1329D1D}" type="pres">
      <dgm:prSet presAssocID="{0E6D676E-B8F5-40E5-87C4-38DF20653DC0}" presName="cycle" presStyleCnt="0"/>
      <dgm:spPr/>
    </dgm:pt>
    <dgm:pt modelId="{A8F7AFC2-E5FF-4A57-8E58-8E01F5D49D05}" type="pres">
      <dgm:prSet presAssocID="{0E6D676E-B8F5-40E5-87C4-38DF20653DC0}" presName="centerShape" presStyleCnt="0"/>
      <dgm:spPr/>
    </dgm:pt>
    <dgm:pt modelId="{2705D57A-9006-411C-A68E-2B85C9828782}" type="pres">
      <dgm:prSet presAssocID="{0E6D676E-B8F5-40E5-87C4-38DF20653DC0}" presName="connSite" presStyleLbl="node1" presStyleIdx="0" presStyleCnt="6"/>
      <dgm:spPr/>
    </dgm:pt>
    <dgm:pt modelId="{A371AF86-DF2F-4CF1-B6A2-CAAA5FB3B645}" type="pres">
      <dgm:prSet presAssocID="{0E6D676E-B8F5-40E5-87C4-38DF20653DC0}" presName="visible" presStyleLbl="node1" presStyleIdx="0" presStyleCnt="6" custScaleX="152665" custScaleY="119205"/>
      <dgm:spPr>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dgm:spPr>
    </dgm:pt>
    <dgm:pt modelId="{2990ABD7-81DD-496C-8774-0895DC6C022D}" type="pres">
      <dgm:prSet presAssocID="{00E9E644-8B7C-4EAC-8FF1-A37FD2DD6AC4}" presName="Name25" presStyleLbl="parChTrans1D1" presStyleIdx="0" presStyleCnt="5"/>
      <dgm:spPr/>
    </dgm:pt>
    <dgm:pt modelId="{9116DA65-4956-4A01-8474-EFF1681AD24C}" type="pres">
      <dgm:prSet presAssocID="{1081994D-81AD-4F3D-8000-6F408ABA7C16}" presName="node" presStyleCnt="0"/>
      <dgm:spPr/>
    </dgm:pt>
    <dgm:pt modelId="{D3B9EADE-F0E2-4EE8-9512-578573F409FD}" type="pres">
      <dgm:prSet presAssocID="{1081994D-81AD-4F3D-8000-6F408ABA7C16}" presName="parentNode" presStyleLbl="node1" presStyleIdx="1" presStyleCnt="6" custScaleX="372913">
        <dgm:presLayoutVars>
          <dgm:chMax val="1"/>
          <dgm:bulletEnabled val="1"/>
        </dgm:presLayoutVars>
      </dgm:prSet>
      <dgm:spPr/>
    </dgm:pt>
    <dgm:pt modelId="{D33A3FF1-DB06-44EC-954D-8D69EDBE2564}" type="pres">
      <dgm:prSet presAssocID="{1081994D-81AD-4F3D-8000-6F408ABA7C16}" presName="childNode" presStyleLbl="revTx" presStyleIdx="0" presStyleCnt="0">
        <dgm:presLayoutVars>
          <dgm:bulletEnabled val="1"/>
        </dgm:presLayoutVars>
      </dgm:prSet>
      <dgm:spPr/>
    </dgm:pt>
    <dgm:pt modelId="{5F60BFD3-9C5B-43D5-82EC-08E52EB40BDC}" type="pres">
      <dgm:prSet presAssocID="{EFA0EF52-36C7-44C4-B261-B34BD1399E2B}" presName="Name25" presStyleLbl="parChTrans1D1" presStyleIdx="1" presStyleCnt="5"/>
      <dgm:spPr/>
    </dgm:pt>
    <dgm:pt modelId="{BFDA9EF0-2389-4A6C-84D1-BE73B6E65C84}" type="pres">
      <dgm:prSet presAssocID="{C6ACD5A6-5698-45A3-8211-010CC5356FC2}" presName="node" presStyleCnt="0"/>
      <dgm:spPr/>
    </dgm:pt>
    <dgm:pt modelId="{7E11D8D8-7E66-43E1-8EBA-5ED5703A7F5D}" type="pres">
      <dgm:prSet presAssocID="{C6ACD5A6-5698-45A3-8211-010CC5356FC2}" presName="parentNode" presStyleLbl="node1" presStyleIdx="2" presStyleCnt="6" custScaleX="324250" custLinFactX="23849" custLinFactNeighborX="100000" custLinFactNeighborY="6192">
        <dgm:presLayoutVars>
          <dgm:chMax val="1"/>
          <dgm:bulletEnabled val="1"/>
        </dgm:presLayoutVars>
      </dgm:prSet>
      <dgm:spPr/>
    </dgm:pt>
    <dgm:pt modelId="{D15AF699-C124-4264-9001-A38EB16F37E9}" type="pres">
      <dgm:prSet presAssocID="{C6ACD5A6-5698-45A3-8211-010CC5356FC2}" presName="childNode" presStyleLbl="revTx" presStyleIdx="0" presStyleCnt="0">
        <dgm:presLayoutVars>
          <dgm:bulletEnabled val="1"/>
        </dgm:presLayoutVars>
      </dgm:prSet>
      <dgm:spPr/>
    </dgm:pt>
    <dgm:pt modelId="{25F6D238-080A-4E0D-848D-B9A988D742C2}" type="pres">
      <dgm:prSet presAssocID="{15CBE3D3-3DD2-4A2D-B424-DAEE13353AE2}" presName="Name25" presStyleLbl="parChTrans1D1" presStyleIdx="2" presStyleCnt="5"/>
      <dgm:spPr/>
    </dgm:pt>
    <dgm:pt modelId="{4B8A99E3-3130-4CA8-9B5D-45F2E2A03363}" type="pres">
      <dgm:prSet presAssocID="{B8C4D913-4DC9-4C6D-84BD-05F4FD8E3528}" presName="node" presStyleCnt="0"/>
      <dgm:spPr/>
    </dgm:pt>
    <dgm:pt modelId="{31A0C33A-4EA5-4E55-B0B1-AF5307F1BB85}" type="pres">
      <dgm:prSet presAssocID="{B8C4D913-4DC9-4C6D-84BD-05F4FD8E3528}" presName="parentNode" presStyleLbl="node1" presStyleIdx="3" presStyleCnt="6" custScaleX="325647" custLinFactX="11464" custLinFactNeighborX="100000" custLinFactNeighborY="10837">
        <dgm:presLayoutVars>
          <dgm:chMax val="1"/>
          <dgm:bulletEnabled val="1"/>
        </dgm:presLayoutVars>
      </dgm:prSet>
      <dgm:spPr/>
    </dgm:pt>
    <dgm:pt modelId="{C904A9BB-863C-43D3-A5BE-0102AE8DE21C}" type="pres">
      <dgm:prSet presAssocID="{B8C4D913-4DC9-4C6D-84BD-05F4FD8E3528}" presName="childNode" presStyleLbl="revTx" presStyleIdx="0" presStyleCnt="0">
        <dgm:presLayoutVars>
          <dgm:bulletEnabled val="1"/>
        </dgm:presLayoutVars>
      </dgm:prSet>
      <dgm:spPr/>
    </dgm:pt>
    <dgm:pt modelId="{EA9C22E0-E3AF-43B9-A321-ED5AEA821E74}" type="pres">
      <dgm:prSet presAssocID="{FACE796E-EEF6-45D8-ADD2-6895E042B8C2}" presName="Name25" presStyleLbl="parChTrans1D1" presStyleIdx="3" presStyleCnt="5"/>
      <dgm:spPr/>
    </dgm:pt>
    <dgm:pt modelId="{2B8904B2-371F-46BC-B874-938704E36C3A}" type="pres">
      <dgm:prSet presAssocID="{A2858F02-C2F8-4D39-B202-EA4C86BDB74A}" presName="node" presStyleCnt="0"/>
      <dgm:spPr/>
    </dgm:pt>
    <dgm:pt modelId="{B063AAFF-B752-4DBB-957E-C1159AE7B25F}" type="pres">
      <dgm:prSet presAssocID="{A2858F02-C2F8-4D39-B202-EA4C86BDB74A}" presName="parentNode" presStyleLbl="node1" presStyleIdx="4" presStyleCnt="6" custScaleX="369130" custLinFactX="61003" custLinFactNeighborX="100000" custLinFactNeighborY="13933">
        <dgm:presLayoutVars>
          <dgm:chMax val="1"/>
          <dgm:bulletEnabled val="1"/>
        </dgm:presLayoutVars>
      </dgm:prSet>
      <dgm:spPr/>
    </dgm:pt>
    <dgm:pt modelId="{7BE1C3B7-4E98-49F6-8E7D-6AB5F8CF49F9}" type="pres">
      <dgm:prSet presAssocID="{A2858F02-C2F8-4D39-B202-EA4C86BDB74A}" presName="childNode" presStyleLbl="revTx" presStyleIdx="0" presStyleCnt="0">
        <dgm:presLayoutVars>
          <dgm:bulletEnabled val="1"/>
        </dgm:presLayoutVars>
      </dgm:prSet>
      <dgm:spPr/>
    </dgm:pt>
    <dgm:pt modelId="{CF9FCF83-027B-49EF-9743-16B51F6076FC}" type="pres">
      <dgm:prSet presAssocID="{1E73912A-4499-4C8B-B0EF-DE610A774ABB}" presName="Name25" presStyleLbl="parChTrans1D1" presStyleIdx="4" presStyleCnt="5"/>
      <dgm:spPr/>
    </dgm:pt>
    <dgm:pt modelId="{9BAD293B-07D9-4661-8909-8B7D480AA606}" type="pres">
      <dgm:prSet presAssocID="{DC7B3D6A-8118-4513-8F9D-83867DDFC8AF}" presName="node" presStyleCnt="0"/>
      <dgm:spPr/>
    </dgm:pt>
    <dgm:pt modelId="{F0A89168-1D40-4543-9C31-24E86395535C}" type="pres">
      <dgm:prSet presAssocID="{DC7B3D6A-8118-4513-8F9D-83867DDFC8AF}" presName="parentNode" presStyleLbl="node1" presStyleIdx="5" presStyleCnt="6" custScaleX="404633">
        <dgm:presLayoutVars>
          <dgm:chMax val="1"/>
          <dgm:bulletEnabled val="1"/>
        </dgm:presLayoutVars>
      </dgm:prSet>
      <dgm:spPr/>
    </dgm:pt>
    <dgm:pt modelId="{D6CAE382-1067-4A54-AA02-B9D724D0D371}" type="pres">
      <dgm:prSet presAssocID="{DC7B3D6A-8118-4513-8F9D-83867DDFC8AF}" presName="childNode" presStyleLbl="revTx" presStyleIdx="0" presStyleCnt="0">
        <dgm:presLayoutVars>
          <dgm:bulletEnabled val="1"/>
        </dgm:presLayoutVars>
      </dgm:prSet>
      <dgm:spPr/>
    </dgm:pt>
  </dgm:ptLst>
  <dgm:cxnLst>
    <dgm:cxn modelId="{2C5E5797-65BD-46F5-BDE2-9FD4527DDE82}" type="presOf" srcId="{00E9E644-8B7C-4EAC-8FF1-A37FD2DD6AC4}" destId="{2990ABD7-81DD-496C-8774-0895DC6C022D}" srcOrd="0" destOrd="0" presId="urn:microsoft.com/office/officeart/2005/8/layout/radial2"/>
    <dgm:cxn modelId="{35786FFF-5FF5-41B6-8188-B6526D030841}" type="presOf" srcId="{1081994D-81AD-4F3D-8000-6F408ABA7C16}" destId="{D3B9EADE-F0E2-4EE8-9512-578573F409FD}" srcOrd="0" destOrd="0" presId="urn:microsoft.com/office/officeart/2005/8/layout/radial2"/>
    <dgm:cxn modelId="{787E427B-413A-440C-A9E1-1C0C732A17B2}" type="presOf" srcId="{EFA0EF52-36C7-44C4-B261-B34BD1399E2B}" destId="{5F60BFD3-9C5B-43D5-82EC-08E52EB40BDC}" srcOrd="0" destOrd="0" presId="urn:microsoft.com/office/officeart/2005/8/layout/radial2"/>
    <dgm:cxn modelId="{DA161E04-FF01-4504-A439-C5B5F6944176}" srcId="{0E6D676E-B8F5-40E5-87C4-38DF20653DC0}" destId="{A2858F02-C2F8-4D39-B202-EA4C86BDB74A}" srcOrd="3" destOrd="0" parTransId="{FACE796E-EEF6-45D8-ADD2-6895E042B8C2}" sibTransId="{6B0C167B-6505-4A76-B470-60B0398D1B86}"/>
    <dgm:cxn modelId="{6C1AE00E-46AA-4A02-ACE3-122AF48C61B5}" type="presOf" srcId="{1E73912A-4499-4C8B-B0EF-DE610A774ABB}" destId="{CF9FCF83-027B-49EF-9743-16B51F6076FC}" srcOrd="0" destOrd="0" presId="urn:microsoft.com/office/officeart/2005/8/layout/radial2"/>
    <dgm:cxn modelId="{41FF89AF-9783-45C6-B446-1EE8E2EAA66E}" srcId="{0E6D676E-B8F5-40E5-87C4-38DF20653DC0}" destId="{DC7B3D6A-8118-4513-8F9D-83867DDFC8AF}" srcOrd="4" destOrd="0" parTransId="{1E73912A-4499-4C8B-B0EF-DE610A774ABB}" sibTransId="{6749DE29-D2AE-4A5E-B7A5-CED136C3AB7F}"/>
    <dgm:cxn modelId="{E3D9E2AE-C895-4DC9-8D11-970092DABC01}" type="presOf" srcId="{A2858F02-C2F8-4D39-B202-EA4C86BDB74A}" destId="{B063AAFF-B752-4DBB-957E-C1159AE7B25F}" srcOrd="0" destOrd="0" presId="urn:microsoft.com/office/officeart/2005/8/layout/radial2"/>
    <dgm:cxn modelId="{5E4EB911-683D-4E34-81B5-6380737D8562}" srcId="{0E6D676E-B8F5-40E5-87C4-38DF20653DC0}" destId="{1081994D-81AD-4F3D-8000-6F408ABA7C16}" srcOrd="0" destOrd="0" parTransId="{00E9E644-8B7C-4EAC-8FF1-A37FD2DD6AC4}" sibTransId="{544B8182-8EAB-4ABD-AACC-E3A547F8EFAA}"/>
    <dgm:cxn modelId="{CA2C61F1-82CE-4742-A0C1-75E75A411B1C}" type="presOf" srcId="{DC7B3D6A-8118-4513-8F9D-83867DDFC8AF}" destId="{F0A89168-1D40-4543-9C31-24E86395535C}" srcOrd="0" destOrd="0" presId="urn:microsoft.com/office/officeart/2005/8/layout/radial2"/>
    <dgm:cxn modelId="{6F7E94C2-F504-4B3F-AE7F-75596415FD8F}" type="presOf" srcId="{0E6D676E-B8F5-40E5-87C4-38DF20653DC0}" destId="{1DCB5736-8A15-4058-8BD8-5C48C7C4A8F0}" srcOrd="0" destOrd="0" presId="urn:microsoft.com/office/officeart/2005/8/layout/radial2"/>
    <dgm:cxn modelId="{169E4AC4-B9C1-4403-AF7A-1F236D97261E}" type="presOf" srcId="{B8C4D913-4DC9-4C6D-84BD-05F4FD8E3528}" destId="{31A0C33A-4EA5-4E55-B0B1-AF5307F1BB85}" srcOrd="0" destOrd="0" presId="urn:microsoft.com/office/officeart/2005/8/layout/radial2"/>
    <dgm:cxn modelId="{9E5082A7-0A02-4DE7-B27B-EEC2061EC706}" srcId="{0E6D676E-B8F5-40E5-87C4-38DF20653DC0}" destId="{B8C4D913-4DC9-4C6D-84BD-05F4FD8E3528}" srcOrd="2" destOrd="0" parTransId="{15CBE3D3-3DD2-4A2D-B424-DAEE13353AE2}" sibTransId="{D961DF7B-1B94-459A-B21C-0EF428783EA5}"/>
    <dgm:cxn modelId="{C52A2B9E-2950-475D-A58A-7D3727E94542}" srcId="{0E6D676E-B8F5-40E5-87C4-38DF20653DC0}" destId="{C6ACD5A6-5698-45A3-8211-010CC5356FC2}" srcOrd="1" destOrd="0" parTransId="{EFA0EF52-36C7-44C4-B261-B34BD1399E2B}" sibTransId="{5A8442B3-EDC2-4C30-99C7-C047C9D255EF}"/>
    <dgm:cxn modelId="{3308B402-F3DC-499A-9805-F449259FBD3D}" type="presOf" srcId="{FACE796E-EEF6-45D8-ADD2-6895E042B8C2}" destId="{EA9C22E0-E3AF-43B9-A321-ED5AEA821E74}" srcOrd="0" destOrd="0" presId="urn:microsoft.com/office/officeart/2005/8/layout/radial2"/>
    <dgm:cxn modelId="{0A21AA47-CEE9-40D9-B0E6-FEA3F0CC2799}" type="presOf" srcId="{15CBE3D3-3DD2-4A2D-B424-DAEE13353AE2}" destId="{25F6D238-080A-4E0D-848D-B9A988D742C2}" srcOrd="0" destOrd="0" presId="urn:microsoft.com/office/officeart/2005/8/layout/radial2"/>
    <dgm:cxn modelId="{8D8BA656-15B1-4922-91C2-D75BF74D380D}" type="presOf" srcId="{C6ACD5A6-5698-45A3-8211-010CC5356FC2}" destId="{7E11D8D8-7E66-43E1-8EBA-5ED5703A7F5D}" srcOrd="0" destOrd="0" presId="urn:microsoft.com/office/officeart/2005/8/layout/radial2"/>
    <dgm:cxn modelId="{B3A6BE00-A634-4A3F-9A08-88CD8320057A}" type="presParOf" srcId="{1DCB5736-8A15-4058-8BD8-5C48C7C4A8F0}" destId="{5FBF172B-E230-4F6C-8A0A-5248B1329D1D}" srcOrd="0" destOrd="0" presId="urn:microsoft.com/office/officeart/2005/8/layout/radial2"/>
    <dgm:cxn modelId="{1780F6D6-6C06-4B9A-9296-3B089545D454}" type="presParOf" srcId="{5FBF172B-E230-4F6C-8A0A-5248B1329D1D}" destId="{A8F7AFC2-E5FF-4A57-8E58-8E01F5D49D05}" srcOrd="0" destOrd="0" presId="urn:microsoft.com/office/officeart/2005/8/layout/radial2"/>
    <dgm:cxn modelId="{A82F7A15-168B-4BCE-8C12-2CE6E8DD61A5}" type="presParOf" srcId="{A8F7AFC2-E5FF-4A57-8E58-8E01F5D49D05}" destId="{2705D57A-9006-411C-A68E-2B85C9828782}" srcOrd="0" destOrd="0" presId="urn:microsoft.com/office/officeart/2005/8/layout/radial2"/>
    <dgm:cxn modelId="{0DFCA262-B51A-40F7-8257-1DEDB320D8D2}" type="presParOf" srcId="{A8F7AFC2-E5FF-4A57-8E58-8E01F5D49D05}" destId="{A371AF86-DF2F-4CF1-B6A2-CAAA5FB3B645}" srcOrd="1" destOrd="0" presId="urn:microsoft.com/office/officeart/2005/8/layout/radial2"/>
    <dgm:cxn modelId="{4C90E186-02A8-4F9A-8C2B-FAF91C223A6C}" type="presParOf" srcId="{5FBF172B-E230-4F6C-8A0A-5248B1329D1D}" destId="{2990ABD7-81DD-496C-8774-0895DC6C022D}" srcOrd="1" destOrd="0" presId="urn:microsoft.com/office/officeart/2005/8/layout/radial2"/>
    <dgm:cxn modelId="{7A0298C0-C1AB-4BF9-99CC-412C05AF84F0}" type="presParOf" srcId="{5FBF172B-E230-4F6C-8A0A-5248B1329D1D}" destId="{9116DA65-4956-4A01-8474-EFF1681AD24C}" srcOrd="2" destOrd="0" presId="urn:microsoft.com/office/officeart/2005/8/layout/radial2"/>
    <dgm:cxn modelId="{B311AB36-32C5-4C0B-9391-E823B971971A}" type="presParOf" srcId="{9116DA65-4956-4A01-8474-EFF1681AD24C}" destId="{D3B9EADE-F0E2-4EE8-9512-578573F409FD}" srcOrd="0" destOrd="0" presId="urn:microsoft.com/office/officeart/2005/8/layout/radial2"/>
    <dgm:cxn modelId="{9781A9F5-C3CB-44DD-9B2B-B221029435FD}" type="presParOf" srcId="{9116DA65-4956-4A01-8474-EFF1681AD24C}" destId="{D33A3FF1-DB06-44EC-954D-8D69EDBE2564}" srcOrd="1" destOrd="0" presId="urn:microsoft.com/office/officeart/2005/8/layout/radial2"/>
    <dgm:cxn modelId="{9D0A0A86-3247-4FF7-8063-CF6696AFB9D9}" type="presParOf" srcId="{5FBF172B-E230-4F6C-8A0A-5248B1329D1D}" destId="{5F60BFD3-9C5B-43D5-82EC-08E52EB40BDC}" srcOrd="3" destOrd="0" presId="urn:microsoft.com/office/officeart/2005/8/layout/radial2"/>
    <dgm:cxn modelId="{9E1D873F-58A5-4320-9497-E69209EE4A7C}" type="presParOf" srcId="{5FBF172B-E230-4F6C-8A0A-5248B1329D1D}" destId="{BFDA9EF0-2389-4A6C-84D1-BE73B6E65C84}" srcOrd="4" destOrd="0" presId="urn:microsoft.com/office/officeart/2005/8/layout/radial2"/>
    <dgm:cxn modelId="{B7AAF180-4083-4046-91D3-15DBFE255F4E}" type="presParOf" srcId="{BFDA9EF0-2389-4A6C-84D1-BE73B6E65C84}" destId="{7E11D8D8-7E66-43E1-8EBA-5ED5703A7F5D}" srcOrd="0" destOrd="0" presId="urn:microsoft.com/office/officeart/2005/8/layout/radial2"/>
    <dgm:cxn modelId="{CC96E761-7A76-4EBA-866B-C1F65B26E787}" type="presParOf" srcId="{BFDA9EF0-2389-4A6C-84D1-BE73B6E65C84}" destId="{D15AF699-C124-4264-9001-A38EB16F37E9}" srcOrd="1" destOrd="0" presId="urn:microsoft.com/office/officeart/2005/8/layout/radial2"/>
    <dgm:cxn modelId="{9D778127-29CF-4188-96DA-ED7C4AF3AD04}" type="presParOf" srcId="{5FBF172B-E230-4F6C-8A0A-5248B1329D1D}" destId="{25F6D238-080A-4E0D-848D-B9A988D742C2}" srcOrd="5" destOrd="0" presId="urn:microsoft.com/office/officeart/2005/8/layout/radial2"/>
    <dgm:cxn modelId="{7674E4E8-A524-4646-8E9C-AF4A4CBB0264}" type="presParOf" srcId="{5FBF172B-E230-4F6C-8A0A-5248B1329D1D}" destId="{4B8A99E3-3130-4CA8-9B5D-45F2E2A03363}" srcOrd="6" destOrd="0" presId="urn:microsoft.com/office/officeart/2005/8/layout/radial2"/>
    <dgm:cxn modelId="{FA0D0741-861F-4F2E-9B60-7FC6865C4C0D}" type="presParOf" srcId="{4B8A99E3-3130-4CA8-9B5D-45F2E2A03363}" destId="{31A0C33A-4EA5-4E55-B0B1-AF5307F1BB85}" srcOrd="0" destOrd="0" presId="urn:microsoft.com/office/officeart/2005/8/layout/radial2"/>
    <dgm:cxn modelId="{76C8EADE-6EED-4354-AD21-00EE0260D489}" type="presParOf" srcId="{4B8A99E3-3130-4CA8-9B5D-45F2E2A03363}" destId="{C904A9BB-863C-43D3-A5BE-0102AE8DE21C}" srcOrd="1" destOrd="0" presId="urn:microsoft.com/office/officeart/2005/8/layout/radial2"/>
    <dgm:cxn modelId="{55546B0B-15AA-4978-BF1E-0687BC13897F}" type="presParOf" srcId="{5FBF172B-E230-4F6C-8A0A-5248B1329D1D}" destId="{EA9C22E0-E3AF-43B9-A321-ED5AEA821E74}" srcOrd="7" destOrd="0" presId="urn:microsoft.com/office/officeart/2005/8/layout/radial2"/>
    <dgm:cxn modelId="{7FF67212-35EF-476C-945C-4961A12FB0CD}" type="presParOf" srcId="{5FBF172B-E230-4F6C-8A0A-5248B1329D1D}" destId="{2B8904B2-371F-46BC-B874-938704E36C3A}" srcOrd="8" destOrd="0" presId="urn:microsoft.com/office/officeart/2005/8/layout/radial2"/>
    <dgm:cxn modelId="{A61848C3-D58E-4B07-BFAB-7B0B4BCB1725}" type="presParOf" srcId="{2B8904B2-371F-46BC-B874-938704E36C3A}" destId="{B063AAFF-B752-4DBB-957E-C1159AE7B25F}" srcOrd="0" destOrd="0" presId="urn:microsoft.com/office/officeart/2005/8/layout/radial2"/>
    <dgm:cxn modelId="{84EDB9F6-10F1-457A-9D96-164B0FB0776D}" type="presParOf" srcId="{2B8904B2-371F-46BC-B874-938704E36C3A}" destId="{7BE1C3B7-4E98-49F6-8E7D-6AB5F8CF49F9}" srcOrd="1" destOrd="0" presId="urn:microsoft.com/office/officeart/2005/8/layout/radial2"/>
    <dgm:cxn modelId="{4BF4EABB-A5B3-4A0B-A579-18C05C9B432A}" type="presParOf" srcId="{5FBF172B-E230-4F6C-8A0A-5248B1329D1D}" destId="{CF9FCF83-027B-49EF-9743-16B51F6076FC}" srcOrd="9" destOrd="0" presId="urn:microsoft.com/office/officeart/2005/8/layout/radial2"/>
    <dgm:cxn modelId="{C3567ECE-1409-4F56-B3F5-6CF622679CE6}" type="presParOf" srcId="{5FBF172B-E230-4F6C-8A0A-5248B1329D1D}" destId="{9BAD293B-07D9-4661-8909-8B7D480AA606}" srcOrd="10" destOrd="0" presId="urn:microsoft.com/office/officeart/2005/8/layout/radial2"/>
    <dgm:cxn modelId="{EE618619-D3CA-489E-9C79-D3AF91975E57}" type="presParOf" srcId="{9BAD293B-07D9-4661-8909-8B7D480AA606}" destId="{F0A89168-1D40-4543-9C31-24E86395535C}" srcOrd="0" destOrd="0" presId="urn:microsoft.com/office/officeart/2005/8/layout/radial2"/>
    <dgm:cxn modelId="{02BCD575-0681-42CA-90D3-C83C802B1175}" type="presParOf" srcId="{9BAD293B-07D9-4661-8909-8B7D480AA606}" destId="{D6CAE382-1067-4A54-AA02-B9D724D0D371}"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26F4B4B-8FD4-4C18-A0EC-4A291730896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s-AR"/>
        </a:p>
      </dgm:t>
    </dgm:pt>
    <dgm:pt modelId="{D2D290E2-4A91-436E-A806-8B983F0F2C80}">
      <dgm:prSet/>
      <dgm:spPr/>
      <dgm:t>
        <a:bodyPr/>
        <a:lstStyle/>
        <a:p>
          <a:pPr rtl="0"/>
          <a:r>
            <a:rPr lang="es-AR"/>
            <a:t>El Proceso de Inspección</a:t>
          </a:r>
        </a:p>
      </dgm:t>
    </dgm:pt>
    <dgm:pt modelId="{57F42BBB-F7EA-4B41-80DB-E95B9488DD14}" type="parTrans" cxnId="{A722E33D-88C7-4B26-9DD1-6AD5DB7599AD}">
      <dgm:prSet/>
      <dgm:spPr/>
      <dgm:t>
        <a:bodyPr/>
        <a:lstStyle/>
        <a:p>
          <a:endParaRPr lang="es-AR"/>
        </a:p>
      </dgm:t>
    </dgm:pt>
    <dgm:pt modelId="{28E329FC-5C10-463A-9A43-F5EC2A3682DD}" type="sibTrans" cxnId="{A722E33D-88C7-4B26-9DD1-6AD5DB7599AD}">
      <dgm:prSet/>
      <dgm:spPr/>
      <dgm:t>
        <a:bodyPr/>
        <a:lstStyle/>
        <a:p>
          <a:endParaRPr lang="es-AR"/>
        </a:p>
      </dgm:t>
    </dgm:pt>
    <dgm:pt modelId="{9552CBBD-AC7E-4E5D-B2D3-3669A5AD18AF}" type="pres">
      <dgm:prSet presAssocID="{C26F4B4B-8FD4-4C18-A0EC-4A2917308969}" presName="CompostProcess" presStyleCnt="0">
        <dgm:presLayoutVars>
          <dgm:dir/>
          <dgm:resizeHandles val="exact"/>
        </dgm:presLayoutVars>
      </dgm:prSet>
      <dgm:spPr/>
    </dgm:pt>
    <dgm:pt modelId="{562925D3-1A66-409F-8D2F-B1CB3EA4D017}" type="pres">
      <dgm:prSet presAssocID="{C26F4B4B-8FD4-4C18-A0EC-4A2917308969}" presName="arrow" presStyleLbl="bgShp" presStyleIdx="0" presStyleCnt="1"/>
      <dgm:spPr/>
    </dgm:pt>
    <dgm:pt modelId="{960651B5-3DF0-4688-AA47-EAB817F33B4E}" type="pres">
      <dgm:prSet presAssocID="{C26F4B4B-8FD4-4C18-A0EC-4A2917308969}" presName="linearProcess" presStyleCnt="0"/>
      <dgm:spPr/>
    </dgm:pt>
    <dgm:pt modelId="{A092D889-EF9A-4DA4-942C-7F0C7556825D}" type="pres">
      <dgm:prSet presAssocID="{D2D290E2-4A91-436E-A806-8B983F0F2C80}" presName="textNode" presStyleLbl="node1" presStyleIdx="0" presStyleCnt="1">
        <dgm:presLayoutVars>
          <dgm:bulletEnabled val="1"/>
        </dgm:presLayoutVars>
      </dgm:prSet>
      <dgm:spPr/>
    </dgm:pt>
  </dgm:ptLst>
  <dgm:cxnLst>
    <dgm:cxn modelId="{A722E33D-88C7-4B26-9DD1-6AD5DB7599AD}" srcId="{C26F4B4B-8FD4-4C18-A0EC-4A2917308969}" destId="{D2D290E2-4A91-436E-A806-8B983F0F2C80}" srcOrd="0" destOrd="0" parTransId="{57F42BBB-F7EA-4B41-80DB-E95B9488DD14}" sibTransId="{28E329FC-5C10-463A-9A43-F5EC2A3682DD}"/>
    <dgm:cxn modelId="{0B709740-15DD-4908-9CA4-C62D194AAD36}" type="presOf" srcId="{D2D290E2-4A91-436E-A806-8B983F0F2C80}" destId="{A092D889-EF9A-4DA4-942C-7F0C7556825D}" srcOrd="0" destOrd="0" presId="urn:microsoft.com/office/officeart/2005/8/layout/hProcess9"/>
    <dgm:cxn modelId="{92CFF306-F9DD-459D-B346-75EBBCF3524E}" type="presOf" srcId="{C26F4B4B-8FD4-4C18-A0EC-4A2917308969}" destId="{9552CBBD-AC7E-4E5D-B2D3-3669A5AD18AF}" srcOrd="0" destOrd="0" presId="urn:microsoft.com/office/officeart/2005/8/layout/hProcess9"/>
    <dgm:cxn modelId="{D02A2A72-3F29-4BDD-BFB1-ED3753304B85}" type="presParOf" srcId="{9552CBBD-AC7E-4E5D-B2D3-3669A5AD18AF}" destId="{562925D3-1A66-409F-8D2F-B1CB3EA4D017}" srcOrd="0" destOrd="0" presId="urn:microsoft.com/office/officeart/2005/8/layout/hProcess9"/>
    <dgm:cxn modelId="{B369B837-88F1-4326-8DCC-4800425F9EC2}" type="presParOf" srcId="{9552CBBD-AC7E-4E5D-B2D3-3669A5AD18AF}" destId="{960651B5-3DF0-4688-AA47-EAB817F33B4E}" srcOrd="1" destOrd="0" presId="urn:microsoft.com/office/officeart/2005/8/layout/hProcess9"/>
    <dgm:cxn modelId="{8BA48ED3-C9C5-4FC2-9A45-A7FC1212B3B6}" type="presParOf" srcId="{960651B5-3DF0-4688-AA47-EAB817F33B4E}" destId="{A092D889-EF9A-4DA4-942C-7F0C7556825D}"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6F11498-6800-40B2-B7A3-E1B140322D62}" type="doc">
      <dgm:prSet loTypeId="urn:microsoft.com/office/officeart/2009/3/layout/StepUpProcess" loCatId="process" qsTypeId="urn:microsoft.com/office/officeart/2005/8/quickstyle/simple1" qsCatId="simple" csTypeId="urn:microsoft.com/office/officeart/2005/8/colors/colorful2" csCatId="colorful" phldr="1"/>
      <dgm:spPr/>
      <dgm:t>
        <a:bodyPr/>
        <a:lstStyle/>
        <a:p>
          <a:endParaRPr lang="es-ES"/>
        </a:p>
      </dgm:t>
    </dgm:pt>
    <dgm:pt modelId="{2DB364EE-AF41-4F77-87FF-C8B41E7068CB}">
      <dgm:prSet phldrT="[Texto]"/>
      <dgm:spPr/>
      <dgm:t>
        <a:bodyPr/>
        <a:lstStyle/>
        <a:p>
          <a:r>
            <a:rPr lang="es-ES"/>
            <a:t>Unidad</a:t>
          </a:r>
        </a:p>
      </dgm:t>
    </dgm:pt>
    <dgm:pt modelId="{7C726F66-9A0F-43E7-B094-F8946284606D}" type="parTrans" cxnId="{640DD20D-8F71-43E4-8A3E-E0D3C179488F}">
      <dgm:prSet/>
      <dgm:spPr/>
      <dgm:t>
        <a:bodyPr/>
        <a:lstStyle/>
        <a:p>
          <a:endParaRPr lang="es-ES"/>
        </a:p>
      </dgm:t>
    </dgm:pt>
    <dgm:pt modelId="{5A72C016-1562-4FEC-8093-F20E2E6556D2}" type="sibTrans" cxnId="{640DD20D-8F71-43E4-8A3E-E0D3C179488F}">
      <dgm:prSet/>
      <dgm:spPr/>
      <dgm:t>
        <a:bodyPr/>
        <a:lstStyle/>
        <a:p>
          <a:endParaRPr lang="es-ES"/>
        </a:p>
      </dgm:t>
    </dgm:pt>
    <dgm:pt modelId="{2C8185C1-D032-4721-89BF-1395BABDD186}">
      <dgm:prSet phldrT="[Texto]"/>
      <dgm:spPr/>
      <dgm:t>
        <a:bodyPr/>
        <a:lstStyle/>
        <a:p>
          <a:r>
            <a:rPr lang="es-ES"/>
            <a:t>Integración</a:t>
          </a:r>
        </a:p>
      </dgm:t>
    </dgm:pt>
    <dgm:pt modelId="{77BCA41D-03B8-4ED7-B2D3-8CCF17FCD18F}" type="parTrans" cxnId="{215903DB-920F-4BF7-B1AD-11C2073446B3}">
      <dgm:prSet/>
      <dgm:spPr/>
      <dgm:t>
        <a:bodyPr/>
        <a:lstStyle/>
        <a:p>
          <a:endParaRPr lang="es-ES"/>
        </a:p>
      </dgm:t>
    </dgm:pt>
    <dgm:pt modelId="{8A00CB02-FF4A-4A0C-8E00-FE21AFE0E6AC}" type="sibTrans" cxnId="{215903DB-920F-4BF7-B1AD-11C2073446B3}">
      <dgm:prSet/>
      <dgm:spPr/>
      <dgm:t>
        <a:bodyPr/>
        <a:lstStyle/>
        <a:p>
          <a:endParaRPr lang="es-ES"/>
        </a:p>
      </dgm:t>
    </dgm:pt>
    <dgm:pt modelId="{19FBB2BF-7496-4ABD-BECA-343BA76C13C8}">
      <dgm:prSet phldrT="[Texto]"/>
      <dgm:spPr/>
      <dgm:t>
        <a:bodyPr/>
        <a:lstStyle/>
        <a:p>
          <a:r>
            <a:rPr lang="es-ES"/>
            <a:t>Sistema</a:t>
          </a:r>
        </a:p>
      </dgm:t>
    </dgm:pt>
    <dgm:pt modelId="{E7C64D96-6007-4735-AE33-93DD2D9C3F47}" type="parTrans" cxnId="{D25843AE-9896-4FE3-A487-EC478A9699BC}">
      <dgm:prSet/>
      <dgm:spPr/>
      <dgm:t>
        <a:bodyPr/>
        <a:lstStyle/>
        <a:p>
          <a:endParaRPr lang="es-ES"/>
        </a:p>
      </dgm:t>
    </dgm:pt>
    <dgm:pt modelId="{B6C91196-7D8D-49E2-8E44-0E646C19880A}" type="sibTrans" cxnId="{D25843AE-9896-4FE3-A487-EC478A9699BC}">
      <dgm:prSet/>
      <dgm:spPr/>
      <dgm:t>
        <a:bodyPr/>
        <a:lstStyle/>
        <a:p>
          <a:endParaRPr lang="es-ES"/>
        </a:p>
      </dgm:t>
    </dgm:pt>
    <dgm:pt modelId="{57BB08FF-A331-4416-9F44-8C80B4A583B2}">
      <dgm:prSet phldrT="[Texto]"/>
      <dgm:spPr/>
      <dgm:t>
        <a:bodyPr/>
        <a:lstStyle/>
        <a:p>
          <a:r>
            <a:rPr lang="es-ES"/>
            <a:t>Aceptación</a:t>
          </a:r>
        </a:p>
      </dgm:t>
    </dgm:pt>
    <dgm:pt modelId="{2BA9654E-ACA6-41F8-A1F4-3382726D7C9B}" type="parTrans" cxnId="{EEFC249B-E224-4C2E-BA9E-7F958B295795}">
      <dgm:prSet/>
      <dgm:spPr/>
      <dgm:t>
        <a:bodyPr/>
        <a:lstStyle/>
        <a:p>
          <a:endParaRPr lang="es-ES"/>
        </a:p>
      </dgm:t>
    </dgm:pt>
    <dgm:pt modelId="{8523F4BD-F683-4E71-B433-D14AD4BA4220}" type="sibTrans" cxnId="{EEFC249B-E224-4C2E-BA9E-7F958B295795}">
      <dgm:prSet/>
      <dgm:spPr/>
      <dgm:t>
        <a:bodyPr/>
        <a:lstStyle/>
        <a:p>
          <a:endParaRPr lang="es-ES"/>
        </a:p>
      </dgm:t>
    </dgm:pt>
    <dgm:pt modelId="{5BBFAD2F-5000-492B-BB64-A251EE949363}" type="pres">
      <dgm:prSet presAssocID="{36F11498-6800-40B2-B7A3-E1B140322D62}" presName="rootnode" presStyleCnt="0">
        <dgm:presLayoutVars>
          <dgm:chMax/>
          <dgm:chPref/>
          <dgm:dir/>
          <dgm:animLvl val="lvl"/>
        </dgm:presLayoutVars>
      </dgm:prSet>
      <dgm:spPr/>
    </dgm:pt>
    <dgm:pt modelId="{6225CAC1-58EE-426F-9EC1-2A15383DAD15}" type="pres">
      <dgm:prSet presAssocID="{2DB364EE-AF41-4F77-87FF-C8B41E7068CB}" presName="composite" presStyleCnt="0"/>
      <dgm:spPr/>
    </dgm:pt>
    <dgm:pt modelId="{D545D623-09FE-41B3-9F0B-DC717DC6B38B}" type="pres">
      <dgm:prSet presAssocID="{2DB364EE-AF41-4F77-87FF-C8B41E7068CB}" presName="LShape" presStyleLbl="alignNode1" presStyleIdx="0" presStyleCnt="7"/>
      <dgm:spPr/>
    </dgm:pt>
    <dgm:pt modelId="{DF77D9C4-D02F-479F-8DFC-975BFACDBE04}" type="pres">
      <dgm:prSet presAssocID="{2DB364EE-AF41-4F77-87FF-C8B41E7068CB}" presName="ParentText" presStyleLbl="revTx" presStyleIdx="0" presStyleCnt="4">
        <dgm:presLayoutVars>
          <dgm:chMax val="0"/>
          <dgm:chPref val="0"/>
          <dgm:bulletEnabled val="1"/>
        </dgm:presLayoutVars>
      </dgm:prSet>
      <dgm:spPr/>
    </dgm:pt>
    <dgm:pt modelId="{B5E52F70-D0DC-4AF0-A94B-7DBCF349B881}" type="pres">
      <dgm:prSet presAssocID="{2DB364EE-AF41-4F77-87FF-C8B41E7068CB}" presName="Triangle" presStyleLbl="alignNode1" presStyleIdx="1" presStyleCnt="7"/>
      <dgm:spPr/>
    </dgm:pt>
    <dgm:pt modelId="{347C9D16-FA1A-4592-A864-AF91FD57FF7A}" type="pres">
      <dgm:prSet presAssocID="{5A72C016-1562-4FEC-8093-F20E2E6556D2}" presName="sibTrans" presStyleCnt="0"/>
      <dgm:spPr/>
    </dgm:pt>
    <dgm:pt modelId="{1C29DBD9-AB20-44B4-8ECE-C25CBE124D5F}" type="pres">
      <dgm:prSet presAssocID="{5A72C016-1562-4FEC-8093-F20E2E6556D2}" presName="space" presStyleCnt="0"/>
      <dgm:spPr/>
    </dgm:pt>
    <dgm:pt modelId="{AFED90E0-7C3D-49B8-86EE-C9AC121150AB}" type="pres">
      <dgm:prSet presAssocID="{2C8185C1-D032-4721-89BF-1395BABDD186}" presName="composite" presStyleCnt="0"/>
      <dgm:spPr/>
    </dgm:pt>
    <dgm:pt modelId="{9926C7BB-EFD5-438D-AAB2-B3C0BECED3EE}" type="pres">
      <dgm:prSet presAssocID="{2C8185C1-D032-4721-89BF-1395BABDD186}" presName="LShape" presStyleLbl="alignNode1" presStyleIdx="2" presStyleCnt="7"/>
      <dgm:spPr/>
    </dgm:pt>
    <dgm:pt modelId="{2BD0AB49-A3DE-4F23-8129-1F6482F777B6}" type="pres">
      <dgm:prSet presAssocID="{2C8185C1-D032-4721-89BF-1395BABDD186}" presName="ParentText" presStyleLbl="revTx" presStyleIdx="1" presStyleCnt="4">
        <dgm:presLayoutVars>
          <dgm:chMax val="0"/>
          <dgm:chPref val="0"/>
          <dgm:bulletEnabled val="1"/>
        </dgm:presLayoutVars>
      </dgm:prSet>
      <dgm:spPr/>
    </dgm:pt>
    <dgm:pt modelId="{564003B1-6761-4EB2-9F7B-97307649E5AF}" type="pres">
      <dgm:prSet presAssocID="{2C8185C1-D032-4721-89BF-1395BABDD186}" presName="Triangle" presStyleLbl="alignNode1" presStyleIdx="3" presStyleCnt="7"/>
      <dgm:spPr/>
    </dgm:pt>
    <dgm:pt modelId="{AD059C0B-036A-4560-A380-8768E81077EC}" type="pres">
      <dgm:prSet presAssocID="{8A00CB02-FF4A-4A0C-8E00-FE21AFE0E6AC}" presName="sibTrans" presStyleCnt="0"/>
      <dgm:spPr/>
    </dgm:pt>
    <dgm:pt modelId="{F9F26D65-9244-4940-9C09-A373BCE9F1AF}" type="pres">
      <dgm:prSet presAssocID="{8A00CB02-FF4A-4A0C-8E00-FE21AFE0E6AC}" presName="space" presStyleCnt="0"/>
      <dgm:spPr/>
    </dgm:pt>
    <dgm:pt modelId="{F5CE0591-A5CD-4B46-A8DA-5272BFC38F9F}" type="pres">
      <dgm:prSet presAssocID="{19FBB2BF-7496-4ABD-BECA-343BA76C13C8}" presName="composite" presStyleCnt="0"/>
      <dgm:spPr/>
    </dgm:pt>
    <dgm:pt modelId="{3B2FE5AF-807B-4742-B694-02FF12F4A75C}" type="pres">
      <dgm:prSet presAssocID="{19FBB2BF-7496-4ABD-BECA-343BA76C13C8}" presName="LShape" presStyleLbl="alignNode1" presStyleIdx="4" presStyleCnt="7"/>
      <dgm:spPr/>
    </dgm:pt>
    <dgm:pt modelId="{A526F61F-D1E2-4642-A799-57D9DCF99BCF}" type="pres">
      <dgm:prSet presAssocID="{19FBB2BF-7496-4ABD-BECA-343BA76C13C8}" presName="ParentText" presStyleLbl="revTx" presStyleIdx="2" presStyleCnt="4">
        <dgm:presLayoutVars>
          <dgm:chMax val="0"/>
          <dgm:chPref val="0"/>
          <dgm:bulletEnabled val="1"/>
        </dgm:presLayoutVars>
      </dgm:prSet>
      <dgm:spPr/>
    </dgm:pt>
    <dgm:pt modelId="{2E29A244-98D4-4F47-B1AB-FAE3F708A837}" type="pres">
      <dgm:prSet presAssocID="{19FBB2BF-7496-4ABD-BECA-343BA76C13C8}" presName="Triangle" presStyleLbl="alignNode1" presStyleIdx="5" presStyleCnt="7"/>
      <dgm:spPr/>
    </dgm:pt>
    <dgm:pt modelId="{063497CA-31B6-4253-9FAA-BFCFF1CB68B4}" type="pres">
      <dgm:prSet presAssocID="{B6C91196-7D8D-49E2-8E44-0E646C19880A}" presName="sibTrans" presStyleCnt="0"/>
      <dgm:spPr/>
    </dgm:pt>
    <dgm:pt modelId="{22D67A9F-CBCB-41E5-80E4-BA7C1EB34981}" type="pres">
      <dgm:prSet presAssocID="{B6C91196-7D8D-49E2-8E44-0E646C19880A}" presName="space" presStyleCnt="0"/>
      <dgm:spPr/>
    </dgm:pt>
    <dgm:pt modelId="{804A25E2-8A7B-4C8E-BA03-86C5EFF5C021}" type="pres">
      <dgm:prSet presAssocID="{57BB08FF-A331-4416-9F44-8C80B4A583B2}" presName="composite" presStyleCnt="0"/>
      <dgm:spPr/>
    </dgm:pt>
    <dgm:pt modelId="{B7D06E54-48E1-4000-8577-E4CE0D430FED}" type="pres">
      <dgm:prSet presAssocID="{57BB08FF-A331-4416-9F44-8C80B4A583B2}" presName="LShape" presStyleLbl="alignNode1" presStyleIdx="6" presStyleCnt="7"/>
      <dgm:spPr/>
    </dgm:pt>
    <dgm:pt modelId="{793F13BF-D8A9-404B-A909-CE62F7502889}" type="pres">
      <dgm:prSet presAssocID="{57BB08FF-A331-4416-9F44-8C80B4A583B2}" presName="ParentText" presStyleLbl="revTx" presStyleIdx="3" presStyleCnt="4">
        <dgm:presLayoutVars>
          <dgm:chMax val="0"/>
          <dgm:chPref val="0"/>
          <dgm:bulletEnabled val="1"/>
        </dgm:presLayoutVars>
      </dgm:prSet>
      <dgm:spPr/>
    </dgm:pt>
  </dgm:ptLst>
  <dgm:cxnLst>
    <dgm:cxn modelId="{42FF413C-D0A3-492C-A265-C42FADD9BC0F}" type="presOf" srcId="{2C8185C1-D032-4721-89BF-1395BABDD186}" destId="{2BD0AB49-A3DE-4F23-8129-1F6482F777B6}" srcOrd="0" destOrd="0" presId="urn:microsoft.com/office/officeart/2009/3/layout/StepUpProcess"/>
    <dgm:cxn modelId="{CE83E4DA-F122-43AD-926D-795681D3F2DE}" type="presOf" srcId="{19FBB2BF-7496-4ABD-BECA-343BA76C13C8}" destId="{A526F61F-D1E2-4642-A799-57D9DCF99BCF}" srcOrd="0" destOrd="0" presId="urn:microsoft.com/office/officeart/2009/3/layout/StepUpProcess"/>
    <dgm:cxn modelId="{EEFC249B-E224-4C2E-BA9E-7F958B295795}" srcId="{36F11498-6800-40B2-B7A3-E1B140322D62}" destId="{57BB08FF-A331-4416-9F44-8C80B4A583B2}" srcOrd="3" destOrd="0" parTransId="{2BA9654E-ACA6-41F8-A1F4-3382726D7C9B}" sibTransId="{8523F4BD-F683-4E71-B433-D14AD4BA4220}"/>
    <dgm:cxn modelId="{55817CEA-B1BC-4E73-9C19-A6E14185C957}" type="presOf" srcId="{2DB364EE-AF41-4F77-87FF-C8B41E7068CB}" destId="{DF77D9C4-D02F-479F-8DFC-975BFACDBE04}" srcOrd="0" destOrd="0" presId="urn:microsoft.com/office/officeart/2009/3/layout/StepUpProcess"/>
    <dgm:cxn modelId="{CA1AA290-3E66-494A-B5A1-710D622D18B2}" type="presOf" srcId="{57BB08FF-A331-4416-9F44-8C80B4A583B2}" destId="{793F13BF-D8A9-404B-A909-CE62F7502889}" srcOrd="0" destOrd="0" presId="urn:microsoft.com/office/officeart/2009/3/layout/StepUpProcess"/>
    <dgm:cxn modelId="{AE564859-AE97-4DB7-9EE1-82C353334DA6}" type="presOf" srcId="{36F11498-6800-40B2-B7A3-E1B140322D62}" destId="{5BBFAD2F-5000-492B-BB64-A251EE949363}" srcOrd="0" destOrd="0" presId="urn:microsoft.com/office/officeart/2009/3/layout/StepUpProcess"/>
    <dgm:cxn modelId="{215903DB-920F-4BF7-B1AD-11C2073446B3}" srcId="{36F11498-6800-40B2-B7A3-E1B140322D62}" destId="{2C8185C1-D032-4721-89BF-1395BABDD186}" srcOrd="1" destOrd="0" parTransId="{77BCA41D-03B8-4ED7-B2D3-8CCF17FCD18F}" sibTransId="{8A00CB02-FF4A-4A0C-8E00-FE21AFE0E6AC}"/>
    <dgm:cxn modelId="{D25843AE-9896-4FE3-A487-EC478A9699BC}" srcId="{36F11498-6800-40B2-B7A3-E1B140322D62}" destId="{19FBB2BF-7496-4ABD-BECA-343BA76C13C8}" srcOrd="2" destOrd="0" parTransId="{E7C64D96-6007-4735-AE33-93DD2D9C3F47}" sibTransId="{B6C91196-7D8D-49E2-8E44-0E646C19880A}"/>
    <dgm:cxn modelId="{640DD20D-8F71-43E4-8A3E-E0D3C179488F}" srcId="{36F11498-6800-40B2-B7A3-E1B140322D62}" destId="{2DB364EE-AF41-4F77-87FF-C8B41E7068CB}" srcOrd="0" destOrd="0" parTransId="{7C726F66-9A0F-43E7-B094-F8946284606D}" sibTransId="{5A72C016-1562-4FEC-8093-F20E2E6556D2}"/>
    <dgm:cxn modelId="{5A5EDE7F-CC40-4DA9-9BED-33C707084912}" type="presParOf" srcId="{5BBFAD2F-5000-492B-BB64-A251EE949363}" destId="{6225CAC1-58EE-426F-9EC1-2A15383DAD15}" srcOrd="0" destOrd="0" presId="urn:microsoft.com/office/officeart/2009/3/layout/StepUpProcess"/>
    <dgm:cxn modelId="{3F74CD31-2898-4465-96C7-68293E20B4BE}" type="presParOf" srcId="{6225CAC1-58EE-426F-9EC1-2A15383DAD15}" destId="{D545D623-09FE-41B3-9F0B-DC717DC6B38B}" srcOrd="0" destOrd="0" presId="urn:microsoft.com/office/officeart/2009/3/layout/StepUpProcess"/>
    <dgm:cxn modelId="{00A4500E-450F-42CC-A16F-17EFB3B97918}" type="presParOf" srcId="{6225CAC1-58EE-426F-9EC1-2A15383DAD15}" destId="{DF77D9C4-D02F-479F-8DFC-975BFACDBE04}" srcOrd="1" destOrd="0" presId="urn:microsoft.com/office/officeart/2009/3/layout/StepUpProcess"/>
    <dgm:cxn modelId="{ACA9F87F-8C3A-4732-B502-6F25A5E81817}" type="presParOf" srcId="{6225CAC1-58EE-426F-9EC1-2A15383DAD15}" destId="{B5E52F70-D0DC-4AF0-A94B-7DBCF349B881}" srcOrd="2" destOrd="0" presId="urn:microsoft.com/office/officeart/2009/3/layout/StepUpProcess"/>
    <dgm:cxn modelId="{CA4F0538-CFC7-40FD-B35B-4472FE270295}" type="presParOf" srcId="{5BBFAD2F-5000-492B-BB64-A251EE949363}" destId="{347C9D16-FA1A-4592-A864-AF91FD57FF7A}" srcOrd="1" destOrd="0" presId="urn:microsoft.com/office/officeart/2009/3/layout/StepUpProcess"/>
    <dgm:cxn modelId="{34FD2525-2F21-41B3-9320-C5B5CA67D7AD}" type="presParOf" srcId="{347C9D16-FA1A-4592-A864-AF91FD57FF7A}" destId="{1C29DBD9-AB20-44B4-8ECE-C25CBE124D5F}" srcOrd="0" destOrd="0" presId="urn:microsoft.com/office/officeart/2009/3/layout/StepUpProcess"/>
    <dgm:cxn modelId="{A2D59414-49A0-4171-BAAC-03D47E8F671D}" type="presParOf" srcId="{5BBFAD2F-5000-492B-BB64-A251EE949363}" destId="{AFED90E0-7C3D-49B8-86EE-C9AC121150AB}" srcOrd="2" destOrd="0" presId="urn:microsoft.com/office/officeart/2009/3/layout/StepUpProcess"/>
    <dgm:cxn modelId="{E9AF4D71-4AFE-4917-BE91-FA417FC9D9E4}" type="presParOf" srcId="{AFED90E0-7C3D-49B8-86EE-C9AC121150AB}" destId="{9926C7BB-EFD5-438D-AAB2-B3C0BECED3EE}" srcOrd="0" destOrd="0" presId="urn:microsoft.com/office/officeart/2009/3/layout/StepUpProcess"/>
    <dgm:cxn modelId="{27F6ED79-9107-49CB-9ED1-9F7D0D2F027C}" type="presParOf" srcId="{AFED90E0-7C3D-49B8-86EE-C9AC121150AB}" destId="{2BD0AB49-A3DE-4F23-8129-1F6482F777B6}" srcOrd="1" destOrd="0" presId="urn:microsoft.com/office/officeart/2009/3/layout/StepUpProcess"/>
    <dgm:cxn modelId="{6ABA9F41-B290-4065-8C05-889C178E3825}" type="presParOf" srcId="{AFED90E0-7C3D-49B8-86EE-C9AC121150AB}" destId="{564003B1-6761-4EB2-9F7B-97307649E5AF}" srcOrd="2" destOrd="0" presId="urn:microsoft.com/office/officeart/2009/3/layout/StepUpProcess"/>
    <dgm:cxn modelId="{A5C4267F-CFD9-409E-AE20-72F9B759CC4C}" type="presParOf" srcId="{5BBFAD2F-5000-492B-BB64-A251EE949363}" destId="{AD059C0B-036A-4560-A380-8768E81077EC}" srcOrd="3" destOrd="0" presId="urn:microsoft.com/office/officeart/2009/3/layout/StepUpProcess"/>
    <dgm:cxn modelId="{63650D42-1D10-4F55-9F96-82E3187A3E87}" type="presParOf" srcId="{AD059C0B-036A-4560-A380-8768E81077EC}" destId="{F9F26D65-9244-4940-9C09-A373BCE9F1AF}" srcOrd="0" destOrd="0" presId="urn:microsoft.com/office/officeart/2009/3/layout/StepUpProcess"/>
    <dgm:cxn modelId="{3743B4BE-225A-4E97-88A5-56F86FF33D66}" type="presParOf" srcId="{5BBFAD2F-5000-492B-BB64-A251EE949363}" destId="{F5CE0591-A5CD-4B46-A8DA-5272BFC38F9F}" srcOrd="4" destOrd="0" presId="urn:microsoft.com/office/officeart/2009/3/layout/StepUpProcess"/>
    <dgm:cxn modelId="{558EFE45-67CE-4201-B04A-C27D65F1C4D3}" type="presParOf" srcId="{F5CE0591-A5CD-4B46-A8DA-5272BFC38F9F}" destId="{3B2FE5AF-807B-4742-B694-02FF12F4A75C}" srcOrd="0" destOrd="0" presId="urn:microsoft.com/office/officeart/2009/3/layout/StepUpProcess"/>
    <dgm:cxn modelId="{290CD29A-EE55-49AB-BC2F-A55CBEBA12FE}" type="presParOf" srcId="{F5CE0591-A5CD-4B46-A8DA-5272BFC38F9F}" destId="{A526F61F-D1E2-4642-A799-57D9DCF99BCF}" srcOrd="1" destOrd="0" presId="urn:microsoft.com/office/officeart/2009/3/layout/StepUpProcess"/>
    <dgm:cxn modelId="{47A6BDAE-8646-4F44-84B6-620769251E65}" type="presParOf" srcId="{F5CE0591-A5CD-4B46-A8DA-5272BFC38F9F}" destId="{2E29A244-98D4-4F47-B1AB-FAE3F708A837}" srcOrd="2" destOrd="0" presId="urn:microsoft.com/office/officeart/2009/3/layout/StepUpProcess"/>
    <dgm:cxn modelId="{87F6A31E-075B-4592-80A9-EA26C0AEE879}" type="presParOf" srcId="{5BBFAD2F-5000-492B-BB64-A251EE949363}" destId="{063497CA-31B6-4253-9FAA-BFCFF1CB68B4}" srcOrd="5" destOrd="0" presId="urn:microsoft.com/office/officeart/2009/3/layout/StepUpProcess"/>
    <dgm:cxn modelId="{877F139C-6466-453F-8CAB-94D251E7216D}" type="presParOf" srcId="{063497CA-31B6-4253-9FAA-BFCFF1CB68B4}" destId="{22D67A9F-CBCB-41E5-80E4-BA7C1EB34981}" srcOrd="0" destOrd="0" presId="urn:microsoft.com/office/officeart/2009/3/layout/StepUpProcess"/>
    <dgm:cxn modelId="{C0D7CAA8-AA67-49F6-B18F-9FB63EB0E5D0}" type="presParOf" srcId="{5BBFAD2F-5000-492B-BB64-A251EE949363}" destId="{804A25E2-8A7B-4C8E-BA03-86C5EFF5C021}" srcOrd="6" destOrd="0" presId="urn:microsoft.com/office/officeart/2009/3/layout/StepUpProcess"/>
    <dgm:cxn modelId="{F8D2BB55-7793-42A2-937C-09A9EF3CA116}" type="presParOf" srcId="{804A25E2-8A7B-4C8E-BA03-86C5EFF5C021}" destId="{B7D06E54-48E1-4000-8577-E4CE0D430FED}" srcOrd="0" destOrd="0" presId="urn:microsoft.com/office/officeart/2009/3/layout/StepUpProcess"/>
    <dgm:cxn modelId="{4CCEACC1-5F2B-482E-9EB6-1B7F0A49D363}" type="presParOf" srcId="{804A25E2-8A7B-4C8E-BA03-86C5EFF5C021}" destId="{793F13BF-D8A9-404B-A909-CE62F7502889}"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C6E8961-5539-49BA-9ECD-70B4A5235AEA}" type="doc">
      <dgm:prSet loTypeId="urn:microsoft.com/office/officeart/2005/8/layout/process1" loCatId="process" qsTypeId="urn:microsoft.com/office/officeart/2005/8/quickstyle/simple1" qsCatId="simple" csTypeId="urn:microsoft.com/office/officeart/2005/8/colors/colorful1" csCatId="colorful" phldr="1"/>
      <dgm:spPr/>
    </dgm:pt>
    <dgm:pt modelId="{07CE998A-7E32-43F9-A614-A68E187CEBF2}">
      <dgm:prSet phldrT="[Text]"/>
      <dgm:spPr/>
      <dgm:t>
        <a:bodyPr/>
        <a:lstStyle/>
        <a:p>
          <a:r>
            <a:rPr lang="es-AR" dirty="0"/>
            <a:t>Planificación y Control</a:t>
          </a:r>
        </a:p>
      </dgm:t>
    </dgm:pt>
    <dgm:pt modelId="{B8D463A4-B28F-48B3-BA64-484EA975D391}" type="parTrans" cxnId="{D6065C5D-3BAA-471F-8F2F-6C2732562252}">
      <dgm:prSet/>
      <dgm:spPr/>
      <dgm:t>
        <a:bodyPr/>
        <a:lstStyle/>
        <a:p>
          <a:endParaRPr lang="es-AR"/>
        </a:p>
      </dgm:t>
    </dgm:pt>
    <dgm:pt modelId="{2083F096-06AB-4B0A-991D-41A54E3CBF53}" type="sibTrans" cxnId="{D6065C5D-3BAA-471F-8F2F-6C2732562252}">
      <dgm:prSet/>
      <dgm:spPr/>
      <dgm:t>
        <a:bodyPr/>
        <a:lstStyle/>
        <a:p>
          <a:endParaRPr lang="es-AR"/>
        </a:p>
      </dgm:t>
    </dgm:pt>
    <dgm:pt modelId="{7035B467-605F-441A-BEC9-2DB48D52D29B}">
      <dgm:prSet phldrT="[Text]"/>
      <dgm:spPr/>
      <dgm:t>
        <a:bodyPr/>
        <a:lstStyle/>
        <a:p>
          <a:r>
            <a:rPr lang="es-AR" dirty="0"/>
            <a:t>Análisis y Diseño</a:t>
          </a:r>
        </a:p>
      </dgm:t>
    </dgm:pt>
    <dgm:pt modelId="{FEAA7747-F6C2-445D-83DD-DAFECD111771}" type="parTrans" cxnId="{FBB4EB24-43C7-4CA5-8080-0273899805F3}">
      <dgm:prSet/>
      <dgm:spPr/>
      <dgm:t>
        <a:bodyPr/>
        <a:lstStyle/>
        <a:p>
          <a:endParaRPr lang="es-AR"/>
        </a:p>
      </dgm:t>
    </dgm:pt>
    <dgm:pt modelId="{57AB435B-86F9-407F-9A36-BB94F26E71AE}" type="sibTrans" cxnId="{FBB4EB24-43C7-4CA5-8080-0273899805F3}">
      <dgm:prSet/>
      <dgm:spPr/>
      <dgm:t>
        <a:bodyPr/>
        <a:lstStyle/>
        <a:p>
          <a:endParaRPr lang="es-AR"/>
        </a:p>
      </dgm:t>
    </dgm:pt>
    <dgm:pt modelId="{7CA27F3B-0FC0-4416-9FD6-1C4309963A70}">
      <dgm:prSet phldrT="[Text]"/>
      <dgm:spPr/>
      <dgm:t>
        <a:bodyPr/>
        <a:lstStyle/>
        <a:p>
          <a:r>
            <a:rPr lang="es-AR" dirty="0"/>
            <a:t>Ejecución</a:t>
          </a:r>
        </a:p>
      </dgm:t>
    </dgm:pt>
    <dgm:pt modelId="{FF32774B-8188-49FC-AE2D-694A9DBAB142}" type="parTrans" cxnId="{41C0BAFA-7B27-4A3B-BE97-FF918C4D712F}">
      <dgm:prSet/>
      <dgm:spPr/>
      <dgm:t>
        <a:bodyPr/>
        <a:lstStyle/>
        <a:p>
          <a:endParaRPr lang="es-AR"/>
        </a:p>
      </dgm:t>
    </dgm:pt>
    <dgm:pt modelId="{6ECFD60C-0061-44DA-844C-E90163478229}" type="sibTrans" cxnId="{41C0BAFA-7B27-4A3B-BE97-FF918C4D712F}">
      <dgm:prSet/>
      <dgm:spPr/>
      <dgm:t>
        <a:bodyPr/>
        <a:lstStyle/>
        <a:p>
          <a:endParaRPr lang="es-AR"/>
        </a:p>
      </dgm:t>
    </dgm:pt>
    <dgm:pt modelId="{99BB5811-D43F-4BD8-BA0B-CB136177623E}">
      <dgm:prSet phldrT="[Text]"/>
      <dgm:spPr/>
      <dgm:t>
        <a:bodyPr/>
        <a:lstStyle/>
        <a:p>
          <a:r>
            <a:rPr lang="es-AR" dirty="0"/>
            <a:t>Evaluación y Reportes</a:t>
          </a:r>
        </a:p>
      </dgm:t>
    </dgm:pt>
    <dgm:pt modelId="{1FCAB905-47AD-461B-A34B-0A91CE0AF34F}" type="parTrans" cxnId="{3476A38A-64F5-4D9B-A792-345128E46FE5}">
      <dgm:prSet/>
      <dgm:spPr/>
      <dgm:t>
        <a:bodyPr/>
        <a:lstStyle/>
        <a:p>
          <a:endParaRPr lang="es-AR"/>
        </a:p>
      </dgm:t>
    </dgm:pt>
    <dgm:pt modelId="{0B6C7965-3FA8-4D42-BD79-85DF0FEC53DE}" type="sibTrans" cxnId="{3476A38A-64F5-4D9B-A792-345128E46FE5}">
      <dgm:prSet/>
      <dgm:spPr/>
      <dgm:t>
        <a:bodyPr/>
        <a:lstStyle/>
        <a:p>
          <a:endParaRPr lang="es-AR"/>
        </a:p>
      </dgm:t>
    </dgm:pt>
    <dgm:pt modelId="{03CBE4E8-5CAB-42C9-B241-3BBAB65EADD3}" type="pres">
      <dgm:prSet presAssocID="{3C6E8961-5539-49BA-9ECD-70B4A5235AEA}" presName="Name0" presStyleCnt="0">
        <dgm:presLayoutVars>
          <dgm:dir/>
          <dgm:resizeHandles val="exact"/>
        </dgm:presLayoutVars>
      </dgm:prSet>
      <dgm:spPr/>
    </dgm:pt>
    <dgm:pt modelId="{432057D1-6FCD-4024-B3CA-ACE30A64733D}" type="pres">
      <dgm:prSet presAssocID="{07CE998A-7E32-43F9-A614-A68E187CEBF2}" presName="node" presStyleLbl="node1" presStyleIdx="0" presStyleCnt="4">
        <dgm:presLayoutVars>
          <dgm:bulletEnabled val="1"/>
        </dgm:presLayoutVars>
      </dgm:prSet>
      <dgm:spPr/>
    </dgm:pt>
    <dgm:pt modelId="{BFE9C65F-6AEF-43C2-8B5C-69477301C960}" type="pres">
      <dgm:prSet presAssocID="{2083F096-06AB-4B0A-991D-41A54E3CBF53}" presName="sibTrans" presStyleLbl="sibTrans2D1" presStyleIdx="0" presStyleCnt="3"/>
      <dgm:spPr/>
    </dgm:pt>
    <dgm:pt modelId="{FDCF37C7-F421-40F6-95F1-08508379596D}" type="pres">
      <dgm:prSet presAssocID="{2083F096-06AB-4B0A-991D-41A54E3CBF53}" presName="connectorText" presStyleLbl="sibTrans2D1" presStyleIdx="0" presStyleCnt="3"/>
      <dgm:spPr/>
    </dgm:pt>
    <dgm:pt modelId="{EA342E45-A3B8-4D11-A20C-45A864FDA6A7}" type="pres">
      <dgm:prSet presAssocID="{7035B467-605F-441A-BEC9-2DB48D52D29B}" presName="node" presStyleLbl="node1" presStyleIdx="1" presStyleCnt="4">
        <dgm:presLayoutVars>
          <dgm:bulletEnabled val="1"/>
        </dgm:presLayoutVars>
      </dgm:prSet>
      <dgm:spPr/>
    </dgm:pt>
    <dgm:pt modelId="{0DF4D7F8-031E-47C2-AC45-04A6B9BEB640}" type="pres">
      <dgm:prSet presAssocID="{57AB435B-86F9-407F-9A36-BB94F26E71AE}" presName="sibTrans" presStyleLbl="sibTrans2D1" presStyleIdx="1" presStyleCnt="3"/>
      <dgm:spPr/>
    </dgm:pt>
    <dgm:pt modelId="{F0AD05F8-5C25-48C8-A668-62086F2C27CC}" type="pres">
      <dgm:prSet presAssocID="{57AB435B-86F9-407F-9A36-BB94F26E71AE}" presName="connectorText" presStyleLbl="sibTrans2D1" presStyleIdx="1" presStyleCnt="3"/>
      <dgm:spPr/>
    </dgm:pt>
    <dgm:pt modelId="{7B197100-8A56-4862-91B7-EC8F29D687F9}" type="pres">
      <dgm:prSet presAssocID="{7CA27F3B-0FC0-4416-9FD6-1C4309963A70}" presName="node" presStyleLbl="node1" presStyleIdx="2" presStyleCnt="4">
        <dgm:presLayoutVars>
          <dgm:bulletEnabled val="1"/>
        </dgm:presLayoutVars>
      </dgm:prSet>
      <dgm:spPr/>
    </dgm:pt>
    <dgm:pt modelId="{5F96B0E1-8393-4445-8D0E-C0F8C5564D61}" type="pres">
      <dgm:prSet presAssocID="{6ECFD60C-0061-44DA-844C-E90163478229}" presName="sibTrans" presStyleLbl="sibTrans2D1" presStyleIdx="2" presStyleCnt="3"/>
      <dgm:spPr/>
    </dgm:pt>
    <dgm:pt modelId="{481E05B0-5985-416C-AD51-C80EE21587BC}" type="pres">
      <dgm:prSet presAssocID="{6ECFD60C-0061-44DA-844C-E90163478229}" presName="connectorText" presStyleLbl="sibTrans2D1" presStyleIdx="2" presStyleCnt="3"/>
      <dgm:spPr/>
    </dgm:pt>
    <dgm:pt modelId="{F371A9B8-C4CE-49B9-9B48-AB4DB8C21453}" type="pres">
      <dgm:prSet presAssocID="{99BB5811-D43F-4BD8-BA0B-CB136177623E}" presName="node" presStyleLbl="node1" presStyleIdx="3" presStyleCnt="4">
        <dgm:presLayoutVars>
          <dgm:bulletEnabled val="1"/>
        </dgm:presLayoutVars>
      </dgm:prSet>
      <dgm:spPr/>
    </dgm:pt>
  </dgm:ptLst>
  <dgm:cxnLst>
    <dgm:cxn modelId="{FFC16337-37F0-4800-A627-73A49356A0BA}" type="presOf" srcId="{57AB435B-86F9-407F-9A36-BB94F26E71AE}" destId="{F0AD05F8-5C25-48C8-A668-62086F2C27CC}" srcOrd="1" destOrd="0" presId="urn:microsoft.com/office/officeart/2005/8/layout/process1"/>
    <dgm:cxn modelId="{E8C96464-6CA5-45BA-B241-F14700EC4739}" type="presOf" srcId="{3C6E8961-5539-49BA-9ECD-70B4A5235AEA}" destId="{03CBE4E8-5CAB-42C9-B241-3BBAB65EADD3}" srcOrd="0" destOrd="0" presId="urn:microsoft.com/office/officeart/2005/8/layout/process1"/>
    <dgm:cxn modelId="{7A84A15C-63A6-4A7E-8E66-14B3B5FF6B92}" type="presOf" srcId="{6ECFD60C-0061-44DA-844C-E90163478229}" destId="{5F96B0E1-8393-4445-8D0E-C0F8C5564D61}" srcOrd="0" destOrd="0" presId="urn:microsoft.com/office/officeart/2005/8/layout/process1"/>
    <dgm:cxn modelId="{20134E83-F6DD-4F8C-9F12-69E956FE1D94}" type="presOf" srcId="{2083F096-06AB-4B0A-991D-41A54E3CBF53}" destId="{BFE9C65F-6AEF-43C2-8B5C-69477301C960}" srcOrd="0" destOrd="0" presId="urn:microsoft.com/office/officeart/2005/8/layout/process1"/>
    <dgm:cxn modelId="{A47BE428-D214-4239-96DD-8C2C6E68F5F6}" type="presOf" srcId="{99BB5811-D43F-4BD8-BA0B-CB136177623E}" destId="{F371A9B8-C4CE-49B9-9B48-AB4DB8C21453}" srcOrd="0" destOrd="0" presId="urn:microsoft.com/office/officeart/2005/8/layout/process1"/>
    <dgm:cxn modelId="{236B154F-525D-4F86-978F-21F7A052930B}" type="presOf" srcId="{7035B467-605F-441A-BEC9-2DB48D52D29B}" destId="{EA342E45-A3B8-4D11-A20C-45A864FDA6A7}" srcOrd="0" destOrd="0" presId="urn:microsoft.com/office/officeart/2005/8/layout/process1"/>
    <dgm:cxn modelId="{6933512B-50C4-49D7-9C2A-49448525C6E0}" type="presOf" srcId="{7CA27F3B-0FC0-4416-9FD6-1C4309963A70}" destId="{7B197100-8A56-4862-91B7-EC8F29D687F9}" srcOrd="0" destOrd="0" presId="urn:microsoft.com/office/officeart/2005/8/layout/process1"/>
    <dgm:cxn modelId="{A8D8220B-8472-4FD7-A531-6C85B7BFBC61}" type="presOf" srcId="{57AB435B-86F9-407F-9A36-BB94F26E71AE}" destId="{0DF4D7F8-031E-47C2-AC45-04A6B9BEB640}" srcOrd="0" destOrd="0" presId="urn:microsoft.com/office/officeart/2005/8/layout/process1"/>
    <dgm:cxn modelId="{4A4DC3E1-D1A0-455D-8771-277792AE8FAC}" type="presOf" srcId="{2083F096-06AB-4B0A-991D-41A54E3CBF53}" destId="{FDCF37C7-F421-40F6-95F1-08508379596D}" srcOrd="1" destOrd="0" presId="urn:microsoft.com/office/officeart/2005/8/layout/process1"/>
    <dgm:cxn modelId="{D6065C5D-3BAA-471F-8F2F-6C2732562252}" srcId="{3C6E8961-5539-49BA-9ECD-70B4A5235AEA}" destId="{07CE998A-7E32-43F9-A614-A68E187CEBF2}" srcOrd="0" destOrd="0" parTransId="{B8D463A4-B28F-48B3-BA64-484EA975D391}" sibTransId="{2083F096-06AB-4B0A-991D-41A54E3CBF53}"/>
    <dgm:cxn modelId="{20655B1C-8F0B-4154-8C6C-F9056F8A1A9C}" type="presOf" srcId="{6ECFD60C-0061-44DA-844C-E90163478229}" destId="{481E05B0-5985-416C-AD51-C80EE21587BC}" srcOrd="1" destOrd="0" presId="urn:microsoft.com/office/officeart/2005/8/layout/process1"/>
    <dgm:cxn modelId="{3476A38A-64F5-4D9B-A792-345128E46FE5}" srcId="{3C6E8961-5539-49BA-9ECD-70B4A5235AEA}" destId="{99BB5811-D43F-4BD8-BA0B-CB136177623E}" srcOrd="3" destOrd="0" parTransId="{1FCAB905-47AD-461B-A34B-0A91CE0AF34F}" sibTransId="{0B6C7965-3FA8-4D42-BD79-85DF0FEC53DE}"/>
    <dgm:cxn modelId="{41C0BAFA-7B27-4A3B-BE97-FF918C4D712F}" srcId="{3C6E8961-5539-49BA-9ECD-70B4A5235AEA}" destId="{7CA27F3B-0FC0-4416-9FD6-1C4309963A70}" srcOrd="2" destOrd="0" parTransId="{FF32774B-8188-49FC-AE2D-694A9DBAB142}" sibTransId="{6ECFD60C-0061-44DA-844C-E90163478229}"/>
    <dgm:cxn modelId="{FBB4EB24-43C7-4CA5-8080-0273899805F3}" srcId="{3C6E8961-5539-49BA-9ECD-70B4A5235AEA}" destId="{7035B467-605F-441A-BEC9-2DB48D52D29B}" srcOrd="1" destOrd="0" parTransId="{FEAA7747-F6C2-445D-83DD-DAFECD111771}" sibTransId="{57AB435B-86F9-407F-9A36-BB94F26E71AE}"/>
    <dgm:cxn modelId="{0D12151E-C88E-4799-A402-D83E1C598E59}" type="presOf" srcId="{07CE998A-7E32-43F9-A614-A68E187CEBF2}" destId="{432057D1-6FCD-4024-B3CA-ACE30A64733D}" srcOrd="0" destOrd="0" presId="urn:microsoft.com/office/officeart/2005/8/layout/process1"/>
    <dgm:cxn modelId="{678113EE-9EB2-424F-98DE-5C316620DFC9}" type="presParOf" srcId="{03CBE4E8-5CAB-42C9-B241-3BBAB65EADD3}" destId="{432057D1-6FCD-4024-B3CA-ACE30A64733D}" srcOrd="0" destOrd="0" presId="urn:microsoft.com/office/officeart/2005/8/layout/process1"/>
    <dgm:cxn modelId="{8E4F43FE-2E09-4AB8-95E2-242690ED7CC2}" type="presParOf" srcId="{03CBE4E8-5CAB-42C9-B241-3BBAB65EADD3}" destId="{BFE9C65F-6AEF-43C2-8B5C-69477301C960}" srcOrd="1" destOrd="0" presId="urn:microsoft.com/office/officeart/2005/8/layout/process1"/>
    <dgm:cxn modelId="{E733ADBD-3666-4EB3-B6E7-5EFF607876D2}" type="presParOf" srcId="{BFE9C65F-6AEF-43C2-8B5C-69477301C960}" destId="{FDCF37C7-F421-40F6-95F1-08508379596D}" srcOrd="0" destOrd="0" presId="urn:microsoft.com/office/officeart/2005/8/layout/process1"/>
    <dgm:cxn modelId="{857DA356-1EA6-4547-944C-0BDA086D5D16}" type="presParOf" srcId="{03CBE4E8-5CAB-42C9-B241-3BBAB65EADD3}" destId="{EA342E45-A3B8-4D11-A20C-45A864FDA6A7}" srcOrd="2" destOrd="0" presId="urn:microsoft.com/office/officeart/2005/8/layout/process1"/>
    <dgm:cxn modelId="{0FEBFEE1-DF1B-4ED1-A904-6085E2A46A99}" type="presParOf" srcId="{03CBE4E8-5CAB-42C9-B241-3BBAB65EADD3}" destId="{0DF4D7F8-031E-47C2-AC45-04A6B9BEB640}" srcOrd="3" destOrd="0" presId="urn:microsoft.com/office/officeart/2005/8/layout/process1"/>
    <dgm:cxn modelId="{27CE58EB-05C1-43CC-8E68-8904F9AF97DE}" type="presParOf" srcId="{0DF4D7F8-031E-47C2-AC45-04A6B9BEB640}" destId="{F0AD05F8-5C25-48C8-A668-62086F2C27CC}" srcOrd="0" destOrd="0" presId="urn:microsoft.com/office/officeart/2005/8/layout/process1"/>
    <dgm:cxn modelId="{982D9081-9C8B-4055-9AA6-5240E0C90B30}" type="presParOf" srcId="{03CBE4E8-5CAB-42C9-B241-3BBAB65EADD3}" destId="{7B197100-8A56-4862-91B7-EC8F29D687F9}" srcOrd="4" destOrd="0" presId="urn:microsoft.com/office/officeart/2005/8/layout/process1"/>
    <dgm:cxn modelId="{466DCAF9-C4B7-4108-B2D8-73B3AE1068FA}" type="presParOf" srcId="{03CBE4E8-5CAB-42C9-B241-3BBAB65EADD3}" destId="{5F96B0E1-8393-4445-8D0E-C0F8C5564D61}" srcOrd="5" destOrd="0" presId="urn:microsoft.com/office/officeart/2005/8/layout/process1"/>
    <dgm:cxn modelId="{A9EEC823-5C9F-42C0-AD33-3757897F92CC}" type="presParOf" srcId="{5F96B0E1-8393-4445-8D0E-C0F8C5564D61}" destId="{481E05B0-5985-416C-AD51-C80EE21587BC}" srcOrd="0" destOrd="0" presId="urn:microsoft.com/office/officeart/2005/8/layout/process1"/>
    <dgm:cxn modelId="{FD73C128-AB38-4184-A2A0-092BBDAED44E}" type="presParOf" srcId="{03CBE4E8-5CAB-42C9-B241-3BBAB65EADD3}" destId="{F371A9B8-C4CE-49B9-9B48-AB4DB8C21453}"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C6E8961-5539-49BA-9ECD-70B4A5235AEA}" type="doc">
      <dgm:prSet loTypeId="urn:microsoft.com/office/officeart/2005/8/layout/process1" loCatId="process" qsTypeId="urn:microsoft.com/office/officeart/2005/8/quickstyle/simple1" qsCatId="simple" csTypeId="urn:microsoft.com/office/officeart/2005/8/colors/colorful1" csCatId="colorful" phldr="1"/>
      <dgm:spPr/>
    </dgm:pt>
    <dgm:pt modelId="{07CE998A-7E32-43F9-A614-A68E187CEBF2}">
      <dgm:prSet phldrT="[Text]"/>
      <dgm:spPr/>
      <dgm:t>
        <a:bodyPr/>
        <a:lstStyle/>
        <a:p>
          <a:r>
            <a:rPr lang="es-AR" dirty="0"/>
            <a:t>Planificación y Control</a:t>
          </a:r>
        </a:p>
      </dgm:t>
    </dgm:pt>
    <dgm:pt modelId="{B8D463A4-B28F-48B3-BA64-484EA975D391}" type="parTrans" cxnId="{D6065C5D-3BAA-471F-8F2F-6C2732562252}">
      <dgm:prSet/>
      <dgm:spPr/>
      <dgm:t>
        <a:bodyPr/>
        <a:lstStyle/>
        <a:p>
          <a:endParaRPr lang="es-AR"/>
        </a:p>
      </dgm:t>
    </dgm:pt>
    <dgm:pt modelId="{2083F096-06AB-4B0A-991D-41A54E3CBF53}" type="sibTrans" cxnId="{D6065C5D-3BAA-471F-8F2F-6C2732562252}">
      <dgm:prSet/>
      <dgm:spPr/>
      <dgm:t>
        <a:bodyPr/>
        <a:lstStyle/>
        <a:p>
          <a:endParaRPr lang="es-AR"/>
        </a:p>
      </dgm:t>
    </dgm:pt>
    <dgm:pt modelId="{03CBE4E8-5CAB-42C9-B241-3BBAB65EADD3}" type="pres">
      <dgm:prSet presAssocID="{3C6E8961-5539-49BA-9ECD-70B4A5235AEA}" presName="Name0" presStyleCnt="0">
        <dgm:presLayoutVars>
          <dgm:dir/>
          <dgm:resizeHandles val="exact"/>
        </dgm:presLayoutVars>
      </dgm:prSet>
      <dgm:spPr/>
    </dgm:pt>
    <dgm:pt modelId="{432057D1-6FCD-4024-B3CA-ACE30A64733D}" type="pres">
      <dgm:prSet presAssocID="{07CE998A-7E32-43F9-A614-A68E187CEBF2}" presName="node" presStyleLbl="node1" presStyleIdx="0" presStyleCnt="1" custLinFactNeighborX="49" custLinFactNeighborY="4800">
        <dgm:presLayoutVars>
          <dgm:bulletEnabled val="1"/>
        </dgm:presLayoutVars>
      </dgm:prSet>
      <dgm:spPr/>
    </dgm:pt>
  </dgm:ptLst>
  <dgm:cxnLst>
    <dgm:cxn modelId="{D6065C5D-3BAA-471F-8F2F-6C2732562252}" srcId="{3C6E8961-5539-49BA-9ECD-70B4A5235AEA}" destId="{07CE998A-7E32-43F9-A614-A68E187CEBF2}" srcOrd="0" destOrd="0" parTransId="{B8D463A4-B28F-48B3-BA64-484EA975D391}" sibTransId="{2083F096-06AB-4B0A-991D-41A54E3CBF53}"/>
    <dgm:cxn modelId="{AFA62218-15AC-44BE-B6D9-62A67D6A39E1}" type="presOf" srcId="{3C6E8961-5539-49BA-9ECD-70B4A5235AEA}" destId="{03CBE4E8-5CAB-42C9-B241-3BBAB65EADD3}" srcOrd="0" destOrd="0" presId="urn:microsoft.com/office/officeart/2005/8/layout/process1"/>
    <dgm:cxn modelId="{97FC224B-DF04-4FDA-A75A-08031FF24D9D}" type="presOf" srcId="{07CE998A-7E32-43F9-A614-A68E187CEBF2}" destId="{432057D1-6FCD-4024-B3CA-ACE30A64733D}" srcOrd="0" destOrd="0" presId="urn:microsoft.com/office/officeart/2005/8/layout/process1"/>
    <dgm:cxn modelId="{A7356B4A-61A2-4026-983B-7FD1A35CA60B}" type="presParOf" srcId="{03CBE4E8-5CAB-42C9-B241-3BBAB65EADD3}" destId="{432057D1-6FCD-4024-B3CA-ACE30A64733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C6E8961-5539-49BA-9ECD-70B4A5235AEA}" type="doc">
      <dgm:prSet loTypeId="urn:microsoft.com/office/officeart/2005/8/layout/process1" loCatId="process" qsTypeId="urn:microsoft.com/office/officeart/2005/8/quickstyle/simple1" qsCatId="simple" csTypeId="urn:microsoft.com/office/officeart/2005/8/colors/accent3_2" csCatId="accent3" phldr="1"/>
      <dgm:spPr/>
    </dgm:pt>
    <dgm:pt modelId="{07CE998A-7E32-43F9-A614-A68E187CEBF2}">
      <dgm:prSet phldrT="[Text]"/>
      <dgm:spPr/>
      <dgm:t>
        <a:bodyPr/>
        <a:lstStyle/>
        <a:p>
          <a:r>
            <a:rPr lang="es-AR" dirty="0"/>
            <a:t>Análisis y Diseño</a:t>
          </a:r>
        </a:p>
      </dgm:t>
    </dgm:pt>
    <dgm:pt modelId="{B8D463A4-B28F-48B3-BA64-484EA975D391}" type="parTrans" cxnId="{D6065C5D-3BAA-471F-8F2F-6C2732562252}">
      <dgm:prSet/>
      <dgm:spPr/>
      <dgm:t>
        <a:bodyPr/>
        <a:lstStyle/>
        <a:p>
          <a:endParaRPr lang="es-AR"/>
        </a:p>
      </dgm:t>
    </dgm:pt>
    <dgm:pt modelId="{2083F096-06AB-4B0A-991D-41A54E3CBF53}" type="sibTrans" cxnId="{D6065C5D-3BAA-471F-8F2F-6C2732562252}">
      <dgm:prSet/>
      <dgm:spPr/>
      <dgm:t>
        <a:bodyPr/>
        <a:lstStyle/>
        <a:p>
          <a:endParaRPr lang="es-AR"/>
        </a:p>
      </dgm:t>
    </dgm:pt>
    <dgm:pt modelId="{03CBE4E8-5CAB-42C9-B241-3BBAB65EADD3}" type="pres">
      <dgm:prSet presAssocID="{3C6E8961-5539-49BA-9ECD-70B4A5235AEA}" presName="Name0" presStyleCnt="0">
        <dgm:presLayoutVars>
          <dgm:dir/>
          <dgm:resizeHandles val="exact"/>
        </dgm:presLayoutVars>
      </dgm:prSet>
      <dgm:spPr/>
    </dgm:pt>
    <dgm:pt modelId="{432057D1-6FCD-4024-B3CA-ACE30A64733D}" type="pres">
      <dgm:prSet presAssocID="{07CE998A-7E32-43F9-A614-A68E187CEBF2}" presName="node" presStyleLbl="node1" presStyleIdx="0" presStyleCnt="1" custLinFactX="169642" custLinFactY="-22433" custLinFactNeighborX="200000" custLinFactNeighborY="-100000">
        <dgm:presLayoutVars>
          <dgm:bulletEnabled val="1"/>
        </dgm:presLayoutVars>
      </dgm:prSet>
      <dgm:spPr/>
    </dgm:pt>
  </dgm:ptLst>
  <dgm:cxnLst>
    <dgm:cxn modelId="{D6065C5D-3BAA-471F-8F2F-6C2732562252}" srcId="{3C6E8961-5539-49BA-9ECD-70B4A5235AEA}" destId="{07CE998A-7E32-43F9-A614-A68E187CEBF2}" srcOrd="0" destOrd="0" parTransId="{B8D463A4-B28F-48B3-BA64-484EA975D391}" sibTransId="{2083F096-06AB-4B0A-991D-41A54E3CBF53}"/>
    <dgm:cxn modelId="{90AA4888-C87F-49AA-A9FB-E897095FCD19}" type="presOf" srcId="{3C6E8961-5539-49BA-9ECD-70B4A5235AEA}" destId="{03CBE4E8-5CAB-42C9-B241-3BBAB65EADD3}" srcOrd="0" destOrd="0" presId="urn:microsoft.com/office/officeart/2005/8/layout/process1"/>
    <dgm:cxn modelId="{B0C8009E-BC5C-4784-93D5-14C39094034A}" type="presOf" srcId="{07CE998A-7E32-43F9-A614-A68E187CEBF2}" destId="{432057D1-6FCD-4024-B3CA-ACE30A64733D}" srcOrd="0" destOrd="0" presId="urn:microsoft.com/office/officeart/2005/8/layout/process1"/>
    <dgm:cxn modelId="{E8997F15-A87B-4B2D-AD04-71992C1E213B}" type="presParOf" srcId="{03CBE4E8-5CAB-42C9-B241-3BBAB65EADD3}" destId="{432057D1-6FCD-4024-B3CA-ACE30A64733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FBF352-DB9C-4292-A923-140836CC1B1E}" type="doc">
      <dgm:prSet loTypeId="urn:microsoft.com/office/officeart/2008/layout/HexagonCluster" loCatId="picture" qsTypeId="urn:microsoft.com/office/officeart/2005/8/quickstyle/simple2" qsCatId="simple" csTypeId="urn:microsoft.com/office/officeart/2005/8/colors/colorful1" csCatId="colorful" phldr="1"/>
      <dgm:spPr/>
      <dgm:t>
        <a:bodyPr/>
        <a:lstStyle/>
        <a:p>
          <a:endParaRPr lang="es-ES"/>
        </a:p>
      </dgm:t>
    </dgm:pt>
    <dgm:pt modelId="{3B3A3108-BA17-442F-AF3E-1001FC38A157}">
      <dgm:prSet phldrT="[Texto]" custT="1"/>
      <dgm:spPr/>
      <dgm:t>
        <a:bodyPr/>
        <a:lstStyle/>
        <a:p>
          <a:r>
            <a:rPr lang="es-ES" sz="1400"/>
            <a:t>Desarrollar Software</a:t>
          </a:r>
        </a:p>
      </dgm:t>
    </dgm:pt>
    <dgm:pt modelId="{B0E04C5E-6A90-4975-86C9-CE7567BE79BA}" type="parTrans" cxnId="{F3DB6414-6218-430E-B9A2-D062AC7645C9}">
      <dgm:prSet/>
      <dgm:spPr/>
      <dgm:t>
        <a:bodyPr/>
        <a:lstStyle/>
        <a:p>
          <a:endParaRPr lang="es-ES" sz="1400"/>
        </a:p>
      </dgm:t>
    </dgm:pt>
    <dgm:pt modelId="{18A31B08-8512-4392-8072-8903EF6CA028}" type="sibTrans" cxnId="{F3DB6414-6218-430E-B9A2-D062AC7645C9}">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32000" r="-32000"/>
          </a:stretch>
        </a:blipFill>
      </dgm:spPr>
      <dgm:t>
        <a:bodyPr/>
        <a:lstStyle/>
        <a:p>
          <a:endParaRPr lang="es-ES" sz="1400"/>
        </a:p>
      </dgm:t>
    </dgm:pt>
    <dgm:pt modelId="{6ECC102A-0115-42B2-A0B6-A0BC9F2A13FB}">
      <dgm:prSet phldrT="[Texto]" custT="1"/>
      <dgm:spPr/>
      <dgm:t>
        <a:bodyPr/>
        <a:lstStyle/>
        <a:p>
          <a:r>
            <a:rPr lang="es-ES" sz="1400"/>
            <a:t>Estimar</a:t>
          </a:r>
        </a:p>
      </dgm:t>
    </dgm:pt>
    <dgm:pt modelId="{CBD5389D-717B-4823-BC60-3313A33D4C46}" type="parTrans" cxnId="{5B95F4EC-2A05-4A50-A68B-14F236F23432}">
      <dgm:prSet/>
      <dgm:spPr/>
      <dgm:t>
        <a:bodyPr/>
        <a:lstStyle/>
        <a:p>
          <a:endParaRPr lang="es-ES" sz="1400"/>
        </a:p>
      </dgm:t>
    </dgm:pt>
    <dgm:pt modelId="{44FF9A6A-9E43-4637-BBCA-12254E67B56D}" type="sibTrans" cxnId="{5B95F4EC-2A05-4A50-A68B-14F236F23432}">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dgm:spPr>
      <dgm:t>
        <a:bodyPr/>
        <a:lstStyle/>
        <a:p>
          <a:endParaRPr lang="es-ES" sz="1400"/>
        </a:p>
      </dgm:t>
    </dgm:pt>
    <dgm:pt modelId="{830130B1-2DA1-4BD7-B4C8-CB9505549FFB}">
      <dgm:prSet phldrT="[Texto]" custT="1"/>
      <dgm:spPr/>
      <dgm:t>
        <a:bodyPr/>
        <a:lstStyle/>
        <a:p>
          <a:r>
            <a:rPr lang="es-ES" sz="1400"/>
            <a:t>Planificar</a:t>
          </a:r>
        </a:p>
      </dgm:t>
    </dgm:pt>
    <dgm:pt modelId="{226DA894-19E1-422E-AEE4-74478ED34955}" type="parTrans" cxnId="{CA7F46D0-14CB-4DE1-8AD0-4483F2A32A0E}">
      <dgm:prSet/>
      <dgm:spPr/>
      <dgm:t>
        <a:bodyPr/>
        <a:lstStyle/>
        <a:p>
          <a:endParaRPr lang="es-ES" sz="1400"/>
        </a:p>
      </dgm:t>
    </dgm:pt>
    <dgm:pt modelId="{A484EDB8-7D78-4986-AA09-71B622352DD8}" type="sibTrans" cxnId="{CA7F46D0-14CB-4DE1-8AD0-4483F2A32A0E}">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dgm:spPr>
      <dgm:t>
        <a:bodyPr/>
        <a:lstStyle/>
        <a:p>
          <a:endParaRPr lang="es-ES" sz="1400"/>
        </a:p>
      </dgm:t>
    </dgm:pt>
    <dgm:pt modelId="{88D50DA8-72AA-46C1-8B26-888BB62CF229}">
      <dgm:prSet phldrT="[Texto]" custT="1"/>
      <dgm:spPr/>
      <dgm:t>
        <a:bodyPr/>
        <a:lstStyle/>
        <a:p>
          <a:r>
            <a:rPr lang="es-ES" sz="1400"/>
            <a:t>Diseñar</a:t>
          </a:r>
        </a:p>
      </dgm:t>
    </dgm:pt>
    <dgm:pt modelId="{80175A46-70B8-4C70-B91A-4C6DBABBCC4B}" type="parTrans" cxnId="{25A2A2F1-1805-4BD0-8403-C9D92AA9CF02}">
      <dgm:prSet/>
      <dgm:spPr/>
      <dgm:t>
        <a:bodyPr/>
        <a:lstStyle/>
        <a:p>
          <a:endParaRPr lang="es-ES" sz="1400"/>
        </a:p>
      </dgm:t>
    </dgm:pt>
    <dgm:pt modelId="{F3E21008-31E9-4191-BBD8-FFED49C8060C}" type="sibTrans" cxnId="{25A2A2F1-1805-4BD0-8403-C9D92AA9CF02}">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5000" r="-5000"/>
          </a:stretch>
        </a:blipFill>
      </dgm:spPr>
      <dgm:t>
        <a:bodyPr/>
        <a:lstStyle/>
        <a:p>
          <a:endParaRPr lang="es-ES" sz="1400"/>
        </a:p>
      </dgm:t>
    </dgm:pt>
    <dgm:pt modelId="{DEA0DB9F-307E-4E05-950C-208B2086CA0D}">
      <dgm:prSet phldrT="[Texto]" custT="1"/>
      <dgm:spPr/>
      <dgm:t>
        <a:bodyPr/>
        <a:lstStyle/>
        <a:p>
          <a:r>
            <a:rPr lang="es-ES" sz="1400"/>
            <a:t>Programar</a:t>
          </a:r>
        </a:p>
      </dgm:t>
    </dgm:pt>
    <dgm:pt modelId="{53AFD5C9-716A-408F-BEEC-4E2887C4C87D}" type="parTrans" cxnId="{DBB8572A-0996-4227-9448-95AE56E2867F}">
      <dgm:prSet/>
      <dgm:spPr/>
      <dgm:t>
        <a:bodyPr/>
        <a:lstStyle/>
        <a:p>
          <a:endParaRPr lang="es-ES" sz="1400"/>
        </a:p>
      </dgm:t>
    </dgm:pt>
    <dgm:pt modelId="{AC78EFF6-19F7-4407-99D7-550E479DFD08}" type="sibTrans" cxnId="{DBB8572A-0996-4227-9448-95AE56E2867F}">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13000" r="-13000"/>
          </a:stretch>
        </a:blipFill>
      </dgm:spPr>
      <dgm:t>
        <a:bodyPr/>
        <a:lstStyle/>
        <a:p>
          <a:endParaRPr lang="es-ES" sz="1400"/>
        </a:p>
      </dgm:t>
    </dgm:pt>
    <dgm:pt modelId="{5FE3AFCB-D37F-4744-AB56-52FEDDF5C2C3}">
      <dgm:prSet phldrT="[Texto]" custT="1"/>
      <dgm:spPr/>
      <dgm:t>
        <a:bodyPr/>
        <a:lstStyle/>
        <a:p>
          <a:r>
            <a:rPr lang="es-ES" sz="1400"/>
            <a:t>Revisar Técnica-mente</a:t>
          </a:r>
        </a:p>
      </dgm:t>
    </dgm:pt>
    <dgm:pt modelId="{1496D5F2-79D0-4285-8FE4-8D1AD591AABF}" type="parTrans" cxnId="{D966590E-F96E-45FF-9664-9F9A999BC1F5}">
      <dgm:prSet/>
      <dgm:spPr/>
      <dgm:t>
        <a:bodyPr/>
        <a:lstStyle/>
        <a:p>
          <a:endParaRPr lang="es-ES" sz="1400"/>
        </a:p>
      </dgm:t>
    </dgm:pt>
    <dgm:pt modelId="{B14BDB27-390A-4D6E-BDED-1B5434A1CE5E}" type="sibTrans" cxnId="{D966590E-F96E-45FF-9664-9F9A999BC1F5}">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l="-7000" r="-7000"/>
          </a:stretch>
        </a:blipFill>
      </dgm:spPr>
      <dgm:t>
        <a:bodyPr/>
        <a:lstStyle/>
        <a:p>
          <a:endParaRPr lang="es-ES" sz="1400"/>
        </a:p>
      </dgm:t>
    </dgm:pt>
    <dgm:pt modelId="{26E4D754-448F-4B90-9563-493BCC4C7E53}">
      <dgm:prSet phldrT="[Texto]" custT="1"/>
      <dgm:spPr/>
      <dgm:t>
        <a:bodyPr/>
        <a:lstStyle/>
        <a:p>
          <a:r>
            <a:rPr lang="es-ES" sz="1400"/>
            <a:t>Probar</a:t>
          </a:r>
        </a:p>
      </dgm:t>
    </dgm:pt>
    <dgm:pt modelId="{1CB1824C-42C2-45D9-9C4D-8D6DBA26FDC2}" type="parTrans" cxnId="{F52A9838-FCE7-473F-92C1-A08C737CC365}">
      <dgm:prSet/>
      <dgm:spPr/>
      <dgm:t>
        <a:bodyPr/>
        <a:lstStyle/>
        <a:p>
          <a:endParaRPr lang="es-ES" sz="1400"/>
        </a:p>
      </dgm:t>
    </dgm:pt>
    <dgm:pt modelId="{2E93BC22-8247-4874-BA46-4D1E08E8622B}" type="sibTrans" cxnId="{F52A9838-FCE7-473F-92C1-A08C737CC365}">
      <dgm:prSet/>
      <dgm:spPr>
        <a:blipFill>
          <a:blip xmlns:r="http://schemas.openxmlformats.org/officeDocument/2006/relationships" r:embed="rId7">
            <a:extLst>
              <a:ext uri="{28A0092B-C50C-407E-A947-70E740481C1C}">
                <a14:useLocalDpi xmlns:a14="http://schemas.microsoft.com/office/drawing/2010/main" val="0"/>
              </a:ext>
            </a:extLst>
          </a:blip>
          <a:srcRect/>
          <a:stretch>
            <a:fillRect l="-9000" r="-9000"/>
          </a:stretch>
        </a:blipFill>
      </dgm:spPr>
      <dgm:t>
        <a:bodyPr/>
        <a:lstStyle/>
        <a:p>
          <a:endParaRPr lang="es-ES" sz="1400"/>
        </a:p>
      </dgm:t>
    </dgm:pt>
    <dgm:pt modelId="{FC186CB7-1E4B-4EDD-9A03-4960F87D5B56}">
      <dgm:prSet phldrT="[Texto]" custT="1"/>
      <dgm:spPr/>
      <dgm:t>
        <a:bodyPr/>
        <a:lstStyle/>
        <a:p>
          <a:r>
            <a:rPr lang="es-ES" sz="1400"/>
            <a:t>Controlar Configura-ción</a:t>
          </a:r>
        </a:p>
      </dgm:t>
    </dgm:pt>
    <dgm:pt modelId="{1BCBB619-E51B-431B-B771-A16DFA40F352}" type="parTrans" cxnId="{7311C7B4-E4BF-473B-9169-1BB9DE914792}">
      <dgm:prSet/>
      <dgm:spPr/>
      <dgm:t>
        <a:bodyPr/>
        <a:lstStyle/>
        <a:p>
          <a:endParaRPr lang="es-ES" sz="1400"/>
        </a:p>
      </dgm:t>
    </dgm:pt>
    <dgm:pt modelId="{4ADD8FBD-CA1D-43EE-8107-EC2663890DCF}" type="sibTrans" cxnId="{7311C7B4-E4BF-473B-9169-1BB9DE914792}">
      <dgm:prSet/>
      <dgm:spPr>
        <a:blipFill>
          <a:blip xmlns:r="http://schemas.openxmlformats.org/officeDocument/2006/relationships" r:embed="rId8">
            <a:extLst>
              <a:ext uri="{28A0092B-C50C-407E-A947-70E740481C1C}">
                <a14:useLocalDpi xmlns:a14="http://schemas.microsoft.com/office/drawing/2010/main" val="0"/>
              </a:ext>
            </a:extLst>
          </a:blip>
          <a:srcRect/>
          <a:stretch>
            <a:fillRect l="-26000" r="-26000"/>
          </a:stretch>
        </a:blipFill>
      </dgm:spPr>
      <dgm:t>
        <a:bodyPr/>
        <a:lstStyle/>
        <a:p>
          <a:endParaRPr lang="es-ES" sz="1400"/>
        </a:p>
      </dgm:t>
    </dgm:pt>
    <dgm:pt modelId="{0740FC37-C4EB-41E6-9665-CBCAC534A47F}">
      <dgm:prSet phldrT="[Texto]" custT="1"/>
      <dgm:spPr/>
      <dgm:t>
        <a:bodyPr/>
        <a:lstStyle/>
        <a:p>
          <a:r>
            <a:rPr lang="es-ES" sz="1400"/>
            <a:t>Monitorear y Controlar</a:t>
          </a:r>
        </a:p>
      </dgm:t>
    </dgm:pt>
    <dgm:pt modelId="{6E7DB7FD-72AF-4261-8ACF-68A6050E764A}" type="parTrans" cxnId="{4E3B5B65-E31A-4E76-8017-F6E4664A8980}">
      <dgm:prSet/>
      <dgm:spPr/>
      <dgm:t>
        <a:bodyPr/>
        <a:lstStyle/>
        <a:p>
          <a:endParaRPr lang="es-ES" sz="1400"/>
        </a:p>
      </dgm:t>
    </dgm:pt>
    <dgm:pt modelId="{8ACBEFFF-09AE-4FBE-91A7-A9E5BF624F58}" type="sibTrans" cxnId="{4E3B5B65-E31A-4E76-8017-F6E4664A8980}">
      <dgm:prSet/>
      <dgm:spPr>
        <a:blipFill>
          <a:blip xmlns:r="http://schemas.openxmlformats.org/officeDocument/2006/relationships" r:embed="rId9">
            <a:extLst>
              <a:ext uri="{28A0092B-C50C-407E-A947-70E740481C1C}">
                <a14:useLocalDpi xmlns:a14="http://schemas.microsoft.com/office/drawing/2010/main" val="0"/>
              </a:ext>
            </a:extLst>
          </a:blip>
          <a:srcRect/>
          <a:stretch>
            <a:fillRect l="-3000" r="-3000"/>
          </a:stretch>
        </a:blipFill>
      </dgm:spPr>
      <dgm:t>
        <a:bodyPr/>
        <a:lstStyle/>
        <a:p>
          <a:endParaRPr lang="es-ES" sz="1400"/>
        </a:p>
      </dgm:t>
    </dgm:pt>
    <dgm:pt modelId="{C8033FE8-6F95-44B6-97B2-83A35214A63B}">
      <dgm:prSet phldrT="[Texto]" custT="1"/>
      <dgm:spPr/>
      <dgm:t>
        <a:bodyPr/>
        <a:lstStyle/>
        <a:p>
          <a:r>
            <a:rPr lang="es-ES" sz="1400"/>
            <a:t>Recolectar Requeri-mientos</a:t>
          </a:r>
        </a:p>
      </dgm:t>
    </dgm:pt>
    <dgm:pt modelId="{A0E59549-F809-4F02-866F-7BA6491570AF}" type="parTrans" cxnId="{BB9FD176-DA47-4B90-9EDF-1285DBF3C45A}">
      <dgm:prSet/>
      <dgm:spPr/>
      <dgm:t>
        <a:bodyPr/>
        <a:lstStyle/>
        <a:p>
          <a:endParaRPr lang="es-ES" sz="1400"/>
        </a:p>
      </dgm:t>
    </dgm:pt>
    <dgm:pt modelId="{73153588-F271-4D6D-A027-EF26A4424B60}" type="sibTrans" cxnId="{BB9FD176-DA47-4B90-9EDF-1285DBF3C45A}">
      <dgm:prSet/>
      <dgm:spPr>
        <a:blipFill>
          <a:blip xmlns:r="http://schemas.openxmlformats.org/officeDocument/2006/relationships" r:embed="rId10">
            <a:extLst>
              <a:ext uri="{28A0092B-C50C-407E-A947-70E740481C1C}">
                <a14:useLocalDpi xmlns:a14="http://schemas.microsoft.com/office/drawing/2010/main" val="0"/>
              </a:ext>
            </a:extLst>
          </a:blip>
          <a:srcRect/>
          <a:stretch>
            <a:fillRect l="-12000" r="-12000"/>
          </a:stretch>
        </a:blipFill>
      </dgm:spPr>
      <dgm:t>
        <a:bodyPr/>
        <a:lstStyle/>
        <a:p>
          <a:endParaRPr lang="es-ES" sz="1400"/>
        </a:p>
      </dgm:t>
    </dgm:pt>
    <dgm:pt modelId="{DB43268A-1915-4650-B1EE-702EEA6E6CBA}" type="pres">
      <dgm:prSet presAssocID="{1BFBF352-DB9C-4292-A923-140836CC1B1E}" presName="Name0" presStyleCnt="0">
        <dgm:presLayoutVars>
          <dgm:chMax val="21"/>
          <dgm:chPref val="21"/>
        </dgm:presLayoutVars>
      </dgm:prSet>
      <dgm:spPr/>
    </dgm:pt>
    <dgm:pt modelId="{BB46A6E1-77FE-48D9-8EB2-73C2E6A2D4E8}" type="pres">
      <dgm:prSet presAssocID="{3B3A3108-BA17-442F-AF3E-1001FC38A157}" presName="text1" presStyleCnt="0"/>
      <dgm:spPr/>
    </dgm:pt>
    <dgm:pt modelId="{5C5C7307-98E0-487B-BA9F-D1614F0EB6B3}" type="pres">
      <dgm:prSet presAssocID="{3B3A3108-BA17-442F-AF3E-1001FC38A157}" presName="textRepeatNode" presStyleLbl="alignNode1" presStyleIdx="0" presStyleCnt="10">
        <dgm:presLayoutVars>
          <dgm:chMax val="0"/>
          <dgm:chPref val="0"/>
          <dgm:bulletEnabled val="1"/>
        </dgm:presLayoutVars>
      </dgm:prSet>
      <dgm:spPr/>
    </dgm:pt>
    <dgm:pt modelId="{B19E3363-128D-4908-9AD2-A9EBAF3EC50F}" type="pres">
      <dgm:prSet presAssocID="{3B3A3108-BA17-442F-AF3E-1001FC38A157}" presName="textaccent1" presStyleCnt="0"/>
      <dgm:spPr/>
    </dgm:pt>
    <dgm:pt modelId="{29FAD63D-4EBA-45F3-ADD4-61695030A145}" type="pres">
      <dgm:prSet presAssocID="{3B3A3108-BA17-442F-AF3E-1001FC38A157}" presName="accentRepeatNode" presStyleLbl="solidAlignAcc1" presStyleIdx="0" presStyleCnt="20"/>
      <dgm:spPr/>
    </dgm:pt>
    <dgm:pt modelId="{7761380E-5AFE-45B5-8A79-A378B718CAEA}" type="pres">
      <dgm:prSet presAssocID="{18A31B08-8512-4392-8072-8903EF6CA028}" presName="image1" presStyleCnt="0"/>
      <dgm:spPr/>
    </dgm:pt>
    <dgm:pt modelId="{D17430B3-5B67-4788-978A-9FE1ED59A759}" type="pres">
      <dgm:prSet presAssocID="{18A31B08-8512-4392-8072-8903EF6CA028}" presName="imageRepeatNode" presStyleLbl="alignAcc1" presStyleIdx="0" presStyleCnt="10"/>
      <dgm:spPr/>
    </dgm:pt>
    <dgm:pt modelId="{E7D05507-B5C8-4F74-9156-DF7134CB3E06}" type="pres">
      <dgm:prSet presAssocID="{18A31B08-8512-4392-8072-8903EF6CA028}" presName="imageaccent1" presStyleCnt="0"/>
      <dgm:spPr/>
    </dgm:pt>
    <dgm:pt modelId="{474B9E03-EFB4-45CB-8348-8FEC9D40B1FE}" type="pres">
      <dgm:prSet presAssocID="{18A31B08-8512-4392-8072-8903EF6CA028}" presName="accentRepeatNode" presStyleLbl="solidAlignAcc1" presStyleIdx="1" presStyleCnt="20"/>
      <dgm:spPr/>
    </dgm:pt>
    <dgm:pt modelId="{A918C3EC-B6BD-49ED-836A-3BBAFF299CE0}" type="pres">
      <dgm:prSet presAssocID="{C8033FE8-6F95-44B6-97B2-83A35214A63B}" presName="text2" presStyleCnt="0"/>
      <dgm:spPr/>
    </dgm:pt>
    <dgm:pt modelId="{0A37703E-056D-41DB-9503-3A659A91E003}" type="pres">
      <dgm:prSet presAssocID="{C8033FE8-6F95-44B6-97B2-83A35214A63B}" presName="textRepeatNode" presStyleLbl="alignNode1" presStyleIdx="1" presStyleCnt="10" custScaleX="101592">
        <dgm:presLayoutVars>
          <dgm:chMax val="0"/>
          <dgm:chPref val="0"/>
          <dgm:bulletEnabled val="1"/>
        </dgm:presLayoutVars>
      </dgm:prSet>
      <dgm:spPr/>
    </dgm:pt>
    <dgm:pt modelId="{2CFB6221-B6D2-4EF0-BC7A-2AC8F61059AC}" type="pres">
      <dgm:prSet presAssocID="{C8033FE8-6F95-44B6-97B2-83A35214A63B}" presName="textaccent2" presStyleCnt="0"/>
      <dgm:spPr/>
    </dgm:pt>
    <dgm:pt modelId="{F0B83FB4-96DC-477D-A15A-3223612DA34F}" type="pres">
      <dgm:prSet presAssocID="{C8033FE8-6F95-44B6-97B2-83A35214A63B}" presName="accentRepeatNode" presStyleLbl="solidAlignAcc1" presStyleIdx="2" presStyleCnt="20"/>
      <dgm:spPr/>
    </dgm:pt>
    <dgm:pt modelId="{76D30337-3177-4614-B8E5-22677CB5ABC7}" type="pres">
      <dgm:prSet presAssocID="{73153588-F271-4D6D-A027-EF26A4424B60}" presName="image2" presStyleCnt="0"/>
      <dgm:spPr/>
    </dgm:pt>
    <dgm:pt modelId="{62C690B0-4485-45C7-8D05-1BECDC57F297}" type="pres">
      <dgm:prSet presAssocID="{73153588-F271-4D6D-A027-EF26A4424B60}" presName="imageRepeatNode" presStyleLbl="alignAcc1" presStyleIdx="1" presStyleCnt="10"/>
      <dgm:spPr/>
    </dgm:pt>
    <dgm:pt modelId="{AF882737-B04C-4051-89F9-633DCC866932}" type="pres">
      <dgm:prSet presAssocID="{73153588-F271-4D6D-A027-EF26A4424B60}" presName="imageaccent2" presStyleCnt="0"/>
      <dgm:spPr/>
    </dgm:pt>
    <dgm:pt modelId="{41E38FA1-B850-4EC1-80C4-FA228683C8BE}" type="pres">
      <dgm:prSet presAssocID="{73153588-F271-4D6D-A027-EF26A4424B60}" presName="accentRepeatNode" presStyleLbl="solidAlignAcc1" presStyleIdx="3" presStyleCnt="20"/>
      <dgm:spPr/>
    </dgm:pt>
    <dgm:pt modelId="{64A2E0A4-9C66-474C-BE7D-22E8AEA13A49}" type="pres">
      <dgm:prSet presAssocID="{6ECC102A-0115-42B2-A0B6-A0BC9F2A13FB}" presName="text3" presStyleCnt="0"/>
      <dgm:spPr/>
    </dgm:pt>
    <dgm:pt modelId="{5A5099FA-A7DE-4909-87F2-56CE46DC5331}" type="pres">
      <dgm:prSet presAssocID="{6ECC102A-0115-42B2-A0B6-A0BC9F2A13FB}" presName="textRepeatNode" presStyleLbl="alignNode1" presStyleIdx="2" presStyleCnt="10">
        <dgm:presLayoutVars>
          <dgm:chMax val="0"/>
          <dgm:chPref val="0"/>
          <dgm:bulletEnabled val="1"/>
        </dgm:presLayoutVars>
      </dgm:prSet>
      <dgm:spPr/>
    </dgm:pt>
    <dgm:pt modelId="{11350DDF-37DC-4ABD-889E-6BB916084B7D}" type="pres">
      <dgm:prSet presAssocID="{6ECC102A-0115-42B2-A0B6-A0BC9F2A13FB}" presName="textaccent3" presStyleCnt="0"/>
      <dgm:spPr/>
    </dgm:pt>
    <dgm:pt modelId="{1ECF6D60-805D-4BCC-A552-275BCA47D7C7}" type="pres">
      <dgm:prSet presAssocID="{6ECC102A-0115-42B2-A0B6-A0BC9F2A13FB}" presName="accentRepeatNode" presStyleLbl="solidAlignAcc1" presStyleIdx="4" presStyleCnt="20"/>
      <dgm:spPr/>
    </dgm:pt>
    <dgm:pt modelId="{55F63E09-D3B4-43C2-84CD-A49FD9E2CB5C}" type="pres">
      <dgm:prSet presAssocID="{44FF9A6A-9E43-4637-BBCA-12254E67B56D}" presName="image3" presStyleCnt="0"/>
      <dgm:spPr/>
    </dgm:pt>
    <dgm:pt modelId="{96D3D84B-6C56-420C-99D3-01B3C856BF30}" type="pres">
      <dgm:prSet presAssocID="{44FF9A6A-9E43-4637-BBCA-12254E67B56D}" presName="imageRepeatNode" presStyleLbl="alignAcc1" presStyleIdx="2" presStyleCnt="10"/>
      <dgm:spPr/>
    </dgm:pt>
    <dgm:pt modelId="{F1C4071D-2C22-4080-8249-A7CDEB4A2939}" type="pres">
      <dgm:prSet presAssocID="{44FF9A6A-9E43-4637-BBCA-12254E67B56D}" presName="imageaccent3" presStyleCnt="0"/>
      <dgm:spPr/>
    </dgm:pt>
    <dgm:pt modelId="{110B883A-7940-43F6-80E4-300B329B1EE4}" type="pres">
      <dgm:prSet presAssocID="{44FF9A6A-9E43-4637-BBCA-12254E67B56D}" presName="accentRepeatNode" presStyleLbl="solidAlignAcc1" presStyleIdx="5" presStyleCnt="20"/>
      <dgm:spPr/>
    </dgm:pt>
    <dgm:pt modelId="{38CBAA82-0693-4637-A8A5-CD37FFEF5351}" type="pres">
      <dgm:prSet presAssocID="{830130B1-2DA1-4BD7-B4C8-CB9505549FFB}" presName="text4" presStyleCnt="0"/>
      <dgm:spPr/>
    </dgm:pt>
    <dgm:pt modelId="{D882CA9C-9BDB-4BF6-B440-AAF3140186FC}" type="pres">
      <dgm:prSet presAssocID="{830130B1-2DA1-4BD7-B4C8-CB9505549FFB}" presName="textRepeatNode" presStyleLbl="alignNode1" presStyleIdx="3" presStyleCnt="10">
        <dgm:presLayoutVars>
          <dgm:chMax val="0"/>
          <dgm:chPref val="0"/>
          <dgm:bulletEnabled val="1"/>
        </dgm:presLayoutVars>
      </dgm:prSet>
      <dgm:spPr/>
    </dgm:pt>
    <dgm:pt modelId="{CAA4F784-4692-4712-AD7E-8435571CD3F5}" type="pres">
      <dgm:prSet presAssocID="{830130B1-2DA1-4BD7-B4C8-CB9505549FFB}" presName="textaccent4" presStyleCnt="0"/>
      <dgm:spPr/>
    </dgm:pt>
    <dgm:pt modelId="{2F051260-E96D-4A06-A8C3-41A723DC3FCC}" type="pres">
      <dgm:prSet presAssocID="{830130B1-2DA1-4BD7-B4C8-CB9505549FFB}" presName="accentRepeatNode" presStyleLbl="solidAlignAcc1" presStyleIdx="6" presStyleCnt="20"/>
      <dgm:spPr/>
    </dgm:pt>
    <dgm:pt modelId="{9E094611-D3CA-4B1D-AC71-0DE770A2511B}" type="pres">
      <dgm:prSet presAssocID="{A484EDB8-7D78-4986-AA09-71B622352DD8}" presName="image4" presStyleCnt="0"/>
      <dgm:spPr/>
    </dgm:pt>
    <dgm:pt modelId="{3B38B353-19B4-48FF-8200-06AC44759761}" type="pres">
      <dgm:prSet presAssocID="{A484EDB8-7D78-4986-AA09-71B622352DD8}" presName="imageRepeatNode" presStyleLbl="alignAcc1" presStyleIdx="3" presStyleCnt="10"/>
      <dgm:spPr/>
    </dgm:pt>
    <dgm:pt modelId="{488FBE21-C8B5-487E-9A92-A63A9A9FDCB4}" type="pres">
      <dgm:prSet presAssocID="{A484EDB8-7D78-4986-AA09-71B622352DD8}" presName="imageaccent4" presStyleCnt="0"/>
      <dgm:spPr/>
    </dgm:pt>
    <dgm:pt modelId="{2EF1AF0E-FFCD-4776-B920-8B2276146C13}" type="pres">
      <dgm:prSet presAssocID="{A484EDB8-7D78-4986-AA09-71B622352DD8}" presName="accentRepeatNode" presStyleLbl="solidAlignAcc1" presStyleIdx="7" presStyleCnt="20"/>
      <dgm:spPr/>
    </dgm:pt>
    <dgm:pt modelId="{178E8DCA-F6BA-40FC-8846-5429D8CFE7ED}" type="pres">
      <dgm:prSet presAssocID="{88D50DA8-72AA-46C1-8B26-888BB62CF229}" presName="text5" presStyleCnt="0"/>
      <dgm:spPr/>
    </dgm:pt>
    <dgm:pt modelId="{0BA15FAB-BCB9-4596-AF02-6DD8FB479D6E}" type="pres">
      <dgm:prSet presAssocID="{88D50DA8-72AA-46C1-8B26-888BB62CF229}" presName="textRepeatNode" presStyleLbl="alignNode1" presStyleIdx="4" presStyleCnt="10">
        <dgm:presLayoutVars>
          <dgm:chMax val="0"/>
          <dgm:chPref val="0"/>
          <dgm:bulletEnabled val="1"/>
        </dgm:presLayoutVars>
      </dgm:prSet>
      <dgm:spPr/>
    </dgm:pt>
    <dgm:pt modelId="{662C7F6D-AF5C-40D3-823C-F0B28CDE9BA5}" type="pres">
      <dgm:prSet presAssocID="{88D50DA8-72AA-46C1-8B26-888BB62CF229}" presName="textaccent5" presStyleCnt="0"/>
      <dgm:spPr/>
    </dgm:pt>
    <dgm:pt modelId="{9EDC0EDF-0029-4DEF-9F18-87D11D0DAC10}" type="pres">
      <dgm:prSet presAssocID="{88D50DA8-72AA-46C1-8B26-888BB62CF229}" presName="accentRepeatNode" presStyleLbl="solidAlignAcc1" presStyleIdx="8" presStyleCnt="20"/>
      <dgm:spPr/>
    </dgm:pt>
    <dgm:pt modelId="{40661696-7E43-4923-A538-A03FE3334A3A}" type="pres">
      <dgm:prSet presAssocID="{F3E21008-31E9-4191-BBD8-FFED49C8060C}" presName="image5" presStyleCnt="0"/>
      <dgm:spPr/>
    </dgm:pt>
    <dgm:pt modelId="{534F90E3-D7C3-4466-A47B-3C862FE7FD30}" type="pres">
      <dgm:prSet presAssocID="{F3E21008-31E9-4191-BBD8-FFED49C8060C}" presName="imageRepeatNode" presStyleLbl="alignAcc1" presStyleIdx="4" presStyleCnt="10"/>
      <dgm:spPr/>
    </dgm:pt>
    <dgm:pt modelId="{6748D837-5B4C-47FC-AC42-F05A3888A1AD}" type="pres">
      <dgm:prSet presAssocID="{F3E21008-31E9-4191-BBD8-FFED49C8060C}" presName="imageaccent5" presStyleCnt="0"/>
      <dgm:spPr/>
    </dgm:pt>
    <dgm:pt modelId="{F3EBA6C8-1175-4805-9F72-BF02270950F4}" type="pres">
      <dgm:prSet presAssocID="{F3E21008-31E9-4191-BBD8-FFED49C8060C}" presName="accentRepeatNode" presStyleLbl="solidAlignAcc1" presStyleIdx="9" presStyleCnt="20"/>
      <dgm:spPr/>
    </dgm:pt>
    <dgm:pt modelId="{CDB896A0-A698-409A-8D82-E5E4CCD9E42B}" type="pres">
      <dgm:prSet presAssocID="{DEA0DB9F-307E-4E05-950C-208B2086CA0D}" presName="text6" presStyleCnt="0"/>
      <dgm:spPr/>
    </dgm:pt>
    <dgm:pt modelId="{22B65D3A-D95E-4200-A630-3149C6AD188E}" type="pres">
      <dgm:prSet presAssocID="{DEA0DB9F-307E-4E05-950C-208B2086CA0D}" presName="textRepeatNode" presStyleLbl="alignNode1" presStyleIdx="5" presStyleCnt="10">
        <dgm:presLayoutVars>
          <dgm:chMax val="0"/>
          <dgm:chPref val="0"/>
          <dgm:bulletEnabled val="1"/>
        </dgm:presLayoutVars>
      </dgm:prSet>
      <dgm:spPr/>
    </dgm:pt>
    <dgm:pt modelId="{776C1A76-7944-48B8-A88A-19E629E6A39E}" type="pres">
      <dgm:prSet presAssocID="{DEA0DB9F-307E-4E05-950C-208B2086CA0D}" presName="textaccent6" presStyleCnt="0"/>
      <dgm:spPr/>
    </dgm:pt>
    <dgm:pt modelId="{DDE158DC-47BF-434F-96CB-A65FC4E36900}" type="pres">
      <dgm:prSet presAssocID="{DEA0DB9F-307E-4E05-950C-208B2086CA0D}" presName="accentRepeatNode" presStyleLbl="solidAlignAcc1" presStyleIdx="10" presStyleCnt="20"/>
      <dgm:spPr/>
    </dgm:pt>
    <dgm:pt modelId="{6BD7ABCC-E5B8-4F9C-887F-10583F0EE904}" type="pres">
      <dgm:prSet presAssocID="{AC78EFF6-19F7-4407-99D7-550E479DFD08}" presName="image6" presStyleCnt="0"/>
      <dgm:spPr/>
    </dgm:pt>
    <dgm:pt modelId="{BBF44691-A527-4CC1-A5F0-1AAEAFCB22EF}" type="pres">
      <dgm:prSet presAssocID="{AC78EFF6-19F7-4407-99D7-550E479DFD08}" presName="imageRepeatNode" presStyleLbl="alignAcc1" presStyleIdx="5" presStyleCnt="10"/>
      <dgm:spPr/>
    </dgm:pt>
    <dgm:pt modelId="{9F3DBD3F-3730-4A67-8DE9-91C14196D175}" type="pres">
      <dgm:prSet presAssocID="{AC78EFF6-19F7-4407-99D7-550E479DFD08}" presName="imageaccent6" presStyleCnt="0"/>
      <dgm:spPr/>
    </dgm:pt>
    <dgm:pt modelId="{F197A56C-C2EA-415D-B8F3-536D9873AC02}" type="pres">
      <dgm:prSet presAssocID="{AC78EFF6-19F7-4407-99D7-550E479DFD08}" presName="accentRepeatNode" presStyleLbl="solidAlignAcc1" presStyleIdx="11" presStyleCnt="20"/>
      <dgm:spPr/>
    </dgm:pt>
    <dgm:pt modelId="{6096C4C8-F694-4E82-BDB6-F9CE4830A4AB}" type="pres">
      <dgm:prSet presAssocID="{5FE3AFCB-D37F-4744-AB56-52FEDDF5C2C3}" presName="text7" presStyleCnt="0"/>
      <dgm:spPr/>
    </dgm:pt>
    <dgm:pt modelId="{910BB3A9-0684-4B89-810A-FEB6593697A7}" type="pres">
      <dgm:prSet presAssocID="{5FE3AFCB-D37F-4744-AB56-52FEDDF5C2C3}" presName="textRepeatNode" presStyleLbl="alignNode1" presStyleIdx="6" presStyleCnt="10">
        <dgm:presLayoutVars>
          <dgm:chMax val="0"/>
          <dgm:chPref val="0"/>
          <dgm:bulletEnabled val="1"/>
        </dgm:presLayoutVars>
      </dgm:prSet>
      <dgm:spPr/>
    </dgm:pt>
    <dgm:pt modelId="{BE98F7FA-A45B-490C-BD9C-8DC629AA068C}" type="pres">
      <dgm:prSet presAssocID="{5FE3AFCB-D37F-4744-AB56-52FEDDF5C2C3}" presName="textaccent7" presStyleCnt="0"/>
      <dgm:spPr/>
    </dgm:pt>
    <dgm:pt modelId="{351C2DF2-2663-4AEF-90C8-6CD88FFC237F}" type="pres">
      <dgm:prSet presAssocID="{5FE3AFCB-D37F-4744-AB56-52FEDDF5C2C3}" presName="accentRepeatNode" presStyleLbl="solidAlignAcc1" presStyleIdx="12" presStyleCnt="20"/>
      <dgm:spPr/>
    </dgm:pt>
    <dgm:pt modelId="{2A47F38D-7D90-4A7C-B4CF-C94A0F796167}" type="pres">
      <dgm:prSet presAssocID="{B14BDB27-390A-4D6E-BDED-1B5434A1CE5E}" presName="image7" presStyleCnt="0"/>
      <dgm:spPr/>
    </dgm:pt>
    <dgm:pt modelId="{D7B2AB00-B731-4DB3-89B6-198D2BE9CC61}" type="pres">
      <dgm:prSet presAssocID="{B14BDB27-390A-4D6E-BDED-1B5434A1CE5E}" presName="imageRepeatNode" presStyleLbl="alignAcc1" presStyleIdx="6" presStyleCnt="10"/>
      <dgm:spPr/>
    </dgm:pt>
    <dgm:pt modelId="{31E67D32-0A6E-4FA9-9B2E-761E551F4645}" type="pres">
      <dgm:prSet presAssocID="{B14BDB27-390A-4D6E-BDED-1B5434A1CE5E}" presName="imageaccent7" presStyleCnt="0"/>
      <dgm:spPr/>
    </dgm:pt>
    <dgm:pt modelId="{51A07044-85D0-42C8-BE08-4A18097691CB}" type="pres">
      <dgm:prSet presAssocID="{B14BDB27-390A-4D6E-BDED-1B5434A1CE5E}" presName="accentRepeatNode" presStyleLbl="solidAlignAcc1" presStyleIdx="13" presStyleCnt="20"/>
      <dgm:spPr/>
    </dgm:pt>
    <dgm:pt modelId="{5A2535CC-DA04-4256-9EE4-2CDEB50EFB84}" type="pres">
      <dgm:prSet presAssocID="{26E4D754-448F-4B90-9563-493BCC4C7E53}" presName="text8" presStyleCnt="0"/>
      <dgm:spPr/>
    </dgm:pt>
    <dgm:pt modelId="{B64DAA5E-A9F1-484E-A29F-8F33ECECF6DF}" type="pres">
      <dgm:prSet presAssocID="{26E4D754-448F-4B90-9563-493BCC4C7E53}" presName="textRepeatNode" presStyleLbl="alignNode1" presStyleIdx="7" presStyleCnt="10">
        <dgm:presLayoutVars>
          <dgm:chMax val="0"/>
          <dgm:chPref val="0"/>
          <dgm:bulletEnabled val="1"/>
        </dgm:presLayoutVars>
      </dgm:prSet>
      <dgm:spPr/>
    </dgm:pt>
    <dgm:pt modelId="{4123C6D2-8217-4490-B7A1-3CAF9E248196}" type="pres">
      <dgm:prSet presAssocID="{26E4D754-448F-4B90-9563-493BCC4C7E53}" presName="textaccent8" presStyleCnt="0"/>
      <dgm:spPr/>
    </dgm:pt>
    <dgm:pt modelId="{27491A4B-37F6-411F-88E4-28D6201AFFA3}" type="pres">
      <dgm:prSet presAssocID="{26E4D754-448F-4B90-9563-493BCC4C7E53}" presName="accentRepeatNode" presStyleLbl="solidAlignAcc1" presStyleIdx="14" presStyleCnt="20"/>
      <dgm:spPr/>
    </dgm:pt>
    <dgm:pt modelId="{64A6CF58-0E1A-4BF2-ACDE-FD3429884DDB}" type="pres">
      <dgm:prSet presAssocID="{2E93BC22-8247-4874-BA46-4D1E08E8622B}" presName="image8" presStyleCnt="0"/>
      <dgm:spPr/>
    </dgm:pt>
    <dgm:pt modelId="{BA4F907E-3CB8-4850-9072-ED47A0F7888B}" type="pres">
      <dgm:prSet presAssocID="{2E93BC22-8247-4874-BA46-4D1E08E8622B}" presName="imageRepeatNode" presStyleLbl="alignAcc1" presStyleIdx="7" presStyleCnt="10"/>
      <dgm:spPr/>
    </dgm:pt>
    <dgm:pt modelId="{96E0E14B-E718-4AD3-8F5D-71BE6556684F}" type="pres">
      <dgm:prSet presAssocID="{2E93BC22-8247-4874-BA46-4D1E08E8622B}" presName="imageaccent8" presStyleCnt="0"/>
      <dgm:spPr/>
    </dgm:pt>
    <dgm:pt modelId="{32F77F43-B5EB-4160-9B46-6F279442D601}" type="pres">
      <dgm:prSet presAssocID="{2E93BC22-8247-4874-BA46-4D1E08E8622B}" presName="accentRepeatNode" presStyleLbl="solidAlignAcc1" presStyleIdx="15" presStyleCnt="20"/>
      <dgm:spPr/>
    </dgm:pt>
    <dgm:pt modelId="{5DAA3BA2-8E18-468F-AEA1-BB4517019F25}" type="pres">
      <dgm:prSet presAssocID="{FC186CB7-1E4B-4EDD-9A03-4960F87D5B56}" presName="text9" presStyleCnt="0"/>
      <dgm:spPr/>
    </dgm:pt>
    <dgm:pt modelId="{3DFEAF15-65A2-4D55-BEDD-2413B7074CB5}" type="pres">
      <dgm:prSet presAssocID="{FC186CB7-1E4B-4EDD-9A03-4960F87D5B56}" presName="textRepeatNode" presStyleLbl="alignNode1" presStyleIdx="8" presStyleCnt="10">
        <dgm:presLayoutVars>
          <dgm:chMax val="0"/>
          <dgm:chPref val="0"/>
          <dgm:bulletEnabled val="1"/>
        </dgm:presLayoutVars>
      </dgm:prSet>
      <dgm:spPr/>
    </dgm:pt>
    <dgm:pt modelId="{29B02F39-F649-4D1C-9A31-7C4632DE370A}" type="pres">
      <dgm:prSet presAssocID="{FC186CB7-1E4B-4EDD-9A03-4960F87D5B56}" presName="textaccent9" presStyleCnt="0"/>
      <dgm:spPr/>
    </dgm:pt>
    <dgm:pt modelId="{C50FC2A0-45BD-43A1-92D5-462C2FC42DC3}" type="pres">
      <dgm:prSet presAssocID="{FC186CB7-1E4B-4EDD-9A03-4960F87D5B56}" presName="accentRepeatNode" presStyleLbl="solidAlignAcc1" presStyleIdx="16" presStyleCnt="20"/>
      <dgm:spPr/>
    </dgm:pt>
    <dgm:pt modelId="{A51E0F75-48E1-4F70-BB47-6CDB60A7D88F}" type="pres">
      <dgm:prSet presAssocID="{4ADD8FBD-CA1D-43EE-8107-EC2663890DCF}" presName="image9" presStyleCnt="0"/>
      <dgm:spPr/>
    </dgm:pt>
    <dgm:pt modelId="{4B12997E-F51E-4C8B-BA30-AEF34B611B41}" type="pres">
      <dgm:prSet presAssocID="{4ADD8FBD-CA1D-43EE-8107-EC2663890DCF}" presName="imageRepeatNode" presStyleLbl="alignAcc1" presStyleIdx="8" presStyleCnt="10"/>
      <dgm:spPr/>
    </dgm:pt>
    <dgm:pt modelId="{D1B447AB-F550-4273-944A-336BCC52EFEA}" type="pres">
      <dgm:prSet presAssocID="{4ADD8FBD-CA1D-43EE-8107-EC2663890DCF}" presName="imageaccent9" presStyleCnt="0"/>
      <dgm:spPr/>
    </dgm:pt>
    <dgm:pt modelId="{A940421A-0C17-40FF-A65B-CA34378BA3D1}" type="pres">
      <dgm:prSet presAssocID="{4ADD8FBD-CA1D-43EE-8107-EC2663890DCF}" presName="accentRepeatNode" presStyleLbl="solidAlignAcc1" presStyleIdx="17" presStyleCnt="20"/>
      <dgm:spPr/>
    </dgm:pt>
    <dgm:pt modelId="{650311AA-C929-4453-9C9B-33C956A2D6DE}" type="pres">
      <dgm:prSet presAssocID="{0740FC37-C4EB-41E6-9665-CBCAC534A47F}" presName="text10" presStyleCnt="0"/>
      <dgm:spPr/>
    </dgm:pt>
    <dgm:pt modelId="{31C6C542-ADBA-4215-ADD2-5F9BDA89A82A}" type="pres">
      <dgm:prSet presAssocID="{0740FC37-C4EB-41E6-9665-CBCAC534A47F}" presName="textRepeatNode" presStyleLbl="alignNode1" presStyleIdx="9" presStyleCnt="10">
        <dgm:presLayoutVars>
          <dgm:chMax val="0"/>
          <dgm:chPref val="0"/>
          <dgm:bulletEnabled val="1"/>
        </dgm:presLayoutVars>
      </dgm:prSet>
      <dgm:spPr/>
    </dgm:pt>
    <dgm:pt modelId="{CC997F86-60DE-440A-9F44-5D2CD119B597}" type="pres">
      <dgm:prSet presAssocID="{0740FC37-C4EB-41E6-9665-CBCAC534A47F}" presName="textaccent10" presStyleCnt="0"/>
      <dgm:spPr/>
    </dgm:pt>
    <dgm:pt modelId="{580D587E-4D75-4FD4-B40C-3F6E29935E70}" type="pres">
      <dgm:prSet presAssocID="{0740FC37-C4EB-41E6-9665-CBCAC534A47F}" presName="accentRepeatNode" presStyleLbl="solidAlignAcc1" presStyleIdx="18" presStyleCnt="20"/>
      <dgm:spPr/>
    </dgm:pt>
    <dgm:pt modelId="{C7A5C1CE-B672-45B8-B119-B23B50317B3F}" type="pres">
      <dgm:prSet presAssocID="{8ACBEFFF-09AE-4FBE-91A7-A9E5BF624F58}" presName="image10" presStyleCnt="0"/>
      <dgm:spPr/>
    </dgm:pt>
    <dgm:pt modelId="{3827C24B-A611-46E1-B2A6-0C7B91F64037}" type="pres">
      <dgm:prSet presAssocID="{8ACBEFFF-09AE-4FBE-91A7-A9E5BF624F58}" presName="imageRepeatNode" presStyleLbl="alignAcc1" presStyleIdx="9" presStyleCnt="10"/>
      <dgm:spPr/>
    </dgm:pt>
    <dgm:pt modelId="{87549C9A-D0C9-405C-8B95-628A401A9F57}" type="pres">
      <dgm:prSet presAssocID="{8ACBEFFF-09AE-4FBE-91A7-A9E5BF624F58}" presName="imageaccent10" presStyleCnt="0"/>
      <dgm:spPr/>
    </dgm:pt>
    <dgm:pt modelId="{DB738FE4-D8A1-4653-8D38-09A4FD9DC646}" type="pres">
      <dgm:prSet presAssocID="{8ACBEFFF-09AE-4FBE-91A7-A9E5BF624F58}" presName="accentRepeatNode" presStyleLbl="solidAlignAcc1" presStyleIdx="19" presStyleCnt="20"/>
      <dgm:spPr/>
    </dgm:pt>
  </dgm:ptLst>
  <dgm:cxnLst>
    <dgm:cxn modelId="{3B99D905-ACCC-4C24-A15F-C3E6443DEBD6}" type="presOf" srcId="{B14BDB27-390A-4D6E-BDED-1B5434A1CE5E}" destId="{D7B2AB00-B731-4DB3-89B6-198D2BE9CC61}" srcOrd="0" destOrd="0" presId="urn:microsoft.com/office/officeart/2008/layout/HexagonCluster"/>
    <dgm:cxn modelId="{C3FDAE4D-B2BB-47D1-9A4B-184404ACE3B7}" type="presOf" srcId="{4ADD8FBD-CA1D-43EE-8107-EC2663890DCF}" destId="{4B12997E-F51E-4C8B-BA30-AEF34B611B41}" srcOrd="0" destOrd="0" presId="urn:microsoft.com/office/officeart/2008/layout/HexagonCluster"/>
    <dgm:cxn modelId="{4E5C0752-C10F-4938-86F9-C61AF03B8C37}" type="presOf" srcId="{C8033FE8-6F95-44B6-97B2-83A35214A63B}" destId="{0A37703E-056D-41DB-9503-3A659A91E003}" srcOrd="0" destOrd="0" presId="urn:microsoft.com/office/officeart/2008/layout/HexagonCluster"/>
    <dgm:cxn modelId="{4D2D86BD-9A71-4C6B-B05C-FB3581AC3D23}" type="presOf" srcId="{830130B1-2DA1-4BD7-B4C8-CB9505549FFB}" destId="{D882CA9C-9BDB-4BF6-B440-AAF3140186FC}" srcOrd="0" destOrd="0" presId="urn:microsoft.com/office/officeart/2008/layout/HexagonCluster"/>
    <dgm:cxn modelId="{D966590E-F96E-45FF-9664-9F9A999BC1F5}" srcId="{1BFBF352-DB9C-4292-A923-140836CC1B1E}" destId="{5FE3AFCB-D37F-4744-AB56-52FEDDF5C2C3}" srcOrd="6" destOrd="0" parTransId="{1496D5F2-79D0-4285-8FE4-8D1AD591AABF}" sibTransId="{B14BDB27-390A-4D6E-BDED-1B5434A1CE5E}"/>
    <dgm:cxn modelId="{8A5B7AB3-3155-4577-9C4F-AA56423FD396}" type="presOf" srcId="{A484EDB8-7D78-4986-AA09-71B622352DD8}" destId="{3B38B353-19B4-48FF-8200-06AC44759761}" srcOrd="0" destOrd="0" presId="urn:microsoft.com/office/officeart/2008/layout/HexagonCluster"/>
    <dgm:cxn modelId="{4E3B5B65-E31A-4E76-8017-F6E4664A8980}" srcId="{1BFBF352-DB9C-4292-A923-140836CC1B1E}" destId="{0740FC37-C4EB-41E6-9665-CBCAC534A47F}" srcOrd="9" destOrd="0" parTransId="{6E7DB7FD-72AF-4261-8ACF-68A6050E764A}" sibTransId="{8ACBEFFF-09AE-4FBE-91A7-A9E5BF624F58}"/>
    <dgm:cxn modelId="{BDF3D0E8-3BCD-4507-9C98-BFBE59C12D46}" type="presOf" srcId="{18A31B08-8512-4392-8072-8903EF6CA028}" destId="{D17430B3-5B67-4788-978A-9FE1ED59A759}" srcOrd="0" destOrd="0" presId="urn:microsoft.com/office/officeart/2008/layout/HexagonCluster"/>
    <dgm:cxn modelId="{D336B8B0-94DC-4ED3-B476-839AF3372922}" type="presOf" srcId="{1BFBF352-DB9C-4292-A923-140836CC1B1E}" destId="{DB43268A-1915-4650-B1EE-702EEA6E6CBA}" srcOrd="0" destOrd="0" presId="urn:microsoft.com/office/officeart/2008/layout/HexagonCluster"/>
    <dgm:cxn modelId="{BB9FD176-DA47-4B90-9EDF-1285DBF3C45A}" srcId="{1BFBF352-DB9C-4292-A923-140836CC1B1E}" destId="{C8033FE8-6F95-44B6-97B2-83A35214A63B}" srcOrd="1" destOrd="0" parTransId="{A0E59549-F809-4F02-866F-7BA6491570AF}" sibTransId="{73153588-F271-4D6D-A027-EF26A4424B60}"/>
    <dgm:cxn modelId="{F1F80BBD-FA41-464B-9DB7-6F57C9F1DA1A}" type="presOf" srcId="{F3E21008-31E9-4191-BBD8-FFED49C8060C}" destId="{534F90E3-D7C3-4466-A47B-3C862FE7FD30}" srcOrd="0" destOrd="0" presId="urn:microsoft.com/office/officeart/2008/layout/HexagonCluster"/>
    <dgm:cxn modelId="{F52A9838-FCE7-473F-92C1-A08C737CC365}" srcId="{1BFBF352-DB9C-4292-A923-140836CC1B1E}" destId="{26E4D754-448F-4B90-9563-493BCC4C7E53}" srcOrd="7" destOrd="0" parTransId="{1CB1824C-42C2-45D9-9C4D-8D6DBA26FDC2}" sibTransId="{2E93BC22-8247-4874-BA46-4D1E08E8622B}"/>
    <dgm:cxn modelId="{6EF20B5D-3205-41E4-B603-FDF0A140F4CC}" type="presOf" srcId="{3B3A3108-BA17-442F-AF3E-1001FC38A157}" destId="{5C5C7307-98E0-487B-BA9F-D1614F0EB6B3}" srcOrd="0" destOrd="0" presId="urn:microsoft.com/office/officeart/2008/layout/HexagonCluster"/>
    <dgm:cxn modelId="{F3DB6414-6218-430E-B9A2-D062AC7645C9}" srcId="{1BFBF352-DB9C-4292-A923-140836CC1B1E}" destId="{3B3A3108-BA17-442F-AF3E-1001FC38A157}" srcOrd="0" destOrd="0" parTransId="{B0E04C5E-6A90-4975-86C9-CE7567BE79BA}" sibTransId="{18A31B08-8512-4392-8072-8903EF6CA028}"/>
    <dgm:cxn modelId="{C1E901D1-6602-4E7C-9826-3F0A2434AD90}" type="presOf" srcId="{AC78EFF6-19F7-4407-99D7-550E479DFD08}" destId="{BBF44691-A527-4CC1-A5F0-1AAEAFCB22EF}" srcOrd="0" destOrd="0" presId="urn:microsoft.com/office/officeart/2008/layout/HexagonCluster"/>
    <dgm:cxn modelId="{4C2724CF-9069-45D1-9AB8-F575B6FE7CFE}" type="presOf" srcId="{88D50DA8-72AA-46C1-8B26-888BB62CF229}" destId="{0BA15FAB-BCB9-4596-AF02-6DD8FB479D6E}" srcOrd="0" destOrd="0" presId="urn:microsoft.com/office/officeart/2008/layout/HexagonCluster"/>
    <dgm:cxn modelId="{7D8F152B-8C13-4317-97C8-2AC6DF789EAA}" type="presOf" srcId="{2E93BC22-8247-4874-BA46-4D1E08E8622B}" destId="{BA4F907E-3CB8-4850-9072-ED47A0F7888B}" srcOrd="0" destOrd="0" presId="urn:microsoft.com/office/officeart/2008/layout/HexagonCluster"/>
    <dgm:cxn modelId="{CA7F46D0-14CB-4DE1-8AD0-4483F2A32A0E}" srcId="{1BFBF352-DB9C-4292-A923-140836CC1B1E}" destId="{830130B1-2DA1-4BD7-B4C8-CB9505549FFB}" srcOrd="3" destOrd="0" parTransId="{226DA894-19E1-422E-AEE4-74478ED34955}" sibTransId="{A484EDB8-7D78-4986-AA09-71B622352DD8}"/>
    <dgm:cxn modelId="{119BD877-479E-4340-909E-6BA0CBA6C489}" type="presOf" srcId="{6ECC102A-0115-42B2-A0B6-A0BC9F2A13FB}" destId="{5A5099FA-A7DE-4909-87F2-56CE46DC5331}" srcOrd="0" destOrd="0" presId="urn:microsoft.com/office/officeart/2008/layout/HexagonCluster"/>
    <dgm:cxn modelId="{C53004C7-4D74-4D8C-AC58-97BE64135AC9}" type="presOf" srcId="{FC186CB7-1E4B-4EDD-9A03-4960F87D5B56}" destId="{3DFEAF15-65A2-4D55-BEDD-2413B7074CB5}" srcOrd="0" destOrd="0" presId="urn:microsoft.com/office/officeart/2008/layout/HexagonCluster"/>
    <dgm:cxn modelId="{7311C7B4-E4BF-473B-9169-1BB9DE914792}" srcId="{1BFBF352-DB9C-4292-A923-140836CC1B1E}" destId="{FC186CB7-1E4B-4EDD-9A03-4960F87D5B56}" srcOrd="8" destOrd="0" parTransId="{1BCBB619-E51B-431B-B771-A16DFA40F352}" sibTransId="{4ADD8FBD-CA1D-43EE-8107-EC2663890DCF}"/>
    <dgm:cxn modelId="{5B95F4EC-2A05-4A50-A68B-14F236F23432}" srcId="{1BFBF352-DB9C-4292-A923-140836CC1B1E}" destId="{6ECC102A-0115-42B2-A0B6-A0BC9F2A13FB}" srcOrd="2" destOrd="0" parTransId="{CBD5389D-717B-4823-BC60-3313A33D4C46}" sibTransId="{44FF9A6A-9E43-4637-BBCA-12254E67B56D}"/>
    <dgm:cxn modelId="{8B25DACF-B25C-4629-BEAF-0162761857AB}" type="presOf" srcId="{0740FC37-C4EB-41E6-9665-CBCAC534A47F}" destId="{31C6C542-ADBA-4215-ADD2-5F9BDA89A82A}" srcOrd="0" destOrd="0" presId="urn:microsoft.com/office/officeart/2008/layout/HexagonCluster"/>
    <dgm:cxn modelId="{DBB8572A-0996-4227-9448-95AE56E2867F}" srcId="{1BFBF352-DB9C-4292-A923-140836CC1B1E}" destId="{DEA0DB9F-307E-4E05-950C-208B2086CA0D}" srcOrd="5" destOrd="0" parTransId="{53AFD5C9-716A-408F-BEEC-4E2887C4C87D}" sibTransId="{AC78EFF6-19F7-4407-99D7-550E479DFD08}"/>
    <dgm:cxn modelId="{AC308383-890E-4806-B625-7A5B189C5395}" type="presOf" srcId="{26E4D754-448F-4B90-9563-493BCC4C7E53}" destId="{B64DAA5E-A9F1-484E-A29F-8F33ECECF6DF}" srcOrd="0" destOrd="0" presId="urn:microsoft.com/office/officeart/2008/layout/HexagonCluster"/>
    <dgm:cxn modelId="{7A2ACE32-F61E-4302-878B-3F94A0464C25}" type="presOf" srcId="{44FF9A6A-9E43-4637-BBCA-12254E67B56D}" destId="{96D3D84B-6C56-420C-99D3-01B3C856BF30}" srcOrd="0" destOrd="0" presId="urn:microsoft.com/office/officeart/2008/layout/HexagonCluster"/>
    <dgm:cxn modelId="{719E9629-E82E-42DD-AFFF-257640C51DB8}" type="presOf" srcId="{DEA0DB9F-307E-4E05-950C-208B2086CA0D}" destId="{22B65D3A-D95E-4200-A630-3149C6AD188E}" srcOrd="0" destOrd="0" presId="urn:microsoft.com/office/officeart/2008/layout/HexagonCluster"/>
    <dgm:cxn modelId="{25A2A2F1-1805-4BD0-8403-C9D92AA9CF02}" srcId="{1BFBF352-DB9C-4292-A923-140836CC1B1E}" destId="{88D50DA8-72AA-46C1-8B26-888BB62CF229}" srcOrd="4" destOrd="0" parTransId="{80175A46-70B8-4C70-B91A-4C6DBABBCC4B}" sibTransId="{F3E21008-31E9-4191-BBD8-FFED49C8060C}"/>
    <dgm:cxn modelId="{0372014F-6CBF-4273-BDE7-1C2E7C04BB0D}" type="presOf" srcId="{8ACBEFFF-09AE-4FBE-91A7-A9E5BF624F58}" destId="{3827C24B-A611-46E1-B2A6-0C7B91F64037}" srcOrd="0" destOrd="0" presId="urn:microsoft.com/office/officeart/2008/layout/HexagonCluster"/>
    <dgm:cxn modelId="{D4B2332D-9104-4A7D-879B-82A8BCF8CEDB}" type="presOf" srcId="{5FE3AFCB-D37F-4744-AB56-52FEDDF5C2C3}" destId="{910BB3A9-0684-4B89-810A-FEB6593697A7}" srcOrd="0" destOrd="0" presId="urn:microsoft.com/office/officeart/2008/layout/HexagonCluster"/>
    <dgm:cxn modelId="{0A459551-9975-4560-B105-35FA5F9E799F}" type="presOf" srcId="{73153588-F271-4D6D-A027-EF26A4424B60}" destId="{62C690B0-4485-45C7-8D05-1BECDC57F297}" srcOrd="0" destOrd="0" presId="urn:microsoft.com/office/officeart/2008/layout/HexagonCluster"/>
    <dgm:cxn modelId="{390D98D7-35F8-458F-963D-1790D9A610E5}" type="presParOf" srcId="{DB43268A-1915-4650-B1EE-702EEA6E6CBA}" destId="{BB46A6E1-77FE-48D9-8EB2-73C2E6A2D4E8}" srcOrd="0" destOrd="0" presId="urn:microsoft.com/office/officeart/2008/layout/HexagonCluster"/>
    <dgm:cxn modelId="{802A2004-8D7C-402E-B813-138F47117901}" type="presParOf" srcId="{BB46A6E1-77FE-48D9-8EB2-73C2E6A2D4E8}" destId="{5C5C7307-98E0-487B-BA9F-D1614F0EB6B3}" srcOrd="0" destOrd="0" presId="urn:microsoft.com/office/officeart/2008/layout/HexagonCluster"/>
    <dgm:cxn modelId="{59E6C220-83C4-4DB8-9394-34187FDE4837}" type="presParOf" srcId="{DB43268A-1915-4650-B1EE-702EEA6E6CBA}" destId="{B19E3363-128D-4908-9AD2-A9EBAF3EC50F}" srcOrd="1" destOrd="0" presId="urn:microsoft.com/office/officeart/2008/layout/HexagonCluster"/>
    <dgm:cxn modelId="{FDB3E3C7-E983-4957-B3DE-055A9768D460}" type="presParOf" srcId="{B19E3363-128D-4908-9AD2-A9EBAF3EC50F}" destId="{29FAD63D-4EBA-45F3-ADD4-61695030A145}" srcOrd="0" destOrd="0" presId="urn:microsoft.com/office/officeart/2008/layout/HexagonCluster"/>
    <dgm:cxn modelId="{02C444B7-545D-4302-B1B6-2236801C71AB}" type="presParOf" srcId="{DB43268A-1915-4650-B1EE-702EEA6E6CBA}" destId="{7761380E-5AFE-45B5-8A79-A378B718CAEA}" srcOrd="2" destOrd="0" presId="urn:microsoft.com/office/officeart/2008/layout/HexagonCluster"/>
    <dgm:cxn modelId="{8EF0A860-D339-4B20-95DF-09ED3EA306F1}" type="presParOf" srcId="{7761380E-5AFE-45B5-8A79-A378B718CAEA}" destId="{D17430B3-5B67-4788-978A-9FE1ED59A759}" srcOrd="0" destOrd="0" presId="urn:microsoft.com/office/officeart/2008/layout/HexagonCluster"/>
    <dgm:cxn modelId="{5542E284-0D89-47A7-AF4F-CC72CC144781}" type="presParOf" srcId="{DB43268A-1915-4650-B1EE-702EEA6E6CBA}" destId="{E7D05507-B5C8-4F74-9156-DF7134CB3E06}" srcOrd="3" destOrd="0" presId="urn:microsoft.com/office/officeart/2008/layout/HexagonCluster"/>
    <dgm:cxn modelId="{1BCAB61D-FA1F-41F2-BD10-1CB7B558E2DD}" type="presParOf" srcId="{E7D05507-B5C8-4F74-9156-DF7134CB3E06}" destId="{474B9E03-EFB4-45CB-8348-8FEC9D40B1FE}" srcOrd="0" destOrd="0" presId="urn:microsoft.com/office/officeart/2008/layout/HexagonCluster"/>
    <dgm:cxn modelId="{9EBBD11F-B8F2-478A-90DC-52D9298063AF}" type="presParOf" srcId="{DB43268A-1915-4650-B1EE-702EEA6E6CBA}" destId="{A918C3EC-B6BD-49ED-836A-3BBAFF299CE0}" srcOrd="4" destOrd="0" presId="urn:microsoft.com/office/officeart/2008/layout/HexagonCluster"/>
    <dgm:cxn modelId="{F333364E-10FB-4DCD-9277-588E99F93A4B}" type="presParOf" srcId="{A918C3EC-B6BD-49ED-836A-3BBAFF299CE0}" destId="{0A37703E-056D-41DB-9503-3A659A91E003}" srcOrd="0" destOrd="0" presId="urn:microsoft.com/office/officeart/2008/layout/HexagonCluster"/>
    <dgm:cxn modelId="{9D0DDA48-A21C-474D-9990-5DD82D0D83D7}" type="presParOf" srcId="{DB43268A-1915-4650-B1EE-702EEA6E6CBA}" destId="{2CFB6221-B6D2-4EF0-BC7A-2AC8F61059AC}" srcOrd="5" destOrd="0" presId="urn:microsoft.com/office/officeart/2008/layout/HexagonCluster"/>
    <dgm:cxn modelId="{8F2F6B3B-7954-4E2D-9233-EA140BBB960B}" type="presParOf" srcId="{2CFB6221-B6D2-4EF0-BC7A-2AC8F61059AC}" destId="{F0B83FB4-96DC-477D-A15A-3223612DA34F}" srcOrd="0" destOrd="0" presId="urn:microsoft.com/office/officeart/2008/layout/HexagonCluster"/>
    <dgm:cxn modelId="{A2FB0ED9-4FF7-4C21-9F78-81AF8AE71648}" type="presParOf" srcId="{DB43268A-1915-4650-B1EE-702EEA6E6CBA}" destId="{76D30337-3177-4614-B8E5-22677CB5ABC7}" srcOrd="6" destOrd="0" presId="urn:microsoft.com/office/officeart/2008/layout/HexagonCluster"/>
    <dgm:cxn modelId="{4EB6BA7B-A1E6-4CE8-BD7D-C1327C5E168A}" type="presParOf" srcId="{76D30337-3177-4614-B8E5-22677CB5ABC7}" destId="{62C690B0-4485-45C7-8D05-1BECDC57F297}" srcOrd="0" destOrd="0" presId="urn:microsoft.com/office/officeart/2008/layout/HexagonCluster"/>
    <dgm:cxn modelId="{25D76CCE-B1ED-4C7C-8259-4549AB04A973}" type="presParOf" srcId="{DB43268A-1915-4650-B1EE-702EEA6E6CBA}" destId="{AF882737-B04C-4051-89F9-633DCC866932}" srcOrd="7" destOrd="0" presId="urn:microsoft.com/office/officeart/2008/layout/HexagonCluster"/>
    <dgm:cxn modelId="{8045D04C-2107-4EEB-ABBE-A0A9EB627218}" type="presParOf" srcId="{AF882737-B04C-4051-89F9-633DCC866932}" destId="{41E38FA1-B850-4EC1-80C4-FA228683C8BE}" srcOrd="0" destOrd="0" presId="urn:microsoft.com/office/officeart/2008/layout/HexagonCluster"/>
    <dgm:cxn modelId="{C47DFEE2-C77F-49CA-89F6-4CF9576D80BC}" type="presParOf" srcId="{DB43268A-1915-4650-B1EE-702EEA6E6CBA}" destId="{64A2E0A4-9C66-474C-BE7D-22E8AEA13A49}" srcOrd="8" destOrd="0" presId="urn:microsoft.com/office/officeart/2008/layout/HexagonCluster"/>
    <dgm:cxn modelId="{745BE729-C424-4ED5-99E0-D78A3070009B}" type="presParOf" srcId="{64A2E0A4-9C66-474C-BE7D-22E8AEA13A49}" destId="{5A5099FA-A7DE-4909-87F2-56CE46DC5331}" srcOrd="0" destOrd="0" presId="urn:microsoft.com/office/officeart/2008/layout/HexagonCluster"/>
    <dgm:cxn modelId="{190CAB2F-EB05-43F3-90BD-A6DE46F1AC7A}" type="presParOf" srcId="{DB43268A-1915-4650-B1EE-702EEA6E6CBA}" destId="{11350DDF-37DC-4ABD-889E-6BB916084B7D}" srcOrd="9" destOrd="0" presId="urn:microsoft.com/office/officeart/2008/layout/HexagonCluster"/>
    <dgm:cxn modelId="{DE68B603-7B55-4EC4-AEC9-B2822F75E6CD}" type="presParOf" srcId="{11350DDF-37DC-4ABD-889E-6BB916084B7D}" destId="{1ECF6D60-805D-4BCC-A552-275BCA47D7C7}" srcOrd="0" destOrd="0" presId="urn:microsoft.com/office/officeart/2008/layout/HexagonCluster"/>
    <dgm:cxn modelId="{3DCF7481-14CA-4D50-AFA3-59880CD51353}" type="presParOf" srcId="{DB43268A-1915-4650-B1EE-702EEA6E6CBA}" destId="{55F63E09-D3B4-43C2-84CD-A49FD9E2CB5C}" srcOrd="10" destOrd="0" presId="urn:microsoft.com/office/officeart/2008/layout/HexagonCluster"/>
    <dgm:cxn modelId="{292E602A-9D50-4AF1-B87A-19C6E15B9055}" type="presParOf" srcId="{55F63E09-D3B4-43C2-84CD-A49FD9E2CB5C}" destId="{96D3D84B-6C56-420C-99D3-01B3C856BF30}" srcOrd="0" destOrd="0" presId="urn:microsoft.com/office/officeart/2008/layout/HexagonCluster"/>
    <dgm:cxn modelId="{1C166FEB-A91A-44F2-B2A4-43B7A4AFFAEE}" type="presParOf" srcId="{DB43268A-1915-4650-B1EE-702EEA6E6CBA}" destId="{F1C4071D-2C22-4080-8249-A7CDEB4A2939}" srcOrd="11" destOrd="0" presId="urn:microsoft.com/office/officeart/2008/layout/HexagonCluster"/>
    <dgm:cxn modelId="{2194C950-DA66-4262-B063-422D93B43381}" type="presParOf" srcId="{F1C4071D-2C22-4080-8249-A7CDEB4A2939}" destId="{110B883A-7940-43F6-80E4-300B329B1EE4}" srcOrd="0" destOrd="0" presId="urn:microsoft.com/office/officeart/2008/layout/HexagonCluster"/>
    <dgm:cxn modelId="{2F9AF1AC-E6FA-4B6A-8B0E-A202AF9FC0B4}" type="presParOf" srcId="{DB43268A-1915-4650-B1EE-702EEA6E6CBA}" destId="{38CBAA82-0693-4637-A8A5-CD37FFEF5351}" srcOrd="12" destOrd="0" presId="urn:microsoft.com/office/officeart/2008/layout/HexagonCluster"/>
    <dgm:cxn modelId="{68268439-D94E-42D1-91D3-B8189A8CE0DF}" type="presParOf" srcId="{38CBAA82-0693-4637-A8A5-CD37FFEF5351}" destId="{D882CA9C-9BDB-4BF6-B440-AAF3140186FC}" srcOrd="0" destOrd="0" presId="urn:microsoft.com/office/officeart/2008/layout/HexagonCluster"/>
    <dgm:cxn modelId="{087E4739-DFE5-45EB-A844-22E73DE26825}" type="presParOf" srcId="{DB43268A-1915-4650-B1EE-702EEA6E6CBA}" destId="{CAA4F784-4692-4712-AD7E-8435571CD3F5}" srcOrd="13" destOrd="0" presId="urn:microsoft.com/office/officeart/2008/layout/HexagonCluster"/>
    <dgm:cxn modelId="{22AC9599-83FB-4A8B-A7F3-BA1C83D758A0}" type="presParOf" srcId="{CAA4F784-4692-4712-AD7E-8435571CD3F5}" destId="{2F051260-E96D-4A06-A8C3-41A723DC3FCC}" srcOrd="0" destOrd="0" presId="urn:microsoft.com/office/officeart/2008/layout/HexagonCluster"/>
    <dgm:cxn modelId="{100B2BC9-F2DD-4483-A7BA-84A476FCB37A}" type="presParOf" srcId="{DB43268A-1915-4650-B1EE-702EEA6E6CBA}" destId="{9E094611-D3CA-4B1D-AC71-0DE770A2511B}" srcOrd="14" destOrd="0" presId="urn:microsoft.com/office/officeart/2008/layout/HexagonCluster"/>
    <dgm:cxn modelId="{33226DB2-53AA-4F9B-91AD-34B2C862CD8E}" type="presParOf" srcId="{9E094611-D3CA-4B1D-AC71-0DE770A2511B}" destId="{3B38B353-19B4-48FF-8200-06AC44759761}" srcOrd="0" destOrd="0" presId="urn:microsoft.com/office/officeart/2008/layout/HexagonCluster"/>
    <dgm:cxn modelId="{14081C0B-8709-4E62-A7A9-998C3F0CEB6F}" type="presParOf" srcId="{DB43268A-1915-4650-B1EE-702EEA6E6CBA}" destId="{488FBE21-C8B5-487E-9A92-A63A9A9FDCB4}" srcOrd="15" destOrd="0" presId="urn:microsoft.com/office/officeart/2008/layout/HexagonCluster"/>
    <dgm:cxn modelId="{0F822931-5807-473F-A2DC-6CBDBA01BF35}" type="presParOf" srcId="{488FBE21-C8B5-487E-9A92-A63A9A9FDCB4}" destId="{2EF1AF0E-FFCD-4776-B920-8B2276146C13}" srcOrd="0" destOrd="0" presId="urn:microsoft.com/office/officeart/2008/layout/HexagonCluster"/>
    <dgm:cxn modelId="{91BCC062-64E4-4585-BA20-9A63EC2A1F8E}" type="presParOf" srcId="{DB43268A-1915-4650-B1EE-702EEA6E6CBA}" destId="{178E8DCA-F6BA-40FC-8846-5429D8CFE7ED}" srcOrd="16" destOrd="0" presId="urn:microsoft.com/office/officeart/2008/layout/HexagonCluster"/>
    <dgm:cxn modelId="{A78EE57F-E02B-4F7C-A2E9-000A5C9F71FC}" type="presParOf" srcId="{178E8DCA-F6BA-40FC-8846-5429D8CFE7ED}" destId="{0BA15FAB-BCB9-4596-AF02-6DD8FB479D6E}" srcOrd="0" destOrd="0" presId="urn:microsoft.com/office/officeart/2008/layout/HexagonCluster"/>
    <dgm:cxn modelId="{2BFAA8E4-9B2E-4545-946E-00217824A81E}" type="presParOf" srcId="{DB43268A-1915-4650-B1EE-702EEA6E6CBA}" destId="{662C7F6D-AF5C-40D3-823C-F0B28CDE9BA5}" srcOrd="17" destOrd="0" presId="urn:microsoft.com/office/officeart/2008/layout/HexagonCluster"/>
    <dgm:cxn modelId="{3C5A5AD9-8777-4224-8105-4CF7B90E8F39}" type="presParOf" srcId="{662C7F6D-AF5C-40D3-823C-F0B28CDE9BA5}" destId="{9EDC0EDF-0029-4DEF-9F18-87D11D0DAC10}" srcOrd="0" destOrd="0" presId="urn:microsoft.com/office/officeart/2008/layout/HexagonCluster"/>
    <dgm:cxn modelId="{304626EB-EBCA-4B80-90C9-3DDD6F20E9E2}" type="presParOf" srcId="{DB43268A-1915-4650-B1EE-702EEA6E6CBA}" destId="{40661696-7E43-4923-A538-A03FE3334A3A}" srcOrd="18" destOrd="0" presId="urn:microsoft.com/office/officeart/2008/layout/HexagonCluster"/>
    <dgm:cxn modelId="{94BE404C-7441-4121-9E78-DA644400F8FC}" type="presParOf" srcId="{40661696-7E43-4923-A538-A03FE3334A3A}" destId="{534F90E3-D7C3-4466-A47B-3C862FE7FD30}" srcOrd="0" destOrd="0" presId="urn:microsoft.com/office/officeart/2008/layout/HexagonCluster"/>
    <dgm:cxn modelId="{BD325407-B5D1-4BFA-A285-D551318AAB5E}" type="presParOf" srcId="{DB43268A-1915-4650-B1EE-702EEA6E6CBA}" destId="{6748D837-5B4C-47FC-AC42-F05A3888A1AD}" srcOrd="19" destOrd="0" presId="urn:microsoft.com/office/officeart/2008/layout/HexagonCluster"/>
    <dgm:cxn modelId="{0F730752-7DCA-4B54-9110-A916AB39CF72}" type="presParOf" srcId="{6748D837-5B4C-47FC-AC42-F05A3888A1AD}" destId="{F3EBA6C8-1175-4805-9F72-BF02270950F4}" srcOrd="0" destOrd="0" presId="urn:microsoft.com/office/officeart/2008/layout/HexagonCluster"/>
    <dgm:cxn modelId="{FA3DA101-B8F5-4688-87F0-5732AF174947}" type="presParOf" srcId="{DB43268A-1915-4650-B1EE-702EEA6E6CBA}" destId="{CDB896A0-A698-409A-8D82-E5E4CCD9E42B}" srcOrd="20" destOrd="0" presId="urn:microsoft.com/office/officeart/2008/layout/HexagonCluster"/>
    <dgm:cxn modelId="{9B1F1CE0-D4B6-40B2-80AA-DB24F3CF4698}" type="presParOf" srcId="{CDB896A0-A698-409A-8D82-E5E4CCD9E42B}" destId="{22B65D3A-D95E-4200-A630-3149C6AD188E}" srcOrd="0" destOrd="0" presId="urn:microsoft.com/office/officeart/2008/layout/HexagonCluster"/>
    <dgm:cxn modelId="{D2E13CDA-3A48-462A-AE3A-B6E6DF1188ED}" type="presParOf" srcId="{DB43268A-1915-4650-B1EE-702EEA6E6CBA}" destId="{776C1A76-7944-48B8-A88A-19E629E6A39E}" srcOrd="21" destOrd="0" presId="urn:microsoft.com/office/officeart/2008/layout/HexagonCluster"/>
    <dgm:cxn modelId="{AD85C4BB-629D-49E1-837F-3A7AB419B138}" type="presParOf" srcId="{776C1A76-7944-48B8-A88A-19E629E6A39E}" destId="{DDE158DC-47BF-434F-96CB-A65FC4E36900}" srcOrd="0" destOrd="0" presId="urn:microsoft.com/office/officeart/2008/layout/HexagonCluster"/>
    <dgm:cxn modelId="{9B07DEE8-6E99-44EC-8E3E-48D647908295}" type="presParOf" srcId="{DB43268A-1915-4650-B1EE-702EEA6E6CBA}" destId="{6BD7ABCC-E5B8-4F9C-887F-10583F0EE904}" srcOrd="22" destOrd="0" presId="urn:microsoft.com/office/officeart/2008/layout/HexagonCluster"/>
    <dgm:cxn modelId="{7B28FC59-095F-4F6E-88D8-B0AE008FDEE6}" type="presParOf" srcId="{6BD7ABCC-E5B8-4F9C-887F-10583F0EE904}" destId="{BBF44691-A527-4CC1-A5F0-1AAEAFCB22EF}" srcOrd="0" destOrd="0" presId="urn:microsoft.com/office/officeart/2008/layout/HexagonCluster"/>
    <dgm:cxn modelId="{8548B18A-522F-4184-9DB0-74609EF16B61}" type="presParOf" srcId="{DB43268A-1915-4650-B1EE-702EEA6E6CBA}" destId="{9F3DBD3F-3730-4A67-8DE9-91C14196D175}" srcOrd="23" destOrd="0" presId="urn:microsoft.com/office/officeart/2008/layout/HexagonCluster"/>
    <dgm:cxn modelId="{FB58EE44-91BF-4EBC-AE0B-E6D5DEDD8C75}" type="presParOf" srcId="{9F3DBD3F-3730-4A67-8DE9-91C14196D175}" destId="{F197A56C-C2EA-415D-B8F3-536D9873AC02}" srcOrd="0" destOrd="0" presId="urn:microsoft.com/office/officeart/2008/layout/HexagonCluster"/>
    <dgm:cxn modelId="{E2592477-EA82-4AC9-9347-2C45843F38A5}" type="presParOf" srcId="{DB43268A-1915-4650-B1EE-702EEA6E6CBA}" destId="{6096C4C8-F694-4E82-BDB6-F9CE4830A4AB}" srcOrd="24" destOrd="0" presId="urn:microsoft.com/office/officeart/2008/layout/HexagonCluster"/>
    <dgm:cxn modelId="{2F0A9ADE-ABC4-43CD-A029-2B248F1C9104}" type="presParOf" srcId="{6096C4C8-F694-4E82-BDB6-F9CE4830A4AB}" destId="{910BB3A9-0684-4B89-810A-FEB6593697A7}" srcOrd="0" destOrd="0" presId="urn:microsoft.com/office/officeart/2008/layout/HexagonCluster"/>
    <dgm:cxn modelId="{5B35F615-AF10-472A-925E-E571484BDA36}" type="presParOf" srcId="{DB43268A-1915-4650-B1EE-702EEA6E6CBA}" destId="{BE98F7FA-A45B-490C-BD9C-8DC629AA068C}" srcOrd="25" destOrd="0" presId="urn:microsoft.com/office/officeart/2008/layout/HexagonCluster"/>
    <dgm:cxn modelId="{06140114-59C9-4D4D-82C3-5D1135F9BEC3}" type="presParOf" srcId="{BE98F7FA-A45B-490C-BD9C-8DC629AA068C}" destId="{351C2DF2-2663-4AEF-90C8-6CD88FFC237F}" srcOrd="0" destOrd="0" presId="urn:microsoft.com/office/officeart/2008/layout/HexagonCluster"/>
    <dgm:cxn modelId="{27CBEB69-897A-4A8C-B00C-5EFB0F4D6C87}" type="presParOf" srcId="{DB43268A-1915-4650-B1EE-702EEA6E6CBA}" destId="{2A47F38D-7D90-4A7C-B4CF-C94A0F796167}" srcOrd="26" destOrd="0" presId="urn:microsoft.com/office/officeart/2008/layout/HexagonCluster"/>
    <dgm:cxn modelId="{DA86EDF4-8AC3-4C8E-B577-01DD6DDAAEA6}" type="presParOf" srcId="{2A47F38D-7D90-4A7C-B4CF-C94A0F796167}" destId="{D7B2AB00-B731-4DB3-89B6-198D2BE9CC61}" srcOrd="0" destOrd="0" presId="urn:microsoft.com/office/officeart/2008/layout/HexagonCluster"/>
    <dgm:cxn modelId="{11EAC0B3-860D-4619-9B35-AD4AB63851D0}" type="presParOf" srcId="{DB43268A-1915-4650-B1EE-702EEA6E6CBA}" destId="{31E67D32-0A6E-4FA9-9B2E-761E551F4645}" srcOrd="27" destOrd="0" presId="urn:microsoft.com/office/officeart/2008/layout/HexagonCluster"/>
    <dgm:cxn modelId="{D6842E79-6712-477A-ADA1-50B4C899D161}" type="presParOf" srcId="{31E67D32-0A6E-4FA9-9B2E-761E551F4645}" destId="{51A07044-85D0-42C8-BE08-4A18097691CB}" srcOrd="0" destOrd="0" presId="urn:microsoft.com/office/officeart/2008/layout/HexagonCluster"/>
    <dgm:cxn modelId="{9B26CD3D-4FC2-4178-86D4-ABBFB2720E4D}" type="presParOf" srcId="{DB43268A-1915-4650-B1EE-702EEA6E6CBA}" destId="{5A2535CC-DA04-4256-9EE4-2CDEB50EFB84}" srcOrd="28" destOrd="0" presId="urn:microsoft.com/office/officeart/2008/layout/HexagonCluster"/>
    <dgm:cxn modelId="{97481DD9-7921-41E8-A99C-07B7E19C373D}" type="presParOf" srcId="{5A2535CC-DA04-4256-9EE4-2CDEB50EFB84}" destId="{B64DAA5E-A9F1-484E-A29F-8F33ECECF6DF}" srcOrd="0" destOrd="0" presId="urn:microsoft.com/office/officeart/2008/layout/HexagonCluster"/>
    <dgm:cxn modelId="{A08F2638-D43A-4D90-BD8E-7AAB207A346D}" type="presParOf" srcId="{DB43268A-1915-4650-B1EE-702EEA6E6CBA}" destId="{4123C6D2-8217-4490-B7A1-3CAF9E248196}" srcOrd="29" destOrd="0" presId="urn:microsoft.com/office/officeart/2008/layout/HexagonCluster"/>
    <dgm:cxn modelId="{1E0B0764-B5CB-438F-95DE-D011588FC0D9}" type="presParOf" srcId="{4123C6D2-8217-4490-B7A1-3CAF9E248196}" destId="{27491A4B-37F6-411F-88E4-28D6201AFFA3}" srcOrd="0" destOrd="0" presId="urn:microsoft.com/office/officeart/2008/layout/HexagonCluster"/>
    <dgm:cxn modelId="{71012AD5-FA44-415C-941C-8371F09BDBF6}" type="presParOf" srcId="{DB43268A-1915-4650-B1EE-702EEA6E6CBA}" destId="{64A6CF58-0E1A-4BF2-ACDE-FD3429884DDB}" srcOrd="30" destOrd="0" presId="urn:microsoft.com/office/officeart/2008/layout/HexagonCluster"/>
    <dgm:cxn modelId="{6B9E62E5-FB6E-4CE2-BE2F-A825B481F60C}" type="presParOf" srcId="{64A6CF58-0E1A-4BF2-ACDE-FD3429884DDB}" destId="{BA4F907E-3CB8-4850-9072-ED47A0F7888B}" srcOrd="0" destOrd="0" presId="urn:microsoft.com/office/officeart/2008/layout/HexagonCluster"/>
    <dgm:cxn modelId="{EE4B2763-8D42-452F-8868-92A7947B12C5}" type="presParOf" srcId="{DB43268A-1915-4650-B1EE-702EEA6E6CBA}" destId="{96E0E14B-E718-4AD3-8F5D-71BE6556684F}" srcOrd="31" destOrd="0" presId="urn:microsoft.com/office/officeart/2008/layout/HexagonCluster"/>
    <dgm:cxn modelId="{F20DE63F-1095-4D29-8280-540979FE44EC}" type="presParOf" srcId="{96E0E14B-E718-4AD3-8F5D-71BE6556684F}" destId="{32F77F43-B5EB-4160-9B46-6F279442D601}" srcOrd="0" destOrd="0" presId="urn:microsoft.com/office/officeart/2008/layout/HexagonCluster"/>
    <dgm:cxn modelId="{50F52AC0-4290-4A8B-93F0-A6F4BEB720D9}" type="presParOf" srcId="{DB43268A-1915-4650-B1EE-702EEA6E6CBA}" destId="{5DAA3BA2-8E18-468F-AEA1-BB4517019F25}" srcOrd="32" destOrd="0" presId="urn:microsoft.com/office/officeart/2008/layout/HexagonCluster"/>
    <dgm:cxn modelId="{0BD61ECD-270E-4651-8430-40C61DD5542A}" type="presParOf" srcId="{5DAA3BA2-8E18-468F-AEA1-BB4517019F25}" destId="{3DFEAF15-65A2-4D55-BEDD-2413B7074CB5}" srcOrd="0" destOrd="0" presId="urn:microsoft.com/office/officeart/2008/layout/HexagonCluster"/>
    <dgm:cxn modelId="{0B498B45-08FE-4F39-B043-B3815219D4DA}" type="presParOf" srcId="{DB43268A-1915-4650-B1EE-702EEA6E6CBA}" destId="{29B02F39-F649-4D1C-9A31-7C4632DE370A}" srcOrd="33" destOrd="0" presId="urn:microsoft.com/office/officeart/2008/layout/HexagonCluster"/>
    <dgm:cxn modelId="{685B7743-5C75-4DC1-8C00-E85235AF2656}" type="presParOf" srcId="{29B02F39-F649-4D1C-9A31-7C4632DE370A}" destId="{C50FC2A0-45BD-43A1-92D5-462C2FC42DC3}" srcOrd="0" destOrd="0" presId="urn:microsoft.com/office/officeart/2008/layout/HexagonCluster"/>
    <dgm:cxn modelId="{5E6369D6-D474-4AF6-BE7B-F4522B17DB41}" type="presParOf" srcId="{DB43268A-1915-4650-B1EE-702EEA6E6CBA}" destId="{A51E0F75-48E1-4F70-BB47-6CDB60A7D88F}" srcOrd="34" destOrd="0" presId="urn:microsoft.com/office/officeart/2008/layout/HexagonCluster"/>
    <dgm:cxn modelId="{897F520D-D6BE-461A-AA13-14E3A53B2F2C}" type="presParOf" srcId="{A51E0F75-48E1-4F70-BB47-6CDB60A7D88F}" destId="{4B12997E-F51E-4C8B-BA30-AEF34B611B41}" srcOrd="0" destOrd="0" presId="urn:microsoft.com/office/officeart/2008/layout/HexagonCluster"/>
    <dgm:cxn modelId="{7D6D4805-5B1D-4E50-B966-468B9098B3F2}" type="presParOf" srcId="{DB43268A-1915-4650-B1EE-702EEA6E6CBA}" destId="{D1B447AB-F550-4273-944A-336BCC52EFEA}" srcOrd="35" destOrd="0" presId="urn:microsoft.com/office/officeart/2008/layout/HexagonCluster"/>
    <dgm:cxn modelId="{71725F4A-54BC-4445-95A7-194FEE9A66BC}" type="presParOf" srcId="{D1B447AB-F550-4273-944A-336BCC52EFEA}" destId="{A940421A-0C17-40FF-A65B-CA34378BA3D1}" srcOrd="0" destOrd="0" presId="urn:microsoft.com/office/officeart/2008/layout/HexagonCluster"/>
    <dgm:cxn modelId="{C7F930F7-1200-4A84-A122-44DA49A29BCC}" type="presParOf" srcId="{DB43268A-1915-4650-B1EE-702EEA6E6CBA}" destId="{650311AA-C929-4453-9C9B-33C956A2D6DE}" srcOrd="36" destOrd="0" presId="urn:microsoft.com/office/officeart/2008/layout/HexagonCluster"/>
    <dgm:cxn modelId="{076BD643-9D07-44B4-B693-1B219A10CE89}" type="presParOf" srcId="{650311AA-C929-4453-9C9B-33C956A2D6DE}" destId="{31C6C542-ADBA-4215-ADD2-5F9BDA89A82A}" srcOrd="0" destOrd="0" presId="urn:microsoft.com/office/officeart/2008/layout/HexagonCluster"/>
    <dgm:cxn modelId="{5F341F58-FFE4-4A20-8567-95E64F986F74}" type="presParOf" srcId="{DB43268A-1915-4650-B1EE-702EEA6E6CBA}" destId="{CC997F86-60DE-440A-9F44-5D2CD119B597}" srcOrd="37" destOrd="0" presId="urn:microsoft.com/office/officeart/2008/layout/HexagonCluster"/>
    <dgm:cxn modelId="{2C239D58-AFCD-4277-AB17-2984538F7682}" type="presParOf" srcId="{CC997F86-60DE-440A-9F44-5D2CD119B597}" destId="{580D587E-4D75-4FD4-B40C-3F6E29935E70}" srcOrd="0" destOrd="0" presId="urn:microsoft.com/office/officeart/2008/layout/HexagonCluster"/>
    <dgm:cxn modelId="{A3FECE3E-459D-4D56-8F47-31A154B3A005}" type="presParOf" srcId="{DB43268A-1915-4650-B1EE-702EEA6E6CBA}" destId="{C7A5C1CE-B672-45B8-B119-B23B50317B3F}" srcOrd="38" destOrd="0" presId="urn:microsoft.com/office/officeart/2008/layout/HexagonCluster"/>
    <dgm:cxn modelId="{685AF0BD-226C-4EA1-8723-A5E04F142084}" type="presParOf" srcId="{C7A5C1CE-B672-45B8-B119-B23B50317B3F}" destId="{3827C24B-A611-46E1-B2A6-0C7B91F64037}" srcOrd="0" destOrd="0" presId="urn:microsoft.com/office/officeart/2008/layout/HexagonCluster"/>
    <dgm:cxn modelId="{D58A4CED-6E5C-4A46-BD9B-0A1A7996AD3B}" type="presParOf" srcId="{DB43268A-1915-4650-B1EE-702EEA6E6CBA}" destId="{87549C9A-D0C9-405C-8B95-628A401A9F57}" srcOrd="39" destOrd="0" presId="urn:microsoft.com/office/officeart/2008/layout/HexagonCluster"/>
    <dgm:cxn modelId="{2B5DE73E-8A06-4272-AEAD-AAB4794EB0D8}" type="presParOf" srcId="{87549C9A-D0C9-405C-8B95-628A401A9F57}" destId="{DB738FE4-D8A1-4653-8D38-09A4FD9DC646}"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C6E8961-5539-49BA-9ECD-70B4A5235AEA}" type="doc">
      <dgm:prSet loTypeId="urn:microsoft.com/office/officeart/2005/8/layout/process1" loCatId="process" qsTypeId="urn:microsoft.com/office/officeart/2005/8/quickstyle/simple1" qsCatId="simple" csTypeId="urn:microsoft.com/office/officeart/2005/8/colors/accent4_2" csCatId="accent4" phldr="1"/>
      <dgm:spPr/>
    </dgm:pt>
    <dgm:pt modelId="{07CE998A-7E32-43F9-A614-A68E187CEBF2}">
      <dgm:prSet phldrT="[Text]"/>
      <dgm:spPr/>
      <dgm:t>
        <a:bodyPr/>
        <a:lstStyle/>
        <a:p>
          <a:r>
            <a:rPr lang="es-AR" dirty="0"/>
            <a:t>Ejecución</a:t>
          </a:r>
        </a:p>
      </dgm:t>
    </dgm:pt>
    <dgm:pt modelId="{B8D463A4-B28F-48B3-BA64-484EA975D391}" type="parTrans" cxnId="{D6065C5D-3BAA-471F-8F2F-6C2732562252}">
      <dgm:prSet/>
      <dgm:spPr/>
      <dgm:t>
        <a:bodyPr/>
        <a:lstStyle/>
        <a:p>
          <a:endParaRPr lang="es-AR"/>
        </a:p>
      </dgm:t>
    </dgm:pt>
    <dgm:pt modelId="{2083F096-06AB-4B0A-991D-41A54E3CBF53}" type="sibTrans" cxnId="{D6065C5D-3BAA-471F-8F2F-6C2732562252}">
      <dgm:prSet/>
      <dgm:spPr/>
      <dgm:t>
        <a:bodyPr/>
        <a:lstStyle/>
        <a:p>
          <a:endParaRPr lang="es-AR"/>
        </a:p>
      </dgm:t>
    </dgm:pt>
    <dgm:pt modelId="{03CBE4E8-5CAB-42C9-B241-3BBAB65EADD3}" type="pres">
      <dgm:prSet presAssocID="{3C6E8961-5539-49BA-9ECD-70B4A5235AEA}" presName="Name0" presStyleCnt="0">
        <dgm:presLayoutVars>
          <dgm:dir/>
          <dgm:resizeHandles val="exact"/>
        </dgm:presLayoutVars>
      </dgm:prSet>
      <dgm:spPr/>
    </dgm:pt>
    <dgm:pt modelId="{432057D1-6FCD-4024-B3CA-ACE30A64733D}" type="pres">
      <dgm:prSet presAssocID="{07CE998A-7E32-43F9-A614-A68E187CEBF2}" presName="node" presStyleLbl="node1" presStyleIdx="0" presStyleCnt="1" custLinFactNeighborX="13686" custLinFactNeighborY="66302">
        <dgm:presLayoutVars>
          <dgm:bulletEnabled val="1"/>
        </dgm:presLayoutVars>
      </dgm:prSet>
      <dgm:spPr/>
    </dgm:pt>
  </dgm:ptLst>
  <dgm:cxnLst>
    <dgm:cxn modelId="{10EA4A12-5930-4285-9E4E-67AB38CB0D5A}" type="presOf" srcId="{3C6E8961-5539-49BA-9ECD-70B4A5235AEA}" destId="{03CBE4E8-5CAB-42C9-B241-3BBAB65EADD3}" srcOrd="0" destOrd="0" presId="urn:microsoft.com/office/officeart/2005/8/layout/process1"/>
    <dgm:cxn modelId="{D6065C5D-3BAA-471F-8F2F-6C2732562252}" srcId="{3C6E8961-5539-49BA-9ECD-70B4A5235AEA}" destId="{07CE998A-7E32-43F9-A614-A68E187CEBF2}" srcOrd="0" destOrd="0" parTransId="{B8D463A4-B28F-48B3-BA64-484EA975D391}" sibTransId="{2083F096-06AB-4B0A-991D-41A54E3CBF53}"/>
    <dgm:cxn modelId="{C771E5C5-3223-478F-83A5-6615F64727CE}" type="presOf" srcId="{07CE998A-7E32-43F9-A614-A68E187CEBF2}" destId="{432057D1-6FCD-4024-B3CA-ACE30A64733D}" srcOrd="0" destOrd="0" presId="urn:microsoft.com/office/officeart/2005/8/layout/process1"/>
    <dgm:cxn modelId="{658D17BD-1FCB-4593-B6A7-B56D6F7F6090}" type="presParOf" srcId="{03CBE4E8-5CAB-42C9-B241-3BBAB65EADD3}" destId="{432057D1-6FCD-4024-B3CA-ACE30A64733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C6E8961-5539-49BA-9ECD-70B4A5235AEA}" type="doc">
      <dgm:prSet loTypeId="urn:microsoft.com/office/officeart/2005/8/layout/process1" loCatId="process" qsTypeId="urn:microsoft.com/office/officeart/2005/8/quickstyle/simple1" qsCatId="simple" csTypeId="urn:microsoft.com/office/officeart/2005/8/colors/accent5_2" csCatId="accent5" phldr="1"/>
      <dgm:spPr/>
    </dgm:pt>
    <dgm:pt modelId="{07CE998A-7E32-43F9-A614-A68E187CEBF2}">
      <dgm:prSet phldrT="[Text]"/>
      <dgm:spPr/>
      <dgm:t>
        <a:bodyPr/>
        <a:lstStyle/>
        <a:p>
          <a:r>
            <a:rPr lang="es-AR" dirty="0"/>
            <a:t>Evaluación y Reporte</a:t>
          </a:r>
        </a:p>
      </dgm:t>
    </dgm:pt>
    <dgm:pt modelId="{B8D463A4-B28F-48B3-BA64-484EA975D391}" type="parTrans" cxnId="{D6065C5D-3BAA-471F-8F2F-6C2732562252}">
      <dgm:prSet/>
      <dgm:spPr/>
      <dgm:t>
        <a:bodyPr/>
        <a:lstStyle/>
        <a:p>
          <a:endParaRPr lang="es-AR"/>
        </a:p>
      </dgm:t>
    </dgm:pt>
    <dgm:pt modelId="{2083F096-06AB-4B0A-991D-41A54E3CBF53}" type="sibTrans" cxnId="{D6065C5D-3BAA-471F-8F2F-6C2732562252}">
      <dgm:prSet/>
      <dgm:spPr/>
      <dgm:t>
        <a:bodyPr/>
        <a:lstStyle/>
        <a:p>
          <a:endParaRPr lang="es-AR"/>
        </a:p>
      </dgm:t>
    </dgm:pt>
    <dgm:pt modelId="{03CBE4E8-5CAB-42C9-B241-3BBAB65EADD3}" type="pres">
      <dgm:prSet presAssocID="{3C6E8961-5539-49BA-9ECD-70B4A5235AEA}" presName="Name0" presStyleCnt="0">
        <dgm:presLayoutVars>
          <dgm:dir/>
          <dgm:resizeHandles val="exact"/>
        </dgm:presLayoutVars>
      </dgm:prSet>
      <dgm:spPr/>
    </dgm:pt>
    <dgm:pt modelId="{432057D1-6FCD-4024-B3CA-ACE30A64733D}" type="pres">
      <dgm:prSet presAssocID="{07CE998A-7E32-43F9-A614-A68E187CEBF2}" presName="node" presStyleLbl="node1" presStyleIdx="0" presStyleCnt="1" custLinFactX="169642" custLinFactY="-22433" custLinFactNeighborX="200000" custLinFactNeighborY="-100000">
        <dgm:presLayoutVars>
          <dgm:bulletEnabled val="1"/>
        </dgm:presLayoutVars>
      </dgm:prSet>
      <dgm:spPr/>
    </dgm:pt>
  </dgm:ptLst>
  <dgm:cxnLst>
    <dgm:cxn modelId="{D6065C5D-3BAA-471F-8F2F-6C2732562252}" srcId="{3C6E8961-5539-49BA-9ECD-70B4A5235AEA}" destId="{07CE998A-7E32-43F9-A614-A68E187CEBF2}" srcOrd="0" destOrd="0" parTransId="{B8D463A4-B28F-48B3-BA64-484EA975D391}" sibTransId="{2083F096-06AB-4B0A-991D-41A54E3CBF53}"/>
    <dgm:cxn modelId="{8B638650-0426-4582-9C86-D971B172665E}" type="presOf" srcId="{07CE998A-7E32-43F9-A614-A68E187CEBF2}" destId="{432057D1-6FCD-4024-B3CA-ACE30A64733D}" srcOrd="0" destOrd="0" presId="urn:microsoft.com/office/officeart/2005/8/layout/process1"/>
    <dgm:cxn modelId="{532AF901-1494-4E9A-B822-109F43B97036}" type="presOf" srcId="{3C6E8961-5539-49BA-9ECD-70B4A5235AEA}" destId="{03CBE4E8-5CAB-42C9-B241-3BBAB65EADD3}" srcOrd="0" destOrd="0" presId="urn:microsoft.com/office/officeart/2005/8/layout/process1"/>
    <dgm:cxn modelId="{70719525-EAE8-4062-AAA8-C7ACE6368C7E}" type="presParOf" srcId="{03CBE4E8-5CAB-42C9-B241-3BBAB65EADD3}" destId="{432057D1-6FCD-4024-B3CA-ACE30A64733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DA4746C-D587-4163-A4DA-A86681867483}" type="doc">
      <dgm:prSet loTypeId="urn:microsoft.com/office/officeart/2009/3/layout/StepUpProcess" loCatId="process" qsTypeId="urn:microsoft.com/office/officeart/2005/8/quickstyle/simple1" qsCatId="simple" csTypeId="urn:microsoft.com/office/officeart/2005/8/colors/colorful4" csCatId="colorful" phldr="1"/>
      <dgm:spPr/>
      <dgm:t>
        <a:bodyPr/>
        <a:lstStyle/>
        <a:p>
          <a:endParaRPr lang="es-AR"/>
        </a:p>
      </dgm:t>
    </dgm:pt>
    <dgm:pt modelId="{21AA162D-B53F-4443-BE5F-85F6D0E93897}">
      <dgm:prSet phldrT="[Texto]" custT="1"/>
      <dgm:spPr/>
      <dgm:t>
        <a:bodyPr/>
        <a:lstStyle/>
        <a:p>
          <a:r>
            <a:rPr lang="es-AR" sz="2200" dirty="0"/>
            <a:t>Hacerla tempranamente</a:t>
          </a:r>
        </a:p>
      </dgm:t>
    </dgm:pt>
    <dgm:pt modelId="{D99FE459-82D3-4296-9FDD-CF70662AC6DB}" type="parTrans" cxnId="{6509892A-3E18-4A6B-94BA-C227A3779CC0}">
      <dgm:prSet/>
      <dgm:spPr/>
      <dgm:t>
        <a:bodyPr/>
        <a:lstStyle/>
        <a:p>
          <a:endParaRPr lang="es-AR" sz="2200"/>
        </a:p>
      </dgm:t>
    </dgm:pt>
    <dgm:pt modelId="{7DF88174-76B1-4F45-BFD7-2F995513836F}" type="sibTrans" cxnId="{6509892A-3E18-4A6B-94BA-C227A3779CC0}">
      <dgm:prSet/>
      <dgm:spPr/>
      <dgm:t>
        <a:bodyPr/>
        <a:lstStyle/>
        <a:p>
          <a:endParaRPr lang="es-AR" sz="2200"/>
        </a:p>
      </dgm:t>
    </dgm:pt>
    <dgm:pt modelId="{821CFB69-8E98-424E-AD6D-ABCA530FE38D}">
      <dgm:prSet phldrT="[Texto]" custT="1"/>
      <dgm:spPr/>
      <dgm:t>
        <a:bodyPr/>
        <a:lstStyle/>
        <a:p>
          <a:r>
            <a:rPr lang="es-AR" sz="2200" dirty="0"/>
            <a:t>Definir los documentos que se administrarán</a:t>
          </a:r>
        </a:p>
      </dgm:t>
    </dgm:pt>
    <dgm:pt modelId="{B4C18B5F-663F-41D4-A1EE-789A6A24605B}" type="parTrans" cxnId="{CA8AA42C-A332-4C6E-8C9D-4955EACB5533}">
      <dgm:prSet/>
      <dgm:spPr/>
      <dgm:t>
        <a:bodyPr/>
        <a:lstStyle/>
        <a:p>
          <a:endParaRPr lang="es-AR" sz="2200"/>
        </a:p>
      </dgm:t>
    </dgm:pt>
    <dgm:pt modelId="{28B13B25-2B72-4889-BC15-C9B83FF3D95A}" type="sibTrans" cxnId="{CA8AA42C-A332-4C6E-8C9D-4955EACB5533}">
      <dgm:prSet/>
      <dgm:spPr/>
      <dgm:t>
        <a:bodyPr/>
        <a:lstStyle/>
        <a:p>
          <a:endParaRPr lang="es-AR" sz="2200"/>
        </a:p>
      </dgm:t>
    </dgm:pt>
    <dgm:pt modelId="{51C0B681-0947-426C-9B6B-12312A764EAA}">
      <dgm:prSet phldrT="[Texto]" custT="1"/>
      <dgm:spPr/>
      <dgm:t>
        <a:bodyPr/>
        <a:lstStyle/>
        <a:p>
          <a:r>
            <a:rPr lang="es-AR" sz="2200" dirty="0"/>
            <a:t>Todos los productos del proceso deben administrarse</a:t>
          </a:r>
        </a:p>
      </dgm:t>
    </dgm:pt>
    <dgm:pt modelId="{15490912-F47F-46A4-87CC-072F2AADB064}" type="parTrans" cxnId="{4513F3AC-AFAB-41BC-8977-E1FD1983BF76}">
      <dgm:prSet/>
      <dgm:spPr/>
      <dgm:t>
        <a:bodyPr/>
        <a:lstStyle/>
        <a:p>
          <a:endParaRPr lang="es-AR" sz="2200"/>
        </a:p>
      </dgm:t>
    </dgm:pt>
    <dgm:pt modelId="{CF420BF8-DD36-46FF-9410-65F69677CFC7}" type="sibTrans" cxnId="{4513F3AC-AFAB-41BC-8977-E1FD1983BF76}">
      <dgm:prSet/>
      <dgm:spPr/>
      <dgm:t>
        <a:bodyPr/>
        <a:lstStyle/>
        <a:p>
          <a:endParaRPr lang="es-AR" sz="2200"/>
        </a:p>
      </dgm:t>
    </dgm:pt>
    <dgm:pt modelId="{118EF565-EA84-4B5F-BC00-954E0EFDF03A}" type="pres">
      <dgm:prSet presAssocID="{EDA4746C-D587-4163-A4DA-A86681867483}" presName="rootnode" presStyleCnt="0">
        <dgm:presLayoutVars>
          <dgm:chMax/>
          <dgm:chPref/>
          <dgm:dir/>
          <dgm:animLvl val="lvl"/>
        </dgm:presLayoutVars>
      </dgm:prSet>
      <dgm:spPr/>
    </dgm:pt>
    <dgm:pt modelId="{9315C551-5964-4CD7-8E56-5F2FB99273B3}" type="pres">
      <dgm:prSet presAssocID="{21AA162D-B53F-4443-BE5F-85F6D0E93897}" presName="composite" presStyleCnt="0"/>
      <dgm:spPr/>
    </dgm:pt>
    <dgm:pt modelId="{0B056180-5820-4775-B20C-D0DD6ADF49C2}" type="pres">
      <dgm:prSet presAssocID="{21AA162D-B53F-4443-BE5F-85F6D0E93897}" presName="LShape" presStyleLbl="alignNode1" presStyleIdx="0" presStyleCnt="5"/>
      <dgm:spPr/>
    </dgm:pt>
    <dgm:pt modelId="{C2E127B2-5945-4B85-897D-44F083531B69}" type="pres">
      <dgm:prSet presAssocID="{21AA162D-B53F-4443-BE5F-85F6D0E93897}" presName="ParentText" presStyleLbl="revTx" presStyleIdx="0" presStyleCnt="3" custScaleX="109212" custLinFactNeighborX="9881">
        <dgm:presLayoutVars>
          <dgm:chMax val="0"/>
          <dgm:chPref val="0"/>
          <dgm:bulletEnabled val="1"/>
        </dgm:presLayoutVars>
      </dgm:prSet>
      <dgm:spPr/>
    </dgm:pt>
    <dgm:pt modelId="{6356B659-26EC-4975-9596-C3EDCBA4D2AF}" type="pres">
      <dgm:prSet presAssocID="{21AA162D-B53F-4443-BE5F-85F6D0E93897}" presName="Triangle" presStyleLbl="alignNode1" presStyleIdx="1" presStyleCnt="5"/>
      <dgm:spPr/>
    </dgm:pt>
    <dgm:pt modelId="{08E3618F-AFB5-4548-9162-3C3406329C59}" type="pres">
      <dgm:prSet presAssocID="{7DF88174-76B1-4F45-BFD7-2F995513836F}" presName="sibTrans" presStyleCnt="0"/>
      <dgm:spPr/>
    </dgm:pt>
    <dgm:pt modelId="{4ED0A9F8-6636-4B3E-A620-8B4EDFF268F6}" type="pres">
      <dgm:prSet presAssocID="{7DF88174-76B1-4F45-BFD7-2F995513836F}" presName="space" presStyleCnt="0"/>
      <dgm:spPr/>
    </dgm:pt>
    <dgm:pt modelId="{31711485-7F50-4D0B-9FF5-8FEE94FF2630}" type="pres">
      <dgm:prSet presAssocID="{821CFB69-8E98-424E-AD6D-ABCA530FE38D}" presName="composite" presStyleCnt="0"/>
      <dgm:spPr/>
    </dgm:pt>
    <dgm:pt modelId="{B70A74C7-49E4-4A27-B003-2F1A1EB4ECEA}" type="pres">
      <dgm:prSet presAssocID="{821CFB69-8E98-424E-AD6D-ABCA530FE38D}" presName="LShape" presStyleLbl="alignNode1" presStyleIdx="2" presStyleCnt="5"/>
      <dgm:spPr/>
    </dgm:pt>
    <dgm:pt modelId="{D29C7353-84F6-470B-9358-701773B257CD}" type="pres">
      <dgm:prSet presAssocID="{821CFB69-8E98-424E-AD6D-ABCA530FE38D}" presName="ParentText" presStyleLbl="revTx" presStyleIdx="1" presStyleCnt="3">
        <dgm:presLayoutVars>
          <dgm:chMax val="0"/>
          <dgm:chPref val="0"/>
          <dgm:bulletEnabled val="1"/>
        </dgm:presLayoutVars>
      </dgm:prSet>
      <dgm:spPr/>
    </dgm:pt>
    <dgm:pt modelId="{1BB261DA-D9E6-4D18-B4AA-CED9956A551B}" type="pres">
      <dgm:prSet presAssocID="{821CFB69-8E98-424E-AD6D-ABCA530FE38D}" presName="Triangle" presStyleLbl="alignNode1" presStyleIdx="3" presStyleCnt="5"/>
      <dgm:spPr/>
    </dgm:pt>
    <dgm:pt modelId="{9894E3E5-9936-42D4-B4EB-7AA9DEBBEBBD}" type="pres">
      <dgm:prSet presAssocID="{28B13B25-2B72-4889-BC15-C9B83FF3D95A}" presName="sibTrans" presStyleCnt="0"/>
      <dgm:spPr/>
    </dgm:pt>
    <dgm:pt modelId="{FFF09813-4E42-4151-B906-12FDC8AF3F77}" type="pres">
      <dgm:prSet presAssocID="{28B13B25-2B72-4889-BC15-C9B83FF3D95A}" presName="space" presStyleCnt="0"/>
      <dgm:spPr/>
    </dgm:pt>
    <dgm:pt modelId="{4889889E-8113-4221-9663-C410BB38A25A}" type="pres">
      <dgm:prSet presAssocID="{51C0B681-0947-426C-9B6B-12312A764EAA}" presName="composite" presStyleCnt="0"/>
      <dgm:spPr/>
    </dgm:pt>
    <dgm:pt modelId="{6853E90E-C4A3-4BEB-9C5F-28812513A722}" type="pres">
      <dgm:prSet presAssocID="{51C0B681-0947-426C-9B6B-12312A764EAA}" presName="LShape" presStyleLbl="alignNode1" presStyleIdx="4" presStyleCnt="5"/>
      <dgm:spPr/>
    </dgm:pt>
    <dgm:pt modelId="{347A5ED6-BC83-4CAB-AB29-853C3AE9CCE2}" type="pres">
      <dgm:prSet presAssocID="{51C0B681-0947-426C-9B6B-12312A764EAA}" presName="ParentText" presStyleLbl="revTx" presStyleIdx="2" presStyleCnt="3">
        <dgm:presLayoutVars>
          <dgm:chMax val="0"/>
          <dgm:chPref val="0"/>
          <dgm:bulletEnabled val="1"/>
        </dgm:presLayoutVars>
      </dgm:prSet>
      <dgm:spPr/>
    </dgm:pt>
  </dgm:ptLst>
  <dgm:cxnLst>
    <dgm:cxn modelId="{E6F8BD9B-997E-4A39-93A8-70656EA7C989}" type="presOf" srcId="{21AA162D-B53F-4443-BE5F-85F6D0E93897}" destId="{C2E127B2-5945-4B85-897D-44F083531B69}" srcOrd="0" destOrd="0" presId="urn:microsoft.com/office/officeart/2009/3/layout/StepUpProcess"/>
    <dgm:cxn modelId="{09E83F05-37F1-4DDA-99A3-9742B61EA964}" type="presOf" srcId="{51C0B681-0947-426C-9B6B-12312A764EAA}" destId="{347A5ED6-BC83-4CAB-AB29-853C3AE9CCE2}" srcOrd="0" destOrd="0" presId="urn:microsoft.com/office/officeart/2009/3/layout/StepUpProcess"/>
    <dgm:cxn modelId="{4513F3AC-AFAB-41BC-8977-E1FD1983BF76}" srcId="{EDA4746C-D587-4163-A4DA-A86681867483}" destId="{51C0B681-0947-426C-9B6B-12312A764EAA}" srcOrd="2" destOrd="0" parTransId="{15490912-F47F-46A4-87CC-072F2AADB064}" sibTransId="{CF420BF8-DD36-46FF-9410-65F69677CFC7}"/>
    <dgm:cxn modelId="{6509892A-3E18-4A6B-94BA-C227A3779CC0}" srcId="{EDA4746C-D587-4163-A4DA-A86681867483}" destId="{21AA162D-B53F-4443-BE5F-85F6D0E93897}" srcOrd="0" destOrd="0" parTransId="{D99FE459-82D3-4296-9FDD-CF70662AC6DB}" sibTransId="{7DF88174-76B1-4F45-BFD7-2F995513836F}"/>
    <dgm:cxn modelId="{CA8AA42C-A332-4C6E-8C9D-4955EACB5533}" srcId="{EDA4746C-D587-4163-A4DA-A86681867483}" destId="{821CFB69-8E98-424E-AD6D-ABCA530FE38D}" srcOrd="1" destOrd="0" parTransId="{B4C18B5F-663F-41D4-A1EE-789A6A24605B}" sibTransId="{28B13B25-2B72-4889-BC15-C9B83FF3D95A}"/>
    <dgm:cxn modelId="{450575C2-E74F-4A54-A3FB-E0293A260C19}" type="presOf" srcId="{EDA4746C-D587-4163-A4DA-A86681867483}" destId="{118EF565-EA84-4B5F-BC00-954E0EFDF03A}" srcOrd="0" destOrd="0" presId="urn:microsoft.com/office/officeart/2009/3/layout/StepUpProcess"/>
    <dgm:cxn modelId="{253B397A-B3F8-4985-B5AB-2801B33E3B26}" type="presOf" srcId="{821CFB69-8E98-424E-AD6D-ABCA530FE38D}" destId="{D29C7353-84F6-470B-9358-701773B257CD}" srcOrd="0" destOrd="0" presId="urn:microsoft.com/office/officeart/2009/3/layout/StepUpProcess"/>
    <dgm:cxn modelId="{EF9C2E38-8703-45CA-AF8C-DEA66C1EC2C4}" type="presParOf" srcId="{118EF565-EA84-4B5F-BC00-954E0EFDF03A}" destId="{9315C551-5964-4CD7-8E56-5F2FB99273B3}" srcOrd="0" destOrd="0" presId="urn:microsoft.com/office/officeart/2009/3/layout/StepUpProcess"/>
    <dgm:cxn modelId="{A7D29090-11DF-4F55-8A66-29E5E648069D}" type="presParOf" srcId="{9315C551-5964-4CD7-8E56-5F2FB99273B3}" destId="{0B056180-5820-4775-B20C-D0DD6ADF49C2}" srcOrd="0" destOrd="0" presId="urn:microsoft.com/office/officeart/2009/3/layout/StepUpProcess"/>
    <dgm:cxn modelId="{804B0113-FFE9-44B2-8B66-BB3B4DC7EAC3}" type="presParOf" srcId="{9315C551-5964-4CD7-8E56-5F2FB99273B3}" destId="{C2E127B2-5945-4B85-897D-44F083531B69}" srcOrd="1" destOrd="0" presId="urn:microsoft.com/office/officeart/2009/3/layout/StepUpProcess"/>
    <dgm:cxn modelId="{3423C24D-B458-4E64-A1DC-05A8AF6F32D2}" type="presParOf" srcId="{9315C551-5964-4CD7-8E56-5F2FB99273B3}" destId="{6356B659-26EC-4975-9596-C3EDCBA4D2AF}" srcOrd="2" destOrd="0" presId="urn:microsoft.com/office/officeart/2009/3/layout/StepUpProcess"/>
    <dgm:cxn modelId="{250714A1-6DFB-4B78-B583-8FA8983F5174}" type="presParOf" srcId="{118EF565-EA84-4B5F-BC00-954E0EFDF03A}" destId="{08E3618F-AFB5-4548-9162-3C3406329C59}" srcOrd="1" destOrd="0" presId="urn:microsoft.com/office/officeart/2009/3/layout/StepUpProcess"/>
    <dgm:cxn modelId="{129A61C9-97F7-4270-859F-EACB18BD15C7}" type="presParOf" srcId="{08E3618F-AFB5-4548-9162-3C3406329C59}" destId="{4ED0A9F8-6636-4B3E-A620-8B4EDFF268F6}" srcOrd="0" destOrd="0" presId="urn:microsoft.com/office/officeart/2009/3/layout/StepUpProcess"/>
    <dgm:cxn modelId="{A80D0634-2173-4A77-A322-EA69F4278921}" type="presParOf" srcId="{118EF565-EA84-4B5F-BC00-954E0EFDF03A}" destId="{31711485-7F50-4D0B-9FF5-8FEE94FF2630}" srcOrd="2" destOrd="0" presId="urn:microsoft.com/office/officeart/2009/3/layout/StepUpProcess"/>
    <dgm:cxn modelId="{8D40121C-3E13-4029-B31F-B51D1FD39D65}" type="presParOf" srcId="{31711485-7F50-4D0B-9FF5-8FEE94FF2630}" destId="{B70A74C7-49E4-4A27-B003-2F1A1EB4ECEA}" srcOrd="0" destOrd="0" presId="urn:microsoft.com/office/officeart/2009/3/layout/StepUpProcess"/>
    <dgm:cxn modelId="{8C40CB2F-2E3E-443B-8371-673D686DD6F8}" type="presParOf" srcId="{31711485-7F50-4D0B-9FF5-8FEE94FF2630}" destId="{D29C7353-84F6-470B-9358-701773B257CD}" srcOrd="1" destOrd="0" presId="urn:microsoft.com/office/officeart/2009/3/layout/StepUpProcess"/>
    <dgm:cxn modelId="{2D158899-29C5-43DD-ADD3-E07A8632D002}" type="presParOf" srcId="{31711485-7F50-4D0B-9FF5-8FEE94FF2630}" destId="{1BB261DA-D9E6-4D18-B4AA-CED9956A551B}" srcOrd="2" destOrd="0" presId="urn:microsoft.com/office/officeart/2009/3/layout/StepUpProcess"/>
    <dgm:cxn modelId="{36BAC5AD-375E-4D21-B89B-9009711283A6}" type="presParOf" srcId="{118EF565-EA84-4B5F-BC00-954E0EFDF03A}" destId="{9894E3E5-9936-42D4-B4EB-7AA9DEBBEBBD}" srcOrd="3" destOrd="0" presId="urn:microsoft.com/office/officeart/2009/3/layout/StepUpProcess"/>
    <dgm:cxn modelId="{905BBE8B-4132-41E5-BB95-8C748694029B}" type="presParOf" srcId="{9894E3E5-9936-42D4-B4EB-7AA9DEBBEBBD}" destId="{FFF09813-4E42-4151-B906-12FDC8AF3F77}" srcOrd="0" destOrd="0" presId="urn:microsoft.com/office/officeart/2009/3/layout/StepUpProcess"/>
    <dgm:cxn modelId="{D4DF8FB5-CCD2-4807-8F30-1D00BF754636}" type="presParOf" srcId="{118EF565-EA84-4B5F-BC00-954E0EFDF03A}" destId="{4889889E-8113-4221-9663-C410BB38A25A}" srcOrd="4" destOrd="0" presId="urn:microsoft.com/office/officeart/2009/3/layout/StepUpProcess"/>
    <dgm:cxn modelId="{645E3591-70D9-4698-A213-30DF1F5AE579}" type="presParOf" srcId="{4889889E-8113-4221-9663-C410BB38A25A}" destId="{6853E90E-C4A3-4BEB-9C5F-28812513A722}" srcOrd="0" destOrd="0" presId="urn:microsoft.com/office/officeart/2009/3/layout/StepUpProcess"/>
    <dgm:cxn modelId="{2C1706E4-6D65-4208-AD55-9FCBBA9EDECB}" type="presParOf" srcId="{4889889E-8113-4221-9663-C410BB38A25A}" destId="{347A5ED6-BC83-4CAB-AB29-853C3AE9CCE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DA86CE4-2632-494B-9D76-C8702B59D399}"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s-AR"/>
        </a:p>
      </dgm:t>
    </dgm:pt>
    <dgm:pt modelId="{A60F3570-F120-4A7F-808B-B0CF3B679430}">
      <dgm:prSet phldrT="[Texto]" custT="1"/>
      <dgm:spPr/>
      <dgm:t>
        <a:bodyPr/>
        <a:lstStyle/>
        <a:p>
          <a:r>
            <a:rPr lang="es-AR" sz="3200" dirty="0"/>
            <a:t>Principios</a:t>
          </a:r>
          <a:endParaRPr lang="es-AR" sz="1800" dirty="0"/>
        </a:p>
      </dgm:t>
    </dgm:pt>
    <dgm:pt modelId="{DAFCB5F3-5BAE-4F59-A931-4BA2D80A35A9}" type="parTrans" cxnId="{4965FB65-0FAA-4B1A-9238-78ABA19E0B1D}">
      <dgm:prSet/>
      <dgm:spPr/>
      <dgm:t>
        <a:bodyPr/>
        <a:lstStyle/>
        <a:p>
          <a:endParaRPr lang="es-AR" sz="1800"/>
        </a:p>
      </dgm:t>
    </dgm:pt>
    <dgm:pt modelId="{75602557-2B9E-42EB-9B46-102EB986BAE3}" type="sibTrans" cxnId="{4965FB65-0FAA-4B1A-9238-78ABA19E0B1D}">
      <dgm:prSet/>
      <dgm:spPr/>
      <dgm:t>
        <a:bodyPr/>
        <a:lstStyle/>
        <a:p>
          <a:endParaRPr lang="es-AR" sz="1800"/>
        </a:p>
      </dgm:t>
    </dgm:pt>
    <dgm:pt modelId="{9F4CEF9C-46E8-479D-93B1-D7F4468F8E02}">
      <dgm:prSet phldrT="[Texto]" custT="1"/>
      <dgm:spPr/>
      <dgm:t>
        <a:bodyPr/>
        <a:lstStyle/>
        <a:p>
          <a:r>
            <a:rPr lang="es-AR" sz="1800" dirty="0"/>
            <a:t>Satisfacer al Cliente con entregas frecuentes y tempranas</a:t>
          </a:r>
        </a:p>
      </dgm:t>
    </dgm:pt>
    <dgm:pt modelId="{34452D22-A8B2-4A79-982A-060C8B567EAA}" type="parTrans" cxnId="{2D7CA0CC-DF10-4EC9-8A80-A5D839EDB474}">
      <dgm:prSet custT="1"/>
      <dgm:spPr/>
      <dgm:t>
        <a:bodyPr/>
        <a:lstStyle/>
        <a:p>
          <a:endParaRPr lang="es-AR" sz="1800"/>
        </a:p>
      </dgm:t>
    </dgm:pt>
    <dgm:pt modelId="{B7AE37DC-2AC1-4EDC-B6AC-4E4298CD92DC}" type="sibTrans" cxnId="{2D7CA0CC-DF10-4EC9-8A80-A5D839EDB474}">
      <dgm:prSet/>
      <dgm:spPr/>
      <dgm:t>
        <a:bodyPr/>
        <a:lstStyle/>
        <a:p>
          <a:endParaRPr lang="es-AR" sz="1800"/>
        </a:p>
      </dgm:t>
    </dgm:pt>
    <dgm:pt modelId="{8DE4B135-BE20-4962-BD91-D1BDD8DD477A}">
      <dgm:prSet phldrT="[Texto]" custT="1"/>
      <dgm:spPr/>
      <dgm:t>
        <a:bodyPr/>
        <a:lstStyle/>
        <a:p>
          <a:r>
            <a:rPr lang="es-AR" sz="1800" dirty="0"/>
            <a:t>Cambios de Requerimientos son bienvenidos</a:t>
          </a:r>
        </a:p>
      </dgm:t>
    </dgm:pt>
    <dgm:pt modelId="{EE7704CE-A8EA-4617-9EF8-947B172C54EF}" type="parTrans" cxnId="{981BE172-6363-45A8-8CE5-2B1C86D12758}">
      <dgm:prSet custT="1"/>
      <dgm:spPr/>
      <dgm:t>
        <a:bodyPr/>
        <a:lstStyle/>
        <a:p>
          <a:endParaRPr lang="es-AR" sz="1800"/>
        </a:p>
      </dgm:t>
    </dgm:pt>
    <dgm:pt modelId="{4B9416A1-A785-47AA-9CCF-902A66255CEA}" type="sibTrans" cxnId="{981BE172-6363-45A8-8CE5-2B1C86D12758}">
      <dgm:prSet/>
      <dgm:spPr/>
      <dgm:t>
        <a:bodyPr/>
        <a:lstStyle/>
        <a:p>
          <a:endParaRPr lang="es-AR" sz="1800"/>
        </a:p>
      </dgm:t>
    </dgm:pt>
    <dgm:pt modelId="{E9E2E6DE-47CC-472C-8B00-AC48C28B8685}">
      <dgm:prSet phldrT="[Texto]" custT="1"/>
      <dgm:spPr/>
      <dgm:t>
        <a:bodyPr/>
        <a:lstStyle/>
        <a:p>
          <a:r>
            <a:rPr lang="es-AR" sz="1800" dirty="0" err="1"/>
            <a:t>Releases</a:t>
          </a:r>
          <a:r>
            <a:rPr lang="es-AR" sz="1800" dirty="0"/>
            <a:t> frecuentes (de 2 a 4 semanas)</a:t>
          </a:r>
        </a:p>
      </dgm:t>
    </dgm:pt>
    <dgm:pt modelId="{753BE5E4-54CC-4072-833B-7DAE02C689A9}" type="parTrans" cxnId="{821C15C1-E069-4C12-8413-9EC2DE93260C}">
      <dgm:prSet custT="1"/>
      <dgm:spPr/>
      <dgm:t>
        <a:bodyPr/>
        <a:lstStyle/>
        <a:p>
          <a:endParaRPr lang="es-AR" sz="1800"/>
        </a:p>
      </dgm:t>
    </dgm:pt>
    <dgm:pt modelId="{575908BA-78CD-4ACF-A883-E39C5C401D04}" type="sibTrans" cxnId="{821C15C1-E069-4C12-8413-9EC2DE93260C}">
      <dgm:prSet/>
      <dgm:spPr/>
      <dgm:t>
        <a:bodyPr/>
        <a:lstStyle/>
        <a:p>
          <a:endParaRPr lang="es-AR" sz="1800"/>
        </a:p>
      </dgm:t>
    </dgm:pt>
    <dgm:pt modelId="{4D2FA50C-3989-4CA5-940E-C48C9527C600}">
      <dgm:prSet phldrT="[Texto]" custT="1"/>
      <dgm:spPr/>
      <dgm:t>
        <a:bodyPr/>
        <a:lstStyle/>
        <a:p>
          <a:r>
            <a:rPr lang="es-AR" sz="1800" dirty="0"/>
            <a:t>Técnicos y no técnicos juntos</a:t>
          </a:r>
        </a:p>
      </dgm:t>
    </dgm:pt>
    <dgm:pt modelId="{BFC1684A-3451-4B53-BF2A-DBA8821475BD}" type="parTrans" cxnId="{DD71BADE-8C3D-4C04-BB86-AC5B0954FD7C}">
      <dgm:prSet custT="1"/>
      <dgm:spPr/>
      <dgm:t>
        <a:bodyPr/>
        <a:lstStyle/>
        <a:p>
          <a:endParaRPr lang="es-AR" sz="1800"/>
        </a:p>
      </dgm:t>
    </dgm:pt>
    <dgm:pt modelId="{9954D9AD-22DC-4104-B8C7-5E073BD82C38}" type="sibTrans" cxnId="{DD71BADE-8C3D-4C04-BB86-AC5B0954FD7C}">
      <dgm:prSet/>
      <dgm:spPr/>
      <dgm:t>
        <a:bodyPr/>
        <a:lstStyle/>
        <a:p>
          <a:endParaRPr lang="es-AR" sz="1800"/>
        </a:p>
      </dgm:t>
    </dgm:pt>
    <dgm:pt modelId="{172D231F-DCD0-4BF1-A3C5-D9F8B3877684}">
      <dgm:prSet phldrT="[Texto]" custT="1"/>
      <dgm:spPr/>
      <dgm:t>
        <a:bodyPr/>
        <a:lstStyle/>
        <a:p>
          <a:r>
            <a:rPr lang="es-AR" sz="1800" dirty="0"/>
            <a:t>Individuos motivados</a:t>
          </a:r>
        </a:p>
      </dgm:t>
    </dgm:pt>
    <dgm:pt modelId="{CC1F9C64-13E3-4C42-AECC-492E8A53FA25}" type="parTrans" cxnId="{025D43A5-32CA-49FA-A8FA-E255DF08EF03}">
      <dgm:prSet custT="1"/>
      <dgm:spPr/>
      <dgm:t>
        <a:bodyPr/>
        <a:lstStyle/>
        <a:p>
          <a:endParaRPr lang="es-AR" sz="1800"/>
        </a:p>
      </dgm:t>
    </dgm:pt>
    <dgm:pt modelId="{B339892C-7A0E-40E0-BBAC-6FD889115723}" type="sibTrans" cxnId="{025D43A5-32CA-49FA-A8FA-E255DF08EF03}">
      <dgm:prSet/>
      <dgm:spPr/>
      <dgm:t>
        <a:bodyPr/>
        <a:lstStyle/>
        <a:p>
          <a:endParaRPr lang="es-AR" sz="1800"/>
        </a:p>
      </dgm:t>
    </dgm:pt>
    <dgm:pt modelId="{54EF8EFC-9174-4DB6-A863-36E5177B70DC}">
      <dgm:prSet phldrT="[Texto]" custT="1"/>
      <dgm:spPr/>
      <dgm:t>
        <a:bodyPr/>
        <a:lstStyle/>
        <a:p>
          <a:r>
            <a:rPr lang="es-AR" sz="1800" dirty="0"/>
            <a:t>Medio comunicación: cara a cara</a:t>
          </a:r>
        </a:p>
      </dgm:t>
    </dgm:pt>
    <dgm:pt modelId="{353AA220-5C30-4FB5-B86A-C0F63D367293}" type="parTrans" cxnId="{E2A2CF86-95E2-4CBD-B71B-FC0B98215397}">
      <dgm:prSet custT="1"/>
      <dgm:spPr/>
      <dgm:t>
        <a:bodyPr/>
        <a:lstStyle/>
        <a:p>
          <a:endParaRPr lang="es-AR" sz="1800"/>
        </a:p>
      </dgm:t>
    </dgm:pt>
    <dgm:pt modelId="{31247710-1320-41B8-904E-4E3E87AF014D}" type="sibTrans" cxnId="{E2A2CF86-95E2-4CBD-B71B-FC0B98215397}">
      <dgm:prSet/>
      <dgm:spPr/>
      <dgm:t>
        <a:bodyPr/>
        <a:lstStyle/>
        <a:p>
          <a:endParaRPr lang="es-AR" sz="1800"/>
        </a:p>
      </dgm:t>
    </dgm:pt>
    <dgm:pt modelId="{D751DEDF-0431-4212-84B7-B60B6B7D83B5}">
      <dgm:prSet phldrT="[Texto]" custT="1"/>
      <dgm:spPr/>
      <dgm:t>
        <a:bodyPr/>
        <a:lstStyle/>
        <a:p>
          <a:r>
            <a:rPr lang="es-AR" sz="1800" dirty="0"/>
            <a:t>Métrica de progreso: software funcionando</a:t>
          </a:r>
        </a:p>
      </dgm:t>
    </dgm:pt>
    <dgm:pt modelId="{A4CB2E0E-EE22-4268-BA08-568E160112A9}" type="parTrans" cxnId="{7D00DF38-F245-49FE-9E4B-0DD6AC1F100A}">
      <dgm:prSet custT="1"/>
      <dgm:spPr/>
      <dgm:t>
        <a:bodyPr/>
        <a:lstStyle/>
        <a:p>
          <a:endParaRPr lang="es-AR" sz="1800"/>
        </a:p>
      </dgm:t>
    </dgm:pt>
    <dgm:pt modelId="{D5352773-C7AD-4B8C-ACDD-8AF95196BD0D}" type="sibTrans" cxnId="{7D00DF38-F245-49FE-9E4B-0DD6AC1F100A}">
      <dgm:prSet/>
      <dgm:spPr/>
      <dgm:t>
        <a:bodyPr/>
        <a:lstStyle/>
        <a:p>
          <a:endParaRPr lang="es-AR" sz="1800"/>
        </a:p>
      </dgm:t>
    </dgm:pt>
    <dgm:pt modelId="{DF52E1A5-9845-43D4-B63E-BBDE945B4E1C}">
      <dgm:prSet phldrT="[Texto]" custT="1"/>
      <dgm:spPr/>
      <dgm:t>
        <a:bodyPr/>
        <a:lstStyle/>
        <a:p>
          <a:r>
            <a:rPr lang="es-AR" sz="1800" dirty="0"/>
            <a:t>Ritmo de desarrollo sostenible</a:t>
          </a:r>
        </a:p>
      </dgm:t>
    </dgm:pt>
    <dgm:pt modelId="{8EBDCD6A-6487-4287-8EB8-4EDFC2E3700B}" type="parTrans" cxnId="{5F2A24B6-1016-4AC1-B218-7951E5EC8270}">
      <dgm:prSet custT="1"/>
      <dgm:spPr/>
      <dgm:t>
        <a:bodyPr/>
        <a:lstStyle/>
        <a:p>
          <a:endParaRPr lang="es-AR" sz="1800"/>
        </a:p>
      </dgm:t>
    </dgm:pt>
    <dgm:pt modelId="{B24C18B0-8B72-4A06-8946-203E532FAABD}" type="sibTrans" cxnId="{5F2A24B6-1016-4AC1-B218-7951E5EC8270}">
      <dgm:prSet/>
      <dgm:spPr/>
      <dgm:t>
        <a:bodyPr/>
        <a:lstStyle/>
        <a:p>
          <a:endParaRPr lang="es-AR" sz="1800"/>
        </a:p>
      </dgm:t>
    </dgm:pt>
    <dgm:pt modelId="{88E1EE7F-600E-41CC-8F0D-5C3C41E04803}">
      <dgm:prSet phldrT="[Texto]" custT="1"/>
      <dgm:spPr/>
      <dgm:t>
        <a:bodyPr/>
        <a:lstStyle/>
        <a:p>
          <a:r>
            <a:rPr lang="es-AR" sz="1800" dirty="0"/>
            <a:t>Atención continua a la excelencia técnica</a:t>
          </a:r>
        </a:p>
      </dgm:t>
    </dgm:pt>
    <dgm:pt modelId="{9CA06B03-0E2A-4321-AD69-5465204E75B9}" type="parTrans" cxnId="{8913DF71-3163-4BA0-8C09-73603EFAC05B}">
      <dgm:prSet custT="1"/>
      <dgm:spPr/>
      <dgm:t>
        <a:bodyPr/>
        <a:lstStyle/>
        <a:p>
          <a:endParaRPr lang="es-AR" sz="1800"/>
        </a:p>
      </dgm:t>
    </dgm:pt>
    <dgm:pt modelId="{9407021F-8724-4EC9-815D-B8CB6D51976E}" type="sibTrans" cxnId="{8913DF71-3163-4BA0-8C09-73603EFAC05B}">
      <dgm:prSet/>
      <dgm:spPr/>
      <dgm:t>
        <a:bodyPr/>
        <a:lstStyle/>
        <a:p>
          <a:endParaRPr lang="es-AR" sz="1800"/>
        </a:p>
      </dgm:t>
    </dgm:pt>
    <dgm:pt modelId="{7014578E-F1C5-426B-B936-BD9D4959E1FE}">
      <dgm:prSet phldrT="[Texto]" custT="1"/>
      <dgm:spPr/>
      <dgm:t>
        <a:bodyPr/>
        <a:lstStyle/>
        <a:p>
          <a:r>
            <a:rPr lang="es-AR" sz="1800" dirty="0"/>
            <a:t>Simplicidad: Maximización del trabajo no hecho</a:t>
          </a:r>
        </a:p>
      </dgm:t>
    </dgm:pt>
    <dgm:pt modelId="{DC811185-DA38-468C-9754-8FA7CBA6873B}" type="parTrans" cxnId="{480FE7F6-3966-4A11-9390-C2FC83E38A46}">
      <dgm:prSet custT="1"/>
      <dgm:spPr/>
      <dgm:t>
        <a:bodyPr/>
        <a:lstStyle/>
        <a:p>
          <a:endParaRPr lang="es-AR" sz="1800"/>
        </a:p>
      </dgm:t>
    </dgm:pt>
    <dgm:pt modelId="{B5D9F2DB-B97A-4045-B811-4B6C314DC63E}" type="sibTrans" cxnId="{480FE7F6-3966-4A11-9390-C2FC83E38A46}">
      <dgm:prSet/>
      <dgm:spPr/>
      <dgm:t>
        <a:bodyPr/>
        <a:lstStyle/>
        <a:p>
          <a:endParaRPr lang="es-AR" sz="1800"/>
        </a:p>
      </dgm:t>
    </dgm:pt>
    <dgm:pt modelId="{1069F8E7-9001-4AD7-8E9F-B0DD21BC3E47}">
      <dgm:prSet phldrT="[Texto]" custT="1"/>
      <dgm:spPr/>
      <dgm:t>
        <a:bodyPr/>
        <a:lstStyle/>
        <a:p>
          <a:r>
            <a:rPr lang="es-ES_tradnl" sz="1800" dirty="0"/>
            <a:t>Arquitecturas, diseños y requerimientos emergentes</a:t>
          </a:r>
          <a:endParaRPr lang="es-AR" sz="1800" dirty="0"/>
        </a:p>
      </dgm:t>
    </dgm:pt>
    <dgm:pt modelId="{2D44CA20-000A-49C9-960B-27C60F9D1EA0}" type="parTrans" cxnId="{4A79292D-5BAB-4DFD-A83E-2E61B4E20EEA}">
      <dgm:prSet custT="1"/>
      <dgm:spPr/>
      <dgm:t>
        <a:bodyPr/>
        <a:lstStyle/>
        <a:p>
          <a:endParaRPr lang="es-AR" sz="1800"/>
        </a:p>
      </dgm:t>
    </dgm:pt>
    <dgm:pt modelId="{3A493A42-D236-437F-BA75-2615F9DDABB9}" type="sibTrans" cxnId="{4A79292D-5BAB-4DFD-A83E-2E61B4E20EEA}">
      <dgm:prSet/>
      <dgm:spPr/>
      <dgm:t>
        <a:bodyPr/>
        <a:lstStyle/>
        <a:p>
          <a:endParaRPr lang="es-AR" sz="1800"/>
        </a:p>
      </dgm:t>
    </dgm:pt>
    <dgm:pt modelId="{4C20EA3C-9611-43F3-9E6F-8E44FA0D2C2B}">
      <dgm:prSet phldrT="[Texto]" custT="1"/>
      <dgm:spPr/>
      <dgm:t>
        <a:bodyPr/>
        <a:lstStyle/>
        <a:p>
          <a:r>
            <a:rPr lang="es-AR" sz="1800" dirty="0"/>
            <a:t>A intervalos regulares el equipo evalúa su desempeño</a:t>
          </a:r>
        </a:p>
      </dgm:t>
    </dgm:pt>
    <dgm:pt modelId="{CEAF5CDB-4806-4971-9F5A-7CD2DD89E0AD}" type="parTrans" cxnId="{B7E73DC2-860C-4703-9383-AA9268F53E8E}">
      <dgm:prSet custT="1"/>
      <dgm:spPr/>
      <dgm:t>
        <a:bodyPr/>
        <a:lstStyle/>
        <a:p>
          <a:endParaRPr lang="es-AR" sz="1800"/>
        </a:p>
      </dgm:t>
    </dgm:pt>
    <dgm:pt modelId="{B683FEA7-5590-4D6F-8FEA-11DE39E0BC47}" type="sibTrans" cxnId="{B7E73DC2-860C-4703-9383-AA9268F53E8E}">
      <dgm:prSet/>
      <dgm:spPr/>
      <dgm:t>
        <a:bodyPr/>
        <a:lstStyle/>
        <a:p>
          <a:endParaRPr lang="es-AR" sz="1800"/>
        </a:p>
      </dgm:t>
    </dgm:pt>
    <dgm:pt modelId="{F08A4AF0-300F-42A9-B874-6C96D7C82168}" type="pres">
      <dgm:prSet presAssocID="{5DA86CE4-2632-494B-9D76-C8702B59D399}" presName="Name0" presStyleCnt="0">
        <dgm:presLayoutVars>
          <dgm:chPref val="1"/>
          <dgm:dir/>
          <dgm:animOne val="branch"/>
          <dgm:animLvl val="lvl"/>
          <dgm:resizeHandles val="exact"/>
        </dgm:presLayoutVars>
      </dgm:prSet>
      <dgm:spPr/>
    </dgm:pt>
    <dgm:pt modelId="{43126780-D1DB-4AEE-BD42-1F6CF06D111F}" type="pres">
      <dgm:prSet presAssocID="{A60F3570-F120-4A7F-808B-B0CF3B679430}" presName="root1" presStyleCnt="0"/>
      <dgm:spPr/>
    </dgm:pt>
    <dgm:pt modelId="{DAAA810E-7841-45FC-869F-06157FC4D997}" type="pres">
      <dgm:prSet presAssocID="{A60F3570-F120-4A7F-808B-B0CF3B679430}" presName="LevelOneTextNode" presStyleLbl="node0" presStyleIdx="0" presStyleCnt="1" custScaleX="139491" custScaleY="141774">
        <dgm:presLayoutVars>
          <dgm:chPref val="3"/>
        </dgm:presLayoutVars>
      </dgm:prSet>
      <dgm:spPr/>
    </dgm:pt>
    <dgm:pt modelId="{EDA2569A-AE9A-4167-8AFA-5717A5B1653B}" type="pres">
      <dgm:prSet presAssocID="{A60F3570-F120-4A7F-808B-B0CF3B679430}" presName="level2hierChild" presStyleCnt="0"/>
      <dgm:spPr/>
    </dgm:pt>
    <dgm:pt modelId="{150BFAEC-2AD2-4108-B345-246CA6AF8CA4}" type="pres">
      <dgm:prSet presAssocID="{34452D22-A8B2-4A79-982A-060C8B567EAA}" presName="conn2-1" presStyleLbl="parChTrans1D2" presStyleIdx="0" presStyleCnt="12"/>
      <dgm:spPr/>
    </dgm:pt>
    <dgm:pt modelId="{D4BB4050-1825-4B8B-A9FC-1CA77C61095B}" type="pres">
      <dgm:prSet presAssocID="{34452D22-A8B2-4A79-982A-060C8B567EAA}" presName="connTx" presStyleLbl="parChTrans1D2" presStyleIdx="0" presStyleCnt="12"/>
      <dgm:spPr/>
    </dgm:pt>
    <dgm:pt modelId="{450FC083-1D10-43C9-B85C-50A51428754D}" type="pres">
      <dgm:prSet presAssocID="{9F4CEF9C-46E8-479D-93B1-D7F4468F8E02}" presName="root2" presStyleCnt="0"/>
      <dgm:spPr/>
    </dgm:pt>
    <dgm:pt modelId="{8F631E45-D4B6-4891-B2C2-8938A816432E}" type="pres">
      <dgm:prSet presAssocID="{9F4CEF9C-46E8-479D-93B1-D7F4468F8E02}" presName="LevelTwoTextNode" presStyleLbl="node2" presStyleIdx="0" presStyleCnt="12" custScaleX="801150" custScaleY="180607">
        <dgm:presLayoutVars>
          <dgm:chPref val="3"/>
        </dgm:presLayoutVars>
      </dgm:prSet>
      <dgm:spPr/>
    </dgm:pt>
    <dgm:pt modelId="{E972C7BD-1478-44EA-835A-335D5C7331E9}" type="pres">
      <dgm:prSet presAssocID="{9F4CEF9C-46E8-479D-93B1-D7F4468F8E02}" presName="level3hierChild" presStyleCnt="0"/>
      <dgm:spPr/>
    </dgm:pt>
    <dgm:pt modelId="{80899A21-9CA2-4EC0-97EC-1ED454941CDC}" type="pres">
      <dgm:prSet presAssocID="{EE7704CE-A8EA-4617-9EF8-947B172C54EF}" presName="conn2-1" presStyleLbl="parChTrans1D2" presStyleIdx="1" presStyleCnt="12"/>
      <dgm:spPr/>
    </dgm:pt>
    <dgm:pt modelId="{23BBBD28-8766-472A-8DBB-B93E9B34F560}" type="pres">
      <dgm:prSet presAssocID="{EE7704CE-A8EA-4617-9EF8-947B172C54EF}" presName="connTx" presStyleLbl="parChTrans1D2" presStyleIdx="1" presStyleCnt="12"/>
      <dgm:spPr/>
    </dgm:pt>
    <dgm:pt modelId="{DE36A4C2-CDF2-4CBB-9FCF-AECDE32DBAEE}" type="pres">
      <dgm:prSet presAssocID="{8DE4B135-BE20-4962-BD91-D1BDD8DD477A}" presName="root2" presStyleCnt="0"/>
      <dgm:spPr/>
    </dgm:pt>
    <dgm:pt modelId="{DCD253DF-C748-402E-8296-DEA18BE4912F}" type="pres">
      <dgm:prSet presAssocID="{8DE4B135-BE20-4962-BD91-D1BDD8DD477A}" presName="LevelTwoTextNode" presStyleLbl="node2" presStyleIdx="1" presStyleCnt="12" custScaleX="796783" custScaleY="138711">
        <dgm:presLayoutVars>
          <dgm:chPref val="3"/>
        </dgm:presLayoutVars>
      </dgm:prSet>
      <dgm:spPr/>
    </dgm:pt>
    <dgm:pt modelId="{5FC6EF8F-4F62-4932-8B49-79FF30A7CE4D}" type="pres">
      <dgm:prSet presAssocID="{8DE4B135-BE20-4962-BD91-D1BDD8DD477A}" presName="level3hierChild" presStyleCnt="0"/>
      <dgm:spPr/>
    </dgm:pt>
    <dgm:pt modelId="{0AB231F8-B49D-4F62-9640-C4BC24772050}" type="pres">
      <dgm:prSet presAssocID="{753BE5E4-54CC-4072-833B-7DAE02C689A9}" presName="conn2-1" presStyleLbl="parChTrans1D2" presStyleIdx="2" presStyleCnt="12"/>
      <dgm:spPr/>
    </dgm:pt>
    <dgm:pt modelId="{D7503232-FAAD-4176-9E7F-E53B74EFA22D}" type="pres">
      <dgm:prSet presAssocID="{753BE5E4-54CC-4072-833B-7DAE02C689A9}" presName="connTx" presStyleLbl="parChTrans1D2" presStyleIdx="2" presStyleCnt="12"/>
      <dgm:spPr/>
    </dgm:pt>
    <dgm:pt modelId="{200544BC-A0EF-45DC-8681-CCA8F0BF825E}" type="pres">
      <dgm:prSet presAssocID="{E9E2E6DE-47CC-472C-8B00-AC48C28B8685}" presName="root2" presStyleCnt="0"/>
      <dgm:spPr/>
    </dgm:pt>
    <dgm:pt modelId="{6CDA3415-6CA4-4429-866C-DDEC9746B1DD}" type="pres">
      <dgm:prSet presAssocID="{E9E2E6DE-47CC-472C-8B00-AC48C28B8685}" presName="LevelTwoTextNode" presStyleLbl="node2" presStyleIdx="2" presStyleCnt="12" custScaleX="797120" custScaleY="120678">
        <dgm:presLayoutVars>
          <dgm:chPref val="3"/>
        </dgm:presLayoutVars>
      </dgm:prSet>
      <dgm:spPr/>
    </dgm:pt>
    <dgm:pt modelId="{D392C5F6-6F41-4646-8501-2B674DFE1070}" type="pres">
      <dgm:prSet presAssocID="{E9E2E6DE-47CC-472C-8B00-AC48C28B8685}" presName="level3hierChild" presStyleCnt="0"/>
      <dgm:spPr/>
    </dgm:pt>
    <dgm:pt modelId="{303371E6-DFFA-49F2-932F-6B149E475133}" type="pres">
      <dgm:prSet presAssocID="{BFC1684A-3451-4B53-BF2A-DBA8821475BD}" presName="conn2-1" presStyleLbl="parChTrans1D2" presStyleIdx="3" presStyleCnt="12"/>
      <dgm:spPr/>
    </dgm:pt>
    <dgm:pt modelId="{8ED33165-4F68-45DC-A32D-2B99C752DB68}" type="pres">
      <dgm:prSet presAssocID="{BFC1684A-3451-4B53-BF2A-DBA8821475BD}" presName="connTx" presStyleLbl="parChTrans1D2" presStyleIdx="3" presStyleCnt="12"/>
      <dgm:spPr/>
    </dgm:pt>
    <dgm:pt modelId="{CB1A9A9C-6CCA-4447-B31E-97F647840048}" type="pres">
      <dgm:prSet presAssocID="{4D2FA50C-3989-4CA5-940E-C48C9527C600}" presName="root2" presStyleCnt="0"/>
      <dgm:spPr/>
    </dgm:pt>
    <dgm:pt modelId="{3C940EB7-D0A4-49A0-95C0-E7A60ADDCD55}" type="pres">
      <dgm:prSet presAssocID="{4D2FA50C-3989-4CA5-940E-C48C9527C600}" presName="LevelTwoTextNode" presStyleLbl="node2" presStyleIdx="3" presStyleCnt="12" custScaleX="794183" custScaleY="123738">
        <dgm:presLayoutVars>
          <dgm:chPref val="3"/>
        </dgm:presLayoutVars>
      </dgm:prSet>
      <dgm:spPr/>
    </dgm:pt>
    <dgm:pt modelId="{4FCF7D19-A99A-47B0-9D82-9DAF23D4BBE4}" type="pres">
      <dgm:prSet presAssocID="{4D2FA50C-3989-4CA5-940E-C48C9527C600}" presName="level3hierChild" presStyleCnt="0"/>
      <dgm:spPr/>
    </dgm:pt>
    <dgm:pt modelId="{3FDAFA00-A48A-4022-85C7-F6DC5BB99897}" type="pres">
      <dgm:prSet presAssocID="{CC1F9C64-13E3-4C42-AECC-492E8A53FA25}" presName="conn2-1" presStyleLbl="parChTrans1D2" presStyleIdx="4" presStyleCnt="12"/>
      <dgm:spPr/>
    </dgm:pt>
    <dgm:pt modelId="{F768F7BE-BB27-4468-BA6A-FA5EB6024998}" type="pres">
      <dgm:prSet presAssocID="{CC1F9C64-13E3-4C42-AECC-492E8A53FA25}" presName="connTx" presStyleLbl="parChTrans1D2" presStyleIdx="4" presStyleCnt="12"/>
      <dgm:spPr/>
    </dgm:pt>
    <dgm:pt modelId="{DFD1E0E0-8CAF-45FD-8118-630FD1006C63}" type="pres">
      <dgm:prSet presAssocID="{172D231F-DCD0-4BF1-A3C5-D9F8B3877684}" presName="root2" presStyleCnt="0"/>
      <dgm:spPr/>
    </dgm:pt>
    <dgm:pt modelId="{01380E04-1240-47F1-807E-8F76F68A4C97}" type="pres">
      <dgm:prSet presAssocID="{172D231F-DCD0-4BF1-A3C5-D9F8B3877684}" presName="LevelTwoTextNode" presStyleLbl="node2" presStyleIdx="4" presStyleCnt="12" custScaleX="793226" custScaleY="128197">
        <dgm:presLayoutVars>
          <dgm:chPref val="3"/>
        </dgm:presLayoutVars>
      </dgm:prSet>
      <dgm:spPr/>
    </dgm:pt>
    <dgm:pt modelId="{A6338E67-306F-4123-A6CA-46F2A28ED53F}" type="pres">
      <dgm:prSet presAssocID="{172D231F-DCD0-4BF1-A3C5-D9F8B3877684}" presName="level3hierChild" presStyleCnt="0"/>
      <dgm:spPr/>
    </dgm:pt>
    <dgm:pt modelId="{5A5827B2-43D2-42CD-9ADB-B1E1069986C5}" type="pres">
      <dgm:prSet presAssocID="{353AA220-5C30-4FB5-B86A-C0F63D367293}" presName="conn2-1" presStyleLbl="parChTrans1D2" presStyleIdx="5" presStyleCnt="12"/>
      <dgm:spPr/>
    </dgm:pt>
    <dgm:pt modelId="{368A7CAE-72B1-4242-8CDC-37B8D3430B98}" type="pres">
      <dgm:prSet presAssocID="{353AA220-5C30-4FB5-B86A-C0F63D367293}" presName="connTx" presStyleLbl="parChTrans1D2" presStyleIdx="5" presStyleCnt="12"/>
      <dgm:spPr/>
    </dgm:pt>
    <dgm:pt modelId="{EE04F333-998C-404A-A640-C50E45ECE03C}" type="pres">
      <dgm:prSet presAssocID="{54EF8EFC-9174-4DB6-A863-36E5177B70DC}" presName="root2" presStyleCnt="0"/>
      <dgm:spPr/>
    </dgm:pt>
    <dgm:pt modelId="{E3314B92-3AD5-4911-9B56-489CBE8A5707}" type="pres">
      <dgm:prSet presAssocID="{54EF8EFC-9174-4DB6-A863-36E5177B70DC}" presName="LevelTwoTextNode" presStyleLbl="node2" presStyleIdx="5" presStyleCnt="12" custScaleX="789043" custScaleY="125912">
        <dgm:presLayoutVars>
          <dgm:chPref val="3"/>
        </dgm:presLayoutVars>
      </dgm:prSet>
      <dgm:spPr/>
    </dgm:pt>
    <dgm:pt modelId="{4A30F05D-C21F-45F2-B82E-443F46973091}" type="pres">
      <dgm:prSet presAssocID="{54EF8EFC-9174-4DB6-A863-36E5177B70DC}" presName="level3hierChild" presStyleCnt="0"/>
      <dgm:spPr/>
    </dgm:pt>
    <dgm:pt modelId="{16E22AE9-5719-4140-9696-F9A70A716435}" type="pres">
      <dgm:prSet presAssocID="{A4CB2E0E-EE22-4268-BA08-568E160112A9}" presName="conn2-1" presStyleLbl="parChTrans1D2" presStyleIdx="6" presStyleCnt="12"/>
      <dgm:spPr/>
    </dgm:pt>
    <dgm:pt modelId="{99ACA5C4-AEBC-4A1D-BCA7-A862174B590C}" type="pres">
      <dgm:prSet presAssocID="{A4CB2E0E-EE22-4268-BA08-568E160112A9}" presName="connTx" presStyleLbl="parChTrans1D2" presStyleIdx="6" presStyleCnt="12"/>
      <dgm:spPr/>
    </dgm:pt>
    <dgm:pt modelId="{F193F0C8-470B-4B1E-BF9D-F957D76501DF}" type="pres">
      <dgm:prSet presAssocID="{D751DEDF-0431-4212-84B7-B60B6B7D83B5}" presName="root2" presStyleCnt="0"/>
      <dgm:spPr/>
    </dgm:pt>
    <dgm:pt modelId="{30A7AACF-1EB1-4E50-9D16-3F34F48795E1}" type="pres">
      <dgm:prSet presAssocID="{D751DEDF-0431-4212-84B7-B60B6B7D83B5}" presName="LevelTwoTextNode" presStyleLbl="node2" presStyleIdx="6" presStyleCnt="12" custScaleX="785778" custScaleY="119884">
        <dgm:presLayoutVars>
          <dgm:chPref val="3"/>
        </dgm:presLayoutVars>
      </dgm:prSet>
      <dgm:spPr/>
    </dgm:pt>
    <dgm:pt modelId="{D587166B-E78E-4A2F-827D-673D56B95E35}" type="pres">
      <dgm:prSet presAssocID="{D751DEDF-0431-4212-84B7-B60B6B7D83B5}" presName="level3hierChild" presStyleCnt="0"/>
      <dgm:spPr/>
    </dgm:pt>
    <dgm:pt modelId="{B288DCA9-A3B0-462B-B35E-5432FA65C0C8}" type="pres">
      <dgm:prSet presAssocID="{8EBDCD6A-6487-4287-8EB8-4EDFC2E3700B}" presName="conn2-1" presStyleLbl="parChTrans1D2" presStyleIdx="7" presStyleCnt="12"/>
      <dgm:spPr/>
    </dgm:pt>
    <dgm:pt modelId="{2BEBEBCA-8AAD-451F-A1AB-EE7DF2FFBC27}" type="pres">
      <dgm:prSet presAssocID="{8EBDCD6A-6487-4287-8EB8-4EDFC2E3700B}" presName="connTx" presStyleLbl="parChTrans1D2" presStyleIdx="7" presStyleCnt="12"/>
      <dgm:spPr/>
    </dgm:pt>
    <dgm:pt modelId="{B65A475F-87FB-43CB-B132-77ECDEB4B1BC}" type="pres">
      <dgm:prSet presAssocID="{DF52E1A5-9845-43D4-B63E-BBDE945B4E1C}" presName="root2" presStyleCnt="0"/>
      <dgm:spPr/>
    </dgm:pt>
    <dgm:pt modelId="{EFCFC2D9-C17F-4968-9B97-F50E5FC858F3}" type="pres">
      <dgm:prSet presAssocID="{DF52E1A5-9845-43D4-B63E-BBDE945B4E1C}" presName="LevelTwoTextNode" presStyleLbl="node2" presStyleIdx="7" presStyleCnt="12" custScaleX="797350" custScaleY="110575">
        <dgm:presLayoutVars>
          <dgm:chPref val="3"/>
        </dgm:presLayoutVars>
      </dgm:prSet>
      <dgm:spPr/>
    </dgm:pt>
    <dgm:pt modelId="{6ED7B675-C69F-4A3A-856C-24E6C00B228E}" type="pres">
      <dgm:prSet presAssocID="{DF52E1A5-9845-43D4-B63E-BBDE945B4E1C}" presName="level3hierChild" presStyleCnt="0"/>
      <dgm:spPr/>
    </dgm:pt>
    <dgm:pt modelId="{BC080041-5675-4F5B-861E-A0A3FD9BF32E}" type="pres">
      <dgm:prSet presAssocID="{9CA06B03-0E2A-4321-AD69-5465204E75B9}" presName="conn2-1" presStyleLbl="parChTrans1D2" presStyleIdx="8" presStyleCnt="12"/>
      <dgm:spPr/>
    </dgm:pt>
    <dgm:pt modelId="{E5F1F5B7-4D70-47A5-B8EF-40C025E964AC}" type="pres">
      <dgm:prSet presAssocID="{9CA06B03-0E2A-4321-AD69-5465204E75B9}" presName="connTx" presStyleLbl="parChTrans1D2" presStyleIdx="8" presStyleCnt="12"/>
      <dgm:spPr/>
    </dgm:pt>
    <dgm:pt modelId="{118C197A-124E-4E0E-9AD8-7F3F23C5D5A9}" type="pres">
      <dgm:prSet presAssocID="{88E1EE7F-600E-41CC-8F0D-5C3C41E04803}" presName="root2" presStyleCnt="0"/>
      <dgm:spPr/>
    </dgm:pt>
    <dgm:pt modelId="{448AEBA5-C4CA-44F5-B6BB-4072FE3B781C}" type="pres">
      <dgm:prSet presAssocID="{88E1EE7F-600E-41CC-8F0D-5C3C41E04803}" presName="LevelTwoTextNode" presStyleLbl="node2" presStyleIdx="8" presStyleCnt="12" custScaleX="790887" custScaleY="145964">
        <dgm:presLayoutVars>
          <dgm:chPref val="3"/>
        </dgm:presLayoutVars>
      </dgm:prSet>
      <dgm:spPr/>
    </dgm:pt>
    <dgm:pt modelId="{014195EE-E17F-485A-B8B4-23D54CE8F2AD}" type="pres">
      <dgm:prSet presAssocID="{88E1EE7F-600E-41CC-8F0D-5C3C41E04803}" presName="level3hierChild" presStyleCnt="0"/>
      <dgm:spPr/>
    </dgm:pt>
    <dgm:pt modelId="{3E54EED4-5FEB-4DA2-BC9A-49503689A402}" type="pres">
      <dgm:prSet presAssocID="{DC811185-DA38-468C-9754-8FA7CBA6873B}" presName="conn2-1" presStyleLbl="parChTrans1D2" presStyleIdx="9" presStyleCnt="12"/>
      <dgm:spPr/>
    </dgm:pt>
    <dgm:pt modelId="{3848C32C-B516-43F8-A058-3FE7FADA6AD6}" type="pres">
      <dgm:prSet presAssocID="{DC811185-DA38-468C-9754-8FA7CBA6873B}" presName="connTx" presStyleLbl="parChTrans1D2" presStyleIdx="9" presStyleCnt="12"/>
      <dgm:spPr/>
    </dgm:pt>
    <dgm:pt modelId="{B6D4629E-DD06-454E-9A9E-BB926891DDC5}" type="pres">
      <dgm:prSet presAssocID="{7014578E-F1C5-426B-B936-BD9D4959E1FE}" presName="root2" presStyleCnt="0"/>
      <dgm:spPr/>
    </dgm:pt>
    <dgm:pt modelId="{4832A921-2209-4E81-B50B-7ACC16FC6901}" type="pres">
      <dgm:prSet presAssocID="{7014578E-F1C5-426B-B936-BD9D4959E1FE}" presName="LevelTwoTextNode" presStyleLbl="node2" presStyleIdx="9" presStyleCnt="12" custScaleX="797095" custScaleY="160260">
        <dgm:presLayoutVars>
          <dgm:chPref val="3"/>
        </dgm:presLayoutVars>
      </dgm:prSet>
      <dgm:spPr/>
    </dgm:pt>
    <dgm:pt modelId="{0FFFCDB2-66D1-443B-975A-065DBF55469E}" type="pres">
      <dgm:prSet presAssocID="{7014578E-F1C5-426B-B936-BD9D4959E1FE}" presName="level3hierChild" presStyleCnt="0"/>
      <dgm:spPr/>
    </dgm:pt>
    <dgm:pt modelId="{EE19EAFE-8095-48DB-A002-5FE3C50F1068}" type="pres">
      <dgm:prSet presAssocID="{2D44CA20-000A-49C9-960B-27C60F9D1EA0}" presName="conn2-1" presStyleLbl="parChTrans1D2" presStyleIdx="10" presStyleCnt="12"/>
      <dgm:spPr/>
    </dgm:pt>
    <dgm:pt modelId="{40D2BD5D-52D2-4FB2-868A-C758B9FF81A7}" type="pres">
      <dgm:prSet presAssocID="{2D44CA20-000A-49C9-960B-27C60F9D1EA0}" presName="connTx" presStyleLbl="parChTrans1D2" presStyleIdx="10" presStyleCnt="12"/>
      <dgm:spPr/>
    </dgm:pt>
    <dgm:pt modelId="{63DA7A34-3D86-40B0-85BF-6E46CABC22A0}" type="pres">
      <dgm:prSet presAssocID="{1069F8E7-9001-4AD7-8E9F-B0DD21BC3E47}" presName="root2" presStyleCnt="0"/>
      <dgm:spPr/>
    </dgm:pt>
    <dgm:pt modelId="{57822F42-F0EC-43F7-9F47-157534BF71D2}" type="pres">
      <dgm:prSet presAssocID="{1069F8E7-9001-4AD7-8E9F-B0DD21BC3E47}" presName="LevelTwoTextNode" presStyleLbl="node2" presStyleIdx="10" presStyleCnt="12" custScaleX="796358" custScaleY="166406">
        <dgm:presLayoutVars>
          <dgm:chPref val="3"/>
        </dgm:presLayoutVars>
      </dgm:prSet>
      <dgm:spPr/>
    </dgm:pt>
    <dgm:pt modelId="{58B008A5-8B29-4F65-9414-6197FE967A93}" type="pres">
      <dgm:prSet presAssocID="{1069F8E7-9001-4AD7-8E9F-B0DD21BC3E47}" presName="level3hierChild" presStyleCnt="0"/>
      <dgm:spPr/>
    </dgm:pt>
    <dgm:pt modelId="{4639AA40-61C6-43E1-AC30-C8CD6450F7D8}" type="pres">
      <dgm:prSet presAssocID="{CEAF5CDB-4806-4971-9F5A-7CD2DD89E0AD}" presName="conn2-1" presStyleLbl="parChTrans1D2" presStyleIdx="11" presStyleCnt="12"/>
      <dgm:spPr/>
    </dgm:pt>
    <dgm:pt modelId="{EAD5BE3F-07B1-4E93-8707-3B9AFD6F620E}" type="pres">
      <dgm:prSet presAssocID="{CEAF5CDB-4806-4971-9F5A-7CD2DD89E0AD}" presName="connTx" presStyleLbl="parChTrans1D2" presStyleIdx="11" presStyleCnt="12"/>
      <dgm:spPr/>
    </dgm:pt>
    <dgm:pt modelId="{163C0BD4-D578-4900-B941-E23C19F3E420}" type="pres">
      <dgm:prSet presAssocID="{4C20EA3C-9611-43F3-9E6F-8E44FA0D2C2B}" presName="root2" presStyleCnt="0"/>
      <dgm:spPr/>
    </dgm:pt>
    <dgm:pt modelId="{29F854A8-09B4-4BD7-9604-8EA759ED9AE0}" type="pres">
      <dgm:prSet presAssocID="{4C20EA3C-9611-43F3-9E6F-8E44FA0D2C2B}" presName="LevelTwoTextNode" presStyleLbl="node2" presStyleIdx="11" presStyleCnt="12" custScaleX="796065" custScaleY="134764">
        <dgm:presLayoutVars>
          <dgm:chPref val="3"/>
        </dgm:presLayoutVars>
      </dgm:prSet>
      <dgm:spPr/>
    </dgm:pt>
    <dgm:pt modelId="{73C391AA-91D5-4D54-9F82-37852A90266E}" type="pres">
      <dgm:prSet presAssocID="{4C20EA3C-9611-43F3-9E6F-8E44FA0D2C2B}" presName="level3hierChild" presStyleCnt="0"/>
      <dgm:spPr/>
    </dgm:pt>
  </dgm:ptLst>
  <dgm:cxnLst>
    <dgm:cxn modelId="{821C15C1-E069-4C12-8413-9EC2DE93260C}" srcId="{A60F3570-F120-4A7F-808B-B0CF3B679430}" destId="{E9E2E6DE-47CC-472C-8B00-AC48C28B8685}" srcOrd="2" destOrd="0" parTransId="{753BE5E4-54CC-4072-833B-7DAE02C689A9}" sibTransId="{575908BA-78CD-4ACF-A883-E39C5C401D04}"/>
    <dgm:cxn modelId="{4965FB65-0FAA-4B1A-9238-78ABA19E0B1D}" srcId="{5DA86CE4-2632-494B-9D76-C8702B59D399}" destId="{A60F3570-F120-4A7F-808B-B0CF3B679430}" srcOrd="0" destOrd="0" parTransId="{DAFCB5F3-5BAE-4F59-A931-4BA2D80A35A9}" sibTransId="{75602557-2B9E-42EB-9B46-102EB986BAE3}"/>
    <dgm:cxn modelId="{DF9A2D63-1164-4C60-A6B7-7C37E4D418F5}" type="presOf" srcId="{CC1F9C64-13E3-4C42-AECC-492E8A53FA25}" destId="{F768F7BE-BB27-4468-BA6A-FA5EB6024998}" srcOrd="1" destOrd="0" presId="urn:microsoft.com/office/officeart/2008/layout/HorizontalMultiLevelHierarchy"/>
    <dgm:cxn modelId="{1C8EBF4E-481D-4428-A871-C088340BDC07}" type="presOf" srcId="{2D44CA20-000A-49C9-960B-27C60F9D1EA0}" destId="{EE19EAFE-8095-48DB-A002-5FE3C50F1068}" srcOrd="0" destOrd="0" presId="urn:microsoft.com/office/officeart/2008/layout/HorizontalMultiLevelHierarchy"/>
    <dgm:cxn modelId="{256A3B28-9CD9-4DE5-84DB-EA113260F79E}" type="presOf" srcId="{753BE5E4-54CC-4072-833B-7DAE02C689A9}" destId="{0AB231F8-B49D-4F62-9640-C4BC24772050}" srcOrd="0" destOrd="0" presId="urn:microsoft.com/office/officeart/2008/layout/HorizontalMultiLevelHierarchy"/>
    <dgm:cxn modelId="{785BF0B5-9AC6-43C9-BED8-7722F229F987}" type="presOf" srcId="{8EBDCD6A-6487-4287-8EB8-4EDFC2E3700B}" destId="{2BEBEBCA-8AAD-451F-A1AB-EE7DF2FFBC27}" srcOrd="1" destOrd="0" presId="urn:microsoft.com/office/officeart/2008/layout/HorizontalMultiLevelHierarchy"/>
    <dgm:cxn modelId="{27ECD14B-EA43-42EF-8B3A-098AA5C46C8C}" type="presOf" srcId="{DF52E1A5-9845-43D4-B63E-BBDE945B4E1C}" destId="{EFCFC2D9-C17F-4968-9B97-F50E5FC858F3}" srcOrd="0" destOrd="0" presId="urn:microsoft.com/office/officeart/2008/layout/HorizontalMultiLevelHierarchy"/>
    <dgm:cxn modelId="{01F9B562-A6FB-4F1E-BD2E-E7F85F6BADE1}" type="presOf" srcId="{88E1EE7F-600E-41CC-8F0D-5C3C41E04803}" destId="{448AEBA5-C4CA-44F5-B6BB-4072FE3B781C}" srcOrd="0" destOrd="0" presId="urn:microsoft.com/office/officeart/2008/layout/HorizontalMultiLevelHierarchy"/>
    <dgm:cxn modelId="{F586FA82-134A-403E-8675-4A662AE06930}" type="presOf" srcId="{E9E2E6DE-47CC-472C-8B00-AC48C28B8685}" destId="{6CDA3415-6CA4-4429-866C-DDEC9746B1DD}" srcOrd="0" destOrd="0" presId="urn:microsoft.com/office/officeart/2008/layout/HorizontalMultiLevelHierarchy"/>
    <dgm:cxn modelId="{F80E9A9D-B448-49F9-B782-150805C58AB1}" type="presOf" srcId="{34452D22-A8B2-4A79-982A-060C8B567EAA}" destId="{150BFAEC-2AD2-4108-B345-246CA6AF8CA4}" srcOrd="0" destOrd="0" presId="urn:microsoft.com/office/officeart/2008/layout/HorizontalMultiLevelHierarchy"/>
    <dgm:cxn modelId="{CE5FEE02-F06D-4559-B221-80BC004B4C18}" type="presOf" srcId="{DC811185-DA38-468C-9754-8FA7CBA6873B}" destId="{3E54EED4-5FEB-4DA2-BC9A-49503689A402}" srcOrd="0" destOrd="0" presId="urn:microsoft.com/office/officeart/2008/layout/HorizontalMultiLevelHierarchy"/>
    <dgm:cxn modelId="{B7E73DC2-860C-4703-9383-AA9268F53E8E}" srcId="{A60F3570-F120-4A7F-808B-B0CF3B679430}" destId="{4C20EA3C-9611-43F3-9E6F-8E44FA0D2C2B}" srcOrd="11" destOrd="0" parTransId="{CEAF5CDB-4806-4971-9F5A-7CD2DD89E0AD}" sibTransId="{B683FEA7-5590-4D6F-8FEA-11DE39E0BC47}"/>
    <dgm:cxn modelId="{3ADDF78B-457C-43EE-ADDF-406CB615E4FA}" type="presOf" srcId="{CC1F9C64-13E3-4C42-AECC-492E8A53FA25}" destId="{3FDAFA00-A48A-4022-85C7-F6DC5BB99897}" srcOrd="0" destOrd="0" presId="urn:microsoft.com/office/officeart/2008/layout/HorizontalMultiLevelHierarchy"/>
    <dgm:cxn modelId="{E2A2CF86-95E2-4CBD-B71B-FC0B98215397}" srcId="{A60F3570-F120-4A7F-808B-B0CF3B679430}" destId="{54EF8EFC-9174-4DB6-A863-36E5177B70DC}" srcOrd="5" destOrd="0" parTransId="{353AA220-5C30-4FB5-B86A-C0F63D367293}" sibTransId="{31247710-1320-41B8-904E-4E3E87AF014D}"/>
    <dgm:cxn modelId="{7D00DF38-F245-49FE-9E4B-0DD6AC1F100A}" srcId="{A60F3570-F120-4A7F-808B-B0CF3B679430}" destId="{D751DEDF-0431-4212-84B7-B60B6B7D83B5}" srcOrd="6" destOrd="0" parTransId="{A4CB2E0E-EE22-4268-BA08-568E160112A9}" sibTransId="{D5352773-C7AD-4B8C-ACDD-8AF95196BD0D}"/>
    <dgm:cxn modelId="{2C365B15-23E1-462B-B34B-E0AABC2F4265}" type="presOf" srcId="{54EF8EFC-9174-4DB6-A863-36E5177B70DC}" destId="{E3314B92-3AD5-4911-9B56-489CBE8A5707}" srcOrd="0" destOrd="0" presId="urn:microsoft.com/office/officeart/2008/layout/HorizontalMultiLevelHierarchy"/>
    <dgm:cxn modelId="{4A79292D-5BAB-4DFD-A83E-2E61B4E20EEA}" srcId="{A60F3570-F120-4A7F-808B-B0CF3B679430}" destId="{1069F8E7-9001-4AD7-8E9F-B0DD21BC3E47}" srcOrd="10" destOrd="0" parTransId="{2D44CA20-000A-49C9-960B-27C60F9D1EA0}" sibTransId="{3A493A42-D236-437F-BA75-2615F9DDABB9}"/>
    <dgm:cxn modelId="{A692945F-3073-419D-914D-CC28A5813E41}" type="presOf" srcId="{9CA06B03-0E2A-4321-AD69-5465204E75B9}" destId="{BC080041-5675-4F5B-861E-A0A3FD9BF32E}" srcOrd="0" destOrd="0" presId="urn:microsoft.com/office/officeart/2008/layout/HorizontalMultiLevelHierarchy"/>
    <dgm:cxn modelId="{A6A7D93F-62E0-43D1-B3EC-FAE9AC5558A5}" type="presOf" srcId="{353AA220-5C30-4FB5-B86A-C0F63D367293}" destId="{5A5827B2-43D2-42CD-9ADB-B1E1069986C5}" srcOrd="0" destOrd="0" presId="urn:microsoft.com/office/officeart/2008/layout/HorizontalMultiLevelHierarchy"/>
    <dgm:cxn modelId="{34CA09B1-514A-422B-9AE8-BCB84E2374F6}" type="presOf" srcId="{D751DEDF-0431-4212-84B7-B60B6B7D83B5}" destId="{30A7AACF-1EB1-4E50-9D16-3F34F48795E1}" srcOrd="0" destOrd="0" presId="urn:microsoft.com/office/officeart/2008/layout/HorizontalMultiLevelHierarchy"/>
    <dgm:cxn modelId="{3B14CD5C-81B5-484E-99FA-9749F93F33C9}" type="presOf" srcId="{A60F3570-F120-4A7F-808B-B0CF3B679430}" destId="{DAAA810E-7841-45FC-869F-06157FC4D997}" srcOrd="0" destOrd="0" presId="urn:microsoft.com/office/officeart/2008/layout/HorizontalMultiLevelHierarchy"/>
    <dgm:cxn modelId="{06941008-292E-4566-83A8-2AB081BD1E34}" type="presOf" srcId="{EE7704CE-A8EA-4617-9EF8-947B172C54EF}" destId="{23BBBD28-8766-472A-8DBB-B93E9B34F560}" srcOrd="1" destOrd="0" presId="urn:microsoft.com/office/officeart/2008/layout/HorizontalMultiLevelHierarchy"/>
    <dgm:cxn modelId="{613091A9-23BE-490F-BBEC-2E125A725D4E}" type="presOf" srcId="{2D44CA20-000A-49C9-960B-27C60F9D1EA0}" destId="{40D2BD5D-52D2-4FB2-868A-C758B9FF81A7}" srcOrd="1" destOrd="0" presId="urn:microsoft.com/office/officeart/2008/layout/HorizontalMultiLevelHierarchy"/>
    <dgm:cxn modelId="{6F90521D-2E89-49D3-B378-4936BFFA7809}" type="presOf" srcId="{1069F8E7-9001-4AD7-8E9F-B0DD21BC3E47}" destId="{57822F42-F0EC-43F7-9F47-157534BF71D2}" srcOrd="0" destOrd="0" presId="urn:microsoft.com/office/officeart/2008/layout/HorizontalMultiLevelHierarchy"/>
    <dgm:cxn modelId="{D9007E0D-03DC-49E3-A746-F430BF662D5C}" type="presOf" srcId="{7014578E-F1C5-426B-B936-BD9D4959E1FE}" destId="{4832A921-2209-4E81-B50B-7ACC16FC6901}" srcOrd="0" destOrd="0" presId="urn:microsoft.com/office/officeart/2008/layout/HorizontalMultiLevelHierarchy"/>
    <dgm:cxn modelId="{A97BE26D-A067-4F69-BF98-8FEAF77CA45E}" type="presOf" srcId="{9CA06B03-0E2A-4321-AD69-5465204E75B9}" destId="{E5F1F5B7-4D70-47A5-B8EF-40C025E964AC}" srcOrd="1" destOrd="0" presId="urn:microsoft.com/office/officeart/2008/layout/HorizontalMultiLevelHierarchy"/>
    <dgm:cxn modelId="{3818E933-706F-4C19-ACB3-8A942FCDEB70}" type="presOf" srcId="{EE7704CE-A8EA-4617-9EF8-947B172C54EF}" destId="{80899A21-9CA2-4EC0-97EC-1ED454941CDC}" srcOrd="0" destOrd="0" presId="urn:microsoft.com/office/officeart/2008/layout/HorizontalMultiLevelHierarchy"/>
    <dgm:cxn modelId="{480FE7F6-3966-4A11-9390-C2FC83E38A46}" srcId="{A60F3570-F120-4A7F-808B-B0CF3B679430}" destId="{7014578E-F1C5-426B-B936-BD9D4959E1FE}" srcOrd="9" destOrd="0" parTransId="{DC811185-DA38-468C-9754-8FA7CBA6873B}" sibTransId="{B5D9F2DB-B97A-4045-B811-4B6C314DC63E}"/>
    <dgm:cxn modelId="{8913DF71-3163-4BA0-8C09-73603EFAC05B}" srcId="{A60F3570-F120-4A7F-808B-B0CF3B679430}" destId="{88E1EE7F-600E-41CC-8F0D-5C3C41E04803}" srcOrd="8" destOrd="0" parTransId="{9CA06B03-0E2A-4321-AD69-5465204E75B9}" sibTransId="{9407021F-8724-4EC9-815D-B8CB6D51976E}"/>
    <dgm:cxn modelId="{E796B092-0570-4F3B-B80E-D61D9F0C2360}" type="presOf" srcId="{DC811185-DA38-468C-9754-8FA7CBA6873B}" destId="{3848C32C-B516-43F8-A058-3FE7FADA6AD6}" srcOrd="1" destOrd="0" presId="urn:microsoft.com/office/officeart/2008/layout/HorizontalMultiLevelHierarchy"/>
    <dgm:cxn modelId="{DD71BADE-8C3D-4C04-BB86-AC5B0954FD7C}" srcId="{A60F3570-F120-4A7F-808B-B0CF3B679430}" destId="{4D2FA50C-3989-4CA5-940E-C48C9527C600}" srcOrd="3" destOrd="0" parTransId="{BFC1684A-3451-4B53-BF2A-DBA8821475BD}" sibTransId="{9954D9AD-22DC-4104-B8C7-5E073BD82C38}"/>
    <dgm:cxn modelId="{49EFBC25-AD4D-4AF3-B9E1-5975EB108CE1}" type="presOf" srcId="{8EBDCD6A-6487-4287-8EB8-4EDFC2E3700B}" destId="{B288DCA9-A3B0-462B-B35E-5432FA65C0C8}" srcOrd="0" destOrd="0" presId="urn:microsoft.com/office/officeart/2008/layout/HorizontalMultiLevelHierarchy"/>
    <dgm:cxn modelId="{025D43A5-32CA-49FA-A8FA-E255DF08EF03}" srcId="{A60F3570-F120-4A7F-808B-B0CF3B679430}" destId="{172D231F-DCD0-4BF1-A3C5-D9F8B3877684}" srcOrd="4" destOrd="0" parTransId="{CC1F9C64-13E3-4C42-AECC-492E8A53FA25}" sibTransId="{B339892C-7A0E-40E0-BBAC-6FD889115723}"/>
    <dgm:cxn modelId="{155F0025-4911-4333-8421-785DFBE74CAB}" type="presOf" srcId="{8DE4B135-BE20-4962-BD91-D1BDD8DD477A}" destId="{DCD253DF-C748-402E-8296-DEA18BE4912F}" srcOrd="0" destOrd="0" presId="urn:microsoft.com/office/officeart/2008/layout/HorizontalMultiLevelHierarchy"/>
    <dgm:cxn modelId="{EE0D484A-38A2-4B61-B8C1-25C1C59C980E}" type="presOf" srcId="{CEAF5CDB-4806-4971-9F5A-7CD2DD89E0AD}" destId="{EAD5BE3F-07B1-4E93-8707-3B9AFD6F620E}" srcOrd="1" destOrd="0" presId="urn:microsoft.com/office/officeart/2008/layout/HorizontalMultiLevelHierarchy"/>
    <dgm:cxn modelId="{A481F4C6-B883-44EC-B17A-258E8C0154CE}" type="presOf" srcId="{A4CB2E0E-EE22-4268-BA08-568E160112A9}" destId="{99ACA5C4-AEBC-4A1D-BCA7-A862174B590C}" srcOrd="1" destOrd="0" presId="urn:microsoft.com/office/officeart/2008/layout/HorizontalMultiLevelHierarchy"/>
    <dgm:cxn modelId="{6413D2D8-58C7-4EE5-85A2-A5E7D81F2DB3}" type="presOf" srcId="{CEAF5CDB-4806-4971-9F5A-7CD2DD89E0AD}" destId="{4639AA40-61C6-43E1-AC30-C8CD6450F7D8}" srcOrd="0" destOrd="0" presId="urn:microsoft.com/office/officeart/2008/layout/HorizontalMultiLevelHierarchy"/>
    <dgm:cxn modelId="{C63505BC-E7CC-4A93-8662-B973BFC5E8FD}" type="presOf" srcId="{4C20EA3C-9611-43F3-9E6F-8E44FA0D2C2B}" destId="{29F854A8-09B4-4BD7-9604-8EA759ED9AE0}" srcOrd="0" destOrd="0" presId="urn:microsoft.com/office/officeart/2008/layout/HorizontalMultiLevelHierarchy"/>
    <dgm:cxn modelId="{D6514B94-637B-4B6E-A013-4AB07BCED33B}" type="presOf" srcId="{A4CB2E0E-EE22-4268-BA08-568E160112A9}" destId="{16E22AE9-5719-4140-9696-F9A70A716435}" srcOrd="0" destOrd="0" presId="urn:microsoft.com/office/officeart/2008/layout/HorizontalMultiLevelHierarchy"/>
    <dgm:cxn modelId="{2D7CA0CC-DF10-4EC9-8A80-A5D839EDB474}" srcId="{A60F3570-F120-4A7F-808B-B0CF3B679430}" destId="{9F4CEF9C-46E8-479D-93B1-D7F4468F8E02}" srcOrd="0" destOrd="0" parTransId="{34452D22-A8B2-4A79-982A-060C8B567EAA}" sibTransId="{B7AE37DC-2AC1-4EDC-B6AC-4E4298CD92DC}"/>
    <dgm:cxn modelId="{E07ADD9A-27BF-435E-957D-F855324F4241}" type="presOf" srcId="{34452D22-A8B2-4A79-982A-060C8B567EAA}" destId="{D4BB4050-1825-4B8B-A9FC-1CA77C61095B}" srcOrd="1" destOrd="0" presId="urn:microsoft.com/office/officeart/2008/layout/HorizontalMultiLevelHierarchy"/>
    <dgm:cxn modelId="{788A98D8-0FFE-4D7B-AC6B-F83119C68D31}" type="presOf" srcId="{9F4CEF9C-46E8-479D-93B1-D7F4468F8E02}" destId="{8F631E45-D4B6-4891-B2C2-8938A816432E}" srcOrd="0" destOrd="0" presId="urn:microsoft.com/office/officeart/2008/layout/HorizontalMultiLevelHierarchy"/>
    <dgm:cxn modelId="{71E06C60-45CA-4707-8C33-6E31C0A2ECEB}" type="presOf" srcId="{753BE5E4-54CC-4072-833B-7DAE02C689A9}" destId="{D7503232-FAAD-4176-9E7F-E53B74EFA22D}" srcOrd="1" destOrd="0" presId="urn:microsoft.com/office/officeart/2008/layout/HorizontalMultiLevelHierarchy"/>
    <dgm:cxn modelId="{9E09B190-556D-4AD8-A742-CC1BC53ACDDE}" type="presOf" srcId="{BFC1684A-3451-4B53-BF2A-DBA8821475BD}" destId="{8ED33165-4F68-45DC-A32D-2B99C752DB68}" srcOrd="1" destOrd="0" presId="urn:microsoft.com/office/officeart/2008/layout/HorizontalMultiLevelHierarchy"/>
    <dgm:cxn modelId="{E67E42DD-11F7-4A40-9B0A-64638317B7A3}" type="presOf" srcId="{4D2FA50C-3989-4CA5-940E-C48C9527C600}" destId="{3C940EB7-D0A4-49A0-95C0-E7A60ADDCD55}" srcOrd="0" destOrd="0" presId="urn:microsoft.com/office/officeart/2008/layout/HorizontalMultiLevelHierarchy"/>
    <dgm:cxn modelId="{5F2A24B6-1016-4AC1-B218-7951E5EC8270}" srcId="{A60F3570-F120-4A7F-808B-B0CF3B679430}" destId="{DF52E1A5-9845-43D4-B63E-BBDE945B4E1C}" srcOrd="7" destOrd="0" parTransId="{8EBDCD6A-6487-4287-8EB8-4EDFC2E3700B}" sibTransId="{B24C18B0-8B72-4A06-8946-203E532FAABD}"/>
    <dgm:cxn modelId="{40DDE315-0058-4CF8-AA40-76367768DA69}" type="presOf" srcId="{172D231F-DCD0-4BF1-A3C5-D9F8B3877684}" destId="{01380E04-1240-47F1-807E-8F76F68A4C97}" srcOrd="0" destOrd="0" presId="urn:microsoft.com/office/officeart/2008/layout/HorizontalMultiLevelHierarchy"/>
    <dgm:cxn modelId="{0CC1BB61-767E-42F4-AA66-BD3E1E766AAD}" type="presOf" srcId="{353AA220-5C30-4FB5-B86A-C0F63D367293}" destId="{368A7CAE-72B1-4242-8CDC-37B8D3430B98}" srcOrd="1" destOrd="0" presId="urn:microsoft.com/office/officeart/2008/layout/HorizontalMultiLevelHierarchy"/>
    <dgm:cxn modelId="{CA6938FE-AE7B-4DB0-9C63-32FDFC574C51}" type="presOf" srcId="{BFC1684A-3451-4B53-BF2A-DBA8821475BD}" destId="{303371E6-DFFA-49F2-932F-6B149E475133}" srcOrd="0" destOrd="0" presId="urn:microsoft.com/office/officeart/2008/layout/HorizontalMultiLevelHierarchy"/>
    <dgm:cxn modelId="{368A7BE0-4C76-4384-917A-C0E48D58807B}" type="presOf" srcId="{5DA86CE4-2632-494B-9D76-C8702B59D399}" destId="{F08A4AF0-300F-42A9-B874-6C96D7C82168}" srcOrd="0" destOrd="0" presId="urn:microsoft.com/office/officeart/2008/layout/HorizontalMultiLevelHierarchy"/>
    <dgm:cxn modelId="{981BE172-6363-45A8-8CE5-2B1C86D12758}" srcId="{A60F3570-F120-4A7F-808B-B0CF3B679430}" destId="{8DE4B135-BE20-4962-BD91-D1BDD8DD477A}" srcOrd="1" destOrd="0" parTransId="{EE7704CE-A8EA-4617-9EF8-947B172C54EF}" sibTransId="{4B9416A1-A785-47AA-9CCF-902A66255CEA}"/>
    <dgm:cxn modelId="{6A0964A2-4065-4B86-8E0C-A87C4C0CAD44}" type="presParOf" srcId="{F08A4AF0-300F-42A9-B874-6C96D7C82168}" destId="{43126780-D1DB-4AEE-BD42-1F6CF06D111F}" srcOrd="0" destOrd="0" presId="urn:microsoft.com/office/officeart/2008/layout/HorizontalMultiLevelHierarchy"/>
    <dgm:cxn modelId="{C32278B7-3B94-455C-A322-66310267690A}" type="presParOf" srcId="{43126780-D1DB-4AEE-BD42-1F6CF06D111F}" destId="{DAAA810E-7841-45FC-869F-06157FC4D997}" srcOrd="0" destOrd="0" presId="urn:microsoft.com/office/officeart/2008/layout/HorizontalMultiLevelHierarchy"/>
    <dgm:cxn modelId="{1C495BEB-6583-46C4-B22F-8B4056D06FDB}" type="presParOf" srcId="{43126780-D1DB-4AEE-BD42-1F6CF06D111F}" destId="{EDA2569A-AE9A-4167-8AFA-5717A5B1653B}" srcOrd="1" destOrd="0" presId="urn:microsoft.com/office/officeart/2008/layout/HorizontalMultiLevelHierarchy"/>
    <dgm:cxn modelId="{EE2C26C9-784F-4FD6-AAAB-CB7BC77EB88C}" type="presParOf" srcId="{EDA2569A-AE9A-4167-8AFA-5717A5B1653B}" destId="{150BFAEC-2AD2-4108-B345-246CA6AF8CA4}" srcOrd="0" destOrd="0" presId="urn:microsoft.com/office/officeart/2008/layout/HorizontalMultiLevelHierarchy"/>
    <dgm:cxn modelId="{BD77EC67-E377-4187-8CCB-DDB32439AAC3}" type="presParOf" srcId="{150BFAEC-2AD2-4108-B345-246CA6AF8CA4}" destId="{D4BB4050-1825-4B8B-A9FC-1CA77C61095B}" srcOrd="0" destOrd="0" presId="urn:microsoft.com/office/officeart/2008/layout/HorizontalMultiLevelHierarchy"/>
    <dgm:cxn modelId="{D1D7030A-708D-4A0E-AA7A-5730E2EABA32}" type="presParOf" srcId="{EDA2569A-AE9A-4167-8AFA-5717A5B1653B}" destId="{450FC083-1D10-43C9-B85C-50A51428754D}" srcOrd="1" destOrd="0" presId="urn:microsoft.com/office/officeart/2008/layout/HorizontalMultiLevelHierarchy"/>
    <dgm:cxn modelId="{5B8DA55C-CFAC-4FBB-AA54-EA4D8C730077}" type="presParOf" srcId="{450FC083-1D10-43C9-B85C-50A51428754D}" destId="{8F631E45-D4B6-4891-B2C2-8938A816432E}" srcOrd="0" destOrd="0" presId="urn:microsoft.com/office/officeart/2008/layout/HorizontalMultiLevelHierarchy"/>
    <dgm:cxn modelId="{DEAA08FA-F502-439F-8E40-227E4029ABFC}" type="presParOf" srcId="{450FC083-1D10-43C9-B85C-50A51428754D}" destId="{E972C7BD-1478-44EA-835A-335D5C7331E9}" srcOrd="1" destOrd="0" presId="urn:microsoft.com/office/officeart/2008/layout/HorizontalMultiLevelHierarchy"/>
    <dgm:cxn modelId="{D7B3BA13-0F74-4F7C-9EE0-3506C97B3396}" type="presParOf" srcId="{EDA2569A-AE9A-4167-8AFA-5717A5B1653B}" destId="{80899A21-9CA2-4EC0-97EC-1ED454941CDC}" srcOrd="2" destOrd="0" presId="urn:microsoft.com/office/officeart/2008/layout/HorizontalMultiLevelHierarchy"/>
    <dgm:cxn modelId="{A80E08D7-3240-459E-8983-6578EB4FADFA}" type="presParOf" srcId="{80899A21-9CA2-4EC0-97EC-1ED454941CDC}" destId="{23BBBD28-8766-472A-8DBB-B93E9B34F560}" srcOrd="0" destOrd="0" presId="urn:microsoft.com/office/officeart/2008/layout/HorizontalMultiLevelHierarchy"/>
    <dgm:cxn modelId="{1F1EE6D3-C4E2-47AB-8489-35E2FFA1CB7C}" type="presParOf" srcId="{EDA2569A-AE9A-4167-8AFA-5717A5B1653B}" destId="{DE36A4C2-CDF2-4CBB-9FCF-AECDE32DBAEE}" srcOrd="3" destOrd="0" presId="urn:microsoft.com/office/officeart/2008/layout/HorizontalMultiLevelHierarchy"/>
    <dgm:cxn modelId="{A8B8DABD-1B22-4CE1-8426-4AA2DE0C9CEE}" type="presParOf" srcId="{DE36A4C2-CDF2-4CBB-9FCF-AECDE32DBAEE}" destId="{DCD253DF-C748-402E-8296-DEA18BE4912F}" srcOrd="0" destOrd="0" presId="urn:microsoft.com/office/officeart/2008/layout/HorizontalMultiLevelHierarchy"/>
    <dgm:cxn modelId="{46BD6490-3C77-4B77-897E-F66827624D54}" type="presParOf" srcId="{DE36A4C2-CDF2-4CBB-9FCF-AECDE32DBAEE}" destId="{5FC6EF8F-4F62-4932-8B49-79FF30A7CE4D}" srcOrd="1" destOrd="0" presId="urn:microsoft.com/office/officeart/2008/layout/HorizontalMultiLevelHierarchy"/>
    <dgm:cxn modelId="{5F55A035-6E05-44ED-8BC3-5997E09B0E55}" type="presParOf" srcId="{EDA2569A-AE9A-4167-8AFA-5717A5B1653B}" destId="{0AB231F8-B49D-4F62-9640-C4BC24772050}" srcOrd="4" destOrd="0" presId="urn:microsoft.com/office/officeart/2008/layout/HorizontalMultiLevelHierarchy"/>
    <dgm:cxn modelId="{05A6052E-8D69-4C94-B6BE-0E80AE1DFA92}" type="presParOf" srcId="{0AB231F8-B49D-4F62-9640-C4BC24772050}" destId="{D7503232-FAAD-4176-9E7F-E53B74EFA22D}" srcOrd="0" destOrd="0" presId="urn:microsoft.com/office/officeart/2008/layout/HorizontalMultiLevelHierarchy"/>
    <dgm:cxn modelId="{9A123C88-EA3F-4964-B6B2-1F3008630DAA}" type="presParOf" srcId="{EDA2569A-AE9A-4167-8AFA-5717A5B1653B}" destId="{200544BC-A0EF-45DC-8681-CCA8F0BF825E}" srcOrd="5" destOrd="0" presId="urn:microsoft.com/office/officeart/2008/layout/HorizontalMultiLevelHierarchy"/>
    <dgm:cxn modelId="{A0E090A4-15C3-4009-9BFD-B8FE5B2FB4D0}" type="presParOf" srcId="{200544BC-A0EF-45DC-8681-CCA8F0BF825E}" destId="{6CDA3415-6CA4-4429-866C-DDEC9746B1DD}" srcOrd="0" destOrd="0" presId="urn:microsoft.com/office/officeart/2008/layout/HorizontalMultiLevelHierarchy"/>
    <dgm:cxn modelId="{B68C66CC-0A6E-4D1B-BEE8-86BE50CA1C1F}" type="presParOf" srcId="{200544BC-A0EF-45DC-8681-CCA8F0BF825E}" destId="{D392C5F6-6F41-4646-8501-2B674DFE1070}" srcOrd="1" destOrd="0" presId="urn:microsoft.com/office/officeart/2008/layout/HorizontalMultiLevelHierarchy"/>
    <dgm:cxn modelId="{165A13AA-3B78-4BF6-B65F-9D433CACC23E}" type="presParOf" srcId="{EDA2569A-AE9A-4167-8AFA-5717A5B1653B}" destId="{303371E6-DFFA-49F2-932F-6B149E475133}" srcOrd="6" destOrd="0" presId="urn:microsoft.com/office/officeart/2008/layout/HorizontalMultiLevelHierarchy"/>
    <dgm:cxn modelId="{EDCACEE6-E498-4051-BB8C-6CB78EC08CF3}" type="presParOf" srcId="{303371E6-DFFA-49F2-932F-6B149E475133}" destId="{8ED33165-4F68-45DC-A32D-2B99C752DB68}" srcOrd="0" destOrd="0" presId="urn:microsoft.com/office/officeart/2008/layout/HorizontalMultiLevelHierarchy"/>
    <dgm:cxn modelId="{EA91431E-C2C2-4164-A7E3-34BA984B4982}" type="presParOf" srcId="{EDA2569A-AE9A-4167-8AFA-5717A5B1653B}" destId="{CB1A9A9C-6CCA-4447-B31E-97F647840048}" srcOrd="7" destOrd="0" presId="urn:microsoft.com/office/officeart/2008/layout/HorizontalMultiLevelHierarchy"/>
    <dgm:cxn modelId="{13455F99-2F5C-4953-A3A9-7F5E9FF464F4}" type="presParOf" srcId="{CB1A9A9C-6CCA-4447-B31E-97F647840048}" destId="{3C940EB7-D0A4-49A0-95C0-E7A60ADDCD55}" srcOrd="0" destOrd="0" presId="urn:microsoft.com/office/officeart/2008/layout/HorizontalMultiLevelHierarchy"/>
    <dgm:cxn modelId="{6370AD29-380B-4372-AA94-E1C08EB0B4FB}" type="presParOf" srcId="{CB1A9A9C-6CCA-4447-B31E-97F647840048}" destId="{4FCF7D19-A99A-47B0-9D82-9DAF23D4BBE4}" srcOrd="1" destOrd="0" presId="urn:microsoft.com/office/officeart/2008/layout/HorizontalMultiLevelHierarchy"/>
    <dgm:cxn modelId="{386396C7-3E78-4640-8650-22C7C51006CD}" type="presParOf" srcId="{EDA2569A-AE9A-4167-8AFA-5717A5B1653B}" destId="{3FDAFA00-A48A-4022-85C7-F6DC5BB99897}" srcOrd="8" destOrd="0" presId="urn:microsoft.com/office/officeart/2008/layout/HorizontalMultiLevelHierarchy"/>
    <dgm:cxn modelId="{651D4449-B756-4A46-AA15-619DD7B0070A}" type="presParOf" srcId="{3FDAFA00-A48A-4022-85C7-F6DC5BB99897}" destId="{F768F7BE-BB27-4468-BA6A-FA5EB6024998}" srcOrd="0" destOrd="0" presId="urn:microsoft.com/office/officeart/2008/layout/HorizontalMultiLevelHierarchy"/>
    <dgm:cxn modelId="{C14A14FF-A540-45B3-9EFF-4B992D9504F0}" type="presParOf" srcId="{EDA2569A-AE9A-4167-8AFA-5717A5B1653B}" destId="{DFD1E0E0-8CAF-45FD-8118-630FD1006C63}" srcOrd="9" destOrd="0" presId="urn:microsoft.com/office/officeart/2008/layout/HorizontalMultiLevelHierarchy"/>
    <dgm:cxn modelId="{E8BFC7AE-038B-43AC-8128-715E0BB22C30}" type="presParOf" srcId="{DFD1E0E0-8CAF-45FD-8118-630FD1006C63}" destId="{01380E04-1240-47F1-807E-8F76F68A4C97}" srcOrd="0" destOrd="0" presId="urn:microsoft.com/office/officeart/2008/layout/HorizontalMultiLevelHierarchy"/>
    <dgm:cxn modelId="{F6F38E09-C8C8-4CDE-BC5D-BDBF6BFB443B}" type="presParOf" srcId="{DFD1E0E0-8CAF-45FD-8118-630FD1006C63}" destId="{A6338E67-306F-4123-A6CA-46F2A28ED53F}" srcOrd="1" destOrd="0" presId="urn:microsoft.com/office/officeart/2008/layout/HorizontalMultiLevelHierarchy"/>
    <dgm:cxn modelId="{42ECE4BE-C91D-452F-9ECF-18C07D2CDC8A}" type="presParOf" srcId="{EDA2569A-AE9A-4167-8AFA-5717A5B1653B}" destId="{5A5827B2-43D2-42CD-9ADB-B1E1069986C5}" srcOrd="10" destOrd="0" presId="urn:microsoft.com/office/officeart/2008/layout/HorizontalMultiLevelHierarchy"/>
    <dgm:cxn modelId="{357EDE5A-6B00-4C43-BABA-59877FC9EF84}" type="presParOf" srcId="{5A5827B2-43D2-42CD-9ADB-B1E1069986C5}" destId="{368A7CAE-72B1-4242-8CDC-37B8D3430B98}" srcOrd="0" destOrd="0" presId="urn:microsoft.com/office/officeart/2008/layout/HorizontalMultiLevelHierarchy"/>
    <dgm:cxn modelId="{38ECDC63-0FEC-432C-B75D-86BE392527FA}" type="presParOf" srcId="{EDA2569A-AE9A-4167-8AFA-5717A5B1653B}" destId="{EE04F333-998C-404A-A640-C50E45ECE03C}" srcOrd="11" destOrd="0" presId="urn:microsoft.com/office/officeart/2008/layout/HorizontalMultiLevelHierarchy"/>
    <dgm:cxn modelId="{F947EE21-F378-411A-B79D-3DA58E76C478}" type="presParOf" srcId="{EE04F333-998C-404A-A640-C50E45ECE03C}" destId="{E3314B92-3AD5-4911-9B56-489CBE8A5707}" srcOrd="0" destOrd="0" presId="urn:microsoft.com/office/officeart/2008/layout/HorizontalMultiLevelHierarchy"/>
    <dgm:cxn modelId="{FFD760B1-D34F-4B61-B68E-139D5ED190DA}" type="presParOf" srcId="{EE04F333-998C-404A-A640-C50E45ECE03C}" destId="{4A30F05D-C21F-45F2-B82E-443F46973091}" srcOrd="1" destOrd="0" presId="urn:microsoft.com/office/officeart/2008/layout/HorizontalMultiLevelHierarchy"/>
    <dgm:cxn modelId="{14C8B9F1-2F95-474E-B240-6DB1B52A56E4}" type="presParOf" srcId="{EDA2569A-AE9A-4167-8AFA-5717A5B1653B}" destId="{16E22AE9-5719-4140-9696-F9A70A716435}" srcOrd="12" destOrd="0" presId="urn:microsoft.com/office/officeart/2008/layout/HorizontalMultiLevelHierarchy"/>
    <dgm:cxn modelId="{DE12F178-12A4-4571-BD23-548442170A25}" type="presParOf" srcId="{16E22AE9-5719-4140-9696-F9A70A716435}" destId="{99ACA5C4-AEBC-4A1D-BCA7-A862174B590C}" srcOrd="0" destOrd="0" presId="urn:microsoft.com/office/officeart/2008/layout/HorizontalMultiLevelHierarchy"/>
    <dgm:cxn modelId="{A314EF1C-6560-4AB1-8590-88D2F81D020B}" type="presParOf" srcId="{EDA2569A-AE9A-4167-8AFA-5717A5B1653B}" destId="{F193F0C8-470B-4B1E-BF9D-F957D76501DF}" srcOrd="13" destOrd="0" presId="urn:microsoft.com/office/officeart/2008/layout/HorizontalMultiLevelHierarchy"/>
    <dgm:cxn modelId="{1583200A-1CCE-4381-9350-03AA522FF52A}" type="presParOf" srcId="{F193F0C8-470B-4B1E-BF9D-F957D76501DF}" destId="{30A7AACF-1EB1-4E50-9D16-3F34F48795E1}" srcOrd="0" destOrd="0" presId="urn:microsoft.com/office/officeart/2008/layout/HorizontalMultiLevelHierarchy"/>
    <dgm:cxn modelId="{BFD84EB6-5FB4-4432-8DB0-95D708B4454C}" type="presParOf" srcId="{F193F0C8-470B-4B1E-BF9D-F957D76501DF}" destId="{D587166B-E78E-4A2F-827D-673D56B95E35}" srcOrd="1" destOrd="0" presId="urn:microsoft.com/office/officeart/2008/layout/HorizontalMultiLevelHierarchy"/>
    <dgm:cxn modelId="{DC2574CE-BB41-4E35-8F39-9C86A6F786C7}" type="presParOf" srcId="{EDA2569A-AE9A-4167-8AFA-5717A5B1653B}" destId="{B288DCA9-A3B0-462B-B35E-5432FA65C0C8}" srcOrd="14" destOrd="0" presId="urn:microsoft.com/office/officeart/2008/layout/HorizontalMultiLevelHierarchy"/>
    <dgm:cxn modelId="{4C990FE3-DEF1-4B79-AA78-841879CBDF52}" type="presParOf" srcId="{B288DCA9-A3B0-462B-B35E-5432FA65C0C8}" destId="{2BEBEBCA-8AAD-451F-A1AB-EE7DF2FFBC27}" srcOrd="0" destOrd="0" presId="urn:microsoft.com/office/officeart/2008/layout/HorizontalMultiLevelHierarchy"/>
    <dgm:cxn modelId="{B10EC193-A3FB-4970-9325-7334648CA72C}" type="presParOf" srcId="{EDA2569A-AE9A-4167-8AFA-5717A5B1653B}" destId="{B65A475F-87FB-43CB-B132-77ECDEB4B1BC}" srcOrd="15" destOrd="0" presId="urn:microsoft.com/office/officeart/2008/layout/HorizontalMultiLevelHierarchy"/>
    <dgm:cxn modelId="{51DE1431-94EE-4645-973F-91B2A1B07BBC}" type="presParOf" srcId="{B65A475F-87FB-43CB-B132-77ECDEB4B1BC}" destId="{EFCFC2D9-C17F-4968-9B97-F50E5FC858F3}" srcOrd="0" destOrd="0" presId="urn:microsoft.com/office/officeart/2008/layout/HorizontalMultiLevelHierarchy"/>
    <dgm:cxn modelId="{3D00A160-AF36-498D-868B-0ED33E3E6B21}" type="presParOf" srcId="{B65A475F-87FB-43CB-B132-77ECDEB4B1BC}" destId="{6ED7B675-C69F-4A3A-856C-24E6C00B228E}" srcOrd="1" destOrd="0" presId="urn:microsoft.com/office/officeart/2008/layout/HorizontalMultiLevelHierarchy"/>
    <dgm:cxn modelId="{ECB15B5D-6916-4B21-8FEF-36FEE524F957}" type="presParOf" srcId="{EDA2569A-AE9A-4167-8AFA-5717A5B1653B}" destId="{BC080041-5675-4F5B-861E-A0A3FD9BF32E}" srcOrd="16" destOrd="0" presId="urn:microsoft.com/office/officeart/2008/layout/HorizontalMultiLevelHierarchy"/>
    <dgm:cxn modelId="{B286CDF3-0BC5-4672-B0AE-C48ED8A02415}" type="presParOf" srcId="{BC080041-5675-4F5B-861E-A0A3FD9BF32E}" destId="{E5F1F5B7-4D70-47A5-B8EF-40C025E964AC}" srcOrd="0" destOrd="0" presId="urn:microsoft.com/office/officeart/2008/layout/HorizontalMultiLevelHierarchy"/>
    <dgm:cxn modelId="{4CFBD01E-6073-4F33-A0CE-DDD05110BA6D}" type="presParOf" srcId="{EDA2569A-AE9A-4167-8AFA-5717A5B1653B}" destId="{118C197A-124E-4E0E-9AD8-7F3F23C5D5A9}" srcOrd="17" destOrd="0" presId="urn:microsoft.com/office/officeart/2008/layout/HorizontalMultiLevelHierarchy"/>
    <dgm:cxn modelId="{2CCECDD3-6C64-461E-878D-FC8D78C98C71}" type="presParOf" srcId="{118C197A-124E-4E0E-9AD8-7F3F23C5D5A9}" destId="{448AEBA5-C4CA-44F5-B6BB-4072FE3B781C}" srcOrd="0" destOrd="0" presId="urn:microsoft.com/office/officeart/2008/layout/HorizontalMultiLevelHierarchy"/>
    <dgm:cxn modelId="{7EF11839-A72E-4A9F-BD8D-C25A40518BE9}" type="presParOf" srcId="{118C197A-124E-4E0E-9AD8-7F3F23C5D5A9}" destId="{014195EE-E17F-485A-B8B4-23D54CE8F2AD}" srcOrd="1" destOrd="0" presId="urn:microsoft.com/office/officeart/2008/layout/HorizontalMultiLevelHierarchy"/>
    <dgm:cxn modelId="{B39D6A54-1311-47A7-9E75-4C5911DC18FF}" type="presParOf" srcId="{EDA2569A-AE9A-4167-8AFA-5717A5B1653B}" destId="{3E54EED4-5FEB-4DA2-BC9A-49503689A402}" srcOrd="18" destOrd="0" presId="urn:microsoft.com/office/officeart/2008/layout/HorizontalMultiLevelHierarchy"/>
    <dgm:cxn modelId="{F4AB7A92-4930-4445-BB8B-68F4EB0D0AB7}" type="presParOf" srcId="{3E54EED4-5FEB-4DA2-BC9A-49503689A402}" destId="{3848C32C-B516-43F8-A058-3FE7FADA6AD6}" srcOrd="0" destOrd="0" presId="urn:microsoft.com/office/officeart/2008/layout/HorizontalMultiLevelHierarchy"/>
    <dgm:cxn modelId="{55EAC4FB-788F-4363-AA9A-314EE4C11FE0}" type="presParOf" srcId="{EDA2569A-AE9A-4167-8AFA-5717A5B1653B}" destId="{B6D4629E-DD06-454E-9A9E-BB926891DDC5}" srcOrd="19" destOrd="0" presId="urn:microsoft.com/office/officeart/2008/layout/HorizontalMultiLevelHierarchy"/>
    <dgm:cxn modelId="{B4770B48-C33A-4283-A622-1F975C09DC8E}" type="presParOf" srcId="{B6D4629E-DD06-454E-9A9E-BB926891DDC5}" destId="{4832A921-2209-4E81-B50B-7ACC16FC6901}" srcOrd="0" destOrd="0" presId="urn:microsoft.com/office/officeart/2008/layout/HorizontalMultiLevelHierarchy"/>
    <dgm:cxn modelId="{502540A7-29A5-46C9-8A3F-28A8946AD7E8}" type="presParOf" srcId="{B6D4629E-DD06-454E-9A9E-BB926891DDC5}" destId="{0FFFCDB2-66D1-443B-975A-065DBF55469E}" srcOrd="1" destOrd="0" presId="urn:microsoft.com/office/officeart/2008/layout/HorizontalMultiLevelHierarchy"/>
    <dgm:cxn modelId="{9280F020-80BB-438D-A583-E225B40E6B38}" type="presParOf" srcId="{EDA2569A-AE9A-4167-8AFA-5717A5B1653B}" destId="{EE19EAFE-8095-48DB-A002-5FE3C50F1068}" srcOrd="20" destOrd="0" presId="urn:microsoft.com/office/officeart/2008/layout/HorizontalMultiLevelHierarchy"/>
    <dgm:cxn modelId="{5F209433-E740-406A-A7AF-77E93CFF54B6}" type="presParOf" srcId="{EE19EAFE-8095-48DB-A002-5FE3C50F1068}" destId="{40D2BD5D-52D2-4FB2-868A-C758B9FF81A7}" srcOrd="0" destOrd="0" presId="urn:microsoft.com/office/officeart/2008/layout/HorizontalMultiLevelHierarchy"/>
    <dgm:cxn modelId="{AB2110A9-587C-4DE5-902B-40A9DC4D8D6C}" type="presParOf" srcId="{EDA2569A-AE9A-4167-8AFA-5717A5B1653B}" destId="{63DA7A34-3D86-40B0-85BF-6E46CABC22A0}" srcOrd="21" destOrd="0" presId="urn:microsoft.com/office/officeart/2008/layout/HorizontalMultiLevelHierarchy"/>
    <dgm:cxn modelId="{DD061242-4EDF-4F48-95A5-7DD791F903DB}" type="presParOf" srcId="{63DA7A34-3D86-40B0-85BF-6E46CABC22A0}" destId="{57822F42-F0EC-43F7-9F47-157534BF71D2}" srcOrd="0" destOrd="0" presId="urn:microsoft.com/office/officeart/2008/layout/HorizontalMultiLevelHierarchy"/>
    <dgm:cxn modelId="{8C180C64-71BC-4572-8EDE-2D9B567B24F2}" type="presParOf" srcId="{63DA7A34-3D86-40B0-85BF-6E46CABC22A0}" destId="{58B008A5-8B29-4F65-9414-6197FE967A93}" srcOrd="1" destOrd="0" presId="urn:microsoft.com/office/officeart/2008/layout/HorizontalMultiLevelHierarchy"/>
    <dgm:cxn modelId="{8E063B2D-E4F3-4C0A-8BA3-AF03A0649FD6}" type="presParOf" srcId="{EDA2569A-AE9A-4167-8AFA-5717A5B1653B}" destId="{4639AA40-61C6-43E1-AC30-C8CD6450F7D8}" srcOrd="22" destOrd="0" presId="urn:microsoft.com/office/officeart/2008/layout/HorizontalMultiLevelHierarchy"/>
    <dgm:cxn modelId="{4C3A0EFC-286D-488F-BA1D-8B2B34B428A3}" type="presParOf" srcId="{4639AA40-61C6-43E1-AC30-C8CD6450F7D8}" destId="{EAD5BE3F-07B1-4E93-8707-3B9AFD6F620E}" srcOrd="0" destOrd="0" presId="urn:microsoft.com/office/officeart/2008/layout/HorizontalMultiLevelHierarchy"/>
    <dgm:cxn modelId="{4A817F09-62E2-4F2F-9683-9E88C5E48EA5}" type="presParOf" srcId="{EDA2569A-AE9A-4167-8AFA-5717A5B1653B}" destId="{163C0BD4-D578-4900-B941-E23C19F3E420}" srcOrd="23" destOrd="0" presId="urn:microsoft.com/office/officeart/2008/layout/HorizontalMultiLevelHierarchy"/>
    <dgm:cxn modelId="{F811D518-47B7-4DE0-96A9-C08FCC3F86C0}" type="presParOf" srcId="{163C0BD4-D578-4900-B941-E23C19F3E420}" destId="{29F854A8-09B4-4BD7-9604-8EA759ED9AE0}" srcOrd="0" destOrd="0" presId="urn:microsoft.com/office/officeart/2008/layout/HorizontalMultiLevelHierarchy"/>
    <dgm:cxn modelId="{7085909C-4ACF-4A94-BF09-1E84414D8CFC}" type="presParOf" srcId="{163C0BD4-D578-4900-B941-E23C19F3E420}" destId="{73C391AA-91D5-4D54-9F82-37852A90266E}"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16AC161-2CE0-487B-B381-D99E7C6CDF63}" type="doc">
      <dgm:prSet loTypeId="urn:microsoft.com/office/officeart/2005/8/layout/bProcess2" loCatId="process" qsTypeId="urn:microsoft.com/office/officeart/2005/8/quickstyle/simple1" qsCatId="simple" csTypeId="urn:microsoft.com/office/officeart/2005/8/colors/colorful5" csCatId="colorful" phldr="1"/>
      <dgm:spPr/>
      <dgm:t>
        <a:bodyPr/>
        <a:lstStyle/>
        <a:p>
          <a:endParaRPr lang="es-AR"/>
        </a:p>
      </dgm:t>
    </dgm:pt>
    <dgm:pt modelId="{3FE6B1A6-3D93-42BE-8680-E99C39C89856}">
      <dgm:prSet phldrT="[Texto]" custT="1"/>
      <dgm:spPr/>
      <dgm:t>
        <a:bodyPr/>
        <a:lstStyle/>
        <a:p>
          <a:r>
            <a:rPr lang="es-AR" sz="1400">
              <a:solidFill>
                <a:schemeClr val="tx1"/>
              </a:solidFill>
            </a:rPr>
            <a:t>Talento y Habilidad</a:t>
          </a:r>
          <a:endParaRPr lang="es-AR" sz="1400" dirty="0">
            <a:solidFill>
              <a:schemeClr val="tx1"/>
            </a:solidFill>
          </a:endParaRPr>
        </a:p>
      </dgm:t>
    </dgm:pt>
    <dgm:pt modelId="{61FC9336-ED61-4F6B-8185-B76EA80FAF03}" type="parTrans" cxnId="{191EB1A6-E211-4615-B273-550440FF0D90}">
      <dgm:prSet/>
      <dgm:spPr/>
      <dgm:t>
        <a:bodyPr/>
        <a:lstStyle/>
        <a:p>
          <a:endParaRPr lang="es-AR" sz="1400">
            <a:solidFill>
              <a:schemeClr val="tx1"/>
            </a:solidFill>
          </a:endParaRPr>
        </a:p>
      </dgm:t>
    </dgm:pt>
    <dgm:pt modelId="{DFDB00F0-03D2-45D3-B0B8-D08DCDAA28A2}" type="sibTrans" cxnId="{191EB1A6-E211-4615-B273-550440FF0D90}">
      <dgm:prSet/>
      <dgm:spPr/>
      <dgm:t>
        <a:bodyPr/>
        <a:lstStyle/>
        <a:p>
          <a:endParaRPr lang="es-AR" sz="1400">
            <a:solidFill>
              <a:schemeClr val="tx1"/>
            </a:solidFill>
          </a:endParaRPr>
        </a:p>
      </dgm:t>
    </dgm:pt>
    <dgm:pt modelId="{EF5766DB-9780-4754-80EE-EE691E4B50E1}">
      <dgm:prSet phldrT="[Texto]" custT="1"/>
      <dgm:spPr/>
      <dgm:t>
        <a:bodyPr/>
        <a:lstStyle/>
        <a:p>
          <a:r>
            <a:rPr lang="es-AR" sz="1400">
              <a:solidFill>
                <a:schemeClr val="tx1"/>
              </a:solidFill>
            </a:rPr>
            <a:t>Proximidad</a:t>
          </a:r>
          <a:endParaRPr lang="es-AR" sz="1400" dirty="0">
            <a:solidFill>
              <a:schemeClr val="tx1"/>
            </a:solidFill>
          </a:endParaRPr>
        </a:p>
      </dgm:t>
    </dgm:pt>
    <dgm:pt modelId="{10D167C2-CD79-4B3C-8FA8-09DD0A44494F}" type="parTrans" cxnId="{1DA80953-6497-4F54-8177-13FCB08B552E}">
      <dgm:prSet/>
      <dgm:spPr/>
      <dgm:t>
        <a:bodyPr/>
        <a:lstStyle/>
        <a:p>
          <a:endParaRPr lang="es-AR" sz="1400">
            <a:solidFill>
              <a:schemeClr val="tx1"/>
            </a:solidFill>
          </a:endParaRPr>
        </a:p>
      </dgm:t>
    </dgm:pt>
    <dgm:pt modelId="{85F238D7-00EB-407A-BA74-66F60A56C825}" type="sibTrans" cxnId="{1DA80953-6497-4F54-8177-13FCB08B552E}">
      <dgm:prSet/>
      <dgm:spPr/>
      <dgm:t>
        <a:bodyPr/>
        <a:lstStyle/>
        <a:p>
          <a:endParaRPr lang="es-AR" sz="1400">
            <a:solidFill>
              <a:schemeClr val="tx1"/>
            </a:solidFill>
          </a:endParaRPr>
        </a:p>
      </dgm:t>
    </dgm:pt>
    <dgm:pt modelId="{54992164-A9AC-42DF-A7F3-D4E79156009E}">
      <dgm:prSet phldrT="[Texto]" custT="1"/>
      <dgm:spPr/>
      <dgm:t>
        <a:bodyPr/>
        <a:lstStyle/>
        <a:p>
          <a:r>
            <a:rPr lang="es-AR" sz="1400">
              <a:solidFill>
                <a:schemeClr val="tx1"/>
              </a:solidFill>
            </a:rPr>
            <a:t>Comunicación</a:t>
          </a:r>
          <a:endParaRPr lang="es-AR" sz="1400" dirty="0">
            <a:solidFill>
              <a:schemeClr val="tx1"/>
            </a:solidFill>
          </a:endParaRPr>
        </a:p>
      </dgm:t>
    </dgm:pt>
    <dgm:pt modelId="{37DE5FEA-CF60-4B28-82B2-DF6FEBE2AED1}" type="parTrans" cxnId="{D0A6FF16-7237-4235-96A2-6DEDBD5C8770}">
      <dgm:prSet/>
      <dgm:spPr/>
      <dgm:t>
        <a:bodyPr/>
        <a:lstStyle/>
        <a:p>
          <a:endParaRPr lang="es-AR" sz="1400">
            <a:solidFill>
              <a:schemeClr val="tx1"/>
            </a:solidFill>
          </a:endParaRPr>
        </a:p>
      </dgm:t>
    </dgm:pt>
    <dgm:pt modelId="{3EF42474-36E5-4A60-ABE0-CE3998F3D328}" type="sibTrans" cxnId="{D0A6FF16-7237-4235-96A2-6DEDBD5C8770}">
      <dgm:prSet/>
      <dgm:spPr/>
      <dgm:t>
        <a:bodyPr/>
        <a:lstStyle/>
        <a:p>
          <a:endParaRPr lang="es-AR" sz="1400">
            <a:solidFill>
              <a:schemeClr val="tx1"/>
            </a:solidFill>
          </a:endParaRPr>
        </a:p>
      </dgm:t>
    </dgm:pt>
    <dgm:pt modelId="{10A290FD-788A-49EB-B26A-298B7E8CF0D6}">
      <dgm:prSet phldrT="[Texto]" custT="1"/>
      <dgm:spPr/>
      <dgm:t>
        <a:bodyPr/>
        <a:lstStyle/>
        <a:p>
          <a:r>
            <a:rPr lang="es-AR" sz="1400">
              <a:solidFill>
                <a:schemeClr val="tx1"/>
              </a:solidFill>
            </a:rPr>
            <a:t>Just in time</a:t>
          </a:r>
          <a:endParaRPr lang="es-AR" sz="1400" dirty="0">
            <a:solidFill>
              <a:schemeClr val="tx1"/>
            </a:solidFill>
          </a:endParaRPr>
        </a:p>
      </dgm:t>
    </dgm:pt>
    <dgm:pt modelId="{9A90D354-2007-4A68-848B-142090F4D1BD}" type="parTrans" cxnId="{F6355D5C-FBD2-48E7-9473-16D74D23059C}">
      <dgm:prSet/>
      <dgm:spPr/>
      <dgm:t>
        <a:bodyPr/>
        <a:lstStyle/>
        <a:p>
          <a:endParaRPr lang="es-AR" sz="1400">
            <a:solidFill>
              <a:schemeClr val="tx1"/>
            </a:solidFill>
          </a:endParaRPr>
        </a:p>
      </dgm:t>
    </dgm:pt>
    <dgm:pt modelId="{16937D4E-5DBF-4FD3-B1D4-DBBFFEEF1059}" type="sibTrans" cxnId="{F6355D5C-FBD2-48E7-9473-16D74D23059C}">
      <dgm:prSet/>
      <dgm:spPr/>
      <dgm:t>
        <a:bodyPr/>
        <a:lstStyle/>
        <a:p>
          <a:endParaRPr lang="es-AR" sz="1400">
            <a:solidFill>
              <a:schemeClr val="tx1"/>
            </a:solidFill>
          </a:endParaRPr>
        </a:p>
      </dgm:t>
    </dgm:pt>
    <dgm:pt modelId="{C77F2A0E-5225-474A-8995-AEEAD87DEC3F}">
      <dgm:prSet phldrT="[Texto]" custT="1"/>
      <dgm:spPr/>
      <dgm:t>
        <a:bodyPr/>
        <a:lstStyle/>
        <a:p>
          <a:r>
            <a:rPr lang="es-AR" sz="1400">
              <a:solidFill>
                <a:schemeClr val="tx1"/>
              </a:solidFill>
            </a:rPr>
            <a:t>Entregas frecuentes</a:t>
          </a:r>
          <a:endParaRPr lang="es-AR" sz="1400" dirty="0">
            <a:solidFill>
              <a:schemeClr val="tx1"/>
            </a:solidFill>
          </a:endParaRPr>
        </a:p>
      </dgm:t>
    </dgm:pt>
    <dgm:pt modelId="{F55E1CD1-2AD1-43FD-9842-2157870B1EFF}" type="parTrans" cxnId="{7416B18D-5654-4F8E-924E-0DD423174DA5}">
      <dgm:prSet/>
      <dgm:spPr/>
      <dgm:t>
        <a:bodyPr/>
        <a:lstStyle/>
        <a:p>
          <a:endParaRPr lang="es-AR" sz="1400">
            <a:solidFill>
              <a:schemeClr val="tx1"/>
            </a:solidFill>
          </a:endParaRPr>
        </a:p>
      </dgm:t>
    </dgm:pt>
    <dgm:pt modelId="{AE8A911C-8B1E-41C1-8640-4D03E65ED19C}" type="sibTrans" cxnId="{7416B18D-5654-4F8E-924E-0DD423174DA5}">
      <dgm:prSet/>
      <dgm:spPr/>
      <dgm:t>
        <a:bodyPr/>
        <a:lstStyle/>
        <a:p>
          <a:endParaRPr lang="es-AR" sz="1400">
            <a:solidFill>
              <a:schemeClr val="tx1"/>
            </a:solidFill>
          </a:endParaRPr>
        </a:p>
      </dgm:t>
    </dgm:pt>
    <dgm:pt modelId="{56F67482-692D-40A0-AC38-D23F4439B6DA}">
      <dgm:prSet phldrT="[Texto]" custT="1"/>
      <dgm:spPr/>
      <dgm:t>
        <a:bodyPr/>
        <a:lstStyle/>
        <a:p>
          <a:r>
            <a:rPr lang="es-AR" sz="1400">
              <a:solidFill>
                <a:schemeClr val="tx1"/>
              </a:solidFill>
            </a:rPr>
            <a:t>Reflexión</a:t>
          </a:r>
          <a:endParaRPr lang="es-AR" sz="1400" dirty="0">
            <a:solidFill>
              <a:schemeClr val="tx1"/>
            </a:solidFill>
          </a:endParaRPr>
        </a:p>
      </dgm:t>
    </dgm:pt>
    <dgm:pt modelId="{DCE4CE79-4A71-4FE9-BC23-D249B65C66A3}" type="parTrans" cxnId="{D0A33FD1-C8EF-4554-A956-0CA5FD143888}">
      <dgm:prSet/>
      <dgm:spPr/>
      <dgm:t>
        <a:bodyPr/>
        <a:lstStyle/>
        <a:p>
          <a:endParaRPr lang="es-AR" sz="1400">
            <a:solidFill>
              <a:schemeClr val="tx1"/>
            </a:solidFill>
          </a:endParaRPr>
        </a:p>
      </dgm:t>
    </dgm:pt>
    <dgm:pt modelId="{6F7A3464-5F0E-49C0-9D5F-A2DCFF73A844}" type="sibTrans" cxnId="{D0A33FD1-C8EF-4554-A956-0CA5FD143888}">
      <dgm:prSet/>
      <dgm:spPr/>
      <dgm:t>
        <a:bodyPr/>
        <a:lstStyle/>
        <a:p>
          <a:endParaRPr lang="es-AR" sz="1400">
            <a:solidFill>
              <a:schemeClr val="tx1"/>
            </a:solidFill>
          </a:endParaRPr>
        </a:p>
      </dgm:t>
    </dgm:pt>
    <dgm:pt modelId="{380BCD43-53F7-44B3-A919-30B3A7F011E3}">
      <dgm:prSet phldrT="[Texto]" custT="1"/>
      <dgm:spPr/>
      <dgm:t>
        <a:bodyPr/>
        <a:lstStyle/>
        <a:p>
          <a:r>
            <a:rPr lang="es-AR" sz="1400">
              <a:solidFill>
                <a:schemeClr val="tx1"/>
              </a:solidFill>
            </a:rPr>
            <a:t>Menos papeles, más comunicación verbal</a:t>
          </a:r>
          <a:endParaRPr lang="es-AR" sz="1400" dirty="0">
            <a:solidFill>
              <a:schemeClr val="tx1"/>
            </a:solidFill>
          </a:endParaRPr>
        </a:p>
      </dgm:t>
    </dgm:pt>
    <dgm:pt modelId="{CA7A72D7-E440-4FA5-AABA-CACF138805EE}" type="parTrans" cxnId="{1F236B0D-B87D-4146-82AE-83E109F3B052}">
      <dgm:prSet/>
      <dgm:spPr/>
      <dgm:t>
        <a:bodyPr/>
        <a:lstStyle/>
        <a:p>
          <a:endParaRPr lang="es-AR" sz="1400">
            <a:solidFill>
              <a:schemeClr val="tx1"/>
            </a:solidFill>
          </a:endParaRPr>
        </a:p>
      </dgm:t>
    </dgm:pt>
    <dgm:pt modelId="{A47B7B75-9B13-4734-8E02-4BC44FF1C0FE}" type="sibTrans" cxnId="{1F236B0D-B87D-4146-82AE-83E109F3B052}">
      <dgm:prSet/>
      <dgm:spPr/>
      <dgm:t>
        <a:bodyPr/>
        <a:lstStyle/>
        <a:p>
          <a:endParaRPr lang="es-AR" sz="1400">
            <a:solidFill>
              <a:schemeClr val="tx1"/>
            </a:solidFill>
          </a:endParaRPr>
        </a:p>
      </dgm:t>
    </dgm:pt>
    <dgm:pt modelId="{7CF8533E-0133-40BA-97E6-A5F3920A9B62}">
      <dgm:prSet phldrT="[Texto]" custT="1"/>
      <dgm:spPr/>
      <dgm:t>
        <a:bodyPr/>
        <a:lstStyle/>
        <a:p>
          <a:r>
            <a:rPr lang="es-AR" sz="1400">
              <a:solidFill>
                <a:schemeClr val="tx1"/>
              </a:solidFill>
            </a:rPr>
            <a:t>Herramientas</a:t>
          </a:r>
          <a:endParaRPr lang="es-AR" sz="1400" dirty="0">
            <a:solidFill>
              <a:schemeClr val="tx1"/>
            </a:solidFill>
          </a:endParaRPr>
        </a:p>
      </dgm:t>
    </dgm:pt>
    <dgm:pt modelId="{70BBA3E1-B93A-4C9A-8999-E822B4AF5DAC}" type="parTrans" cxnId="{30B6C545-B10E-4300-B3FA-9BC29C0A2E6A}">
      <dgm:prSet/>
      <dgm:spPr/>
      <dgm:t>
        <a:bodyPr/>
        <a:lstStyle/>
        <a:p>
          <a:endParaRPr lang="es-AR" sz="1400">
            <a:solidFill>
              <a:schemeClr val="tx1"/>
            </a:solidFill>
          </a:endParaRPr>
        </a:p>
      </dgm:t>
    </dgm:pt>
    <dgm:pt modelId="{5D32FBF1-60DE-445E-A17C-21D75BA168D0}" type="sibTrans" cxnId="{30B6C545-B10E-4300-B3FA-9BC29C0A2E6A}">
      <dgm:prSet/>
      <dgm:spPr/>
      <dgm:t>
        <a:bodyPr/>
        <a:lstStyle/>
        <a:p>
          <a:endParaRPr lang="es-AR" sz="1400">
            <a:solidFill>
              <a:schemeClr val="tx1"/>
            </a:solidFill>
          </a:endParaRPr>
        </a:p>
      </dgm:t>
    </dgm:pt>
    <dgm:pt modelId="{307C504F-5155-4C71-9712-EADE2C81A8AF}">
      <dgm:prSet phldrT="[Texto]" custT="1"/>
      <dgm:spPr/>
      <dgm:t>
        <a:bodyPr/>
        <a:lstStyle/>
        <a:p>
          <a:r>
            <a:rPr lang="es-AR" sz="1400">
              <a:solidFill>
                <a:schemeClr val="tx1"/>
              </a:solidFill>
            </a:rPr>
            <a:t>Calidad en el trabajo</a:t>
          </a:r>
          <a:endParaRPr lang="es-AR" sz="1400" dirty="0">
            <a:solidFill>
              <a:schemeClr val="tx1"/>
            </a:solidFill>
          </a:endParaRPr>
        </a:p>
      </dgm:t>
    </dgm:pt>
    <dgm:pt modelId="{B74FE763-5685-472F-98FF-FA5488A3FA85}" type="parTrans" cxnId="{5C202872-01EF-477F-9D33-0CA1F44CD22E}">
      <dgm:prSet/>
      <dgm:spPr/>
      <dgm:t>
        <a:bodyPr/>
        <a:lstStyle/>
        <a:p>
          <a:endParaRPr lang="es-AR" sz="1400">
            <a:solidFill>
              <a:schemeClr val="tx1"/>
            </a:solidFill>
          </a:endParaRPr>
        </a:p>
      </dgm:t>
    </dgm:pt>
    <dgm:pt modelId="{0ED643E8-5FF5-4C99-8D2E-50CEF19F6525}" type="sibTrans" cxnId="{5C202872-01EF-477F-9D33-0CA1F44CD22E}">
      <dgm:prSet/>
      <dgm:spPr/>
      <dgm:t>
        <a:bodyPr/>
        <a:lstStyle/>
        <a:p>
          <a:endParaRPr lang="es-AR" sz="1400">
            <a:solidFill>
              <a:schemeClr val="tx1"/>
            </a:solidFill>
          </a:endParaRPr>
        </a:p>
      </dgm:t>
    </dgm:pt>
    <dgm:pt modelId="{5B944B74-E764-45BB-8915-653A5F42BFE2}">
      <dgm:prSet phldrT="[Texto]" custT="1"/>
      <dgm:spPr/>
      <dgm:t>
        <a:bodyPr/>
        <a:lstStyle/>
        <a:p>
          <a:r>
            <a:rPr lang="es-AR" sz="1400">
              <a:solidFill>
                <a:schemeClr val="tx1"/>
              </a:solidFill>
            </a:rPr>
            <a:t>Estrategias diferentes para proyectos diferentes</a:t>
          </a:r>
          <a:endParaRPr lang="es-AR" sz="1400" dirty="0">
            <a:solidFill>
              <a:schemeClr val="tx1"/>
            </a:solidFill>
          </a:endParaRPr>
        </a:p>
      </dgm:t>
    </dgm:pt>
    <dgm:pt modelId="{4492798C-F497-482D-B3AE-9A5A117A5BDD}" type="parTrans" cxnId="{1060136A-0994-4E11-A82A-1C7D59EF00D5}">
      <dgm:prSet/>
      <dgm:spPr/>
      <dgm:t>
        <a:bodyPr/>
        <a:lstStyle/>
        <a:p>
          <a:endParaRPr lang="es-AR" sz="1400">
            <a:solidFill>
              <a:schemeClr val="tx1"/>
            </a:solidFill>
          </a:endParaRPr>
        </a:p>
      </dgm:t>
    </dgm:pt>
    <dgm:pt modelId="{61F7585A-97C1-4101-BC8C-1AFB79F5D352}" type="sibTrans" cxnId="{1060136A-0994-4E11-A82A-1C7D59EF00D5}">
      <dgm:prSet/>
      <dgm:spPr/>
      <dgm:t>
        <a:bodyPr/>
        <a:lstStyle/>
        <a:p>
          <a:endParaRPr lang="es-AR" sz="1400">
            <a:solidFill>
              <a:schemeClr val="tx1"/>
            </a:solidFill>
          </a:endParaRPr>
        </a:p>
      </dgm:t>
    </dgm:pt>
    <dgm:pt modelId="{E2342819-5994-43D1-94AD-E336EE2A1227}" type="pres">
      <dgm:prSet presAssocID="{416AC161-2CE0-487B-B381-D99E7C6CDF63}" presName="diagram" presStyleCnt="0">
        <dgm:presLayoutVars>
          <dgm:dir/>
          <dgm:resizeHandles/>
        </dgm:presLayoutVars>
      </dgm:prSet>
      <dgm:spPr/>
    </dgm:pt>
    <dgm:pt modelId="{EB86A524-CF87-43F3-8643-A5EF863F4F1D}" type="pres">
      <dgm:prSet presAssocID="{3FE6B1A6-3D93-42BE-8680-E99C39C89856}" presName="firstNode" presStyleLbl="node1" presStyleIdx="0" presStyleCnt="10">
        <dgm:presLayoutVars>
          <dgm:bulletEnabled val="1"/>
        </dgm:presLayoutVars>
      </dgm:prSet>
      <dgm:spPr/>
    </dgm:pt>
    <dgm:pt modelId="{C9C304A0-BB95-4D32-A909-3C88D214466A}" type="pres">
      <dgm:prSet presAssocID="{DFDB00F0-03D2-45D3-B0B8-D08DCDAA28A2}" presName="sibTrans" presStyleLbl="sibTrans2D1" presStyleIdx="0" presStyleCnt="9"/>
      <dgm:spPr/>
    </dgm:pt>
    <dgm:pt modelId="{E808C704-1217-4A5D-9525-EFA29F5C2261}" type="pres">
      <dgm:prSet presAssocID="{EF5766DB-9780-4754-80EE-EE691E4B50E1}" presName="middleNode" presStyleCnt="0"/>
      <dgm:spPr/>
    </dgm:pt>
    <dgm:pt modelId="{ED179CD9-4637-423E-8911-4EE11AB6DC60}" type="pres">
      <dgm:prSet presAssocID="{EF5766DB-9780-4754-80EE-EE691E4B50E1}" presName="padding" presStyleLbl="node1" presStyleIdx="0" presStyleCnt="10"/>
      <dgm:spPr/>
    </dgm:pt>
    <dgm:pt modelId="{9C06DE49-4F1A-4BF5-BAA6-829A17CE7454}" type="pres">
      <dgm:prSet presAssocID="{EF5766DB-9780-4754-80EE-EE691E4B50E1}" presName="shape" presStyleLbl="node1" presStyleIdx="1" presStyleCnt="10" custScaleX="152429" custScaleY="132563">
        <dgm:presLayoutVars>
          <dgm:bulletEnabled val="1"/>
        </dgm:presLayoutVars>
      </dgm:prSet>
      <dgm:spPr/>
    </dgm:pt>
    <dgm:pt modelId="{352C65F9-8AA2-4355-A0CF-FBBA14A7EBB5}" type="pres">
      <dgm:prSet presAssocID="{85F238D7-00EB-407A-BA74-66F60A56C825}" presName="sibTrans" presStyleLbl="sibTrans2D1" presStyleIdx="1" presStyleCnt="9"/>
      <dgm:spPr/>
    </dgm:pt>
    <dgm:pt modelId="{396A0F7C-AB6B-45B6-9CC7-2061DBF3BC0C}" type="pres">
      <dgm:prSet presAssocID="{54992164-A9AC-42DF-A7F3-D4E79156009E}" presName="middleNode" presStyleCnt="0"/>
      <dgm:spPr/>
    </dgm:pt>
    <dgm:pt modelId="{0DF3085D-FC80-4151-8795-17A3E579EC77}" type="pres">
      <dgm:prSet presAssocID="{54992164-A9AC-42DF-A7F3-D4E79156009E}" presName="padding" presStyleLbl="node1" presStyleIdx="1" presStyleCnt="10"/>
      <dgm:spPr/>
    </dgm:pt>
    <dgm:pt modelId="{3C4BDE35-28F1-488D-83AC-D2602DA62044}" type="pres">
      <dgm:prSet presAssocID="{54992164-A9AC-42DF-A7F3-D4E79156009E}" presName="shape" presStyleLbl="node1" presStyleIdx="2" presStyleCnt="10" custScaleX="134576" custScaleY="127424">
        <dgm:presLayoutVars>
          <dgm:bulletEnabled val="1"/>
        </dgm:presLayoutVars>
      </dgm:prSet>
      <dgm:spPr/>
    </dgm:pt>
    <dgm:pt modelId="{5F0587D9-5D74-4B49-BA4D-7F8B50AB53D9}" type="pres">
      <dgm:prSet presAssocID="{3EF42474-36E5-4A60-ABE0-CE3998F3D328}" presName="sibTrans" presStyleLbl="sibTrans2D1" presStyleIdx="2" presStyleCnt="9"/>
      <dgm:spPr/>
    </dgm:pt>
    <dgm:pt modelId="{ACACDC7A-7988-469A-A6EC-DCD2E7F08D7E}" type="pres">
      <dgm:prSet presAssocID="{10A290FD-788A-49EB-B26A-298B7E8CF0D6}" presName="middleNode" presStyleCnt="0"/>
      <dgm:spPr/>
    </dgm:pt>
    <dgm:pt modelId="{BB7B1A13-ACB0-4000-817A-E589428BAD8E}" type="pres">
      <dgm:prSet presAssocID="{10A290FD-788A-49EB-B26A-298B7E8CF0D6}" presName="padding" presStyleLbl="node1" presStyleIdx="2" presStyleCnt="10"/>
      <dgm:spPr/>
    </dgm:pt>
    <dgm:pt modelId="{C9C23570-3771-4922-A43E-425A1A27F7DC}" type="pres">
      <dgm:prSet presAssocID="{10A290FD-788A-49EB-B26A-298B7E8CF0D6}" presName="shape" presStyleLbl="node1" presStyleIdx="3" presStyleCnt="10" custScaleX="120271" custScaleY="115822">
        <dgm:presLayoutVars>
          <dgm:bulletEnabled val="1"/>
        </dgm:presLayoutVars>
      </dgm:prSet>
      <dgm:spPr/>
    </dgm:pt>
    <dgm:pt modelId="{78E6273C-99E5-4702-A129-9ADEAD3F1A1E}" type="pres">
      <dgm:prSet presAssocID="{16937D4E-5DBF-4FD3-B1D4-DBBFFEEF1059}" presName="sibTrans" presStyleLbl="sibTrans2D1" presStyleIdx="3" presStyleCnt="9"/>
      <dgm:spPr/>
    </dgm:pt>
    <dgm:pt modelId="{84282B78-EB2C-48C9-A729-A38573E57A55}" type="pres">
      <dgm:prSet presAssocID="{C77F2A0E-5225-474A-8995-AEEAD87DEC3F}" presName="middleNode" presStyleCnt="0"/>
      <dgm:spPr/>
    </dgm:pt>
    <dgm:pt modelId="{FED93626-B14D-4927-82FF-8855E95E7B6A}" type="pres">
      <dgm:prSet presAssocID="{C77F2A0E-5225-474A-8995-AEEAD87DEC3F}" presName="padding" presStyleLbl="node1" presStyleIdx="3" presStyleCnt="10"/>
      <dgm:spPr/>
    </dgm:pt>
    <dgm:pt modelId="{22AFDF9A-9155-40C7-ADD5-FB31A4152DBE}" type="pres">
      <dgm:prSet presAssocID="{C77F2A0E-5225-474A-8995-AEEAD87DEC3F}" presName="shape" presStyleLbl="node1" presStyleIdx="4" presStyleCnt="10" custScaleX="146574" custScaleY="132349">
        <dgm:presLayoutVars>
          <dgm:bulletEnabled val="1"/>
        </dgm:presLayoutVars>
      </dgm:prSet>
      <dgm:spPr/>
    </dgm:pt>
    <dgm:pt modelId="{4855EBC4-1268-494B-BE62-1880EBD4A518}" type="pres">
      <dgm:prSet presAssocID="{AE8A911C-8B1E-41C1-8640-4D03E65ED19C}" presName="sibTrans" presStyleLbl="sibTrans2D1" presStyleIdx="4" presStyleCnt="9"/>
      <dgm:spPr/>
    </dgm:pt>
    <dgm:pt modelId="{51CA917F-5B4C-4844-A4ED-DD205DC628EE}" type="pres">
      <dgm:prSet presAssocID="{56F67482-692D-40A0-AC38-D23F4439B6DA}" presName="middleNode" presStyleCnt="0"/>
      <dgm:spPr/>
    </dgm:pt>
    <dgm:pt modelId="{1FA54CFA-232B-4C91-8271-19C4F761452C}" type="pres">
      <dgm:prSet presAssocID="{56F67482-692D-40A0-AC38-D23F4439B6DA}" presName="padding" presStyleLbl="node1" presStyleIdx="4" presStyleCnt="10"/>
      <dgm:spPr/>
    </dgm:pt>
    <dgm:pt modelId="{905BCFFD-0AD3-4A10-8CF1-7177898968FC}" type="pres">
      <dgm:prSet presAssocID="{56F67482-692D-40A0-AC38-D23F4439B6DA}" presName="shape" presStyleLbl="node1" presStyleIdx="5" presStyleCnt="10" custScaleX="138125" custScaleY="116432">
        <dgm:presLayoutVars>
          <dgm:bulletEnabled val="1"/>
        </dgm:presLayoutVars>
      </dgm:prSet>
      <dgm:spPr/>
    </dgm:pt>
    <dgm:pt modelId="{8A00F265-0316-47E8-9307-0FDCCECC10D7}" type="pres">
      <dgm:prSet presAssocID="{6F7A3464-5F0E-49C0-9D5F-A2DCFF73A844}" presName="sibTrans" presStyleLbl="sibTrans2D1" presStyleIdx="5" presStyleCnt="9"/>
      <dgm:spPr/>
    </dgm:pt>
    <dgm:pt modelId="{EEEB9831-26B1-49C8-B96B-5FFECD324EC4}" type="pres">
      <dgm:prSet presAssocID="{380BCD43-53F7-44B3-A919-30B3A7F011E3}" presName="middleNode" presStyleCnt="0"/>
      <dgm:spPr/>
    </dgm:pt>
    <dgm:pt modelId="{08D9DD08-F78E-40BE-8A97-DCFFA7CA9BED}" type="pres">
      <dgm:prSet presAssocID="{380BCD43-53F7-44B3-A919-30B3A7F011E3}" presName="padding" presStyleLbl="node1" presStyleIdx="5" presStyleCnt="10"/>
      <dgm:spPr/>
    </dgm:pt>
    <dgm:pt modelId="{531851C9-C0A6-4A55-BDEB-412B3FFA0C08}" type="pres">
      <dgm:prSet presAssocID="{380BCD43-53F7-44B3-A919-30B3A7F011E3}" presName="shape" presStyleLbl="node1" presStyleIdx="6" presStyleCnt="10" custScaleX="184479" custScaleY="166361">
        <dgm:presLayoutVars>
          <dgm:bulletEnabled val="1"/>
        </dgm:presLayoutVars>
      </dgm:prSet>
      <dgm:spPr/>
    </dgm:pt>
    <dgm:pt modelId="{9CA2A460-5AAD-458A-BD83-9F7469CBDDAE}" type="pres">
      <dgm:prSet presAssocID="{A47B7B75-9B13-4734-8E02-4BC44FF1C0FE}" presName="sibTrans" presStyleLbl="sibTrans2D1" presStyleIdx="6" presStyleCnt="9"/>
      <dgm:spPr/>
    </dgm:pt>
    <dgm:pt modelId="{3B224508-41DE-4A01-ACF1-B05C9CB0EE72}" type="pres">
      <dgm:prSet presAssocID="{7CF8533E-0133-40BA-97E6-A5F3920A9B62}" presName="middleNode" presStyleCnt="0"/>
      <dgm:spPr/>
    </dgm:pt>
    <dgm:pt modelId="{4C6B0A08-77C8-4C02-91FE-6AA185CFF77E}" type="pres">
      <dgm:prSet presAssocID="{7CF8533E-0133-40BA-97E6-A5F3920A9B62}" presName="padding" presStyleLbl="node1" presStyleIdx="6" presStyleCnt="10"/>
      <dgm:spPr/>
    </dgm:pt>
    <dgm:pt modelId="{FAF21A71-893D-4054-8E79-07D6E6CDE116}" type="pres">
      <dgm:prSet presAssocID="{7CF8533E-0133-40BA-97E6-A5F3920A9B62}" presName="shape" presStyleLbl="node1" presStyleIdx="7" presStyleCnt="10" custScaleX="175579" custScaleY="157528">
        <dgm:presLayoutVars>
          <dgm:bulletEnabled val="1"/>
        </dgm:presLayoutVars>
      </dgm:prSet>
      <dgm:spPr/>
    </dgm:pt>
    <dgm:pt modelId="{990A814E-F22A-414B-B8F5-D1DA0B99BD67}" type="pres">
      <dgm:prSet presAssocID="{5D32FBF1-60DE-445E-A17C-21D75BA168D0}" presName="sibTrans" presStyleLbl="sibTrans2D1" presStyleIdx="7" presStyleCnt="9"/>
      <dgm:spPr/>
    </dgm:pt>
    <dgm:pt modelId="{B4879CDB-8661-4701-AF4E-DFDB141ACBC1}" type="pres">
      <dgm:prSet presAssocID="{307C504F-5155-4C71-9712-EADE2C81A8AF}" presName="middleNode" presStyleCnt="0"/>
      <dgm:spPr/>
    </dgm:pt>
    <dgm:pt modelId="{D9BD46FD-271E-4B92-915B-CA246D362ADC}" type="pres">
      <dgm:prSet presAssocID="{307C504F-5155-4C71-9712-EADE2C81A8AF}" presName="padding" presStyleLbl="node1" presStyleIdx="7" presStyleCnt="10"/>
      <dgm:spPr/>
    </dgm:pt>
    <dgm:pt modelId="{08841D00-085C-498A-A134-C48AF3401B44}" type="pres">
      <dgm:prSet presAssocID="{307C504F-5155-4C71-9712-EADE2C81A8AF}" presName="shape" presStyleLbl="node1" presStyleIdx="8" presStyleCnt="10" custScaleX="137873" custScaleY="130325">
        <dgm:presLayoutVars>
          <dgm:bulletEnabled val="1"/>
        </dgm:presLayoutVars>
      </dgm:prSet>
      <dgm:spPr/>
    </dgm:pt>
    <dgm:pt modelId="{D2474CAA-B3B9-41BC-AD46-7F5B10A918B6}" type="pres">
      <dgm:prSet presAssocID="{0ED643E8-5FF5-4C99-8D2E-50CEF19F6525}" presName="sibTrans" presStyleLbl="sibTrans2D1" presStyleIdx="8" presStyleCnt="9"/>
      <dgm:spPr/>
    </dgm:pt>
    <dgm:pt modelId="{C92EB0DC-1693-45F1-A7B9-69AF280E75B6}" type="pres">
      <dgm:prSet presAssocID="{5B944B74-E764-45BB-8915-653A5F42BFE2}" presName="lastNode" presStyleLbl="node1" presStyleIdx="9" presStyleCnt="10">
        <dgm:presLayoutVars>
          <dgm:bulletEnabled val="1"/>
        </dgm:presLayoutVars>
      </dgm:prSet>
      <dgm:spPr/>
    </dgm:pt>
  </dgm:ptLst>
  <dgm:cxnLst>
    <dgm:cxn modelId="{B97FD9E0-A37C-472E-9AA8-03FE74407C3F}" type="presOf" srcId="{7CF8533E-0133-40BA-97E6-A5F3920A9B62}" destId="{FAF21A71-893D-4054-8E79-07D6E6CDE116}" srcOrd="0" destOrd="0" presId="urn:microsoft.com/office/officeart/2005/8/layout/bProcess2"/>
    <dgm:cxn modelId="{E5F6AD30-E85C-4AC4-B826-B9DEE4D988DA}" type="presOf" srcId="{3EF42474-36E5-4A60-ABE0-CE3998F3D328}" destId="{5F0587D9-5D74-4B49-BA4D-7F8B50AB53D9}" srcOrd="0" destOrd="0" presId="urn:microsoft.com/office/officeart/2005/8/layout/bProcess2"/>
    <dgm:cxn modelId="{2187DF27-B992-4BB4-B518-0BB601E37938}" type="presOf" srcId="{380BCD43-53F7-44B3-A919-30B3A7F011E3}" destId="{531851C9-C0A6-4A55-BDEB-412B3FFA0C08}" srcOrd="0" destOrd="0" presId="urn:microsoft.com/office/officeart/2005/8/layout/bProcess2"/>
    <dgm:cxn modelId="{D6927D08-42BD-482D-9C39-85DAECFE4374}" type="presOf" srcId="{85F238D7-00EB-407A-BA74-66F60A56C825}" destId="{352C65F9-8AA2-4355-A0CF-FBBA14A7EBB5}" srcOrd="0" destOrd="0" presId="urn:microsoft.com/office/officeart/2005/8/layout/bProcess2"/>
    <dgm:cxn modelId="{5C202872-01EF-477F-9D33-0CA1F44CD22E}" srcId="{416AC161-2CE0-487B-B381-D99E7C6CDF63}" destId="{307C504F-5155-4C71-9712-EADE2C81A8AF}" srcOrd="8" destOrd="0" parTransId="{B74FE763-5685-472F-98FF-FA5488A3FA85}" sibTransId="{0ED643E8-5FF5-4C99-8D2E-50CEF19F6525}"/>
    <dgm:cxn modelId="{30B6C545-B10E-4300-B3FA-9BC29C0A2E6A}" srcId="{416AC161-2CE0-487B-B381-D99E7C6CDF63}" destId="{7CF8533E-0133-40BA-97E6-A5F3920A9B62}" srcOrd="7" destOrd="0" parTransId="{70BBA3E1-B93A-4C9A-8999-E822B4AF5DAC}" sibTransId="{5D32FBF1-60DE-445E-A17C-21D75BA168D0}"/>
    <dgm:cxn modelId="{7416B18D-5654-4F8E-924E-0DD423174DA5}" srcId="{416AC161-2CE0-487B-B381-D99E7C6CDF63}" destId="{C77F2A0E-5225-474A-8995-AEEAD87DEC3F}" srcOrd="4" destOrd="0" parTransId="{F55E1CD1-2AD1-43FD-9842-2157870B1EFF}" sibTransId="{AE8A911C-8B1E-41C1-8640-4D03E65ED19C}"/>
    <dgm:cxn modelId="{3CC58AAC-F455-469C-830A-63098144AFC4}" type="presOf" srcId="{16937D4E-5DBF-4FD3-B1D4-DBBFFEEF1059}" destId="{78E6273C-99E5-4702-A129-9ADEAD3F1A1E}" srcOrd="0" destOrd="0" presId="urn:microsoft.com/office/officeart/2005/8/layout/bProcess2"/>
    <dgm:cxn modelId="{A1BD2256-DEE4-4C83-A828-D4A91CE504CE}" type="presOf" srcId="{0ED643E8-5FF5-4C99-8D2E-50CEF19F6525}" destId="{D2474CAA-B3B9-41BC-AD46-7F5B10A918B6}" srcOrd="0" destOrd="0" presId="urn:microsoft.com/office/officeart/2005/8/layout/bProcess2"/>
    <dgm:cxn modelId="{69C87AD2-34F0-47D8-A687-742C2FE96229}" type="presOf" srcId="{C77F2A0E-5225-474A-8995-AEEAD87DEC3F}" destId="{22AFDF9A-9155-40C7-ADD5-FB31A4152DBE}" srcOrd="0" destOrd="0" presId="urn:microsoft.com/office/officeart/2005/8/layout/bProcess2"/>
    <dgm:cxn modelId="{696FD09D-95D7-4911-89E2-691F0CACD383}" type="presOf" srcId="{10A290FD-788A-49EB-B26A-298B7E8CF0D6}" destId="{C9C23570-3771-4922-A43E-425A1A27F7DC}" srcOrd="0" destOrd="0" presId="urn:microsoft.com/office/officeart/2005/8/layout/bProcess2"/>
    <dgm:cxn modelId="{F6355D5C-FBD2-48E7-9473-16D74D23059C}" srcId="{416AC161-2CE0-487B-B381-D99E7C6CDF63}" destId="{10A290FD-788A-49EB-B26A-298B7E8CF0D6}" srcOrd="3" destOrd="0" parTransId="{9A90D354-2007-4A68-848B-142090F4D1BD}" sibTransId="{16937D4E-5DBF-4FD3-B1D4-DBBFFEEF1059}"/>
    <dgm:cxn modelId="{D0A33FD1-C8EF-4554-A956-0CA5FD143888}" srcId="{416AC161-2CE0-487B-B381-D99E7C6CDF63}" destId="{56F67482-692D-40A0-AC38-D23F4439B6DA}" srcOrd="5" destOrd="0" parTransId="{DCE4CE79-4A71-4FE9-BC23-D249B65C66A3}" sibTransId="{6F7A3464-5F0E-49C0-9D5F-A2DCFF73A844}"/>
    <dgm:cxn modelId="{5EC9A450-B8B4-41EC-9A2E-8065AB106FC8}" type="presOf" srcId="{3FE6B1A6-3D93-42BE-8680-E99C39C89856}" destId="{EB86A524-CF87-43F3-8643-A5EF863F4F1D}" srcOrd="0" destOrd="0" presId="urn:microsoft.com/office/officeart/2005/8/layout/bProcess2"/>
    <dgm:cxn modelId="{E45F543E-B9D1-4E65-9479-6D7CAE17B6F2}" type="presOf" srcId="{AE8A911C-8B1E-41C1-8640-4D03E65ED19C}" destId="{4855EBC4-1268-494B-BE62-1880EBD4A518}" srcOrd="0" destOrd="0" presId="urn:microsoft.com/office/officeart/2005/8/layout/bProcess2"/>
    <dgm:cxn modelId="{71EA3E67-32EF-4570-A9BD-1D844B3FEE66}" type="presOf" srcId="{54992164-A9AC-42DF-A7F3-D4E79156009E}" destId="{3C4BDE35-28F1-488D-83AC-D2602DA62044}" srcOrd="0" destOrd="0" presId="urn:microsoft.com/office/officeart/2005/8/layout/bProcess2"/>
    <dgm:cxn modelId="{D0A6FF16-7237-4235-96A2-6DEDBD5C8770}" srcId="{416AC161-2CE0-487B-B381-D99E7C6CDF63}" destId="{54992164-A9AC-42DF-A7F3-D4E79156009E}" srcOrd="2" destOrd="0" parTransId="{37DE5FEA-CF60-4B28-82B2-DF6FEBE2AED1}" sibTransId="{3EF42474-36E5-4A60-ABE0-CE3998F3D328}"/>
    <dgm:cxn modelId="{C44D992E-017D-45AC-9E40-E7CED64DF054}" type="presOf" srcId="{EF5766DB-9780-4754-80EE-EE691E4B50E1}" destId="{9C06DE49-4F1A-4BF5-BAA6-829A17CE7454}" srcOrd="0" destOrd="0" presId="urn:microsoft.com/office/officeart/2005/8/layout/bProcess2"/>
    <dgm:cxn modelId="{D552EBC7-DB6F-4AAA-A900-3C73C5DE096A}" type="presOf" srcId="{416AC161-2CE0-487B-B381-D99E7C6CDF63}" destId="{E2342819-5994-43D1-94AD-E336EE2A1227}" srcOrd="0" destOrd="0" presId="urn:microsoft.com/office/officeart/2005/8/layout/bProcess2"/>
    <dgm:cxn modelId="{96DB8588-816B-40EF-B44A-1FBEC322DC21}" type="presOf" srcId="{5B944B74-E764-45BB-8915-653A5F42BFE2}" destId="{C92EB0DC-1693-45F1-A7B9-69AF280E75B6}" srcOrd="0" destOrd="0" presId="urn:microsoft.com/office/officeart/2005/8/layout/bProcess2"/>
    <dgm:cxn modelId="{B2B40DC5-2A57-48B4-B4B4-5CCF0A1CE514}" type="presOf" srcId="{6F7A3464-5F0E-49C0-9D5F-A2DCFF73A844}" destId="{8A00F265-0316-47E8-9307-0FDCCECC10D7}" srcOrd="0" destOrd="0" presId="urn:microsoft.com/office/officeart/2005/8/layout/bProcess2"/>
    <dgm:cxn modelId="{1060136A-0994-4E11-A82A-1C7D59EF00D5}" srcId="{416AC161-2CE0-487B-B381-D99E7C6CDF63}" destId="{5B944B74-E764-45BB-8915-653A5F42BFE2}" srcOrd="9" destOrd="0" parTransId="{4492798C-F497-482D-B3AE-9A5A117A5BDD}" sibTransId="{61F7585A-97C1-4101-BC8C-1AFB79F5D352}"/>
    <dgm:cxn modelId="{2B8E0646-4B61-4540-BB99-FAA41D61D21F}" type="presOf" srcId="{5D32FBF1-60DE-445E-A17C-21D75BA168D0}" destId="{990A814E-F22A-414B-B8F5-D1DA0B99BD67}" srcOrd="0" destOrd="0" presId="urn:microsoft.com/office/officeart/2005/8/layout/bProcess2"/>
    <dgm:cxn modelId="{DAB632D8-6EDF-4AF9-890F-9C85B1136ADB}" type="presOf" srcId="{A47B7B75-9B13-4734-8E02-4BC44FF1C0FE}" destId="{9CA2A460-5AAD-458A-BD83-9F7469CBDDAE}" srcOrd="0" destOrd="0" presId="urn:microsoft.com/office/officeart/2005/8/layout/bProcess2"/>
    <dgm:cxn modelId="{CCFF7E34-FF43-43CF-BDC1-C26F1E5FFF58}" type="presOf" srcId="{DFDB00F0-03D2-45D3-B0B8-D08DCDAA28A2}" destId="{C9C304A0-BB95-4D32-A909-3C88D214466A}" srcOrd="0" destOrd="0" presId="urn:microsoft.com/office/officeart/2005/8/layout/bProcess2"/>
    <dgm:cxn modelId="{747A966B-F618-416C-88E4-76E9E841009B}" type="presOf" srcId="{307C504F-5155-4C71-9712-EADE2C81A8AF}" destId="{08841D00-085C-498A-A134-C48AF3401B44}" srcOrd="0" destOrd="0" presId="urn:microsoft.com/office/officeart/2005/8/layout/bProcess2"/>
    <dgm:cxn modelId="{1DA80953-6497-4F54-8177-13FCB08B552E}" srcId="{416AC161-2CE0-487B-B381-D99E7C6CDF63}" destId="{EF5766DB-9780-4754-80EE-EE691E4B50E1}" srcOrd="1" destOrd="0" parTransId="{10D167C2-CD79-4B3C-8FA8-09DD0A44494F}" sibTransId="{85F238D7-00EB-407A-BA74-66F60A56C825}"/>
    <dgm:cxn modelId="{1F236B0D-B87D-4146-82AE-83E109F3B052}" srcId="{416AC161-2CE0-487B-B381-D99E7C6CDF63}" destId="{380BCD43-53F7-44B3-A919-30B3A7F011E3}" srcOrd="6" destOrd="0" parTransId="{CA7A72D7-E440-4FA5-AABA-CACF138805EE}" sibTransId="{A47B7B75-9B13-4734-8E02-4BC44FF1C0FE}"/>
    <dgm:cxn modelId="{191EB1A6-E211-4615-B273-550440FF0D90}" srcId="{416AC161-2CE0-487B-B381-D99E7C6CDF63}" destId="{3FE6B1A6-3D93-42BE-8680-E99C39C89856}" srcOrd="0" destOrd="0" parTransId="{61FC9336-ED61-4F6B-8185-B76EA80FAF03}" sibTransId="{DFDB00F0-03D2-45D3-B0B8-D08DCDAA28A2}"/>
    <dgm:cxn modelId="{B3BA8E16-967F-476B-888F-739C4C800E31}" type="presOf" srcId="{56F67482-692D-40A0-AC38-D23F4439B6DA}" destId="{905BCFFD-0AD3-4A10-8CF1-7177898968FC}" srcOrd="0" destOrd="0" presId="urn:microsoft.com/office/officeart/2005/8/layout/bProcess2"/>
    <dgm:cxn modelId="{C7371622-E3D5-4976-B313-629734875811}" type="presParOf" srcId="{E2342819-5994-43D1-94AD-E336EE2A1227}" destId="{EB86A524-CF87-43F3-8643-A5EF863F4F1D}" srcOrd="0" destOrd="0" presId="urn:microsoft.com/office/officeart/2005/8/layout/bProcess2"/>
    <dgm:cxn modelId="{E02CA4CE-DE49-490D-9454-4C7F75BF3957}" type="presParOf" srcId="{E2342819-5994-43D1-94AD-E336EE2A1227}" destId="{C9C304A0-BB95-4D32-A909-3C88D214466A}" srcOrd="1" destOrd="0" presId="urn:microsoft.com/office/officeart/2005/8/layout/bProcess2"/>
    <dgm:cxn modelId="{F232810E-1397-4028-B16B-E2E0688B63A8}" type="presParOf" srcId="{E2342819-5994-43D1-94AD-E336EE2A1227}" destId="{E808C704-1217-4A5D-9525-EFA29F5C2261}" srcOrd="2" destOrd="0" presId="urn:microsoft.com/office/officeart/2005/8/layout/bProcess2"/>
    <dgm:cxn modelId="{17E1AFB7-CE75-4ED3-85BF-733A8915D316}" type="presParOf" srcId="{E808C704-1217-4A5D-9525-EFA29F5C2261}" destId="{ED179CD9-4637-423E-8911-4EE11AB6DC60}" srcOrd="0" destOrd="0" presId="urn:microsoft.com/office/officeart/2005/8/layout/bProcess2"/>
    <dgm:cxn modelId="{8CE308E7-CA38-4C49-86F4-C3FF89E9FFE6}" type="presParOf" srcId="{E808C704-1217-4A5D-9525-EFA29F5C2261}" destId="{9C06DE49-4F1A-4BF5-BAA6-829A17CE7454}" srcOrd="1" destOrd="0" presId="urn:microsoft.com/office/officeart/2005/8/layout/bProcess2"/>
    <dgm:cxn modelId="{11DC66C7-C612-4B7D-8CEB-56E31D0AA9B2}" type="presParOf" srcId="{E2342819-5994-43D1-94AD-E336EE2A1227}" destId="{352C65F9-8AA2-4355-A0CF-FBBA14A7EBB5}" srcOrd="3" destOrd="0" presId="urn:microsoft.com/office/officeart/2005/8/layout/bProcess2"/>
    <dgm:cxn modelId="{366C0987-1ACE-48B1-811F-4E387851344C}" type="presParOf" srcId="{E2342819-5994-43D1-94AD-E336EE2A1227}" destId="{396A0F7C-AB6B-45B6-9CC7-2061DBF3BC0C}" srcOrd="4" destOrd="0" presId="urn:microsoft.com/office/officeart/2005/8/layout/bProcess2"/>
    <dgm:cxn modelId="{D898474E-3C48-4345-A5E7-3EC466081467}" type="presParOf" srcId="{396A0F7C-AB6B-45B6-9CC7-2061DBF3BC0C}" destId="{0DF3085D-FC80-4151-8795-17A3E579EC77}" srcOrd="0" destOrd="0" presId="urn:microsoft.com/office/officeart/2005/8/layout/bProcess2"/>
    <dgm:cxn modelId="{8EA5E5E6-9D1F-4A2E-A572-30C6EE61000D}" type="presParOf" srcId="{396A0F7C-AB6B-45B6-9CC7-2061DBF3BC0C}" destId="{3C4BDE35-28F1-488D-83AC-D2602DA62044}" srcOrd="1" destOrd="0" presId="urn:microsoft.com/office/officeart/2005/8/layout/bProcess2"/>
    <dgm:cxn modelId="{BF6EBFF1-AE8C-452E-A14D-16EA04E37946}" type="presParOf" srcId="{E2342819-5994-43D1-94AD-E336EE2A1227}" destId="{5F0587D9-5D74-4B49-BA4D-7F8B50AB53D9}" srcOrd="5" destOrd="0" presId="urn:microsoft.com/office/officeart/2005/8/layout/bProcess2"/>
    <dgm:cxn modelId="{81E0B14A-3A69-439A-BCEB-C25790EB736F}" type="presParOf" srcId="{E2342819-5994-43D1-94AD-E336EE2A1227}" destId="{ACACDC7A-7988-469A-A6EC-DCD2E7F08D7E}" srcOrd="6" destOrd="0" presId="urn:microsoft.com/office/officeart/2005/8/layout/bProcess2"/>
    <dgm:cxn modelId="{E096AB59-2498-44AE-9C4A-5CFAC855F68B}" type="presParOf" srcId="{ACACDC7A-7988-469A-A6EC-DCD2E7F08D7E}" destId="{BB7B1A13-ACB0-4000-817A-E589428BAD8E}" srcOrd="0" destOrd="0" presId="urn:microsoft.com/office/officeart/2005/8/layout/bProcess2"/>
    <dgm:cxn modelId="{6559BCE9-AF96-4ACA-B707-1DC94CC1E7B1}" type="presParOf" srcId="{ACACDC7A-7988-469A-A6EC-DCD2E7F08D7E}" destId="{C9C23570-3771-4922-A43E-425A1A27F7DC}" srcOrd="1" destOrd="0" presId="urn:microsoft.com/office/officeart/2005/8/layout/bProcess2"/>
    <dgm:cxn modelId="{759D550C-02C5-430C-8F41-C71EF7F9D176}" type="presParOf" srcId="{E2342819-5994-43D1-94AD-E336EE2A1227}" destId="{78E6273C-99E5-4702-A129-9ADEAD3F1A1E}" srcOrd="7" destOrd="0" presId="urn:microsoft.com/office/officeart/2005/8/layout/bProcess2"/>
    <dgm:cxn modelId="{310CB24E-4280-40A5-987E-F12498C44273}" type="presParOf" srcId="{E2342819-5994-43D1-94AD-E336EE2A1227}" destId="{84282B78-EB2C-48C9-A729-A38573E57A55}" srcOrd="8" destOrd="0" presId="urn:microsoft.com/office/officeart/2005/8/layout/bProcess2"/>
    <dgm:cxn modelId="{54AB0CBB-ECEA-4AFE-B11A-D477A85FAD65}" type="presParOf" srcId="{84282B78-EB2C-48C9-A729-A38573E57A55}" destId="{FED93626-B14D-4927-82FF-8855E95E7B6A}" srcOrd="0" destOrd="0" presId="urn:microsoft.com/office/officeart/2005/8/layout/bProcess2"/>
    <dgm:cxn modelId="{F3DAE70D-1D1E-4D1E-BFD0-330DD285B26A}" type="presParOf" srcId="{84282B78-EB2C-48C9-A729-A38573E57A55}" destId="{22AFDF9A-9155-40C7-ADD5-FB31A4152DBE}" srcOrd="1" destOrd="0" presId="urn:microsoft.com/office/officeart/2005/8/layout/bProcess2"/>
    <dgm:cxn modelId="{AC7315EC-5E1F-40D8-A2DC-8E220DBC5331}" type="presParOf" srcId="{E2342819-5994-43D1-94AD-E336EE2A1227}" destId="{4855EBC4-1268-494B-BE62-1880EBD4A518}" srcOrd="9" destOrd="0" presId="urn:microsoft.com/office/officeart/2005/8/layout/bProcess2"/>
    <dgm:cxn modelId="{BC0D2E81-748D-4FE0-A89C-60AD60B264D7}" type="presParOf" srcId="{E2342819-5994-43D1-94AD-E336EE2A1227}" destId="{51CA917F-5B4C-4844-A4ED-DD205DC628EE}" srcOrd="10" destOrd="0" presId="urn:microsoft.com/office/officeart/2005/8/layout/bProcess2"/>
    <dgm:cxn modelId="{DAFAF9DA-8A21-4A92-B830-6B17998B765E}" type="presParOf" srcId="{51CA917F-5B4C-4844-A4ED-DD205DC628EE}" destId="{1FA54CFA-232B-4C91-8271-19C4F761452C}" srcOrd="0" destOrd="0" presId="urn:microsoft.com/office/officeart/2005/8/layout/bProcess2"/>
    <dgm:cxn modelId="{58973822-7FF4-41F3-8CBE-C28F6B4C9898}" type="presParOf" srcId="{51CA917F-5B4C-4844-A4ED-DD205DC628EE}" destId="{905BCFFD-0AD3-4A10-8CF1-7177898968FC}" srcOrd="1" destOrd="0" presId="urn:microsoft.com/office/officeart/2005/8/layout/bProcess2"/>
    <dgm:cxn modelId="{8BF54016-DF34-4C69-AC74-70F8434D37D4}" type="presParOf" srcId="{E2342819-5994-43D1-94AD-E336EE2A1227}" destId="{8A00F265-0316-47E8-9307-0FDCCECC10D7}" srcOrd="11" destOrd="0" presId="urn:microsoft.com/office/officeart/2005/8/layout/bProcess2"/>
    <dgm:cxn modelId="{380F2890-A917-4CB2-AC32-567285B85531}" type="presParOf" srcId="{E2342819-5994-43D1-94AD-E336EE2A1227}" destId="{EEEB9831-26B1-49C8-B96B-5FFECD324EC4}" srcOrd="12" destOrd="0" presId="urn:microsoft.com/office/officeart/2005/8/layout/bProcess2"/>
    <dgm:cxn modelId="{96B3F08A-AA75-46CA-B6AE-9FB1FA18FC58}" type="presParOf" srcId="{EEEB9831-26B1-49C8-B96B-5FFECD324EC4}" destId="{08D9DD08-F78E-40BE-8A97-DCFFA7CA9BED}" srcOrd="0" destOrd="0" presId="urn:microsoft.com/office/officeart/2005/8/layout/bProcess2"/>
    <dgm:cxn modelId="{37D1A9D5-DDE3-493A-B6B6-D35C10FF272C}" type="presParOf" srcId="{EEEB9831-26B1-49C8-B96B-5FFECD324EC4}" destId="{531851C9-C0A6-4A55-BDEB-412B3FFA0C08}" srcOrd="1" destOrd="0" presId="urn:microsoft.com/office/officeart/2005/8/layout/bProcess2"/>
    <dgm:cxn modelId="{3C9EDD06-E3C2-42F4-A59F-08C4AB959A9B}" type="presParOf" srcId="{E2342819-5994-43D1-94AD-E336EE2A1227}" destId="{9CA2A460-5AAD-458A-BD83-9F7469CBDDAE}" srcOrd="13" destOrd="0" presId="urn:microsoft.com/office/officeart/2005/8/layout/bProcess2"/>
    <dgm:cxn modelId="{3983A5B8-8607-4281-A9A8-FFE10CD1C195}" type="presParOf" srcId="{E2342819-5994-43D1-94AD-E336EE2A1227}" destId="{3B224508-41DE-4A01-ACF1-B05C9CB0EE72}" srcOrd="14" destOrd="0" presId="urn:microsoft.com/office/officeart/2005/8/layout/bProcess2"/>
    <dgm:cxn modelId="{2FD780BA-2A82-4518-AE92-9C174FACB4DE}" type="presParOf" srcId="{3B224508-41DE-4A01-ACF1-B05C9CB0EE72}" destId="{4C6B0A08-77C8-4C02-91FE-6AA185CFF77E}" srcOrd="0" destOrd="0" presId="urn:microsoft.com/office/officeart/2005/8/layout/bProcess2"/>
    <dgm:cxn modelId="{A81F167C-559A-4C9A-8CAC-CCDC76C060EA}" type="presParOf" srcId="{3B224508-41DE-4A01-ACF1-B05C9CB0EE72}" destId="{FAF21A71-893D-4054-8E79-07D6E6CDE116}" srcOrd="1" destOrd="0" presId="urn:microsoft.com/office/officeart/2005/8/layout/bProcess2"/>
    <dgm:cxn modelId="{3D05B564-897B-42E8-920B-FC728D315499}" type="presParOf" srcId="{E2342819-5994-43D1-94AD-E336EE2A1227}" destId="{990A814E-F22A-414B-B8F5-D1DA0B99BD67}" srcOrd="15" destOrd="0" presId="urn:microsoft.com/office/officeart/2005/8/layout/bProcess2"/>
    <dgm:cxn modelId="{899C1553-6653-4FB3-85B6-619575DA1767}" type="presParOf" srcId="{E2342819-5994-43D1-94AD-E336EE2A1227}" destId="{B4879CDB-8661-4701-AF4E-DFDB141ACBC1}" srcOrd="16" destOrd="0" presId="urn:microsoft.com/office/officeart/2005/8/layout/bProcess2"/>
    <dgm:cxn modelId="{ED8E34AC-CCA0-4BC3-AA99-EC3F2F645088}" type="presParOf" srcId="{B4879CDB-8661-4701-AF4E-DFDB141ACBC1}" destId="{D9BD46FD-271E-4B92-915B-CA246D362ADC}" srcOrd="0" destOrd="0" presId="urn:microsoft.com/office/officeart/2005/8/layout/bProcess2"/>
    <dgm:cxn modelId="{8623ACEE-62AE-46D7-BE9F-AE58B9DB0801}" type="presParOf" srcId="{B4879CDB-8661-4701-AF4E-DFDB141ACBC1}" destId="{08841D00-085C-498A-A134-C48AF3401B44}" srcOrd="1" destOrd="0" presId="urn:microsoft.com/office/officeart/2005/8/layout/bProcess2"/>
    <dgm:cxn modelId="{AD39B788-0243-4147-9B66-13D1BEC2DD75}" type="presParOf" srcId="{E2342819-5994-43D1-94AD-E336EE2A1227}" destId="{D2474CAA-B3B9-41BC-AD46-7F5B10A918B6}" srcOrd="17" destOrd="0" presId="urn:microsoft.com/office/officeart/2005/8/layout/bProcess2"/>
    <dgm:cxn modelId="{764FF794-5B79-44B7-994A-A734F7C556B3}" type="presParOf" srcId="{E2342819-5994-43D1-94AD-E336EE2A1227}" destId="{C92EB0DC-1693-45F1-A7B9-69AF280E75B6}" srcOrd="18"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D43C48C-5932-432F-A0C2-F464476B3172}"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s-AR"/>
        </a:p>
      </dgm:t>
    </dgm:pt>
    <dgm:pt modelId="{F0980557-0A3B-445E-9D27-9657167217E0}">
      <dgm:prSet phldrT="[Texto]"/>
      <dgm:spPr/>
      <dgm:t>
        <a:bodyPr/>
        <a:lstStyle/>
        <a:p>
          <a:r>
            <a:rPr lang="es-AR" dirty="0"/>
            <a:t>Responsabilidades</a:t>
          </a:r>
        </a:p>
      </dgm:t>
    </dgm:pt>
    <dgm:pt modelId="{1C0708A5-9C05-4E38-9E81-F3CB0750ECF1}" type="parTrans" cxnId="{CD8F7442-5759-4851-ABB6-1920DD086CDD}">
      <dgm:prSet/>
      <dgm:spPr/>
      <dgm:t>
        <a:bodyPr/>
        <a:lstStyle/>
        <a:p>
          <a:endParaRPr lang="es-AR"/>
        </a:p>
      </dgm:t>
    </dgm:pt>
    <dgm:pt modelId="{D257EC9A-8643-464D-B5DF-531F862FD209}" type="sibTrans" cxnId="{CD8F7442-5759-4851-ABB6-1920DD086CDD}">
      <dgm:prSet/>
      <dgm:spPr/>
      <dgm:t>
        <a:bodyPr/>
        <a:lstStyle/>
        <a:p>
          <a:endParaRPr lang="es-AR"/>
        </a:p>
      </dgm:t>
    </dgm:pt>
    <dgm:pt modelId="{5E312A20-72D1-4054-AD93-C6AF2D0FA8AA}">
      <dgm:prSet phldrT="[Texto]"/>
      <dgm:spPr/>
      <dgm:t>
        <a:bodyPr/>
        <a:lstStyle/>
        <a:p>
          <a:r>
            <a:rPr lang="es-AR" dirty="0"/>
            <a:t>Gestionar la economía</a:t>
          </a:r>
        </a:p>
      </dgm:t>
    </dgm:pt>
    <dgm:pt modelId="{132608DB-57C6-479D-A76E-AAD8E5DD57B2}" type="parTrans" cxnId="{044A4A4E-774E-4956-B749-6C123949ADF9}">
      <dgm:prSet/>
      <dgm:spPr/>
      <dgm:t>
        <a:bodyPr/>
        <a:lstStyle/>
        <a:p>
          <a:endParaRPr lang="es-AR"/>
        </a:p>
      </dgm:t>
    </dgm:pt>
    <dgm:pt modelId="{36325989-95ED-4D9A-9AC8-591CDA89B6E7}" type="sibTrans" cxnId="{044A4A4E-774E-4956-B749-6C123949ADF9}">
      <dgm:prSet/>
      <dgm:spPr/>
      <dgm:t>
        <a:bodyPr/>
        <a:lstStyle/>
        <a:p>
          <a:endParaRPr lang="es-AR"/>
        </a:p>
      </dgm:t>
    </dgm:pt>
    <dgm:pt modelId="{83F2F5D2-1CDA-40B5-B07A-875BDB0B9A13}">
      <dgm:prSet phldrT="[Texto]"/>
      <dgm:spPr/>
      <dgm:t>
        <a:bodyPr/>
        <a:lstStyle/>
        <a:p>
          <a:r>
            <a:rPr lang="es-AR" dirty="0"/>
            <a:t>Participa en la planificación</a:t>
          </a:r>
        </a:p>
      </dgm:t>
    </dgm:pt>
    <dgm:pt modelId="{80D35805-B4ED-49B4-B89D-DA93B3E9E51B}" type="parTrans" cxnId="{AAE5C150-2A29-4A57-B0CE-B727841CD860}">
      <dgm:prSet/>
      <dgm:spPr/>
      <dgm:t>
        <a:bodyPr/>
        <a:lstStyle/>
        <a:p>
          <a:endParaRPr lang="es-AR"/>
        </a:p>
      </dgm:t>
    </dgm:pt>
    <dgm:pt modelId="{FF522190-13EA-4C7A-9FF1-730CF09F7F56}" type="sibTrans" cxnId="{AAE5C150-2A29-4A57-B0CE-B727841CD860}">
      <dgm:prSet/>
      <dgm:spPr/>
      <dgm:t>
        <a:bodyPr/>
        <a:lstStyle/>
        <a:p>
          <a:endParaRPr lang="es-AR"/>
        </a:p>
      </dgm:t>
    </dgm:pt>
    <dgm:pt modelId="{2B55EFED-A382-489B-99CF-BB189ED6E139}">
      <dgm:prSet phldrT="[Texto]"/>
      <dgm:spPr/>
      <dgm:t>
        <a:bodyPr/>
        <a:lstStyle/>
        <a:p>
          <a:r>
            <a:rPr lang="es-AR" dirty="0"/>
            <a:t>Cuida el Product Backlog</a:t>
          </a:r>
        </a:p>
      </dgm:t>
    </dgm:pt>
    <dgm:pt modelId="{0FDE1813-9EC1-429D-8162-D5D59B51B003}" type="parTrans" cxnId="{357E987C-2581-4894-8203-640D113980B4}">
      <dgm:prSet/>
      <dgm:spPr/>
      <dgm:t>
        <a:bodyPr/>
        <a:lstStyle/>
        <a:p>
          <a:endParaRPr lang="es-AR"/>
        </a:p>
      </dgm:t>
    </dgm:pt>
    <dgm:pt modelId="{3B482BF7-A0E3-4021-A185-62F367BA3082}" type="sibTrans" cxnId="{357E987C-2581-4894-8203-640D113980B4}">
      <dgm:prSet/>
      <dgm:spPr/>
      <dgm:t>
        <a:bodyPr/>
        <a:lstStyle/>
        <a:p>
          <a:endParaRPr lang="es-AR"/>
        </a:p>
      </dgm:t>
    </dgm:pt>
    <dgm:pt modelId="{36F67BB4-2708-4103-8291-45CE690D3198}">
      <dgm:prSet phldrT="[Texto]"/>
      <dgm:spPr/>
      <dgm:t>
        <a:bodyPr/>
        <a:lstStyle/>
        <a:p>
          <a:r>
            <a:rPr lang="es-AR" dirty="0"/>
            <a:t>Define el criterio de aceptación y verifica si no se cumple</a:t>
          </a:r>
        </a:p>
      </dgm:t>
    </dgm:pt>
    <dgm:pt modelId="{62B3DA75-526A-4359-9F30-F2438BCC3ED3}" type="parTrans" cxnId="{E211D23F-BED6-427C-87EE-CC62381F99CF}">
      <dgm:prSet/>
      <dgm:spPr/>
      <dgm:t>
        <a:bodyPr/>
        <a:lstStyle/>
        <a:p>
          <a:endParaRPr lang="es-AR"/>
        </a:p>
      </dgm:t>
    </dgm:pt>
    <dgm:pt modelId="{68148197-DFB3-41F7-BA4E-C6090D763817}" type="sibTrans" cxnId="{E211D23F-BED6-427C-87EE-CC62381F99CF}">
      <dgm:prSet/>
      <dgm:spPr/>
      <dgm:t>
        <a:bodyPr/>
        <a:lstStyle/>
        <a:p>
          <a:endParaRPr lang="es-AR"/>
        </a:p>
      </dgm:t>
    </dgm:pt>
    <dgm:pt modelId="{207F0FA5-3EEA-4EE7-BE53-2AC143D9CE00}">
      <dgm:prSet phldrT="[Texto]"/>
      <dgm:spPr/>
      <dgm:t>
        <a:bodyPr/>
        <a:lstStyle/>
        <a:p>
          <a:r>
            <a:rPr lang="es-AR" dirty="0"/>
            <a:t>Colabora con el equipo</a:t>
          </a:r>
        </a:p>
      </dgm:t>
    </dgm:pt>
    <dgm:pt modelId="{A546E7DA-FDAF-47D2-8D05-A66325EDB01C}" type="parTrans" cxnId="{1DEBBDBD-5CA9-44FB-8302-C8FFAD74546A}">
      <dgm:prSet/>
      <dgm:spPr/>
      <dgm:t>
        <a:bodyPr/>
        <a:lstStyle/>
        <a:p>
          <a:endParaRPr lang="es-AR"/>
        </a:p>
      </dgm:t>
    </dgm:pt>
    <dgm:pt modelId="{B8DBB694-49F3-4EB2-9240-B86AAB122CD7}" type="sibTrans" cxnId="{1DEBBDBD-5CA9-44FB-8302-C8FFAD74546A}">
      <dgm:prSet/>
      <dgm:spPr/>
      <dgm:t>
        <a:bodyPr/>
        <a:lstStyle/>
        <a:p>
          <a:endParaRPr lang="es-AR"/>
        </a:p>
      </dgm:t>
    </dgm:pt>
    <dgm:pt modelId="{4C0C67F0-3943-4CC0-B347-0ED742A104C6}">
      <dgm:prSet phldrT="[Texto]"/>
      <dgm:spPr/>
      <dgm:t>
        <a:bodyPr/>
        <a:lstStyle/>
        <a:p>
          <a:r>
            <a:rPr lang="es-AR" dirty="0"/>
            <a:t>Colabora con los </a:t>
          </a:r>
          <a:r>
            <a:rPr lang="es-AR" dirty="0" err="1"/>
            <a:t>Stakeholders</a:t>
          </a:r>
          <a:endParaRPr lang="es-AR" dirty="0"/>
        </a:p>
        <a:p>
          <a:endParaRPr lang="es-AR" dirty="0"/>
        </a:p>
      </dgm:t>
    </dgm:pt>
    <dgm:pt modelId="{AF02B3AC-F665-40F5-A227-B99FCE720E33}" type="parTrans" cxnId="{49A525F6-9299-4477-ABFC-BE5EA0081ADB}">
      <dgm:prSet/>
      <dgm:spPr/>
      <dgm:t>
        <a:bodyPr/>
        <a:lstStyle/>
        <a:p>
          <a:endParaRPr lang="es-AR"/>
        </a:p>
      </dgm:t>
    </dgm:pt>
    <dgm:pt modelId="{84EB3B5C-76D2-483B-9552-DEDA863734A7}" type="sibTrans" cxnId="{49A525F6-9299-4477-ABFC-BE5EA0081ADB}">
      <dgm:prSet/>
      <dgm:spPr/>
      <dgm:t>
        <a:bodyPr/>
        <a:lstStyle/>
        <a:p>
          <a:endParaRPr lang="es-AR"/>
        </a:p>
      </dgm:t>
    </dgm:pt>
    <dgm:pt modelId="{F9367F99-EEF1-49D4-A73F-1C44C31F2A0A}" type="pres">
      <dgm:prSet presAssocID="{DD43C48C-5932-432F-A0C2-F464476B3172}" presName="Name0" presStyleCnt="0">
        <dgm:presLayoutVars>
          <dgm:chPref val="1"/>
          <dgm:dir/>
          <dgm:animOne val="branch"/>
          <dgm:animLvl val="lvl"/>
          <dgm:resizeHandles val="exact"/>
        </dgm:presLayoutVars>
      </dgm:prSet>
      <dgm:spPr/>
    </dgm:pt>
    <dgm:pt modelId="{B41E583B-5A2B-44C6-BF47-E614AC24A585}" type="pres">
      <dgm:prSet presAssocID="{F0980557-0A3B-445E-9D27-9657167217E0}" presName="root1" presStyleCnt="0"/>
      <dgm:spPr/>
    </dgm:pt>
    <dgm:pt modelId="{2CFD7F1B-0D71-4ECC-A1B5-E12B2E23317D}" type="pres">
      <dgm:prSet presAssocID="{F0980557-0A3B-445E-9D27-9657167217E0}" presName="LevelOneTextNode" presStyleLbl="node0" presStyleIdx="0" presStyleCnt="1">
        <dgm:presLayoutVars>
          <dgm:chPref val="3"/>
        </dgm:presLayoutVars>
      </dgm:prSet>
      <dgm:spPr/>
    </dgm:pt>
    <dgm:pt modelId="{C480C5DB-32E7-4D94-81FC-CF475E4B7C08}" type="pres">
      <dgm:prSet presAssocID="{F0980557-0A3B-445E-9D27-9657167217E0}" presName="level2hierChild" presStyleCnt="0"/>
      <dgm:spPr/>
    </dgm:pt>
    <dgm:pt modelId="{00C152D1-6384-4C15-AADE-34E84F2AD3BF}" type="pres">
      <dgm:prSet presAssocID="{132608DB-57C6-479D-A76E-AAD8E5DD57B2}" presName="conn2-1" presStyleLbl="parChTrans1D2" presStyleIdx="0" presStyleCnt="6"/>
      <dgm:spPr/>
    </dgm:pt>
    <dgm:pt modelId="{A2DC5BE4-ADBB-48E1-A570-A7DA6A6FC563}" type="pres">
      <dgm:prSet presAssocID="{132608DB-57C6-479D-A76E-AAD8E5DD57B2}" presName="connTx" presStyleLbl="parChTrans1D2" presStyleIdx="0" presStyleCnt="6"/>
      <dgm:spPr/>
    </dgm:pt>
    <dgm:pt modelId="{4E5C8DED-8E1D-4917-A366-D53A6A511DC4}" type="pres">
      <dgm:prSet presAssocID="{5E312A20-72D1-4054-AD93-C6AF2D0FA8AA}" presName="root2" presStyleCnt="0"/>
      <dgm:spPr/>
    </dgm:pt>
    <dgm:pt modelId="{BE490A77-7EE7-4B9C-927F-BB155D25A399}" type="pres">
      <dgm:prSet presAssocID="{5E312A20-72D1-4054-AD93-C6AF2D0FA8AA}" presName="LevelTwoTextNode" presStyleLbl="node2" presStyleIdx="0" presStyleCnt="6" custScaleX="200615">
        <dgm:presLayoutVars>
          <dgm:chPref val="3"/>
        </dgm:presLayoutVars>
      </dgm:prSet>
      <dgm:spPr/>
    </dgm:pt>
    <dgm:pt modelId="{84A6DC40-3739-4279-B4E1-5C29E2C496DA}" type="pres">
      <dgm:prSet presAssocID="{5E312A20-72D1-4054-AD93-C6AF2D0FA8AA}" presName="level3hierChild" presStyleCnt="0"/>
      <dgm:spPr/>
    </dgm:pt>
    <dgm:pt modelId="{3E54FF0A-70E5-4A95-89BC-5D93ED1E73BD}" type="pres">
      <dgm:prSet presAssocID="{80D35805-B4ED-49B4-B89D-DA93B3E9E51B}" presName="conn2-1" presStyleLbl="parChTrans1D2" presStyleIdx="1" presStyleCnt="6"/>
      <dgm:spPr/>
    </dgm:pt>
    <dgm:pt modelId="{A7B6FB60-1D82-42C7-B6B9-7CDF440EA329}" type="pres">
      <dgm:prSet presAssocID="{80D35805-B4ED-49B4-B89D-DA93B3E9E51B}" presName="connTx" presStyleLbl="parChTrans1D2" presStyleIdx="1" presStyleCnt="6"/>
      <dgm:spPr/>
    </dgm:pt>
    <dgm:pt modelId="{60C19B87-6CE4-4ED4-9BA5-D4AF925C04BE}" type="pres">
      <dgm:prSet presAssocID="{83F2F5D2-1CDA-40B5-B07A-875BDB0B9A13}" presName="root2" presStyleCnt="0"/>
      <dgm:spPr/>
    </dgm:pt>
    <dgm:pt modelId="{6C922056-528A-475C-828F-1757841BA876}" type="pres">
      <dgm:prSet presAssocID="{83F2F5D2-1CDA-40B5-B07A-875BDB0B9A13}" presName="LevelTwoTextNode" presStyleLbl="node2" presStyleIdx="1" presStyleCnt="6" custScaleX="203346">
        <dgm:presLayoutVars>
          <dgm:chPref val="3"/>
        </dgm:presLayoutVars>
      </dgm:prSet>
      <dgm:spPr/>
    </dgm:pt>
    <dgm:pt modelId="{71064A18-F959-4FA1-80E2-629CBC719DCC}" type="pres">
      <dgm:prSet presAssocID="{83F2F5D2-1CDA-40B5-B07A-875BDB0B9A13}" presName="level3hierChild" presStyleCnt="0"/>
      <dgm:spPr/>
    </dgm:pt>
    <dgm:pt modelId="{6FC26B33-5BDE-483E-8FB5-A9677578AB6D}" type="pres">
      <dgm:prSet presAssocID="{0FDE1813-9EC1-429D-8162-D5D59B51B003}" presName="conn2-1" presStyleLbl="parChTrans1D2" presStyleIdx="2" presStyleCnt="6"/>
      <dgm:spPr/>
    </dgm:pt>
    <dgm:pt modelId="{913FC9DA-A8EF-41A5-BFA2-BD78FC9C7878}" type="pres">
      <dgm:prSet presAssocID="{0FDE1813-9EC1-429D-8162-D5D59B51B003}" presName="connTx" presStyleLbl="parChTrans1D2" presStyleIdx="2" presStyleCnt="6"/>
      <dgm:spPr/>
    </dgm:pt>
    <dgm:pt modelId="{1B80BD9F-B23E-48EB-B986-E655C45288E6}" type="pres">
      <dgm:prSet presAssocID="{2B55EFED-A382-489B-99CF-BB189ED6E139}" presName="root2" presStyleCnt="0"/>
      <dgm:spPr/>
    </dgm:pt>
    <dgm:pt modelId="{58D85906-EDB3-443F-B0D5-E4320FB4F5FE}" type="pres">
      <dgm:prSet presAssocID="{2B55EFED-A382-489B-99CF-BB189ED6E139}" presName="LevelTwoTextNode" presStyleLbl="node2" presStyleIdx="2" presStyleCnt="6" custScaleX="201839">
        <dgm:presLayoutVars>
          <dgm:chPref val="3"/>
        </dgm:presLayoutVars>
      </dgm:prSet>
      <dgm:spPr/>
    </dgm:pt>
    <dgm:pt modelId="{51AE968C-49DB-4C0A-BAAD-0A7B6C483EC8}" type="pres">
      <dgm:prSet presAssocID="{2B55EFED-A382-489B-99CF-BB189ED6E139}" presName="level3hierChild" presStyleCnt="0"/>
      <dgm:spPr/>
    </dgm:pt>
    <dgm:pt modelId="{7ADC6378-0308-4F02-9B75-00DB1C7CE287}" type="pres">
      <dgm:prSet presAssocID="{62B3DA75-526A-4359-9F30-F2438BCC3ED3}" presName="conn2-1" presStyleLbl="parChTrans1D2" presStyleIdx="3" presStyleCnt="6"/>
      <dgm:spPr/>
    </dgm:pt>
    <dgm:pt modelId="{C368B46B-8345-4252-9449-2B15563C2E05}" type="pres">
      <dgm:prSet presAssocID="{62B3DA75-526A-4359-9F30-F2438BCC3ED3}" presName="connTx" presStyleLbl="parChTrans1D2" presStyleIdx="3" presStyleCnt="6"/>
      <dgm:spPr/>
    </dgm:pt>
    <dgm:pt modelId="{D27ACFF0-82C3-46E1-894A-4301A8CBFD46}" type="pres">
      <dgm:prSet presAssocID="{36F67BB4-2708-4103-8291-45CE690D3198}" presName="root2" presStyleCnt="0"/>
      <dgm:spPr/>
    </dgm:pt>
    <dgm:pt modelId="{B9317993-B368-42F8-9B04-F423E075DB6D}" type="pres">
      <dgm:prSet presAssocID="{36F67BB4-2708-4103-8291-45CE690D3198}" presName="LevelTwoTextNode" presStyleLbl="node2" presStyleIdx="3" presStyleCnt="6" custScaleX="202122">
        <dgm:presLayoutVars>
          <dgm:chPref val="3"/>
        </dgm:presLayoutVars>
      </dgm:prSet>
      <dgm:spPr/>
    </dgm:pt>
    <dgm:pt modelId="{F9955BF9-D2A9-4645-8271-9263DDD249B7}" type="pres">
      <dgm:prSet presAssocID="{36F67BB4-2708-4103-8291-45CE690D3198}" presName="level3hierChild" presStyleCnt="0"/>
      <dgm:spPr/>
    </dgm:pt>
    <dgm:pt modelId="{E90DBFFF-4A3F-4BD0-87C1-EEAB888CC20F}" type="pres">
      <dgm:prSet presAssocID="{A546E7DA-FDAF-47D2-8D05-A66325EDB01C}" presName="conn2-1" presStyleLbl="parChTrans1D2" presStyleIdx="4" presStyleCnt="6"/>
      <dgm:spPr/>
    </dgm:pt>
    <dgm:pt modelId="{19BF2404-6FF1-491F-BCE0-DD3A5E8AD1F5}" type="pres">
      <dgm:prSet presAssocID="{A546E7DA-FDAF-47D2-8D05-A66325EDB01C}" presName="connTx" presStyleLbl="parChTrans1D2" presStyleIdx="4" presStyleCnt="6"/>
      <dgm:spPr/>
    </dgm:pt>
    <dgm:pt modelId="{322809F5-970D-448D-B7DC-C62623BA0246}" type="pres">
      <dgm:prSet presAssocID="{207F0FA5-3EEA-4EE7-BE53-2AC143D9CE00}" presName="root2" presStyleCnt="0"/>
      <dgm:spPr/>
    </dgm:pt>
    <dgm:pt modelId="{0FAB94F4-C863-4EFE-AE41-6C74325EA48D}" type="pres">
      <dgm:prSet presAssocID="{207F0FA5-3EEA-4EE7-BE53-2AC143D9CE00}" presName="LevelTwoTextNode" presStyleLbl="node2" presStyleIdx="4" presStyleCnt="6" custScaleX="202123">
        <dgm:presLayoutVars>
          <dgm:chPref val="3"/>
        </dgm:presLayoutVars>
      </dgm:prSet>
      <dgm:spPr/>
    </dgm:pt>
    <dgm:pt modelId="{3C826C93-09A1-422F-B141-595640B56C04}" type="pres">
      <dgm:prSet presAssocID="{207F0FA5-3EEA-4EE7-BE53-2AC143D9CE00}" presName="level3hierChild" presStyleCnt="0"/>
      <dgm:spPr/>
    </dgm:pt>
    <dgm:pt modelId="{4276D02B-931F-4366-B12E-51E360030614}" type="pres">
      <dgm:prSet presAssocID="{AF02B3AC-F665-40F5-A227-B99FCE720E33}" presName="conn2-1" presStyleLbl="parChTrans1D2" presStyleIdx="5" presStyleCnt="6"/>
      <dgm:spPr/>
    </dgm:pt>
    <dgm:pt modelId="{281069ED-03D0-4B48-BD2D-3CAB64F898B8}" type="pres">
      <dgm:prSet presAssocID="{AF02B3AC-F665-40F5-A227-B99FCE720E33}" presName="connTx" presStyleLbl="parChTrans1D2" presStyleIdx="5" presStyleCnt="6"/>
      <dgm:spPr/>
    </dgm:pt>
    <dgm:pt modelId="{948F5F05-77DB-48E4-A2B4-5B0B66D9964A}" type="pres">
      <dgm:prSet presAssocID="{4C0C67F0-3943-4CC0-B347-0ED742A104C6}" presName="root2" presStyleCnt="0"/>
      <dgm:spPr/>
    </dgm:pt>
    <dgm:pt modelId="{A13C805E-66E7-4FF2-984F-6B92EE9170BA}" type="pres">
      <dgm:prSet presAssocID="{4C0C67F0-3943-4CC0-B347-0ED742A104C6}" presName="LevelTwoTextNode" presStyleLbl="node2" presStyleIdx="5" presStyleCnt="6" custScaleX="202123">
        <dgm:presLayoutVars>
          <dgm:chPref val="3"/>
        </dgm:presLayoutVars>
      </dgm:prSet>
      <dgm:spPr/>
    </dgm:pt>
    <dgm:pt modelId="{99798C2B-DBDE-4DC4-A237-E39B413321FB}" type="pres">
      <dgm:prSet presAssocID="{4C0C67F0-3943-4CC0-B347-0ED742A104C6}" presName="level3hierChild" presStyleCnt="0"/>
      <dgm:spPr/>
    </dgm:pt>
  </dgm:ptLst>
  <dgm:cxnLst>
    <dgm:cxn modelId="{1FCC2412-21AE-4BE2-B6A7-469E3707C067}" type="presOf" srcId="{A546E7DA-FDAF-47D2-8D05-A66325EDB01C}" destId="{19BF2404-6FF1-491F-BCE0-DD3A5E8AD1F5}" srcOrd="1" destOrd="0" presId="urn:microsoft.com/office/officeart/2008/layout/HorizontalMultiLevelHierarchy"/>
    <dgm:cxn modelId="{B592F7B4-6EE5-4032-801F-8E9DE06ED83F}" type="presOf" srcId="{AF02B3AC-F665-40F5-A227-B99FCE720E33}" destId="{281069ED-03D0-4B48-BD2D-3CAB64F898B8}" srcOrd="1" destOrd="0" presId="urn:microsoft.com/office/officeart/2008/layout/HorizontalMultiLevelHierarchy"/>
    <dgm:cxn modelId="{C6B83103-29FC-403F-BDE6-59F547E37E66}" type="presOf" srcId="{80D35805-B4ED-49B4-B89D-DA93B3E9E51B}" destId="{3E54FF0A-70E5-4A95-89BC-5D93ED1E73BD}" srcOrd="0" destOrd="0" presId="urn:microsoft.com/office/officeart/2008/layout/HorizontalMultiLevelHierarchy"/>
    <dgm:cxn modelId="{044A4A4E-774E-4956-B749-6C123949ADF9}" srcId="{F0980557-0A3B-445E-9D27-9657167217E0}" destId="{5E312A20-72D1-4054-AD93-C6AF2D0FA8AA}" srcOrd="0" destOrd="0" parTransId="{132608DB-57C6-479D-A76E-AAD8E5DD57B2}" sibTransId="{36325989-95ED-4D9A-9AC8-591CDA89B6E7}"/>
    <dgm:cxn modelId="{2EC80FE5-B461-45E9-A2D6-C83BB7D92972}" type="presOf" srcId="{62B3DA75-526A-4359-9F30-F2438BCC3ED3}" destId="{7ADC6378-0308-4F02-9B75-00DB1C7CE287}" srcOrd="0" destOrd="0" presId="urn:microsoft.com/office/officeart/2008/layout/HorizontalMultiLevelHierarchy"/>
    <dgm:cxn modelId="{10B9539F-0AB5-4D7E-85A0-170F28CC8952}" type="presOf" srcId="{5E312A20-72D1-4054-AD93-C6AF2D0FA8AA}" destId="{BE490A77-7EE7-4B9C-927F-BB155D25A399}" srcOrd="0" destOrd="0" presId="urn:microsoft.com/office/officeart/2008/layout/HorizontalMultiLevelHierarchy"/>
    <dgm:cxn modelId="{E211D23F-BED6-427C-87EE-CC62381F99CF}" srcId="{F0980557-0A3B-445E-9D27-9657167217E0}" destId="{36F67BB4-2708-4103-8291-45CE690D3198}" srcOrd="3" destOrd="0" parTransId="{62B3DA75-526A-4359-9F30-F2438BCC3ED3}" sibTransId="{68148197-DFB3-41F7-BA4E-C6090D763817}"/>
    <dgm:cxn modelId="{9D1FCAFA-9DFA-4910-88A2-5DD3C6DCB9C8}" type="presOf" srcId="{132608DB-57C6-479D-A76E-AAD8E5DD57B2}" destId="{00C152D1-6384-4C15-AADE-34E84F2AD3BF}" srcOrd="0" destOrd="0" presId="urn:microsoft.com/office/officeart/2008/layout/HorizontalMultiLevelHierarchy"/>
    <dgm:cxn modelId="{357E987C-2581-4894-8203-640D113980B4}" srcId="{F0980557-0A3B-445E-9D27-9657167217E0}" destId="{2B55EFED-A382-489B-99CF-BB189ED6E139}" srcOrd="2" destOrd="0" parTransId="{0FDE1813-9EC1-429D-8162-D5D59B51B003}" sibTransId="{3B482BF7-A0E3-4021-A185-62F367BA3082}"/>
    <dgm:cxn modelId="{27EC6E8E-F440-4712-A5B7-A6319ED75756}" type="presOf" srcId="{0FDE1813-9EC1-429D-8162-D5D59B51B003}" destId="{6FC26B33-5BDE-483E-8FB5-A9677578AB6D}" srcOrd="0" destOrd="0" presId="urn:microsoft.com/office/officeart/2008/layout/HorizontalMultiLevelHierarchy"/>
    <dgm:cxn modelId="{5E651E58-4B50-4490-BD99-343C4D2308E7}" type="presOf" srcId="{DD43C48C-5932-432F-A0C2-F464476B3172}" destId="{F9367F99-EEF1-49D4-A73F-1C44C31F2A0A}" srcOrd="0" destOrd="0" presId="urn:microsoft.com/office/officeart/2008/layout/HorizontalMultiLevelHierarchy"/>
    <dgm:cxn modelId="{49A525F6-9299-4477-ABFC-BE5EA0081ADB}" srcId="{F0980557-0A3B-445E-9D27-9657167217E0}" destId="{4C0C67F0-3943-4CC0-B347-0ED742A104C6}" srcOrd="5" destOrd="0" parTransId="{AF02B3AC-F665-40F5-A227-B99FCE720E33}" sibTransId="{84EB3B5C-76D2-483B-9552-DEDA863734A7}"/>
    <dgm:cxn modelId="{7F42FB8F-7377-4E21-B89C-96346D1AED63}" type="presOf" srcId="{2B55EFED-A382-489B-99CF-BB189ED6E139}" destId="{58D85906-EDB3-443F-B0D5-E4320FB4F5FE}" srcOrd="0" destOrd="0" presId="urn:microsoft.com/office/officeart/2008/layout/HorizontalMultiLevelHierarchy"/>
    <dgm:cxn modelId="{743587C7-C143-412D-A7BD-D1137F589ADE}" type="presOf" srcId="{83F2F5D2-1CDA-40B5-B07A-875BDB0B9A13}" destId="{6C922056-528A-475C-828F-1757841BA876}" srcOrd="0" destOrd="0" presId="urn:microsoft.com/office/officeart/2008/layout/HorizontalMultiLevelHierarchy"/>
    <dgm:cxn modelId="{AAE5C150-2A29-4A57-B0CE-B727841CD860}" srcId="{F0980557-0A3B-445E-9D27-9657167217E0}" destId="{83F2F5D2-1CDA-40B5-B07A-875BDB0B9A13}" srcOrd="1" destOrd="0" parTransId="{80D35805-B4ED-49B4-B89D-DA93B3E9E51B}" sibTransId="{FF522190-13EA-4C7A-9FF1-730CF09F7F56}"/>
    <dgm:cxn modelId="{96BF9699-E039-46C1-8A1E-146A221925DA}" type="presOf" srcId="{0FDE1813-9EC1-429D-8162-D5D59B51B003}" destId="{913FC9DA-A8EF-41A5-BFA2-BD78FC9C7878}" srcOrd="1" destOrd="0" presId="urn:microsoft.com/office/officeart/2008/layout/HorizontalMultiLevelHierarchy"/>
    <dgm:cxn modelId="{CD8F7442-5759-4851-ABB6-1920DD086CDD}" srcId="{DD43C48C-5932-432F-A0C2-F464476B3172}" destId="{F0980557-0A3B-445E-9D27-9657167217E0}" srcOrd="0" destOrd="0" parTransId="{1C0708A5-9C05-4E38-9E81-F3CB0750ECF1}" sibTransId="{D257EC9A-8643-464D-B5DF-531F862FD209}"/>
    <dgm:cxn modelId="{14679DD2-ABF3-45D4-8032-C970F44E1179}" type="presOf" srcId="{F0980557-0A3B-445E-9D27-9657167217E0}" destId="{2CFD7F1B-0D71-4ECC-A1B5-E12B2E23317D}" srcOrd="0" destOrd="0" presId="urn:microsoft.com/office/officeart/2008/layout/HorizontalMultiLevelHierarchy"/>
    <dgm:cxn modelId="{1DEBBDBD-5CA9-44FB-8302-C8FFAD74546A}" srcId="{F0980557-0A3B-445E-9D27-9657167217E0}" destId="{207F0FA5-3EEA-4EE7-BE53-2AC143D9CE00}" srcOrd="4" destOrd="0" parTransId="{A546E7DA-FDAF-47D2-8D05-A66325EDB01C}" sibTransId="{B8DBB694-49F3-4EB2-9240-B86AAB122CD7}"/>
    <dgm:cxn modelId="{B05660E6-B68E-4CC9-BAA1-A94A7593024F}" type="presOf" srcId="{207F0FA5-3EEA-4EE7-BE53-2AC143D9CE00}" destId="{0FAB94F4-C863-4EFE-AE41-6C74325EA48D}" srcOrd="0" destOrd="0" presId="urn:microsoft.com/office/officeart/2008/layout/HorizontalMultiLevelHierarchy"/>
    <dgm:cxn modelId="{2609869D-5AF6-46C8-AC04-70EB30655AF8}" type="presOf" srcId="{AF02B3AC-F665-40F5-A227-B99FCE720E33}" destId="{4276D02B-931F-4366-B12E-51E360030614}" srcOrd="0" destOrd="0" presId="urn:microsoft.com/office/officeart/2008/layout/HorizontalMultiLevelHierarchy"/>
    <dgm:cxn modelId="{7B00B887-47DF-4930-A448-6FD54BE2340D}" type="presOf" srcId="{132608DB-57C6-479D-A76E-AAD8E5DD57B2}" destId="{A2DC5BE4-ADBB-48E1-A570-A7DA6A6FC563}" srcOrd="1" destOrd="0" presId="urn:microsoft.com/office/officeart/2008/layout/HorizontalMultiLevelHierarchy"/>
    <dgm:cxn modelId="{0A4C45C1-47AF-4787-BA90-186973F9DFF6}" type="presOf" srcId="{62B3DA75-526A-4359-9F30-F2438BCC3ED3}" destId="{C368B46B-8345-4252-9449-2B15563C2E05}" srcOrd="1" destOrd="0" presId="urn:microsoft.com/office/officeart/2008/layout/HorizontalMultiLevelHierarchy"/>
    <dgm:cxn modelId="{F008D0FC-CA56-4CDC-A54B-3C5232B08DF4}" type="presOf" srcId="{4C0C67F0-3943-4CC0-B347-0ED742A104C6}" destId="{A13C805E-66E7-4FF2-984F-6B92EE9170BA}" srcOrd="0" destOrd="0" presId="urn:microsoft.com/office/officeart/2008/layout/HorizontalMultiLevelHierarchy"/>
    <dgm:cxn modelId="{DE9860D6-ACEA-45AD-A922-0090132BC50A}" type="presOf" srcId="{A546E7DA-FDAF-47D2-8D05-A66325EDB01C}" destId="{E90DBFFF-4A3F-4BD0-87C1-EEAB888CC20F}" srcOrd="0" destOrd="0" presId="urn:microsoft.com/office/officeart/2008/layout/HorizontalMultiLevelHierarchy"/>
    <dgm:cxn modelId="{032D9BC0-D63F-49BE-866C-00FD22491ACD}" type="presOf" srcId="{36F67BB4-2708-4103-8291-45CE690D3198}" destId="{B9317993-B368-42F8-9B04-F423E075DB6D}" srcOrd="0" destOrd="0" presId="urn:microsoft.com/office/officeart/2008/layout/HorizontalMultiLevelHierarchy"/>
    <dgm:cxn modelId="{9F92CA71-5389-465A-AAE3-8C8A55204C6B}" type="presOf" srcId="{80D35805-B4ED-49B4-B89D-DA93B3E9E51B}" destId="{A7B6FB60-1D82-42C7-B6B9-7CDF440EA329}" srcOrd="1" destOrd="0" presId="urn:microsoft.com/office/officeart/2008/layout/HorizontalMultiLevelHierarchy"/>
    <dgm:cxn modelId="{6D92B41E-98EE-44B4-8C33-DFE0EFF491D2}" type="presParOf" srcId="{F9367F99-EEF1-49D4-A73F-1C44C31F2A0A}" destId="{B41E583B-5A2B-44C6-BF47-E614AC24A585}" srcOrd="0" destOrd="0" presId="urn:microsoft.com/office/officeart/2008/layout/HorizontalMultiLevelHierarchy"/>
    <dgm:cxn modelId="{31BC1144-042D-401C-8ADD-E3A7A21216DC}" type="presParOf" srcId="{B41E583B-5A2B-44C6-BF47-E614AC24A585}" destId="{2CFD7F1B-0D71-4ECC-A1B5-E12B2E23317D}" srcOrd="0" destOrd="0" presId="urn:microsoft.com/office/officeart/2008/layout/HorizontalMultiLevelHierarchy"/>
    <dgm:cxn modelId="{98F07A1B-E922-46D1-80BD-B43F726BCB79}" type="presParOf" srcId="{B41E583B-5A2B-44C6-BF47-E614AC24A585}" destId="{C480C5DB-32E7-4D94-81FC-CF475E4B7C08}" srcOrd="1" destOrd="0" presId="urn:microsoft.com/office/officeart/2008/layout/HorizontalMultiLevelHierarchy"/>
    <dgm:cxn modelId="{85D33178-CCBC-42C9-9D8D-94F06C7C52BE}" type="presParOf" srcId="{C480C5DB-32E7-4D94-81FC-CF475E4B7C08}" destId="{00C152D1-6384-4C15-AADE-34E84F2AD3BF}" srcOrd="0" destOrd="0" presId="urn:microsoft.com/office/officeart/2008/layout/HorizontalMultiLevelHierarchy"/>
    <dgm:cxn modelId="{FEA3CAEC-7D64-4B46-B741-C0839055E6FE}" type="presParOf" srcId="{00C152D1-6384-4C15-AADE-34E84F2AD3BF}" destId="{A2DC5BE4-ADBB-48E1-A570-A7DA6A6FC563}" srcOrd="0" destOrd="0" presId="urn:microsoft.com/office/officeart/2008/layout/HorizontalMultiLevelHierarchy"/>
    <dgm:cxn modelId="{022CACDF-2CA6-49B6-BB76-B95CAED43C6C}" type="presParOf" srcId="{C480C5DB-32E7-4D94-81FC-CF475E4B7C08}" destId="{4E5C8DED-8E1D-4917-A366-D53A6A511DC4}" srcOrd="1" destOrd="0" presId="urn:microsoft.com/office/officeart/2008/layout/HorizontalMultiLevelHierarchy"/>
    <dgm:cxn modelId="{E9C10444-F663-41F0-B82A-ECAC5266694F}" type="presParOf" srcId="{4E5C8DED-8E1D-4917-A366-D53A6A511DC4}" destId="{BE490A77-7EE7-4B9C-927F-BB155D25A399}" srcOrd="0" destOrd="0" presId="urn:microsoft.com/office/officeart/2008/layout/HorizontalMultiLevelHierarchy"/>
    <dgm:cxn modelId="{B5F5CC0F-07B1-4302-81CC-7D7366480521}" type="presParOf" srcId="{4E5C8DED-8E1D-4917-A366-D53A6A511DC4}" destId="{84A6DC40-3739-4279-B4E1-5C29E2C496DA}" srcOrd="1" destOrd="0" presId="urn:microsoft.com/office/officeart/2008/layout/HorizontalMultiLevelHierarchy"/>
    <dgm:cxn modelId="{5AF53CF0-50D5-4751-A526-1836A9CB1B6C}" type="presParOf" srcId="{C480C5DB-32E7-4D94-81FC-CF475E4B7C08}" destId="{3E54FF0A-70E5-4A95-89BC-5D93ED1E73BD}" srcOrd="2" destOrd="0" presId="urn:microsoft.com/office/officeart/2008/layout/HorizontalMultiLevelHierarchy"/>
    <dgm:cxn modelId="{6337F77B-5AB4-4B01-9753-3F4D7C0D86F5}" type="presParOf" srcId="{3E54FF0A-70E5-4A95-89BC-5D93ED1E73BD}" destId="{A7B6FB60-1D82-42C7-B6B9-7CDF440EA329}" srcOrd="0" destOrd="0" presId="urn:microsoft.com/office/officeart/2008/layout/HorizontalMultiLevelHierarchy"/>
    <dgm:cxn modelId="{52303EA1-39FC-4100-8500-4E837659D206}" type="presParOf" srcId="{C480C5DB-32E7-4D94-81FC-CF475E4B7C08}" destId="{60C19B87-6CE4-4ED4-9BA5-D4AF925C04BE}" srcOrd="3" destOrd="0" presId="urn:microsoft.com/office/officeart/2008/layout/HorizontalMultiLevelHierarchy"/>
    <dgm:cxn modelId="{132631CB-2288-4645-94EB-8B8F5261C4F2}" type="presParOf" srcId="{60C19B87-6CE4-4ED4-9BA5-D4AF925C04BE}" destId="{6C922056-528A-475C-828F-1757841BA876}" srcOrd="0" destOrd="0" presId="urn:microsoft.com/office/officeart/2008/layout/HorizontalMultiLevelHierarchy"/>
    <dgm:cxn modelId="{2BDA00FE-5449-4463-8893-4E6D72B6F9F9}" type="presParOf" srcId="{60C19B87-6CE4-4ED4-9BA5-D4AF925C04BE}" destId="{71064A18-F959-4FA1-80E2-629CBC719DCC}" srcOrd="1" destOrd="0" presId="urn:microsoft.com/office/officeart/2008/layout/HorizontalMultiLevelHierarchy"/>
    <dgm:cxn modelId="{CDFC0A09-21EC-46CE-A757-7DB79C417008}" type="presParOf" srcId="{C480C5DB-32E7-4D94-81FC-CF475E4B7C08}" destId="{6FC26B33-5BDE-483E-8FB5-A9677578AB6D}" srcOrd="4" destOrd="0" presId="urn:microsoft.com/office/officeart/2008/layout/HorizontalMultiLevelHierarchy"/>
    <dgm:cxn modelId="{379BF0D9-4749-496D-8134-1251DAB34F32}" type="presParOf" srcId="{6FC26B33-5BDE-483E-8FB5-A9677578AB6D}" destId="{913FC9DA-A8EF-41A5-BFA2-BD78FC9C7878}" srcOrd="0" destOrd="0" presId="urn:microsoft.com/office/officeart/2008/layout/HorizontalMultiLevelHierarchy"/>
    <dgm:cxn modelId="{943B4E14-9BC0-4718-8F84-54B497D29458}" type="presParOf" srcId="{C480C5DB-32E7-4D94-81FC-CF475E4B7C08}" destId="{1B80BD9F-B23E-48EB-B986-E655C45288E6}" srcOrd="5" destOrd="0" presId="urn:microsoft.com/office/officeart/2008/layout/HorizontalMultiLevelHierarchy"/>
    <dgm:cxn modelId="{4AC0253A-FA1F-497D-BFDB-A01A630C91AA}" type="presParOf" srcId="{1B80BD9F-B23E-48EB-B986-E655C45288E6}" destId="{58D85906-EDB3-443F-B0D5-E4320FB4F5FE}" srcOrd="0" destOrd="0" presId="urn:microsoft.com/office/officeart/2008/layout/HorizontalMultiLevelHierarchy"/>
    <dgm:cxn modelId="{3DCB4F5A-C062-4B9D-B47E-5C021A666207}" type="presParOf" srcId="{1B80BD9F-B23E-48EB-B986-E655C45288E6}" destId="{51AE968C-49DB-4C0A-BAAD-0A7B6C483EC8}" srcOrd="1" destOrd="0" presId="urn:microsoft.com/office/officeart/2008/layout/HorizontalMultiLevelHierarchy"/>
    <dgm:cxn modelId="{2E4DD8BC-2A5D-4E81-91EF-F51D962D662B}" type="presParOf" srcId="{C480C5DB-32E7-4D94-81FC-CF475E4B7C08}" destId="{7ADC6378-0308-4F02-9B75-00DB1C7CE287}" srcOrd="6" destOrd="0" presId="urn:microsoft.com/office/officeart/2008/layout/HorizontalMultiLevelHierarchy"/>
    <dgm:cxn modelId="{23B84427-4C01-43CE-822D-2907AC5F714E}" type="presParOf" srcId="{7ADC6378-0308-4F02-9B75-00DB1C7CE287}" destId="{C368B46B-8345-4252-9449-2B15563C2E05}" srcOrd="0" destOrd="0" presId="urn:microsoft.com/office/officeart/2008/layout/HorizontalMultiLevelHierarchy"/>
    <dgm:cxn modelId="{8C1758A5-C464-47DD-AE41-7C35B06CF7FA}" type="presParOf" srcId="{C480C5DB-32E7-4D94-81FC-CF475E4B7C08}" destId="{D27ACFF0-82C3-46E1-894A-4301A8CBFD46}" srcOrd="7" destOrd="0" presId="urn:microsoft.com/office/officeart/2008/layout/HorizontalMultiLevelHierarchy"/>
    <dgm:cxn modelId="{328C9605-15F5-45BC-9DAF-BA28C6AB2E86}" type="presParOf" srcId="{D27ACFF0-82C3-46E1-894A-4301A8CBFD46}" destId="{B9317993-B368-42F8-9B04-F423E075DB6D}" srcOrd="0" destOrd="0" presId="urn:microsoft.com/office/officeart/2008/layout/HorizontalMultiLevelHierarchy"/>
    <dgm:cxn modelId="{B048AB00-8115-44DF-8DCE-F39962BD33E5}" type="presParOf" srcId="{D27ACFF0-82C3-46E1-894A-4301A8CBFD46}" destId="{F9955BF9-D2A9-4645-8271-9263DDD249B7}" srcOrd="1" destOrd="0" presId="urn:microsoft.com/office/officeart/2008/layout/HorizontalMultiLevelHierarchy"/>
    <dgm:cxn modelId="{E7ED1FC9-6D17-4837-B249-5F3AF5CD75F6}" type="presParOf" srcId="{C480C5DB-32E7-4D94-81FC-CF475E4B7C08}" destId="{E90DBFFF-4A3F-4BD0-87C1-EEAB888CC20F}" srcOrd="8" destOrd="0" presId="urn:microsoft.com/office/officeart/2008/layout/HorizontalMultiLevelHierarchy"/>
    <dgm:cxn modelId="{B7497CBB-F230-4212-B12D-574CD2CCD316}" type="presParOf" srcId="{E90DBFFF-4A3F-4BD0-87C1-EEAB888CC20F}" destId="{19BF2404-6FF1-491F-BCE0-DD3A5E8AD1F5}" srcOrd="0" destOrd="0" presId="urn:microsoft.com/office/officeart/2008/layout/HorizontalMultiLevelHierarchy"/>
    <dgm:cxn modelId="{E4BD3486-FB57-440A-9CEF-F572E3F84400}" type="presParOf" srcId="{C480C5DB-32E7-4D94-81FC-CF475E4B7C08}" destId="{322809F5-970D-448D-B7DC-C62623BA0246}" srcOrd="9" destOrd="0" presId="urn:microsoft.com/office/officeart/2008/layout/HorizontalMultiLevelHierarchy"/>
    <dgm:cxn modelId="{0499D189-CD69-42EE-8467-41C98BF6AC51}" type="presParOf" srcId="{322809F5-970D-448D-B7DC-C62623BA0246}" destId="{0FAB94F4-C863-4EFE-AE41-6C74325EA48D}" srcOrd="0" destOrd="0" presId="urn:microsoft.com/office/officeart/2008/layout/HorizontalMultiLevelHierarchy"/>
    <dgm:cxn modelId="{713F8389-79D4-4947-811C-DF9327057663}" type="presParOf" srcId="{322809F5-970D-448D-B7DC-C62623BA0246}" destId="{3C826C93-09A1-422F-B141-595640B56C04}" srcOrd="1" destOrd="0" presId="urn:microsoft.com/office/officeart/2008/layout/HorizontalMultiLevelHierarchy"/>
    <dgm:cxn modelId="{79BB6BD6-8238-4226-82EA-00F26FFEFD2D}" type="presParOf" srcId="{C480C5DB-32E7-4D94-81FC-CF475E4B7C08}" destId="{4276D02B-931F-4366-B12E-51E360030614}" srcOrd="10" destOrd="0" presId="urn:microsoft.com/office/officeart/2008/layout/HorizontalMultiLevelHierarchy"/>
    <dgm:cxn modelId="{B95F6E34-16F2-43C1-B149-0DEAD4AA7FE7}" type="presParOf" srcId="{4276D02B-931F-4366-B12E-51E360030614}" destId="{281069ED-03D0-4B48-BD2D-3CAB64F898B8}" srcOrd="0" destOrd="0" presId="urn:microsoft.com/office/officeart/2008/layout/HorizontalMultiLevelHierarchy"/>
    <dgm:cxn modelId="{CA07AD4D-30A6-4B09-91D5-FF42F0C37063}" type="presParOf" srcId="{C480C5DB-32E7-4D94-81FC-CF475E4B7C08}" destId="{948F5F05-77DB-48E4-A2B4-5B0B66D9964A}" srcOrd="11" destOrd="0" presId="urn:microsoft.com/office/officeart/2008/layout/HorizontalMultiLevelHierarchy"/>
    <dgm:cxn modelId="{361DAEB5-2FA5-4B2B-996A-CD392EAD6F33}" type="presParOf" srcId="{948F5F05-77DB-48E4-A2B4-5B0B66D9964A}" destId="{A13C805E-66E7-4FF2-984F-6B92EE9170BA}" srcOrd="0" destOrd="0" presId="urn:microsoft.com/office/officeart/2008/layout/HorizontalMultiLevelHierarchy"/>
    <dgm:cxn modelId="{D22C7956-64DB-4F47-9C2E-6F6093D69BEC}" type="presParOf" srcId="{948F5F05-77DB-48E4-A2B4-5B0B66D9964A}" destId="{99798C2B-DBDE-4DC4-A237-E39B413321F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D43C48C-5932-432F-A0C2-F464476B3172}"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s-AR"/>
        </a:p>
      </dgm:t>
    </dgm:pt>
    <dgm:pt modelId="{F0980557-0A3B-445E-9D27-9657167217E0}">
      <dgm:prSet phldrT="[Texto]"/>
      <dgm:spPr/>
      <dgm:t>
        <a:bodyPr/>
        <a:lstStyle/>
        <a:p>
          <a:r>
            <a:rPr lang="es-AR" dirty="0"/>
            <a:t>Responsabilidades</a:t>
          </a:r>
        </a:p>
      </dgm:t>
    </dgm:pt>
    <dgm:pt modelId="{1C0708A5-9C05-4E38-9E81-F3CB0750ECF1}" type="parTrans" cxnId="{CD8F7442-5759-4851-ABB6-1920DD086CDD}">
      <dgm:prSet/>
      <dgm:spPr/>
      <dgm:t>
        <a:bodyPr/>
        <a:lstStyle/>
        <a:p>
          <a:endParaRPr lang="es-AR"/>
        </a:p>
      </dgm:t>
    </dgm:pt>
    <dgm:pt modelId="{D257EC9A-8643-464D-B5DF-531F862FD209}" type="sibTrans" cxnId="{CD8F7442-5759-4851-ABB6-1920DD086CDD}">
      <dgm:prSet/>
      <dgm:spPr/>
      <dgm:t>
        <a:bodyPr/>
        <a:lstStyle/>
        <a:p>
          <a:endParaRPr lang="es-AR"/>
        </a:p>
      </dgm:t>
    </dgm:pt>
    <dgm:pt modelId="{5E312A20-72D1-4054-AD93-C6AF2D0FA8AA}">
      <dgm:prSet phldrT="[Texto]"/>
      <dgm:spPr/>
      <dgm:t>
        <a:bodyPr/>
        <a:lstStyle/>
        <a:p>
          <a:r>
            <a:rPr lang="es-AR" dirty="0"/>
            <a:t>Coach</a:t>
          </a:r>
        </a:p>
      </dgm:t>
    </dgm:pt>
    <dgm:pt modelId="{132608DB-57C6-479D-A76E-AAD8E5DD57B2}" type="parTrans" cxnId="{044A4A4E-774E-4956-B749-6C123949ADF9}">
      <dgm:prSet/>
      <dgm:spPr/>
      <dgm:t>
        <a:bodyPr/>
        <a:lstStyle/>
        <a:p>
          <a:endParaRPr lang="es-AR"/>
        </a:p>
      </dgm:t>
    </dgm:pt>
    <dgm:pt modelId="{36325989-95ED-4D9A-9AC8-591CDA89B6E7}" type="sibTrans" cxnId="{044A4A4E-774E-4956-B749-6C123949ADF9}">
      <dgm:prSet/>
      <dgm:spPr/>
      <dgm:t>
        <a:bodyPr/>
        <a:lstStyle/>
        <a:p>
          <a:endParaRPr lang="es-AR"/>
        </a:p>
      </dgm:t>
    </dgm:pt>
    <dgm:pt modelId="{83F2F5D2-1CDA-40B5-B07A-875BDB0B9A13}">
      <dgm:prSet phldrT="[Texto]"/>
      <dgm:spPr/>
      <dgm:t>
        <a:bodyPr/>
        <a:lstStyle/>
        <a:p>
          <a:r>
            <a:rPr lang="es-AR" dirty="0"/>
            <a:t>Autoridad sobre el Proceso</a:t>
          </a:r>
        </a:p>
      </dgm:t>
    </dgm:pt>
    <dgm:pt modelId="{80D35805-B4ED-49B4-B89D-DA93B3E9E51B}" type="parTrans" cxnId="{AAE5C150-2A29-4A57-B0CE-B727841CD860}">
      <dgm:prSet/>
      <dgm:spPr/>
      <dgm:t>
        <a:bodyPr/>
        <a:lstStyle/>
        <a:p>
          <a:endParaRPr lang="es-AR"/>
        </a:p>
      </dgm:t>
    </dgm:pt>
    <dgm:pt modelId="{FF522190-13EA-4C7A-9FF1-730CF09F7F56}" type="sibTrans" cxnId="{AAE5C150-2A29-4A57-B0CE-B727841CD860}">
      <dgm:prSet/>
      <dgm:spPr/>
      <dgm:t>
        <a:bodyPr/>
        <a:lstStyle/>
        <a:p>
          <a:endParaRPr lang="es-AR"/>
        </a:p>
      </dgm:t>
    </dgm:pt>
    <dgm:pt modelId="{2B55EFED-A382-489B-99CF-BB189ED6E139}">
      <dgm:prSet phldrT="[Texto]"/>
      <dgm:spPr/>
      <dgm:t>
        <a:bodyPr/>
        <a:lstStyle/>
        <a:p>
          <a:r>
            <a:rPr lang="es-AR" dirty="0"/>
            <a:t>Escudo de interferencia</a:t>
          </a:r>
        </a:p>
      </dgm:t>
    </dgm:pt>
    <dgm:pt modelId="{0FDE1813-9EC1-429D-8162-D5D59B51B003}" type="parTrans" cxnId="{357E987C-2581-4894-8203-640D113980B4}">
      <dgm:prSet/>
      <dgm:spPr/>
      <dgm:t>
        <a:bodyPr/>
        <a:lstStyle/>
        <a:p>
          <a:endParaRPr lang="es-AR"/>
        </a:p>
      </dgm:t>
    </dgm:pt>
    <dgm:pt modelId="{3B482BF7-A0E3-4021-A185-62F367BA3082}" type="sibTrans" cxnId="{357E987C-2581-4894-8203-640D113980B4}">
      <dgm:prSet/>
      <dgm:spPr/>
      <dgm:t>
        <a:bodyPr/>
        <a:lstStyle/>
        <a:p>
          <a:endParaRPr lang="es-AR"/>
        </a:p>
      </dgm:t>
    </dgm:pt>
    <dgm:pt modelId="{36F67BB4-2708-4103-8291-45CE690D3198}">
      <dgm:prSet phldrT="[Texto]"/>
      <dgm:spPr/>
      <dgm:t>
        <a:bodyPr/>
        <a:lstStyle/>
        <a:p>
          <a:r>
            <a:rPr lang="es-AR" dirty="0"/>
            <a:t>Remueve impedimentos</a:t>
          </a:r>
        </a:p>
      </dgm:t>
    </dgm:pt>
    <dgm:pt modelId="{62B3DA75-526A-4359-9F30-F2438BCC3ED3}" type="parTrans" cxnId="{E211D23F-BED6-427C-87EE-CC62381F99CF}">
      <dgm:prSet/>
      <dgm:spPr/>
      <dgm:t>
        <a:bodyPr/>
        <a:lstStyle/>
        <a:p>
          <a:endParaRPr lang="es-AR"/>
        </a:p>
      </dgm:t>
    </dgm:pt>
    <dgm:pt modelId="{68148197-DFB3-41F7-BA4E-C6090D763817}" type="sibTrans" cxnId="{E211D23F-BED6-427C-87EE-CC62381F99CF}">
      <dgm:prSet/>
      <dgm:spPr/>
      <dgm:t>
        <a:bodyPr/>
        <a:lstStyle/>
        <a:p>
          <a:endParaRPr lang="es-AR"/>
        </a:p>
      </dgm:t>
    </dgm:pt>
    <dgm:pt modelId="{207F0FA5-3EEA-4EE7-BE53-2AC143D9CE00}">
      <dgm:prSet phldrT="[Texto]"/>
      <dgm:spPr/>
      <dgm:t>
        <a:bodyPr/>
        <a:lstStyle/>
        <a:p>
          <a:r>
            <a:rPr lang="es-AR" dirty="0"/>
            <a:t>Agente de Cambio</a:t>
          </a:r>
        </a:p>
        <a:p>
          <a:endParaRPr lang="es-AR" dirty="0"/>
        </a:p>
      </dgm:t>
    </dgm:pt>
    <dgm:pt modelId="{A546E7DA-FDAF-47D2-8D05-A66325EDB01C}" type="parTrans" cxnId="{1DEBBDBD-5CA9-44FB-8302-C8FFAD74546A}">
      <dgm:prSet/>
      <dgm:spPr/>
      <dgm:t>
        <a:bodyPr/>
        <a:lstStyle/>
        <a:p>
          <a:endParaRPr lang="es-AR"/>
        </a:p>
      </dgm:t>
    </dgm:pt>
    <dgm:pt modelId="{B8DBB694-49F3-4EB2-9240-B86AAB122CD7}" type="sibTrans" cxnId="{1DEBBDBD-5CA9-44FB-8302-C8FFAD74546A}">
      <dgm:prSet/>
      <dgm:spPr/>
      <dgm:t>
        <a:bodyPr/>
        <a:lstStyle/>
        <a:p>
          <a:endParaRPr lang="es-AR"/>
        </a:p>
      </dgm:t>
    </dgm:pt>
    <dgm:pt modelId="{4EFA24FA-D45A-4BEE-A6BA-E2F6F521B601}">
      <dgm:prSet phldrT="[Texto]"/>
      <dgm:spPr/>
      <dgm:t>
        <a:bodyPr/>
        <a:lstStyle/>
        <a:p>
          <a:r>
            <a:rPr lang="es-AR" dirty="0"/>
            <a:t>Líder de Servicio</a:t>
          </a:r>
        </a:p>
      </dgm:t>
    </dgm:pt>
    <dgm:pt modelId="{01392894-1500-4064-8ED2-6ADBB2DB456B}" type="parTrans" cxnId="{E7BDD23A-4A1C-41F5-AD49-059B7FD3A436}">
      <dgm:prSet/>
      <dgm:spPr/>
      <dgm:t>
        <a:bodyPr/>
        <a:lstStyle/>
        <a:p>
          <a:endParaRPr lang="es-AR"/>
        </a:p>
      </dgm:t>
    </dgm:pt>
    <dgm:pt modelId="{2DE5B7D2-1E9D-4A25-9ADD-786A01971E49}" type="sibTrans" cxnId="{E7BDD23A-4A1C-41F5-AD49-059B7FD3A436}">
      <dgm:prSet/>
      <dgm:spPr/>
      <dgm:t>
        <a:bodyPr/>
        <a:lstStyle/>
        <a:p>
          <a:endParaRPr lang="es-AR"/>
        </a:p>
      </dgm:t>
    </dgm:pt>
    <dgm:pt modelId="{F9367F99-EEF1-49D4-A73F-1C44C31F2A0A}" type="pres">
      <dgm:prSet presAssocID="{DD43C48C-5932-432F-A0C2-F464476B3172}" presName="Name0" presStyleCnt="0">
        <dgm:presLayoutVars>
          <dgm:chPref val="1"/>
          <dgm:dir/>
          <dgm:animOne val="branch"/>
          <dgm:animLvl val="lvl"/>
          <dgm:resizeHandles val="exact"/>
        </dgm:presLayoutVars>
      </dgm:prSet>
      <dgm:spPr/>
    </dgm:pt>
    <dgm:pt modelId="{B41E583B-5A2B-44C6-BF47-E614AC24A585}" type="pres">
      <dgm:prSet presAssocID="{F0980557-0A3B-445E-9D27-9657167217E0}" presName="root1" presStyleCnt="0"/>
      <dgm:spPr/>
    </dgm:pt>
    <dgm:pt modelId="{2CFD7F1B-0D71-4ECC-A1B5-E12B2E23317D}" type="pres">
      <dgm:prSet presAssocID="{F0980557-0A3B-445E-9D27-9657167217E0}" presName="LevelOneTextNode" presStyleLbl="node0" presStyleIdx="0" presStyleCnt="1">
        <dgm:presLayoutVars>
          <dgm:chPref val="3"/>
        </dgm:presLayoutVars>
      </dgm:prSet>
      <dgm:spPr/>
    </dgm:pt>
    <dgm:pt modelId="{C480C5DB-32E7-4D94-81FC-CF475E4B7C08}" type="pres">
      <dgm:prSet presAssocID="{F0980557-0A3B-445E-9D27-9657167217E0}" presName="level2hierChild" presStyleCnt="0"/>
      <dgm:spPr/>
    </dgm:pt>
    <dgm:pt modelId="{00C152D1-6384-4C15-AADE-34E84F2AD3BF}" type="pres">
      <dgm:prSet presAssocID="{132608DB-57C6-479D-A76E-AAD8E5DD57B2}" presName="conn2-1" presStyleLbl="parChTrans1D2" presStyleIdx="0" presStyleCnt="6"/>
      <dgm:spPr/>
    </dgm:pt>
    <dgm:pt modelId="{A2DC5BE4-ADBB-48E1-A570-A7DA6A6FC563}" type="pres">
      <dgm:prSet presAssocID="{132608DB-57C6-479D-A76E-AAD8E5DD57B2}" presName="connTx" presStyleLbl="parChTrans1D2" presStyleIdx="0" presStyleCnt="6"/>
      <dgm:spPr/>
    </dgm:pt>
    <dgm:pt modelId="{4E5C8DED-8E1D-4917-A366-D53A6A511DC4}" type="pres">
      <dgm:prSet presAssocID="{5E312A20-72D1-4054-AD93-C6AF2D0FA8AA}" presName="root2" presStyleCnt="0"/>
      <dgm:spPr/>
    </dgm:pt>
    <dgm:pt modelId="{BE490A77-7EE7-4B9C-927F-BB155D25A399}" type="pres">
      <dgm:prSet presAssocID="{5E312A20-72D1-4054-AD93-C6AF2D0FA8AA}" presName="LevelTwoTextNode" presStyleLbl="node2" presStyleIdx="0" presStyleCnt="6" custScaleX="200615">
        <dgm:presLayoutVars>
          <dgm:chPref val="3"/>
        </dgm:presLayoutVars>
      </dgm:prSet>
      <dgm:spPr/>
    </dgm:pt>
    <dgm:pt modelId="{84A6DC40-3739-4279-B4E1-5C29E2C496DA}" type="pres">
      <dgm:prSet presAssocID="{5E312A20-72D1-4054-AD93-C6AF2D0FA8AA}" presName="level3hierChild" presStyleCnt="0"/>
      <dgm:spPr/>
    </dgm:pt>
    <dgm:pt modelId="{37C70B9E-1900-417B-8103-6076388E15AD}" type="pres">
      <dgm:prSet presAssocID="{01392894-1500-4064-8ED2-6ADBB2DB456B}" presName="conn2-1" presStyleLbl="parChTrans1D2" presStyleIdx="1" presStyleCnt="6"/>
      <dgm:spPr/>
    </dgm:pt>
    <dgm:pt modelId="{9A48DB97-26DD-4333-B846-063894473558}" type="pres">
      <dgm:prSet presAssocID="{01392894-1500-4064-8ED2-6ADBB2DB456B}" presName="connTx" presStyleLbl="parChTrans1D2" presStyleIdx="1" presStyleCnt="6"/>
      <dgm:spPr/>
    </dgm:pt>
    <dgm:pt modelId="{7C9B0E54-AD1D-4FB4-B1B1-7BC58E0101E2}" type="pres">
      <dgm:prSet presAssocID="{4EFA24FA-D45A-4BEE-A6BA-E2F6F521B601}" presName="root2" presStyleCnt="0"/>
      <dgm:spPr/>
    </dgm:pt>
    <dgm:pt modelId="{50E7CE33-26EF-4D28-A452-B39D0D286206}" type="pres">
      <dgm:prSet presAssocID="{4EFA24FA-D45A-4BEE-A6BA-E2F6F521B601}" presName="LevelTwoTextNode" presStyleLbl="node2" presStyleIdx="1" presStyleCnt="6" custScaleX="202123">
        <dgm:presLayoutVars>
          <dgm:chPref val="3"/>
        </dgm:presLayoutVars>
      </dgm:prSet>
      <dgm:spPr/>
    </dgm:pt>
    <dgm:pt modelId="{93A00B1E-B498-47E6-A4DD-07687103C875}" type="pres">
      <dgm:prSet presAssocID="{4EFA24FA-D45A-4BEE-A6BA-E2F6F521B601}" presName="level3hierChild" presStyleCnt="0"/>
      <dgm:spPr/>
    </dgm:pt>
    <dgm:pt modelId="{3E54FF0A-70E5-4A95-89BC-5D93ED1E73BD}" type="pres">
      <dgm:prSet presAssocID="{80D35805-B4ED-49B4-B89D-DA93B3E9E51B}" presName="conn2-1" presStyleLbl="parChTrans1D2" presStyleIdx="2" presStyleCnt="6"/>
      <dgm:spPr/>
    </dgm:pt>
    <dgm:pt modelId="{A7B6FB60-1D82-42C7-B6B9-7CDF440EA329}" type="pres">
      <dgm:prSet presAssocID="{80D35805-B4ED-49B4-B89D-DA93B3E9E51B}" presName="connTx" presStyleLbl="parChTrans1D2" presStyleIdx="2" presStyleCnt="6"/>
      <dgm:spPr/>
    </dgm:pt>
    <dgm:pt modelId="{60C19B87-6CE4-4ED4-9BA5-D4AF925C04BE}" type="pres">
      <dgm:prSet presAssocID="{83F2F5D2-1CDA-40B5-B07A-875BDB0B9A13}" presName="root2" presStyleCnt="0"/>
      <dgm:spPr/>
    </dgm:pt>
    <dgm:pt modelId="{6C922056-528A-475C-828F-1757841BA876}" type="pres">
      <dgm:prSet presAssocID="{83F2F5D2-1CDA-40B5-B07A-875BDB0B9A13}" presName="LevelTwoTextNode" presStyleLbl="node2" presStyleIdx="2" presStyleCnt="6" custScaleX="203346">
        <dgm:presLayoutVars>
          <dgm:chPref val="3"/>
        </dgm:presLayoutVars>
      </dgm:prSet>
      <dgm:spPr/>
    </dgm:pt>
    <dgm:pt modelId="{71064A18-F959-4FA1-80E2-629CBC719DCC}" type="pres">
      <dgm:prSet presAssocID="{83F2F5D2-1CDA-40B5-B07A-875BDB0B9A13}" presName="level3hierChild" presStyleCnt="0"/>
      <dgm:spPr/>
    </dgm:pt>
    <dgm:pt modelId="{6FC26B33-5BDE-483E-8FB5-A9677578AB6D}" type="pres">
      <dgm:prSet presAssocID="{0FDE1813-9EC1-429D-8162-D5D59B51B003}" presName="conn2-1" presStyleLbl="parChTrans1D2" presStyleIdx="3" presStyleCnt="6"/>
      <dgm:spPr/>
    </dgm:pt>
    <dgm:pt modelId="{913FC9DA-A8EF-41A5-BFA2-BD78FC9C7878}" type="pres">
      <dgm:prSet presAssocID="{0FDE1813-9EC1-429D-8162-D5D59B51B003}" presName="connTx" presStyleLbl="parChTrans1D2" presStyleIdx="3" presStyleCnt="6"/>
      <dgm:spPr/>
    </dgm:pt>
    <dgm:pt modelId="{1B80BD9F-B23E-48EB-B986-E655C45288E6}" type="pres">
      <dgm:prSet presAssocID="{2B55EFED-A382-489B-99CF-BB189ED6E139}" presName="root2" presStyleCnt="0"/>
      <dgm:spPr/>
    </dgm:pt>
    <dgm:pt modelId="{58D85906-EDB3-443F-B0D5-E4320FB4F5FE}" type="pres">
      <dgm:prSet presAssocID="{2B55EFED-A382-489B-99CF-BB189ED6E139}" presName="LevelTwoTextNode" presStyleLbl="node2" presStyleIdx="3" presStyleCnt="6" custScaleX="201839">
        <dgm:presLayoutVars>
          <dgm:chPref val="3"/>
        </dgm:presLayoutVars>
      </dgm:prSet>
      <dgm:spPr/>
    </dgm:pt>
    <dgm:pt modelId="{51AE968C-49DB-4C0A-BAAD-0A7B6C483EC8}" type="pres">
      <dgm:prSet presAssocID="{2B55EFED-A382-489B-99CF-BB189ED6E139}" presName="level3hierChild" presStyleCnt="0"/>
      <dgm:spPr/>
    </dgm:pt>
    <dgm:pt modelId="{7ADC6378-0308-4F02-9B75-00DB1C7CE287}" type="pres">
      <dgm:prSet presAssocID="{62B3DA75-526A-4359-9F30-F2438BCC3ED3}" presName="conn2-1" presStyleLbl="parChTrans1D2" presStyleIdx="4" presStyleCnt="6"/>
      <dgm:spPr/>
    </dgm:pt>
    <dgm:pt modelId="{C368B46B-8345-4252-9449-2B15563C2E05}" type="pres">
      <dgm:prSet presAssocID="{62B3DA75-526A-4359-9F30-F2438BCC3ED3}" presName="connTx" presStyleLbl="parChTrans1D2" presStyleIdx="4" presStyleCnt="6"/>
      <dgm:spPr/>
    </dgm:pt>
    <dgm:pt modelId="{D27ACFF0-82C3-46E1-894A-4301A8CBFD46}" type="pres">
      <dgm:prSet presAssocID="{36F67BB4-2708-4103-8291-45CE690D3198}" presName="root2" presStyleCnt="0"/>
      <dgm:spPr/>
    </dgm:pt>
    <dgm:pt modelId="{B9317993-B368-42F8-9B04-F423E075DB6D}" type="pres">
      <dgm:prSet presAssocID="{36F67BB4-2708-4103-8291-45CE690D3198}" presName="LevelTwoTextNode" presStyleLbl="node2" presStyleIdx="4" presStyleCnt="6" custScaleX="202122">
        <dgm:presLayoutVars>
          <dgm:chPref val="3"/>
        </dgm:presLayoutVars>
      </dgm:prSet>
      <dgm:spPr/>
    </dgm:pt>
    <dgm:pt modelId="{F9955BF9-D2A9-4645-8271-9263DDD249B7}" type="pres">
      <dgm:prSet presAssocID="{36F67BB4-2708-4103-8291-45CE690D3198}" presName="level3hierChild" presStyleCnt="0"/>
      <dgm:spPr/>
    </dgm:pt>
    <dgm:pt modelId="{E90DBFFF-4A3F-4BD0-87C1-EEAB888CC20F}" type="pres">
      <dgm:prSet presAssocID="{A546E7DA-FDAF-47D2-8D05-A66325EDB01C}" presName="conn2-1" presStyleLbl="parChTrans1D2" presStyleIdx="5" presStyleCnt="6"/>
      <dgm:spPr/>
    </dgm:pt>
    <dgm:pt modelId="{19BF2404-6FF1-491F-BCE0-DD3A5E8AD1F5}" type="pres">
      <dgm:prSet presAssocID="{A546E7DA-FDAF-47D2-8D05-A66325EDB01C}" presName="connTx" presStyleLbl="parChTrans1D2" presStyleIdx="5" presStyleCnt="6"/>
      <dgm:spPr/>
    </dgm:pt>
    <dgm:pt modelId="{322809F5-970D-448D-B7DC-C62623BA0246}" type="pres">
      <dgm:prSet presAssocID="{207F0FA5-3EEA-4EE7-BE53-2AC143D9CE00}" presName="root2" presStyleCnt="0"/>
      <dgm:spPr/>
    </dgm:pt>
    <dgm:pt modelId="{0FAB94F4-C863-4EFE-AE41-6C74325EA48D}" type="pres">
      <dgm:prSet presAssocID="{207F0FA5-3EEA-4EE7-BE53-2AC143D9CE00}" presName="LevelTwoTextNode" presStyleLbl="node2" presStyleIdx="5" presStyleCnt="6" custScaleX="202123">
        <dgm:presLayoutVars>
          <dgm:chPref val="3"/>
        </dgm:presLayoutVars>
      </dgm:prSet>
      <dgm:spPr/>
    </dgm:pt>
    <dgm:pt modelId="{3C826C93-09A1-422F-B141-595640B56C04}" type="pres">
      <dgm:prSet presAssocID="{207F0FA5-3EEA-4EE7-BE53-2AC143D9CE00}" presName="level3hierChild" presStyleCnt="0"/>
      <dgm:spPr/>
    </dgm:pt>
  </dgm:ptLst>
  <dgm:cxnLst>
    <dgm:cxn modelId="{F141C6FB-F6D4-4ACA-9365-1992A986E521}" type="presOf" srcId="{80D35805-B4ED-49B4-B89D-DA93B3E9E51B}" destId="{A7B6FB60-1D82-42C7-B6B9-7CDF440EA329}" srcOrd="1" destOrd="0" presId="urn:microsoft.com/office/officeart/2008/layout/HorizontalMultiLevelHierarchy"/>
    <dgm:cxn modelId="{1447EC82-369D-42EA-BD03-1B72E5792DDC}" type="presOf" srcId="{207F0FA5-3EEA-4EE7-BE53-2AC143D9CE00}" destId="{0FAB94F4-C863-4EFE-AE41-6C74325EA48D}" srcOrd="0" destOrd="0" presId="urn:microsoft.com/office/officeart/2008/layout/HorizontalMultiLevelHierarchy"/>
    <dgm:cxn modelId="{80C5507F-F223-43CB-82B4-5A19A1B54C22}" type="presOf" srcId="{62B3DA75-526A-4359-9F30-F2438BCC3ED3}" destId="{7ADC6378-0308-4F02-9B75-00DB1C7CE287}" srcOrd="0" destOrd="0" presId="urn:microsoft.com/office/officeart/2008/layout/HorizontalMultiLevelHierarchy"/>
    <dgm:cxn modelId="{1004C90B-A25C-4EA7-9952-CDB1B5DBF0C2}" type="presOf" srcId="{01392894-1500-4064-8ED2-6ADBB2DB456B}" destId="{37C70B9E-1900-417B-8103-6076388E15AD}" srcOrd="0" destOrd="0" presId="urn:microsoft.com/office/officeart/2008/layout/HorizontalMultiLevelHierarchy"/>
    <dgm:cxn modelId="{C4627EFE-A22C-4C1D-88A2-A72FEEFB6B45}" type="presOf" srcId="{A546E7DA-FDAF-47D2-8D05-A66325EDB01C}" destId="{19BF2404-6FF1-491F-BCE0-DD3A5E8AD1F5}" srcOrd="1" destOrd="0" presId="urn:microsoft.com/office/officeart/2008/layout/HorizontalMultiLevelHierarchy"/>
    <dgm:cxn modelId="{19C40C0E-B708-41C9-9135-88655553EE2C}" type="presOf" srcId="{4EFA24FA-D45A-4BEE-A6BA-E2F6F521B601}" destId="{50E7CE33-26EF-4D28-A452-B39D0D286206}" srcOrd="0" destOrd="0" presId="urn:microsoft.com/office/officeart/2008/layout/HorizontalMultiLevelHierarchy"/>
    <dgm:cxn modelId="{71498BBA-BAC6-4C75-88DB-A096A3837B36}" type="presOf" srcId="{DD43C48C-5932-432F-A0C2-F464476B3172}" destId="{F9367F99-EEF1-49D4-A73F-1C44C31F2A0A}" srcOrd="0" destOrd="0" presId="urn:microsoft.com/office/officeart/2008/layout/HorizontalMultiLevelHierarchy"/>
    <dgm:cxn modelId="{F534AD96-A6BB-4278-B45B-16CC9B3F1EDB}" type="presOf" srcId="{A546E7DA-FDAF-47D2-8D05-A66325EDB01C}" destId="{E90DBFFF-4A3F-4BD0-87C1-EEAB888CC20F}" srcOrd="0" destOrd="0" presId="urn:microsoft.com/office/officeart/2008/layout/HorizontalMultiLevelHierarchy"/>
    <dgm:cxn modelId="{FBBD7447-D91C-4E34-B4E6-616B13A41D9E}" type="presOf" srcId="{0FDE1813-9EC1-429D-8162-D5D59B51B003}" destId="{913FC9DA-A8EF-41A5-BFA2-BD78FC9C7878}" srcOrd="1" destOrd="0" presId="urn:microsoft.com/office/officeart/2008/layout/HorizontalMultiLevelHierarchy"/>
    <dgm:cxn modelId="{044A4A4E-774E-4956-B749-6C123949ADF9}" srcId="{F0980557-0A3B-445E-9D27-9657167217E0}" destId="{5E312A20-72D1-4054-AD93-C6AF2D0FA8AA}" srcOrd="0" destOrd="0" parTransId="{132608DB-57C6-479D-A76E-AAD8E5DD57B2}" sibTransId="{36325989-95ED-4D9A-9AC8-591CDA89B6E7}"/>
    <dgm:cxn modelId="{D2FD78AF-1197-4153-A317-4035089D2976}" type="presOf" srcId="{01392894-1500-4064-8ED2-6ADBB2DB456B}" destId="{9A48DB97-26DD-4333-B846-063894473558}" srcOrd="1" destOrd="0" presId="urn:microsoft.com/office/officeart/2008/layout/HorizontalMultiLevelHierarchy"/>
    <dgm:cxn modelId="{E25D61DC-5FC7-48EB-B6FB-751EAB82E030}" type="presOf" srcId="{F0980557-0A3B-445E-9D27-9657167217E0}" destId="{2CFD7F1B-0D71-4ECC-A1B5-E12B2E23317D}" srcOrd="0" destOrd="0" presId="urn:microsoft.com/office/officeart/2008/layout/HorizontalMultiLevelHierarchy"/>
    <dgm:cxn modelId="{D90E191C-4E3E-4D8C-9BA6-0D915BF3DB19}" type="presOf" srcId="{2B55EFED-A382-489B-99CF-BB189ED6E139}" destId="{58D85906-EDB3-443F-B0D5-E4320FB4F5FE}" srcOrd="0" destOrd="0" presId="urn:microsoft.com/office/officeart/2008/layout/HorizontalMultiLevelHierarchy"/>
    <dgm:cxn modelId="{E211D23F-BED6-427C-87EE-CC62381F99CF}" srcId="{F0980557-0A3B-445E-9D27-9657167217E0}" destId="{36F67BB4-2708-4103-8291-45CE690D3198}" srcOrd="4" destOrd="0" parTransId="{62B3DA75-526A-4359-9F30-F2438BCC3ED3}" sibTransId="{68148197-DFB3-41F7-BA4E-C6090D763817}"/>
    <dgm:cxn modelId="{861E5B29-442B-4656-A8CC-73CC6674E98D}" type="presOf" srcId="{80D35805-B4ED-49B4-B89D-DA93B3E9E51B}" destId="{3E54FF0A-70E5-4A95-89BC-5D93ED1E73BD}" srcOrd="0" destOrd="0" presId="urn:microsoft.com/office/officeart/2008/layout/HorizontalMultiLevelHierarchy"/>
    <dgm:cxn modelId="{357E987C-2581-4894-8203-640D113980B4}" srcId="{F0980557-0A3B-445E-9D27-9657167217E0}" destId="{2B55EFED-A382-489B-99CF-BB189ED6E139}" srcOrd="3" destOrd="0" parTransId="{0FDE1813-9EC1-429D-8162-D5D59B51B003}" sibTransId="{3B482BF7-A0E3-4021-A185-62F367BA3082}"/>
    <dgm:cxn modelId="{8BAB40CE-860C-4442-AA63-F24E445DB9C9}" type="presOf" srcId="{83F2F5D2-1CDA-40B5-B07A-875BDB0B9A13}" destId="{6C922056-528A-475C-828F-1757841BA876}" srcOrd="0" destOrd="0" presId="urn:microsoft.com/office/officeart/2008/layout/HorizontalMultiLevelHierarchy"/>
    <dgm:cxn modelId="{AAE5C150-2A29-4A57-B0CE-B727841CD860}" srcId="{F0980557-0A3B-445E-9D27-9657167217E0}" destId="{83F2F5D2-1CDA-40B5-B07A-875BDB0B9A13}" srcOrd="2" destOrd="0" parTransId="{80D35805-B4ED-49B4-B89D-DA93B3E9E51B}" sibTransId="{FF522190-13EA-4C7A-9FF1-730CF09F7F56}"/>
    <dgm:cxn modelId="{DA052FCA-F340-4F78-AFAD-7AF35E1D2874}" type="presOf" srcId="{36F67BB4-2708-4103-8291-45CE690D3198}" destId="{B9317993-B368-42F8-9B04-F423E075DB6D}" srcOrd="0" destOrd="0" presId="urn:microsoft.com/office/officeart/2008/layout/HorizontalMultiLevelHierarchy"/>
    <dgm:cxn modelId="{5A0F9016-1D3A-47A3-89B3-FDDDB980C741}" type="presOf" srcId="{132608DB-57C6-479D-A76E-AAD8E5DD57B2}" destId="{A2DC5BE4-ADBB-48E1-A570-A7DA6A6FC563}" srcOrd="1" destOrd="0" presId="urn:microsoft.com/office/officeart/2008/layout/HorizontalMultiLevelHierarchy"/>
    <dgm:cxn modelId="{E7BDD23A-4A1C-41F5-AD49-059B7FD3A436}" srcId="{F0980557-0A3B-445E-9D27-9657167217E0}" destId="{4EFA24FA-D45A-4BEE-A6BA-E2F6F521B601}" srcOrd="1" destOrd="0" parTransId="{01392894-1500-4064-8ED2-6ADBB2DB456B}" sibTransId="{2DE5B7D2-1E9D-4A25-9ADD-786A01971E49}"/>
    <dgm:cxn modelId="{CD8F7442-5759-4851-ABB6-1920DD086CDD}" srcId="{DD43C48C-5932-432F-A0C2-F464476B3172}" destId="{F0980557-0A3B-445E-9D27-9657167217E0}" srcOrd="0" destOrd="0" parTransId="{1C0708A5-9C05-4E38-9E81-F3CB0750ECF1}" sibTransId="{D257EC9A-8643-464D-B5DF-531F862FD209}"/>
    <dgm:cxn modelId="{E22E73B1-CABC-4FB0-BD13-23A0C6D9E9CD}" type="presOf" srcId="{62B3DA75-526A-4359-9F30-F2438BCC3ED3}" destId="{C368B46B-8345-4252-9449-2B15563C2E05}" srcOrd="1" destOrd="0" presId="urn:microsoft.com/office/officeart/2008/layout/HorizontalMultiLevelHierarchy"/>
    <dgm:cxn modelId="{C609BC7C-97A4-474D-815B-5028764BCAE4}" type="presOf" srcId="{0FDE1813-9EC1-429D-8162-D5D59B51B003}" destId="{6FC26B33-5BDE-483E-8FB5-A9677578AB6D}" srcOrd="0" destOrd="0" presId="urn:microsoft.com/office/officeart/2008/layout/HorizontalMultiLevelHierarchy"/>
    <dgm:cxn modelId="{1DEBBDBD-5CA9-44FB-8302-C8FFAD74546A}" srcId="{F0980557-0A3B-445E-9D27-9657167217E0}" destId="{207F0FA5-3EEA-4EE7-BE53-2AC143D9CE00}" srcOrd="5" destOrd="0" parTransId="{A546E7DA-FDAF-47D2-8D05-A66325EDB01C}" sibTransId="{B8DBB694-49F3-4EB2-9240-B86AAB122CD7}"/>
    <dgm:cxn modelId="{B62071A3-086E-4556-8E83-AD99CED682C5}" type="presOf" srcId="{132608DB-57C6-479D-A76E-AAD8E5DD57B2}" destId="{00C152D1-6384-4C15-AADE-34E84F2AD3BF}" srcOrd="0" destOrd="0" presId="urn:microsoft.com/office/officeart/2008/layout/HorizontalMultiLevelHierarchy"/>
    <dgm:cxn modelId="{D843D261-5110-47FE-A5CE-79BA912C6F8F}" type="presOf" srcId="{5E312A20-72D1-4054-AD93-C6AF2D0FA8AA}" destId="{BE490A77-7EE7-4B9C-927F-BB155D25A399}" srcOrd="0" destOrd="0" presId="urn:microsoft.com/office/officeart/2008/layout/HorizontalMultiLevelHierarchy"/>
    <dgm:cxn modelId="{67E73679-1F35-4438-AEBB-E34D11FD0B76}" type="presParOf" srcId="{F9367F99-EEF1-49D4-A73F-1C44C31F2A0A}" destId="{B41E583B-5A2B-44C6-BF47-E614AC24A585}" srcOrd="0" destOrd="0" presId="urn:microsoft.com/office/officeart/2008/layout/HorizontalMultiLevelHierarchy"/>
    <dgm:cxn modelId="{FC1E6FDC-DFE3-4B3A-9343-C97566A52B48}" type="presParOf" srcId="{B41E583B-5A2B-44C6-BF47-E614AC24A585}" destId="{2CFD7F1B-0D71-4ECC-A1B5-E12B2E23317D}" srcOrd="0" destOrd="0" presId="urn:microsoft.com/office/officeart/2008/layout/HorizontalMultiLevelHierarchy"/>
    <dgm:cxn modelId="{CF16938E-E9E5-48C9-AF83-EE779DBA7D23}" type="presParOf" srcId="{B41E583B-5A2B-44C6-BF47-E614AC24A585}" destId="{C480C5DB-32E7-4D94-81FC-CF475E4B7C08}" srcOrd="1" destOrd="0" presId="urn:microsoft.com/office/officeart/2008/layout/HorizontalMultiLevelHierarchy"/>
    <dgm:cxn modelId="{3D99CFC9-ECE4-40C0-B8AC-A6F9D164AE22}" type="presParOf" srcId="{C480C5DB-32E7-4D94-81FC-CF475E4B7C08}" destId="{00C152D1-6384-4C15-AADE-34E84F2AD3BF}" srcOrd="0" destOrd="0" presId="urn:microsoft.com/office/officeart/2008/layout/HorizontalMultiLevelHierarchy"/>
    <dgm:cxn modelId="{C90D051D-D278-4412-92AA-190F8D32C2FA}" type="presParOf" srcId="{00C152D1-6384-4C15-AADE-34E84F2AD3BF}" destId="{A2DC5BE4-ADBB-48E1-A570-A7DA6A6FC563}" srcOrd="0" destOrd="0" presId="urn:microsoft.com/office/officeart/2008/layout/HorizontalMultiLevelHierarchy"/>
    <dgm:cxn modelId="{AF7F677B-797A-4B2C-B7CD-730F81FD2139}" type="presParOf" srcId="{C480C5DB-32E7-4D94-81FC-CF475E4B7C08}" destId="{4E5C8DED-8E1D-4917-A366-D53A6A511DC4}" srcOrd="1" destOrd="0" presId="urn:microsoft.com/office/officeart/2008/layout/HorizontalMultiLevelHierarchy"/>
    <dgm:cxn modelId="{0B37980C-4DBF-4EDB-94D2-771099BB62BD}" type="presParOf" srcId="{4E5C8DED-8E1D-4917-A366-D53A6A511DC4}" destId="{BE490A77-7EE7-4B9C-927F-BB155D25A399}" srcOrd="0" destOrd="0" presId="urn:microsoft.com/office/officeart/2008/layout/HorizontalMultiLevelHierarchy"/>
    <dgm:cxn modelId="{61BED455-849C-4A2D-949B-543CF3E0AEE5}" type="presParOf" srcId="{4E5C8DED-8E1D-4917-A366-D53A6A511DC4}" destId="{84A6DC40-3739-4279-B4E1-5C29E2C496DA}" srcOrd="1" destOrd="0" presId="urn:microsoft.com/office/officeart/2008/layout/HorizontalMultiLevelHierarchy"/>
    <dgm:cxn modelId="{A6EF6767-25DA-4B03-83C1-644D9EFC9112}" type="presParOf" srcId="{C480C5DB-32E7-4D94-81FC-CF475E4B7C08}" destId="{37C70B9E-1900-417B-8103-6076388E15AD}" srcOrd="2" destOrd="0" presId="urn:microsoft.com/office/officeart/2008/layout/HorizontalMultiLevelHierarchy"/>
    <dgm:cxn modelId="{3E0A9C58-BC13-4DFC-B4BC-D80FF033333B}" type="presParOf" srcId="{37C70B9E-1900-417B-8103-6076388E15AD}" destId="{9A48DB97-26DD-4333-B846-063894473558}" srcOrd="0" destOrd="0" presId="urn:microsoft.com/office/officeart/2008/layout/HorizontalMultiLevelHierarchy"/>
    <dgm:cxn modelId="{CD1F7E90-7E63-468B-9E6D-93B47D9E6BA2}" type="presParOf" srcId="{C480C5DB-32E7-4D94-81FC-CF475E4B7C08}" destId="{7C9B0E54-AD1D-4FB4-B1B1-7BC58E0101E2}" srcOrd="3" destOrd="0" presId="urn:microsoft.com/office/officeart/2008/layout/HorizontalMultiLevelHierarchy"/>
    <dgm:cxn modelId="{BCF192E8-E646-4674-9810-972F26C5487D}" type="presParOf" srcId="{7C9B0E54-AD1D-4FB4-B1B1-7BC58E0101E2}" destId="{50E7CE33-26EF-4D28-A452-B39D0D286206}" srcOrd="0" destOrd="0" presId="urn:microsoft.com/office/officeart/2008/layout/HorizontalMultiLevelHierarchy"/>
    <dgm:cxn modelId="{3A336FDD-2819-46B1-91AF-5F04B19D372D}" type="presParOf" srcId="{7C9B0E54-AD1D-4FB4-B1B1-7BC58E0101E2}" destId="{93A00B1E-B498-47E6-A4DD-07687103C875}" srcOrd="1" destOrd="0" presId="urn:microsoft.com/office/officeart/2008/layout/HorizontalMultiLevelHierarchy"/>
    <dgm:cxn modelId="{78773736-96E6-42EC-B52B-01B45FD9C006}" type="presParOf" srcId="{C480C5DB-32E7-4D94-81FC-CF475E4B7C08}" destId="{3E54FF0A-70E5-4A95-89BC-5D93ED1E73BD}" srcOrd="4" destOrd="0" presId="urn:microsoft.com/office/officeart/2008/layout/HorizontalMultiLevelHierarchy"/>
    <dgm:cxn modelId="{AEF522E8-A9FB-4632-BE1D-1EC131DA6052}" type="presParOf" srcId="{3E54FF0A-70E5-4A95-89BC-5D93ED1E73BD}" destId="{A7B6FB60-1D82-42C7-B6B9-7CDF440EA329}" srcOrd="0" destOrd="0" presId="urn:microsoft.com/office/officeart/2008/layout/HorizontalMultiLevelHierarchy"/>
    <dgm:cxn modelId="{9CF02630-206A-467C-B01A-77AF022D6CD2}" type="presParOf" srcId="{C480C5DB-32E7-4D94-81FC-CF475E4B7C08}" destId="{60C19B87-6CE4-4ED4-9BA5-D4AF925C04BE}" srcOrd="5" destOrd="0" presId="urn:microsoft.com/office/officeart/2008/layout/HorizontalMultiLevelHierarchy"/>
    <dgm:cxn modelId="{444CA4AC-5914-4D24-B836-CC342CA158E9}" type="presParOf" srcId="{60C19B87-6CE4-4ED4-9BA5-D4AF925C04BE}" destId="{6C922056-528A-475C-828F-1757841BA876}" srcOrd="0" destOrd="0" presId="urn:microsoft.com/office/officeart/2008/layout/HorizontalMultiLevelHierarchy"/>
    <dgm:cxn modelId="{CF6ADFA9-EE5D-454B-8397-303763A0BADC}" type="presParOf" srcId="{60C19B87-6CE4-4ED4-9BA5-D4AF925C04BE}" destId="{71064A18-F959-4FA1-80E2-629CBC719DCC}" srcOrd="1" destOrd="0" presId="urn:microsoft.com/office/officeart/2008/layout/HorizontalMultiLevelHierarchy"/>
    <dgm:cxn modelId="{35DFC3CC-2BD0-4B01-A7E9-5489ACECB3C2}" type="presParOf" srcId="{C480C5DB-32E7-4D94-81FC-CF475E4B7C08}" destId="{6FC26B33-5BDE-483E-8FB5-A9677578AB6D}" srcOrd="6" destOrd="0" presId="urn:microsoft.com/office/officeart/2008/layout/HorizontalMultiLevelHierarchy"/>
    <dgm:cxn modelId="{555294B5-9FB5-444F-A976-503FBD53D5F4}" type="presParOf" srcId="{6FC26B33-5BDE-483E-8FB5-A9677578AB6D}" destId="{913FC9DA-A8EF-41A5-BFA2-BD78FC9C7878}" srcOrd="0" destOrd="0" presId="urn:microsoft.com/office/officeart/2008/layout/HorizontalMultiLevelHierarchy"/>
    <dgm:cxn modelId="{9F3E4EDA-4454-4A80-A746-66A4ABC2029D}" type="presParOf" srcId="{C480C5DB-32E7-4D94-81FC-CF475E4B7C08}" destId="{1B80BD9F-B23E-48EB-B986-E655C45288E6}" srcOrd="7" destOrd="0" presId="urn:microsoft.com/office/officeart/2008/layout/HorizontalMultiLevelHierarchy"/>
    <dgm:cxn modelId="{6900DA52-C94A-451B-A802-9B7AED227C9D}" type="presParOf" srcId="{1B80BD9F-B23E-48EB-B986-E655C45288E6}" destId="{58D85906-EDB3-443F-B0D5-E4320FB4F5FE}" srcOrd="0" destOrd="0" presId="urn:microsoft.com/office/officeart/2008/layout/HorizontalMultiLevelHierarchy"/>
    <dgm:cxn modelId="{7897792E-C8B1-4258-BD3D-83487CACEE56}" type="presParOf" srcId="{1B80BD9F-B23E-48EB-B986-E655C45288E6}" destId="{51AE968C-49DB-4C0A-BAAD-0A7B6C483EC8}" srcOrd="1" destOrd="0" presId="urn:microsoft.com/office/officeart/2008/layout/HorizontalMultiLevelHierarchy"/>
    <dgm:cxn modelId="{5B054C33-0CAF-4E12-B897-C44AB596636B}" type="presParOf" srcId="{C480C5DB-32E7-4D94-81FC-CF475E4B7C08}" destId="{7ADC6378-0308-4F02-9B75-00DB1C7CE287}" srcOrd="8" destOrd="0" presId="urn:microsoft.com/office/officeart/2008/layout/HorizontalMultiLevelHierarchy"/>
    <dgm:cxn modelId="{E05058F7-87A1-4018-AD49-C2F3B7D721C1}" type="presParOf" srcId="{7ADC6378-0308-4F02-9B75-00DB1C7CE287}" destId="{C368B46B-8345-4252-9449-2B15563C2E05}" srcOrd="0" destOrd="0" presId="urn:microsoft.com/office/officeart/2008/layout/HorizontalMultiLevelHierarchy"/>
    <dgm:cxn modelId="{D89200F6-FC5A-4948-B5F7-F4F4AA5917A5}" type="presParOf" srcId="{C480C5DB-32E7-4D94-81FC-CF475E4B7C08}" destId="{D27ACFF0-82C3-46E1-894A-4301A8CBFD46}" srcOrd="9" destOrd="0" presId="urn:microsoft.com/office/officeart/2008/layout/HorizontalMultiLevelHierarchy"/>
    <dgm:cxn modelId="{EC706A97-F996-487E-B296-BEC49BC64932}" type="presParOf" srcId="{D27ACFF0-82C3-46E1-894A-4301A8CBFD46}" destId="{B9317993-B368-42F8-9B04-F423E075DB6D}" srcOrd="0" destOrd="0" presId="urn:microsoft.com/office/officeart/2008/layout/HorizontalMultiLevelHierarchy"/>
    <dgm:cxn modelId="{9E20BF90-5AD0-407A-85C9-D649B046FD1B}" type="presParOf" srcId="{D27ACFF0-82C3-46E1-894A-4301A8CBFD46}" destId="{F9955BF9-D2A9-4645-8271-9263DDD249B7}" srcOrd="1" destOrd="0" presId="urn:microsoft.com/office/officeart/2008/layout/HorizontalMultiLevelHierarchy"/>
    <dgm:cxn modelId="{AA3FB1F7-F850-471A-B425-CD105B9CF61A}" type="presParOf" srcId="{C480C5DB-32E7-4D94-81FC-CF475E4B7C08}" destId="{E90DBFFF-4A3F-4BD0-87C1-EEAB888CC20F}" srcOrd="10" destOrd="0" presId="urn:microsoft.com/office/officeart/2008/layout/HorizontalMultiLevelHierarchy"/>
    <dgm:cxn modelId="{3B81AB0C-D379-4507-9485-D55E1ED8ACE8}" type="presParOf" srcId="{E90DBFFF-4A3F-4BD0-87C1-EEAB888CC20F}" destId="{19BF2404-6FF1-491F-BCE0-DD3A5E8AD1F5}" srcOrd="0" destOrd="0" presId="urn:microsoft.com/office/officeart/2008/layout/HorizontalMultiLevelHierarchy"/>
    <dgm:cxn modelId="{9645B721-F442-4738-9136-C72ED90B803F}" type="presParOf" srcId="{C480C5DB-32E7-4D94-81FC-CF475E4B7C08}" destId="{322809F5-970D-448D-B7DC-C62623BA0246}" srcOrd="11" destOrd="0" presId="urn:microsoft.com/office/officeart/2008/layout/HorizontalMultiLevelHierarchy"/>
    <dgm:cxn modelId="{B9F5363D-98D6-461F-BE2E-DB0244D57747}" type="presParOf" srcId="{322809F5-970D-448D-B7DC-C62623BA0246}" destId="{0FAB94F4-C863-4EFE-AE41-6C74325EA48D}" srcOrd="0" destOrd="0" presId="urn:microsoft.com/office/officeart/2008/layout/HorizontalMultiLevelHierarchy"/>
    <dgm:cxn modelId="{83E38862-AFF1-4C09-A889-51F87A65302C}" type="presParOf" srcId="{322809F5-970D-448D-B7DC-C62623BA0246}" destId="{3C826C93-09A1-422F-B141-595640B56C04}"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00D324D-A22A-4000-B6C6-E251070633DA}"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s-AR"/>
        </a:p>
      </dgm:t>
    </dgm:pt>
    <dgm:pt modelId="{D617319B-8A30-47FE-977E-6B37FC62BEFB}">
      <dgm:prSet phldrT="[Texto]" custT="1"/>
      <dgm:spPr/>
      <dgm:t>
        <a:bodyPr/>
        <a:lstStyle/>
        <a:p>
          <a:r>
            <a:rPr lang="es-AR" sz="3600" dirty="0"/>
            <a:t>Características</a:t>
          </a:r>
        </a:p>
      </dgm:t>
    </dgm:pt>
    <dgm:pt modelId="{2C81BAC1-57CD-4016-81A9-550C7E5C893D}" type="parTrans" cxnId="{06AC590E-2D4A-4FC9-B6E9-092F5AAA22FD}">
      <dgm:prSet/>
      <dgm:spPr/>
      <dgm:t>
        <a:bodyPr/>
        <a:lstStyle/>
        <a:p>
          <a:endParaRPr lang="es-AR" sz="3200"/>
        </a:p>
      </dgm:t>
    </dgm:pt>
    <dgm:pt modelId="{7A70046B-EDDD-463D-A60C-5849AAF925FD}" type="sibTrans" cxnId="{06AC590E-2D4A-4FC9-B6E9-092F5AAA22FD}">
      <dgm:prSet/>
      <dgm:spPr/>
      <dgm:t>
        <a:bodyPr/>
        <a:lstStyle/>
        <a:p>
          <a:endParaRPr lang="es-AR" sz="3200"/>
        </a:p>
      </dgm:t>
    </dgm:pt>
    <dgm:pt modelId="{6A958542-D02C-41CF-9193-30B682B285D1}">
      <dgm:prSet phldrT="[Texto]" custT="1"/>
      <dgm:spPr/>
      <dgm:t>
        <a:bodyPr/>
        <a:lstStyle/>
        <a:p>
          <a:r>
            <a:rPr lang="es-AR" sz="1800" dirty="0"/>
            <a:t>Auto-organizado</a:t>
          </a:r>
        </a:p>
      </dgm:t>
    </dgm:pt>
    <dgm:pt modelId="{538A2AB8-DF03-4175-B848-ED52E6C537C6}" type="parTrans" cxnId="{B0366DD4-A51C-4EFB-9859-1A018DCE468C}">
      <dgm:prSet custT="1"/>
      <dgm:spPr/>
      <dgm:t>
        <a:bodyPr/>
        <a:lstStyle/>
        <a:p>
          <a:endParaRPr lang="es-AR" sz="1100"/>
        </a:p>
      </dgm:t>
    </dgm:pt>
    <dgm:pt modelId="{FBEB2663-69F1-41B1-8A3B-F04719957571}" type="sibTrans" cxnId="{B0366DD4-A51C-4EFB-9859-1A018DCE468C}">
      <dgm:prSet/>
      <dgm:spPr/>
      <dgm:t>
        <a:bodyPr/>
        <a:lstStyle/>
        <a:p>
          <a:endParaRPr lang="es-AR" sz="3200"/>
        </a:p>
      </dgm:t>
    </dgm:pt>
    <dgm:pt modelId="{72DE501B-B10F-4692-BE70-B96AF28B874A}">
      <dgm:prSet phldrT="[Texto]" custT="1"/>
      <dgm:spPr/>
      <dgm:t>
        <a:bodyPr/>
        <a:lstStyle/>
        <a:p>
          <a:r>
            <a:rPr lang="es-AR" sz="1800" dirty="0"/>
            <a:t>Funcionalmente Transversal</a:t>
          </a:r>
        </a:p>
      </dgm:t>
    </dgm:pt>
    <dgm:pt modelId="{31301A94-1181-41F3-85B6-6FCA59844C2F}" type="parTrans" cxnId="{CCE20AA7-7BAF-4BE3-AB94-EEADDAA94FA8}">
      <dgm:prSet custT="1"/>
      <dgm:spPr/>
      <dgm:t>
        <a:bodyPr/>
        <a:lstStyle/>
        <a:p>
          <a:endParaRPr lang="es-AR" sz="1000"/>
        </a:p>
      </dgm:t>
    </dgm:pt>
    <dgm:pt modelId="{E64DEC33-256B-44A7-8138-D63F093233F0}" type="sibTrans" cxnId="{CCE20AA7-7BAF-4BE3-AB94-EEADDAA94FA8}">
      <dgm:prSet/>
      <dgm:spPr/>
      <dgm:t>
        <a:bodyPr/>
        <a:lstStyle/>
        <a:p>
          <a:endParaRPr lang="es-AR" sz="3200"/>
        </a:p>
      </dgm:t>
    </dgm:pt>
    <dgm:pt modelId="{29A0AB43-71D3-4B2D-8876-B71C6317BF49}">
      <dgm:prSet phldrT="[Texto]" custT="1"/>
      <dgm:spPr/>
      <dgm:t>
        <a:bodyPr/>
        <a:lstStyle/>
        <a:p>
          <a:r>
            <a:rPr lang="es-AR" sz="1800" dirty="0"/>
            <a:t>Muy buena comunicación</a:t>
          </a:r>
        </a:p>
      </dgm:t>
    </dgm:pt>
    <dgm:pt modelId="{E2FFC278-0FB1-4352-9A0B-2F3D60BCD5FD}" type="parTrans" cxnId="{2F75380E-D763-4F2D-8703-4FCABDA072C9}">
      <dgm:prSet custT="1"/>
      <dgm:spPr/>
      <dgm:t>
        <a:bodyPr/>
        <a:lstStyle/>
        <a:p>
          <a:endParaRPr lang="es-AR" sz="900"/>
        </a:p>
      </dgm:t>
    </dgm:pt>
    <dgm:pt modelId="{5BE4EAC6-1778-493A-8180-AB172D5B22B1}" type="sibTrans" cxnId="{2F75380E-D763-4F2D-8703-4FCABDA072C9}">
      <dgm:prSet/>
      <dgm:spPr/>
      <dgm:t>
        <a:bodyPr/>
        <a:lstStyle/>
        <a:p>
          <a:endParaRPr lang="es-AR" sz="3200"/>
        </a:p>
      </dgm:t>
    </dgm:pt>
    <dgm:pt modelId="{F2EB2100-E98C-4577-B38B-F8E5DDF8F17A}">
      <dgm:prSet phldrT="[Texto]" custT="1"/>
      <dgm:spPr/>
      <dgm:t>
        <a:bodyPr/>
        <a:lstStyle/>
        <a:p>
          <a:r>
            <a:rPr lang="es-AR" sz="2000" dirty="0"/>
            <a:t>Tamaño correcto</a:t>
          </a:r>
        </a:p>
      </dgm:t>
    </dgm:pt>
    <dgm:pt modelId="{3392C944-2447-46C2-B936-13DE78EC5117}" type="parTrans" cxnId="{F4317859-9F84-4BCC-9A1E-7D942ABBF5B8}">
      <dgm:prSet custT="1"/>
      <dgm:spPr/>
      <dgm:t>
        <a:bodyPr/>
        <a:lstStyle/>
        <a:p>
          <a:endParaRPr lang="es-AR" sz="900"/>
        </a:p>
      </dgm:t>
    </dgm:pt>
    <dgm:pt modelId="{58839333-CA96-4342-B1FD-287826C96ACE}" type="sibTrans" cxnId="{F4317859-9F84-4BCC-9A1E-7D942ABBF5B8}">
      <dgm:prSet/>
      <dgm:spPr/>
      <dgm:t>
        <a:bodyPr/>
        <a:lstStyle/>
        <a:p>
          <a:endParaRPr lang="es-AR" sz="3200"/>
        </a:p>
      </dgm:t>
    </dgm:pt>
    <dgm:pt modelId="{BB93D0AB-7BB1-4D68-82E5-0395FA32D705}">
      <dgm:prSet phldrT="[Texto]" custT="1"/>
      <dgm:spPr/>
      <dgm:t>
        <a:bodyPr/>
        <a:lstStyle/>
        <a:p>
          <a:r>
            <a:rPr lang="es-AR" sz="1800" dirty="0"/>
            <a:t>Focalizado y comprometido</a:t>
          </a:r>
        </a:p>
      </dgm:t>
    </dgm:pt>
    <dgm:pt modelId="{C73B959C-4E43-4846-9E22-8F66C73399B0}" type="parTrans" cxnId="{E7FA8304-EC53-45F6-8801-741DDEE2CB12}">
      <dgm:prSet custT="1"/>
      <dgm:spPr/>
      <dgm:t>
        <a:bodyPr/>
        <a:lstStyle/>
        <a:p>
          <a:endParaRPr lang="es-AR" sz="900"/>
        </a:p>
      </dgm:t>
    </dgm:pt>
    <dgm:pt modelId="{AED0C45D-0697-4870-8692-4210DD99F1AB}" type="sibTrans" cxnId="{E7FA8304-EC53-45F6-8801-741DDEE2CB12}">
      <dgm:prSet/>
      <dgm:spPr/>
      <dgm:t>
        <a:bodyPr/>
        <a:lstStyle/>
        <a:p>
          <a:endParaRPr lang="es-AR" sz="3200"/>
        </a:p>
      </dgm:t>
    </dgm:pt>
    <dgm:pt modelId="{F33009FA-F057-44CC-BEE5-3ADBCEC9451E}">
      <dgm:prSet phldrT="[Texto]" custT="1"/>
      <dgm:spPr/>
      <dgm:t>
        <a:bodyPr/>
        <a:lstStyle/>
        <a:p>
          <a:r>
            <a:rPr lang="es-AR" sz="1800" dirty="0"/>
            <a:t>Larga vida</a:t>
          </a:r>
        </a:p>
      </dgm:t>
    </dgm:pt>
    <dgm:pt modelId="{D74120DB-0F23-49A2-9E9F-C2F82C218F04}" type="parTrans" cxnId="{8284F071-F88D-479D-BC9A-9FC89AAC1537}">
      <dgm:prSet custT="1"/>
      <dgm:spPr/>
      <dgm:t>
        <a:bodyPr/>
        <a:lstStyle/>
        <a:p>
          <a:endParaRPr lang="es-AR" sz="900"/>
        </a:p>
      </dgm:t>
    </dgm:pt>
    <dgm:pt modelId="{EC1F155A-AD5B-4E5D-BF60-D73568DCBE0A}" type="sibTrans" cxnId="{8284F071-F88D-479D-BC9A-9FC89AAC1537}">
      <dgm:prSet/>
      <dgm:spPr/>
      <dgm:t>
        <a:bodyPr/>
        <a:lstStyle/>
        <a:p>
          <a:endParaRPr lang="es-AR" sz="3200"/>
        </a:p>
      </dgm:t>
    </dgm:pt>
    <dgm:pt modelId="{8343702F-84C7-46C8-9A14-2223DA36DAAF}">
      <dgm:prSet phldrT="[Texto]" custT="1"/>
      <dgm:spPr/>
      <dgm:t>
        <a:bodyPr/>
        <a:lstStyle/>
        <a:p>
          <a:r>
            <a:rPr lang="es-AR" sz="1800" dirty="0"/>
            <a:t>Trabajo en clima de paz sostenible</a:t>
          </a:r>
        </a:p>
      </dgm:t>
    </dgm:pt>
    <dgm:pt modelId="{53CC2C8E-578F-4D25-9896-70917C45B650}" type="parTrans" cxnId="{B9208D7B-26E5-4770-B76B-71943ACD828D}">
      <dgm:prSet custT="1"/>
      <dgm:spPr/>
      <dgm:t>
        <a:bodyPr/>
        <a:lstStyle/>
        <a:p>
          <a:endParaRPr lang="es-AR" sz="900"/>
        </a:p>
      </dgm:t>
    </dgm:pt>
    <dgm:pt modelId="{EE1D4E07-0B89-4493-B41C-C95FEF059903}" type="sibTrans" cxnId="{B9208D7B-26E5-4770-B76B-71943ACD828D}">
      <dgm:prSet/>
      <dgm:spPr/>
      <dgm:t>
        <a:bodyPr/>
        <a:lstStyle/>
        <a:p>
          <a:endParaRPr lang="es-AR" sz="3200"/>
        </a:p>
      </dgm:t>
    </dgm:pt>
    <dgm:pt modelId="{D3A57DD3-6049-478F-A45E-36876A521496}">
      <dgm:prSet phldrT="[Texto]" custT="1"/>
      <dgm:spPr/>
      <dgm:t>
        <a:bodyPr/>
        <a:lstStyle/>
        <a:p>
          <a:r>
            <a:rPr lang="es-AR" sz="1800" dirty="0"/>
            <a:t>Tamaño Adecuado</a:t>
          </a:r>
        </a:p>
      </dgm:t>
    </dgm:pt>
    <dgm:pt modelId="{7E15ED36-4A05-4DAD-B27B-6E7C7A5DF763}" type="parTrans" cxnId="{A3B3A28A-5172-481C-ACE8-FF5B7DC3151D}">
      <dgm:prSet custT="1"/>
      <dgm:spPr/>
      <dgm:t>
        <a:bodyPr/>
        <a:lstStyle/>
        <a:p>
          <a:endParaRPr lang="es-AR" sz="900"/>
        </a:p>
      </dgm:t>
    </dgm:pt>
    <dgm:pt modelId="{F92C99AE-611C-4F7B-9BDD-86C084511F5C}" type="sibTrans" cxnId="{A3B3A28A-5172-481C-ACE8-FF5B7DC3151D}">
      <dgm:prSet/>
      <dgm:spPr/>
      <dgm:t>
        <a:bodyPr/>
        <a:lstStyle/>
        <a:p>
          <a:endParaRPr lang="es-AR" sz="3200"/>
        </a:p>
      </dgm:t>
    </dgm:pt>
    <dgm:pt modelId="{3406961D-FDDB-4510-ADE7-6237497FEFC2}">
      <dgm:prSet phldrT="[Texto]" custT="1"/>
      <dgm:spPr/>
      <dgm:t>
        <a:bodyPr/>
        <a:lstStyle/>
        <a:p>
          <a:r>
            <a:rPr lang="es-AR" sz="1800" dirty="0"/>
            <a:t>Actitud de Mosquetero</a:t>
          </a:r>
        </a:p>
      </dgm:t>
    </dgm:pt>
    <dgm:pt modelId="{794E45A8-98F0-4D1B-B209-459B007A84E7}" type="parTrans" cxnId="{69BFAAEA-2E26-44F5-BBB7-73D287D0EF58}">
      <dgm:prSet custT="1"/>
      <dgm:spPr/>
      <dgm:t>
        <a:bodyPr/>
        <a:lstStyle/>
        <a:p>
          <a:endParaRPr lang="es-AR" sz="1000"/>
        </a:p>
      </dgm:t>
    </dgm:pt>
    <dgm:pt modelId="{37A6FE28-B1C9-4F91-AD28-9419B2E96406}" type="sibTrans" cxnId="{69BFAAEA-2E26-44F5-BBB7-73D287D0EF58}">
      <dgm:prSet/>
      <dgm:spPr/>
      <dgm:t>
        <a:bodyPr/>
        <a:lstStyle/>
        <a:p>
          <a:endParaRPr lang="es-AR" sz="3200"/>
        </a:p>
      </dgm:t>
    </dgm:pt>
    <dgm:pt modelId="{161BD889-1DC0-4430-AC2E-51386E0B7303}">
      <dgm:prSet phldrT="[Texto]" custT="1"/>
      <dgm:spPr/>
      <dgm:t>
        <a:bodyPr/>
        <a:lstStyle/>
        <a:p>
          <a:r>
            <a:rPr lang="es-AR" sz="1800" dirty="0"/>
            <a:t>Habilidades en forma de “T”</a:t>
          </a:r>
        </a:p>
      </dgm:t>
    </dgm:pt>
    <dgm:pt modelId="{DFA9B1EB-10D6-4FA5-AD22-5A0E8422F723}" type="parTrans" cxnId="{5EE332BE-6B88-4406-BD40-9F6D391C7FB7}">
      <dgm:prSet custT="1"/>
      <dgm:spPr/>
      <dgm:t>
        <a:bodyPr/>
        <a:lstStyle/>
        <a:p>
          <a:endParaRPr lang="es-AR" sz="900"/>
        </a:p>
      </dgm:t>
    </dgm:pt>
    <dgm:pt modelId="{81BE799D-3BE2-45E3-87A0-BC48F8CA07C1}" type="sibTrans" cxnId="{5EE332BE-6B88-4406-BD40-9F6D391C7FB7}">
      <dgm:prSet/>
      <dgm:spPr/>
      <dgm:t>
        <a:bodyPr/>
        <a:lstStyle/>
        <a:p>
          <a:endParaRPr lang="es-AR" sz="3200"/>
        </a:p>
      </dgm:t>
    </dgm:pt>
    <dgm:pt modelId="{AAA61BAB-2276-4B4A-9591-A1DEFE2D656D}" type="pres">
      <dgm:prSet presAssocID="{200D324D-A22A-4000-B6C6-E251070633DA}" presName="Name0" presStyleCnt="0">
        <dgm:presLayoutVars>
          <dgm:chPref val="1"/>
          <dgm:dir/>
          <dgm:animOne val="branch"/>
          <dgm:animLvl val="lvl"/>
          <dgm:resizeHandles val="exact"/>
        </dgm:presLayoutVars>
      </dgm:prSet>
      <dgm:spPr/>
    </dgm:pt>
    <dgm:pt modelId="{FBA9D6D5-76F6-4DD6-B556-E5BA7A928E98}" type="pres">
      <dgm:prSet presAssocID="{D617319B-8A30-47FE-977E-6B37FC62BEFB}" presName="root1" presStyleCnt="0"/>
      <dgm:spPr/>
    </dgm:pt>
    <dgm:pt modelId="{98A31DA2-38D0-415A-AB43-CC203706017C}" type="pres">
      <dgm:prSet presAssocID="{D617319B-8A30-47FE-977E-6B37FC62BEFB}" presName="LevelOneTextNode" presStyleLbl="node0" presStyleIdx="0" presStyleCnt="1" custScaleX="309160" custScaleY="181050">
        <dgm:presLayoutVars>
          <dgm:chPref val="3"/>
        </dgm:presLayoutVars>
      </dgm:prSet>
      <dgm:spPr/>
    </dgm:pt>
    <dgm:pt modelId="{B48F3EE7-1D2C-46A0-9CEB-F6028B5747F7}" type="pres">
      <dgm:prSet presAssocID="{D617319B-8A30-47FE-977E-6B37FC62BEFB}" presName="level2hierChild" presStyleCnt="0"/>
      <dgm:spPr/>
    </dgm:pt>
    <dgm:pt modelId="{71ADFD47-00C4-483A-8035-4F12F2B3BDF4}" type="pres">
      <dgm:prSet presAssocID="{538A2AB8-DF03-4175-B848-ED52E6C537C6}" presName="conn2-1" presStyleLbl="parChTrans1D2" presStyleIdx="0" presStyleCnt="10"/>
      <dgm:spPr/>
    </dgm:pt>
    <dgm:pt modelId="{63E2B029-411D-4A5E-8CD1-6AE4085DBB3E}" type="pres">
      <dgm:prSet presAssocID="{538A2AB8-DF03-4175-B848-ED52E6C537C6}" presName="connTx" presStyleLbl="parChTrans1D2" presStyleIdx="0" presStyleCnt="10"/>
      <dgm:spPr/>
    </dgm:pt>
    <dgm:pt modelId="{0D8426AC-B920-47D9-990B-883E3620A975}" type="pres">
      <dgm:prSet presAssocID="{6A958542-D02C-41CF-9193-30B682B285D1}" presName="root2" presStyleCnt="0"/>
      <dgm:spPr/>
    </dgm:pt>
    <dgm:pt modelId="{428EC90F-0C97-4805-91E4-BD8C9F9C0FFD}" type="pres">
      <dgm:prSet presAssocID="{6A958542-D02C-41CF-9193-30B682B285D1}" presName="LevelTwoTextNode" presStyleLbl="node2" presStyleIdx="0" presStyleCnt="10" custScaleX="368212">
        <dgm:presLayoutVars>
          <dgm:chPref val="3"/>
        </dgm:presLayoutVars>
      </dgm:prSet>
      <dgm:spPr/>
    </dgm:pt>
    <dgm:pt modelId="{C51DC2DC-F1BE-49B4-8B93-3E047BC2283A}" type="pres">
      <dgm:prSet presAssocID="{6A958542-D02C-41CF-9193-30B682B285D1}" presName="level3hierChild" presStyleCnt="0"/>
      <dgm:spPr/>
    </dgm:pt>
    <dgm:pt modelId="{A0298C79-2125-4ED6-B499-F8FDE00D1A56}" type="pres">
      <dgm:prSet presAssocID="{31301A94-1181-41F3-85B6-6FCA59844C2F}" presName="conn2-1" presStyleLbl="parChTrans1D2" presStyleIdx="1" presStyleCnt="10"/>
      <dgm:spPr/>
    </dgm:pt>
    <dgm:pt modelId="{89481E07-AF93-41DF-A811-67DAF33632B6}" type="pres">
      <dgm:prSet presAssocID="{31301A94-1181-41F3-85B6-6FCA59844C2F}" presName="connTx" presStyleLbl="parChTrans1D2" presStyleIdx="1" presStyleCnt="10"/>
      <dgm:spPr/>
    </dgm:pt>
    <dgm:pt modelId="{59B7F26B-C601-4253-83B0-6F29B2E581EA}" type="pres">
      <dgm:prSet presAssocID="{72DE501B-B10F-4692-BE70-B96AF28B874A}" presName="root2" presStyleCnt="0"/>
      <dgm:spPr/>
    </dgm:pt>
    <dgm:pt modelId="{1AE78691-42D6-4ACA-9A43-23380CFAD29B}" type="pres">
      <dgm:prSet presAssocID="{72DE501B-B10F-4692-BE70-B96AF28B874A}" presName="LevelTwoTextNode" presStyleLbl="node2" presStyleIdx="1" presStyleCnt="10" custScaleX="363488">
        <dgm:presLayoutVars>
          <dgm:chPref val="3"/>
        </dgm:presLayoutVars>
      </dgm:prSet>
      <dgm:spPr/>
    </dgm:pt>
    <dgm:pt modelId="{D64900F5-1C39-4EB6-85B4-982CF2751741}" type="pres">
      <dgm:prSet presAssocID="{72DE501B-B10F-4692-BE70-B96AF28B874A}" presName="level3hierChild" presStyleCnt="0"/>
      <dgm:spPr/>
    </dgm:pt>
    <dgm:pt modelId="{3C81F5DC-81B1-42AC-8E0F-8E41DDD62F5E}" type="pres">
      <dgm:prSet presAssocID="{DFA9B1EB-10D6-4FA5-AD22-5A0E8422F723}" presName="conn2-1" presStyleLbl="parChTrans1D2" presStyleIdx="2" presStyleCnt="10"/>
      <dgm:spPr/>
    </dgm:pt>
    <dgm:pt modelId="{479FFBA7-8562-4DA4-93C4-1C5CE11F9462}" type="pres">
      <dgm:prSet presAssocID="{DFA9B1EB-10D6-4FA5-AD22-5A0E8422F723}" presName="connTx" presStyleLbl="parChTrans1D2" presStyleIdx="2" presStyleCnt="10"/>
      <dgm:spPr/>
    </dgm:pt>
    <dgm:pt modelId="{4E685591-D20B-43BE-9596-469D2A222083}" type="pres">
      <dgm:prSet presAssocID="{161BD889-1DC0-4430-AC2E-51386E0B7303}" presName="root2" presStyleCnt="0"/>
      <dgm:spPr/>
    </dgm:pt>
    <dgm:pt modelId="{610FC932-B351-40E3-A809-4E653C0C2D03}" type="pres">
      <dgm:prSet presAssocID="{161BD889-1DC0-4430-AC2E-51386E0B7303}" presName="LevelTwoTextNode" presStyleLbl="node2" presStyleIdx="2" presStyleCnt="10" custScaleX="376921">
        <dgm:presLayoutVars>
          <dgm:chPref val="3"/>
        </dgm:presLayoutVars>
      </dgm:prSet>
      <dgm:spPr/>
    </dgm:pt>
    <dgm:pt modelId="{1F74E905-E6C1-4277-BDF4-F3EC0A998758}" type="pres">
      <dgm:prSet presAssocID="{161BD889-1DC0-4430-AC2E-51386E0B7303}" presName="level3hierChild" presStyleCnt="0"/>
      <dgm:spPr/>
    </dgm:pt>
    <dgm:pt modelId="{F847E9C9-75BC-4859-977C-8E6330634F1C}" type="pres">
      <dgm:prSet presAssocID="{E2FFC278-0FB1-4352-9A0B-2F3D60BCD5FD}" presName="conn2-1" presStyleLbl="parChTrans1D2" presStyleIdx="3" presStyleCnt="10"/>
      <dgm:spPr/>
    </dgm:pt>
    <dgm:pt modelId="{9504DC58-FCE4-4112-B78C-D8BD2144F9B4}" type="pres">
      <dgm:prSet presAssocID="{E2FFC278-0FB1-4352-9A0B-2F3D60BCD5FD}" presName="connTx" presStyleLbl="parChTrans1D2" presStyleIdx="3" presStyleCnt="10"/>
      <dgm:spPr/>
    </dgm:pt>
    <dgm:pt modelId="{95F1147C-A450-4586-8F58-03F2803D669C}" type="pres">
      <dgm:prSet presAssocID="{29A0AB43-71D3-4B2D-8876-B71C6317BF49}" presName="root2" presStyleCnt="0"/>
      <dgm:spPr/>
    </dgm:pt>
    <dgm:pt modelId="{8BA2405E-3279-4B54-9464-E0DE591ACCFF}" type="pres">
      <dgm:prSet presAssocID="{29A0AB43-71D3-4B2D-8876-B71C6317BF49}" presName="LevelTwoTextNode" presStyleLbl="node2" presStyleIdx="3" presStyleCnt="10" custScaleX="380129">
        <dgm:presLayoutVars>
          <dgm:chPref val="3"/>
        </dgm:presLayoutVars>
      </dgm:prSet>
      <dgm:spPr/>
    </dgm:pt>
    <dgm:pt modelId="{744D9B64-97A8-4B85-BB50-D006B919F5BB}" type="pres">
      <dgm:prSet presAssocID="{29A0AB43-71D3-4B2D-8876-B71C6317BF49}" presName="level3hierChild" presStyleCnt="0"/>
      <dgm:spPr/>
    </dgm:pt>
    <dgm:pt modelId="{8A94CC5C-9AEF-455C-98BB-0762C8F651D6}" type="pres">
      <dgm:prSet presAssocID="{3392C944-2447-46C2-B936-13DE78EC5117}" presName="conn2-1" presStyleLbl="parChTrans1D2" presStyleIdx="4" presStyleCnt="10"/>
      <dgm:spPr/>
    </dgm:pt>
    <dgm:pt modelId="{F9D5BA9B-307A-4087-9770-E9052BDC6614}" type="pres">
      <dgm:prSet presAssocID="{3392C944-2447-46C2-B936-13DE78EC5117}" presName="connTx" presStyleLbl="parChTrans1D2" presStyleIdx="4" presStyleCnt="10"/>
      <dgm:spPr/>
    </dgm:pt>
    <dgm:pt modelId="{E91E00F0-00D9-46C8-8D30-F2005ADDE895}" type="pres">
      <dgm:prSet presAssocID="{F2EB2100-E98C-4577-B38B-F8E5DDF8F17A}" presName="root2" presStyleCnt="0"/>
      <dgm:spPr/>
    </dgm:pt>
    <dgm:pt modelId="{5367CA82-E576-404C-BD12-2098B0697111}" type="pres">
      <dgm:prSet presAssocID="{F2EB2100-E98C-4577-B38B-F8E5DDF8F17A}" presName="LevelTwoTextNode" presStyleLbl="node2" presStyleIdx="4" presStyleCnt="10" custScaleX="377368">
        <dgm:presLayoutVars>
          <dgm:chPref val="3"/>
        </dgm:presLayoutVars>
      </dgm:prSet>
      <dgm:spPr/>
    </dgm:pt>
    <dgm:pt modelId="{53F28E64-4C77-4B56-890A-EF777B7E5929}" type="pres">
      <dgm:prSet presAssocID="{F2EB2100-E98C-4577-B38B-F8E5DDF8F17A}" presName="level3hierChild" presStyleCnt="0"/>
      <dgm:spPr/>
    </dgm:pt>
    <dgm:pt modelId="{FF4C9EDD-62C7-4F1D-95C8-2A458B25F22A}" type="pres">
      <dgm:prSet presAssocID="{C73B959C-4E43-4846-9E22-8F66C73399B0}" presName="conn2-1" presStyleLbl="parChTrans1D2" presStyleIdx="5" presStyleCnt="10"/>
      <dgm:spPr/>
    </dgm:pt>
    <dgm:pt modelId="{F4C93CA8-6738-41DD-B75D-76A8CEB35D28}" type="pres">
      <dgm:prSet presAssocID="{C73B959C-4E43-4846-9E22-8F66C73399B0}" presName="connTx" presStyleLbl="parChTrans1D2" presStyleIdx="5" presStyleCnt="10"/>
      <dgm:spPr/>
    </dgm:pt>
    <dgm:pt modelId="{5DB232BA-908B-4EC4-920E-AE9CD05F2CC6}" type="pres">
      <dgm:prSet presAssocID="{BB93D0AB-7BB1-4D68-82E5-0395FA32D705}" presName="root2" presStyleCnt="0"/>
      <dgm:spPr/>
    </dgm:pt>
    <dgm:pt modelId="{AA674182-84CA-4535-95A0-072027E13799}" type="pres">
      <dgm:prSet presAssocID="{BB93D0AB-7BB1-4D68-82E5-0395FA32D705}" presName="LevelTwoTextNode" presStyleLbl="node2" presStyleIdx="5" presStyleCnt="10" custScaleX="385203">
        <dgm:presLayoutVars>
          <dgm:chPref val="3"/>
        </dgm:presLayoutVars>
      </dgm:prSet>
      <dgm:spPr/>
    </dgm:pt>
    <dgm:pt modelId="{AFF04E5B-8D65-4BC9-A36C-D83FFAAF0957}" type="pres">
      <dgm:prSet presAssocID="{BB93D0AB-7BB1-4D68-82E5-0395FA32D705}" presName="level3hierChild" presStyleCnt="0"/>
      <dgm:spPr/>
    </dgm:pt>
    <dgm:pt modelId="{49AEF038-5986-4BB0-B616-498B5BF154C5}" type="pres">
      <dgm:prSet presAssocID="{D74120DB-0F23-49A2-9E9F-C2F82C218F04}" presName="conn2-1" presStyleLbl="parChTrans1D2" presStyleIdx="6" presStyleCnt="10"/>
      <dgm:spPr/>
    </dgm:pt>
    <dgm:pt modelId="{094D42F3-EE7D-4C64-B928-7F279FEB9BE1}" type="pres">
      <dgm:prSet presAssocID="{D74120DB-0F23-49A2-9E9F-C2F82C218F04}" presName="connTx" presStyleLbl="parChTrans1D2" presStyleIdx="6" presStyleCnt="10"/>
      <dgm:spPr/>
    </dgm:pt>
    <dgm:pt modelId="{1CC963EC-E997-48CC-90C3-4E62E0A29468}" type="pres">
      <dgm:prSet presAssocID="{F33009FA-F057-44CC-BEE5-3ADBCEC9451E}" presName="root2" presStyleCnt="0"/>
      <dgm:spPr/>
    </dgm:pt>
    <dgm:pt modelId="{37964C50-A30C-4A67-89A1-8BE0FC62E24A}" type="pres">
      <dgm:prSet presAssocID="{F33009FA-F057-44CC-BEE5-3ADBCEC9451E}" presName="LevelTwoTextNode" presStyleLbl="node2" presStyleIdx="6" presStyleCnt="10" custScaleX="385033">
        <dgm:presLayoutVars>
          <dgm:chPref val="3"/>
        </dgm:presLayoutVars>
      </dgm:prSet>
      <dgm:spPr/>
    </dgm:pt>
    <dgm:pt modelId="{54E63676-3CA2-47C8-B715-179526F77C4C}" type="pres">
      <dgm:prSet presAssocID="{F33009FA-F057-44CC-BEE5-3ADBCEC9451E}" presName="level3hierChild" presStyleCnt="0"/>
      <dgm:spPr/>
    </dgm:pt>
    <dgm:pt modelId="{70910025-D25B-46D4-995B-458B6DECDF91}" type="pres">
      <dgm:prSet presAssocID="{53CC2C8E-578F-4D25-9896-70917C45B650}" presName="conn2-1" presStyleLbl="parChTrans1D2" presStyleIdx="7" presStyleCnt="10"/>
      <dgm:spPr/>
    </dgm:pt>
    <dgm:pt modelId="{28CCF233-E0D7-4C22-BA6B-CA9CD336B0CB}" type="pres">
      <dgm:prSet presAssocID="{53CC2C8E-578F-4D25-9896-70917C45B650}" presName="connTx" presStyleLbl="parChTrans1D2" presStyleIdx="7" presStyleCnt="10"/>
      <dgm:spPr/>
    </dgm:pt>
    <dgm:pt modelId="{6BBD8314-279B-4D65-BF74-AD58AC4B286D}" type="pres">
      <dgm:prSet presAssocID="{8343702F-84C7-46C8-9A14-2223DA36DAAF}" presName="root2" presStyleCnt="0"/>
      <dgm:spPr/>
    </dgm:pt>
    <dgm:pt modelId="{90CDA585-AFBF-4B42-A822-7FD3D641E380}" type="pres">
      <dgm:prSet presAssocID="{8343702F-84C7-46C8-9A14-2223DA36DAAF}" presName="LevelTwoTextNode" presStyleLbl="node2" presStyleIdx="7" presStyleCnt="10" custScaleX="389609">
        <dgm:presLayoutVars>
          <dgm:chPref val="3"/>
        </dgm:presLayoutVars>
      </dgm:prSet>
      <dgm:spPr/>
    </dgm:pt>
    <dgm:pt modelId="{E8164BDE-1B81-4126-9833-D32DEFD78E63}" type="pres">
      <dgm:prSet presAssocID="{8343702F-84C7-46C8-9A14-2223DA36DAAF}" presName="level3hierChild" presStyleCnt="0"/>
      <dgm:spPr/>
    </dgm:pt>
    <dgm:pt modelId="{91C8CF01-32BF-445D-AD3E-A00A4AA77835}" type="pres">
      <dgm:prSet presAssocID="{7E15ED36-4A05-4DAD-B27B-6E7C7A5DF763}" presName="conn2-1" presStyleLbl="parChTrans1D2" presStyleIdx="8" presStyleCnt="10"/>
      <dgm:spPr/>
    </dgm:pt>
    <dgm:pt modelId="{02DC0622-D3AE-43E6-B917-BC260961F323}" type="pres">
      <dgm:prSet presAssocID="{7E15ED36-4A05-4DAD-B27B-6E7C7A5DF763}" presName="connTx" presStyleLbl="parChTrans1D2" presStyleIdx="8" presStyleCnt="10"/>
      <dgm:spPr/>
    </dgm:pt>
    <dgm:pt modelId="{3BB928CD-18F6-4498-9C64-0A25B24106E2}" type="pres">
      <dgm:prSet presAssocID="{D3A57DD3-6049-478F-A45E-36876A521496}" presName="root2" presStyleCnt="0"/>
      <dgm:spPr/>
    </dgm:pt>
    <dgm:pt modelId="{E8CFCC14-C198-4DD3-A2EB-7D931713F90A}" type="pres">
      <dgm:prSet presAssocID="{D3A57DD3-6049-478F-A45E-36876A521496}" presName="LevelTwoTextNode" presStyleLbl="node2" presStyleIdx="8" presStyleCnt="10" custScaleX="385850">
        <dgm:presLayoutVars>
          <dgm:chPref val="3"/>
        </dgm:presLayoutVars>
      </dgm:prSet>
      <dgm:spPr/>
    </dgm:pt>
    <dgm:pt modelId="{B08A9699-062B-40F9-9355-861F7E5FEB75}" type="pres">
      <dgm:prSet presAssocID="{D3A57DD3-6049-478F-A45E-36876A521496}" presName="level3hierChild" presStyleCnt="0"/>
      <dgm:spPr/>
    </dgm:pt>
    <dgm:pt modelId="{0354D6C0-7EAF-4CF4-9DE4-7E82BCCCD656}" type="pres">
      <dgm:prSet presAssocID="{794E45A8-98F0-4D1B-B209-459B007A84E7}" presName="conn2-1" presStyleLbl="parChTrans1D2" presStyleIdx="9" presStyleCnt="10"/>
      <dgm:spPr/>
    </dgm:pt>
    <dgm:pt modelId="{43F6BA51-9F88-40BD-9563-F68CB0585DDF}" type="pres">
      <dgm:prSet presAssocID="{794E45A8-98F0-4D1B-B209-459B007A84E7}" presName="connTx" presStyleLbl="parChTrans1D2" presStyleIdx="9" presStyleCnt="10"/>
      <dgm:spPr/>
    </dgm:pt>
    <dgm:pt modelId="{78192AD2-BA07-4AC6-B5AC-2A9866C8C6F4}" type="pres">
      <dgm:prSet presAssocID="{3406961D-FDDB-4510-ADE7-6237497FEFC2}" presName="root2" presStyleCnt="0"/>
      <dgm:spPr/>
    </dgm:pt>
    <dgm:pt modelId="{3EB21E3F-032F-4AB2-858E-97D6F0BEA690}" type="pres">
      <dgm:prSet presAssocID="{3406961D-FDDB-4510-ADE7-6237497FEFC2}" presName="LevelTwoTextNode" presStyleLbl="node2" presStyleIdx="9" presStyleCnt="10" custScaleX="385282">
        <dgm:presLayoutVars>
          <dgm:chPref val="3"/>
        </dgm:presLayoutVars>
      </dgm:prSet>
      <dgm:spPr/>
    </dgm:pt>
    <dgm:pt modelId="{F3606750-A900-451F-B314-1E1B8D84D16B}" type="pres">
      <dgm:prSet presAssocID="{3406961D-FDDB-4510-ADE7-6237497FEFC2}" presName="level3hierChild" presStyleCnt="0"/>
      <dgm:spPr/>
    </dgm:pt>
  </dgm:ptLst>
  <dgm:cxnLst>
    <dgm:cxn modelId="{B0366DD4-A51C-4EFB-9859-1A018DCE468C}" srcId="{D617319B-8A30-47FE-977E-6B37FC62BEFB}" destId="{6A958542-D02C-41CF-9193-30B682B285D1}" srcOrd="0" destOrd="0" parTransId="{538A2AB8-DF03-4175-B848-ED52E6C537C6}" sibTransId="{FBEB2663-69F1-41B1-8A3B-F04719957571}"/>
    <dgm:cxn modelId="{4B71EAB0-5D79-4078-8D57-7C440869AB54}" type="presOf" srcId="{8343702F-84C7-46C8-9A14-2223DA36DAAF}" destId="{90CDA585-AFBF-4B42-A822-7FD3D641E380}" srcOrd="0" destOrd="0" presId="urn:microsoft.com/office/officeart/2008/layout/HorizontalMultiLevelHierarchy"/>
    <dgm:cxn modelId="{5EE332BE-6B88-4406-BD40-9F6D391C7FB7}" srcId="{D617319B-8A30-47FE-977E-6B37FC62BEFB}" destId="{161BD889-1DC0-4430-AC2E-51386E0B7303}" srcOrd="2" destOrd="0" parTransId="{DFA9B1EB-10D6-4FA5-AD22-5A0E8422F723}" sibTransId="{81BE799D-3BE2-45E3-87A0-BC48F8CA07C1}"/>
    <dgm:cxn modelId="{0F3D621C-A1CE-46E2-A091-1C5ED8AE9B53}" type="presOf" srcId="{D3A57DD3-6049-478F-A45E-36876A521496}" destId="{E8CFCC14-C198-4DD3-A2EB-7D931713F90A}" srcOrd="0" destOrd="0" presId="urn:microsoft.com/office/officeart/2008/layout/HorizontalMultiLevelHierarchy"/>
    <dgm:cxn modelId="{C48BBDE9-7EC1-411B-A94C-0DE630F2C371}" type="presOf" srcId="{53CC2C8E-578F-4D25-9896-70917C45B650}" destId="{70910025-D25B-46D4-995B-458B6DECDF91}" srcOrd="0" destOrd="0" presId="urn:microsoft.com/office/officeart/2008/layout/HorizontalMultiLevelHierarchy"/>
    <dgm:cxn modelId="{C98D80BB-0ACA-485F-BEDD-D9F36C290900}" type="presOf" srcId="{3392C944-2447-46C2-B936-13DE78EC5117}" destId="{F9D5BA9B-307A-4087-9770-E9052BDC6614}" srcOrd="1" destOrd="0" presId="urn:microsoft.com/office/officeart/2008/layout/HorizontalMultiLevelHierarchy"/>
    <dgm:cxn modelId="{134898B6-87E0-4425-A46A-AC333CB12334}" type="presOf" srcId="{200D324D-A22A-4000-B6C6-E251070633DA}" destId="{AAA61BAB-2276-4B4A-9591-A1DEFE2D656D}" srcOrd="0" destOrd="0" presId="urn:microsoft.com/office/officeart/2008/layout/HorizontalMultiLevelHierarchy"/>
    <dgm:cxn modelId="{A51414D3-54E8-4A1A-9461-F54FE65A50FD}" type="presOf" srcId="{E2FFC278-0FB1-4352-9A0B-2F3D60BCD5FD}" destId="{F847E9C9-75BC-4859-977C-8E6330634F1C}" srcOrd="0" destOrd="0" presId="urn:microsoft.com/office/officeart/2008/layout/HorizontalMultiLevelHierarchy"/>
    <dgm:cxn modelId="{06AC590E-2D4A-4FC9-B6E9-092F5AAA22FD}" srcId="{200D324D-A22A-4000-B6C6-E251070633DA}" destId="{D617319B-8A30-47FE-977E-6B37FC62BEFB}" srcOrd="0" destOrd="0" parTransId="{2C81BAC1-57CD-4016-81A9-550C7E5C893D}" sibTransId="{7A70046B-EDDD-463D-A60C-5849AAF925FD}"/>
    <dgm:cxn modelId="{DAFBC286-499D-4226-B128-0534D3800E9D}" type="presOf" srcId="{72DE501B-B10F-4692-BE70-B96AF28B874A}" destId="{1AE78691-42D6-4ACA-9A43-23380CFAD29B}" srcOrd="0" destOrd="0" presId="urn:microsoft.com/office/officeart/2008/layout/HorizontalMultiLevelHierarchy"/>
    <dgm:cxn modelId="{2AAE635E-8892-454E-B774-1EE0970AB2CD}" type="presOf" srcId="{161BD889-1DC0-4430-AC2E-51386E0B7303}" destId="{610FC932-B351-40E3-A809-4E653C0C2D03}" srcOrd="0" destOrd="0" presId="urn:microsoft.com/office/officeart/2008/layout/HorizontalMultiLevelHierarchy"/>
    <dgm:cxn modelId="{F507A56F-BC3B-44B1-AAE1-2F018137B6A9}" type="presOf" srcId="{D74120DB-0F23-49A2-9E9F-C2F82C218F04}" destId="{49AEF038-5986-4BB0-B616-498B5BF154C5}" srcOrd="0" destOrd="0" presId="urn:microsoft.com/office/officeart/2008/layout/HorizontalMultiLevelHierarchy"/>
    <dgm:cxn modelId="{DFB2FB66-61D4-4BD4-8556-AEA1C6141D9C}" type="presOf" srcId="{3392C944-2447-46C2-B936-13DE78EC5117}" destId="{8A94CC5C-9AEF-455C-98BB-0762C8F651D6}" srcOrd="0" destOrd="0" presId="urn:microsoft.com/office/officeart/2008/layout/HorizontalMultiLevelHierarchy"/>
    <dgm:cxn modelId="{22D0D211-2AA1-454F-89F6-4C5629E676E7}" type="presOf" srcId="{DFA9B1EB-10D6-4FA5-AD22-5A0E8422F723}" destId="{479FFBA7-8562-4DA4-93C4-1C5CE11F9462}" srcOrd="1" destOrd="0" presId="urn:microsoft.com/office/officeart/2008/layout/HorizontalMultiLevelHierarchy"/>
    <dgm:cxn modelId="{77B6D078-3F4E-4D58-89F4-65531FC52FBE}" type="presOf" srcId="{C73B959C-4E43-4846-9E22-8F66C73399B0}" destId="{F4C93CA8-6738-41DD-B75D-76A8CEB35D28}" srcOrd="1" destOrd="0" presId="urn:microsoft.com/office/officeart/2008/layout/HorizontalMultiLevelHierarchy"/>
    <dgm:cxn modelId="{CE10A5E2-D042-45F2-843E-DFE4E45DFD71}" type="presOf" srcId="{7E15ED36-4A05-4DAD-B27B-6E7C7A5DF763}" destId="{91C8CF01-32BF-445D-AD3E-A00A4AA77835}" srcOrd="0" destOrd="0" presId="urn:microsoft.com/office/officeart/2008/layout/HorizontalMultiLevelHierarchy"/>
    <dgm:cxn modelId="{CCE20AA7-7BAF-4BE3-AB94-EEADDAA94FA8}" srcId="{D617319B-8A30-47FE-977E-6B37FC62BEFB}" destId="{72DE501B-B10F-4692-BE70-B96AF28B874A}" srcOrd="1" destOrd="0" parTransId="{31301A94-1181-41F3-85B6-6FCA59844C2F}" sibTransId="{E64DEC33-256B-44A7-8138-D63F093233F0}"/>
    <dgm:cxn modelId="{A5632762-E917-4837-A0E9-4B3C5AAC4889}" type="presOf" srcId="{D74120DB-0F23-49A2-9E9F-C2F82C218F04}" destId="{094D42F3-EE7D-4C64-B928-7F279FEB9BE1}" srcOrd="1" destOrd="0" presId="urn:microsoft.com/office/officeart/2008/layout/HorizontalMultiLevelHierarchy"/>
    <dgm:cxn modelId="{6D4F9A13-16C3-43D4-A25E-FBD9FBDE3277}" type="presOf" srcId="{53CC2C8E-578F-4D25-9896-70917C45B650}" destId="{28CCF233-E0D7-4C22-BA6B-CA9CD336B0CB}" srcOrd="1" destOrd="0" presId="urn:microsoft.com/office/officeart/2008/layout/HorizontalMultiLevelHierarchy"/>
    <dgm:cxn modelId="{3FB587E1-2023-4599-ACC7-99C07BDFCBC2}" type="presOf" srcId="{31301A94-1181-41F3-85B6-6FCA59844C2F}" destId="{89481E07-AF93-41DF-A811-67DAF33632B6}" srcOrd="1" destOrd="0" presId="urn:microsoft.com/office/officeart/2008/layout/HorizontalMultiLevelHierarchy"/>
    <dgm:cxn modelId="{A3BFB0BD-05E7-48DA-B5D6-A33FBB216E49}" type="presOf" srcId="{3406961D-FDDB-4510-ADE7-6237497FEFC2}" destId="{3EB21E3F-032F-4AB2-858E-97D6F0BEA690}" srcOrd="0" destOrd="0" presId="urn:microsoft.com/office/officeart/2008/layout/HorizontalMultiLevelHierarchy"/>
    <dgm:cxn modelId="{2382D86E-0218-4A05-AB7C-DF162ED1FA5A}" type="presOf" srcId="{E2FFC278-0FB1-4352-9A0B-2F3D60BCD5FD}" destId="{9504DC58-FCE4-4112-B78C-D8BD2144F9B4}" srcOrd="1" destOrd="0" presId="urn:microsoft.com/office/officeart/2008/layout/HorizontalMultiLevelHierarchy"/>
    <dgm:cxn modelId="{FAE9B123-C8AA-40A9-B5D2-7389467A1372}" type="presOf" srcId="{794E45A8-98F0-4D1B-B209-459B007A84E7}" destId="{0354D6C0-7EAF-4CF4-9DE4-7E82BCCCD656}" srcOrd="0" destOrd="0" presId="urn:microsoft.com/office/officeart/2008/layout/HorizontalMultiLevelHierarchy"/>
    <dgm:cxn modelId="{07ADE7CF-06D6-4E2C-B531-E4BB71624A68}" type="presOf" srcId="{F2EB2100-E98C-4577-B38B-F8E5DDF8F17A}" destId="{5367CA82-E576-404C-BD12-2098B0697111}" srcOrd="0" destOrd="0" presId="urn:microsoft.com/office/officeart/2008/layout/HorizontalMultiLevelHierarchy"/>
    <dgm:cxn modelId="{77D74043-675F-43B0-A601-8502A3959EE2}" type="presOf" srcId="{BB93D0AB-7BB1-4D68-82E5-0395FA32D705}" destId="{AA674182-84CA-4535-95A0-072027E13799}" srcOrd="0" destOrd="0" presId="urn:microsoft.com/office/officeart/2008/layout/HorizontalMultiLevelHierarchy"/>
    <dgm:cxn modelId="{16FD297B-BDF8-4688-BAD7-1054E0B15E38}" type="presOf" srcId="{D617319B-8A30-47FE-977E-6B37FC62BEFB}" destId="{98A31DA2-38D0-415A-AB43-CC203706017C}" srcOrd="0" destOrd="0" presId="urn:microsoft.com/office/officeart/2008/layout/HorizontalMultiLevelHierarchy"/>
    <dgm:cxn modelId="{E7FA8304-EC53-45F6-8801-741DDEE2CB12}" srcId="{D617319B-8A30-47FE-977E-6B37FC62BEFB}" destId="{BB93D0AB-7BB1-4D68-82E5-0395FA32D705}" srcOrd="5" destOrd="0" parTransId="{C73B959C-4E43-4846-9E22-8F66C73399B0}" sibTransId="{AED0C45D-0697-4870-8692-4210DD99F1AB}"/>
    <dgm:cxn modelId="{4EC2881C-5D86-4DEC-9CC5-D23A6BE90E7F}" type="presOf" srcId="{29A0AB43-71D3-4B2D-8876-B71C6317BF49}" destId="{8BA2405E-3279-4B54-9464-E0DE591ACCFF}" srcOrd="0" destOrd="0" presId="urn:microsoft.com/office/officeart/2008/layout/HorizontalMultiLevelHierarchy"/>
    <dgm:cxn modelId="{612AAA74-A014-4BA2-B33C-04ED8C37EBD0}" type="presOf" srcId="{F33009FA-F057-44CC-BEE5-3ADBCEC9451E}" destId="{37964C50-A30C-4A67-89A1-8BE0FC62E24A}" srcOrd="0" destOrd="0" presId="urn:microsoft.com/office/officeart/2008/layout/HorizontalMultiLevelHierarchy"/>
    <dgm:cxn modelId="{FCB2A557-325E-47CA-945C-137B2CACAE48}" type="presOf" srcId="{6A958542-D02C-41CF-9193-30B682B285D1}" destId="{428EC90F-0C97-4805-91E4-BD8C9F9C0FFD}" srcOrd="0" destOrd="0" presId="urn:microsoft.com/office/officeart/2008/layout/HorizontalMultiLevelHierarchy"/>
    <dgm:cxn modelId="{B8342C8D-6D25-47EB-927F-70EF4C192F6A}" type="presOf" srcId="{538A2AB8-DF03-4175-B848-ED52E6C537C6}" destId="{63E2B029-411D-4A5E-8CD1-6AE4085DBB3E}" srcOrd="1" destOrd="0" presId="urn:microsoft.com/office/officeart/2008/layout/HorizontalMultiLevelHierarchy"/>
    <dgm:cxn modelId="{0EFBFEE9-059D-48F3-9504-5ECBA125EC4D}" type="presOf" srcId="{DFA9B1EB-10D6-4FA5-AD22-5A0E8422F723}" destId="{3C81F5DC-81B1-42AC-8E0F-8E41DDD62F5E}" srcOrd="0" destOrd="0" presId="urn:microsoft.com/office/officeart/2008/layout/HorizontalMultiLevelHierarchy"/>
    <dgm:cxn modelId="{BC432F91-12FE-4E25-85CD-52D6E1105B40}" type="presOf" srcId="{31301A94-1181-41F3-85B6-6FCA59844C2F}" destId="{A0298C79-2125-4ED6-B499-F8FDE00D1A56}" srcOrd="0" destOrd="0" presId="urn:microsoft.com/office/officeart/2008/layout/HorizontalMultiLevelHierarchy"/>
    <dgm:cxn modelId="{F4317859-9F84-4BCC-9A1E-7D942ABBF5B8}" srcId="{D617319B-8A30-47FE-977E-6B37FC62BEFB}" destId="{F2EB2100-E98C-4577-B38B-F8E5DDF8F17A}" srcOrd="4" destOrd="0" parTransId="{3392C944-2447-46C2-B936-13DE78EC5117}" sibTransId="{58839333-CA96-4342-B1FD-287826C96ACE}"/>
    <dgm:cxn modelId="{A3B3A28A-5172-481C-ACE8-FF5B7DC3151D}" srcId="{D617319B-8A30-47FE-977E-6B37FC62BEFB}" destId="{D3A57DD3-6049-478F-A45E-36876A521496}" srcOrd="8" destOrd="0" parTransId="{7E15ED36-4A05-4DAD-B27B-6E7C7A5DF763}" sibTransId="{F92C99AE-611C-4F7B-9BDD-86C084511F5C}"/>
    <dgm:cxn modelId="{908D9AD1-DB0C-4A64-9BD3-8D1F4E44DEC8}" type="presOf" srcId="{7E15ED36-4A05-4DAD-B27B-6E7C7A5DF763}" destId="{02DC0622-D3AE-43E6-B917-BC260961F323}" srcOrd="1" destOrd="0" presId="urn:microsoft.com/office/officeart/2008/layout/HorizontalMultiLevelHierarchy"/>
    <dgm:cxn modelId="{387BA95F-D8F1-4195-85C4-4ED6B75D22F2}" type="presOf" srcId="{538A2AB8-DF03-4175-B848-ED52E6C537C6}" destId="{71ADFD47-00C4-483A-8035-4F12F2B3BDF4}" srcOrd="0" destOrd="0" presId="urn:microsoft.com/office/officeart/2008/layout/HorizontalMultiLevelHierarchy"/>
    <dgm:cxn modelId="{B9208D7B-26E5-4770-B76B-71943ACD828D}" srcId="{D617319B-8A30-47FE-977E-6B37FC62BEFB}" destId="{8343702F-84C7-46C8-9A14-2223DA36DAAF}" srcOrd="7" destOrd="0" parTransId="{53CC2C8E-578F-4D25-9896-70917C45B650}" sibTransId="{EE1D4E07-0B89-4493-B41C-C95FEF059903}"/>
    <dgm:cxn modelId="{2F75380E-D763-4F2D-8703-4FCABDA072C9}" srcId="{D617319B-8A30-47FE-977E-6B37FC62BEFB}" destId="{29A0AB43-71D3-4B2D-8876-B71C6317BF49}" srcOrd="3" destOrd="0" parTransId="{E2FFC278-0FB1-4352-9A0B-2F3D60BCD5FD}" sibTransId="{5BE4EAC6-1778-493A-8180-AB172D5B22B1}"/>
    <dgm:cxn modelId="{69BFAAEA-2E26-44F5-BBB7-73D287D0EF58}" srcId="{D617319B-8A30-47FE-977E-6B37FC62BEFB}" destId="{3406961D-FDDB-4510-ADE7-6237497FEFC2}" srcOrd="9" destOrd="0" parTransId="{794E45A8-98F0-4D1B-B209-459B007A84E7}" sibTransId="{37A6FE28-B1C9-4F91-AD28-9419B2E96406}"/>
    <dgm:cxn modelId="{EEB3FE45-8799-45F4-A3C1-D97F4BCC54C3}" type="presOf" srcId="{794E45A8-98F0-4D1B-B209-459B007A84E7}" destId="{43F6BA51-9F88-40BD-9563-F68CB0585DDF}" srcOrd="1" destOrd="0" presId="urn:microsoft.com/office/officeart/2008/layout/HorizontalMultiLevelHierarchy"/>
    <dgm:cxn modelId="{8284F071-F88D-479D-BC9A-9FC89AAC1537}" srcId="{D617319B-8A30-47FE-977E-6B37FC62BEFB}" destId="{F33009FA-F057-44CC-BEE5-3ADBCEC9451E}" srcOrd="6" destOrd="0" parTransId="{D74120DB-0F23-49A2-9E9F-C2F82C218F04}" sibTransId="{EC1F155A-AD5B-4E5D-BF60-D73568DCBE0A}"/>
    <dgm:cxn modelId="{16AC9FFC-9188-4823-9694-0F0E4F5A6F10}" type="presOf" srcId="{C73B959C-4E43-4846-9E22-8F66C73399B0}" destId="{FF4C9EDD-62C7-4F1D-95C8-2A458B25F22A}" srcOrd="0" destOrd="0" presId="urn:microsoft.com/office/officeart/2008/layout/HorizontalMultiLevelHierarchy"/>
    <dgm:cxn modelId="{8ED9CA14-4D68-44DF-887E-B7F567AA46A5}" type="presParOf" srcId="{AAA61BAB-2276-4B4A-9591-A1DEFE2D656D}" destId="{FBA9D6D5-76F6-4DD6-B556-E5BA7A928E98}" srcOrd="0" destOrd="0" presId="urn:microsoft.com/office/officeart/2008/layout/HorizontalMultiLevelHierarchy"/>
    <dgm:cxn modelId="{E38C7AF1-B26C-4EB3-8895-2DEBDDFC93F9}" type="presParOf" srcId="{FBA9D6D5-76F6-4DD6-B556-E5BA7A928E98}" destId="{98A31DA2-38D0-415A-AB43-CC203706017C}" srcOrd="0" destOrd="0" presId="urn:microsoft.com/office/officeart/2008/layout/HorizontalMultiLevelHierarchy"/>
    <dgm:cxn modelId="{23D33177-2FE4-47E2-BB91-8DEED068A87D}" type="presParOf" srcId="{FBA9D6D5-76F6-4DD6-B556-E5BA7A928E98}" destId="{B48F3EE7-1D2C-46A0-9CEB-F6028B5747F7}" srcOrd="1" destOrd="0" presId="urn:microsoft.com/office/officeart/2008/layout/HorizontalMultiLevelHierarchy"/>
    <dgm:cxn modelId="{E5D1713A-A9AB-4B17-89D4-AB0A01B9EF89}" type="presParOf" srcId="{B48F3EE7-1D2C-46A0-9CEB-F6028B5747F7}" destId="{71ADFD47-00C4-483A-8035-4F12F2B3BDF4}" srcOrd="0" destOrd="0" presId="urn:microsoft.com/office/officeart/2008/layout/HorizontalMultiLevelHierarchy"/>
    <dgm:cxn modelId="{4825BB3F-13C6-44F8-8D37-C2704F1C5248}" type="presParOf" srcId="{71ADFD47-00C4-483A-8035-4F12F2B3BDF4}" destId="{63E2B029-411D-4A5E-8CD1-6AE4085DBB3E}" srcOrd="0" destOrd="0" presId="urn:microsoft.com/office/officeart/2008/layout/HorizontalMultiLevelHierarchy"/>
    <dgm:cxn modelId="{D2691966-7772-42CC-A926-0E0C1030DAAA}" type="presParOf" srcId="{B48F3EE7-1D2C-46A0-9CEB-F6028B5747F7}" destId="{0D8426AC-B920-47D9-990B-883E3620A975}" srcOrd="1" destOrd="0" presId="urn:microsoft.com/office/officeart/2008/layout/HorizontalMultiLevelHierarchy"/>
    <dgm:cxn modelId="{C3BE9D86-0FB2-4A1F-B303-A6A95AEECBA3}" type="presParOf" srcId="{0D8426AC-B920-47D9-990B-883E3620A975}" destId="{428EC90F-0C97-4805-91E4-BD8C9F9C0FFD}" srcOrd="0" destOrd="0" presId="urn:microsoft.com/office/officeart/2008/layout/HorizontalMultiLevelHierarchy"/>
    <dgm:cxn modelId="{E6F3CF26-4888-4E49-B462-CB470589F984}" type="presParOf" srcId="{0D8426AC-B920-47D9-990B-883E3620A975}" destId="{C51DC2DC-F1BE-49B4-8B93-3E047BC2283A}" srcOrd="1" destOrd="0" presId="urn:microsoft.com/office/officeart/2008/layout/HorizontalMultiLevelHierarchy"/>
    <dgm:cxn modelId="{17756341-768F-431D-ADDB-243F79C7D0A0}" type="presParOf" srcId="{B48F3EE7-1D2C-46A0-9CEB-F6028B5747F7}" destId="{A0298C79-2125-4ED6-B499-F8FDE00D1A56}" srcOrd="2" destOrd="0" presId="urn:microsoft.com/office/officeart/2008/layout/HorizontalMultiLevelHierarchy"/>
    <dgm:cxn modelId="{BF8863A0-35F8-4339-AECC-066E5E34FD56}" type="presParOf" srcId="{A0298C79-2125-4ED6-B499-F8FDE00D1A56}" destId="{89481E07-AF93-41DF-A811-67DAF33632B6}" srcOrd="0" destOrd="0" presId="urn:microsoft.com/office/officeart/2008/layout/HorizontalMultiLevelHierarchy"/>
    <dgm:cxn modelId="{7CAEF623-4100-4689-90E4-5CE0500896ED}" type="presParOf" srcId="{B48F3EE7-1D2C-46A0-9CEB-F6028B5747F7}" destId="{59B7F26B-C601-4253-83B0-6F29B2E581EA}" srcOrd="3" destOrd="0" presId="urn:microsoft.com/office/officeart/2008/layout/HorizontalMultiLevelHierarchy"/>
    <dgm:cxn modelId="{1181837E-6B64-4C71-86F2-9C5E6A3B4611}" type="presParOf" srcId="{59B7F26B-C601-4253-83B0-6F29B2E581EA}" destId="{1AE78691-42D6-4ACA-9A43-23380CFAD29B}" srcOrd="0" destOrd="0" presId="urn:microsoft.com/office/officeart/2008/layout/HorizontalMultiLevelHierarchy"/>
    <dgm:cxn modelId="{80E95598-DCF4-4D96-9BB4-C1A6D0A71E1F}" type="presParOf" srcId="{59B7F26B-C601-4253-83B0-6F29B2E581EA}" destId="{D64900F5-1C39-4EB6-85B4-982CF2751741}" srcOrd="1" destOrd="0" presId="urn:microsoft.com/office/officeart/2008/layout/HorizontalMultiLevelHierarchy"/>
    <dgm:cxn modelId="{8B99D423-327A-44D4-83E8-CE6E442DFEA7}" type="presParOf" srcId="{B48F3EE7-1D2C-46A0-9CEB-F6028B5747F7}" destId="{3C81F5DC-81B1-42AC-8E0F-8E41DDD62F5E}" srcOrd="4" destOrd="0" presId="urn:microsoft.com/office/officeart/2008/layout/HorizontalMultiLevelHierarchy"/>
    <dgm:cxn modelId="{B98D77E0-A026-438E-BBC2-4A71701D4BAB}" type="presParOf" srcId="{3C81F5DC-81B1-42AC-8E0F-8E41DDD62F5E}" destId="{479FFBA7-8562-4DA4-93C4-1C5CE11F9462}" srcOrd="0" destOrd="0" presId="urn:microsoft.com/office/officeart/2008/layout/HorizontalMultiLevelHierarchy"/>
    <dgm:cxn modelId="{BFD8143F-0203-4BC0-9572-0624292F18AA}" type="presParOf" srcId="{B48F3EE7-1D2C-46A0-9CEB-F6028B5747F7}" destId="{4E685591-D20B-43BE-9596-469D2A222083}" srcOrd="5" destOrd="0" presId="urn:microsoft.com/office/officeart/2008/layout/HorizontalMultiLevelHierarchy"/>
    <dgm:cxn modelId="{B31766C8-5E4F-44F8-8C65-C58CCEEBAC4D}" type="presParOf" srcId="{4E685591-D20B-43BE-9596-469D2A222083}" destId="{610FC932-B351-40E3-A809-4E653C0C2D03}" srcOrd="0" destOrd="0" presId="urn:microsoft.com/office/officeart/2008/layout/HorizontalMultiLevelHierarchy"/>
    <dgm:cxn modelId="{A8DA3132-B015-4D3D-A802-C11D7DDE2BE5}" type="presParOf" srcId="{4E685591-D20B-43BE-9596-469D2A222083}" destId="{1F74E905-E6C1-4277-BDF4-F3EC0A998758}" srcOrd="1" destOrd="0" presId="urn:microsoft.com/office/officeart/2008/layout/HorizontalMultiLevelHierarchy"/>
    <dgm:cxn modelId="{9CF3D324-EFC2-414F-B53E-E9B6C0C366B1}" type="presParOf" srcId="{B48F3EE7-1D2C-46A0-9CEB-F6028B5747F7}" destId="{F847E9C9-75BC-4859-977C-8E6330634F1C}" srcOrd="6" destOrd="0" presId="urn:microsoft.com/office/officeart/2008/layout/HorizontalMultiLevelHierarchy"/>
    <dgm:cxn modelId="{883B25B6-D957-48A4-9291-ECD51B2B6616}" type="presParOf" srcId="{F847E9C9-75BC-4859-977C-8E6330634F1C}" destId="{9504DC58-FCE4-4112-B78C-D8BD2144F9B4}" srcOrd="0" destOrd="0" presId="urn:microsoft.com/office/officeart/2008/layout/HorizontalMultiLevelHierarchy"/>
    <dgm:cxn modelId="{193B2708-0832-4992-A057-24CEDD6FC105}" type="presParOf" srcId="{B48F3EE7-1D2C-46A0-9CEB-F6028B5747F7}" destId="{95F1147C-A450-4586-8F58-03F2803D669C}" srcOrd="7" destOrd="0" presId="urn:microsoft.com/office/officeart/2008/layout/HorizontalMultiLevelHierarchy"/>
    <dgm:cxn modelId="{F277224E-4079-4482-B8BE-12685F163ED2}" type="presParOf" srcId="{95F1147C-A450-4586-8F58-03F2803D669C}" destId="{8BA2405E-3279-4B54-9464-E0DE591ACCFF}" srcOrd="0" destOrd="0" presId="urn:microsoft.com/office/officeart/2008/layout/HorizontalMultiLevelHierarchy"/>
    <dgm:cxn modelId="{65E0AD4C-0FAF-4A11-8C5A-4129A375269E}" type="presParOf" srcId="{95F1147C-A450-4586-8F58-03F2803D669C}" destId="{744D9B64-97A8-4B85-BB50-D006B919F5BB}" srcOrd="1" destOrd="0" presId="urn:microsoft.com/office/officeart/2008/layout/HorizontalMultiLevelHierarchy"/>
    <dgm:cxn modelId="{1C9F0140-C381-430F-B882-137A7B9AAA40}" type="presParOf" srcId="{B48F3EE7-1D2C-46A0-9CEB-F6028B5747F7}" destId="{8A94CC5C-9AEF-455C-98BB-0762C8F651D6}" srcOrd="8" destOrd="0" presId="urn:microsoft.com/office/officeart/2008/layout/HorizontalMultiLevelHierarchy"/>
    <dgm:cxn modelId="{8AAB443F-F65A-4BF3-BC2A-A2C86719604B}" type="presParOf" srcId="{8A94CC5C-9AEF-455C-98BB-0762C8F651D6}" destId="{F9D5BA9B-307A-4087-9770-E9052BDC6614}" srcOrd="0" destOrd="0" presId="urn:microsoft.com/office/officeart/2008/layout/HorizontalMultiLevelHierarchy"/>
    <dgm:cxn modelId="{D1F652C7-DB46-4648-A938-39D718C8427B}" type="presParOf" srcId="{B48F3EE7-1D2C-46A0-9CEB-F6028B5747F7}" destId="{E91E00F0-00D9-46C8-8D30-F2005ADDE895}" srcOrd="9" destOrd="0" presId="urn:microsoft.com/office/officeart/2008/layout/HorizontalMultiLevelHierarchy"/>
    <dgm:cxn modelId="{13BCAE62-8DC4-4351-8D90-1BF70AF2C39E}" type="presParOf" srcId="{E91E00F0-00D9-46C8-8D30-F2005ADDE895}" destId="{5367CA82-E576-404C-BD12-2098B0697111}" srcOrd="0" destOrd="0" presId="urn:microsoft.com/office/officeart/2008/layout/HorizontalMultiLevelHierarchy"/>
    <dgm:cxn modelId="{FF62A75F-D6E7-4900-BF35-7A2A16C472B6}" type="presParOf" srcId="{E91E00F0-00D9-46C8-8D30-F2005ADDE895}" destId="{53F28E64-4C77-4B56-890A-EF777B7E5929}" srcOrd="1" destOrd="0" presId="urn:microsoft.com/office/officeart/2008/layout/HorizontalMultiLevelHierarchy"/>
    <dgm:cxn modelId="{96E411AD-F088-43DE-8F02-369E70D01F56}" type="presParOf" srcId="{B48F3EE7-1D2C-46A0-9CEB-F6028B5747F7}" destId="{FF4C9EDD-62C7-4F1D-95C8-2A458B25F22A}" srcOrd="10" destOrd="0" presId="urn:microsoft.com/office/officeart/2008/layout/HorizontalMultiLevelHierarchy"/>
    <dgm:cxn modelId="{25330607-8340-405C-A4E7-14361C7C6EB2}" type="presParOf" srcId="{FF4C9EDD-62C7-4F1D-95C8-2A458B25F22A}" destId="{F4C93CA8-6738-41DD-B75D-76A8CEB35D28}" srcOrd="0" destOrd="0" presId="urn:microsoft.com/office/officeart/2008/layout/HorizontalMultiLevelHierarchy"/>
    <dgm:cxn modelId="{BF25294A-F3A4-4611-9095-5C23AAB02294}" type="presParOf" srcId="{B48F3EE7-1D2C-46A0-9CEB-F6028B5747F7}" destId="{5DB232BA-908B-4EC4-920E-AE9CD05F2CC6}" srcOrd="11" destOrd="0" presId="urn:microsoft.com/office/officeart/2008/layout/HorizontalMultiLevelHierarchy"/>
    <dgm:cxn modelId="{BB69B680-B2D8-4E0F-BA9B-8F9306394AF6}" type="presParOf" srcId="{5DB232BA-908B-4EC4-920E-AE9CD05F2CC6}" destId="{AA674182-84CA-4535-95A0-072027E13799}" srcOrd="0" destOrd="0" presId="urn:microsoft.com/office/officeart/2008/layout/HorizontalMultiLevelHierarchy"/>
    <dgm:cxn modelId="{D5A16383-6B86-47B5-80B7-EAE6456DCEDD}" type="presParOf" srcId="{5DB232BA-908B-4EC4-920E-AE9CD05F2CC6}" destId="{AFF04E5B-8D65-4BC9-A36C-D83FFAAF0957}" srcOrd="1" destOrd="0" presId="urn:microsoft.com/office/officeart/2008/layout/HorizontalMultiLevelHierarchy"/>
    <dgm:cxn modelId="{F62C6403-D0C3-4CA9-91EF-CA2B23442424}" type="presParOf" srcId="{B48F3EE7-1D2C-46A0-9CEB-F6028B5747F7}" destId="{49AEF038-5986-4BB0-B616-498B5BF154C5}" srcOrd="12" destOrd="0" presId="urn:microsoft.com/office/officeart/2008/layout/HorizontalMultiLevelHierarchy"/>
    <dgm:cxn modelId="{C0B50FEF-0537-41C2-8917-FC00AD86AFF0}" type="presParOf" srcId="{49AEF038-5986-4BB0-B616-498B5BF154C5}" destId="{094D42F3-EE7D-4C64-B928-7F279FEB9BE1}" srcOrd="0" destOrd="0" presId="urn:microsoft.com/office/officeart/2008/layout/HorizontalMultiLevelHierarchy"/>
    <dgm:cxn modelId="{E36408B3-2409-43BF-80B6-D24EDC14EE3D}" type="presParOf" srcId="{B48F3EE7-1D2C-46A0-9CEB-F6028B5747F7}" destId="{1CC963EC-E997-48CC-90C3-4E62E0A29468}" srcOrd="13" destOrd="0" presId="urn:microsoft.com/office/officeart/2008/layout/HorizontalMultiLevelHierarchy"/>
    <dgm:cxn modelId="{1E68FABF-1F57-403E-A008-50877EEC530E}" type="presParOf" srcId="{1CC963EC-E997-48CC-90C3-4E62E0A29468}" destId="{37964C50-A30C-4A67-89A1-8BE0FC62E24A}" srcOrd="0" destOrd="0" presId="urn:microsoft.com/office/officeart/2008/layout/HorizontalMultiLevelHierarchy"/>
    <dgm:cxn modelId="{8D795DFD-141E-4FEF-9AE9-B9F23A6DE708}" type="presParOf" srcId="{1CC963EC-E997-48CC-90C3-4E62E0A29468}" destId="{54E63676-3CA2-47C8-B715-179526F77C4C}" srcOrd="1" destOrd="0" presId="urn:microsoft.com/office/officeart/2008/layout/HorizontalMultiLevelHierarchy"/>
    <dgm:cxn modelId="{19F933EE-15C1-4CFA-A636-C24B91E0A4AF}" type="presParOf" srcId="{B48F3EE7-1D2C-46A0-9CEB-F6028B5747F7}" destId="{70910025-D25B-46D4-995B-458B6DECDF91}" srcOrd="14" destOrd="0" presId="urn:microsoft.com/office/officeart/2008/layout/HorizontalMultiLevelHierarchy"/>
    <dgm:cxn modelId="{1F7C3D97-DF57-40F4-BCCE-9F6BF0B00989}" type="presParOf" srcId="{70910025-D25B-46D4-995B-458B6DECDF91}" destId="{28CCF233-E0D7-4C22-BA6B-CA9CD336B0CB}" srcOrd="0" destOrd="0" presId="urn:microsoft.com/office/officeart/2008/layout/HorizontalMultiLevelHierarchy"/>
    <dgm:cxn modelId="{407B45C8-D3AF-41CF-A2CE-C80C7E43E3BB}" type="presParOf" srcId="{B48F3EE7-1D2C-46A0-9CEB-F6028B5747F7}" destId="{6BBD8314-279B-4D65-BF74-AD58AC4B286D}" srcOrd="15" destOrd="0" presId="urn:microsoft.com/office/officeart/2008/layout/HorizontalMultiLevelHierarchy"/>
    <dgm:cxn modelId="{39BA4D18-B50E-40C3-9654-CF7AAFF21984}" type="presParOf" srcId="{6BBD8314-279B-4D65-BF74-AD58AC4B286D}" destId="{90CDA585-AFBF-4B42-A822-7FD3D641E380}" srcOrd="0" destOrd="0" presId="urn:microsoft.com/office/officeart/2008/layout/HorizontalMultiLevelHierarchy"/>
    <dgm:cxn modelId="{C379516F-E25C-49D5-97FF-1ED5CAE9D0F6}" type="presParOf" srcId="{6BBD8314-279B-4D65-BF74-AD58AC4B286D}" destId="{E8164BDE-1B81-4126-9833-D32DEFD78E63}" srcOrd="1" destOrd="0" presId="urn:microsoft.com/office/officeart/2008/layout/HorizontalMultiLevelHierarchy"/>
    <dgm:cxn modelId="{D53C29E6-4CAF-4AC8-AA5C-A2B3A7744380}" type="presParOf" srcId="{B48F3EE7-1D2C-46A0-9CEB-F6028B5747F7}" destId="{91C8CF01-32BF-445D-AD3E-A00A4AA77835}" srcOrd="16" destOrd="0" presId="urn:microsoft.com/office/officeart/2008/layout/HorizontalMultiLevelHierarchy"/>
    <dgm:cxn modelId="{CF4EE55E-7FFC-48C0-AF82-E3FE7E0A4488}" type="presParOf" srcId="{91C8CF01-32BF-445D-AD3E-A00A4AA77835}" destId="{02DC0622-D3AE-43E6-B917-BC260961F323}" srcOrd="0" destOrd="0" presId="urn:microsoft.com/office/officeart/2008/layout/HorizontalMultiLevelHierarchy"/>
    <dgm:cxn modelId="{0196956D-76A5-49EC-B639-CFD79E3D897A}" type="presParOf" srcId="{B48F3EE7-1D2C-46A0-9CEB-F6028B5747F7}" destId="{3BB928CD-18F6-4498-9C64-0A25B24106E2}" srcOrd="17" destOrd="0" presId="urn:microsoft.com/office/officeart/2008/layout/HorizontalMultiLevelHierarchy"/>
    <dgm:cxn modelId="{C9064727-35FD-46D0-947D-34F68724FE05}" type="presParOf" srcId="{3BB928CD-18F6-4498-9C64-0A25B24106E2}" destId="{E8CFCC14-C198-4DD3-A2EB-7D931713F90A}" srcOrd="0" destOrd="0" presId="urn:microsoft.com/office/officeart/2008/layout/HorizontalMultiLevelHierarchy"/>
    <dgm:cxn modelId="{C509E287-C54C-4638-AC7B-7EBA328EBE3F}" type="presParOf" srcId="{3BB928CD-18F6-4498-9C64-0A25B24106E2}" destId="{B08A9699-062B-40F9-9355-861F7E5FEB75}" srcOrd="1" destOrd="0" presId="urn:microsoft.com/office/officeart/2008/layout/HorizontalMultiLevelHierarchy"/>
    <dgm:cxn modelId="{70DF4539-2602-4FCF-A838-1B87ABE725BF}" type="presParOf" srcId="{B48F3EE7-1D2C-46A0-9CEB-F6028B5747F7}" destId="{0354D6C0-7EAF-4CF4-9DE4-7E82BCCCD656}" srcOrd="18" destOrd="0" presId="urn:microsoft.com/office/officeart/2008/layout/HorizontalMultiLevelHierarchy"/>
    <dgm:cxn modelId="{710C1179-0A5C-4DE2-B149-DD5EB67FEE73}" type="presParOf" srcId="{0354D6C0-7EAF-4CF4-9DE4-7E82BCCCD656}" destId="{43F6BA51-9F88-40BD-9563-F68CB0585DDF}" srcOrd="0" destOrd="0" presId="urn:microsoft.com/office/officeart/2008/layout/HorizontalMultiLevelHierarchy"/>
    <dgm:cxn modelId="{FCFBE2AA-D85C-44A2-BBDE-B68619235F8C}" type="presParOf" srcId="{B48F3EE7-1D2C-46A0-9CEB-F6028B5747F7}" destId="{78192AD2-BA07-4AC6-B5AC-2A9866C8C6F4}" srcOrd="19" destOrd="0" presId="urn:microsoft.com/office/officeart/2008/layout/HorizontalMultiLevelHierarchy"/>
    <dgm:cxn modelId="{5C90C484-E21D-4BB8-8B60-A6EE2B6B6291}" type="presParOf" srcId="{78192AD2-BA07-4AC6-B5AC-2A9866C8C6F4}" destId="{3EB21E3F-032F-4AB2-858E-97D6F0BEA690}" srcOrd="0" destOrd="0" presId="urn:microsoft.com/office/officeart/2008/layout/HorizontalMultiLevelHierarchy"/>
    <dgm:cxn modelId="{C3E3D358-FF1D-4A99-87C0-DA400D7DBBA4}" type="presParOf" srcId="{78192AD2-BA07-4AC6-B5AC-2A9866C8C6F4}" destId="{F3606750-A900-451F-B314-1E1B8D84D16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E33D2C0-A474-4C6E-99E9-B854127C8524}" type="doc">
      <dgm:prSet loTypeId="urn:microsoft.com/office/officeart/2005/8/layout/radial2" loCatId="relationship" qsTypeId="urn:microsoft.com/office/officeart/2005/8/quickstyle/3d7" qsCatId="3D" csTypeId="urn:microsoft.com/office/officeart/2005/8/colors/accent1_4" csCatId="accent1" phldr="1"/>
      <dgm:spPr/>
      <dgm:t>
        <a:bodyPr/>
        <a:lstStyle/>
        <a:p>
          <a:endParaRPr lang="es-AR"/>
        </a:p>
      </dgm:t>
    </dgm:pt>
    <dgm:pt modelId="{8E90F000-D5B9-4E9C-A235-44386A57CA27}">
      <dgm:prSet phldrT="[Texto]" custT="1"/>
      <dgm:spPr/>
      <dgm:t>
        <a:bodyPr/>
        <a:lstStyle/>
        <a:p>
          <a:r>
            <a:rPr lang="es-AR" sz="1800" dirty="0"/>
            <a:t>Roles</a:t>
          </a:r>
        </a:p>
      </dgm:t>
    </dgm:pt>
    <dgm:pt modelId="{F05D5A29-E536-4DB6-B91C-175CABA02405}" type="parTrans" cxnId="{91178401-BF1E-4612-9F19-8C31D8E15380}">
      <dgm:prSet/>
      <dgm:spPr/>
      <dgm:t>
        <a:bodyPr/>
        <a:lstStyle/>
        <a:p>
          <a:endParaRPr lang="es-AR" sz="2400"/>
        </a:p>
      </dgm:t>
    </dgm:pt>
    <dgm:pt modelId="{047FE9D2-23E6-4E7B-8E74-59EB826BEE0C}" type="sibTrans" cxnId="{91178401-BF1E-4612-9F19-8C31D8E15380}">
      <dgm:prSet/>
      <dgm:spPr/>
      <dgm:t>
        <a:bodyPr/>
        <a:lstStyle/>
        <a:p>
          <a:endParaRPr lang="es-AR" sz="2400"/>
        </a:p>
      </dgm:t>
    </dgm:pt>
    <dgm:pt modelId="{A2161803-FB0D-4FD2-948A-78BAEF392618}">
      <dgm:prSet phldrT="[Texto]" custT="1"/>
      <dgm:spPr/>
      <dgm:t>
        <a:bodyPr/>
        <a:lstStyle/>
        <a:p>
          <a:r>
            <a:rPr lang="es-AR" sz="2400" dirty="0"/>
            <a:t>Scrum Master</a:t>
          </a:r>
        </a:p>
      </dgm:t>
    </dgm:pt>
    <dgm:pt modelId="{CCDE8A4A-D8D3-4B8D-A604-AE1D4A60C821}" type="parTrans" cxnId="{293B74C8-09F9-4ADE-8FE0-A92CC9DF0F30}">
      <dgm:prSet/>
      <dgm:spPr/>
      <dgm:t>
        <a:bodyPr/>
        <a:lstStyle/>
        <a:p>
          <a:endParaRPr lang="es-AR" sz="2400"/>
        </a:p>
      </dgm:t>
    </dgm:pt>
    <dgm:pt modelId="{8DC3C9AD-AA2B-4501-A25A-A15703A36F25}" type="sibTrans" cxnId="{293B74C8-09F9-4ADE-8FE0-A92CC9DF0F30}">
      <dgm:prSet/>
      <dgm:spPr/>
      <dgm:t>
        <a:bodyPr/>
        <a:lstStyle/>
        <a:p>
          <a:endParaRPr lang="es-AR" sz="2400"/>
        </a:p>
      </dgm:t>
    </dgm:pt>
    <dgm:pt modelId="{3F4162B6-827F-48AA-8A0E-251A11D5634B}">
      <dgm:prSet phldrT="[Texto]" custT="1"/>
      <dgm:spPr/>
      <dgm:t>
        <a:bodyPr/>
        <a:lstStyle/>
        <a:p>
          <a:r>
            <a:rPr lang="es-AR" sz="2400" dirty="0"/>
            <a:t>Scrum </a:t>
          </a:r>
          <a:r>
            <a:rPr lang="es-AR" sz="2400" dirty="0" err="1"/>
            <a:t>Team</a:t>
          </a:r>
          <a:endParaRPr lang="es-AR" sz="2400" dirty="0"/>
        </a:p>
      </dgm:t>
    </dgm:pt>
    <dgm:pt modelId="{1BD1E183-C828-4500-ACAA-41D79573433D}" type="parTrans" cxnId="{C4FC3758-7995-43F9-BA4D-D8E99D36C19B}">
      <dgm:prSet/>
      <dgm:spPr/>
      <dgm:t>
        <a:bodyPr/>
        <a:lstStyle/>
        <a:p>
          <a:endParaRPr lang="es-AR" sz="2400"/>
        </a:p>
      </dgm:t>
    </dgm:pt>
    <dgm:pt modelId="{8B8BE421-0301-476C-80F7-568ECA077E28}" type="sibTrans" cxnId="{C4FC3758-7995-43F9-BA4D-D8E99D36C19B}">
      <dgm:prSet/>
      <dgm:spPr/>
      <dgm:t>
        <a:bodyPr/>
        <a:lstStyle/>
        <a:p>
          <a:endParaRPr lang="es-AR" sz="2400"/>
        </a:p>
      </dgm:t>
    </dgm:pt>
    <dgm:pt modelId="{1757DB4E-D9CF-463B-AF6A-655352B63A64}">
      <dgm:prSet phldrT="[Texto]" custT="1"/>
      <dgm:spPr/>
      <dgm:t>
        <a:bodyPr/>
        <a:lstStyle/>
        <a:p>
          <a:r>
            <a:rPr lang="es-AR" sz="1800" dirty="0"/>
            <a:t>Ceremonias o Reuniones</a:t>
          </a:r>
        </a:p>
      </dgm:t>
    </dgm:pt>
    <dgm:pt modelId="{6179CCE9-6F5B-4501-9E21-1AC74C1CBDCB}" type="parTrans" cxnId="{D54DA38D-A66D-4331-A9A9-F28A08A84FDC}">
      <dgm:prSet/>
      <dgm:spPr/>
      <dgm:t>
        <a:bodyPr/>
        <a:lstStyle/>
        <a:p>
          <a:endParaRPr lang="es-AR" sz="2400"/>
        </a:p>
      </dgm:t>
    </dgm:pt>
    <dgm:pt modelId="{C89E76F1-087E-453C-B25D-319AF0ED1782}" type="sibTrans" cxnId="{D54DA38D-A66D-4331-A9A9-F28A08A84FDC}">
      <dgm:prSet/>
      <dgm:spPr/>
      <dgm:t>
        <a:bodyPr/>
        <a:lstStyle/>
        <a:p>
          <a:endParaRPr lang="es-AR" sz="2400"/>
        </a:p>
      </dgm:t>
    </dgm:pt>
    <dgm:pt modelId="{F68D61A7-291B-458D-BF8A-0BBE6D81CD58}">
      <dgm:prSet phldrT="[Texto]" custT="1"/>
      <dgm:spPr/>
      <dgm:t>
        <a:bodyPr/>
        <a:lstStyle/>
        <a:p>
          <a:r>
            <a:rPr lang="es-AR" sz="2400" dirty="0"/>
            <a:t>Sprint Planning</a:t>
          </a:r>
        </a:p>
      </dgm:t>
    </dgm:pt>
    <dgm:pt modelId="{31D7AEED-DDB4-4E9C-BFF2-91CCC768C0AA}" type="parTrans" cxnId="{5A10DE61-15E7-4AA6-8142-355074E48FDD}">
      <dgm:prSet/>
      <dgm:spPr/>
      <dgm:t>
        <a:bodyPr/>
        <a:lstStyle/>
        <a:p>
          <a:endParaRPr lang="es-AR" sz="2400"/>
        </a:p>
      </dgm:t>
    </dgm:pt>
    <dgm:pt modelId="{6A0AC2F2-3501-4E7E-9D4A-88403E29659B}" type="sibTrans" cxnId="{5A10DE61-15E7-4AA6-8142-355074E48FDD}">
      <dgm:prSet/>
      <dgm:spPr/>
      <dgm:t>
        <a:bodyPr/>
        <a:lstStyle/>
        <a:p>
          <a:endParaRPr lang="es-AR" sz="2400"/>
        </a:p>
      </dgm:t>
    </dgm:pt>
    <dgm:pt modelId="{B6812D40-0957-4DAC-A924-E8CE01138F69}">
      <dgm:prSet phldrT="[Texto]" custT="1"/>
      <dgm:spPr/>
      <dgm:t>
        <a:bodyPr/>
        <a:lstStyle/>
        <a:p>
          <a:r>
            <a:rPr lang="es-AR" sz="2400" dirty="0"/>
            <a:t>Story Time (opcional)</a:t>
          </a:r>
        </a:p>
      </dgm:t>
    </dgm:pt>
    <dgm:pt modelId="{E4521A38-85FD-4B3C-BEBE-6D6E36D9635D}" type="parTrans" cxnId="{D72DC219-3E04-47FD-85C3-55C594AB2CC4}">
      <dgm:prSet/>
      <dgm:spPr/>
      <dgm:t>
        <a:bodyPr/>
        <a:lstStyle/>
        <a:p>
          <a:endParaRPr lang="es-AR" sz="2400"/>
        </a:p>
      </dgm:t>
    </dgm:pt>
    <dgm:pt modelId="{7E8788C5-8248-452F-BF7B-E3E0C8348ACF}" type="sibTrans" cxnId="{D72DC219-3E04-47FD-85C3-55C594AB2CC4}">
      <dgm:prSet/>
      <dgm:spPr/>
      <dgm:t>
        <a:bodyPr/>
        <a:lstStyle/>
        <a:p>
          <a:endParaRPr lang="es-AR" sz="2400"/>
        </a:p>
      </dgm:t>
    </dgm:pt>
    <dgm:pt modelId="{D1DA60C3-7D68-41EE-A92D-C785A3D722A3}">
      <dgm:prSet phldrT="[Texto]" custT="1"/>
      <dgm:spPr/>
      <dgm:t>
        <a:bodyPr/>
        <a:lstStyle/>
        <a:p>
          <a:r>
            <a:rPr lang="es-AR" sz="1800" dirty="0"/>
            <a:t>Artefactos</a:t>
          </a:r>
        </a:p>
      </dgm:t>
    </dgm:pt>
    <dgm:pt modelId="{C2F50123-8FAA-43B7-A56B-43F09A41C465}" type="parTrans" cxnId="{A528C974-A086-4C08-AA89-05934F0A4B11}">
      <dgm:prSet/>
      <dgm:spPr/>
      <dgm:t>
        <a:bodyPr/>
        <a:lstStyle/>
        <a:p>
          <a:endParaRPr lang="es-AR" sz="2400"/>
        </a:p>
      </dgm:t>
    </dgm:pt>
    <dgm:pt modelId="{1A478693-54F3-4E67-BAE0-4F0F2671AB28}" type="sibTrans" cxnId="{A528C974-A086-4C08-AA89-05934F0A4B11}">
      <dgm:prSet/>
      <dgm:spPr/>
      <dgm:t>
        <a:bodyPr/>
        <a:lstStyle/>
        <a:p>
          <a:endParaRPr lang="es-AR" sz="2400"/>
        </a:p>
      </dgm:t>
    </dgm:pt>
    <dgm:pt modelId="{EC1EC7B0-E10F-42DA-8F0F-BAAFB222152A}">
      <dgm:prSet phldrT="[Texto]" custT="1"/>
      <dgm:spPr/>
      <dgm:t>
        <a:bodyPr/>
        <a:lstStyle/>
        <a:p>
          <a:r>
            <a:rPr lang="es-AR" sz="2400" dirty="0"/>
            <a:t>Product Backlog</a:t>
          </a:r>
        </a:p>
      </dgm:t>
    </dgm:pt>
    <dgm:pt modelId="{F022A067-55F4-4A38-9C8A-CAD0362E9AFB}" type="parTrans" cxnId="{B13F4358-403C-4A10-B2BE-AF71568AF96E}">
      <dgm:prSet/>
      <dgm:spPr/>
      <dgm:t>
        <a:bodyPr/>
        <a:lstStyle/>
        <a:p>
          <a:endParaRPr lang="es-AR" sz="2400"/>
        </a:p>
      </dgm:t>
    </dgm:pt>
    <dgm:pt modelId="{99501EB1-2ED0-4B7C-B2E5-1ECFB6B823B7}" type="sibTrans" cxnId="{B13F4358-403C-4A10-B2BE-AF71568AF96E}">
      <dgm:prSet/>
      <dgm:spPr/>
      <dgm:t>
        <a:bodyPr/>
        <a:lstStyle/>
        <a:p>
          <a:endParaRPr lang="es-AR" sz="2400"/>
        </a:p>
      </dgm:t>
    </dgm:pt>
    <dgm:pt modelId="{25B84572-4DB2-44E5-93EF-CD4C3FA13D7C}">
      <dgm:prSet phldrT="[Texto]" custT="1"/>
      <dgm:spPr/>
      <dgm:t>
        <a:bodyPr/>
        <a:lstStyle/>
        <a:p>
          <a:r>
            <a:rPr lang="es-AR" sz="2400" dirty="0"/>
            <a:t>Sprint Backlog</a:t>
          </a:r>
        </a:p>
      </dgm:t>
    </dgm:pt>
    <dgm:pt modelId="{B70560E4-AD53-4D9A-8436-606A95C4F034}" type="parTrans" cxnId="{1449F560-D274-4B29-94FB-F7607FFC8061}">
      <dgm:prSet/>
      <dgm:spPr/>
      <dgm:t>
        <a:bodyPr/>
        <a:lstStyle/>
        <a:p>
          <a:endParaRPr lang="es-AR" sz="2400"/>
        </a:p>
      </dgm:t>
    </dgm:pt>
    <dgm:pt modelId="{4B645253-1868-4A00-8101-84C9D5F132DC}" type="sibTrans" cxnId="{1449F560-D274-4B29-94FB-F7607FFC8061}">
      <dgm:prSet/>
      <dgm:spPr/>
      <dgm:t>
        <a:bodyPr/>
        <a:lstStyle/>
        <a:p>
          <a:endParaRPr lang="es-AR" sz="2400"/>
        </a:p>
      </dgm:t>
    </dgm:pt>
    <dgm:pt modelId="{DF5870DD-3A58-4951-B74A-631237E0AC61}">
      <dgm:prSet phldrT="[Texto]" custT="1"/>
      <dgm:spPr/>
      <dgm:t>
        <a:bodyPr/>
        <a:lstStyle/>
        <a:p>
          <a:r>
            <a:rPr lang="es-AR" sz="2400" dirty="0"/>
            <a:t>Product Owner</a:t>
          </a:r>
        </a:p>
      </dgm:t>
    </dgm:pt>
    <dgm:pt modelId="{DE3B0ABC-29C6-4F6A-8225-7D66A982EE40}" type="parTrans" cxnId="{F3B3E74C-F53F-422C-A5D2-3E742C5B632A}">
      <dgm:prSet/>
      <dgm:spPr/>
      <dgm:t>
        <a:bodyPr/>
        <a:lstStyle/>
        <a:p>
          <a:endParaRPr lang="es-AR" sz="2400"/>
        </a:p>
      </dgm:t>
    </dgm:pt>
    <dgm:pt modelId="{25D28E9D-DABB-4F65-8265-C81DA93BE709}" type="sibTrans" cxnId="{F3B3E74C-F53F-422C-A5D2-3E742C5B632A}">
      <dgm:prSet/>
      <dgm:spPr/>
      <dgm:t>
        <a:bodyPr/>
        <a:lstStyle/>
        <a:p>
          <a:endParaRPr lang="es-AR" sz="2400"/>
        </a:p>
      </dgm:t>
    </dgm:pt>
    <dgm:pt modelId="{8F04AF08-1706-42F9-9B20-8C81C9AF9C60}">
      <dgm:prSet phldrT="[Texto]" custT="1"/>
      <dgm:spPr/>
      <dgm:t>
        <a:bodyPr/>
        <a:lstStyle/>
        <a:p>
          <a:r>
            <a:rPr lang="es-AR" sz="2400" dirty="0"/>
            <a:t>Daily Scrum</a:t>
          </a:r>
        </a:p>
      </dgm:t>
    </dgm:pt>
    <dgm:pt modelId="{5053506D-C28F-4843-AA9E-7D3C896CF6DA}" type="parTrans" cxnId="{60C45F32-6554-4140-965C-88FC7E1A5139}">
      <dgm:prSet/>
      <dgm:spPr/>
      <dgm:t>
        <a:bodyPr/>
        <a:lstStyle/>
        <a:p>
          <a:endParaRPr lang="es-AR" sz="2400"/>
        </a:p>
      </dgm:t>
    </dgm:pt>
    <dgm:pt modelId="{6D98A3C5-74A9-4AEC-998B-923B138F7E84}" type="sibTrans" cxnId="{60C45F32-6554-4140-965C-88FC7E1A5139}">
      <dgm:prSet/>
      <dgm:spPr/>
      <dgm:t>
        <a:bodyPr/>
        <a:lstStyle/>
        <a:p>
          <a:endParaRPr lang="es-AR" sz="2400"/>
        </a:p>
      </dgm:t>
    </dgm:pt>
    <dgm:pt modelId="{3688B18B-31F5-4540-9C03-07D7623BCCFD}">
      <dgm:prSet phldrT="[Texto]" custT="1"/>
      <dgm:spPr/>
      <dgm:t>
        <a:bodyPr/>
        <a:lstStyle/>
        <a:p>
          <a:r>
            <a:rPr lang="es-AR" sz="2400" dirty="0"/>
            <a:t>Sprint Review</a:t>
          </a:r>
        </a:p>
      </dgm:t>
    </dgm:pt>
    <dgm:pt modelId="{7D340E4D-B7AF-4BFB-BD9A-9AC16F365AB1}" type="parTrans" cxnId="{8B41694F-0B97-4131-B804-C7CB35716C51}">
      <dgm:prSet/>
      <dgm:spPr/>
      <dgm:t>
        <a:bodyPr/>
        <a:lstStyle/>
        <a:p>
          <a:endParaRPr lang="es-AR" sz="2400"/>
        </a:p>
      </dgm:t>
    </dgm:pt>
    <dgm:pt modelId="{223B326E-1996-435C-ACF8-C0F422DD035C}" type="sibTrans" cxnId="{8B41694F-0B97-4131-B804-C7CB35716C51}">
      <dgm:prSet/>
      <dgm:spPr/>
      <dgm:t>
        <a:bodyPr/>
        <a:lstStyle/>
        <a:p>
          <a:endParaRPr lang="es-AR" sz="2400"/>
        </a:p>
      </dgm:t>
    </dgm:pt>
    <dgm:pt modelId="{5706B401-5DBD-4FDE-97EE-AD7183A77405}">
      <dgm:prSet phldrT="[Texto]" custT="1"/>
      <dgm:spPr/>
      <dgm:t>
        <a:bodyPr/>
        <a:lstStyle/>
        <a:p>
          <a:r>
            <a:rPr lang="es-AR" sz="2400" dirty="0"/>
            <a:t>Sprint Retrospective</a:t>
          </a:r>
        </a:p>
      </dgm:t>
    </dgm:pt>
    <dgm:pt modelId="{B07B2146-9F3B-41CF-8D80-FD6885BF9658}" type="parTrans" cxnId="{F2CE7AD9-B52C-4189-89BE-CDEFAD4E4CEE}">
      <dgm:prSet/>
      <dgm:spPr/>
      <dgm:t>
        <a:bodyPr/>
        <a:lstStyle/>
        <a:p>
          <a:endParaRPr lang="es-AR" sz="2400"/>
        </a:p>
      </dgm:t>
    </dgm:pt>
    <dgm:pt modelId="{6899E0A6-9C09-4668-BFAE-D4C48D5CBCE4}" type="sibTrans" cxnId="{F2CE7AD9-B52C-4189-89BE-CDEFAD4E4CEE}">
      <dgm:prSet/>
      <dgm:spPr/>
      <dgm:t>
        <a:bodyPr/>
        <a:lstStyle/>
        <a:p>
          <a:endParaRPr lang="es-AR" sz="2400"/>
        </a:p>
      </dgm:t>
    </dgm:pt>
    <dgm:pt modelId="{B7629029-8226-4EFE-80E6-5222D8A6E4DC}">
      <dgm:prSet phldrT="[Texto]" custT="1"/>
      <dgm:spPr/>
      <dgm:t>
        <a:bodyPr/>
        <a:lstStyle/>
        <a:p>
          <a:r>
            <a:rPr lang="es-AR" sz="2400" dirty="0"/>
            <a:t>Versión del Producto</a:t>
          </a:r>
        </a:p>
      </dgm:t>
    </dgm:pt>
    <dgm:pt modelId="{AAC3325C-07EB-4DD9-A3FA-4990B4F581E7}" type="parTrans" cxnId="{04CCD969-45EC-4EE6-9A2A-237E9CB9D374}">
      <dgm:prSet/>
      <dgm:spPr/>
      <dgm:t>
        <a:bodyPr/>
        <a:lstStyle/>
        <a:p>
          <a:endParaRPr lang="es-AR" sz="2400"/>
        </a:p>
      </dgm:t>
    </dgm:pt>
    <dgm:pt modelId="{60F07866-E2CC-4D43-ADFA-2B0FEA791E4D}" type="sibTrans" cxnId="{04CCD969-45EC-4EE6-9A2A-237E9CB9D374}">
      <dgm:prSet/>
      <dgm:spPr/>
      <dgm:t>
        <a:bodyPr/>
        <a:lstStyle/>
        <a:p>
          <a:endParaRPr lang="es-AR" sz="2400"/>
        </a:p>
      </dgm:t>
    </dgm:pt>
    <dgm:pt modelId="{26C9FE90-7B1C-48F7-B154-9B1BE2FA9DE9}" type="pres">
      <dgm:prSet presAssocID="{6E33D2C0-A474-4C6E-99E9-B854127C8524}" presName="composite" presStyleCnt="0">
        <dgm:presLayoutVars>
          <dgm:chMax val="5"/>
          <dgm:dir/>
          <dgm:animLvl val="ctr"/>
          <dgm:resizeHandles val="exact"/>
        </dgm:presLayoutVars>
      </dgm:prSet>
      <dgm:spPr/>
    </dgm:pt>
    <dgm:pt modelId="{1BFFF715-00AB-455D-9F23-0B6D3DD43CAD}" type="pres">
      <dgm:prSet presAssocID="{6E33D2C0-A474-4C6E-99E9-B854127C8524}" presName="cycle" presStyleCnt="0"/>
      <dgm:spPr/>
    </dgm:pt>
    <dgm:pt modelId="{7159A3AE-FAEB-4973-9F10-14006297AEFD}" type="pres">
      <dgm:prSet presAssocID="{6E33D2C0-A474-4C6E-99E9-B854127C8524}" presName="centerShape" presStyleCnt="0"/>
      <dgm:spPr/>
    </dgm:pt>
    <dgm:pt modelId="{CDFB0369-61B1-4A55-87A4-77B12337E191}" type="pres">
      <dgm:prSet presAssocID="{6E33D2C0-A474-4C6E-99E9-B854127C8524}" presName="connSite" presStyleLbl="node1" presStyleIdx="0" presStyleCnt="4"/>
      <dgm:spPr/>
    </dgm:pt>
    <dgm:pt modelId="{9AEE7D9A-515B-4E29-8DF4-1E450E091868}" type="pres">
      <dgm:prSet presAssocID="{6E33D2C0-A474-4C6E-99E9-B854127C8524}"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848FCA12-B800-4BCD-AAF4-DC09015EB218}" type="pres">
      <dgm:prSet presAssocID="{F05D5A29-E536-4DB6-B91C-175CABA02405}" presName="Name25" presStyleLbl="parChTrans1D1" presStyleIdx="0" presStyleCnt="3"/>
      <dgm:spPr/>
    </dgm:pt>
    <dgm:pt modelId="{C3BD22E7-8FF2-4DB7-8EB6-EC29FCDAD8A6}" type="pres">
      <dgm:prSet presAssocID="{8E90F000-D5B9-4E9C-A235-44386A57CA27}" presName="node" presStyleCnt="0"/>
      <dgm:spPr/>
    </dgm:pt>
    <dgm:pt modelId="{6A303D0B-DE80-4C74-B012-7003EAB0F57C}" type="pres">
      <dgm:prSet presAssocID="{8E90F000-D5B9-4E9C-A235-44386A57CA27}" presName="parentNode" presStyleLbl="node1" presStyleIdx="1" presStyleCnt="4">
        <dgm:presLayoutVars>
          <dgm:chMax val="1"/>
          <dgm:bulletEnabled val="1"/>
        </dgm:presLayoutVars>
      </dgm:prSet>
      <dgm:spPr/>
    </dgm:pt>
    <dgm:pt modelId="{A2AF68C5-5004-4701-AAE3-B055ECCD4AE9}" type="pres">
      <dgm:prSet presAssocID="{8E90F000-D5B9-4E9C-A235-44386A57CA27}" presName="childNode" presStyleLbl="revTx" presStyleIdx="0" presStyleCnt="3">
        <dgm:presLayoutVars>
          <dgm:bulletEnabled val="1"/>
        </dgm:presLayoutVars>
      </dgm:prSet>
      <dgm:spPr/>
    </dgm:pt>
    <dgm:pt modelId="{85C44586-6312-492F-86C5-72CF94602711}" type="pres">
      <dgm:prSet presAssocID="{6179CCE9-6F5B-4501-9E21-1AC74C1CBDCB}" presName="Name25" presStyleLbl="parChTrans1D1" presStyleIdx="1" presStyleCnt="3"/>
      <dgm:spPr/>
    </dgm:pt>
    <dgm:pt modelId="{35736761-E489-4204-8C24-B8EA5C58AA5D}" type="pres">
      <dgm:prSet presAssocID="{1757DB4E-D9CF-463B-AF6A-655352B63A64}" presName="node" presStyleCnt="0"/>
      <dgm:spPr/>
    </dgm:pt>
    <dgm:pt modelId="{6CD723F9-E5FD-4C8D-A2FA-91D70B9121C8}" type="pres">
      <dgm:prSet presAssocID="{1757DB4E-D9CF-463B-AF6A-655352B63A64}" presName="parentNode" presStyleLbl="node1" presStyleIdx="2" presStyleCnt="4">
        <dgm:presLayoutVars>
          <dgm:chMax val="1"/>
          <dgm:bulletEnabled val="1"/>
        </dgm:presLayoutVars>
      </dgm:prSet>
      <dgm:spPr/>
    </dgm:pt>
    <dgm:pt modelId="{05CC61B7-65C7-420F-8594-CFD58B4650E8}" type="pres">
      <dgm:prSet presAssocID="{1757DB4E-D9CF-463B-AF6A-655352B63A64}" presName="childNode" presStyleLbl="revTx" presStyleIdx="1" presStyleCnt="3">
        <dgm:presLayoutVars>
          <dgm:bulletEnabled val="1"/>
        </dgm:presLayoutVars>
      </dgm:prSet>
      <dgm:spPr/>
    </dgm:pt>
    <dgm:pt modelId="{F46B53DC-64B4-4C3D-AF74-C5CBB1F914A5}" type="pres">
      <dgm:prSet presAssocID="{C2F50123-8FAA-43B7-A56B-43F09A41C465}" presName="Name25" presStyleLbl="parChTrans1D1" presStyleIdx="2" presStyleCnt="3"/>
      <dgm:spPr/>
    </dgm:pt>
    <dgm:pt modelId="{37A58D6D-0824-48AE-8D3D-89C7531ED3D0}" type="pres">
      <dgm:prSet presAssocID="{D1DA60C3-7D68-41EE-A92D-C785A3D722A3}" presName="node" presStyleCnt="0"/>
      <dgm:spPr/>
    </dgm:pt>
    <dgm:pt modelId="{9ABFE113-AEEE-4FC8-A0BF-C7A82C9B9DA0}" type="pres">
      <dgm:prSet presAssocID="{D1DA60C3-7D68-41EE-A92D-C785A3D722A3}" presName="parentNode" presStyleLbl="node1" presStyleIdx="3" presStyleCnt="4">
        <dgm:presLayoutVars>
          <dgm:chMax val="1"/>
          <dgm:bulletEnabled val="1"/>
        </dgm:presLayoutVars>
      </dgm:prSet>
      <dgm:spPr/>
    </dgm:pt>
    <dgm:pt modelId="{2F68A461-E7E8-46A4-9458-9B5DDD8496A2}" type="pres">
      <dgm:prSet presAssocID="{D1DA60C3-7D68-41EE-A92D-C785A3D722A3}" presName="childNode" presStyleLbl="revTx" presStyleIdx="2" presStyleCnt="3">
        <dgm:presLayoutVars>
          <dgm:bulletEnabled val="1"/>
        </dgm:presLayoutVars>
      </dgm:prSet>
      <dgm:spPr/>
    </dgm:pt>
  </dgm:ptLst>
  <dgm:cxnLst>
    <dgm:cxn modelId="{8B41694F-0B97-4131-B804-C7CB35716C51}" srcId="{1757DB4E-D9CF-463B-AF6A-655352B63A64}" destId="{3688B18B-31F5-4540-9C03-07D7623BCCFD}" srcOrd="2" destOrd="0" parTransId="{7D340E4D-B7AF-4BFB-BD9A-9AC16F365AB1}" sibTransId="{223B326E-1996-435C-ACF8-C0F422DD035C}"/>
    <dgm:cxn modelId="{5A10DE61-15E7-4AA6-8142-355074E48FDD}" srcId="{1757DB4E-D9CF-463B-AF6A-655352B63A64}" destId="{F68D61A7-291B-458D-BF8A-0BBE6D81CD58}" srcOrd="0" destOrd="0" parTransId="{31D7AEED-DDB4-4E9C-BFF2-91CCC768C0AA}" sibTransId="{6A0AC2F2-3501-4E7E-9D4A-88403E29659B}"/>
    <dgm:cxn modelId="{DACE1879-2E09-41CC-BD85-03B5D0DE7F29}" type="presOf" srcId="{D1DA60C3-7D68-41EE-A92D-C785A3D722A3}" destId="{9ABFE113-AEEE-4FC8-A0BF-C7A82C9B9DA0}" srcOrd="0" destOrd="0" presId="urn:microsoft.com/office/officeart/2005/8/layout/radial2"/>
    <dgm:cxn modelId="{EA2623DA-AEBB-4640-96DE-C3EEDB318814}" type="presOf" srcId="{5706B401-5DBD-4FDE-97EE-AD7183A77405}" destId="{05CC61B7-65C7-420F-8594-CFD58B4650E8}" srcOrd="0" destOrd="3" presId="urn:microsoft.com/office/officeart/2005/8/layout/radial2"/>
    <dgm:cxn modelId="{F3B3E74C-F53F-422C-A5D2-3E742C5B632A}" srcId="{8E90F000-D5B9-4E9C-A235-44386A57CA27}" destId="{DF5870DD-3A58-4951-B74A-631237E0AC61}" srcOrd="1" destOrd="0" parTransId="{DE3B0ABC-29C6-4F6A-8225-7D66A982EE40}" sibTransId="{25D28E9D-DABB-4F65-8265-C81DA93BE709}"/>
    <dgm:cxn modelId="{293B74C8-09F9-4ADE-8FE0-A92CC9DF0F30}" srcId="{8E90F000-D5B9-4E9C-A235-44386A57CA27}" destId="{A2161803-FB0D-4FD2-948A-78BAEF392618}" srcOrd="0" destOrd="0" parTransId="{CCDE8A4A-D8D3-4B8D-A604-AE1D4A60C821}" sibTransId="{8DC3C9AD-AA2B-4501-A25A-A15703A36F25}"/>
    <dgm:cxn modelId="{B13F4358-403C-4A10-B2BE-AF71568AF96E}" srcId="{D1DA60C3-7D68-41EE-A92D-C785A3D722A3}" destId="{EC1EC7B0-E10F-42DA-8F0F-BAAFB222152A}" srcOrd="0" destOrd="0" parTransId="{F022A067-55F4-4A38-9C8A-CAD0362E9AFB}" sibTransId="{99501EB1-2ED0-4B7C-B2E5-1ECFB6B823B7}"/>
    <dgm:cxn modelId="{69F6B0A4-BE62-4BF4-963A-71FB39530453}" type="presOf" srcId="{EC1EC7B0-E10F-42DA-8F0F-BAAFB222152A}" destId="{2F68A461-E7E8-46A4-9458-9B5DDD8496A2}" srcOrd="0" destOrd="0" presId="urn:microsoft.com/office/officeart/2005/8/layout/radial2"/>
    <dgm:cxn modelId="{1449F560-D274-4B29-94FB-F7607FFC8061}" srcId="{D1DA60C3-7D68-41EE-A92D-C785A3D722A3}" destId="{25B84572-4DB2-44E5-93EF-CD4C3FA13D7C}" srcOrd="1" destOrd="0" parTransId="{B70560E4-AD53-4D9A-8436-606A95C4F034}" sibTransId="{4B645253-1868-4A00-8101-84C9D5F132DC}"/>
    <dgm:cxn modelId="{B14B72F0-1EDC-4808-B01A-2D01395012BC}" type="presOf" srcId="{F68D61A7-291B-458D-BF8A-0BBE6D81CD58}" destId="{05CC61B7-65C7-420F-8594-CFD58B4650E8}" srcOrd="0" destOrd="0" presId="urn:microsoft.com/office/officeart/2005/8/layout/radial2"/>
    <dgm:cxn modelId="{C4FC3758-7995-43F9-BA4D-D8E99D36C19B}" srcId="{8E90F000-D5B9-4E9C-A235-44386A57CA27}" destId="{3F4162B6-827F-48AA-8A0E-251A11D5634B}" srcOrd="2" destOrd="0" parTransId="{1BD1E183-C828-4500-ACAA-41D79573433D}" sibTransId="{8B8BE421-0301-476C-80F7-568ECA077E28}"/>
    <dgm:cxn modelId="{F2CE7AD9-B52C-4189-89BE-CDEFAD4E4CEE}" srcId="{1757DB4E-D9CF-463B-AF6A-655352B63A64}" destId="{5706B401-5DBD-4FDE-97EE-AD7183A77405}" srcOrd="3" destOrd="0" parTransId="{B07B2146-9F3B-41CF-8D80-FD6885BF9658}" sibTransId="{6899E0A6-9C09-4668-BFAE-D4C48D5CBCE4}"/>
    <dgm:cxn modelId="{91178401-BF1E-4612-9F19-8C31D8E15380}" srcId="{6E33D2C0-A474-4C6E-99E9-B854127C8524}" destId="{8E90F000-D5B9-4E9C-A235-44386A57CA27}" srcOrd="0" destOrd="0" parTransId="{F05D5A29-E536-4DB6-B91C-175CABA02405}" sibTransId="{047FE9D2-23E6-4E7B-8E74-59EB826BEE0C}"/>
    <dgm:cxn modelId="{D72DC219-3E04-47FD-85C3-55C594AB2CC4}" srcId="{1757DB4E-D9CF-463B-AF6A-655352B63A64}" destId="{B6812D40-0957-4DAC-A924-E8CE01138F69}" srcOrd="4" destOrd="0" parTransId="{E4521A38-85FD-4B3C-BEBE-6D6E36D9635D}" sibTransId="{7E8788C5-8248-452F-BF7B-E3E0C8348ACF}"/>
    <dgm:cxn modelId="{8874AAF4-1A9F-447E-AC25-831BD8B1E08A}" type="presOf" srcId="{8F04AF08-1706-42F9-9B20-8C81C9AF9C60}" destId="{05CC61B7-65C7-420F-8594-CFD58B4650E8}" srcOrd="0" destOrd="1" presId="urn:microsoft.com/office/officeart/2005/8/layout/radial2"/>
    <dgm:cxn modelId="{5A6A6674-C284-4616-8335-E23DE6FE8C49}" type="presOf" srcId="{A2161803-FB0D-4FD2-948A-78BAEF392618}" destId="{A2AF68C5-5004-4701-AAE3-B055ECCD4AE9}" srcOrd="0" destOrd="0" presId="urn:microsoft.com/office/officeart/2005/8/layout/radial2"/>
    <dgm:cxn modelId="{87511E2C-7002-460E-B562-0E1CB716592C}" type="presOf" srcId="{3F4162B6-827F-48AA-8A0E-251A11D5634B}" destId="{A2AF68C5-5004-4701-AAE3-B055ECCD4AE9}" srcOrd="0" destOrd="2" presId="urn:microsoft.com/office/officeart/2005/8/layout/radial2"/>
    <dgm:cxn modelId="{D00EC45C-5A5F-497F-8B57-C47C447189BE}" type="presOf" srcId="{DF5870DD-3A58-4951-B74A-631237E0AC61}" destId="{A2AF68C5-5004-4701-AAE3-B055ECCD4AE9}" srcOrd="0" destOrd="1" presId="urn:microsoft.com/office/officeart/2005/8/layout/radial2"/>
    <dgm:cxn modelId="{A77FCB7F-F264-4BAD-AEF7-B16FFC82B687}" type="presOf" srcId="{3688B18B-31F5-4540-9C03-07D7623BCCFD}" destId="{05CC61B7-65C7-420F-8594-CFD58B4650E8}" srcOrd="0" destOrd="2" presId="urn:microsoft.com/office/officeart/2005/8/layout/radial2"/>
    <dgm:cxn modelId="{CFCFC8B9-51C0-4D76-B828-432D135E405D}" type="presOf" srcId="{25B84572-4DB2-44E5-93EF-CD4C3FA13D7C}" destId="{2F68A461-E7E8-46A4-9458-9B5DDD8496A2}" srcOrd="0" destOrd="1" presId="urn:microsoft.com/office/officeart/2005/8/layout/radial2"/>
    <dgm:cxn modelId="{A187258C-1709-4A13-B550-5E33924543D5}" type="presOf" srcId="{F05D5A29-E536-4DB6-B91C-175CABA02405}" destId="{848FCA12-B800-4BCD-AAF4-DC09015EB218}" srcOrd="0" destOrd="0" presId="urn:microsoft.com/office/officeart/2005/8/layout/radial2"/>
    <dgm:cxn modelId="{E245F0C6-D058-42FD-BD8E-90633C26C502}" type="presOf" srcId="{C2F50123-8FAA-43B7-A56B-43F09A41C465}" destId="{F46B53DC-64B4-4C3D-AF74-C5CBB1F914A5}" srcOrd="0" destOrd="0" presId="urn:microsoft.com/office/officeart/2005/8/layout/radial2"/>
    <dgm:cxn modelId="{4CB0D248-7585-405F-8B69-F906057FA8C8}" type="presOf" srcId="{B7629029-8226-4EFE-80E6-5222D8A6E4DC}" destId="{2F68A461-E7E8-46A4-9458-9B5DDD8496A2}" srcOrd="0" destOrd="2" presId="urn:microsoft.com/office/officeart/2005/8/layout/radial2"/>
    <dgm:cxn modelId="{3445C003-CB75-4828-87A7-F3A1965A24F8}" type="presOf" srcId="{6179CCE9-6F5B-4501-9E21-1AC74C1CBDCB}" destId="{85C44586-6312-492F-86C5-72CF94602711}" srcOrd="0" destOrd="0" presId="urn:microsoft.com/office/officeart/2005/8/layout/radial2"/>
    <dgm:cxn modelId="{6C4D89A3-865A-46BE-ABE3-D07B975E050B}" type="presOf" srcId="{B6812D40-0957-4DAC-A924-E8CE01138F69}" destId="{05CC61B7-65C7-420F-8594-CFD58B4650E8}" srcOrd="0" destOrd="4" presId="urn:microsoft.com/office/officeart/2005/8/layout/radial2"/>
    <dgm:cxn modelId="{04CCD969-45EC-4EE6-9A2A-237E9CB9D374}" srcId="{D1DA60C3-7D68-41EE-A92D-C785A3D722A3}" destId="{B7629029-8226-4EFE-80E6-5222D8A6E4DC}" srcOrd="2" destOrd="0" parTransId="{AAC3325C-07EB-4DD9-A3FA-4990B4F581E7}" sibTransId="{60F07866-E2CC-4D43-ADFA-2B0FEA791E4D}"/>
    <dgm:cxn modelId="{A528C974-A086-4C08-AA89-05934F0A4B11}" srcId="{6E33D2C0-A474-4C6E-99E9-B854127C8524}" destId="{D1DA60C3-7D68-41EE-A92D-C785A3D722A3}" srcOrd="2" destOrd="0" parTransId="{C2F50123-8FAA-43B7-A56B-43F09A41C465}" sibTransId="{1A478693-54F3-4E67-BAE0-4F0F2671AB28}"/>
    <dgm:cxn modelId="{A2A3D412-F581-4942-B205-5C787837CECA}" type="presOf" srcId="{6E33D2C0-A474-4C6E-99E9-B854127C8524}" destId="{26C9FE90-7B1C-48F7-B154-9B1BE2FA9DE9}" srcOrd="0" destOrd="0" presId="urn:microsoft.com/office/officeart/2005/8/layout/radial2"/>
    <dgm:cxn modelId="{999B853C-346C-49F2-8FE0-57A7660C9900}" type="presOf" srcId="{1757DB4E-D9CF-463B-AF6A-655352B63A64}" destId="{6CD723F9-E5FD-4C8D-A2FA-91D70B9121C8}" srcOrd="0" destOrd="0" presId="urn:microsoft.com/office/officeart/2005/8/layout/radial2"/>
    <dgm:cxn modelId="{60C45F32-6554-4140-965C-88FC7E1A5139}" srcId="{1757DB4E-D9CF-463B-AF6A-655352B63A64}" destId="{8F04AF08-1706-42F9-9B20-8C81C9AF9C60}" srcOrd="1" destOrd="0" parTransId="{5053506D-C28F-4843-AA9E-7D3C896CF6DA}" sibTransId="{6D98A3C5-74A9-4AEC-998B-923B138F7E84}"/>
    <dgm:cxn modelId="{D54DA38D-A66D-4331-A9A9-F28A08A84FDC}" srcId="{6E33D2C0-A474-4C6E-99E9-B854127C8524}" destId="{1757DB4E-D9CF-463B-AF6A-655352B63A64}" srcOrd="1" destOrd="0" parTransId="{6179CCE9-6F5B-4501-9E21-1AC74C1CBDCB}" sibTransId="{C89E76F1-087E-453C-B25D-319AF0ED1782}"/>
    <dgm:cxn modelId="{4BE5E1C3-C122-4F1A-A7C1-1808435B9FF9}" type="presOf" srcId="{8E90F000-D5B9-4E9C-A235-44386A57CA27}" destId="{6A303D0B-DE80-4C74-B012-7003EAB0F57C}" srcOrd="0" destOrd="0" presId="urn:microsoft.com/office/officeart/2005/8/layout/radial2"/>
    <dgm:cxn modelId="{CE490B10-BEA2-4E76-9DA9-43D4D5DA0278}" type="presParOf" srcId="{26C9FE90-7B1C-48F7-B154-9B1BE2FA9DE9}" destId="{1BFFF715-00AB-455D-9F23-0B6D3DD43CAD}" srcOrd="0" destOrd="0" presId="urn:microsoft.com/office/officeart/2005/8/layout/radial2"/>
    <dgm:cxn modelId="{3F575FA0-2252-477B-BEEC-CFC75922C8EB}" type="presParOf" srcId="{1BFFF715-00AB-455D-9F23-0B6D3DD43CAD}" destId="{7159A3AE-FAEB-4973-9F10-14006297AEFD}" srcOrd="0" destOrd="0" presId="urn:microsoft.com/office/officeart/2005/8/layout/radial2"/>
    <dgm:cxn modelId="{E1C11268-26B9-4C5C-A725-D1E209CA6A56}" type="presParOf" srcId="{7159A3AE-FAEB-4973-9F10-14006297AEFD}" destId="{CDFB0369-61B1-4A55-87A4-77B12337E191}" srcOrd="0" destOrd="0" presId="urn:microsoft.com/office/officeart/2005/8/layout/radial2"/>
    <dgm:cxn modelId="{C2E71CCA-94FD-4BB9-9E45-55F235733CA7}" type="presParOf" srcId="{7159A3AE-FAEB-4973-9F10-14006297AEFD}" destId="{9AEE7D9A-515B-4E29-8DF4-1E450E091868}" srcOrd="1" destOrd="0" presId="urn:microsoft.com/office/officeart/2005/8/layout/radial2"/>
    <dgm:cxn modelId="{4D2ADFAF-8E82-405B-8F08-FF4455F19AC1}" type="presParOf" srcId="{1BFFF715-00AB-455D-9F23-0B6D3DD43CAD}" destId="{848FCA12-B800-4BCD-AAF4-DC09015EB218}" srcOrd="1" destOrd="0" presId="urn:microsoft.com/office/officeart/2005/8/layout/radial2"/>
    <dgm:cxn modelId="{5432588D-CE9F-476A-93F4-D561B2469B7A}" type="presParOf" srcId="{1BFFF715-00AB-455D-9F23-0B6D3DD43CAD}" destId="{C3BD22E7-8FF2-4DB7-8EB6-EC29FCDAD8A6}" srcOrd="2" destOrd="0" presId="urn:microsoft.com/office/officeart/2005/8/layout/radial2"/>
    <dgm:cxn modelId="{1BC4F8D3-D305-49F3-B6F5-F3DD67EA95B6}" type="presParOf" srcId="{C3BD22E7-8FF2-4DB7-8EB6-EC29FCDAD8A6}" destId="{6A303D0B-DE80-4C74-B012-7003EAB0F57C}" srcOrd="0" destOrd="0" presId="urn:microsoft.com/office/officeart/2005/8/layout/radial2"/>
    <dgm:cxn modelId="{19EA1A9B-0DB1-49D8-A5AB-113A7ABF0BAB}" type="presParOf" srcId="{C3BD22E7-8FF2-4DB7-8EB6-EC29FCDAD8A6}" destId="{A2AF68C5-5004-4701-AAE3-B055ECCD4AE9}" srcOrd="1" destOrd="0" presId="urn:microsoft.com/office/officeart/2005/8/layout/radial2"/>
    <dgm:cxn modelId="{5C235668-4948-4958-BC7C-C9A0B03CCDE6}" type="presParOf" srcId="{1BFFF715-00AB-455D-9F23-0B6D3DD43CAD}" destId="{85C44586-6312-492F-86C5-72CF94602711}" srcOrd="3" destOrd="0" presId="urn:microsoft.com/office/officeart/2005/8/layout/radial2"/>
    <dgm:cxn modelId="{0E1D4E1E-1D72-4FDD-B266-C4CBD4B7A723}" type="presParOf" srcId="{1BFFF715-00AB-455D-9F23-0B6D3DD43CAD}" destId="{35736761-E489-4204-8C24-B8EA5C58AA5D}" srcOrd="4" destOrd="0" presId="urn:microsoft.com/office/officeart/2005/8/layout/radial2"/>
    <dgm:cxn modelId="{4D317C73-F56D-4EAF-8990-C8CE702A677B}" type="presParOf" srcId="{35736761-E489-4204-8C24-B8EA5C58AA5D}" destId="{6CD723F9-E5FD-4C8D-A2FA-91D70B9121C8}" srcOrd="0" destOrd="0" presId="urn:microsoft.com/office/officeart/2005/8/layout/radial2"/>
    <dgm:cxn modelId="{B4534E75-5991-495E-9302-9B28CD193058}" type="presParOf" srcId="{35736761-E489-4204-8C24-B8EA5C58AA5D}" destId="{05CC61B7-65C7-420F-8594-CFD58B4650E8}" srcOrd="1" destOrd="0" presId="urn:microsoft.com/office/officeart/2005/8/layout/radial2"/>
    <dgm:cxn modelId="{93C1E9D4-D3C0-4A22-9EBC-AF9A2E68335C}" type="presParOf" srcId="{1BFFF715-00AB-455D-9F23-0B6D3DD43CAD}" destId="{F46B53DC-64B4-4C3D-AF74-C5CBB1F914A5}" srcOrd="5" destOrd="0" presId="urn:microsoft.com/office/officeart/2005/8/layout/radial2"/>
    <dgm:cxn modelId="{CABDB99A-FF6B-43EC-A97C-ED3616C4DE92}" type="presParOf" srcId="{1BFFF715-00AB-455D-9F23-0B6D3DD43CAD}" destId="{37A58D6D-0824-48AE-8D3D-89C7531ED3D0}" srcOrd="6" destOrd="0" presId="urn:microsoft.com/office/officeart/2005/8/layout/radial2"/>
    <dgm:cxn modelId="{79D40FCF-C159-4FAD-8AD7-24E9813FDDE7}" type="presParOf" srcId="{37A58D6D-0824-48AE-8D3D-89C7531ED3D0}" destId="{9ABFE113-AEEE-4FC8-A0BF-C7A82C9B9DA0}" srcOrd="0" destOrd="0" presId="urn:microsoft.com/office/officeart/2005/8/layout/radial2"/>
    <dgm:cxn modelId="{1F54BC9C-B7CF-4624-A6F9-68A510F53845}" type="presParOf" srcId="{37A58D6D-0824-48AE-8D3D-89C7531ED3D0}" destId="{2F68A461-E7E8-46A4-9458-9B5DDD8496A2}"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D95C808-05CD-47AC-9AC1-2ED1E1AFBE4E}" type="doc">
      <dgm:prSet loTypeId="urn:microsoft.com/office/officeart/2005/8/layout/cycle5" loCatId="cycle" qsTypeId="urn:microsoft.com/office/officeart/2005/8/quickstyle/simple1" qsCatId="simple" csTypeId="urn:microsoft.com/office/officeart/2005/8/colors/accent0_1" csCatId="mainScheme" phldr="1"/>
      <dgm:spPr/>
      <dgm:t>
        <a:bodyPr/>
        <a:lstStyle/>
        <a:p>
          <a:endParaRPr lang="es-ES"/>
        </a:p>
      </dgm:t>
    </dgm:pt>
    <dgm:pt modelId="{ED2EAD2B-E607-4CAE-8DAF-FDDF0DD7A678}">
      <dgm:prSet phldrT="[Texto]"/>
      <dgm:spPr/>
      <dgm:t>
        <a:bodyPr/>
        <a:lstStyle/>
        <a:p>
          <a:r>
            <a:rPr lang="es-ES"/>
            <a:t>0. Leer el requerimiento</a:t>
          </a:r>
        </a:p>
      </dgm:t>
    </dgm:pt>
    <dgm:pt modelId="{AD405C04-7C02-49A3-8FB9-25B91BFFAC29}" type="parTrans" cxnId="{1651AFAD-AB66-4721-ACB6-72249ABB3276}">
      <dgm:prSet/>
      <dgm:spPr/>
      <dgm:t>
        <a:bodyPr/>
        <a:lstStyle/>
        <a:p>
          <a:endParaRPr lang="es-ES"/>
        </a:p>
      </dgm:t>
    </dgm:pt>
    <dgm:pt modelId="{04429AB2-1577-4B85-BB34-5993BDEB767B}" type="sibTrans" cxnId="{1651AFAD-AB66-4721-ACB6-72249ABB3276}">
      <dgm:prSet/>
      <dgm:spPr/>
      <dgm:t>
        <a:bodyPr/>
        <a:lstStyle/>
        <a:p>
          <a:endParaRPr lang="es-ES"/>
        </a:p>
      </dgm:t>
    </dgm:pt>
    <dgm:pt modelId="{81E353BE-C6CF-42E9-8789-A8CB1E605652}">
      <dgm:prSet phldrT="[Texto]"/>
      <dgm:spPr/>
      <dgm:t>
        <a:bodyPr/>
        <a:lstStyle/>
        <a:p>
          <a:r>
            <a:rPr lang="es-ES"/>
            <a:t>1. Agregar una prueba</a:t>
          </a:r>
        </a:p>
      </dgm:t>
    </dgm:pt>
    <dgm:pt modelId="{D53AFCCA-967F-4A46-9807-7C0B705C368E}" type="parTrans" cxnId="{D6A07059-97A7-4153-9B5D-FDA07E950914}">
      <dgm:prSet/>
      <dgm:spPr/>
      <dgm:t>
        <a:bodyPr/>
        <a:lstStyle/>
        <a:p>
          <a:endParaRPr lang="es-ES"/>
        </a:p>
      </dgm:t>
    </dgm:pt>
    <dgm:pt modelId="{40F8EBC6-34FD-4DB1-86B2-0516C928E20C}" type="sibTrans" cxnId="{D6A07059-97A7-4153-9B5D-FDA07E950914}">
      <dgm:prSet/>
      <dgm:spPr/>
      <dgm:t>
        <a:bodyPr/>
        <a:lstStyle/>
        <a:p>
          <a:endParaRPr lang="es-ES"/>
        </a:p>
      </dgm:t>
    </dgm:pt>
    <dgm:pt modelId="{21CFCAF2-13E9-47F1-A2DB-11821E00C34C}">
      <dgm:prSet phldrT="[Texto]"/>
      <dgm:spPr>
        <a:solidFill>
          <a:srgbClr val="FF0000"/>
        </a:solidFill>
      </dgm:spPr>
      <dgm:t>
        <a:bodyPr/>
        <a:lstStyle/>
        <a:p>
          <a:r>
            <a:rPr lang="es-ES"/>
            <a:t>2. Ejecutar la Prueba</a:t>
          </a:r>
        </a:p>
      </dgm:t>
    </dgm:pt>
    <dgm:pt modelId="{BF956D82-0134-485F-BF5B-338760503B01}" type="parTrans" cxnId="{ED578481-7747-4734-832F-6BE3C004A2E3}">
      <dgm:prSet/>
      <dgm:spPr/>
      <dgm:t>
        <a:bodyPr/>
        <a:lstStyle/>
        <a:p>
          <a:endParaRPr lang="es-ES"/>
        </a:p>
      </dgm:t>
    </dgm:pt>
    <dgm:pt modelId="{26D6E521-74F1-49AF-8B67-BE8A0275412B}" type="sibTrans" cxnId="{ED578481-7747-4734-832F-6BE3C004A2E3}">
      <dgm:prSet/>
      <dgm:spPr/>
      <dgm:t>
        <a:bodyPr/>
        <a:lstStyle/>
        <a:p>
          <a:endParaRPr lang="es-ES"/>
        </a:p>
      </dgm:t>
    </dgm:pt>
    <dgm:pt modelId="{D20433B4-46D3-4DC2-BF36-B8A453005FD8}">
      <dgm:prSet phldrT="[Texto]"/>
      <dgm:spPr/>
      <dgm:t>
        <a:bodyPr/>
        <a:lstStyle/>
        <a:p>
          <a:r>
            <a:rPr lang="es-ES"/>
            <a:t>3. Implementar</a:t>
          </a:r>
        </a:p>
      </dgm:t>
    </dgm:pt>
    <dgm:pt modelId="{123E7CC0-36E2-4EEA-B9DD-C814B0281FC1}" type="parTrans" cxnId="{90EEC5B7-7C32-467F-B4D3-3B81C0C37CF2}">
      <dgm:prSet/>
      <dgm:spPr/>
      <dgm:t>
        <a:bodyPr/>
        <a:lstStyle/>
        <a:p>
          <a:endParaRPr lang="es-ES"/>
        </a:p>
      </dgm:t>
    </dgm:pt>
    <dgm:pt modelId="{88C7D433-408F-4C17-BD06-182306FE3A14}" type="sibTrans" cxnId="{90EEC5B7-7C32-467F-B4D3-3B81C0C37CF2}">
      <dgm:prSet/>
      <dgm:spPr/>
      <dgm:t>
        <a:bodyPr/>
        <a:lstStyle/>
        <a:p>
          <a:endParaRPr lang="es-ES"/>
        </a:p>
      </dgm:t>
    </dgm:pt>
    <dgm:pt modelId="{2B64532F-130C-48DB-A8F8-5FC8DF5730AF}">
      <dgm:prSet phldrT="[Texto]"/>
      <dgm:spPr>
        <a:solidFill>
          <a:srgbClr val="00B050"/>
        </a:solidFill>
      </dgm:spPr>
      <dgm:t>
        <a:bodyPr/>
        <a:lstStyle/>
        <a:p>
          <a:r>
            <a:rPr lang="es-ES"/>
            <a:t>4. Ejecutar la prueba</a:t>
          </a:r>
        </a:p>
      </dgm:t>
    </dgm:pt>
    <dgm:pt modelId="{117BF913-8D05-4CB2-A3BE-FCF838F09263}" type="parTrans" cxnId="{2F112843-2B4A-45F0-AF57-CCDE0F8379C2}">
      <dgm:prSet/>
      <dgm:spPr/>
      <dgm:t>
        <a:bodyPr/>
        <a:lstStyle/>
        <a:p>
          <a:endParaRPr lang="es-ES"/>
        </a:p>
      </dgm:t>
    </dgm:pt>
    <dgm:pt modelId="{0BD4E878-DE3E-4F6F-9809-BA7B5A481994}" type="sibTrans" cxnId="{2F112843-2B4A-45F0-AF57-CCDE0F8379C2}">
      <dgm:prSet/>
      <dgm:spPr/>
      <dgm:t>
        <a:bodyPr/>
        <a:lstStyle/>
        <a:p>
          <a:endParaRPr lang="es-ES"/>
        </a:p>
      </dgm:t>
    </dgm:pt>
    <dgm:pt modelId="{75F8C74A-3646-43D7-B690-A5382CFF0DC2}">
      <dgm:prSet phldrT="[Texto]"/>
      <dgm:spPr/>
      <dgm:t>
        <a:bodyPr/>
        <a:lstStyle/>
        <a:p>
          <a:r>
            <a:rPr lang="es-ES"/>
            <a:t>5. Re factorizar</a:t>
          </a:r>
        </a:p>
      </dgm:t>
    </dgm:pt>
    <dgm:pt modelId="{B29256A5-8656-4689-AD4C-1F880E60842C}" type="parTrans" cxnId="{ACE22A61-9511-43FD-80CF-296C5EC34C7E}">
      <dgm:prSet/>
      <dgm:spPr/>
      <dgm:t>
        <a:bodyPr/>
        <a:lstStyle/>
        <a:p>
          <a:endParaRPr lang="es-ES"/>
        </a:p>
      </dgm:t>
    </dgm:pt>
    <dgm:pt modelId="{935D831A-1B4E-4AC0-AE3E-F6BDF0A2A1E0}" type="sibTrans" cxnId="{ACE22A61-9511-43FD-80CF-296C5EC34C7E}">
      <dgm:prSet/>
      <dgm:spPr/>
      <dgm:t>
        <a:bodyPr/>
        <a:lstStyle/>
        <a:p>
          <a:endParaRPr lang="es-ES"/>
        </a:p>
      </dgm:t>
    </dgm:pt>
    <dgm:pt modelId="{06CE1B41-B88B-45B6-9B20-E882E72EA011}" type="pres">
      <dgm:prSet presAssocID="{AD95C808-05CD-47AC-9AC1-2ED1E1AFBE4E}" presName="cycle" presStyleCnt="0">
        <dgm:presLayoutVars>
          <dgm:dir/>
          <dgm:resizeHandles val="exact"/>
        </dgm:presLayoutVars>
      </dgm:prSet>
      <dgm:spPr/>
    </dgm:pt>
    <dgm:pt modelId="{0B6DDF90-751B-4CFB-BC57-311CCAE8561C}" type="pres">
      <dgm:prSet presAssocID="{ED2EAD2B-E607-4CAE-8DAF-FDDF0DD7A678}" presName="node" presStyleLbl="node1" presStyleIdx="0" presStyleCnt="6">
        <dgm:presLayoutVars>
          <dgm:bulletEnabled val="1"/>
        </dgm:presLayoutVars>
      </dgm:prSet>
      <dgm:spPr/>
    </dgm:pt>
    <dgm:pt modelId="{113C7991-D6C9-497A-BA33-535EAB3F3223}" type="pres">
      <dgm:prSet presAssocID="{ED2EAD2B-E607-4CAE-8DAF-FDDF0DD7A678}" presName="spNode" presStyleCnt="0"/>
      <dgm:spPr/>
    </dgm:pt>
    <dgm:pt modelId="{496B9FB5-E092-449A-955B-5C6CC70BE33D}" type="pres">
      <dgm:prSet presAssocID="{04429AB2-1577-4B85-BB34-5993BDEB767B}" presName="sibTrans" presStyleLbl="sibTrans1D1" presStyleIdx="0" presStyleCnt="6"/>
      <dgm:spPr/>
    </dgm:pt>
    <dgm:pt modelId="{CC9D5FC8-D8EE-4920-A556-3EE8C1AF1B10}" type="pres">
      <dgm:prSet presAssocID="{81E353BE-C6CF-42E9-8789-A8CB1E605652}" presName="node" presStyleLbl="node1" presStyleIdx="1" presStyleCnt="6">
        <dgm:presLayoutVars>
          <dgm:bulletEnabled val="1"/>
        </dgm:presLayoutVars>
      </dgm:prSet>
      <dgm:spPr/>
    </dgm:pt>
    <dgm:pt modelId="{3026BF00-5FC8-413F-9D44-BAFC858B119C}" type="pres">
      <dgm:prSet presAssocID="{81E353BE-C6CF-42E9-8789-A8CB1E605652}" presName="spNode" presStyleCnt="0"/>
      <dgm:spPr/>
    </dgm:pt>
    <dgm:pt modelId="{35783D78-8000-446D-8727-26EEB5EB54F6}" type="pres">
      <dgm:prSet presAssocID="{40F8EBC6-34FD-4DB1-86B2-0516C928E20C}" presName="sibTrans" presStyleLbl="sibTrans1D1" presStyleIdx="1" presStyleCnt="6"/>
      <dgm:spPr/>
    </dgm:pt>
    <dgm:pt modelId="{92F58289-5D96-4EA4-85C4-DDE1F79DC33B}" type="pres">
      <dgm:prSet presAssocID="{21CFCAF2-13E9-47F1-A2DB-11821E00C34C}" presName="node" presStyleLbl="node1" presStyleIdx="2" presStyleCnt="6">
        <dgm:presLayoutVars>
          <dgm:bulletEnabled val="1"/>
        </dgm:presLayoutVars>
      </dgm:prSet>
      <dgm:spPr/>
    </dgm:pt>
    <dgm:pt modelId="{B061ABA9-4A36-47C3-8F11-C9D485D37F43}" type="pres">
      <dgm:prSet presAssocID="{21CFCAF2-13E9-47F1-A2DB-11821E00C34C}" presName="spNode" presStyleCnt="0"/>
      <dgm:spPr/>
    </dgm:pt>
    <dgm:pt modelId="{D9E29718-1E3E-4857-8077-090AA848F400}" type="pres">
      <dgm:prSet presAssocID="{26D6E521-74F1-49AF-8B67-BE8A0275412B}" presName="sibTrans" presStyleLbl="sibTrans1D1" presStyleIdx="2" presStyleCnt="6"/>
      <dgm:spPr/>
    </dgm:pt>
    <dgm:pt modelId="{7D532CEA-18C4-4361-ABC2-2F60AA782CFE}" type="pres">
      <dgm:prSet presAssocID="{D20433B4-46D3-4DC2-BF36-B8A453005FD8}" presName="node" presStyleLbl="node1" presStyleIdx="3" presStyleCnt="6">
        <dgm:presLayoutVars>
          <dgm:bulletEnabled val="1"/>
        </dgm:presLayoutVars>
      </dgm:prSet>
      <dgm:spPr/>
    </dgm:pt>
    <dgm:pt modelId="{03E8065D-547C-4DB7-9EBC-F88E810E7D04}" type="pres">
      <dgm:prSet presAssocID="{D20433B4-46D3-4DC2-BF36-B8A453005FD8}" presName="spNode" presStyleCnt="0"/>
      <dgm:spPr/>
    </dgm:pt>
    <dgm:pt modelId="{FB96B22F-B3A0-4B82-BC5F-A3FA3AD8AE0B}" type="pres">
      <dgm:prSet presAssocID="{88C7D433-408F-4C17-BD06-182306FE3A14}" presName="sibTrans" presStyleLbl="sibTrans1D1" presStyleIdx="3" presStyleCnt="6"/>
      <dgm:spPr/>
    </dgm:pt>
    <dgm:pt modelId="{E5BE677D-E46D-41D8-8EB8-BBAD5248761F}" type="pres">
      <dgm:prSet presAssocID="{2B64532F-130C-48DB-A8F8-5FC8DF5730AF}" presName="node" presStyleLbl="node1" presStyleIdx="4" presStyleCnt="6">
        <dgm:presLayoutVars>
          <dgm:bulletEnabled val="1"/>
        </dgm:presLayoutVars>
      </dgm:prSet>
      <dgm:spPr/>
    </dgm:pt>
    <dgm:pt modelId="{6A6387FE-0C73-48A0-8D7C-C7C0F79E9ED8}" type="pres">
      <dgm:prSet presAssocID="{2B64532F-130C-48DB-A8F8-5FC8DF5730AF}" presName="spNode" presStyleCnt="0"/>
      <dgm:spPr/>
    </dgm:pt>
    <dgm:pt modelId="{42EDC85B-AE50-4747-BDFA-74E12A3EBAF6}" type="pres">
      <dgm:prSet presAssocID="{0BD4E878-DE3E-4F6F-9809-BA7B5A481994}" presName="sibTrans" presStyleLbl="sibTrans1D1" presStyleIdx="4" presStyleCnt="6"/>
      <dgm:spPr/>
    </dgm:pt>
    <dgm:pt modelId="{5406AF39-237F-44CD-9AE4-C554404BE084}" type="pres">
      <dgm:prSet presAssocID="{75F8C74A-3646-43D7-B690-A5382CFF0DC2}" presName="node" presStyleLbl="node1" presStyleIdx="5" presStyleCnt="6">
        <dgm:presLayoutVars>
          <dgm:bulletEnabled val="1"/>
        </dgm:presLayoutVars>
      </dgm:prSet>
      <dgm:spPr/>
    </dgm:pt>
    <dgm:pt modelId="{1C1A767D-F2A0-47DD-BF85-7B067D4F8EF4}" type="pres">
      <dgm:prSet presAssocID="{75F8C74A-3646-43D7-B690-A5382CFF0DC2}" presName="spNode" presStyleCnt="0"/>
      <dgm:spPr/>
    </dgm:pt>
    <dgm:pt modelId="{135E9FB7-4A38-4CE6-BF31-0928F9B27A9F}" type="pres">
      <dgm:prSet presAssocID="{935D831A-1B4E-4AC0-AE3E-F6BDF0A2A1E0}" presName="sibTrans" presStyleLbl="sibTrans1D1" presStyleIdx="5" presStyleCnt="6"/>
      <dgm:spPr/>
    </dgm:pt>
  </dgm:ptLst>
  <dgm:cxnLst>
    <dgm:cxn modelId="{B6BD377A-8064-4E43-B98A-455A6CF7D2BE}" type="presOf" srcId="{935D831A-1B4E-4AC0-AE3E-F6BDF0A2A1E0}" destId="{135E9FB7-4A38-4CE6-BF31-0928F9B27A9F}" srcOrd="0" destOrd="0" presId="urn:microsoft.com/office/officeart/2005/8/layout/cycle5"/>
    <dgm:cxn modelId="{EEDFA5E2-D11A-41E5-87BF-C4CE39C70848}" type="presOf" srcId="{AD95C808-05CD-47AC-9AC1-2ED1E1AFBE4E}" destId="{06CE1B41-B88B-45B6-9B20-E882E72EA011}" srcOrd="0" destOrd="0" presId="urn:microsoft.com/office/officeart/2005/8/layout/cycle5"/>
    <dgm:cxn modelId="{99542AF6-3D46-4F7F-8DDE-3422FD344A7D}" type="presOf" srcId="{2B64532F-130C-48DB-A8F8-5FC8DF5730AF}" destId="{E5BE677D-E46D-41D8-8EB8-BBAD5248761F}" srcOrd="0" destOrd="0" presId="urn:microsoft.com/office/officeart/2005/8/layout/cycle5"/>
    <dgm:cxn modelId="{30E776DA-DBD4-4328-AE37-50F9384FA80A}" type="presOf" srcId="{ED2EAD2B-E607-4CAE-8DAF-FDDF0DD7A678}" destId="{0B6DDF90-751B-4CFB-BC57-311CCAE8561C}" srcOrd="0" destOrd="0" presId="urn:microsoft.com/office/officeart/2005/8/layout/cycle5"/>
    <dgm:cxn modelId="{ACE22A61-9511-43FD-80CF-296C5EC34C7E}" srcId="{AD95C808-05CD-47AC-9AC1-2ED1E1AFBE4E}" destId="{75F8C74A-3646-43D7-B690-A5382CFF0DC2}" srcOrd="5" destOrd="0" parTransId="{B29256A5-8656-4689-AD4C-1F880E60842C}" sibTransId="{935D831A-1B4E-4AC0-AE3E-F6BDF0A2A1E0}"/>
    <dgm:cxn modelId="{1651AFAD-AB66-4721-ACB6-72249ABB3276}" srcId="{AD95C808-05CD-47AC-9AC1-2ED1E1AFBE4E}" destId="{ED2EAD2B-E607-4CAE-8DAF-FDDF0DD7A678}" srcOrd="0" destOrd="0" parTransId="{AD405C04-7C02-49A3-8FB9-25B91BFFAC29}" sibTransId="{04429AB2-1577-4B85-BB34-5993BDEB767B}"/>
    <dgm:cxn modelId="{10FB2E05-B07C-4B0C-ABA8-52670A960D81}" type="presOf" srcId="{75F8C74A-3646-43D7-B690-A5382CFF0DC2}" destId="{5406AF39-237F-44CD-9AE4-C554404BE084}" srcOrd="0" destOrd="0" presId="urn:microsoft.com/office/officeart/2005/8/layout/cycle5"/>
    <dgm:cxn modelId="{90EEC5B7-7C32-467F-B4D3-3B81C0C37CF2}" srcId="{AD95C808-05CD-47AC-9AC1-2ED1E1AFBE4E}" destId="{D20433B4-46D3-4DC2-BF36-B8A453005FD8}" srcOrd="3" destOrd="0" parTransId="{123E7CC0-36E2-4EEA-B9DD-C814B0281FC1}" sibTransId="{88C7D433-408F-4C17-BD06-182306FE3A14}"/>
    <dgm:cxn modelId="{CACC6ADA-67D1-4D33-A0E8-31E9588F2877}" type="presOf" srcId="{04429AB2-1577-4B85-BB34-5993BDEB767B}" destId="{496B9FB5-E092-449A-955B-5C6CC70BE33D}" srcOrd="0" destOrd="0" presId="urn:microsoft.com/office/officeart/2005/8/layout/cycle5"/>
    <dgm:cxn modelId="{2F112843-2B4A-45F0-AF57-CCDE0F8379C2}" srcId="{AD95C808-05CD-47AC-9AC1-2ED1E1AFBE4E}" destId="{2B64532F-130C-48DB-A8F8-5FC8DF5730AF}" srcOrd="4" destOrd="0" parTransId="{117BF913-8D05-4CB2-A3BE-FCF838F09263}" sibTransId="{0BD4E878-DE3E-4F6F-9809-BA7B5A481994}"/>
    <dgm:cxn modelId="{B9CA522B-E51B-4ADD-AF9F-C39C8AA87D10}" type="presOf" srcId="{0BD4E878-DE3E-4F6F-9809-BA7B5A481994}" destId="{42EDC85B-AE50-4747-BDFA-74E12A3EBAF6}" srcOrd="0" destOrd="0" presId="urn:microsoft.com/office/officeart/2005/8/layout/cycle5"/>
    <dgm:cxn modelId="{84F9F896-D85B-4EF0-9765-EEFE72B5FFDB}" type="presOf" srcId="{81E353BE-C6CF-42E9-8789-A8CB1E605652}" destId="{CC9D5FC8-D8EE-4920-A556-3EE8C1AF1B10}" srcOrd="0" destOrd="0" presId="urn:microsoft.com/office/officeart/2005/8/layout/cycle5"/>
    <dgm:cxn modelId="{D7F01461-2713-4483-BA2D-F977DA71363D}" type="presOf" srcId="{D20433B4-46D3-4DC2-BF36-B8A453005FD8}" destId="{7D532CEA-18C4-4361-ABC2-2F60AA782CFE}" srcOrd="0" destOrd="0" presId="urn:microsoft.com/office/officeart/2005/8/layout/cycle5"/>
    <dgm:cxn modelId="{7381D3D1-B154-43FB-AFC9-79E32A33E261}" type="presOf" srcId="{40F8EBC6-34FD-4DB1-86B2-0516C928E20C}" destId="{35783D78-8000-446D-8727-26EEB5EB54F6}" srcOrd="0" destOrd="0" presId="urn:microsoft.com/office/officeart/2005/8/layout/cycle5"/>
    <dgm:cxn modelId="{ED578481-7747-4734-832F-6BE3C004A2E3}" srcId="{AD95C808-05CD-47AC-9AC1-2ED1E1AFBE4E}" destId="{21CFCAF2-13E9-47F1-A2DB-11821E00C34C}" srcOrd="2" destOrd="0" parTransId="{BF956D82-0134-485F-BF5B-338760503B01}" sibTransId="{26D6E521-74F1-49AF-8B67-BE8A0275412B}"/>
    <dgm:cxn modelId="{01C05129-E9F5-4B17-BF43-22FD52DA6829}" type="presOf" srcId="{21CFCAF2-13E9-47F1-A2DB-11821E00C34C}" destId="{92F58289-5D96-4EA4-85C4-DDE1F79DC33B}" srcOrd="0" destOrd="0" presId="urn:microsoft.com/office/officeart/2005/8/layout/cycle5"/>
    <dgm:cxn modelId="{8B7FF50E-9898-4E30-B79C-84746E4CC079}" type="presOf" srcId="{26D6E521-74F1-49AF-8B67-BE8A0275412B}" destId="{D9E29718-1E3E-4857-8077-090AA848F400}" srcOrd="0" destOrd="0" presId="urn:microsoft.com/office/officeart/2005/8/layout/cycle5"/>
    <dgm:cxn modelId="{D6A07059-97A7-4153-9B5D-FDA07E950914}" srcId="{AD95C808-05CD-47AC-9AC1-2ED1E1AFBE4E}" destId="{81E353BE-C6CF-42E9-8789-A8CB1E605652}" srcOrd="1" destOrd="0" parTransId="{D53AFCCA-967F-4A46-9807-7C0B705C368E}" sibTransId="{40F8EBC6-34FD-4DB1-86B2-0516C928E20C}"/>
    <dgm:cxn modelId="{6D891BF7-DE80-483E-8A19-50EE7D5227AD}" type="presOf" srcId="{88C7D433-408F-4C17-BD06-182306FE3A14}" destId="{FB96B22F-B3A0-4B82-BC5F-A3FA3AD8AE0B}" srcOrd="0" destOrd="0" presId="urn:microsoft.com/office/officeart/2005/8/layout/cycle5"/>
    <dgm:cxn modelId="{6532BE74-8E05-40C4-8903-BDE6923FCD2B}" type="presParOf" srcId="{06CE1B41-B88B-45B6-9B20-E882E72EA011}" destId="{0B6DDF90-751B-4CFB-BC57-311CCAE8561C}" srcOrd="0" destOrd="0" presId="urn:microsoft.com/office/officeart/2005/8/layout/cycle5"/>
    <dgm:cxn modelId="{408F4FCA-0602-4E37-8431-57C7251A4BCE}" type="presParOf" srcId="{06CE1B41-B88B-45B6-9B20-E882E72EA011}" destId="{113C7991-D6C9-497A-BA33-535EAB3F3223}" srcOrd="1" destOrd="0" presId="urn:microsoft.com/office/officeart/2005/8/layout/cycle5"/>
    <dgm:cxn modelId="{65B5866F-B6E9-45FD-AD0F-43FF2B4DB8AE}" type="presParOf" srcId="{06CE1B41-B88B-45B6-9B20-E882E72EA011}" destId="{496B9FB5-E092-449A-955B-5C6CC70BE33D}" srcOrd="2" destOrd="0" presId="urn:microsoft.com/office/officeart/2005/8/layout/cycle5"/>
    <dgm:cxn modelId="{CF5868E7-C376-4BC4-92FE-77A7F53DA900}" type="presParOf" srcId="{06CE1B41-B88B-45B6-9B20-E882E72EA011}" destId="{CC9D5FC8-D8EE-4920-A556-3EE8C1AF1B10}" srcOrd="3" destOrd="0" presId="urn:microsoft.com/office/officeart/2005/8/layout/cycle5"/>
    <dgm:cxn modelId="{453F596B-0000-44FB-B87C-43CD5EF4B89E}" type="presParOf" srcId="{06CE1B41-B88B-45B6-9B20-E882E72EA011}" destId="{3026BF00-5FC8-413F-9D44-BAFC858B119C}" srcOrd="4" destOrd="0" presId="urn:microsoft.com/office/officeart/2005/8/layout/cycle5"/>
    <dgm:cxn modelId="{5ECC6AB1-3772-4523-9530-E1E54D743295}" type="presParOf" srcId="{06CE1B41-B88B-45B6-9B20-E882E72EA011}" destId="{35783D78-8000-446D-8727-26EEB5EB54F6}" srcOrd="5" destOrd="0" presId="urn:microsoft.com/office/officeart/2005/8/layout/cycle5"/>
    <dgm:cxn modelId="{223D6E55-57EC-45D3-A130-CAE9AF9B2ACB}" type="presParOf" srcId="{06CE1B41-B88B-45B6-9B20-E882E72EA011}" destId="{92F58289-5D96-4EA4-85C4-DDE1F79DC33B}" srcOrd="6" destOrd="0" presId="urn:microsoft.com/office/officeart/2005/8/layout/cycle5"/>
    <dgm:cxn modelId="{BA5D8833-4460-40F0-894F-F2E27E393289}" type="presParOf" srcId="{06CE1B41-B88B-45B6-9B20-E882E72EA011}" destId="{B061ABA9-4A36-47C3-8F11-C9D485D37F43}" srcOrd="7" destOrd="0" presId="urn:microsoft.com/office/officeart/2005/8/layout/cycle5"/>
    <dgm:cxn modelId="{BD21CA06-FD4C-4991-B0F0-5A0309ED4625}" type="presParOf" srcId="{06CE1B41-B88B-45B6-9B20-E882E72EA011}" destId="{D9E29718-1E3E-4857-8077-090AA848F400}" srcOrd="8" destOrd="0" presId="urn:microsoft.com/office/officeart/2005/8/layout/cycle5"/>
    <dgm:cxn modelId="{7B1DFE74-6AE5-4546-9481-F46D7947C437}" type="presParOf" srcId="{06CE1B41-B88B-45B6-9B20-E882E72EA011}" destId="{7D532CEA-18C4-4361-ABC2-2F60AA782CFE}" srcOrd="9" destOrd="0" presId="urn:microsoft.com/office/officeart/2005/8/layout/cycle5"/>
    <dgm:cxn modelId="{ACA2D2D7-9C96-41B1-83FE-821EDB7FF4E8}" type="presParOf" srcId="{06CE1B41-B88B-45B6-9B20-E882E72EA011}" destId="{03E8065D-547C-4DB7-9EBC-F88E810E7D04}" srcOrd="10" destOrd="0" presId="urn:microsoft.com/office/officeart/2005/8/layout/cycle5"/>
    <dgm:cxn modelId="{84CC6959-355E-4D43-ACE2-BF5DFFB44F12}" type="presParOf" srcId="{06CE1B41-B88B-45B6-9B20-E882E72EA011}" destId="{FB96B22F-B3A0-4B82-BC5F-A3FA3AD8AE0B}" srcOrd="11" destOrd="0" presId="urn:microsoft.com/office/officeart/2005/8/layout/cycle5"/>
    <dgm:cxn modelId="{FCD5E889-62FD-49D2-B9BB-FCDFF59EF2A5}" type="presParOf" srcId="{06CE1B41-B88B-45B6-9B20-E882E72EA011}" destId="{E5BE677D-E46D-41D8-8EB8-BBAD5248761F}" srcOrd="12" destOrd="0" presId="urn:microsoft.com/office/officeart/2005/8/layout/cycle5"/>
    <dgm:cxn modelId="{54D84E12-70A2-46A0-AA97-F847D32C5F3E}" type="presParOf" srcId="{06CE1B41-B88B-45B6-9B20-E882E72EA011}" destId="{6A6387FE-0C73-48A0-8D7C-C7C0F79E9ED8}" srcOrd="13" destOrd="0" presId="urn:microsoft.com/office/officeart/2005/8/layout/cycle5"/>
    <dgm:cxn modelId="{AD6D4319-4AD8-4C94-899E-EE688B52FF6C}" type="presParOf" srcId="{06CE1B41-B88B-45B6-9B20-E882E72EA011}" destId="{42EDC85B-AE50-4747-BDFA-74E12A3EBAF6}" srcOrd="14" destOrd="0" presId="urn:microsoft.com/office/officeart/2005/8/layout/cycle5"/>
    <dgm:cxn modelId="{69711286-D533-44F0-9EDC-29AD54119ED4}" type="presParOf" srcId="{06CE1B41-B88B-45B6-9B20-E882E72EA011}" destId="{5406AF39-237F-44CD-9AE4-C554404BE084}" srcOrd="15" destOrd="0" presId="urn:microsoft.com/office/officeart/2005/8/layout/cycle5"/>
    <dgm:cxn modelId="{55A664B9-4347-48C4-B0F2-7A7771B71921}" type="presParOf" srcId="{06CE1B41-B88B-45B6-9B20-E882E72EA011}" destId="{1C1A767D-F2A0-47DD-BF85-7B067D4F8EF4}" srcOrd="16" destOrd="0" presId="urn:microsoft.com/office/officeart/2005/8/layout/cycle5"/>
    <dgm:cxn modelId="{FE7F8AFB-82CC-4397-8D12-8D7C04D730D8}" type="presParOf" srcId="{06CE1B41-B88B-45B6-9B20-E882E72EA011}" destId="{135E9FB7-4A38-4CE6-BF31-0928F9B27A9F}" srcOrd="17"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615610-B8AA-4938-BAE5-A6083D2BFEED}" type="doc">
      <dgm:prSet loTypeId="urn:microsoft.com/office/officeart/2005/8/layout/pyramid1" loCatId="pyramid" qsTypeId="urn:microsoft.com/office/officeart/2005/8/quickstyle/3d2" qsCatId="3D" csTypeId="urn:microsoft.com/office/officeart/2005/8/colors/accent2_3" csCatId="accent2" phldr="1"/>
      <dgm:spPr/>
    </dgm:pt>
    <dgm:pt modelId="{3922561A-2B65-4BFB-8B9B-6FBFD5AC25FB}">
      <dgm:prSet phldrT="[Text]" custT="1"/>
      <dgm:spPr/>
      <dgm:t>
        <a:bodyPr/>
        <a:lstStyle/>
        <a:p>
          <a:r>
            <a:rPr lang="es-AR" sz="2000" dirty="0"/>
            <a:t>Requerimientos de Usuario</a:t>
          </a:r>
        </a:p>
      </dgm:t>
    </dgm:pt>
    <dgm:pt modelId="{46063726-50D7-40D2-92C8-907BC7E59677}" type="parTrans" cxnId="{44DED934-8727-4056-8E7B-8A3831623C25}">
      <dgm:prSet/>
      <dgm:spPr/>
      <dgm:t>
        <a:bodyPr/>
        <a:lstStyle/>
        <a:p>
          <a:endParaRPr lang="es-AR" sz="2400"/>
        </a:p>
      </dgm:t>
    </dgm:pt>
    <dgm:pt modelId="{4C338B7C-D30C-4C98-8A11-BEB133D0A3DE}" type="sibTrans" cxnId="{44DED934-8727-4056-8E7B-8A3831623C25}">
      <dgm:prSet/>
      <dgm:spPr/>
      <dgm:t>
        <a:bodyPr/>
        <a:lstStyle/>
        <a:p>
          <a:endParaRPr lang="es-AR" sz="2400"/>
        </a:p>
      </dgm:t>
    </dgm:pt>
    <dgm:pt modelId="{9A56792D-96E9-47FA-A9BF-FD5C20B0306C}">
      <dgm:prSet phldrT="[Text]" custT="1"/>
      <dgm:spPr/>
      <dgm:t>
        <a:bodyPr/>
        <a:lstStyle/>
        <a:p>
          <a:r>
            <a:rPr lang="es-AR" sz="2000" dirty="0"/>
            <a:t>Requerimientos de Software</a:t>
          </a:r>
        </a:p>
      </dgm:t>
    </dgm:pt>
    <dgm:pt modelId="{0E19D2CB-A802-40B8-BC95-568E826B80DD}" type="parTrans" cxnId="{A573B416-7526-4E32-8B5B-D97660F26A33}">
      <dgm:prSet/>
      <dgm:spPr/>
      <dgm:t>
        <a:bodyPr/>
        <a:lstStyle/>
        <a:p>
          <a:endParaRPr lang="es-AR" sz="2400"/>
        </a:p>
      </dgm:t>
    </dgm:pt>
    <dgm:pt modelId="{BAF48777-7B3E-48B6-AEE5-EC22FA38D44B}" type="sibTrans" cxnId="{A573B416-7526-4E32-8B5B-D97660F26A33}">
      <dgm:prSet/>
      <dgm:spPr/>
      <dgm:t>
        <a:bodyPr/>
        <a:lstStyle/>
        <a:p>
          <a:endParaRPr lang="es-AR" sz="2400"/>
        </a:p>
      </dgm:t>
    </dgm:pt>
    <dgm:pt modelId="{9F4C82FD-B99F-48A2-9A50-D6EE2E2EB8C9}">
      <dgm:prSet phldrT="[Text]" custT="1"/>
      <dgm:spPr/>
      <dgm:t>
        <a:bodyPr/>
        <a:lstStyle/>
        <a:p>
          <a:r>
            <a:rPr lang="es-AR" sz="2000" dirty="0"/>
            <a:t>Requerimientos de Negocio</a:t>
          </a:r>
        </a:p>
      </dgm:t>
    </dgm:pt>
    <dgm:pt modelId="{71360472-C7E7-4021-A4DD-0ED86E70F759}" type="parTrans" cxnId="{CC523003-7C65-4BF9-A885-3A52DF857144}">
      <dgm:prSet/>
      <dgm:spPr/>
      <dgm:t>
        <a:bodyPr/>
        <a:lstStyle/>
        <a:p>
          <a:endParaRPr lang="es-AR" sz="2400"/>
        </a:p>
      </dgm:t>
    </dgm:pt>
    <dgm:pt modelId="{AA1BF9E6-1073-4214-AD6B-6F321AA144EA}" type="sibTrans" cxnId="{CC523003-7C65-4BF9-A885-3A52DF857144}">
      <dgm:prSet/>
      <dgm:spPr/>
      <dgm:t>
        <a:bodyPr/>
        <a:lstStyle/>
        <a:p>
          <a:endParaRPr lang="es-AR" sz="2400"/>
        </a:p>
      </dgm:t>
    </dgm:pt>
    <dgm:pt modelId="{F0130873-70DE-4FEF-9DBA-B5F55D51EEAF}" type="pres">
      <dgm:prSet presAssocID="{A4615610-B8AA-4938-BAE5-A6083D2BFEED}" presName="Name0" presStyleCnt="0">
        <dgm:presLayoutVars>
          <dgm:dir/>
          <dgm:animLvl val="lvl"/>
          <dgm:resizeHandles val="exact"/>
        </dgm:presLayoutVars>
      </dgm:prSet>
      <dgm:spPr/>
    </dgm:pt>
    <dgm:pt modelId="{3EAE4AE2-D0B2-490E-A4F9-2E3049E6B402}" type="pres">
      <dgm:prSet presAssocID="{9F4C82FD-B99F-48A2-9A50-D6EE2E2EB8C9}" presName="Name8" presStyleCnt="0"/>
      <dgm:spPr/>
    </dgm:pt>
    <dgm:pt modelId="{700B0D39-A20D-4160-A998-C80A2E8F7043}" type="pres">
      <dgm:prSet presAssocID="{9F4C82FD-B99F-48A2-9A50-D6EE2E2EB8C9}" presName="level" presStyleLbl="node1" presStyleIdx="0" presStyleCnt="3">
        <dgm:presLayoutVars>
          <dgm:chMax val="1"/>
          <dgm:bulletEnabled val="1"/>
        </dgm:presLayoutVars>
      </dgm:prSet>
      <dgm:spPr/>
    </dgm:pt>
    <dgm:pt modelId="{EC7BB782-95D4-491F-B8ED-95D9808F9E6A}" type="pres">
      <dgm:prSet presAssocID="{9F4C82FD-B99F-48A2-9A50-D6EE2E2EB8C9}" presName="levelTx" presStyleLbl="revTx" presStyleIdx="0" presStyleCnt="0">
        <dgm:presLayoutVars>
          <dgm:chMax val="1"/>
          <dgm:bulletEnabled val="1"/>
        </dgm:presLayoutVars>
      </dgm:prSet>
      <dgm:spPr/>
    </dgm:pt>
    <dgm:pt modelId="{973D5B60-2AAB-4288-A674-B12FA57C4B0C}" type="pres">
      <dgm:prSet presAssocID="{3922561A-2B65-4BFB-8B9B-6FBFD5AC25FB}" presName="Name8" presStyleCnt="0"/>
      <dgm:spPr/>
    </dgm:pt>
    <dgm:pt modelId="{AD747587-FC60-4E02-8DD7-08851743B229}" type="pres">
      <dgm:prSet presAssocID="{3922561A-2B65-4BFB-8B9B-6FBFD5AC25FB}" presName="level" presStyleLbl="node1" presStyleIdx="1" presStyleCnt="3">
        <dgm:presLayoutVars>
          <dgm:chMax val="1"/>
          <dgm:bulletEnabled val="1"/>
        </dgm:presLayoutVars>
      </dgm:prSet>
      <dgm:spPr/>
    </dgm:pt>
    <dgm:pt modelId="{D768BAFA-AAD0-4C28-8FCC-7279920D328F}" type="pres">
      <dgm:prSet presAssocID="{3922561A-2B65-4BFB-8B9B-6FBFD5AC25FB}" presName="levelTx" presStyleLbl="revTx" presStyleIdx="0" presStyleCnt="0">
        <dgm:presLayoutVars>
          <dgm:chMax val="1"/>
          <dgm:bulletEnabled val="1"/>
        </dgm:presLayoutVars>
      </dgm:prSet>
      <dgm:spPr/>
    </dgm:pt>
    <dgm:pt modelId="{488E7C1D-133C-4E68-80C7-31C38A0EB446}" type="pres">
      <dgm:prSet presAssocID="{9A56792D-96E9-47FA-A9BF-FD5C20B0306C}" presName="Name8" presStyleCnt="0"/>
      <dgm:spPr/>
    </dgm:pt>
    <dgm:pt modelId="{439033C7-FA81-4710-B36A-D65E81543A6E}" type="pres">
      <dgm:prSet presAssocID="{9A56792D-96E9-47FA-A9BF-FD5C20B0306C}" presName="level" presStyleLbl="node1" presStyleIdx="2" presStyleCnt="3" custLinFactNeighborX="-1546">
        <dgm:presLayoutVars>
          <dgm:chMax val="1"/>
          <dgm:bulletEnabled val="1"/>
        </dgm:presLayoutVars>
      </dgm:prSet>
      <dgm:spPr/>
    </dgm:pt>
    <dgm:pt modelId="{B4D35F87-7AB7-4077-8996-E90EF8683AEF}" type="pres">
      <dgm:prSet presAssocID="{9A56792D-96E9-47FA-A9BF-FD5C20B0306C}" presName="levelTx" presStyleLbl="revTx" presStyleIdx="0" presStyleCnt="0">
        <dgm:presLayoutVars>
          <dgm:chMax val="1"/>
          <dgm:bulletEnabled val="1"/>
        </dgm:presLayoutVars>
      </dgm:prSet>
      <dgm:spPr/>
    </dgm:pt>
  </dgm:ptLst>
  <dgm:cxnLst>
    <dgm:cxn modelId="{44A991F6-0E9D-43E4-BEE1-4599F995DAAB}" type="presOf" srcId="{3922561A-2B65-4BFB-8B9B-6FBFD5AC25FB}" destId="{AD747587-FC60-4E02-8DD7-08851743B229}" srcOrd="0" destOrd="0" presId="urn:microsoft.com/office/officeart/2005/8/layout/pyramid1"/>
    <dgm:cxn modelId="{44DED934-8727-4056-8E7B-8A3831623C25}" srcId="{A4615610-B8AA-4938-BAE5-A6083D2BFEED}" destId="{3922561A-2B65-4BFB-8B9B-6FBFD5AC25FB}" srcOrd="1" destOrd="0" parTransId="{46063726-50D7-40D2-92C8-907BC7E59677}" sibTransId="{4C338B7C-D30C-4C98-8A11-BEB133D0A3DE}"/>
    <dgm:cxn modelId="{A573B416-7526-4E32-8B5B-D97660F26A33}" srcId="{A4615610-B8AA-4938-BAE5-A6083D2BFEED}" destId="{9A56792D-96E9-47FA-A9BF-FD5C20B0306C}" srcOrd="2" destOrd="0" parTransId="{0E19D2CB-A802-40B8-BC95-568E826B80DD}" sibTransId="{BAF48777-7B3E-48B6-AEE5-EC22FA38D44B}"/>
    <dgm:cxn modelId="{CC523003-7C65-4BF9-A885-3A52DF857144}" srcId="{A4615610-B8AA-4938-BAE5-A6083D2BFEED}" destId="{9F4C82FD-B99F-48A2-9A50-D6EE2E2EB8C9}" srcOrd="0" destOrd="0" parTransId="{71360472-C7E7-4021-A4DD-0ED86E70F759}" sibTransId="{AA1BF9E6-1073-4214-AD6B-6F321AA144EA}"/>
    <dgm:cxn modelId="{7999A4F0-E076-4B41-B9DB-AFE3742A7465}" type="presOf" srcId="{9F4C82FD-B99F-48A2-9A50-D6EE2E2EB8C9}" destId="{700B0D39-A20D-4160-A998-C80A2E8F7043}" srcOrd="0" destOrd="0" presId="urn:microsoft.com/office/officeart/2005/8/layout/pyramid1"/>
    <dgm:cxn modelId="{20E2FC64-EB0D-456F-AEDE-CF081277F40D}" type="presOf" srcId="{A4615610-B8AA-4938-BAE5-A6083D2BFEED}" destId="{F0130873-70DE-4FEF-9DBA-B5F55D51EEAF}" srcOrd="0" destOrd="0" presId="urn:microsoft.com/office/officeart/2005/8/layout/pyramid1"/>
    <dgm:cxn modelId="{40DC62A1-622E-414E-A4B4-9EDEB0FEA47B}" type="presOf" srcId="{9A56792D-96E9-47FA-A9BF-FD5C20B0306C}" destId="{439033C7-FA81-4710-B36A-D65E81543A6E}" srcOrd="0" destOrd="0" presId="urn:microsoft.com/office/officeart/2005/8/layout/pyramid1"/>
    <dgm:cxn modelId="{CC2DC722-FF1F-43E3-AA6A-6EA45F307612}" type="presOf" srcId="{3922561A-2B65-4BFB-8B9B-6FBFD5AC25FB}" destId="{D768BAFA-AAD0-4C28-8FCC-7279920D328F}" srcOrd="1" destOrd="0" presId="urn:microsoft.com/office/officeart/2005/8/layout/pyramid1"/>
    <dgm:cxn modelId="{C66E5E77-7992-4036-ACE3-2C279693133B}" type="presOf" srcId="{9F4C82FD-B99F-48A2-9A50-D6EE2E2EB8C9}" destId="{EC7BB782-95D4-491F-B8ED-95D9808F9E6A}" srcOrd="1" destOrd="0" presId="urn:microsoft.com/office/officeart/2005/8/layout/pyramid1"/>
    <dgm:cxn modelId="{6DA56641-4355-4F87-A6A0-4255011D9D88}" type="presOf" srcId="{9A56792D-96E9-47FA-A9BF-FD5C20B0306C}" destId="{B4D35F87-7AB7-4077-8996-E90EF8683AEF}" srcOrd="1" destOrd="0" presId="urn:microsoft.com/office/officeart/2005/8/layout/pyramid1"/>
    <dgm:cxn modelId="{09501292-D965-45BC-9DC0-6036F493A6ED}" type="presParOf" srcId="{F0130873-70DE-4FEF-9DBA-B5F55D51EEAF}" destId="{3EAE4AE2-D0B2-490E-A4F9-2E3049E6B402}" srcOrd="0" destOrd="0" presId="urn:microsoft.com/office/officeart/2005/8/layout/pyramid1"/>
    <dgm:cxn modelId="{DD6F3A41-A02C-4AF8-8D74-F110D45A121E}" type="presParOf" srcId="{3EAE4AE2-D0B2-490E-A4F9-2E3049E6B402}" destId="{700B0D39-A20D-4160-A998-C80A2E8F7043}" srcOrd="0" destOrd="0" presId="urn:microsoft.com/office/officeart/2005/8/layout/pyramid1"/>
    <dgm:cxn modelId="{137EB600-BA00-45A9-8463-E56CFF764C20}" type="presParOf" srcId="{3EAE4AE2-D0B2-490E-A4F9-2E3049E6B402}" destId="{EC7BB782-95D4-491F-B8ED-95D9808F9E6A}" srcOrd="1" destOrd="0" presId="urn:microsoft.com/office/officeart/2005/8/layout/pyramid1"/>
    <dgm:cxn modelId="{9F1ECC2B-F137-42B8-BB6E-8E9898AC69B4}" type="presParOf" srcId="{F0130873-70DE-4FEF-9DBA-B5F55D51EEAF}" destId="{973D5B60-2AAB-4288-A674-B12FA57C4B0C}" srcOrd="1" destOrd="0" presId="urn:microsoft.com/office/officeart/2005/8/layout/pyramid1"/>
    <dgm:cxn modelId="{2562A5DC-3A69-4980-8A80-43EF0B2B26B0}" type="presParOf" srcId="{973D5B60-2AAB-4288-A674-B12FA57C4B0C}" destId="{AD747587-FC60-4E02-8DD7-08851743B229}" srcOrd="0" destOrd="0" presId="urn:microsoft.com/office/officeart/2005/8/layout/pyramid1"/>
    <dgm:cxn modelId="{944D24ED-9DE1-456D-BC6B-2DCB915D59F4}" type="presParOf" srcId="{973D5B60-2AAB-4288-A674-B12FA57C4B0C}" destId="{D768BAFA-AAD0-4C28-8FCC-7279920D328F}" srcOrd="1" destOrd="0" presId="urn:microsoft.com/office/officeart/2005/8/layout/pyramid1"/>
    <dgm:cxn modelId="{EF8EBF95-1752-434D-90AA-AB0D75577569}" type="presParOf" srcId="{F0130873-70DE-4FEF-9DBA-B5F55D51EEAF}" destId="{488E7C1D-133C-4E68-80C7-31C38A0EB446}" srcOrd="2" destOrd="0" presId="urn:microsoft.com/office/officeart/2005/8/layout/pyramid1"/>
    <dgm:cxn modelId="{EA980ABD-8172-4F1D-8606-662B399CF1B8}" type="presParOf" srcId="{488E7C1D-133C-4E68-80C7-31C38A0EB446}" destId="{439033C7-FA81-4710-B36A-D65E81543A6E}" srcOrd="0" destOrd="0" presId="urn:microsoft.com/office/officeart/2005/8/layout/pyramid1"/>
    <dgm:cxn modelId="{0D3C723E-C9D5-4CFB-A5CB-E208E49E64D1}" type="presParOf" srcId="{488E7C1D-133C-4E68-80C7-31C38A0EB446}" destId="{B4D35F87-7AB7-4077-8996-E90EF8683AEF}"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5EAA31-688C-4B3C-B35A-BF23A6DB2243}" type="doc">
      <dgm:prSet loTypeId="urn:microsoft.com/office/officeart/2005/8/layout/funnel1" loCatId="process" qsTypeId="urn:microsoft.com/office/officeart/2005/8/quickstyle/3d4" qsCatId="3D" csTypeId="urn:microsoft.com/office/officeart/2005/8/colors/colorful4" csCatId="colorful" phldr="1"/>
      <dgm:spPr/>
      <dgm:t>
        <a:bodyPr/>
        <a:lstStyle/>
        <a:p>
          <a:endParaRPr lang="es-AR"/>
        </a:p>
      </dgm:t>
    </dgm:pt>
    <dgm:pt modelId="{714F9188-B2F8-4B9C-BB40-C79C1E1808AA}">
      <dgm:prSet phldrT="[Texto]" custT="1"/>
      <dgm:spPr/>
      <dgm:t>
        <a:bodyPr/>
        <a:lstStyle/>
        <a:p>
          <a:r>
            <a:rPr lang="es-AR" sz="2000" dirty="0"/>
            <a:t>Tarjeta</a:t>
          </a:r>
        </a:p>
      </dgm:t>
    </dgm:pt>
    <dgm:pt modelId="{1B27D2A9-6ABD-4986-97B4-0828C7769ABB}" type="parTrans" cxnId="{2693B031-E67C-45D0-9D9A-5ECD5F5B2F94}">
      <dgm:prSet/>
      <dgm:spPr/>
      <dgm:t>
        <a:bodyPr/>
        <a:lstStyle/>
        <a:p>
          <a:endParaRPr lang="es-AR" sz="4000"/>
        </a:p>
      </dgm:t>
    </dgm:pt>
    <dgm:pt modelId="{03205E1B-AFFA-4525-8C33-16C07AB085D6}" type="sibTrans" cxnId="{2693B031-E67C-45D0-9D9A-5ECD5F5B2F94}">
      <dgm:prSet/>
      <dgm:spPr/>
      <dgm:t>
        <a:bodyPr/>
        <a:lstStyle/>
        <a:p>
          <a:endParaRPr lang="es-AR" sz="4000"/>
        </a:p>
      </dgm:t>
    </dgm:pt>
    <dgm:pt modelId="{2C3D3549-4B2E-4C7F-BEA2-3DEE9DED56EE}">
      <dgm:prSet phldrT="[Texto]" custT="1"/>
      <dgm:spPr/>
      <dgm:t>
        <a:bodyPr/>
        <a:lstStyle/>
        <a:p>
          <a:r>
            <a:rPr lang="es-AR" sz="2000" dirty="0"/>
            <a:t>Conversación</a:t>
          </a:r>
        </a:p>
      </dgm:t>
    </dgm:pt>
    <dgm:pt modelId="{4596A702-A339-429D-8593-2BC9B8756FC8}" type="parTrans" cxnId="{EA1855A0-5BD8-4196-8850-0B32C0CFA97A}">
      <dgm:prSet/>
      <dgm:spPr/>
      <dgm:t>
        <a:bodyPr/>
        <a:lstStyle/>
        <a:p>
          <a:endParaRPr lang="es-AR" sz="4000"/>
        </a:p>
      </dgm:t>
    </dgm:pt>
    <dgm:pt modelId="{71F1828A-219D-4AB5-8FDE-A2676CC81DE2}" type="sibTrans" cxnId="{EA1855A0-5BD8-4196-8850-0B32C0CFA97A}">
      <dgm:prSet/>
      <dgm:spPr/>
      <dgm:t>
        <a:bodyPr/>
        <a:lstStyle/>
        <a:p>
          <a:endParaRPr lang="es-AR" sz="4000"/>
        </a:p>
      </dgm:t>
    </dgm:pt>
    <dgm:pt modelId="{E6DAF5B4-23C6-4CCA-B6FF-2F13A5C7D4EC}">
      <dgm:prSet phldrT="[Texto]" custT="1"/>
      <dgm:spPr/>
      <dgm:t>
        <a:bodyPr/>
        <a:lstStyle/>
        <a:p>
          <a:r>
            <a:rPr lang="es-AR" sz="1800" dirty="0"/>
            <a:t>Confirmación</a:t>
          </a:r>
          <a:endParaRPr lang="es-AR" sz="2400" dirty="0"/>
        </a:p>
      </dgm:t>
    </dgm:pt>
    <dgm:pt modelId="{80ACCF15-F4E0-4431-BB96-768DF6DE1B66}" type="parTrans" cxnId="{550D100B-BD1B-4276-9E12-0B3B4066E4BE}">
      <dgm:prSet/>
      <dgm:spPr/>
      <dgm:t>
        <a:bodyPr/>
        <a:lstStyle/>
        <a:p>
          <a:endParaRPr lang="es-AR" sz="4000"/>
        </a:p>
      </dgm:t>
    </dgm:pt>
    <dgm:pt modelId="{B74315E2-8D83-41A9-8A61-977BB92BA7F3}" type="sibTrans" cxnId="{550D100B-BD1B-4276-9E12-0B3B4066E4BE}">
      <dgm:prSet/>
      <dgm:spPr/>
      <dgm:t>
        <a:bodyPr/>
        <a:lstStyle/>
        <a:p>
          <a:endParaRPr lang="es-AR" sz="4000"/>
        </a:p>
      </dgm:t>
    </dgm:pt>
    <dgm:pt modelId="{67704765-CDE5-4F61-A551-173682243CEC}">
      <dgm:prSet phldrT="[Texto]" custT="1"/>
      <dgm:spPr/>
      <dgm:t>
        <a:bodyPr/>
        <a:lstStyle/>
        <a:p>
          <a:r>
            <a:rPr lang="es-AR" sz="4000" dirty="0"/>
            <a:t>Historia</a:t>
          </a:r>
          <a:endParaRPr lang="es-AR" sz="4400" dirty="0"/>
        </a:p>
      </dgm:t>
    </dgm:pt>
    <dgm:pt modelId="{CD821A54-0116-4BEC-A508-9ADA6493FE67}" type="parTrans" cxnId="{0A44E72C-E6FB-4062-BD19-02DC6C71BD84}">
      <dgm:prSet/>
      <dgm:spPr/>
      <dgm:t>
        <a:bodyPr/>
        <a:lstStyle/>
        <a:p>
          <a:endParaRPr lang="es-AR" sz="4000"/>
        </a:p>
      </dgm:t>
    </dgm:pt>
    <dgm:pt modelId="{FA73AD14-E4AC-4370-A454-808418AD8872}" type="sibTrans" cxnId="{0A44E72C-E6FB-4062-BD19-02DC6C71BD84}">
      <dgm:prSet/>
      <dgm:spPr/>
      <dgm:t>
        <a:bodyPr/>
        <a:lstStyle/>
        <a:p>
          <a:endParaRPr lang="es-AR" sz="4000"/>
        </a:p>
      </dgm:t>
    </dgm:pt>
    <dgm:pt modelId="{3429E46B-137F-4FA8-B083-E7F8BA8D1C84}" type="pres">
      <dgm:prSet presAssocID="{575EAA31-688C-4B3C-B35A-BF23A6DB2243}" presName="Name0" presStyleCnt="0">
        <dgm:presLayoutVars>
          <dgm:chMax val="4"/>
          <dgm:resizeHandles val="exact"/>
        </dgm:presLayoutVars>
      </dgm:prSet>
      <dgm:spPr/>
    </dgm:pt>
    <dgm:pt modelId="{464A38F9-04CC-4B26-9793-1D8E6FDC6756}" type="pres">
      <dgm:prSet presAssocID="{575EAA31-688C-4B3C-B35A-BF23A6DB2243}" presName="ellipse" presStyleLbl="trBgShp" presStyleIdx="0" presStyleCnt="1"/>
      <dgm:spPr/>
    </dgm:pt>
    <dgm:pt modelId="{C8CCDD8A-5EEB-49A7-AC2A-206C6A4351D7}" type="pres">
      <dgm:prSet presAssocID="{575EAA31-688C-4B3C-B35A-BF23A6DB2243}" presName="arrow1" presStyleLbl="fgShp" presStyleIdx="0" presStyleCnt="1"/>
      <dgm:spPr/>
    </dgm:pt>
    <dgm:pt modelId="{B5A7F272-9766-4BA1-B1C5-60E7833998BA}" type="pres">
      <dgm:prSet presAssocID="{575EAA31-688C-4B3C-B35A-BF23A6DB2243}" presName="rectangle" presStyleLbl="revTx" presStyleIdx="0" presStyleCnt="1">
        <dgm:presLayoutVars>
          <dgm:bulletEnabled val="1"/>
        </dgm:presLayoutVars>
      </dgm:prSet>
      <dgm:spPr/>
    </dgm:pt>
    <dgm:pt modelId="{185E7FD4-AEEE-4E59-AABB-41897C252757}" type="pres">
      <dgm:prSet presAssocID="{2C3D3549-4B2E-4C7F-BEA2-3DEE9DED56EE}" presName="item1" presStyleLbl="node1" presStyleIdx="0" presStyleCnt="3" custScaleX="135240" custScaleY="126141">
        <dgm:presLayoutVars>
          <dgm:bulletEnabled val="1"/>
        </dgm:presLayoutVars>
      </dgm:prSet>
      <dgm:spPr/>
    </dgm:pt>
    <dgm:pt modelId="{1004EC47-6045-4BDD-8D7C-C2A25BF4E7D1}" type="pres">
      <dgm:prSet presAssocID="{E6DAF5B4-23C6-4CCA-B6FF-2F13A5C7D4EC}" presName="item2" presStyleLbl="node1" presStyleIdx="1" presStyleCnt="3" custScaleX="148526" custScaleY="119967">
        <dgm:presLayoutVars>
          <dgm:bulletEnabled val="1"/>
        </dgm:presLayoutVars>
      </dgm:prSet>
      <dgm:spPr/>
    </dgm:pt>
    <dgm:pt modelId="{8B84AB9B-2D57-4343-9CA5-3966869F5ED2}" type="pres">
      <dgm:prSet presAssocID="{67704765-CDE5-4F61-A551-173682243CEC}" presName="item3" presStyleLbl="node1" presStyleIdx="2" presStyleCnt="3" custScaleX="124229" custScaleY="110067">
        <dgm:presLayoutVars>
          <dgm:bulletEnabled val="1"/>
        </dgm:presLayoutVars>
      </dgm:prSet>
      <dgm:spPr/>
    </dgm:pt>
    <dgm:pt modelId="{1FABD147-006E-46DE-AAE9-A0B7491576C2}" type="pres">
      <dgm:prSet presAssocID="{575EAA31-688C-4B3C-B35A-BF23A6DB2243}" presName="funnel" presStyleLbl="trAlignAcc1" presStyleIdx="0" presStyleCnt="1" custScaleX="139148" custScaleY="110295" custLinFactNeighborX="-1245" custLinFactNeighborY="-1256"/>
      <dgm:spPr/>
    </dgm:pt>
  </dgm:ptLst>
  <dgm:cxnLst>
    <dgm:cxn modelId="{0A44E72C-E6FB-4062-BD19-02DC6C71BD84}" srcId="{575EAA31-688C-4B3C-B35A-BF23A6DB2243}" destId="{67704765-CDE5-4F61-A551-173682243CEC}" srcOrd="3" destOrd="0" parTransId="{CD821A54-0116-4BEC-A508-9ADA6493FE67}" sibTransId="{FA73AD14-E4AC-4370-A454-808418AD8872}"/>
    <dgm:cxn modelId="{4E66ED0B-99F6-430D-8560-21C0C527EFD9}" type="presOf" srcId="{2C3D3549-4B2E-4C7F-BEA2-3DEE9DED56EE}" destId="{1004EC47-6045-4BDD-8D7C-C2A25BF4E7D1}" srcOrd="0" destOrd="0" presId="urn:microsoft.com/office/officeart/2005/8/layout/funnel1"/>
    <dgm:cxn modelId="{2693B031-E67C-45D0-9D9A-5ECD5F5B2F94}" srcId="{575EAA31-688C-4B3C-B35A-BF23A6DB2243}" destId="{714F9188-B2F8-4B9C-BB40-C79C1E1808AA}" srcOrd="0" destOrd="0" parTransId="{1B27D2A9-6ABD-4986-97B4-0828C7769ABB}" sibTransId="{03205E1B-AFFA-4525-8C33-16C07AB085D6}"/>
    <dgm:cxn modelId="{550D100B-BD1B-4276-9E12-0B3B4066E4BE}" srcId="{575EAA31-688C-4B3C-B35A-BF23A6DB2243}" destId="{E6DAF5B4-23C6-4CCA-B6FF-2F13A5C7D4EC}" srcOrd="2" destOrd="0" parTransId="{80ACCF15-F4E0-4431-BB96-768DF6DE1B66}" sibTransId="{B74315E2-8D83-41A9-8A61-977BB92BA7F3}"/>
    <dgm:cxn modelId="{6A98049A-C8BB-490A-A2DF-D07D64532C79}" type="presOf" srcId="{67704765-CDE5-4F61-A551-173682243CEC}" destId="{B5A7F272-9766-4BA1-B1C5-60E7833998BA}" srcOrd="0" destOrd="0" presId="urn:microsoft.com/office/officeart/2005/8/layout/funnel1"/>
    <dgm:cxn modelId="{95ACB03D-B1D4-4298-BBC0-7A61B1310DD6}" type="presOf" srcId="{575EAA31-688C-4B3C-B35A-BF23A6DB2243}" destId="{3429E46B-137F-4FA8-B083-E7F8BA8D1C84}" srcOrd="0" destOrd="0" presId="urn:microsoft.com/office/officeart/2005/8/layout/funnel1"/>
    <dgm:cxn modelId="{9A63E27C-63BB-41FA-BEBB-5E70099A19B1}" type="presOf" srcId="{714F9188-B2F8-4B9C-BB40-C79C1E1808AA}" destId="{8B84AB9B-2D57-4343-9CA5-3966869F5ED2}" srcOrd="0" destOrd="0" presId="urn:microsoft.com/office/officeart/2005/8/layout/funnel1"/>
    <dgm:cxn modelId="{BDC79410-AE37-4857-B356-062751003036}" type="presOf" srcId="{E6DAF5B4-23C6-4CCA-B6FF-2F13A5C7D4EC}" destId="{185E7FD4-AEEE-4E59-AABB-41897C252757}" srcOrd="0" destOrd="0" presId="urn:microsoft.com/office/officeart/2005/8/layout/funnel1"/>
    <dgm:cxn modelId="{EA1855A0-5BD8-4196-8850-0B32C0CFA97A}" srcId="{575EAA31-688C-4B3C-B35A-BF23A6DB2243}" destId="{2C3D3549-4B2E-4C7F-BEA2-3DEE9DED56EE}" srcOrd="1" destOrd="0" parTransId="{4596A702-A339-429D-8593-2BC9B8756FC8}" sibTransId="{71F1828A-219D-4AB5-8FDE-A2676CC81DE2}"/>
    <dgm:cxn modelId="{498D3B80-B6E1-417A-967E-35AD62B1CFD2}" type="presParOf" srcId="{3429E46B-137F-4FA8-B083-E7F8BA8D1C84}" destId="{464A38F9-04CC-4B26-9793-1D8E6FDC6756}" srcOrd="0" destOrd="0" presId="urn:microsoft.com/office/officeart/2005/8/layout/funnel1"/>
    <dgm:cxn modelId="{372DB7B2-A8A1-4B44-93F8-08BB19E596A3}" type="presParOf" srcId="{3429E46B-137F-4FA8-B083-E7F8BA8D1C84}" destId="{C8CCDD8A-5EEB-49A7-AC2A-206C6A4351D7}" srcOrd="1" destOrd="0" presId="urn:microsoft.com/office/officeart/2005/8/layout/funnel1"/>
    <dgm:cxn modelId="{E1C71600-485C-4908-89B0-7FA5B2C6E277}" type="presParOf" srcId="{3429E46B-137F-4FA8-B083-E7F8BA8D1C84}" destId="{B5A7F272-9766-4BA1-B1C5-60E7833998BA}" srcOrd="2" destOrd="0" presId="urn:microsoft.com/office/officeart/2005/8/layout/funnel1"/>
    <dgm:cxn modelId="{B0C97BFB-AFBC-48EA-93E2-763C0A6F68AA}" type="presParOf" srcId="{3429E46B-137F-4FA8-B083-E7F8BA8D1C84}" destId="{185E7FD4-AEEE-4E59-AABB-41897C252757}" srcOrd="3" destOrd="0" presId="urn:microsoft.com/office/officeart/2005/8/layout/funnel1"/>
    <dgm:cxn modelId="{5BDEAA9B-67B1-4899-A0AF-D4C838D9B132}" type="presParOf" srcId="{3429E46B-137F-4FA8-B083-E7F8BA8D1C84}" destId="{1004EC47-6045-4BDD-8D7C-C2A25BF4E7D1}" srcOrd="4" destOrd="0" presId="urn:microsoft.com/office/officeart/2005/8/layout/funnel1"/>
    <dgm:cxn modelId="{A820B9C0-9A5E-4F32-91B9-0879D59B59FD}" type="presParOf" srcId="{3429E46B-137F-4FA8-B083-E7F8BA8D1C84}" destId="{8B84AB9B-2D57-4343-9CA5-3966869F5ED2}" srcOrd="5" destOrd="0" presId="urn:microsoft.com/office/officeart/2005/8/layout/funnel1"/>
    <dgm:cxn modelId="{25DCAE70-E8E6-4938-BFCF-B81BDB952C6F}" type="presParOf" srcId="{3429E46B-137F-4FA8-B083-E7F8BA8D1C84}" destId="{1FABD147-006E-46DE-AAE9-A0B7491576C2}"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FAC5C3-E4F6-4E68-85F0-268ED3208E99}"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s-ES"/>
        </a:p>
      </dgm:t>
    </dgm:pt>
    <dgm:pt modelId="{F224745F-ECBC-4622-BF9B-BCB3699D19A9}">
      <dgm:prSet phldrT="[Texto]" custT="1"/>
      <dgm:spPr/>
      <dgm:t>
        <a:bodyPr/>
        <a:lstStyle/>
        <a:p>
          <a:r>
            <a:rPr lang="es-ES" sz="3600"/>
            <a:t>I</a:t>
          </a:r>
        </a:p>
      </dgm:t>
    </dgm:pt>
    <dgm:pt modelId="{F30C0B6B-4936-4D3F-A081-BCF3298F4CF0}" type="parTrans" cxnId="{09ACA549-DA30-47BD-ADB2-DEDDEB83D5EF}">
      <dgm:prSet/>
      <dgm:spPr/>
      <dgm:t>
        <a:bodyPr/>
        <a:lstStyle/>
        <a:p>
          <a:endParaRPr lang="es-ES" sz="4800"/>
        </a:p>
      </dgm:t>
    </dgm:pt>
    <dgm:pt modelId="{FBC04589-60DA-4379-8C96-D717CD7A364E}" type="sibTrans" cxnId="{09ACA549-DA30-47BD-ADB2-DEDDEB83D5EF}">
      <dgm:prSet/>
      <dgm:spPr/>
      <dgm:t>
        <a:bodyPr/>
        <a:lstStyle/>
        <a:p>
          <a:endParaRPr lang="es-ES" sz="4800"/>
        </a:p>
      </dgm:t>
    </dgm:pt>
    <dgm:pt modelId="{92E4C8A1-8FD9-4AE0-983D-676FE62316C5}">
      <dgm:prSet phldrT="[Texto]" custT="1"/>
      <dgm:spPr/>
      <dgm:t>
        <a:bodyPr/>
        <a:lstStyle/>
        <a:p>
          <a:r>
            <a:rPr lang="es-AR" sz="1600" dirty="0"/>
            <a:t> </a:t>
          </a:r>
          <a:r>
            <a:rPr lang="es-AR" sz="1600" b="1" dirty="0"/>
            <a:t>Independientes</a:t>
          </a:r>
          <a:r>
            <a:rPr lang="es-AR" sz="1600" dirty="0"/>
            <a:t> </a:t>
          </a:r>
          <a:endParaRPr lang="es-ES" sz="1600" dirty="0"/>
        </a:p>
      </dgm:t>
    </dgm:pt>
    <dgm:pt modelId="{7A2E1CC6-E2AB-4BF8-9C35-529E3D6CA778}" type="parTrans" cxnId="{31BE5FB5-1174-4FA8-AFAD-BE677844BA57}">
      <dgm:prSet/>
      <dgm:spPr/>
      <dgm:t>
        <a:bodyPr/>
        <a:lstStyle/>
        <a:p>
          <a:endParaRPr lang="es-ES" sz="4800"/>
        </a:p>
      </dgm:t>
    </dgm:pt>
    <dgm:pt modelId="{00773C67-DB88-47B2-B88E-A0EAED8A9E18}" type="sibTrans" cxnId="{31BE5FB5-1174-4FA8-AFAD-BE677844BA57}">
      <dgm:prSet/>
      <dgm:spPr/>
      <dgm:t>
        <a:bodyPr/>
        <a:lstStyle/>
        <a:p>
          <a:endParaRPr lang="es-ES" sz="4800"/>
        </a:p>
      </dgm:t>
    </dgm:pt>
    <dgm:pt modelId="{6E095EDB-1C0B-445E-9E46-C19E3F43F8F0}">
      <dgm:prSet phldrT="[Texto]" custT="1"/>
      <dgm:spPr/>
      <dgm:t>
        <a:bodyPr/>
        <a:lstStyle/>
        <a:p>
          <a:r>
            <a:rPr lang="es-ES" sz="3600"/>
            <a:t>N</a:t>
          </a:r>
        </a:p>
      </dgm:t>
    </dgm:pt>
    <dgm:pt modelId="{371811C6-AB01-4656-BEFE-6B55F472794D}" type="parTrans" cxnId="{08758A5A-8472-4A64-9A22-C3B8321A3244}">
      <dgm:prSet/>
      <dgm:spPr/>
      <dgm:t>
        <a:bodyPr/>
        <a:lstStyle/>
        <a:p>
          <a:endParaRPr lang="es-ES" sz="4800"/>
        </a:p>
      </dgm:t>
    </dgm:pt>
    <dgm:pt modelId="{BC6AC503-61E8-4866-A5E1-176599E95A06}" type="sibTrans" cxnId="{08758A5A-8472-4A64-9A22-C3B8321A3244}">
      <dgm:prSet/>
      <dgm:spPr/>
      <dgm:t>
        <a:bodyPr/>
        <a:lstStyle/>
        <a:p>
          <a:endParaRPr lang="es-ES" sz="4800"/>
        </a:p>
      </dgm:t>
    </dgm:pt>
    <dgm:pt modelId="{B8F2AEFA-24D1-4B90-A627-136E449D52EE}">
      <dgm:prSet phldrT="[Texto]" custT="1"/>
      <dgm:spPr/>
      <dgm:t>
        <a:bodyPr/>
        <a:lstStyle/>
        <a:p>
          <a:r>
            <a:rPr lang="es-ES" sz="1600"/>
            <a:t> </a:t>
          </a:r>
          <a:r>
            <a:rPr lang="es-ES" sz="1600" b="1"/>
            <a:t>Negociable</a:t>
          </a:r>
        </a:p>
      </dgm:t>
    </dgm:pt>
    <dgm:pt modelId="{39B2B647-CC9B-4D41-BB74-788FC8CDBA8B}" type="parTrans" cxnId="{69EA8E16-5050-4AE0-8855-6DEFBEF9D0B4}">
      <dgm:prSet/>
      <dgm:spPr/>
      <dgm:t>
        <a:bodyPr/>
        <a:lstStyle/>
        <a:p>
          <a:endParaRPr lang="es-ES" sz="4800"/>
        </a:p>
      </dgm:t>
    </dgm:pt>
    <dgm:pt modelId="{6A6E9B1C-531C-4E2C-8E39-28D63BA7AF1A}" type="sibTrans" cxnId="{69EA8E16-5050-4AE0-8855-6DEFBEF9D0B4}">
      <dgm:prSet/>
      <dgm:spPr/>
      <dgm:t>
        <a:bodyPr/>
        <a:lstStyle/>
        <a:p>
          <a:endParaRPr lang="es-ES" sz="4800"/>
        </a:p>
      </dgm:t>
    </dgm:pt>
    <dgm:pt modelId="{68CEB070-84A6-4965-B8C3-4C5156815AE9}">
      <dgm:prSet phldrT="[Texto]" custT="1"/>
      <dgm:spPr/>
      <dgm:t>
        <a:bodyPr/>
        <a:lstStyle/>
        <a:p>
          <a:r>
            <a:rPr lang="es-ES" sz="3600"/>
            <a:t>V</a:t>
          </a:r>
        </a:p>
      </dgm:t>
    </dgm:pt>
    <dgm:pt modelId="{015249F6-69B7-4CF0-831C-3346CB2E200E}" type="parTrans" cxnId="{5B6553C6-FF87-423B-BAFA-6D078A9D7BDD}">
      <dgm:prSet/>
      <dgm:spPr/>
      <dgm:t>
        <a:bodyPr/>
        <a:lstStyle/>
        <a:p>
          <a:endParaRPr lang="es-ES" sz="4800"/>
        </a:p>
      </dgm:t>
    </dgm:pt>
    <dgm:pt modelId="{B1D7AD98-B38D-47F9-AAD2-19A7989829F0}" type="sibTrans" cxnId="{5B6553C6-FF87-423B-BAFA-6D078A9D7BDD}">
      <dgm:prSet/>
      <dgm:spPr/>
      <dgm:t>
        <a:bodyPr/>
        <a:lstStyle/>
        <a:p>
          <a:endParaRPr lang="es-ES" sz="4800"/>
        </a:p>
      </dgm:t>
    </dgm:pt>
    <dgm:pt modelId="{03F75EA7-1054-49FA-B346-E3C1DF064A7E}">
      <dgm:prSet phldrT="[Texto]" custT="1"/>
      <dgm:spPr/>
      <dgm:t>
        <a:bodyPr/>
        <a:lstStyle/>
        <a:p>
          <a:r>
            <a:rPr lang="es-ES" sz="1600"/>
            <a:t> </a:t>
          </a:r>
          <a:r>
            <a:rPr lang="es-ES" sz="1600" b="1"/>
            <a:t>Valuable</a:t>
          </a:r>
        </a:p>
      </dgm:t>
    </dgm:pt>
    <dgm:pt modelId="{33663C4E-3469-4C9D-A75D-24788F06CA1E}" type="parTrans" cxnId="{FF187143-CD2B-4167-9EF6-4352F45CE384}">
      <dgm:prSet/>
      <dgm:spPr/>
      <dgm:t>
        <a:bodyPr/>
        <a:lstStyle/>
        <a:p>
          <a:endParaRPr lang="es-ES" sz="4800"/>
        </a:p>
      </dgm:t>
    </dgm:pt>
    <dgm:pt modelId="{BA411C5B-102A-4673-9931-FA2C365D4B23}" type="sibTrans" cxnId="{FF187143-CD2B-4167-9EF6-4352F45CE384}">
      <dgm:prSet/>
      <dgm:spPr/>
      <dgm:t>
        <a:bodyPr/>
        <a:lstStyle/>
        <a:p>
          <a:endParaRPr lang="es-ES" sz="4800"/>
        </a:p>
      </dgm:t>
    </dgm:pt>
    <dgm:pt modelId="{CF8D79C8-751D-46B1-B94D-51A9C0E1BC0F}">
      <dgm:prSet phldrT="[Texto]" custT="1"/>
      <dgm:spPr/>
      <dgm:t>
        <a:bodyPr/>
        <a:lstStyle/>
        <a:p>
          <a:r>
            <a:rPr lang="es-ES" sz="3600"/>
            <a:t>E</a:t>
          </a:r>
        </a:p>
      </dgm:t>
    </dgm:pt>
    <dgm:pt modelId="{ED8B2995-F9D7-4589-BAF7-5DD4A640F8DE}" type="parTrans" cxnId="{1C3D11A2-65EA-43C2-BC92-E7FC139A22BA}">
      <dgm:prSet/>
      <dgm:spPr/>
      <dgm:t>
        <a:bodyPr/>
        <a:lstStyle/>
        <a:p>
          <a:endParaRPr lang="es-ES" sz="4800"/>
        </a:p>
      </dgm:t>
    </dgm:pt>
    <dgm:pt modelId="{40D571AC-80CF-4D72-AD26-336C98294002}" type="sibTrans" cxnId="{1C3D11A2-65EA-43C2-BC92-E7FC139A22BA}">
      <dgm:prSet/>
      <dgm:spPr/>
      <dgm:t>
        <a:bodyPr/>
        <a:lstStyle/>
        <a:p>
          <a:endParaRPr lang="es-ES" sz="4800"/>
        </a:p>
      </dgm:t>
    </dgm:pt>
    <dgm:pt modelId="{A467AA05-9FFC-42E6-B596-97E62E41427F}">
      <dgm:prSet phldrT="[Texto]" custT="1"/>
      <dgm:spPr/>
      <dgm:t>
        <a:bodyPr/>
        <a:lstStyle/>
        <a:p>
          <a:r>
            <a:rPr lang="es-ES" sz="3600"/>
            <a:t>T</a:t>
          </a:r>
        </a:p>
      </dgm:t>
    </dgm:pt>
    <dgm:pt modelId="{A4B8D102-736A-4130-A8FF-CDE97EB13390}" type="parTrans" cxnId="{8018FED9-C8BB-4788-A522-02061A2D2AD6}">
      <dgm:prSet/>
      <dgm:spPr/>
      <dgm:t>
        <a:bodyPr/>
        <a:lstStyle/>
        <a:p>
          <a:endParaRPr lang="es-ES" sz="4800"/>
        </a:p>
      </dgm:t>
    </dgm:pt>
    <dgm:pt modelId="{F5992510-5E20-4787-839C-2AF6048F84A3}" type="sibTrans" cxnId="{8018FED9-C8BB-4788-A522-02061A2D2AD6}">
      <dgm:prSet/>
      <dgm:spPr/>
      <dgm:t>
        <a:bodyPr/>
        <a:lstStyle/>
        <a:p>
          <a:endParaRPr lang="es-ES" sz="4800"/>
        </a:p>
      </dgm:t>
    </dgm:pt>
    <dgm:pt modelId="{6640E440-C3DD-4E07-AC3E-06E4E854D4C7}">
      <dgm:prSet phldrT="[Texto]" custT="1"/>
      <dgm:spPr/>
      <dgm:t>
        <a:bodyPr/>
        <a:lstStyle/>
        <a:p>
          <a:r>
            <a:rPr lang="es-ES" sz="1600" b="1"/>
            <a:t>Estimable</a:t>
          </a:r>
        </a:p>
      </dgm:t>
    </dgm:pt>
    <dgm:pt modelId="{180DCE8F-4ADA-4713-A3C0-CB9304AF73AC}" type="parTrans" cxnId="{4BF8B09E-5C4F-4762-8E2C-DD0909957155}">
      <dgm:prSet/>
      <dgm:spPr/>
      <dgm:t>
        <a:bodyPr/>
        <a:lstStyle/>
        <a:p>
          <a:endParaRPr lang="es-ES" sz="4800"/>
        </a:p>
      </dgm:t>
    </dgm:pt>
    <dgm:pt modelId="{E6A43D14-A8E7-4DCB-897B-190DB832AC24}" type="sibTrans" cxnId="{4BF8B09E-5C4F-4762-8E2C-DD0909957155}">
      <dgm:prSet/>
      <dgm:spPr/>
      <dgm:t>
        <a:bodyPr/>
        <a:lstStyle/>
        <a:p>
          <a:endParaRPr lang="es-ES" sz="4800"/>
        </a:p>
      </dgm:t>
    </dgm:pt>
    <dgm:pt modelId="{2BBF5FC3-841E-4F36-9D8D-181C1E1C3588}">
      <dgm:prSet phldrT="[Texto]" custT="1"/>
      <dgm:spPr/>
      <dgm:t>
        <a:bodyPr/>
        <a:lstStyle/>
        <a:p>
          <a:r>
            <a:rPr lang="es-ES" sz="3600"/>
            <a:t>S</a:t>
          </a:r>
        </a:p>
      </dgm:t>
    </dgm:pt>
    <dgm:pt modelId="{07AE09D0-FA84-44D1-A0AC-7645F244FC44}" type="parTrans" cxnId="{FBAB1345-0433-430C-992B-A906C699D836}">
      <dgm:prSet/>
      <dgm:spPr/>
      <dgm:t>
        <a:bodyPr/>
        <a:lstStyle/>
        <a:p>
          <a:endParaRPr lang="es-ES" sz="4800"/>
        </a:p>
      </dgm:t>
    </dgm:pt>
    <dgm:pt modelId="{F810D715-C619-40B6-B437-A28620B797E9}" type="sibTrans" cxnId="{FBAB1345-0433-430C-992B-A906C699D836}">
      <dgm:prSet/>
      <dgm:spPr/>
      <dgm:t>
        <a:bodyPr/>
        <a:lstStyle/>
        <a:p>
          <a:endParaRPr lang="es-ES" sz="4800"/>
        </a:p>
      </dgm:t>
    </dgm:pt>
    <dgm:pt modelId="{BA9F0C1D-D3ED-4DF9-9504-A1C141F33221}">
      <dgm:prSet phldrT="[Texto]" custT="1"/>
      <dgm:spPr/>
      <dgm:t>
        <a:bodyPr/>
        <a:lstStyle/>
        <a:p>
          <a:r>
            <a:rPr lang="es-ES" sz="1600" b="1" dirty="0"/>
            <a:t>Small (Pequeña)</a:t>
          </a:r>
        </a:p>
      </dgm:t>
    </dgm:pt>
    <dgm:pt modelId="{9A05199A-70D1-4BD2-8006-56352BF88BB9}" type="parTrans" cxnId="{14FF8741-A6BC-40AF-A37C-B3AA3F65B275}">
      <dgm:prSet/>
      <dgm:spPr/>
      <dgm:t>
        <a:bodyPr/>
        <a:lstStyle/>
        <a:p>
          <a:endParaRPr lang="es-ES" sz="4800"/>
        </a:p>
      </dgm:t>
    </dgm:pt>
    <dgm:pt modelId="{C4E34D8A-4643-4030-AFD6-CD54CE7E2818}" type="sibTrans" cxnId="{14FF8741-A6BC-40AF-A37C-B3AA3F65B275}">
      <dgm:prSet/>
      <dgm:spPr/>
      <dgm:t>
        <a:bodyPr/>
        <a:lstStyle/>
        <a:p>
          <a:endParaRPr lang="es-ES" sz="4800"/>
        </a:p>
      </dgm:t>
    </dgm:pt>
    <dgm:pt modelId="{35B3EEA4-4DBC-4139-9717-566E24AE3B94}">
      <dgm:prSet phldrT="[Texto]" custT="1"/>
      <dgm:spPr/>
      <dgm:t>
        <a:bodyPr/>
        <a:lstStyle/>
        <a:p>
          <a:r>
            <a:rPr lang="es-AR" sz="1600"/>
            <a:t>Las Historias de Usuario deben ser independientes de forma tal que no se superpongan en funcionalidades y que puedan planificarse y desarrollarse en cualquier orden.</a:t>
          </a:r>
          <a:endParaRPr lang="es-ES" sz="1600"/>
        </a:p>
      </dgm:t>
    </dgm:pt>
    <dgm:pt modelId="{87574B23-F100-4E79-9B6D-C0EB18FB9B3B}" type="parTrans" cxnId="{0A5DCFC5-4E60-45DD-A6B8-064745797022}">
      <dgm:prSet/>
      <dgm:spPr/>
      <dgm:t>
        <a:bodyPr/>
        <a:lstStyle/>
        <a:p>
          <a:endParaRPr lang="es-ES" sz="4800"/>
        </a:p>
      </dgm:t>
    </dgm:pt>
    <dgm:pt modelId="{E627A23B-D9DB-46B5-8C2C-0252A1B84E9B}" type="sibTrans" cxnId="{0A5DCFC5-4E60-45DD-A6B8-064745797022}">
      <dgm:prSet/>
      <dgm:spPr/>
      <dgm:t>
        <a:bodyPr/>
        <a:lstStyle/>
        <a:p>
          <a:endParaRPr lang="es-ES" sz="4800"/>
        </a:p>
      </dgm:t>
    </dgm:pt>
    <dgm:pt modelId="{EAA70117-E961-46FF-AAE9-E5D7816CCB77}">
      <dgm:prSet phldrT="[Texto]" custT="1"/>
      <dgm:spPr/>
      <dgm:t>
        <a:bodyPr/>
        <a:lstStyle/>
        <a:p>
          <a:r>
            <a:rPr lang="es-ES" sz="1600" b="1"/>
            <a:t>Testeable (Verificable)</a:t>
          </a:r>
        </a:p>
      </dgm:t>
    </dgm:pt>
    <dgm:pt modelId="{D68B522A-3A76-4279-A4C6-061B06C263C6}" type="parTrans" cxnId="{39196A0B-5BD5-4DE7-8BEB-B76F091C73F5}">
      <dgm:prSet/>
      <dgm:spPr/>
      <dgm:t>
        <a:bodyPr/>
        <a:lstStyle/>
        <a:p>
          <a:endParaRPr lang="es-ES" sz="4800"/>
        </a:p>
      </dgm:t>
    </dgm:pt>
    <dgm:pt modelId="{4DCE9381-AFB9-46D1-B63D-126E370C951C}" type="sibTrans" cxnId="{39196A0B-5BD5-4DE7-8BEB-B76F091C73F5}">
      <dgm:prSet/>
      <dgm:spPr/>
      <dgm:t>
        <a:bodyPr/>
        <a:lstStyle/>
        <a:p>
          <a:endParaRPr lang="es-ES" sz="4800"/>
        </a:p>
      </dgm:t>
    </dgm:pt>
    <dgm:pt modelId="{34811D70-072B-4593-9B42-EC5CAADCD9DC}">
      <dgm:prSet phldrT="[Texto]" custT="1"/>
      <dgm:spPr/>
      <dgm:t>
        <a:bodyPr/>
        <a:lstStyle/>
        <a:p>
          <a:r>
            <a:rPr lang="es-AR" sz="1600"/>
            <a:t>Una buena Historia de Usuario es </a:t>
          </a:r>
          <a:r>
            <a:rPr lang="es-AR" sz="1600" i="1"/>
            <a:t>Negociable</a:t>
          </a:r>
          <a:r>
            <a:rPr lang="es-AR" sz="1600"/>
            <a:t>. No es un contrato explícito por el cual se debe entregar todo-o-nada. </a:t>
          </a:r>
          <a:endParaRPr lang="es-ES" sz="1600"/>
        </a:p>
      </dgm:t>
    </dgm:pt>
    <dgm:pt modelId="{A01705A1-3354-417E-B2D6-F7716B919F5A}" type="parTrans" cxnId="{BB68CC94-6D49-4193-B79A-729721A838F1}">
      <dgm:prSet/>
      <dgm:spPr/>
      <dgm:t>
        <a:bodyPr/>
        <a:lstStyle/>
        <a:p>
          <a:endParaRPr lang="es-ES" sz="4800"/>
        </a:p>
      </dgm:t>
    </dgm:pt>
    <dgm:pt modelId="{420C754E-CEC5-4F39-BC9A-107B76FDC9AD}" type="sibTrans" cxnId="{BB68CC94-6D49-4193-B79A-729721A838F1}">
      <dgm:prSet/>
      <dgm:spPr/>
      <dgm:t>
        <a:bodyPr/>
        <a:lstStyle/>
        <a:p>
          <a:endParaRPr lang="es-ES" sz="4800"/>
        </a:p>
      </dgm:t>
    </dgm:pt>
    <dgm:pt modelId="{9B9A1DE6-5205-4C8C-87B2-D103B683D749}">
      <dgm:prSet phldrT="[Texto]" custT="1"/>
      <dgm:spPr/>
      <dgm:t>
        <a:bodyPr/>
        <a:lstStyle/>
        <a:p>
          <a:r>
            <a:rPr lang="es-AR" sz="1600" dirty="0">
              <a:latin typeface="+mn-lt"/>
            </a:rPr>
            <a:t>debe tener valor para el cliente y para el negocio del cliente.</a:t>
          </a:r>
          <a:endParaRPr lang="es-ES" sz="1600"/>
        </a:p>
      </dgm:t>
    </dgm:pt>
    <dgm:pt modelId="{AC83EE95-44BE-4C0E-BDD9-BF9F1E23AD2C}" type="parTrans" cxnId="{0B516799-2C4D-491D-A2CF-63D2798B25CA}">
      <dgm:prSet/>
      <dgm:spPr/>
      <dgm:t>
        <a:bodyPr/>
        <a:lstStyle/>
        <a:p>
          <a:endParaRPr lang="es-ES" sz="4800"/>
        </a:p>
      </dgm:t>
    </dgm:pt>
    <dgm:pt modelId="{75429C4F-4FE0-48B0-9293-D59480A8719C}" type="sibTrans" cxnId="{0B516799-2C4D-491D-A2CF-63D2798B25CA}">
      <dgm:prSet/>
      <dgm:spPr/>
      <dgm:t>
        <a:bodyPr/>
        <a:lstStyle/>
        <a:p>
          <a:endParaRPr lang="es-ES" sz="4800"/>
        </a:p>
      </dgm:t>
    </dgm:pt>
    <dgm:pt modelId="{DBB0A2D7-1DBE-4231-BBCF-F6FE93972DD2}">
      <dgm:prSet phldrT="[Texto]" custT="1"/>
      <dgm:spPr/>
      <dgm:t>
        <a:bodyPr/>
        <a:lstStyle/>
        <a:p>
          <a:r>
            <a:rPr lang="es-ES" sz="1600"/>
            <a:t>Debe poder asignarse un indicador de peso a esa historia de usuario.</a:t>
          </a:r>
        </a:p>
      </dgm:t>
    </dgm:pt>
    <dgm:pt modelId="{6F1682EF-A3CF-46FC-9635-F0DA911D94E6}" type="parTrans" cxnId="{B949428D-C92C-4B6C-BBFC-A689A732DF21}">
      <dgm:prSet/>
      <dgm:spPr/>
      <dgm:t>
        <a:bodyPr/>
        <a:lstStyle/>
        <a:p>
          <a:endParaRPr lang="es-ES" sz="4800"/>
        </a:p>
      </dgm:t>
    </dgm:pt>
    <dgm:pt modelId="{D57C283C-97D9-4B39-B495-177C09B819BB}" type="sibTrans" cxnId="{B949428D-C92C-4B6C-BBFC-A689A732DF21}">
      <dgm:prSet/>
      <dgm:spPr/>
      <dgm:t>
        <a:bodyPr/>
        <a:lstStyle/>
        <a:p>
          <a:endParaRPr lang="es-ES" sz="4800"/>
        </a:p>
      </dgm:t>
    </dgm:pt>
    <dgm:pt modelId="{FFC38676-1990-4D40-941D-76E391DC7584}">
      <dgm:prSet phldrT="[Texto]" custT="1"/>
      <dgm:spPr/>
      <dgm:t>
        <a:bodyPr/>
        <a:lstStyle/>
        <a:p>
          <a:r>
            <a:rPr lang="es-ES" sz="1600"/>
            <a:t>Su tamaño debe ser tal que puede terminarse y entregarse en el tiempo comprometido (iteración).</a:t>
          </a:r>
        </a:p>
      </dgm:t>
    </dgm:pt>
    <dgm:pt modelId="{022BC720-6AD4-4D57-9076-2E4B791A0FFE}" type="parTrans" cxnId="{135A9C4F-4F9E-434D-88C2-D9A84E04E0CA}">
      <dgm:prSet/>
      <dgm:spPr/>
      <dgm:t>
        <a:bodyPr/>
        <a:lstStyle/>
        <a:p>
          <a:endParaRPr lang="es-ES" sz="4800"/>
        </a:p>
      </dgm:t>
    </dgm:pt>
    <dgm:pt modelId="{A18FB5E5-4F88-4C12-8B0F-E0E4304C7655}" type="sibTrans" cxnId="{135A9C4F-4F9E-434D-88C2-D9A84E04E0CA}">
      <dgm:prSet/>
      <dgm:spPr/>
      <dgm:t>
        <a:bodyPr/>
        <a:lstStyle/>
        <a:p>
          <a:endParaRPr lang="es-ES" sz="4800"/>
        </a:p>
      </dgm:t>
    </dgm:pt>
    <dgm:pt modelId="{CFD20D71-9F5F-4915-A2D2-920989E80EF3}">
      <dgm:prSet phldrT="[Texto]" custT="1"/>
      <dgm:spPr/>
      <dgm:t>
        <a:bodyPr/>
        <a:lstStyle/>
        <a:p>
          <a:r>
            <a:rPr lang="es-ES" sz="1600"/>
            <a:t>Poder </a:t>
          </a:r>
          <a:r>
            <a:rPr lang="es-AR" sz="1600" dirty="0">
              <a:latin typeface="+mn-lt"/>
            </a:rPr>
            <a:t>demostrar que una historia fue implementada.</a:t>
          </a:r>
          <a:endParaRPr lang="es-ES" sz="1600"/>
        </a:p>
      </dgm:t>
    </dgm:pt>
    <dgm:pt modelId="{A618FAC2-B749-40B4-939C-69E4A3FE39A3}" type="parTrans" cxnId="{9DBF0FC7-D5E7-4A9E-8EAB-1617EBA7A1CD}">
      <dgm:prSet/>
      <dgm:spPr/>
      <dgm:t>
        <a:bodyPr/>
        <a:lstStyle/>
        <a:p>
          <a:endParaRPr lang="es-ES" sz="4800"/>
        </a:p>
      </dgm:t>
    </dgm:pt>
    <dgm:pt modelId="{7BDAF461-A9BC-44F5-AF1A-AADE0DEEB3AD}" type="sibTrans" cxnId="{9DBF0FC7-D5E7-4A9E-8EAB-1617EBA7A1CD}">
      <dgm:prSet/>
      <dgm:spPr/>
      <dgm:t>
        <a:bodyPr/>
        <a:lstStyle/>
        <a:p>
          <a:endParaRPr lang="es-ES" sz="4800"/>
        </a:p>
      </dgm:t>
    </dgm:pt>
    <dgm:pt modelId="{E3C99022-85CE-462C-A52F-3EABD389A539}" type="pres">
      <dgm:prSet presAssocID="{69FAC5C3-E4F6-4E68-85F0-268ED3208E99}" presName="linearFlow" presStyleCnt="0">
        <dgm:presLayoutVars>
          <dgm:dir/>
          <dgm:animLvl val="lvl"/>
          <dgm:resizeHandles val="exact"/>
        </dgm:presLayoutVars>
      </dgm:prSet>
      <dgm:spPr/>
    </dgm:pt>
    <dgm:pt modelId="{55EB3B30-937D-453A-A591-F016716DA7FF}" type="pres">
      <dgm:prSet presAssocID="{F224745F-ECBC-4622-BF9B-BCB3699D19A9}" presName="composite" presStyleCnt="0"/>
      <dgm:spPr/>
    </dgm:pt>
    <dgm:pt modelId="{1D7BEEC7-1DD4-4695-8BF2-FB1E37D052CA}" type="pres">
      <dgm:prSet presAssocID="{F224745F-ECBC-4622-BF9B-BCB3699D19A9}" presName="parentText" presStyleLbl="alignNode1" presStyleIdx="0" presStyleCnt="6">
        <dgm:presLayoutVars>
          <dgm:chMax val="1"/>
          <dgm:bulletEnabled val="1"/>
        </dgm:presLayoutVars>
      </dgm:prSet>
      <dgm:spPr/>
    </dgm:pt>
    <dgm:pt modelId="{186BD5CA-F802-42A3-BF37-2D6E06CC9265}" type="pres">
      <dgm:prSet presAssocID="{F224745F-ECBC-4622-BF9B-BCB3699D19A9}" presName="descendantText" presStyleLbl="alignAcc1" presStyleIdx="0" presStyleCnt="6">
        <dgm:presLayoutVars>
          <dgm:bulletEnabled val="1"/>
        </dgm:presLayoutVars>
      </dgm:prSet>
      <dgm:spPr/>
    </dgm:pt>
    <dgm:pt modelId="{79E81A3E-EB77-4EA3-85FA-09027925FAEB}" type="pres">
      <dgm:prSet presAssocID="{FBC04589-60DA-4379-8C96-D717CD7A364E}" presName="sp" presStyleCnt="0"/>
      <dgm:spPr/>
    </dgm:pt>
    <dgm:pt modelId="{7D6B544D-932B-4DF2-871E-FA4E8F90171C}" type="pres">
      <dgm:prSet presAssocID="{6E095EDB-1C0B-445E-9E46-C19E3F43F8F0}" presName="composite" presStyleCnt="0"/>
      <dgm:spPr/>
    </dgm:pt>
    <dgm:pt modelId="{89821502-41DA-4D5E-9A01-55CAA1A2CEEE}" type="pres">
      <dgm:prSet presAssocID="{6E095EDB-1C0B-445E-9E46-C19E3F43F8F0}" presName="parentText" presStyleLbl="alignNode1" presStyleIdx="1" presStyleCnt="6">
        <dgm:presLayoutVars>
          <dgm:chMax val="1"/>
          <dgm:bulletEnabled val="1"/>
        </dgm:presLayoutVars>
      </dgm:prSet>
      <dgm:spPr/>
    </dgm:pt>
    <dgm:pt modelId="{EEC3DB3F-F86B-4713-B83E-ABCD6486AAB3}" type="pres">
      <dgm:prSet presAssocID="{6E095EDB-1C0B-445E-9E46-C19E3F43F8F0}" presName="descendantText" presStyleLbl="alignAcc1" presStyleIdx="1" presStyleCnt="6">
        <dgm:presLayoutVars>
          <dgm:bulletEnabled val="1"/>
        </dgm:presLayoutVars>
      </dgm:prSet>
      <dgm:spPr/>
    </dgm:pt>
    <dgm:pt modelId="{4B41F8A5-3286-47AE-B187-A3DE4BC398A9}" type="pres">
      <dgm:prSet presAssocID="{BC6AC503-61E8-4866-A5E1-176599E95A06}" presName="sp" presStyleCnt="0"/>
      <dgm:spPr/>
    </dgm:pt>
    <dgm:pt modelId="{7ABB6A05-D4AB-4A8C-B521-749456799F58}" type="pres">
      <dgm:prSet presAssocID="{68CEB070-84A6-4965-B8C3-4C5156815AE9}" presName="composite" presStyleCnt="0"/>
      <dgm:spPr/>
    </dgm:pt>
    <dgm:pt modelId="{AF2A83B0-657E-4133-A406-F1A0F4109F7A}" type="pres">
      <dgm:prSet presAssocID="{68CEB070-84A6-4965-B8C3-4C5156815AE9}" presName="parentText" presStyleLbl="alignNode1" presStyleIdx="2" presStyleCnt="6">
        <dgm:presLayoutVars>
          <dgm:chMax val="1"/>
          <dgm:bulletEnabled val="1"/>
        </dgm:presLayoutVars>
      </dgm:prSet>
      <dgm:spPr/>
    </dgm:pt>
    <dgm:pt modelId="{420AB07B-21CC-42A8-AA11-5F84BD2680FD}" type="pres">
      <dgm:prSet presAssocID="{68CEB070-84A6-4965-B8C3-4C5156815AE9}" presName="descendantText" presStyleLbl="alignAcc1" presStyleIdx="2" presStyleCnt="6">
        <dgm:presLayoutVars>
          <dgm:bulletEnabled val="1"/>
        </dgm:presLayoutVars>
      </dgm:prSet>
      <dgm:spPr/>
    </dgm:pt>
    <dgm:pt modelId="{8F1BF317-1E79-470F-A954-5E4AFC537895}" type="pres">
      <dgm:prSet presAssocID="{B1D7AD98-B38D-47F9-AAD2-19A7989829F0}" presName="sp" presStyleCnt="0"/>
      <dgm:spPr/>
    </dgm:pt>
    <dgm:pt modelId="{21089D54-1AB1-4FF4-8018-FA8DAB3A33DE}" type="pres">
      <dgm:prSet presAssocID="{CF8D79C8-751D-46B1-B94D-51A9C0E1BC0F}" presName="composite" presStyleCnt="0"/>
      <dgm:spPr/>
    </dgm:pt>
    <dgm:pt modelId="{5F171795-FA86-480C-B736-60F58C04D86F}" type="pres">
      <dgm:prSet presAssocID="{CF8D79C8-751D-46B1-B94D-51A9C0E1BC0F}" presName="parentText" presStyleLbl="alignNode1" presStyleIdx="3" presStyleCnt="6">
        <dgm:presLayoutVars>
          <dgm:chMax val="1"/>
          <dgm:bulletEnabled val="1"/>
        </dgm:presLayoutVars>
      </dgm:prSet>
      <dgm:spPr/>
    </dgm:pt>
    <dgm:pt modelId="{A93A2A82-B55F-4D63-999F-309DD25D04BA}" type="pres">
      <dgm:prSet presAssocID="{CF8D79C8-751D-46B1-B94D-51A9C0E1BC0F}" presName="descendantText" presStyleLbl="alignAcc1" presStyleIdx="3" presStyleCnt="6">
        <dgm:presLayoutVars>
          <dgm:bulletEnabled val="1"/>
        </dgm:presLayoutVars>
      </dgm:prSet>
      <dgm:spPr/>
    </dgm:pt>
    <dgm:pt modelId="{673794D2-0DDD-46DF-BF76-F5C7148D4A31}" type="pres">
      <dgm:prSet presAssocID="{40D571AC-80CF-4D72-AD26-336C98294002}" presName="sp" presStyleCnt="0"/>
      <dgm:spPr/>
    </dgm:pt>
    <dgm:pt modelId="{C6451EF0-BBCB-4A97-BD9E-ACA1E50CED5A}" type="pres">
      <dgm:prSet presAssocID="{2BBF5FC3-841E-4F36-9D8D-181C1E1C3588}" presName="composite" presStyleCnt="0"/>
      <dgm:spPr/>
    </dgm:pt>
    <dgm:pt modelId="{EA6389FD-CCE9-49E6-A216-4E0EE2E29A7C}" type="pres">
      <dgm:prSet presAssocID="{2BBF5FC3-841E-4F36-9D8D-181C1E1C3588}" presName="parentText" presStyleLbl="alignNode1" presStyleIdx="4" presStyleCnt="6">
        <dgm:presLayoutVars>
          <dgm:chMax val="1"/>
          <dgm:bulletEnabled val="1"/>
        </dgm:presLayoutVars>
      </dgm:prSet>
      <dgm:spPr/>
    </dgm:pt>
    <dgm:pt modelId="{827144C4-D396-401C-BEA7-4B0801133A07}" type="pres">
      <dgm:prSet presAssocID="{2BBF5FC3-841E-4F36-9D8D-181C1E1C3588}" presName="descendantText" presStyleLbl="alignAcc1" presStyleIdx="4" presStyleCnt="6">
        <dgm:presLayoutVars>
          <dgm:bulletEnabled val="1"/>
        </dgm:presLayoutVars>
      </dgm:prSet>
      <dgm:spPr/>
    </dgm:pt>
    <dgm:pt modelId="{7EAB1FBC-E51F-4A6B-8B2E-64D56F3A04EE}" type="pres">
      <dgm:prSet presAssocID="{F810D715-C619-40B6-B437-A28620B797E9}" presName="sp" presStyleCnt="0"/>
      <dgm:spPr/>
    </dgm:pt>
    <dgm:pt modelId="{07FB58DB-42D1-4BBD-8E82-A0085102B6D7}" type="pres">
      <dgm:prSet presAssocID="{A467AA05-9FFC-42E6-B596-97E62E41427F}" presName="composite" presStyleCnt="0"/>
      <dgm:spPr/>
    </dgm:pt>
    <dgm:pt modelId="{17AA5A28-AE7E-4E18-B19C-FA33900100E1}" type="pres">
      <dgm:prSet presAssocID="{A467AA05-9FFC-42E6-B596-97E62E41427F}" presName="parentText" presStyleLbl="alignNode1" presStyleIdx="5" presStyleCnt="6">
        <dgm:presLayoutVars>
          <dgm:chMax val="1"/>
          <dgm:bulletEnabled val="1"/>
        </dgm:presLayoutVars>
      </dgm:prSet>
      <dgm:spPr/>
    </dgm:pt>
    <dgm:pt modelId="{F3EF6703-4EA3-4A89-BEBB-67D90BF82588}" type="pres">
      <dgm:prSet presAssocID="{A467AA05-9FFC-42E6-B596-97E62E41427F}" presName="descendantText" presStyleLbl="alignAcc1" presStyleIdx="5" presStyleCnt="6">
        <dgm:presLayoutVars>
          <dgm:bulletEnabled val="1"/>
        </dgm:presLayoutVars>
      </dgm:prSet>
      <dgm:spPr/>
    </dgm:pt>
  </dgm:ptLst>
  <dgm:cxnLst>
    <dgm:cxn modelId="{8018FED9-C8BB-4788-A522-02061A2D2AD6}" srcId="{69FAC5C3-E4F6-4E68-85F0-268ED3208E99}" destId="{A467AA05-9FFC-42E6-B596-97E62E41427F}" srcOrd="5" destOrd="0" parTransId="{A4B8D102-736A-4130-A8FF-CDE97EB13390}" sibTransId="{F5992510-5E20-4787-839C-2AF6048F84A3}"/>
    <dgm:cxn modelId="{5942611F-FBE9-4E7E-A1EF-CDB9CF116364}" type="presOf" srcId="{CF8D79C8-751D-46B1-B94D-51A9C0E1BC0F}" destId="{5F171795-FA86-480C-B736-60F58C04D86F}" srcOrd="0" destOrd="0" presId="urn:microsoft.com/office/officeart/2005/8/layout/chevron2"/>
    <dgm:cxn modelId="{67240299-D0EC-434A-AFE1-379E268A5624}" type="presOf" srcId="{CFD20D71-9F5F-4915-A2D2-920989E80EF3}" destId="{F3EF6703-4EA3-4A89-BEBB-67D90BF82588}" srcOrd="0" destOrd="1" presId="urn:microsoft.com/office/officeart/2005/8/layout/chevron2"/>
    <dgm:cxn modelId="{35F3C5C8-3813-47F4-8E88-B8CC1707114A}" type="presOf" srcId="{6E095EDB-1C0B-445E-9E46-C19E3F43F8F0}" destId="{89821502-41DA-4D5E-9A01-55CAA1A2CEEE}" srcOrd="0" destOrd="0" presId="urn:microsoft.com/office/officeart/2005/8/layout/chevron2"/>
    <dgm:cxn modelId="{9DBF0FC7-D5E7-4A9E-8EAB-1617EBA7A1CD}" srcId="{A467AA05-9FFC-42E6-B596-97E62E41427F}" destId="{CFD20D71-9F5F-4915-A2D2-920989E80EF3}" srcOrd="1" destOrd="0" parTransId="{A618FAC2-B749-40B4-939C-69E4A3FE39A3}" sibTransId="{7BDAF461-A9BC-44F5-AF1A-AADE0DEEB3AD}"/>
    <dgm:cxn modelId="{08758A5A-8472-4A64-9A22-C3B8321A3244}" srcId="{69FAC5C3-E4F6-4E68-85F0-268ED3208E99}" destId="{6E095EDB-1C0B-445E-9E46-C19E3F43F8F0}" srcOrd="1" destOrd="0" parTransId="{371811C6-AB01-4656-BEFE-6B55F472794D}" sibTransId="{BC6AC503-61E8-4866-A5E1-176599E95A06}"/>
    <dgm:cxn modelId="{A0DFAA96-BC9A-431D-AD31-7C11DA49A262}" type="presOf" srcId="{EAA70117-E961-46FF-AAE9-E5D7816CCB77}" destId="{F3EF6703-4EA3-4A89-BEBB-67D90BF82588}" srcOrd="0" destOrd="0" presId="urn:microsoft.com/office/officeart/2005/8/layout/chevron2"/>
    <dgm:cxn modelId="{39196A0B-5BD5-4DE7-8BEB-B76F091C73F5}" srcId="{A467AA05-9FFC-42E6-B596-97E62E41427F}" destId="{EAA70117-E961-46FF-AAE9-E5D7816CCB77}" srcOrd="0" destOrd="0" parTransId="{D68B522A-3A76-4279-A4C6-061B06C263C6}" sibTransId="{4DCE9381-AFB9-46D1-B63D-126E370C951C}"/>
    <dgm:cxn modelId="{1D991266-F705-485D-BAC8-8E1DCE231223}" type="presOf" srcId="{92E4C8A1-8FD9-4AE0-983D-676FE62316C5}" destId="{186BD5CA-F802-42A3-BF37-2D6E06CC9265}" srcOrd="0" destOrd="0" presId="urn:microsoft.com/office/officeart/2005/8/layout/chevron2"/>
    <dgm:cxn modelId="{1C3D11A2-65EA-43C2-BC92-E7FC139A22BA}" srcId="{69FAC5C3-E4F6-4E68-85F0-268ED3208E99}" destId="{CF8D79C8-751D-46B1-B94D-51A9C0E1BC0F}" srcOrd="3" destOrd="0" parTransId="{ED8B2995-F9D7-4589-BAF7-5DD4A640F8DE}" sibTransId="{40D571AC-80CF-4D72-AD26-336C98294002}"/>
    <dgm:cxn modelId="{0A5DCFC5-4E60-45DD-A6B8-064745797022}" srcId="{F224745F-ECBC-4622-BF9B-BCB3699D19A9}" destId="{35B3EEA4-4DBC-4139-9717-566E24AE3B94}" srcOrd="1" destOrd="0" parTransId="{87574B23-F100-4E79-9B6D-C0EB18FB9B3B}" sibTransId="{E627A23B-D9DB-46B5-8C2C-0252A1B84E9B}"/>
    <dgm:cxn modelId="{FBAB1345-0433-430C-992B-A906C699D836}" srcId="{69FAC5C3-E4F6-4E68-85F0-268ED3208E99}" destId="{2BBF5FC3-841E-4F36-9D8D-181C1E1C3588}" srcOrd="4" destOrd="0" parTransId="{07AE09D0-FA84-44D1-A0AC-7645F244FC44}" sibTransId="{F810D715-C619-40B6-B437-A28620B797E9}"/>
    <dgm:cxn modelId="{619F7BD5-49A8-494F-9944-8E3FA85BE395}" type="presOf" srcId="{A467AA05-9FFC-42E6-B596-97E62E41427F}" destId="{17AA5A28-AE7E-4E18-B19C-FA33900100E1}" srcOrd="0" destOrd="0" presId="urn:microsoft.com/office/officeart/2005/8/layout/chevron2"/>
    <dgm:cxn modelId="{31BE5FB5-1174-4FA8-AFAD-BE677844BA57}" srcId="{F224745F-ECBC-4622-BF9B-BCB3699D19A9}" destId="{92E4C8A1-8FD9-4AE0-983D-676FE62316C5}" srcOrd="0" destOrd="0" parTransId="{7A2E1CC6-E2AB-4BF8-9C35-529E3D6CA778}" sibTransId="{00773C67-DB88-47B2-B88E-A0EAED8A9E18}"/>
    <dgm:cxn modelId="{FF187143-CD2B-4167-9EF6-4352F45CE384}" srcId="{68CEB070-84A6-4965-B8C3-4C5156815AE9}" destId="{03F75EA7-1054-49FA-B346-E3C1DF064A7E}" srcOrd="0" destOrd="0" parTransId="{33663C4E-3469-4C9D-A75D-24788F06CA1E}" sibTransId="{BA411C5B-102A-4673-9931-FA2C365D4B23}"/>
    <dgm:cxn modelId="{469669AD-36F4-45A2-A227-069C0AFB419E}" type="presOf" srcId="{FFC38676-1990-4D40-941D-76E391DC7584}" destId="{827144C4-D396-401C-BEA7-4B0801133A07}" srcOrd="0" destOrd="1" presId="urn:microsoft.com/office/officeart/2005/8/layout/chevron2"/>
    <dgm:cxn modelId="{135A9C4F-4F9E-434D-88C2-D9A84E04E0CA}" srcId="{2BBF5FC3-841E-4F36-9D8D-181C1E1C3588}" destId="{FFC38676-1990-4D40-941D-76E391DC7584}" srcOrd="1" destOrd="0" parTransId="{022BC720-6AD4-4D57-9076-2E4B791A0FFE}" sibTransId="{A18FB5E5-4F88-4C12-8B0F-E0E4304C7655}"/>
    <dgm:cxn modelId="{0CB8624C-D713-48FD-8737-A550395FF659}" type="presOf" srcId="{34811D70-072B-4593-9B42-EC5CAADCD9DC}" destId="{EEC3DB3F-F86B-4713-B83E-ABCD6486AAB3}" srcOrd="0" destOrd="1" presId="urn:microsoft.com/office/officeart/2005/8/layout/chevron2"/>
    <dgm:cxn modelId="{FAF98034-063B-4AF3-9C79-BB5AC4CD6CC3}" type="presOf" srcId="{DBB0A2D7-1DBE-4231-BBCF-F6FE93972DD2}" destId="{A93A2A82-B55F-4D63-999F-309DD25D04BA}" srcOrd="0" destOrd="1" presId="urn:microsoft.com/office/officeart/2005/8/layout/chevron2"/>
    <dgm:cxn modelId="{9346FAD3-5DE6-4C13-9007-1BBF91D33FD5}" type="presOf" srcId="{9B9A1DE6-5205-4C8C-87B2-D103B683D749}" destId="{420AB07B-21CC-42A8-AA11-5F84BD2680FD}" srcOrd="0" destOrd="1" presId="urn:microsoft.com/office/officeart/2005/8/layout/chevron2"/>
    <dgm:cxn modelId="{4B416E02-7468-4DDD-B8AD-97EFF613D3DA}" type="presOf" srcId="{B8F2AEFA-24D1-4B90-A627-136E449D52EE}" destId="{EEC3DB3F-F86B-4713-B83E-ABCD6486AAB3}" srcOrd="0" destOrd="0" presId="urn:microsoft.com/office/officeart/2005/8/layout/chevron2"/>
    <dgm:cxn modelId="{24ED7701-3E8F-4BAA-806C-EEA9196CEB2D}" type="presOf" srcId="{68CEB070-84A6-4965-B8C3-4C5156815AE9}" destId="{AF2A83B0-657E-4133-A406-F1A0F4109F7A}" srcOrd="0" destOrd="0" presId="urn:microsoft.com/office/officeart/2005/8/layout/chevron2"/>
    <dgm:cxn modelId="{84B45902-7BFB-41CB-A448-942101F20E9F}" type="presOf" srcId="{2BBF5FC3-841E-4F36-9D8D-181C1E1C3588}" destId="{EA6389FD-CCE9-49E6-A216-4E0EE2E29A7C}" srcOrd="0" destOrd="0" presId="urn:microsoft.com/office/officeart/2005/8/layout/chevron2"/>
    <dgm:cxn modelId="{D24892DE-5537-4010-AEEB-23D762C2A6F7}" type="presOf" srcId="{F224745F-ECBC-4622-BF9B-BCB3699D19A9}" destId="{1D7BEEC7-1DD4-4695-8BF2-FB1E37D052CA}" srcOrd="0" destOrd="0" presId="urn:microsoft.com/office/officeart/2005/8/layout/chevron2"/>
    <dgm:cxn modelId="{09ACA549-DA30-47BD-ADB2-DEDDEB83D5EF}" srcId="{69FAC5C3-E4F6-4E68-85F0-268ED3208E99}" destId="{F224745F-ECBC-4622-BF9B-BCB3699D19A9}" srcOrd="0" destOrd="0" parTransId="{F30C0B6B-4936-4D3F-A081-BCF3298F4CF0}" sibTransId="{FBC04589-60DA-4379-8C96-D717CD7A364E}"/>
    <dgm:cxn modelId="{14FF8741-A6BC-40AF-A37C-B3AA3F65B275}" srcId="{2BBF5FC3-841E-4F36-9D8D-181C1E1C3588}" destId="{BA9F0C1D-D3ED-4DF9-9504-A1C141F33221}" srcOrd="0" destOrd="0" parTransId="{9A05199A-70D1-4BD2-8006-56352BF88BB9}" sibTransId="{C4E34D8A-4643-4030-AFD6-CD54CE7E2818}"/>
    <dgm:cxn modelId="{0B516799-2C4D-491D-A2CF-63D2798B25CA}" srcId="{68CEB070-84A6-4965-B8C3-4C5156815AE9}" destId="{9B9A1DE6-5205-4C8C-87B2-D103B683D749}" srcOrd="1" destOrd="0" parTransId="{AC83EE95-44BE-4C0E-BDD9-BF9F1E23AD2C}" sibTransId="{75429C4F-4FE0-48B0-9293-D59480A8719C}"/>
    <dgm:cxn modelId="{6A52F9AA-50A8-4D86-A2C9-56576F11A70D}" type="presOf" srcId="{6640E440-C3DD-4E07-AC3E-06E4E854D4C7}" destId="{A93A2A82-B55F-4D63-999F-309DD25D04BA}" srcOrd="0" destOrd="0" presId="urn:microsoft.com/office/officeart/2005/8/layout/chevron2"/>
    <dgm:cxn modelId="{B949428D-C92C-4B6C-BBFC-A689A732DF21}" srcId="{CF8D79C8-751D-46B1-B94D-51A9C0E1BC0F}" destId="{DBB0A2D7-1DBE-4231-BBCF-F6FE93972DD2}" srcOrd="1" destOrd="0" parTransId="{6F1682EF-A3CF-46FC-9635-F0DA911D94E6}" sibTransId="{D57C283C-97D9-4B39-B495-177C09B819BB}"/>
    <dgm:cxn modelId="{9F1402CE-ED7A-48DE-B658-9A4F74205F77}" type="presOf" srcId="{35B3EEA4-4DBC-4139-9717-566E24AE3B94}" destId="{186BD5CA-F802-42A3-BF37-2D6E06CC9265}" srcOrd="0" destOrd="1" presId="urn:microsoft.com/office/officeart/2005/8/layout/chevron2"/>
    <dgm:cxn modelId="{4E85DD92-B5F8-47E1-BADC-96E7CDC30694}" type="presOf" srcId="{BA9F0C1D-D3ED-4DF9-9504-A1C141F33221}" destId="{827144C4-D396-401C-BEA7-4B0801133A07}" srcOrd="0" destOrd="0" presId="urn:microsoft.com/office/officeart/2005/8/layout/chevron2"/>
    <dgm:cxn modelId="{69EA8E16-5050-4AE0-8855-6DEFBEF9D0B4}" srcId="{6E095EDB-1C0B-445E-9E46-C19E3F43F8F0}" destId="{B8F2AEFA-24D1-4B90-A627-136E449D52EE}" srcOrd="0" destOrd="0" parTransId="{39B2B647-CC9B-4D41-BB74-788FC8CDBA8B}" sibTransId="{6A6E9B1C-531C-4E2C-8E39-28D63BA7AF1A}"/>
    <dgm:cxn modelId="{46DC70ED-C547-417C-8258-3E13204B2E3B}" type="presOf" srcId="{69FAC5C3-E4F6-4E68-85F0-268ED3208E99}" destId="{E3C99022-85CE-462C-A52F-3EABD389A539}" srcOrd="0" destOrd="0" presId="urn:microsoft.com/office/officeart/2005/8/layout/chevron2"/>
    <dgm:cxn modelId="{BB68CC94-6D49-4193-B79A-729721A838F1}" srcId="{6E095EDB-1C0B-445E-9E46-C19E3F43F8F0}" destId="{34811D70-072B-4593-9B42-EC5CAADCD9DC}" srcOrd="1" destOrd="0" parTransId="{A01705A1-3354-417E-B2D6-F7716B919F5A}" sibTransId="{420C754E-CEC5-4F39-BC9A-107B76FDC9AD}"/>
    <dgm:cxn modelId="{4BF8B09E-5C4F-4762-8E2C-DD0909957155}" srcId="{CF8D79C8-751D-46B1-B94D-51A9C0E1BC0F}" destId="{6640E440-C3DD-4E07-AC3E-06E4E854D4C7}" srcOrd="0" destOrd="0" parTransId="{180DCE8F-4ADA-4713-A3C0-CB9304AF73AC}" sibTransId="{E6A43D14-A8E7-4DCB-897B-190DB832AC24}"/>
    <dgm:cxn modelId="{5B6553C6-FF87-423B-BAFA-6D078A9D7BDD}" srcId="{69FAC5C3-E4F6-4E68-85F0-268ED3208E99}" destId="{68CEB070-84A6-4965-B8C3-4C5156815AE9}" srcOrd="2" destOrd="0" parTransId="{015249F6-69B7-4CF0-831C-3346CB2E200E}" sibTransId="{B1D7AD98-B38D-47F9-AAD2-19A7989829F0}"/>
    <dgm:cxn modelId="{2349793D-0A92-4313-A779-5CEA68655BEB}" type="presOf" srcId="{03F75EA7-1054-49FA-B346-E3C1DF064A7E}" destId="{420AB07B-21CC-42A8-AA11-5F84BD2680FD}" srcOrd="0" destOrd="0" presId="urn:microsoft.com/office/officeart/2005/8/layout/chevron2"/>
    <dgm:cxn modelId="{3E3F6D63-E842-42DC-8EC9-77B91280165A}" type="presParOf" srcId="{E3C99022-85CE-462C-A52F-3EABD389A539}" destId="{55EB3B30-937D-453A-A591-F016716DA7FF}" srcOrd="0" destOrd="0" presId="urn:microsoft.com/office/officeart/2005/8/layout/chevron2"/>
    <dgm:cxn modelId="{7767AF65-C431-4C38-B9D5-77F20E544E22}" type="presParOf" srcId="{55EB3B30-937D-453A-A591-F016716DA7FF}" destId="{1D7BEEC7-1DD4-4695-8BF2-FB1E37D052CA}" srcOrd="0" destOrd="0" presId="urn:microsoft.com/office/officeart/2005/8/layout/chevron2"/>
    <dgm:cxn modelId="{1F847998-D206-4B27-9D8C-6F27D3ED2583}" type="presParOf" srcId="{55EB3B30-937D-453A-A591-F016716DA7FF}" destId="{186BD5CA-F802-42A3-BF37-2D6E06CC9265}" srcOrd="1" destOrd="0" presId="urn:microsoft.com/office/officeart/2005/8/layout/chevron2"/>
    <dgm:cxn modelId="{205D64A1-3F3A-4594-AA5B-08E38F8412C7}" type="presParOf" srcId="{E3C99022-85CE-462C-A52F-3EABD389A539}" destId="{79E81A3E-EB77-4EA3-85FA-09027925FAEB}" srcOrd="1" destOrd="0" presId="urn:microsoft.com/office/officeart/2005/8/layout/chevron2"/>
    <dgm:cxn modelId="{9279A767-10D3-4E7E-B75A-1C64F6E37861}" type="presParOf" srcId="{E3C99022-85CE-462C-A52F-3EABD389A539}" destId="{7D6B544D-932B-4DF2-871E-FA4E8F90171C}" srcOrd="2" destOrd="0" presId="urn:microsoft.com/office/officeart/2005/8/layout/chevron2"/>
    <dgm:cxn modelId="{EBA8B781-93BB-415A-AADE-071F87283FB8}" type="presParOf" srcId="{7D6B544D-932B-4DF2-871E-FA4E8F90171C}" destId="{89821502-41DA-4D5E-9A01-55CAA1A2CEEE}" srcOrd="0" destOrd="0" presId="urn:microsoft.com/office/officeart/2005/8/layout/chevron2"/>
    <dgm:cxn modelId="{22CB98A4-AD79-4D8F-AED1-5087E10FDA40}" type="presParOf" srcId="{7D6B544D-932B-4DF2-871E-FA4E8F90171C}" destId="{EEC3DB3F-F86B-4713-B83E-ABCD6486AAB3}" srcOrd="1" destOrd="0" presId="urn:microsoft.com/office/officeart/2005/8/layout/chevron2"/>
    <dgm:cxn modelId="{3A3F1126-2A13-4873-BDDF-6F721F867851}" type="presParOf" srcId="{E3C99022-85CE-462C-A52F-3EABD389A539}" destId="{4B41F8A5-3286-47AE-B187-A3DE4BC398A9}" srcOrd="3" destOrd="0" presId="urn:microsoft.com/office/officeart/2005/8/layout/chevron2"/>
    <dgm:cxn modelId="{D7E06D88-0615-4F74-9AD6-0F095225D04A}" type="presParOf" srcId="{E3C99022-85CE-462C-A52F-3EABD389A539}" destId="{7ABB6A05-D4AB-4A8C-B521-749456799F58}" srcOrd="4" destOrd="0" presId="urn:microsoft.com/office/officeart/2005/8/layout/chevron2"/>
    <dgm:cxn modelId="{0EB00CF2-DC69-44CE-AEA0-578484EFF27C}" type="presParOf" srcId="{7ABB6A05-D4AB-4A8C-B521-749456799F58}" destId="{AF2A83B0-657E-4133-A406-F1A0F4109F7A}" srcOrd="0" destOrd="0" presId="urn:microsoft.com/office/officeart/2005/8/layout/chevron2"/>
    <dgm:cxn modelId="{2F4F47EF-A20A-4449-ADBC-FB4351B46E16}" type="presParOf" srcId="{7ABB6A05-D4AB-4A8C-B521-749456799F58}" destId="{420AB07B-21CC-42A8-AA11-5F84BD2680FD}" srcOrd="1" destOrd="0" presId="urn:microsoft.com/office/officeart/2005/8/layout/chevron2"/>
    <dgm:cxn modelId="{0ED07293-4217-428D-BEC7-CE0437190B84}" type="presParOf" srcId="{E3C99022-85CE-462C-A52F-3EABD389A539}" destId="{8F1BF317-1E79-470F-A954-5E4AFC537895}" srcOrd="5" destOrd="0" presId="urn:microsoft.com/office/officeart/2005/8/layout/chevron2"/>
    <dgm:cxn modelId="{6847B9B5-6504-48A9-ABB5-3527BE46B87C}" type="presParOf" srcId="{E3C99022-85CE-462C-A52F-3EABD389A539}" destId="{21089D54-1AB1-4FF4-8018-FA8DAB3A33DE}" srcOrd="6" destOrd="0" presId="urn:microsoft.com/office/officeart/2005/8/layout/chevron2"/>
    <dgm:cxn modelId="{4317C0FF-679F-454E-B961-E17EE9DC9619}" type="presParOf" srcId="{21089D54-1AB1-4FF4-8018-FA8DAB3A33DE}" destId="{5F171795-FA86-480C-B736-60F58C04D86F}" srcOrd="0" destOrd="0" presId="urn:microsoft.com/office/officeart/2005/8/layout/chevron2"/>
    <dgm:cxn modelId="{D414C164-03A4-48E6-9654-41DA4DD090DA}" type="presParOf" srcId="{21089D54-1AB1-4FF4-8018-FA8DAB3A33DE}" destId="{A93A2A82-B55F-4D63-999F-309DD25D04BA}" srcOrd="1" destOrd="0" presId="urn:microsoft.com/office/officeart/2005/8/layout/chevron2"/>
    <dgm:cxn modelId="{55C04094-9072-492C-89FA-D4DD2777B365}" type="presParOf" srcId="{E3C99022-85CE-462C-A52F-3EABD389A539}" destId="{673794D2-0DDD-46DF-BF76-F5C7148D4A31}" srcOrd="7" destOrd="0" presId="urn:microsoft.com/office/officeart/2005/8/layout/chevron2"/>
    <dgm:cxn modelId="{BF74A2D1-D363-4552-B6C4-12177B380790}" type="presParOf" srcId="{E3C99022-85CE-462C-A52F-3EABD389A539}" destId="{C6451EF0-BBCB-4A97-BD9E-ACA1E50CED5A}" srcOrd="8" destOrd="0" presId="urn:microsoft.com/office/officeart/2005/8/layout/chevron2"/>
    <dgm:cxn modelId="{A4AF854B-6396-4CB8-9B77-22E1CF9ABF07}" type="presParOf" srcId="{C6451EF0-BBCB-4A97-BD9E-ACA1E50CED5A}" destId="{EA6389FD-CCE9-49E6-A216-4E0EE2E29A7C}" srcOrd="0" destOrd="0" presId="urn:microsoft.com/office/officeart/2005/8/layout/chevron2"/>
    <dgm:cxn modelId="{E09322A9-E7A6-4202-9853-87DC556DA208}" type="presParOf" srcId="{C6451EF0-BBCB-4A97-BD9E-ACA1E50CED5A}" destId="{827144C4-D396-401C-BEA7-4B0801133A07}" srcOrd="1" destOrd="0" presId="urn:microsoft.com/office/officeart/2005/8/layout/chevron2"/>
    <dgm:cxn modelId="{E28C8C81-D093-4F38-8672-DBB197270800}" type="presParOf" srcId="{E3C99022-85CE-462C-A52F-3EABD389A539}" destId="{7EAB1FBC-E51F-4A6B-8B2E-64D56F3A04EE}" srcOrd="9" destOrd="0" presId="urn:microsoft.com/office/officeart/2005/8/layout/chevron2"/>
    <dgm:cxn modelId="{85121C2F-BE5C-46BA-ACE8-D291F80C1B02}" type="presParOf" srcId="{E3C99022-85CE-462C-A52F-3EABD389A539}" destId="{07FB58DB-42D1-4BBD-8E82-A0085102B6D7}" srcOrd="10" destOrd="0" presId="urn:microsoft.com/office/officeart/2005/8/layout/chevron2"/>
    <dgm:cxn modelId="{8D83868C-3FE9-42A4-837D-FBE490484E51}" type="presParOf" srcId="{07FB58DB-42D1-4BBD-8E82-A0085102B6D7}" destId="{17AA5A28-AE7E-4E18-B19C-FA33900100E1}" srcOrd="0" destOrd="0" presId="urn:microsoft.com/office/officeart/2005/8/layout/chevron2"/>
    <dgm:cxn modelId="{2C569DEF-6961-4D01-B06A-4B2E90FE740B}" type="presParOf" srcId="{07FB58DB-42D1-4BBD-8E82-A0085102B6D7}" destId="{F3EF6703-4EA3-4A89-BEBB-67D90BF8258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1A4E45-3163-4A4B-86AA-EAE248DD6A50}"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s-AR"/>
        </a:p>
      </dgm:t>
    </dgm:pt>
    <dgm:pt modelId="{D26A9A81-0D6A-4763-ABAB-00CE899105C2}">
      <dgm:prSet phldrT="[Texto]" custT="1"/>
      <dgm:spPr/>
      <dgm:t>
        <a:bodyPr/>
        <a:lstStyle/>
        <a:p>
          <a:r>
            <a:rPr lang="es-AR" sz="2000" dirty="0"/>
            <a:t>Reducir Riesgos</a:t>
          </a:r>
        </a:p>
      </dgm:t>
    </dgm:pt>
    <dgm:pt modelId="{EBB8CDC4-9A5E-4F24-A0BB-46CCE1215B3E}" type="parTrans" cxnId="{C0DD5EDB-A2EF-4504-AACC-3FF8BE07977A}">
      <dgm:prSet/>
      <dgm:spPr/>
      <dgm:t>
        <a:bodyPr/>
        <a:lstStyle/>
        <a:p>
          <a:endParaRPr lang="es-AR" sz="2800"/>
        </a:p>
      </dgm:t>
    </dgm:pt>
    <dgm:pt modelId="{2901E502-DC13-4C22-8DA8-7BA3E8C986B9}" type="sibTrans" cxnId="{C0DD5EDB-A2EF-4504-AACC-3FF8BE07977A}">
      <dgm:prSet/>
      <dgm:spPr/>
      <dgm:t>
        <a:bodyPr/>
        <a:lstStyle/>
        <a:p>
          <a:endParaRPr lang="es-AR" sz="2800"/>
        </a:p>
      </dgm:t>
    </dgm:pt>
    <dgm:pt modelId="{8440CA5B-447A-49C3-A180-15C4F3BCC020}">
      <dgm:prSet phldrT="[Texto]" custT="1"/>
      <dgm:spPr/>
      <dgm:t>
        <a:bodyPr/>
        <a:lstStyle/>
        <a:p>
          <a:r>
            <a:rPr lang="es-AR" sz="2000" dirty="0"/>
            <a:t>Reducir incertidumbre</a:t>
          </a:r>
        </a:p>
      </dgm:t>
    </dgm:pt>
    <dgm:pt modelId="{73603546-ABB7-4A2A-8AFA-780B090F6EEF}" type="parTrans" cxnId="{D77BE02B-44F3-49D8-99E4-754CCE68F628}">
      <dgm:prSet/>
      <dgm:spPr/>
      <dgm:t>
        <a:bodyPr/>
        <a:lstStyle/>
        <a:p>
          <a:endParaRPr lang="es-AR" sz="2800"/>
        </a:p>
      </dgm:t>
    </dgm:pt>
    <dgm:pt modelId="{52F7E98A-E4FB-4277-8832-D755FC85B7CC}" type="sibTrans" cxnId="{D77BE02B-44F3-49D8-99E4-754CCE68F628}">
      <dgm:prSet/>
      <dgm:spPr/>
      <dgm:t>
        <a:bodyPr/>
        <a:lstStyle/>
        <a:p>
          <a:endParaRPr lang="es-AR" sz="2800"/>
        </a:p>
      </dgm:t>
    </dgm:pt>
    <dgm:pt modelId="{765E3B39-367F-4EA2-868C-33BF7AD354C2}">
      <dgm:prSet phldrT="[Texto]" custT="1"/>
      <dgm:spPr/>
      <dgm:t>
        <a:bodyPr/>
        <a:lstStyle/>
        <a:p>
          <a:r>
            <a:rPr lang="es-AR" sz="2000" dirty="0"/>
            <a:t>Soportar la toma de decisiones</a:t>
          </a:r>
        </a:p>
      </dgm:t>
    </dgm:pt>
    <dgm:pt modelId="{59848DC4-9B6A-4FFE-B105-F46B55B8580C}" type="parTrans" cxnId="{842AD4F9-2259-45C9-AE6C-8C91D2AE7700}">
      <dgm:prSet/>
      <dgm:spPr/>
      <dgm:t>
        <a:bodyPr/>
        <a:lstStyle/>
        <a:p>
          <a:endParaRPr lang="es-AR" sz="2800"/>
        </a:p>
      </dgm:t>
    </dgm:pt>
    <dgm:pt modelId="{83CDC503-E9CA-4B6A-A6ED-4DE6889D688F}" type="sibTrans" cxnId="{842AD4F9-2259-45C9-AE6C-8C91D2AE7700}">
      <dgm:prSet/>
      <dgm:spPr/>
      <dgm:t>
        <a:bodyPr/>
        <a:lstStyle/>
        <a:p>
          <a:endParaRPr lang="es-AR" sz="2800"/>
        </a:p>
      </dgm:t>
    </dgm:pt>
    <dgm:pt modelId="{2CEFEE54-360E-4ADF-9859-8BC35CA06779}">
      <dgm:prSet phldrT="[Texto]" custT="1"/>
      <dgm:spPr/>
      <dgm:t>
        <a:bodyPr/>
        <a:lstStyle/>
        <a:p>
          <a:r>
            <a:rPr lang="es-AR" sz="2000" dirty="0"/>
            <a:t>Generar confianza</a:t>
          </a:r>
        </a:p>
      </dgm:t>
    </dgm:pt>
    <dgm:pt modelId="{3E956233-0A2A-4E3C-9C20-28323D827F36}" type="parTrans" cxnId="{38FA3FA9-4A2B-40CA-B500-BE4840585213}">
      <dgm:prSet/>
      <dgm:spPr/>
      <dgm:t>
        <a:bodyPr/>
        <a:lstStyle/>
        <a:p>
          <a:endParaRPr lang="es-AR" sz="2800"/>
        </a:p>
      </dgm:t>
    </dgm:pt>
    <dgm:pt modelId="{B0069629-5D2C-4D0B-934C-9A79AB8FF58D}" type="sibTrans" cxnId="{38FA3FA9-4A2B-40CA-B500-BE4840585213}">
      <dgm:prSet/>
      <dgm:spPr/>
      <dgm:t>
        <a:bodyPr/>
        <a:lstStyle/>
        <a:p>
          <a:endParaRPr lang="es-AR" sz="2800"/>
        </a:p>
      </dgm:t>
    </dgm:pt>
    <dgm:pt modelId="{9D2DA5CE-DC1A-4350-BABE-32C0EB086C4D}">
      <dgm:prSet phldrT="[Texto]" custT="1"/>
      <dgm:spPr/>
      <dgm:t>
        <a:bodyPr/>
        <a:lstStyle/>
        <a:p>
          <a:r>
            <a:rPr lang="es-AR" sz="2000" dirty="0"/>
            <a:t>Transmitir información</a:t>
          </a:r>
        </a:p>
      </dgm:t>
    </dgm:pt>
    <dgm:pt modelId="{B6E0572E-9AA2-45FB-BD01-C557A7B5571F}" type="parTrans" cxnId="{C9B9E56B-DD2D-4F18-9041-AEC77F8E2EDA}">
      <dgm:prSet/>
      <dgm:spPr/>
      <dgm:t>
        <a:bodyPr/>
        <a:lstStyle/>
        <a:p>
          <a:endParaRPr lang="es-AR" sz="2800"/>
        </a:p>
      </dgm:t>
    </dgm:pt>
    <dgm:pt modelId="{E79DDEF9-8A96-429E-B47D-659E09F3B1BE}" type="sibTrans" cxnId="{C9B9E56B-DD2D-4F18-9041-AEC77F8E2EDA}">
      <dgm:prSet/>
      <dgm:spPr/>
      <dgm:t>
        <a:bodyPr/>
        <a:lstStyle/>
        <a:p>
          <a:endParaRPr lang="es-AR" sz="2800"/>
        </a:p>
      </dgm:t>
    </dgm:pt>
    <dgm:pt modelId="{C5DCFA6C-6E27-4F29-8123-2937E148A1A7}" type="pres">
      <dgm:prSet presAssocID="{421A4E45-3163-4A4B-86AA-EAE248DD6A50}" presName="rootnode" presStyleCnt="0">
        <dgm:presLayoutVars>
          <dgm:chMax/>
          <dgm:chPref/>
          <dgm:dir/>
          <dgm:animLvl val="lvl"/>
        </dgm:presLayoutVars>
      </dgm:prSet>
      <dgm:spPr/>
    </dgm:pt>
    <dgm:pt modelId="{72362B2F-B2CA-43C9-B659-8C4F9CD24CDE}" type="pres">
      <dgm:prSet presAssocID="{D26A9A81-0D6A-4763-ABAB-00CE899105C2}" presName="composite" presStyleCnt="0"/>
      <dgm:spPr/>
    </dgm:pt>
    <dgm:pt modelId="{2FB1806B-B12E-42AD-A31E-A32CF1BEAE4A}" type="pres">
      <dgm:prSet presAssocID="{D26A9A81-0D6A-4763-ABAB-00CE899105C2}" presName="LShape" presStyleLbl="alignNode1" presStyleIdx="0" presStyleCnt="9"/>
      <dgm:spPr/>
    </dgm:pt>
    <dgm:pt modelId="{7FDCE688-7769-4EFF-B1A4-A1E282FE95D5}" type="pres">
      <dgm:prSet presAssocID="{D26A9A81-0D6A-4763-ABAB-00CE899105C2}" presName="ParentText" presStyleLbl="revTx" presStyleIdx="0" presStyleCnt="5">
        <dgm:presLayoutVars>
          <dgm:chMax val="0"/>
          <dgm:chPref val="0"/>
          <dgm:bulletEnabled val="1"/>
        </dgm:presLayoutVars>
      </dgm:prSet>
      <dgm:spPr/>
    </dgm:pt>
    <dgm:pt modelId="{692969E5-B0CB-4AAB-86FD-EE5AE652D5B0}" type="pres">
      <dgm:prSet presAssocID="{D26A9A81-0D6A-4763-ABAB-00CE899105C2}" presName="Triangle" presStyleLbl="alignNode1" presStyleIdx="1" presStyleCnt="9"/>
      <dgm:spPr/>
    </dgm:pt>
    <dgm:pt modelId="{F236BC97-4E9E-442B-8BC3-5FF71195B43B}" type="pres">
      <dgm:prSet presAssocID="{2901E502-DC13-4C22-8DA8-7BA3E8C986B9}" presName="sibTrans" presStyleCnt="0"/>
      <dgm:spPr/>
    </dgm:pt>
    <dgm:pt modelId="{4253B04E-A530-43E9-89DA-0EB69BFD922D}" type="pres">
      <dgm:prSet presAssocID="{2901E502-DC13-4C22-8DA8-7BA3E8C986B9}" presName="space" presStyleCnt="0"/>
      <dgm:spPr/>
    </dgm:pt>
    <dgm:pt modelId="{5679F9C9-182E-4FA9-B1E8-962E11841FAC}" type="pres">
      <dgm:prSet presAssocID="{8440CA5B-447A-49C3-A180-15C4F3BCC020}" presName="composite" presStyleCnt="0"/>
      <dgm:spPr/>
    </dgm:pt>
    <dgm:pt modelId="{50C21F56-DE45-45E4-8204-7243036FFD4A}" type="pres">
      <dgm:prSet presAssocID="{8440CA5B-447A-49C3-A180-15C4F3BCC020}" presName="LShape" presStyleLbl="alignNode1" presStyleIdx="2" presStyleCnt="9"/>
      <dgm:spPr/>
    </dgm:pt>
    <dgm:pt modelId="{36CE5588-B2FA-48E3-9C16-0A54B96CFD27}" type="pres">
      <dgm:prSet presAssocID="{8440CA5B-447A-49C3-A180-15C4F3BCC020}" presName="ParentText" presStyleLbl="revTx" presStyleIdx="1" presStyleCnt="5">
        <dgm:presLayoutVars>
          <dgm:chMax val="0"/>
          <dgm:chPref val="0"/>
          <dgm:bulletEnabled val="1"/>
        </dgm:presLayoutVars>
      </dgm:prSet>
      <dgm:spPr/>
    </dgm:pt>
    <dgm:pt modelId="{0876E094-6D73-4F78-A513-4B4FB9E141FC}" type="pres">
      <dgm:prSet presAssocID="{8440CA5B-447A-49C3-A180-15C4F3BCC020}" presName="Triangle" presStyleLbl="alignNode1" presStyleIdx="3" presStyleCnt="9"/>
      <dgm:spPr/>
    </dgm:pt>
    <dgm:pt modelId="{16B01E4E-9F22-492B-9A91-6C12E6A952CE}" type="pres">
      <dgm:prSet presAssocID="{52F7E98A-E4FB-4277-8832-D755FC85B7CC}" presName="sibTrans" presStyleCnt="0"/>
      <dgm:spPr/>
    </dgm:pt>
    <dgm:pt modelId="{1BA7EBE4-74ED-4A7D-8FAC-FD463F13ACC5}" type="pres">
      <dgm:prSet presAssocID="{52F7E98A-E4FB-4277-8832-D755FC85B7CC}" presName="space" presStyleCnt="0"/>
      <dgm:spPr/>
    </dgm:pt>
    <dgm:pt modelId="{0CA81B1D-D280-4FD3-A92E-63FA28F23BCA}" type="pres">
      <dgm:prSet presAssocID="{765E3B39-367F-4EA2-868C-33BF7AD354C2}" presName="composite" presStyleCnt="0"/>
      <dgm:spPr/>
    </dgm:pt>
    <dgm:pt modelId="{C8FBBF20-F900-41E8-A7D8-0E6E8A9D43FA}" type="pres">
      <dgm:prSet presAssocID="{765E3B39-367F-4EA2-868C-33BF7AD354C2}" presName="LShape" presStyleLbl="alignNode1" presStyleIdx="4" presStyleCnt="9"/>
      <dgm:spPr/>
    </dgm:pt>
    <dgm:pt modelId="{4FEA53C8-A6BD-4E7D-89CA-A54ACFED167C}" type="pres">
      <dgm:prSet presAssocID="{765E3B39-367F-4EA2-868C-33BF7AD354C2}" presName="ParentText" presStyleLbl="revTx" presStyleIdx="2" presStyleCnt="5">
        <dgm:presLayoutVars>
          <dgm:chMax val="0"/>
          <dgm:chPref val="0"/>
          <dgm:bulletEnabled val="1"/>
        </dgm:presLayoutVars>
      </dgm:prSet>
      <dgm:spPr/>
    </dgm:pt>
    <dgm:pt modelId="{C01D1330-FB91-4ECB-BC14-FB7EE14A2194}" type="pres">
      <dgm:prSet presAssocID="{765E3B39-367F-4EA2-868C-33BF7AD354C2}" presName="Triangle" presStyleLbl="alignNode1" presStyleIdx="5" presStyleCnt="9"/>
      <dgm:spPr/>
    </dgm:pt>
    <dgm:pt modelId="{CDB10D30-80ED-4553-84E8-4407DF2A5EA1}" type="pres">
      <dgm:prSet presAssocID="{83CDC503-E9CA-4B6A-A6ED-4DE6889D688F}" presName="sibTrans" presStyleCnt="0"/>
      <dgm:spPr/>
    </dgm:pt>
    <dgm:pt modelId="{038CEBE0-FC6A-481D-B834-D0072B0F67E0}" type="pres">
      <dgm:prSet presAssocID="{83CDC503-E9CA-4B6A-A6ED-4DE6889D688F}" presName="space" presStyleCnt="0"/>
      <dgm:spPr/>
    </dgm:pt>
    <dgm:pt modelId="{7EA4E454-BC5A-4F5F-AACA-73EE0FCBCA4F}" type="pres">
      <dgm:prSet presAssocID="{2CEFEE54-360E-4ADF-9859-8BC35CA06779}" presName="composite" presStyleCnt="0"/>
      <dgm:spPr/>
    </dgm:pt>
    <dgm:pt modelId="{97B45864-057A-4748-B13F-05C276DDEEE8}" type="pres">
      <dgm:prSet presAssocID="{2CEFEE54-360E-4ADF-9859-8BC35CA06779}" presName="LShape" presStyleLbl="alignNode1" presStyleIdx="6" presStyleCnt="9"/>
      <dgm:spPr/>
    </dgm:pt>
    <dgm:pt modelId="{F4E63893-BF95-4B39-AC22-447237FC0FF3}" type="pres">
      <dgm:prSet presAssocID="{2CEFEE54-360E-4ADF-9859-8BC35CA06779}" presName="ParentText" presStyleLbl="revTx" presStyleIdx="3" presStyleCnt="5">
        <dgm:presLayoutVars>
          <dgm:chMax val="0"/>
          <dgm:chPref val="0"/>
          <dgm:bulletEnabled val="1"/>
        </dgm:presLayoutVars>
      </dgm:prSet>
      <dgm:spPr/>
    </dgm:pt>
    <dgm:pt modelId="{FB3BDC04-8D77-4A27-BDFE-2E61A85533C7}" type="pres">
      <dgm:prSet presAssocID="{2CEFEE54-360E-4ADF-9859-8BC35CA06779}" presName="Triangle" presStyleLbl="alignNode1" presStyleIdx="7" presStyleCnt="9"/>
      <dgm:spPr/>
    </dgm:pt>
    <dgm:pt modelId="{20ABA453-0B39-46AB-80D1-E383532D5350}" type="pres">
      <dgm:prSet presAssocID="{B0069629-5D2C-4D0B-934C-9A79AB8FF58D}" presName="sibTrans" presStyleCnt="0"/>
      <dgm:spPr/>
    </dgm:pt>
    <dgm:pt modelId="{E4F884B8-3E79-4FC5-8FC1-231F62F15641}" type="pres">
      <dgm:prSet presAssocID="{B0069629-5D2C-4D0B-934C-9A79AB8FF58D}" presName="space" presStyleCnt="0"/>
      <dgm:spPr/>
    </dgm:pt>
    <dgm:pt modelId="{4727FC4A-816F-409B-BDDC-4737E8838BCA}" type="pres">
      <dgm:prSet presAssocID="{9D2DA5CE-DC1A-4350-BABE-32C0EB086C4D}" presName="composite" presStyleCnt="0"/>
      <dgm:spPr/>
    </dgm:pt>
    <dgm:pt modelId="{972FBFB6-E6A7-4FF5-A150-D0AD8B5F6F74}" type="pres">
      <dgm:prSet presAssocID="{9D2DA5CE-DC1A-4350-BABE-32C0EB086C4D}" presName="LShape" presStyleLbl="alignNode1" presStyleIdx="8" presStyleCnt="9"/>
      <dgm:spPr/>
    </dgm:pt>
    <dgm:pt modelId="{F9BC21C0-F037-485B-8128-C5F7C8566003}" type="pres">
      <dgm:prSet presAssocID="{9D2DA5CE-DC1A-4350-BABE-32C0EB086C4D}" presName="ParentText" presStyleLbl="revTx" presStyleIdx="4" presStyleCnt="5">
        <dgm:presLayoutVars>
          <dgm:chMax val="0"/>
          <dgm:chPref val="0"/>
          <dgm:bulletEnabled val="1"/>
        </dgm:presLayoutVars>
      </dgm:prSet>
      <dgm:spPr/>
    </dgm:pt>
  </dgm:ptLst>
  <dgm:cxnLst>
    <dgm:cxn modelId="{F0F30534-15D9-42E8-8D55-D3AECB64C6E3}" type="presOf" srcId="{8440CA5B-447A-49C3-A180-15C4F3BCC020}" destId="{36CE5588-B2FA-48E3-9C16-0A54B96CFD27}" srcOrd="0" destOrd="0" presId="urn:microsoft.com/office/officeart/2009/3/layout/StepUpProcess"/>
    <dgm:cxn modelId="{D77BE02B-44F3-49D8-99E4-754CCE68F628}" srcId="{421A4E45-3163-4A4B-86AA-EAE248DD6A50}" destId="{8440CA5B-447A-49C3-A180-15C4F3BCC020}" srcOrd="1" destOrd="0" parTransId="{73603546-ABB7-4A2A-8AFA-780B090F6EEF}" sibTransId="{52F7E98A-E4FB-4277-8832-D755FC85B7CC}"/>
    <dgm:cxn modelId="{E840BEC8-E062-44AC-9998-0BDA6F83C051}" type="presOf" srcId="{2CEFEE54-360E-4ADF-9859-8BC35CA06779}" destId="{F4E63893-BF95-4B39-AC22-447237FC0FF3}" srcOrd="0" destOrd="0" presId="urn:microsoft.com/office/officeart/2009/3/layout/StepUpProcess"/>
    <dgm:cxn modelId="{C0DD5EDB-A2EF-4504-AACC-3FF8BE07977A}" srcId="{421A4E45-3163-4A4B-86AA-EAE248DD6A50}" destId="{D26A9A81-0D6A-4763-ABAB-00CE899105C2}" srcOrd="0" destOrd="0" parTransId="{EBB8CDC4-9A5E-4F24-A0BB-46CCE1215B3E}" sibTransId="{2901E502-DC13-4C22-8DA8-7BA3E8C986B9}"/>
    <dgm:cxn modelId="{C9B9E56B-DD2D-4F18-9041-AEC77F8E2EDA}" srcId="{421A4E45-3163-4A4B-86AA-EAE248DD6A50}" destId="{9D2DA5CE-DC1A-4350-BABE-32C0EB086C4D}" srcOrd="4" destOrd="0" parTransId="{B6E0572E-9AA2-45FB-BD01-C557A7B5571F}" sibTransId="{E79DDEF9-8A96-429E-B47D-659E09F3B1BE}"/>
    <dgm:cxn modelId="{B90FB53B-E5B9-4694-9A76-489F3A5DEF1C}" type="presOf" srcId="{421A4E45-3163-4A4B-86AA-EAE248DD6A50}" destId="{C5DCFA6C-6E27-4F29-8123-2937E148A1A7}" srcOrd="0" destOrd="0" presId="urn:microsoft.com/office/officeart/2009/3/layout/StepUpProcess"/>
    <dgm:cxn modelId="{33CB4673-8EC1-47C3-B31E-E153E9E53FE9}" type="presOf" srcId="{9D2DA5CE-DC1A-4350-BABE-32C0EB086C4D}" destId="{F9BC21C0-F037-485B-8128-C5F7C8566003}" srcOrd="0" destOrd="0" presId="urn:microsoft.com/office/officeart/2009/3/layout/StepUpProcess"/>
    <dgm:cxn modelId="{842AD4F9-2259-45C9-AE6C-8C91D2AE7700}" srcId="{421A4E45-3163-4A4B-86AA-EAE248DD6A50}" destId="{765E3B39-367F-4EA2-868C-33BF7AD354C2}" srcOrd="2" destOrd="0" parTransId="{59848DC4-9B6A-4FFE-B105-F46B55B8580C}" sibTransId="{83CDC503-E9CA-4B6A-A6ED-4DE6889D688F}"/>
    <dgm:cxn modelId="{59412B5E-0537-4CBC-A8C9-B0F8E824853E}" type="presOf" srcId="{D26A9A81-0D6A-4763-ABAB-00CE899105C2}" destId="{7FDCE688-7769-4EFF-B1A4-A1E282FE95D5}" srcOrd="0" destOrd="0" presId="urn:microsoft.com/office/officeart/2009/3/layout/StepUpProcess"/>
    <dgm:cxn modelId="{38FA3FA9-4A2B-40CA-B500-BE4840585213}" srcId="{421A4E45-3163-4A4B-86AA-EAE248DD6A50}" destId="{2CEFEE54-360E-4ADF-9859-8BC35CA06779}" srcOrd="3" destOrd="0" parTransId="{3E956233-0A2A-4E3C-9C20-28323D827F36}" sibTransId="{B0069629-5D2C-4D0B-934C-9A79AB8FF58D}"/>
    <dgm:cxn modelId="{2AD70DBE-9B99-4956-9DF6-38DEDAE84A28}" type="presOf" srcId="{765E3B39-367F-4EA2-868C-33BF7AD354C2}" destId="{4FEA53C8-A6BD-4E7D-89CA-A54ACFED167C}" srcOrd="0" destOrd="0" presId="urn:microsoft.com/office/officeart/2009/3/layout/StepUpProcess"/>
    <dgm:cxn modelId="{BB4ACFC2-12D2-4208-8F04-FD9FC7D34093}" type="presParOf" srcId="{C5DCFA6C-6E27-4F29-8123-2937E148A1A7}" destId="{72362B2F-B2CA-43C9-B659-8C4F9CD24CDE}" srcOrd="0" destOrd="0" presId="urn:microsoft.com/office/officeart/2009/3/layout/StepUpProcess"/>
    <dgm:cxn modelId="{194EBE44-1107-4C1B-B0AD-B68EDBECC150}" type="presParOf" srcId="{72362B2F-B2CA-43C9-B659-8C4F9CD24CDE}" destId="{2FB1806B-B12E-42AD-A31E-A32CF1BEAE4A}" srcOrd="0" destOrd="0" presId="urn:microsoft.com/office/officeart/2009/3/layout/StepUpProcess"/>
    <dgm:cxn modelId="{AAF8F240-A353-4724-9B73-D319B48321D1}" type="presParOf" srcId="{72362B2F-B2CA-43C9-B659-8C4F9CD24CDE}" destId="{7FDCE688-7769-4EFF-B1A4-A1E282FE95D5}" srcOrd="1" destOrd="0" presId="urn:microsoft.com/office/officeart/2009/3/layout/StepUpProcess"/>
    <dgm:cxn modelId="{E15E5EC3-5F0A-44F5-B99F-156D3DD8CAE1}" type="presParOf" srcId="{72362B2F-B2CA-43C9-B659-8C4F9CD24CDE}" destId="{692969E5-B0CB-4AAB-86FD-EE5AE652D5B0}" srcOrd="2" destOrd="0" presId="urn:microsoft.com/office/officeart/2009/3/layout/StepUpProcess"/>
    <dgm:cxn modelId="{C740C416-A17B-4F52-BE12-2AD0F33270F7}" type="presParOf" srcId="{C5DCFA6C-6E27-4F29-8123-2937E148A1A7}" destId="{F236BC97-4E9E-442B-8BC3-5FF71195B43B}" srcOrd="1" destOrd="0" presId="urn:microsoft.com/office/officeart/2009/3/layout/StepUpProcess"/>
    <dgm:cxn modelId="{711F4A72-D1B9-468E-B400-7EA9AA670852}" type="presParOf" srcId="{F236BC97-4E9E-442B-8BC3-5FF71195B43B}" destId="{4253B04E-A530-43E9-89DA-0EB69BFD922D}" srcOrd="0" destOrd="0" presId="urn:microsoft.com/office/officeart/2009/3/layout/StepUpProcess"/>
    <dgm:cxn modelId="{F8478629-631B-4F53-A526-610699F2E188}" type="presParOf" srcId="{C5DCFA6C-6E27-4F29-8123-2937E148A1A7}" destId="{5679F9C9-182E-4FA9-B1E8-962E11841FAC}" srcOrd="2" destOrd="0" presId="urn:microsoft.com/office/officeart/2009/3/layout/StepUpProcess"/>
    <dgm:cxn modelId="{F0B49CFD-3C4D-4CEC-8C1A-8A8E6896BF1A}" type="presParOf" srcId="{5679F9C9-182E-4FA9-B1E8-962E11841FAC}" destId="{50C21F56-DE45-45E4-8204-7243036FFD4A}" srcOrd="0" destOrd="0" presId="urn:microsoft.com/office/officeart/2009/3/layout/StepUpProcess"/>
    <dgm:cxn modelId="{84DFF80F-6C16-4743-BA85-FCD2BEBB64F2}" type="presParOf" srcId="{5679F9C9-182E-4FA9-B1E8-962E11841FAC}" destId="{36CE5588-B2FA-48E3-9C16-0A54B96CFD27}" srcOrd="1" destOrd="0" presId="urn:microsoft.com/office/officeart/2009/3/layout/StepUpProcess"/>
    <dgm:cxn modelId="{CF68E08E-63E7-40DE-AB4C-31D44E105B5B}" type="presParOf" srcId="{5679F9C9-182E-4FA9-B1E8-962E11841FAC}" destId="{0876E094-6D73-4F78-A513-4B4FB9E141FC}" srcOrd="2" destOrd="0" presId="urn:microsoft.com/office/officeart/2009/3/layout/StepUpProcess"/>
    <dgm:cxn modelId="{F1BCA839-FA2A-4422-B2C1-2E948570E9FB}" type="presParOf" srcId="{C5DCFA6C-6E27-4F29-8123-2937E148A1A7}" destId="{16B01E4E-9F22-492B-9A91-6C12E6A952CE}" srcOrd="3" destOrd="0" presId="urn:microsoft.com/office/officeart/2009/3/layout/StepUpProcess"/>
    <dgm:cxn modelId="{5ED50B3A-25F1-4C1D-BF3F-ADCF0C18BEA7}" type="presParOf" srcId="{16B01E4E-9F22-492B-9A91-6C12E6A952CE}" destId="{1BA7EBE4-74ED-4A7D-8FAC-FD463F13ACC5}" srcOrd="0" destOrd="0" presId="urn:microsoft.com/office/officeart/2009/3/layout/StepUpProcess"/>
    <dgm:cxn modelId="{7A75C75F-B271-438F-9316-6711F271A9A4}" type="presParOf" srcId="{C5DCFA6C-6E27-4F29-8123-2937E148A1A7}" destId="{0CA81B1D-D280-4FD3-A92E-63FA28F23BCA}" srcOrd="4" destOrd="0" presId="urn:microsoft.com/office/officeart/2009/3/layout/StepUpProcess"/>
    <dgm:cxn modelId="{064ED73D-F38B-4104-BB38-B6D8C81B7623}" type="presParOf" srcId="{0CA81B1D-D280-4FD3-A92E-63FA28F23BCA}" destId="{C8FBBF20-F900-41E8-A7D8-0E6E8A9D43FA}" srcOrd="0" destOrd="0" presId="urn:microsoft.com/office/officeart/2009/3/layout/StepUpProcess"/>
    <dgm:cxn modelId="{7E835CC1-E2A8-4593-99DB-6952C916F0DD}" type="presParOf" srcId="{0CA81B1D-D280-4FD3-A92E-63FA28F23BCA}" destId="{4FEA53C8-A6BD-4E7D-89CA-A54ACFED167C}" srcOrd="1" destOrd="0" presId="urn:microsoft.com/office/officeart/2009/3/layout/StepUpProcess"/>
    <dgm:cxn modelId="{3E4E4356-2CEE-451F-95BD-A500037B55FD}" type="presParOf" srcId="{0CA81B1D-D280-4FD3-A92E-63FA28F23BCA}" destId="{C01D1330-FB91-4ECB-BC14-FB7EE14A2194}" srcOrd="2" destOrd="0" presId="urn:microsoft.com/office/officeart/2009/3/layout/StepUpProcess"/>
    <dgm:cxn modelId="{AA770AAA-2504-4CD0-9ADC-4FA754BB802F}" type="presParOf" srcId="{C5DCFA6C-6E27-4F29-8123-2937E148A1A7}" destId="{CDB10D30-80ED-4553-84E8-4407DF2A5EA1}" srcOrd="5" destOrd="0" presId="urn:microsoft.com/office/officeart/2009/3/layout/StepUpProcess"/>
    <dgm:cxn modelId="{0A185EFA-512E-4206-A2E2-4E3B8A8888B2}" type="presParOf" srcId="{CDB10D30-80ED-4553-84E8-4407DF2A5EA1}" destId="{038CEBE0-FC6A-481D-B834-D0072B0F67E0}" srcOrd="0" destOrd="0" presId="urn:microsoft.com/office/officeart/2009/3/layout/StepUpProcess"/>
    <dgm:cxn modelId="{CDDF7A7C-DC11-4E94-B6FF-579200DAFDB6}" type="presParOf" srcId="{C5DCFA6C-6E27-4F29-8123-2937E148A1A7}" destId="{7EA4E454-BC5A-4F5F-AACA-73EE0FCBCA4F}" srcOrd="6" destOrd="0" presId="urn:microsoft.com/office/officeart/2009/3/layout/StepUpProcess"/>
    <dgm:cxn modelId="{15C63C5A-1607-405B-BBFC-55CB2CF80A5F}" type="presParOf" srcId="{7EA4E454-BC5A-4F5F-AACA-73EE0FCBCA4F}" destId="{97B45864-057A-4748-B13F-05C276DDEEE8}" srcOrd="0" destOrd="0" presId="urn:microsoft.com/office/officeart/2009/3/layout/StepUpProcess"/>
    <dgm:cxn modelId="{E0D597AE-A8AD-4001-B144-0E6ED61FAA00}" type="presParOf" srcId="{7EA4E454-BC5A-4F5F-AACA-73EE0FCBCA4F}" destId="{F4E63893-BF95-4B39-AC22-447237FC0FF3}" srcOrd="1" destOrd="0" presId="urn:microsoft.com/office/officeart/2009/3/layout/StepUpProcess"/>
    <dgm:cxn modelId="{AA991EBB-E2F9-40A2-AD71-145EF47D18CE}" type="presParOf" srcId="{7EA4E454-BC5A-4F5F-AACA-73EE0FCBCA4F}" destId="{FB3BDC04-8D77-4A27-BDFE-2E61A85533C7}" srcOrd="2" destOrd="0" presId="urn:microsoft.com/office/officeart/2009/3/layout/StepUpProcess"/>
    <dgm:cxn modelId="{F3C3EECF-A80A-4D60-B84A-AA4B81530E5D}" type="presParOf" srcId="{C5DCFA6C-6E27-4F29-8123-2937E148A1A7}" destId="{20ABA453-0B39-46AB-80D1-E383532D5350}" srcOrd="7" destOrd="0" presId="urn:microsoft.com/office/officeart/2009/3/layout/StepUpProcess"/>
    <dgm:cxn modelId="{966B002E-9CD8-4F8F-9520-CF92C7A7197C}" type="presParOf" srcId="{20ABA453-0B39-46AB-80D1-E383532D5350}" destId="{E4F884B8-3E79-4FC5-8FC1-231F62F15641}" srcOrd="0" destOrd="0" presId="urn:microsoft.com/office/officeart/2009/3/layout/StepUpProcess"/>
    <dgm:cxn modelId="{70C2451C-00E6-4CE5-8C3B-BDF413953F77}" type="presParOf" srcId="{C5DCFA6C-6E27-4F29-8123-2937E148A1A7}" destId="{4727FC4A-816F-409B-BDDC-4737E8838BCA}" srcOrd="8" destOrd="0" presId="urn:microsoft.com/office/officeart/2009/3/layout/StepUpProcess"/>
    <dgm:cxn modelId="{B76D57BC-28B3-40F7-BFB4-DFD6F6210139}" type="presParOf" srcId="{4727FC4A-816F-409B-BDDC-4737E8838BCA}" destId="{972FBFB6-E6A7-4FF5-A150-D0AD8B5F6F74}" srcOrd="0" destOrd="0" presId="urn:microsoft.com/office/officeart/2009/3/layout/StepUpProcess"/>
    <dgm:cxn modelId="{885DE28E-4774-4DBA-AFD4-98E8F2C48F77}" type="presParOf" srcId="{4727FC4A-816F-409B-BDDC-4737E8838BCA}" destId="{F9BC21C0-F037-485B-8128-C5F7C8566003}"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B1294C-B341-4C42-82FB-3C2A2B148123}"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es-ES"/>
        </a:p>
      </dgm:t>
    </dgm:pt>
    <dgm:pt modelId="{6F575635-2AB7-4717-99D9-7DCD6B365DE4}">
      <dgm:prSet phldrT="[Texto]" custT="1"/>
      <dgm:spPr/>
      <dgm:t>
        <a:bodyPr/>
        <a:lstStyle/>
        <a:p>
          <a:r>
            <a:rPr lang="es-ES" sz="1600" dirty="0"/>
            <a:t>Implica</a:t>
          </a:r>
        </a:p>
      </dgm:t>
    </dgm:pt>
    <dgm:pt modelId="{C1786C1F-25C4-434E-80AD-39EA3C9AEED1}" type="parTrans" cxnId="{A70A55FD-0ABF-4978-9929-86F2E70B515B}">
      <dgm:prSet/>
      <dgm:spPr/>
      <dgm:t>
        <a:bodyPr/>
        <a:lstStyle/>
        <a:p>
          <a:endParaRPr lang="es-ES" sz="1600"/>
        </a:p>
      </dgm:t>
    </dgm:pt>
    <dgm:pt modelId="{FB5CADE0-87B5-4DB9-BB6A-9E18267AB144}" type="sibTrans" cxnId="{A70A55FD-0ABF-4978-9929-86F2E70B515B}">
      <dgm:prSet/>
      <dgm:spPr/>
      <dgm:t>
        <a:bodyPr/>
        <a:lstStyle/>
        <a:p>
          <a:endParaRPr lang="es-ES" sz="1600"/>
        </a:p>
      </dgm:t>
    </dgm:pt>
    <dgm:pt modelId="{1AEE8AD1-7A84-43E4-9E6D-73F4346B335F}">
      <dgm:prSet phldrT="[Texto]" custT="1"/>
      <dgm:spPr/>
      <dgm:t>
        <a:bodyPr/>
        <a:lstStyle/>
        <a:p>
          <a:r>
            <a:rPr lang="es-AR" sz="1600" dirty="0"/>
            <a:t>Definir objetivos para el proyecto, que deben ser claros y alcanzables</a:t>
          </a:r>
          <a:endParaRPr lang="es-ES" sz="1600" dirty="0"/>
        </a:p>
      </dgm:t>
    </dgm:pt>
    <dgm:pt modelId="{C71CAF3C-F129-4E55-99C6-E396B75A5B9C}" type="parTrans" cxnId="{C89CF58F-1FB9-48E0-807F-F458F639DF0D}">
      <dgm:prSet custT="1"/>
      <dgm:spPr/>
      <dgm:t>
        <a:bodyPr/>
        <a:lstStyle/>
        <a:p>
          <a:endParaRPr lang="es-ES" sz="1600"/>
        </a:p>
      </dgm:t>
    </dgm:pt>
    <dgm:pt modelId="{C974A89E-AB99-4CE4-9995-B26FCCB8E15F}" type="sibTrans" cxnId="{C89CF58F-1FB9-48E0-807F-F458F639DF0D}">
      <dgm:prSet/>
      <dgm:spPr/>
      <dgm:t>
        <a:bodyPr/>
        <a:lstStyle/>
        <a:p>
          <a:endParaRPr lang="es-ES" sz="1600"/>
        </a:p>
      </dgm:t>
    </dgm:pt>
    <dgm:pt modelId="{4E5A8FAE-9C17-4B57-8769-95C2AB5C77B4}">
      <dgm:prSet phldrT="[Texto]" custT="1"/>
      <dgm:spPr/>
      <dgm:t>
        <a:bodyPr/>
        <a:lstStyle/>
        <a:p>
          <a:r>
            <a:rPr lang="es-AR" sz="1600" dirty="0"/>
            <a:t>Definir alcance para el proyecto, que está relacionado con el alcance del producto o servicio</a:t>
          </a:r>
          <a:endParaRPr lang="es-ES" sz="1600" dirty="0"/>
        </a:p>
      </dgm:t>
    </dgm:pt>
    <dgm:pt modelId="{F0C1B917-BD98-4BCF-8962-08FFDCC76C0A}" type="parTrans" cxnId="{DF004C00-79BF-4F2A-9AB1-803FB03FDEE0}">
      <dgm:prSet custT="1"/>
      <dgm:spPr/>
      <dgm:t>
        <a:bodyPr/>
        <a:lstStyle/>
        <a:p>
          <a:endParaRPr lang="es-ES" sz="1600"/>
        </a:p>
      </dgm:t>
    </dgm:pt>
    <dgm:pt modelId="{0DCF8F72-6967-44B7-BC8F-F18E6A8DBC1E}" type="sibTrans" cxnId="{DF004C00-79BF-4F2A-9AB1-803FB03FDEE0}">
      <dgm:prSet/>
      <dgm:spPr/>
      <dgm:t>
        <a:bodyPr/>
        <a:lstStyle/>
        <a:p>
          <a:endParaRPr lang="es-ES" sz="1600"/>
        </a:p>
      </dgm:t>
    </dgm:pt>
    <dgm:pt modelId="{4F33B119-FF74-4915-8757-3B7A3D308F57}">
      <dgm:prSet phldrT="[Texto]" custT="1"/>
      <dgm:spPr/>
      <dgm:t>
        <a:bodyPr/>
        <a:lstStyle/>
        <a:p>
          <a:r>
            <a:rPr lang="es-AR" sz="1600" dirty="0"/>
            <a:t>Decidir el proceso y el ciclo de vida que se utilizará.</a:t>
          </a:r>
          <a:endParaRPr lang="es-ES" sz="1600" dirty="0"/>
        </a:p>
      </dgm:t>
    </dgm:pt>
    <dgm:pt modelId="{AE908DF0-2488-42BE-8270-B5404BEF9B19}" type="parTrans" cxnId="{542DADD3-C2F2-4E39-B17F-34EB1E653CBA}">
      <dgm:prSet custT="1"/>
      <dgm:spPr/>
      <dgm:t>
        <a:bodyPr/>
        <a:lstStyle/>
        <a:p>
          <a:endParaRPr lang="es-ES" sz="1600"/>
        </a:p>
      </dgm:t>
    </dgm:pt>
    <dgm:pt modelId="{CEBFD92B-6873-4021-BF66-205F3E7D2162}" type="sibTrans" cxnId="{542DADD3-C2F2-4E39-B17F-34EB1E653CBA}">
      <dgm:prSet/>
      <dgm:spPr/>
      <dgm:t>
        <a:bodyPr/>
        <a:lstStyle/>
        <a:p>
          <a:endParaRPr lang="es-ES" sz="1600"/>
        </a:p>
      </dgm:t>
    </dgm:pt>
    <dgm:pt modelId="{6D89297A-8FBA-4D29-B7EA-6F0563703E33}">
      <dgm:prSet phldrT="[Texto]" custT="1"/>
      <dgm:spPr/>
      <dgm:t>
        <a:bodyPr/>
        <a:lstStyle/>
        <a:p>
          <a:r>
            <a:rPr lang="es-AR" sz="1600" dirty="0"/>
            <a:t>Definir roles y responsabilidades para cada uno de los miembros del equipo.</a:t>
          </a:r>
          <a:endParaRPr lang="es-ES" sz="1600" dirty="0"/>
        </a:p>
      </dgm:t>
    </dgm:pt>
    <dgm:pt modelId="{576F3102-06A8-41B8-8BF3-D9A91855674A}" type="parTrans" cxnId="{EA7FCDC2-F6AA-424F-97D8-93E4E2482E77}">
      <dgm:prSet custT="1"/>
      <dgm:spPr/>
      <dgm:t>
        <a:bodyPr/>
        <a:lstStyle/>
        <a:p>
          <a:endParaRPr lang="es-ES" sz="1600"/>
        </a:p>
      </dgm:t>
    </dgm:pt>
    <dgm:pt modelId="{E60BDD8A-45C8-4F42-B4A4-980092C70A06}" type="sibTrans" cxnId="{EA7FCDC2-F6AA-424F-97D8-93E4E2482E77}">
      <dgm:prSet/>
      <dgm:spPr/>
      <dgm:t>
        <a:bodyPr/>
        <a:lstStyle/>
        <a:p>
          <a:endParaRPr lang="es-ES" sz="1600"/>
        </a:p>
      </dgm:t>
    </dgm:pt>
    <dgm:pt modelId="{922CA877-FDA2-4481-8E89-17129DF387D3}">
      <dgm:prSet phldrT="[Texto]" custT="1"/>
      <dgm:spPr/>
      <dgm:t>
        <a:bodyPr/>
        <a:lstStyle/>
        <a:p>
          <a:r>
            <a:rPr lang="es-AR" sz="1600" dirty="0"/>
            <a:t>Estimar los recursos que serán requeridos.</a:t>
          </a:r>
          <a:endParaRPr lang="es-ES" sz="1600" dirty="0"/>
        </a:p>
      </dgm:t>
    </dgm:pt>
    <dgm:pt modelId="{97EC1308-9083-49EF-8F55-14DCBA945E27}" type="parTrans" cxnId="{6B11CF44-8C58-4286-BBD3-B5D52BCF1FD4}">
      <dgm:prSet custT="1"/>
      <dgm:spPr/>
      <dgm:t>
        <a:bodyPr/>
        <a:lstStyle/>
        <a:p>
          <a:endParaRPr lang="es-ES" sz="1600"/>
        </a:p>
      </dgm:t>
    </dgm:pt>
    <dgm:pt modelId="{F23049ED-96C1-487E-A5E0-4371B2F136B1}" type="sibTrans" cxnId="{6B11CF44-8C58-4286-BBD3-B5D52BCF1FD4}">
      <dgm:prSet/>
      <dgm:spPr/>
      <dgm:t>
        <a:bodyPr/>
        <a:lstStyle/>
        <a:p>
          <a:endParaRPr lang="es-ES" sz="1600"/>
        </a:p>
      </dgm:t>
    </dgm:pt>
    <dgm:pt modelId="{36345743-5EF7-44DA-BBFD-78BFDD51ED5D}">
      <dgm:prSet custT="1"/>
      <dgm:spPr/>
      <dgm:t>
        <a:bodyPr/>
        <a:lstStyle/>
        <a:p>
          <a:r>
            <a:rPr lang="es-AR" sz="1600" dirty="0"/>
            <a:t>Estimar tamaño, esfuerzo, tiempo y costo.</a:t>
          </a:r>
        </a:p>
      </dgm:t>
    </dgm:pt>
    <dgm:pt modelId="{AD95E655-8DA2-454D-A6B3-7FD453605E53}" type="parTrans" cxnId="{E7042A18-6B9F-4D0E-9617-5F18AA638457}">
      <dgm:prSet custT="1"/>
      <dgm:spPr/>
      <dgm:t>
        <a:bodyPr/>
        <a:lstStyle/>
        <a:p>
          <a:endParaRPr lang="es-ES" sz="1600"/>
        </a:p>
      </dgm:t>
    </dgm:pt>
    <dgm:pt modelId="{F77F5868-649A-42FB-8616-24C2EDBAAFEF}" type="sibTrans" cxnId="{E7042A18-6B9F-4D0E-9617-5F18AA638457}">
      <dgm:prSet/>
      <dgm:spPr/>
      <dgm:t>
        <a:bodyPr/>
        <a:lstStyle/>
        <a:p>
          <a:endParaRPr lang="es-ES" sz="1600"/>
        </a:p>
      </dgm:t>
    </dgm:pt>
    <dgm:pt modelId="{85EE92A9-800B-4FC4-8607-41BB2790E0F8}">
      <dgm:prSet custT="1"/>
      <dgm:spPr/>
      <dgm:t>
        <a:bodyPr/>
        <a:lstStyle/>
        <a:p>
          <a:r>
            <a:rPr lang="es-AR" sz="1600" dirty="0"/>
            <a:t>Identificar y realizar un análisis de riesgos.</a:t>
          </a:r>
        </a:p>
      </dgm:t>
    </dgm:pt>
    <dgm:pt modelId="{E6DCEA00-A9D0-4CF4-A8EF-D886280FB8F9}" type="parTrans" cxnId="{F64C5E73-0584-4BC6-9F01-9A6812036530}">
      <dgm:prSet custT="1"/>
      <dgm:spPr/>
      <dgm:t>
        <a:bodyPr/>
        <a:lstStyle/>
        <a:p>
          <a:endParaRPr lang="es-ES" sz="1600"/>
        </a:p>
      </dgm:t>
    </dgm:pt>
    <dgm:pt modelId="{6300B048-674A-4BB9-9F2B-529779F5BBD2}" type="sibTrans" cxnId="{F64C5E73-0584-4BC6-9F01-9A6812036530}">
      <dgm:prSet/>
      <dgm:spPr/>
      <dgm:t>
        <a:bodyPr/>
        <a:lstStyle/>
        <a:p>
          <a:endParaRPr lang="es-ES" sz="1600"/>
        </a:p>
      </dgm:t>
    </dgm:pt>
    <dgm:pt modelId="{28B9446D-34E3-4B36-BD99-A6FA4E5F89E0}">
      <dgm:prSet custT="1"/>
      <dgm:spPr/>
      <dgm:t>
        <a:bodyPr/>
        <a:lstStyle/>
        <a:p>
          <a:r>
            <a:rPr lang="es-AR" sz="1600" dirty="0"/>
            <a:t>Realizar el cronograma para el proyecto.</a:t>
          </a:r>
        </a:p>
      </dgm:t>
    </dgm:pt>
    <dgm:pt modelId="{451E8176-86F1-4939-A17D-0294E91BE3A6}" type="parTrans" cxnId="{0CEB08AB-C54B-4811-99BD-8E36CE1811EA}">
      <dgm:prSet custT="1"/>
      <dgm:spPr/>
      <dgm:t>
        <a:bodyPr/>
        <a:lstStyle/>
        <a:p>
          <a:endParaRPr lang="es-ES" sz="1600"/>
        </a:p>
      </dgm:t>
    </dgm:pt>
    <dgm:pt modelId="{67CB9A97-66D7-4616-BEF3-7D983810C1DE}" type="sibTrans" cxnId="{0CEB08AB-C54B-4811-99BD-8E36CE1811EA}">
      <dgm:prSet/>
      <dgm:spPr/>
      <dgm:t>
        <a:bodyPr/>
        <a:lstStyle/>
        <a:p>
          <a:endParaRPr lang="es-ES" sz="1600"/>
        </a:p>
      </dgm:t>
    </dgm:pt>
    <dgm:pt modelId="{0D4799B3-4B94-4337-B746-23B569523971}">
      <dgm:prSet custT="1"/>
      <dgm:spPr/>
      <dgm:t>
        <a:bodyPr/>
        <a:lstStyle/>
        <a:p>
          <a:r>
            <a:rPr lang="es-AR" sz="1600"/>
            <a:t>Definir el presupuesto.</a:t>
          </a:r>
          <a:endParaRPr lang="es-AR" sz="1600" dirty="0"/>
        </a:p>
      </dgm:t>
    </dgm:pt>
    <dgm:pt modelId="{C53658AD-52DF-4F12-8CDE-6472AB49F867}" type="parTrans" cxnId="{C5FB6747-5018-4BB8-A5CE-E87E517818F6}">
      <dgm:prSet custT="1"/>
      <dgm:spPr/>
      <dgm:t>
        <a:bodyPr/>
        <a:lstStyle/>
        <a:p>
          <a:endParaRPr lang="es-ES" sz="1600"/>
        </a:p>
      </dgm:t>
    </dgm:pt>
    <dgm:pt modelId="{D9D47D0D-CB24-4063-86A0-C201609C87C1}" type="sibTrans" cxnId="{C5FB6747-5018-4BB8-A5CE-E87E517818F6}">
      <dgm:prSet/>
      <dgm:spPr/>
      <dgm:t>
        <a:bodyPr/>
        <a:lstStyle/>
        <a:p>
          <a:endParaRPr lang="es-ES" sz="1600"/>
        </a:p>
      </dgm:t>
    </dgm:pt>
    <dgm:pt modelId="{FCAB5F80-FC06-4CBB-B7D1-365BC3466A94}">
      <dgm:prSet custT="1"/>
      <dgm:spPr/>
      <dgm:t>
        <a:bodyPr/>
        <a:lstStyle/>
        <a:p>
          <a:r>
            <a:rPr lang="es-AR" sz="1600" dirty="0"/>
            <a:t>Determinar el mecanismo de monitoreo y control y las métricas que se utilizarán.</a:t>
          </a:r>
        </a:p>
      </dgm:t>
    </dgm:pt>
    <dgm:pt modelId="{7839C167-CC9A-451C-A38A-FBB9CC9E825B}" type="parTrans" cxnId="{4D13BC3E-015F-4C44-B2CA-261B7AD61294}">
      <dgm:prSet custT="1"/>
      <dgm:spPr/>
      <dgm:t>
        <a:bodyPr/>
        <a:lstStyle/>
        <a:p>
          <a:endParaRPr lang="es-ES" sz="1600"/>
        </a:p>
      </dgm:t>
    </dgm:pt>
    <dgm:pt modelId="{CA5C9AB3-763F-4E46-89FB-669FD9857A1D}" type="sibTrans" cxnId="{4D13BC3E-015F-4C44-B2CA-261B7AD61294}">
      <dgm:prSet/>
      <dgm:spPr/>
      <dgm:t>
        <a:bodyPr/>
        <a:lstStyle/>
        <a:p>
          <a:endParaRPr lang="es-ES" sz="1600"/>
        </a:p>
      </dgm:t>
    </dgm:pt>
    <dgm:pt modelId="{C3648542-DC18-4B8B-951F-50BA35C00034}">
      <dgm:prSet custT="1"/>
      <dgm:spPr/>
      <dgm:t>
        <a:bodyPr/>
        <a:lstStyle/>
        <a:p>
          <a:r>
            <a:rPr lang="es-AR" sz="1600" dirty="0"/>
            <a:t>Crear planes para las actividades de soporte, tales como administración de configuración y aseguramiento de calidad.</a:t>
          </a:r>
        </a:p>
      </dgm:t>
    </dgm:pt>
    <dgm:pt modelId="{F8F5B44B-123A-4C6C-B146-B4867808C969}" type="parTrans" cxnId="{EA482DC0-9944-458E-B0F1-E3B3FBF7639C}">
      <dgm:prSet custT="1"/>
      <dgm:spPr/>
      <dgm:t>
        <a:bodyPr/>
        <a:lstStyle/>
        <a:p>
          <a:endParaRPr lang="es-ES" sz="1600"/>
        </a:p>
      </dgm:t>
    </dgm:pt>
    <dgm:pt modelId="{B064E032-03C7-443A-A70F-4F2C25AB5BC7}" type="sibTrans" cxnId="{EA482DC0-9944-458E-B0F1-E3B3FBF7639C}">
      <dgm:prSet/>
      <dgm:spPr/>
      <dgm:t>
        <a:bodyPr/>
        <a:lstStyle/>
        <a:p>
          <a:endParaRPr lang="es-ES" sz="1600"/>
        </a:p>
      </dgm:t>
    </dgm:pt>
    <dgm:pt modelId="{0671CC8C-D85D-4034-94F4-94EA921B78FD}" type="pres">
      <dgm:prSet presAssocID="{A3B1294C-B341-4C42-82FB-3C2A2B148123}" presName="Name0" presStyleCnt="0">
        <dgm:presLayoutVars>
          <dgm:chPref val="1"/>
          <dgm:dir/>
          <dgm:animOne val="branch"/>
          <dgm:animLvl val="lvl"/>
          <dgm:resizeHandles val="exact"/>
        </dgm:presLayoutVars>
      </dgm:prSet>
      <dgm:spPr/>
    </dgm:pt>
    <dgm:pt modelId="{331CA05F-66E2-4FE9-811A-63FDD50BD785}" type="pres">
      <dgm:prSet presAssocID="{6F575635-2AB7-4717-99D9-7DCD6B365DE4}" presName="root1" presStyleCnt="0"/>
      <dgm:spPr/>
    </dgm:pt>
    <dgm:pt modelId="{8A53F68C-3633-4C2D-82F0-8AE3F0B3831C}" type="pres">
      <dgm:prSet presAssocID="{6F575635-2AB7-4717-99D9-7DCD6B365DE4}" presName="LevelOneTextNode" presStyleLbl="node0" presStyleIdx="0" presStyleCnt="1">
        <dgm:presLayoutVars>
          <dgm:chPref val="3"/>
        </dgm:presLayoutVars>
      </dgm:prSet>
      <dgm:spPr/>
    </dgm:pt>
    <dgm:pt modelId="{EF7C9143-E68A-4A33-8822-B72D0DD1300E}" type="pres">
      <dgm:prSet presAssocID="{6F575635-2AB7-4717-99D9-7DCD6B365DE4}" presName="level2hierChild" presStyleCnt="0"/>
      <dgm:spPr/>
    </dgm:pt>
    <dgm:pt modelId="{8913A5C9-F856-468C-ABFD-BFFF97FF33DC}" type="pres">
      <dgm:prSet presAssocID="{C71CAF3C-F129-4E55-99C6-E396B75A5B9C}" presName="conn2-1" presStyleLbl="parChTrans1D2" presStyleIdx="0" presStyleCnt="11"/>
      <dgm:spPr/>
    </dgm:pt>
    <dgm:pt modelId="{5B81A832-5BFB-4F27-B613-87A82BE8A55C}" type="pres">
      <dgm:prSet presAssocID="{C71CAF3C-F129-4E55-99C6-E396B75A5B9C}" presName="connTx" presStyleLbl="parChTrans1D2" presStyleIdx="0" presStyleCnt="11"/>
      <dgm:spPr/>
    </dgm:pt>
    <dgm:pt modelId="{C7A3F4A9-266A-44E8-840D-28D5534B4FB0}" type="pres">
      <dgm:prSet presAssocID="{1AEE8AD1-7A84-43E4-9E6D-73F4346B335F}" presName="root2" presStyleCnt="0"/>
      <dgm:spPr/>
    </dgm:pt>
    <dgm:pt modelId="{3D998EF4-6889-4676-A054-151D75E7B438}" type="pres">
      <dgm:prSet presAssocID="{1AEE8AD1-7A84-43E4-9E6D-73F4346B335F}" presName="LevelTwoTextNode" presStyleLbl="node2" presStyleIdx="0" presStyleCnt="11" custScaleX="705471" custLinFactNeighborX="2733" custLinFactNeighborY="21443">
        <dgm:presLayoutVars>
          <dgm:chPref val="3"/>
        </dgm:presLayoutVars>
      </dgm:prSet>
      <dgm:spPr/>
    </dgm:pt>
    <dgm:pt modelId="{A36D12FD-01CD-4A09-88D0-C14CDE4D1458}" type="pres">
      <dgm:prSet presAssocID="{1AEE8AD1-7A84-43E4-9E6D-73F4346B335F}" presName="level3hierChild" presStyleCnt="0"/>
      <dgm:spPr/>
    </dgm:pt>
    <dgm:pt modelId="{C3C1EC9E-9FC4-4247-BF32-BDD0C0F0DF85}" type="pres">
      <dgm:prSet presAssocID="{F0C1B917-BD98-4BCF-8962-08FFDCC76C0A}" presName="conn2-1" presStyleLbl="parChTrans1D2" presStyleIdx="1" presStyleCnt="11"/>
      <dgm:spPr/>
    </dgm:pt>
    <dgm:pt modelId="{312B5882-8CA5-40C3-8A7C-9626EFA60DE5}" type="pres">
      <dgm:prSet presAssocID="{F0C1B917-BD98-4BCF-8962-08FFDCC76C0A}" presName="connTx" presStyleLbl="parChTrans1D2" presStyleIdx="1" presStyleCnt="11"/>
      <dgm:spPr/>
    </dgm:pt>
    <dgm:pt modelId="{988583E1-C372-4CD3-9C54-32218BEF68C0}" type="pres">
      <dgm:prSet presAssocID="{4E5A8FAE-9C17-4B57-8769-95C2AB5C77B4}" presName="root2" presStyleCnt="0"/>
      <dgm:spPr/>
    </dgm:pt>
    <dgm:pt modelId="{233E8C84-F2EC-4245-A9DD-E4751EA9D54D}" type="pres">
      <dgm:prSet presAssocID="{4E5A8FAE-9C17-4B57-8769-95C2AB5C77B4}" presName="LevelTwoTextNode" presStyleLbl="node2" presStyleIdx="1" presStyleCnt="11" custScaleX="711411">
        <dgm:presLayoutVars>
          <dgm:chPref val="3"/>
        </dgm:presLayoutVars>
      </dgm:prSet>
      <dgm:spPr/>
    </dgm:pt>
    <dgm:pt modelId="{5BB90DE9-BF69-4206-B4AD-067769C6DD88}" type="pres">
      <dgm:prSet presAssocID="{4E5A8FAE-9C17-4B57-8769-95C2AB5C77B4}" presName="level3hierChild" presStyleCnt="0"/>
      <dgm:spPr/>
    </dgm:pt>
    <dgm:pt modelId="{1AB66461-374E-42FD-B1B7-CA710B04BC38}" type="pres">
      <dgm:prSet presAssocID="{AE908DF0-2488-42BE-8270-B5404BEF9B19}" presName="conn2-1" presStyleLbl="parChTrans1D2" presStyleIdx="2" presStyleCnt="11"/>
      <dgm:spPr/>
    </dgm:pt>
    <dgm:pt modelId="{5FDE6935-0602-4F95-97EE-F12EC5BF57B2}" type="pres">
      <dgm:prSet presAssocID="{AE908DF0-2488-42BE-8270-B5404BEF9B19}" presName="connTx" presStyleLbl="parChTrans1D2" presStyleIdx="2" presStyleCnt="11"/>
      <dgm:spPr/>
    </dgm:pt>
    <dgm:pt modelId="{E2AA3E0E-6785-42A7-858A-0793FED5FACE}" type="pres">
      <dgm:prSet presAssocID="{4F33B119-FF74-4915-8757-3B7A3D308F57}" presName="root2" presStyleCnt="0"/>
      <dgm:spPr/>
    </dgm:pt>
    <dgm:pt modelId="{08A5BE9E-0EC2-4FC4-809B-DD9339FAA2BA}" type="pres">
      <dgm:prSet presAssocID="{4F33B119-FF74-4915-8757-3B7A3D308F57}" presName="LevelTwoTextNode" presStyleLbl="node2" presStyleIdx="2" presStyleCnt="11" custScaleX="717841">
        <dgm:presLayoutVars>
          <dgm:chPref val="3"/>
        </dgm:presLayoutVars>
      </dgm:prSet>
      <dgm:spPr/>
    </dgm:pt>
    <dgm:pt modelId="{562F2C4C-F741-43C4-B2BE-080AFDA43395}" type="pres">
      <dgm:prSet presAssocID="{4F33B119-FF74-4915-8757-3B7A3D308F57}" presName="level3hierChild" presStyleCnt="0"/>
      <dgm:spPr/>
    </dgm:pt>
    <dgm:pt modelId="{2BEFF2EF-C8E3-40B1-B8EE-E34893AE8F43}" type="pres">
      <dgm:prSet presAssocID="{576F3102-06A8-41B8-8BF3-D9A91855674A}" presName="conn2-1" presStyleLbl="parChTrans1D2" presStyleIdx="3" presStyleCnt="11"/>
      <dgm:spPr/>
    </dgm:pt>
    <dgm:pt modelId="{265456FC-FB56-40C5-97DC-26D9C4576F61}" type="pres">
      <dgm:prSet presAssocID="{576F3102-06A8-41B8-8BF3-D9A91855674A}" presName="connTx" presStyleLbl="parChTrans1D2" presStyleIdx="3" presStyleCnt="11"/>
      <dgm:spPr/>
    </dgm:pt>
    <dgm:pt modelId="{DFAC8CDC-503E-4778-A5EE-9D7B3194F965}" type="pres">
      <dgm:prSet presAssocID="{6D89297A-8FBA-4D29-B7EA-6F0563703E33}" presName="root2" presStyleCnt="0"/>
      <dgm:spPr/>
    </dgm:pt>
    <dgm:pt modelId="{522EA087-3611-4B95-A65E-305743550603}" type="pres">
      <dgm:prSet presAssocID="{6D89297A-8FBA-4D29-B7EA-6F0563703E33}" presName="LevelTwoTextNode" presStyleLbl="node2" presStyleIdx="3" presStyleCnt="11" custScaleX="721893">
        <dgm:presLayoutVars>
          <dgm:chPref val="3"/>
        </dgm:presLayoutVars>
      </dgm:prSet>
      <dgm:spPr/>
    </dgm:pt>
    <dgm:pt modelId="{76F2FEAD-B1E0-43C3-95F3-77420E2F33FC}" type="pres">
      <dgm:prSet presAssocID="{6D89297A-8FBA-4D29-B7EA-6F0563703E33}" presName="level3hierChild" presStyleCnt="0"/>
      <dgm:spPr/>
    </dgm:pt>
    <dgm:pt modelId="{3AA9E820-6ABC-46C3-9E73-ECACD9B59AB4}" type="pres">
      <dgm:prSet presAssocID="{97EC1308-9083-49EF-8F55-14DCBA945E27}" presName="conn2-1" presStyleLbl="parChTrans1D2" presStyleIdx="4" presStyleCnt="11"/>
      <dgm:spPr/>
    </dgm:pt>
    <dgm:pt modelId="{BAB92794-49B2-4A1D-A732-4B04A4390EFF}" type="pres">
      <dgm:prSet presAssocID="{97EC1308-9083-49EF-8F55-14DCBA945E27}" presName="connTx" presStyleLbl="parChTrans1D2" presStyleIdx="4" presStyleCnt="11"/>
      <dgm:spPr/>
    </dgm:pt>
    <dgm:pt modelId="{42B5A8C5-DBA6-4C4C-A4BA-40D534F68A24}" type="pres">
      <dgm:prSet presAssocID="{922CA877-FDA2-4481-8E89-17129DF387D3}" presName="root2" presStyleCnt="0"/>
      <dgm:spPr/>
    </dgm:pt>
    <dgm:pt modelId="{8395C5E0-9E06-4B33-80C4-A3C4B29AA5C2}" type="pres">
      <dgm:prSet presAssocID="{922CA877-FDA2-4481-8E89-17129DF387D3}" presName="LevelTwoTextNode" presStyleLbl="node2" presStyleIdx="4" presStyleCnt="11" custScaleX="717841">
        <dgm:presLayoutVars>
          <dgm:chPref val="3"/>
        </dgm:presLayoutVars>
      </dgm:prSet>
      <dgm:spPr/>
    </dgm:pt>
    <dgm:pt modelId="{EE57C998-25D7-4F71-98EE-72B8D93C0813}" type="pres">
      <dgm:prSet presAssocID="{922CA877-FDA2-4481-8E89-17129DF387D3}" presName="level3hierChild" presStyleCnt="0"/>
      <dgm:spPr/>
    </dgm:pt>
    <dgm:pt modelId="{494EFB07-B507-4A6E-99B7-FB417EDF2AC3}" type="pres">
      <dgm:prSet presAssocID="{AD95E655-8DA2-454D-A6B3-7FD453605E53}" presName="conn2-1" presStyleLbl="parChTrans1D2" presStyleIdx="5" presStyleCnt="11"/>
      <dgm:spPr/>
    </dgm:pt>
    <dgm:pt modelId="{7891A64E-859D-42E4-8236-6D378C8BC7CE}" type="pres">
      <dgm:prSet presAssocID="{AD95E655-8DA2-454D-A6B3-7FD453605E53}" presName="connTx" presStyleLbl="parChTrans1D2" presStyleIdx="5" presStyleCnt="11"/>
      <dgm:spPr/>
    </dgm:pt>
    <dgm:pt modelId="{E8BC71E5-43D6-4F34-BCCC-2469D07ECE60}" type="pres">
      <dgm:prSet presAssocID="{36345743-5EF7-44DA-BBFD-78BFDD51ED5D}" presName="root2" presStyleCnt="0"/>
      <dgm:spPr/>
    </dgm:pt>
    <dgm:pt modelId="{C4509127-7B43-4BFF-AF84-6F2779C0EE6F}" type="pres">
      <dgm:prSet presAssocID="{36345743-5EF7-44DA-BBFD-78BFDD51ED5D}" presName="LevelTwoTextNode" presStyleLbl="node2" presStyleIdx="5" presStyleCnt="11" custScaleX="717252">
        <dgm:presLayoutVars>
          <dgm:chPref val="3"/>
        </dgm:presLayoutVars>
      </dgm:prSet>
      <dgm:spPr/>
    </dgm:pt>
    <dgm:pt modelId="{8638F3F2-6784-4292-BAEA-2A42B1F1E56D}" type="pres">
      <dgm:prSet presAssocID="{36345743-5EF7-44DA-BBFD-78BFDD51ED5D}" presName="level3hierChild" presStyleCnt="0"/>
      <dgm:spPr/>
    </dgm:pt>
    <dgm:pt modelId="{EC2E9571-1E12-4B7A-8832-613800273D32}" type="pres">
      <dgm:prSet presAssocID="{E6DCEA00-A9D0-4CF4-A8EF-D886280FB8F9}" presName="conn2-1" presStyleLbl="parChTrans1D2" presStyleIdx="6" presStyleCnt="11"/>
      <dgm:spPr/>
    </dgm:pt>
    <dgm:pt modelId="{AB92A2EB-6032-40F2-9EF0-91EDDB671B2E}" type="pres">
      <dgm:prSet presAssocID="{E6DCEA00-A9D0-4CF4-A8EF-D886280FB8F9}" presName="connTx" presStyleLbl="parChTrans1D2" presStyleIdx="6" presStyleCnt="11"/>
      <dgm:spPr/>
    </dgm:pt>
    <dgm:pt modelId="{758A2264-95E2-4746-B68A-5E70EF53F2D5}" type="pres">
      <dgm:prSet presAssocID="{85EE92A9-800B-4FC4-8607-41BB2790E0F8}" presName="root2" presStyleCnt="0"/>
      <dgm:spPr/>
    </dgm:pt>
    <dgm:pt modelId="{51127083-9611-4E54-8B95-29065531E216}" type="pres">
      <dgm:prSet presAssocID="{85EE92A9-800B-4FC4-8607-41BB2790E0F8}" presName="LevelTwoTextNode" presStyleLbl="node2" presStyleIdx="6" presStyleCnt="11" custScaleX="717841">
        <dgm:presLayoutVars>
          <dgm:chPref val="3"/>
        </dgm:presLayoutVars>
      </dgm:prSet>
      <dgm:spPr/>
    </dgm:pt>
    <dgm:pt modelId="{75773958-B2DC-4905-A435-660272C62090}" type="pres">
      <dgm:prSet presAssocID="{85EE92A9-800B-4FC4-8607-41BB2790E0F8}" presName="level3hierChild" presStyleCnt="0"/>
      <dgm:spPr/>
    </dgm:pt>
    <dgm:pt modelId="{BB90812D-54E2-4BCD-AA56-4FE5B5F6D09A}" type="pres">
      <dgm:prSet presAssocID="{451E8176-86F1-4939-A17D-0294E91BE3A6}" presName="conn2-1" presStyleLbl="parChTrans1D2" presStyleIdx="7" presStyleCnt="11"/>
      <dgm:spPr/>
    </dgm:pt>
    <dgm:pt modelId="{F5D4BD39-6D11-450F-B6E2-90ED60AC9B06}" type="pres">
      <dgm:prSet presAssocID="{451E8176-86F1-4939-A17D-0294E91BE3A6}" presName="connTx" presStyleLbl="parChTrans1D2" presStyleIdx="7" presStyleCnt="11"/>
      <dgm:spPr/>
    </dgm:pt>
    <dgm:pt modelId="{FC49AFCC-EC30-48AE-849E-D318187AD689}" type="pres">
      <dgm:prSet presAssocID="{28B9446D-34E3-4B36-BD99-A6FA4E5F89E0}" presName="root2" presStyleCnt="0"/>
      <dgm:spPr/>
    </dgm:pt>
    <dgm:pt modelId="{A055054B-D1CF-4945-AF1A-1C69A20235F7}" type="pres">
      <dgm:prSet presAssocID="{28B9446D-34E3-4B36-BD99-A6FA4E5F89E0}" presName="LevelTwoTextNode" presStyleLbl="node2" presStyleIdx="7" presStyleCnt="11" custScaleX="710937">
        <dgm:presLayoutVars>
          <dgm:chPref val="3"/>
        </dgm:presLayoutVars>
      </dgm:prSet>
      <dgm:spPr/>
    </dgm:pt>
    <dgm:pt modelId="{F2224A5E-604A-47CF-8242-FF11CC831F07}" type="pres">
      <dgm:prSet presAssocID="{28B9446D-34E3-4B36-BD99-A6FA4E5F89E0}" presName="level3hierChild" presStyleCnt="0"/>
      <dgm:spPr/>
    </dgm:pt>
    <dgm:pt modelId="{EA0A72C0-109B-44CE-B7E4-1F5D2B05FA2C}" type="pres">
      <dgm:prSet presAssocID="{C53658AD-52DF-4F12-8CDE-6472AB49F867}" presName="conn2-1" presStyleLbl="parChTrans1D2" presStyleIdx="8" presStyleCnt="11"/>
      <dgm:spPr/>
    </dgm:pt>
    <dgm:pt modelId="{8A960330-EAC7-4C59-B4D7-E0775A3CA507}" type="pres">
      <dgm:prSet presAssocID="{C53658AD-52DF-4F12-8CDE-6472AB49F867}" presName="connTx" presStyleLbl="parChTrans1D2" presStyleIdx="8" presStyleCnt="11"/>
      <dgm:spPr/>
    </dgm:pt>
    <dgm:pt modelId="{529F8497-561C-403D-A8C9-0E118F3F34A2}" type="pres">
      <dgm:prSet presAssocID="{0D4799B3-4B94-4337-B746-23B569523971}" presName="root2" presStyleCnt="0"/>
      <dgm:spPr/>
    </dgm:pt>
    <dgm:pt modelId="{30750821-43CA-4357-8BF9-7D23109524A2}" type="pres">
      <dgm:prSet presAssocID="{0D4799B3-4B94-4337-B746-23B569523971}" presName="LevelTwoTextNode" presStyleLbl="node2" presStyleIdx="8" presStyleCnt="11" custScaleX="710937">
        <dgm:presLayoutVars>
          <dgm:chPref val="3"/>
        </dgm:presLayoutVars>
      </dgm:prSet>
      <dgm:spPr/>
    </dgm:pt>
    <dgm:pt modelId="{BAD0BA76-767E-4707-B8C7-CF7FFE727F30}" type="pres">
      <dgm:prSet presAssocID="{0D4799B3-4B94-4337-B746-23B569523971}" presName="level3hierChild" presStyleCnt="0"/>
      <dgm:spPr/>
    </dgm:pt>
    <dgm:pt modelId="{558DE6B2-B710-4E85-B2F5-1CFD32528475}" type="pres">
      <dgm:prSet presAssocID="{7839C167-CC9A-451C-A38A-FBB9CC9E825B}" presName="conn2-1" presStyleLbl="parChTrans1D2" presStyleIdx="9" presStyleCnt="11"/>
      <dgm:spPr/>
    </dgm:pt>
    <dgm:pt modelId="{82D09533-11B8-413F-82B8-C6159EC1CFAF}" type="pres">
      <dgm:prSet presAssocID="{7839C167-CC9A-451C-A38A-FBB9CC9E825B}" presName="connTx" presStyleLbl="parChTrans1D2" presStyleIdx="9" presStyleCnt="11"/>
      <dgm:spPr/>
    </dgm:pt>
    <dgm:pt modelId="{FF307D87-13E9-4F63-AD84-C9F29E3BE6F1}" type="pres">
      <dgm:prSet presAssocID="{FCAB5F80-FC06-4CBB-B7D1-365BC3466A94}" presName="root2" presStyleCnt="0"/>
      <dgm:spPr/>
    </dgm:pt>
    <dgm:pt modelId="{83B5A4DB-A71C-47CF-B67C-4E84F9E3F249}" type="pres">
      <dgm:prSet presAssocID="{FCAB5F80-FC06-4CBB-B7D1-365BC3466A94}" presName="LevelTwoTextNode" presStyleLbl="node2" presStyleIdx="9" presStyleCnt="11" custScaleX="711411">
        <dgm:presLayoutVars>
          <dgm:chPref val="3"/>
        </dgm:presLayoutVars>
      </dgm:prSet>
      <dgm:spPr/>
    </dgm:pt>
    <dgm:pt modelId="{A32DF14E-B618-45B5-BA1D-ACD9CFEB1B79}" type="pres">
      <dgm:prSet presAssocID="{FCAB5F80-FC06-4CBB-B7D1-365BC3466A94}" presName="level3hierChild" presStyleCnt="0"/>
      <dgm:spPr/>
    </dgm:pt>
    <dgm:pt modelId="{866F780F-29A4-4A0E-826A-1AB3E95454BE}" type="pres">
      <dgm:prSet presAssocID="{F8F5B44B-123A-4C6C-B146-B4867808C969}" presName="conn2-1" presStyleLbl="parChTrans1D2" presStyleIdx="10" presStyleCnt="11"/>
      <dgm:spPr/>
    </dgm:pt>
    <dgm:pt modelId="{71F3EB0A-7BF0-48F9-9A90-C5D4B23F6E0E}" type="pres">
      <dgm:prSet presAssocID="{F8F5B44B-123A-4C6C-B146-B4867808C969}" presName="connTx" presStyleLbl="parChTrans1D2" presStyleIdx="10" presStyleCnt="11"/>
      <dgm:spPr/>
    </dgm:pt>
    <dgm:pt modelId="{B73C23E6-62D5-4F26-85AA-10CE934C6A7F}" type="pres">
      <dgm:prSet presAssocID="{C3648542-DC18-4B8B-951F-50BA35C00034}" presName="root2" presStyleCnt="0"/>
      <dgm:spPr/>
    </dgm:pt>
    <dgm:pt modelId="{3497CB48-8454-40D8-86EC-F462CBB8DB80}" type="pres">
      <dgm:prSet presAssocID="{C3648542-DC18-4B8B-951F-50BA35C00034}" presName="LevelTwoTextNode" presStyleLbl="node2" presStyleIdx="10" presStyleCnt="11" custScaleX="711411">
        <dgm:presLayoutVars>
          <dgm:chPref val="3"/>
        </dgm:presLayoutVars>
      </dgm:prSet>
      <dgm:spPr/>
    </dgm:pt>
    <dgm:pt modelId="{F692DB3A-5ED1-4B7C-8D0F-A03A3DCF7DEF}" type="pres">
      <dgm:prSet presAssocID="{C3648542-DC18-4B8B-951F-50BA35C00034}" presName="level3hierChild" presStyleCnt="0"/>
      <dgm:spPr/>
    </dgm:pt>
  </dgm:ptLst>
  <dgm:cxnLst>
    <dgm:cxn modelId="{81E9833F-F6FC-45A0-BE05-E44EBE579FE5}" type="presOf" srcId="{F8F5B44B-123A-4C6C-B146-B4867808C969}" destId="{71F3EB0A-7BF0-48F9-9A90-C5D4B23F6E0E}" srcOrd="1" destOrd="0" presId="urn:microsoft.com/office/officeart/2008/layout/HorizontalMultiLevelHierarchy"/>
    <dgm:cxn modelId="{8B48DB45-7EC3-4087-A348-0A9891CA6414}" type="presOf" srcId="{576F3102-06A8-41B8-8BF3-D9A91855674A}" destId="{2BEFF2EF-C8E3-40B1-B8EE-E34893AE8F43}" srcOrd="0" destOrd="0" presId="urn:microsoft.com/office/officeart/2008/layout/HorizontalMultiLevelHierarchy"/>
    <dgm:cxn modelId="{AFB0AAA5-2AD5-4451-91B3-39DF4E0337AE}" type="presOf" srcId="{36345743-5EF7-44DA-BBFD-78BFDD51ED5D}" destId="{C4509127-7B43-4BFF-AF84-6F2779C0EE6F}" srcOrd="0" destOrd="0" presId="urn:microsoft.com/office/officeart/2008/layout/HorizontalMultiLevelHierarchy"/>
    <dgm:cxn modelId="{AB643210-7104-42ED-B8A4-72632CA8F73D}" type="presOf" srcId="{E6DCEA00-A9D0-4CF4-A8EF-D886280FB8F9}" destId="{EC2E9571-1E12-4B7A-8832-613800273D32}" srcOrd="0" destOrd="0" presId="urn:microsoft.com/office/officeart/2008/layout/HorizontalMultiLevelHierarchy"/>
    <dgm:cxn modelId="{3640D04D-7434-48C3-8E92-DB527977AFC7}" type="presOf" srcId="{922CA877-FDA2-4481-8E89-17129DF387D3}" destId="{8395C5E0-9E06-4B33-80C4-A3C4B29AA5C2}" srcOrd="0" destOrd="0" presId="urn:microsoft.com/office/officeart/2008/layout/HorizontalMultiLevelHierarchy"/>
    <dgm:cxn modelId="{542DADD3-C2F2-4E39-B17F-34EB1E653CBA}" srcId="{6F575635-2AB7-4717-99D9-7DCD6B365DE4}" destId="{4F33B119-FF74-4915-8757-3B7A3D308F57}" srcOrd="2" destOrd="0" parTransId="{AE908DF0-2488-42BE-8270-B5404BEF9B19}" sibTransId="{CEBFD92B-6873-4021-BF66-205F3E7D2162}"/>
    <dgm:cxn modelId="{53940784-2E5C-45DF-B8DE-FB40C9EBAE08}" type="presOf" srcId="{97EC1308-9083-49EF-8F55-14DCBA945E27}" destId="{3AA9E820-6ABC-46C3-9E73-ECACD9B59AB4}" srcOrd="0" destOrd="0" presId="urn:microsoft.com/office/officeart/2008/layout/HorizontalMultiLevelHierarchy"/>
    <dgm:cxn modelId="{A70A55FD-0ABF-4978-9929-86F2E70B515B}" srcId="{A3B1294C-B341-4C42-82FB-3C2A2B148123}" destId="{6F575635-2AB7-4717-99D9-7DCD6B365DE4}" srcOrd="0" destOrd="0" parTransId="{C1786C1F-25C4-434E-80AD-39EA3C9AEED1}" sibTransId="{FB5CADE0-87B5-4DB9-BB6A-9E18267AB144}"/>
    <dgm:cxn modelId="{110D7C19-19AA-45BD-BC37-9061EFFCCB49}" type="presOf" srcId="{C3648542-DC18-4B8B-951F-50BA35C00034}" destId="{3497CB48-8454-40D8-86EC-F462CBB8DB80}" srcOrd="0" destOrd="0" presId="urn:microsoft.com/office/officeart/2008/layout/HorizontalMultiLevelHierarchy"/>
    <dgm:cxn modelId="{F64C5E73-0584-4BC6-9F01-9A6812036530}" srcId="{6F575635-2AB7-4717-99D9-7DCD6B365DE4}" destId="{85EE92A9-800B-4FC4-8607-41BB2790E0F8}" srcOrd="6" destOrd="0" parTransId="{E6DCEA00-A9D0-4CF4-A8EF-D886280FB8F9}" sibTransId="{6300B048-674A-4BB9-9F2B-529779F5BBD2}"/>
    <dgm:cxn modelId="{04B08877-B1A2-4786-9E8E-DFD4513C31A5}" type="presOf" srcId="{1AEE8AD1-7A84-43E4-9E6D-73F4346B335F}" destId="{3D998EF4-6889-4676-A054-151D75E7B438}" srcOrd="0" destOrd="0" presId="urn:microsoft.com/office/officeart/2008/layout/HorizontalMultiLevelHierarchy"/>
    <dgm:cxn modelId="{C2D46BBF-823F-462E-9437-5F2353F81B09}" type="presOf" srcId="{7839C167-CC9A-451C-A38A-FBB9CC9E825B}" destId="{82D09533-11B8-413F-82B8-C6159EC1CFAF}" srcOrd="1" destOrd="0" presId="urn:microsoft.com/office/officeart/2008/layout/HorizontalMultiLevelHierarchy"/>
    <dgm:cxn modelId="{66764878-F1D4-4FB9-B666-0CBC97086BDC}" type="presOf" srcId="{AE908DF0-2488-42BE-8270-B5404BEF9B19}" destId="{1AB66461-374E-42FD-B1B7-CA710B04BC38}" srcOrd="0" destOrd="0" presId="urn:microsoft.com/office/officeart/2008/layout/HorizontalMultiLevelHierarchy"/>
    <dgm:cxn modelId="{2F8466BC-F278-423F-9039-433DC88FA6F4}" type="presOf" srcId="{E6DCEA00-A9D0-4CF4-A8EF-D886280FB8F9}" destId="{AB92A2EB-6032-40F2-9EF0-91EDDB671B2E}" srcOrd="1" destOrd="0" presId="urn:microsoft.com/office/officeart/2008/layout/HorizontalMultiLevelHierarchy"/>
    <dgm:cxn modelId="{406D807E-25E1-425A-9097-86B10D330A1E}" type="presOf" srcId="{4F33B119-FF74-4915-8757-3B7A3D308F57}" destId="{08A5BE9E-0EC2-4FC4-809B-DD9339FAA2BA}" srcOrd="0" destOrd="0" presId="urn:microsoft.com/office/officeart/2008/layout/HorizontalMultiLevelHierarchy"/>
    <dgm:cxn modelId="{947B7E2B-6737-40B7-8B95-0D274DF546AC}" type="presOf" srcId="{451E8176-86F1-4939-A17D-0294E91BE3A6}" destId="{F5D4BD39-6D11-450F-B6E2-90ED60AC9B06}" srcOrd="1" destOrd="0" presId="urn:microsoft.com/office/officeart/2008/layout/HorizontalMultiLevelHierarchy"/>
    <dgm:cxn modelId="{9BF28AF9-C413-4B70-8D2B-6E55427DA5B9}" type="presOf" srcId="{F0C1B917-BD98-4BCF-8962-08FFDCC76C0A}" destId="{312B5882-8CA5-40C3-8A7C-9626EFA60DE5}" srcOrd="1" destOrd="0" presId="urn:microsoft.com/office/officeart/2008/layout/HorizontalMultiLevelHierarchy"/>
    <dgm:cxn modelId="{430356CE-1446-40FB-B52E-6C19B7F512CB}" type="presOf" srcId="{F8F5B44B-123A-4C6C-B146-B4867808C969}" destId="{866F780F-29A4-4A0E-826A-1AB3E95454BE}" srcOrd="0" destOrd="0" presId="urn:microsoft.com/office/officeart/2008/layout/HorizontalMultiLevelHierarchy"/>
    <dgm:cxn modelId="{C5FB6747-5018-4BB8-A5CE-E87E517818F6}" srcId="{6F575635-2AB7-4717-99D9-7DCD6B365DE4}" destId="{0D4799B3-4B94-4337-B746-23B569523971}" srcOrd="8" destOrd="0" parTransId="{C53658AD-52DF-4F12-8CDE-6472AB49F867}" sibTransId="{D9D47D0D-CB24-4063-86A0-C201609C87C1}"/>
    <dgm:cxn modelId="{6B11CF44-8C58-4286-BBD3-B5D52BCF1FD4}" srcId="{6F575635-2AB7-4717-99D9-7DCD6B365DE4}" destId="{922CA877-FDA2-4481-8E89-17129DF387D3}" srcOrd="4" destOrd="0" parTransId="{97EC1308-9083-49EF-8F55-14DCBA945E27}" sibTransId="{F23049ED-96C1-487E-A5E0-4371B2F136B1}"/>
    <dgm:cxn modelId="{4D13BC3E-015F-4C44-B2CA-261B7AD61294}" srcId="{6F575635-2AB7-4717-99D9-7DCD6B365DE4}" destId="{FCAB5F80-FC06-4CBB-B7D1-365BC3466A94}" srcOrd="9" destOrd="0" parTransId="{7839C167-CC9A-451C-A38A-FBB9CC9E825B}" sibTransId="{CA5C9AB3-763F-4E46-89FB-669FD9857A1D}"/>
    <dgm:cxn modelId="{C511758E-FE89-41D6-9A35-15F2CEBF3AAC}" type="presOf" srcId="{AD95E655-8DA2-454D-A6B3-7FD453605E53}" destId="{7891A64E-859D-42E4-8236-6D378C8BC7CE}" srcOrd="1" destOrd="0" presId="urn:microsoft.com/office/officeart/2008/layout/HorizontalMultiLevelHierarchy"/>
    <dgm:cxn modelId="{0CEB08AB-C54B-4811-99BD-8E36CE1811EA}" srcId="{6F575635-2AB7-4717-99D9-7DCD6B365DE4}" destId="{28B9446D-34E3-4B36-BD99-A6FA4E5F89E0}" srcOrd="7" destOrd="0" parTransId="{451E8176-86F1-4939-A17D-0294E91BE3A6}" sibTransId="{67CB9A97-66D7-4616-BEF3-7D983810C1DE}"/>
    <dgm:cxn modelId="{766E2812-149C-4B3B-B54E-ABE466849BE1}" type="presOf" srcId="{6D89297A-8FBA-4D29-B7EA-6F0563703E33}" destId="{522EA087-3611-4B95-A65E-305743550603}" srcOrd="0" destOrd="0" presId="urn:microsoft.com/office/officeart/2008/layout/HorizontalMultiLevelHierarchy"/>
    <dgm:cxn modelId="{829BD5EB-BD9E-474F-91FF-B7ED2E152FF6}" type="presOf" srcId="{28B9446D-34E3-4B36-BD99-A6FA4E5F89E0}" destId="{A055054B-D1CF-4945-AF1A-1C69A20235F7}" srcOrd="0" destOrd="0" presId="urn:microsoft.com/office/officeart/2008/layout/HorizontalMultiLevelHierarchy"/>
    <dgm:cxn modelId="{EC3085B4-74DF-434C-861D-AE976DE38576}" type="presOf" srcId="{A3B1294C-B341-4C42-82FB-3C2A2B148123}" destId="{0671CC8C-D85D-4034-94F4-94EA921B78FD}" srcOrd="0" destOrd="0" presId="urn:microsoft.com/office/officeart/2008/layout/HorizontalMultiLevelHierarchy"/>
    <dgm:cxn modelId="{C89CF58F-1FB9-48E0-807F-F458F639DF0D}" srcId="{6F575635-2AB7-4717-99D9-7DCD6B365DE4}" destId="{1AEE8AD1-7A84-43E4-9E6D-73F4346B335F}" srcOrd="0" destOrd="0" parTransId="{C71CAF3C-F129-4E55-99C6-E396B75A5B9C}" sibTransId="{C974A89E-AB99-4CE4-9995-B26FCCB8E15F}"/>
    <dgm:cxn modelId="{7FDFE991-62BA-4DED-A15A-06E8AF3287CC}" type="presOf" srcId="{4E5A8FAE-9C17-4B57-8769-95C2AB5C77B4}" destId="{233E8C84-F2EC-4245-A9DD-E4751EA9D54D}" srcOrd="0" destOrd="0" presId="urn:microsoft.com/office/officeart/2008/layout/HorizontalMultiLevelHierarchy"/>
    <dgm:cxn modelId="{9082C55C-B6A0-4D76-9006-84067B16F03E}" type="presOf" srcId="{FCAB5F80-FC06-4CBB-B7D1-365BC3466A94}" destId="{83B5A4DB-A71C-47CF-B67C-4E84F9E3F249}" srcOrd="0" destOrd="0" presId="urn:microsoft.com/office/officeart/2008/layout/HorizontalMultiLevelHierarchy"/>
    <dgm:cxn modelId="{3211040B-9ED0-4EBB-A737-1C4AAF3825FB}" type="presOf" srcId="{576F3102-06A8-41B8-8BF3-D9A91855674A}" destId="{265456FC-FB56-40C5-97DC-26D9C4576F61}" srcOrd="1" destOrd="0" presId="urn:microsoft.com/office/officeart/2008/layout/HorizontalMultiLevelHierarchy"/>
    <dgm:cxn modelId="{E0F9FF4A-183F-4A9D-B442-FD99F62F590C}" type="presOf" srcId="{C71CAF3C-F129-4E55-99C6-E396B75A5B9C}" destId="{8913A5C9-F856-468C-ABFD-BFFF97FF33DC}" srcOrd="0" destOrd="0" presId="urn:microsoft.com/office/officeart/2008/layout/HorizontalMultiLevelHierarchy"/>
    <dgm:cxn modelId="{7C425813-B367-4534-88CE-9771670BFC39}" type="presOf" srcId="{AE908DF0-2488-42BE-8270-B5404BEF9B19}" destId="{5FDE6935-0602-4F95-97EE-F12EC5BF57B2}" srcOrd="1" destOrd="0" presId="urn:microsoft.com/office/officeart/2008/layout/HorizontalMultiLevelHierarchy"/>
    <dgm:cxn modelId="{A122F45F-BB45-45BC-8A4F-E042721590F9}" type="presOf" srcId="{F0C1B917-BD98-4BCF-8962-08FFDCC76C0A}" destId="{C3C1EC9E-9FC4-4247-BF32-BDD0C0F0DF85}" srcOrd="0" destOrd="0" presId="urn:microsoft.com/office/officeart/2008/layout/HorizontalMultiLevelHierarchy"/>
    <dgm:cxn modelId="{E7042A18-6B9F-4D0E-9617-5F18AA638457}" srcId="{6F575635-2AB7-4717-99D9-7DCD6B365DE4}" destId="{36345743-5EF7-44DA-BBFD-78BFDD51ED5D}" srcOrd="5" destOrd="0" parTransId="{AD95E655-8DA2-454D-A6B3-7FD453605E53}" sibTransId="{F77F5868-649A-42FB-8616-24C2EDBAAFEF}"/>
    <dgm:cxn modelId="{F2D3733A-9604-4652-8CCB-410A1D43ED35}" type="presOf" srcId="{AD95E655-8DA2-454D-A6B3-7FD453605E53}" destId="{494EFB07-B507-4A6E-99B7-FB417EDF2AC3}" srcOrd="0" destOrd="0" presId="urn:microsoft.com/office/officeart/2008/layout/HorizontalMultiLevelHierarchy"/>
    <dgm:cxn modelId="{6C038C11-D8A7-4952-BCBE-050644199FE4}" type="presOf" srcId="{C53658AD-52DF-4F12-8CDE-6472AB49F867}" destId="{8A960330-EAC7-4C59-B4D7-E0775A3CA507}" srcOrd="1" destOrd="0" presId="urn:microsoft.com/office/officeart/2008/layout/HorizontalMultiLevelHierarchy"/>
    <dgm:cxn modelId="{63B40F36-2AA1-49B1-8DAA-6B81CCA6438C}" type="presOf" srcId="{97EC1308-9083-49EF-8F55-14DCBA945E27}" destId="{BAB92794-49B2-4A1D-A732-4B04A4390EFF}" srcOrd="1" destOrd="0" presId="urn:microsoft.com/office/officeart/2008/layout/HorizontalMultiLevelHierarchy"/>
    <dgm:cxn modelId="{423F10B1-95D4-43EC-A0D8-5E02B0BC7663}" type="presOf" srcId="{C53658AD-52DF-4F12-8CDE-6472AB49F867}" destId="{EA0A72C0-109B-44CE-B7E4-1F5D2B05FA2C}" srcOrd="0" destOrd="0" presId="urn:microsoft.com/office/officeart/2008/layout/HorizontalMultiLevelHierarchy"/>
    <dgm:cxn modelId="{A5FB4774-4C00-41B0-8EE9-B2530CC8BEC6}" type="presOf" srcId="{C71CAF3C-F129-4E55-99C6-E396B75A5B9C}" destId="{5B81A832-5BFB-4F27-B613-87A82BE8A55C}" srcOrd="1" destOrd="0" presId="urn:microsoft.com/office/officeart/2008/layout/HorizontalMultiLevelHierarchy"/>
    <dgm:cxn modelId="{EA482DC0-9944-458E-B0F1-E3B3FBF7639C}" srcId="{6F575635-2AB7-4717-99D9-7DCD6B365DE4}" destId="{C3648542-DC18-4B8B-951F-50BA35C00034}" srcOrd="10" destOrd="0" parTransId="{F8F5B44B-123A-4C6C-B146-B4867808C969}" sibTransId="{B064E032-03C7-443A-A70F-4F2C25AB5BC7}"/>
    <dgm:cxn modelId="{EA7FCDC2-F6AA-424F-97D8-93E4E2482E77}" srcId="{6F575635-2AB7-4717-99D9-7DCD6B365DE4}" destId="{6D89297A-8FBA-4D29-B7EA-6F0563703E33}" srcOrd="3" destOrd="0" parTransId="{576F3102-06A8-41B8-8BF3-D9A91855674A}" sibTransId="{E60BDD8A-45C8-4F42-B4A4-980092C70A06}"/>
    <dgm:cxn modelId="{01708721-8C4C-4CE5-ACEC-3C55119D5F04}" type="presOf" srcId="{85EE92A9-800B-4FC4-8607-41BB2790E0F8}" destId="{51127083-9611-4E54-8B95-29065531E216}" srcOrd="0" destOrd="0" presId="urn:microsoft.com/office/officeart/2008/layout/HorizontalMultiLevelHierarchy"/>
    <dgm:cxn modelId="{9A9958F0-D159-4530-BF95-502971765E15}" type="presOf" srcId="{6F575635-2AB7-4717-99D9-7DCD6B365DE4}" destId="{8A53F68C-3633-4C2D-82F0-8AE3F0B3831C}" srcOrd="0" destOrd="0" presId="urn:microsoft.com/office/officeart/2008/layout/HorizontalMultiLevelHierarchy"/>
    <dgm:cxn modelId="{13BA5F9C-17D2-471A-A7DF-BC4DF571F692}" type="presOf" srcId="{7839C167-CC9A-451C-A38A-FBB9CC9E825B}" destId="{558DE6B2-B710-4E85-B2F5-1CFD32528475}" srcOrd="0" destOrd="0" presId="urn:microsoft.com/office/officeart/2008/layout/HorizontalMultiLevelHierarchy"/>
    <dgm:cxn modelId="{DF004C00-79BF-4F2A-9AB1-803FB03FDEE0}" srcId="{6F575635-2AB7-4717-99D9-7DCD6B365DE4}" destId="{4E5A8FAE-9C17-4B57-8769-95C2AB5C77B4}" srcOrd="1" destOrd="0" parTransId="{F0C1B917-BD98-4BCF-8962-08FFDCC76C0A}" sibTransId="{0DCF8F72-6967-44B7-BC8F-F18E6A8DBC1E}"/>
    <dgm:cxn modelId="{640BF4A6-0FC8-4572-A30A-FB7FBCB21A8B}" type="presOf" srcId="{0D4799B3-4B94-4337-B746-23B569523971}" destId="{30750821-43CA-4357-8BF9-7D23109524A2}" srcOrd="0" destOrd="0" presId="urn:microsoft.com/office/officeart/2008/layout/HorizontalMultiLevelHierarchy"/>
    <dgm:cxn modelId="{D1B1EABF-920D-4618-A608-B3B18B720C27}" type="presOf" srcId="{451E8176-86F1-4939-A17D-0294E91BE3A6}" destId="{BB90812D-54E2-4BCD-AA56-4FE5B5F6D09A}" srcOrd="0" destOrd="0" presId="urn:microsoft.com/office/officeart/2008/layout/HorizontalMultiLevelHierarchy"/>
    <dgm:cxn modelId="{91AB7502-2A7A-496E-8A94-AC52F2D443C5}" type="presParOf" srcId="{0671CC8C-D85D-4034-94F4-94EA921B78FD}" destId="{331CA05F-66E2-4FE9-811A-63FDD50BD785}" srcOrd="0" destOrd="0" presId="urn:microsoft.com/office/officeart/2008/layout/HorizontalMultiLevelHierarchy"/>
    <dgm:cxn modelId="{7EBD0BF6-010E-428B-B6BE-255BB10D434A}" type="presParOf" srcId="{331CA05F-66E2-4FE9-811A-63FDD50BD785}" destId="{8A53F68C-3633-4C2D-82F0-8AE3F0B3831C}" srcOrd="0" destOrd="0" presId="urn:microsoft.com/office/officeart/2008/layout/HorizontalMultiLevelHierarchy"/>
    <dgm:cxn modelId="{44D9F9CD-E4C0-47C9-B5D8-40408A0B9408}" type="presParOf" srcId="{331CA05F-66E2-4FE9-811A-63FDD50BD785}" destId="{EF7C9143-E68A-4A33-8822-B72D0DD1300E}" srcOrd="1" destOrd="0" presId="urn:microsoft.com/office/officeart/2008/layout/HorizontalMultiLevelHierarchy"/>
    <dgm:cxn modelId="{BF27FD19-81FB-4E52-9F6B-31CDB4BC46AC}" type="presParOf" srcId="{EF7C9143-E68A-4A33-8822-B72D0DD1300E}" destId="{8913A5C9-F856-468C-ABFD-BFFF97FF33DC}" srcOrd="0" destOrd="0" presId="urn:microsoft.com/office/officeart/2008/layout/HorizontalMultiLevelHierarchy"/>
    <dgm:cxn modelId="{93DB4BD0-BB47-4495-AF18-B2DA7E4C0468}" type="presParOf" srcId="{8913A5C9-F856-468C-ABFD-BFFF97FF33DC}" destId="{5B81A832-5BFB-4F27-B613-87A82BE8A55C}" srcOrd="0" destOrd="0" presId="urn:microsoft.com/office/officeart/2008/layout/HorizontalMultiLevelHierarchy"/>
    <dgm:cxn modelId="{8F24C429-0270-4DA9-B8C9-130869A46ECA}" type="presParOf" srcId="{EF7C9143-E68A-4A33-8822-B72D0DD1300E}" destId="{C7A3F4A9-266A-44E8-840D-28D5534B4FB0}" srcOrd="1" destOrd="0" presId="urn:microsoft.com/office/officeart/2008/layout/HorizontalMultiLevelHierarchy"/>
    <dgm:cxn modelId="{192EC38C-00DF-4055-80A7-D0CBABA0338D}" type="presParOf" srcId="{C7A3F4A9-266A-44E8-840D-28D5534B4FB0}" destId="{3D998EF4-6889-4676-A054-151D75E7B438}" srcOrd="0" destOrd="0" presId="urn:microsoft.com/office/officeart/2008/layout/HorizontalMultiLevelHierarchy"/>
    <dgm:cxn modelId="{BC2F3411-2D39-4A5B-9EC8-D759E6652125}" type="presParOf" srcId="{C7A3F4A9-266A-44E8-840D-28D5534B4FB0}" destId="{A36D12FD-01CD-4A09-88D0-C14CDE4D1458}" srcOrd="1" destOrd="0" presId="urn:microsoft.com/office/officeart/2008/layout/HorizontalMultiLevelHierarchy"/>
    <dgm:cxn modelId="{E266E69A-AFDB-475A-8CE6-57E1916FAECB}" type="presParOf" srcId="{EF7C9143-E68A-4A33-8822-B72D0DD1300E}" destId="{C3C1EC9E-9FC4-4247-BF32-BDD0C0F0DF85}" srcOrd="2" destOrd="0" presId="urn:microsoft.com/office/officeart/2008/layout/HorizontalMultiLevelHierarchy"/>
    <dgm:cxn modelId="{459B43C4-F3AC-485C-8654-A182A817A4E8}" type="presParOf" srcId="{C3C1EC9E-9FC4-4247-BF32-BDD0C0F0DF85}" destId="{312B5882-8CA5-40C3-8A7C-9626EFA60DE5}" srcOrd="0" destOrd="0" presId="urn:microsoft.com/office/officeart/2008/layout/HorizontalMultiLevelHierarchy"/>
    <dgm:cxn modelId="{CB989403-5A58-4288-9344-FCE21111074C}" type="presParOf" srcId="{EF7C9143-E68A-4A33-8822-B72D0DD1300E}" destId="{988583E1-C372-4CD3-9C54-32218BEF68C0}" srcOrd="3" destOrd="0" presId="urn:microsoft.com/office/officeart/2008/layout/HorizontalMultiLevelHierarchy"/>
    <dgm:cxn modelId="{B01762B8-426F-446D-8E33-BBA2CB0AA0F4}" type="presParOf" srcId="{988583E1-C372-4CD3-9C54-32218BEF68C0}" destId="{233E8C84-F2EC-4245-A9DD-E4751EA9D54D}" srcOrd="0" destOrd="0" presId="urn:microsoft.com/office/officeart/2008/layout/HorizontalMultiLevelHierarchy"/>
    <dgm:cxn modelId="{207D754E-B563-46E9-B018-46EE9A7A1BFF}" type="presParOf" srcId="{988583E1-C372-4CD3-9C54-32218BEF68C0}" destId="{5BB90DE9-BF69-4206-B4AD-067769C6DD88}" srcOrd="1" destOrd="0" presId="urn:microsoft.com/office/officeart/2008/layout/HorizontalMultiLevelHierarchy"/>
    <dgm:cxn modelId="{685688F5-8D33-452B-BC07-CC7E08811CF3}" type="presParOf" srcId="{EF7C9143-E68A-4A33-8822-B72D0DD1300E}" destId="{1AB66461-374E-42FD-B1B7-CA710B04BC38}" srcOrd="4" destOrd="0" presId="urn:microsoft.com/office/officeart/2008/layout/HorizontalMultiLevelHierarchy"/>
    <dgm:cxn modelId="{0C4C3FBE-16C3-42D6-B136-28E22FCEFCD6}" type="presParOf" srcId="{1AB66461-374E-42FD-B1B7-CA710B04BC38}" destId="{5FDE6935-0602-4F95-97EE-F12EC5BF57B2}" srcOrd="0" destOrd="0" presId="urn:microsoft.com/office/officeart/2008/layout/HorizontalMultiLevelHierarchy"/>
    <dgm:cxn modelId="{857B3487-4AD8-4B23-B918-81E9553E11FE}" type="presParOf" srcId="{EF7C9143-E68A-4A33-8822-B72D0DD1300E}" destId="{E2AA3E0E-6785-42A7-858A-0793FED5FACE}" srcOrd="5" destOrd="0" presId="urn:microsoft.com/office/officeart/2008/layout/HorizontalMultiLevelHierarchy"/>
    <dgm:cxn modelId="{5176AE76-C57E-4D64-9358-C07EB21B55A4}" type="presParOf" srcId="{E2AA3E0E-6785-42A7-858A-0793FED5FACE}" destId="{08A5BE9E-0EC2-4FC4-809B-DD9339FAA2BA}" srcOrd="0" destOrd="0" presId="urn:microsoft.com/office/officeart/2008/layout/HorizontalMultiLevelHierarchy"/>
    <dgm:cxn modelId="{4BCF96ED-554A-412C-AD49-8D33072A3511}" type="presParOf" srcId="{E2AA3E0E-6785-42A7-858A-0793FED5FACE}" destId="{562F2C4C-F741-43C4-B2BE-080AFDA43395}" srcOrd="1" destOrd="0" presId="urn:microsoft.com/office/officeart/2008/layout/HorizontalMultiLevelHierarchy"/>
    <dgm:cxn modelId="{8EFA65AD-4D47-491C-B038-84D0998B3E85}" type="presParOf" srcId="{EF7C9143-E68A-4A33-8822-B72D0DD1300E}" destId="{2BEFF2EF-C8E3-40B1-B8EE-E34893AE8F43}" srcOrd="6" destOrd="0" presId="urn:microsoft.com/office/officeart/2008/layout/HorizontalMultiLevelHierarchy"/>
    <dgm:cxn modelId="{906F12FF-0E3C-40CA-9166-33290483618B}" type="presParOf" srcId="{2BEFF2EF-C8E3-40B1-B8EE-E34893AE8F43}" destId="{265456FC-FB56-40C5-97DC-26D9C4576F61}" srcOrd="0" destOrd="0" presId="urn:microsoft.com/office/officeart/2008/layout/HorizontalMultiLevelHierarchy"/>
    <dgm:cxn modelId="{A1722017-B663-41AE-90D6-EA8B27151645}" type="presParOf" srcId="{EF7C9143-E68A-4A33-8822-B72D0DD1300E}" destId="{DFAC8CDC-503E-4778-A5EE-9D7B3194F965}" srcOrd="7" destOrd="0" presId="urn:microsoft.com/office/officeart/2008/layout/HorizontalMultiLevelHierarchy"/>
    <dgm:cxn modelId="{396D28F7-2F83-44E1-9D9E-F523CE9EBE8D}" type="presParOf" srcId="{DFAC8CDC-503E-4778-A5EE-9D7B3194F965}" destId="{522EA087-3611-4B95-A65E-305743550603}" srcOrd="0" destOrd="0" presId="urn:microsoft.com/office/officeart/2008/layout/HorizontalMultiLevelHierarchy"/>
    <dgm:cxn modelId="{2353546B-C247-4ADD-874F-2C98F739F2BC}" type="presParOf" srcId="{DFAC8CDC-503E-4778-A5EE-9D7B3194F965}" destId="{76F2FEAD-B1E0-43C3-95F3-77420E2F33FC}" srcOrd="1" destOrd="0" presId="urn:microsoft.com/office/officeart/2008/layout/HorizontalMultiLevelHierarchy"/>
    <dgm:cxn modelId="{4E4CA140-0DFE-4BD3-865D-FE711BC5933C}" type="presParOf" srcId="{EF7C9143-E68A-4A33-8822-B72D0DD1300E}" destId="{3AA9E820-6ABC-46C3-9E73-ECACD9B59AB4}" srcOrd="8" destOrd="0" presId="urn:microsoft.com/office/officeart/2008/layout/HorizontalMultiLevelHierarchy"/>
    <dgm:cxn modelId="{222825A8-1420-43F8-BC8F-BEBA1AC87ECE}" type="presParOf" srcId="{3AA9E820-6ABC-46C3-9E73-ECACD9B59AB4}" destId="{BAB92794-49B2-4A1D-A732-4B04A4390EFF}" srcOrd="0" destOrd="0" presId="urn:microsoft.com/office/officeart/2008/layout/HorizontalMultiLevelHierarchy"/>
    <dgm:cxn modelId="{4E8CBA91-9003-42E0-ACC5-3ABB23C85312}" type="presParOf" srcId="{EF7C9143-E68A-4A33-8822-B72D0DD1300E}" destId="{42B5A8C5-DBA6-4C4C-A4BA-40D534F68A24}" srcOrd="9" destOrd="0" presId="urn:microsoft.com/office/officeart/2008/layout/HorizontalMultiLevelHierarchy"/>
    <dgm:cxn modelId="{CD551DB6-3D08-46EA-9466-96D05323EB31}" type="presParOf" srcId="{42B5A8C5-DBA6-4C4C-A4BA-40D534F68A24}" destId="{8395C5E0-9E06-4B33-80C4-A3C4B29AA5C2}" srcOrd="0" destOrd="0" presId="urn:microsoft.com/office/officeart/2008/layout/HorizontalMultiLevelHierarchy"/>
    <dgm:cxn modelId="{570EE4B3-B7A5-401C-AA18-B4A50581AA49}" type="presParOf" srcId="{42B5A8C5-DBA6-4C4C-A4BA-40D534F68A24}" destId="{EE57C998-25D7-4F71-98EE-72B8D93C0813}" srcOrd="1" destOrd="0" presId="urn:microsoft.com/office/officeart/2008/layout/HorizontalMultiLevelHierarchy"/>
    <dgm:cxn modelId="{019A6834-E164-4EC3-AB66-BC22609A590F}" type="presParOf" srcId="{EF7C9143-E68A-4A33-8822-B72D0DD1300E}" destId="{494EFB07-B507-4A6E-99B7-FB417EDF2AC3}" srcOrd="10" destOrd="0" presId="urn:microsoft.com/office/officeart/2008/layout/HorizontalMultiLevelHierarchy"/>
    <dgm:cxn modelId="{FF564AC4-6134-45A4-B085-4C3AE407F9E8}" type="presParOf" srcId="{494EFB07-B507-4A6E-99B7-FB417EDF2AC3}" destId="{7891A64E-859D-42E4-8236-6D378C8BC7CE}" srcOrd="0" destOrd="0" presId="urn:microsoft.com/office/officeart/2008/layout/HorizontalMultiLevelHierarchy"/>
    <dgm:cxn modelId="{1F27934E-0E1D-4E35-B164-8CC1477CC8E2}" type="presParOf" srcId="{EF7C9143-E68A-4A33-8822-B72D0DD1300E}" destId="{E8BC71E5-43D6-4F34-BCCC-2469D07ECE60}" srcOrd="11" destOrd="0" presId="urn:microsoft.com/office/officeart/2008/layout/HorizontalMultiLevelHierarchy"/>
    <dgm:cxn modelId="{ADD81A7A-8064-41DA-9B18-BDEECBD60C83}" type="presParOf" srcId="{E8BC71E5-43D6-4F34-BCCC-2469D07ECE60}" destId="{C4509127-7B43-4BFF-AF84-6F2779C0EE6F}" srcOrd="0" destOrd="0" presId="urn:microsoft.com/office/officeart/2008/layout/HorizontalMultiLevelHierarchy"/>
    <dgm:cxn modelId="{B9B9B07B-CD29-44C7-A5FF-6E7E57B42926}" type="presParOf" srcId="{E8BC71E5-43D6-4F34-BCCC-2469D07ECE60}" destId="{8638F3F2-6784-4292-BAEA-2A42B1F1E56D}" srcOrd="1" destOrd="0" presId="urn:microsoft.com/office/officeart/2008/layout/HorizontalMultiLevelHierarchy"/>
    <dgm:cxn modelId="{C64DE659-2381-4608-B8CD-0550D6104576}" type="presParOf" srcId="{EF7C9143-E68A-4A33-8822-B72D0DD1300E}" destId="{EC2E9571-1E12-4B7A-8832-613800273D32}" srcOrd="12" destOrd="0" presId="urn:microsoft.com/office/officeart/2008/layout/HorizontalMultiLevelHierarchy"/>
    <dgm:cxn modelId="{F459F531-9D15-42A8-8897-259A65E8E310}" type="presParOf" srcId="{EC2E9571-1E12-4B7A-8832-613800273D32}" destId="{AB92A2EB-6032-40F2-9EF0-91EDDB671B2E}" srcOrd="0" destOrd="0" presId="urn:microsoft.com/office/officeart/2008/layout/HorizontalMultiLevelHierarchy"/>
    <dgm:cxn modelId="{48D78041-C5C7-4C8A-BAAA-EDBE3154B15D}" type="presParOf" srcId="{EF7C9143-E68A-4A33-8822-B72D0DD1300E}" destId="{758A2264-95E2-4746-B68A-5E70EF53F2D5}" srcOrd="13" destOrd="0" presId="urn:microsoft.com/office/officeart/2008/layout/HorizontalMultiLevelHierarchy"/>
    <dgm:cxn modelId="{402F733F-8ABA-41A6-90C3-533080165AFE}" type="presParOf" srcId="{758A2264-95E2-4746-B68A-5E70EF53F2D5}" destId="{51127083-9611-4E54-8B95-29065531E216}" srcOrd="0" destOrd="0" presId="urn:microsoft.com/office/officeart/2008/layout/HorizontalMultiLevelHierarchy"/>
    <dgm:cxn modelId="{BAB5F4E6-FFA8-41B4-B8AB-733A3F2BA4FA}" type="presParOf" srcId="{758A2264-95E2-4746-B68A-5E70EF53F2D5}" destId="{75773958-B2DC-4905-A435-660272C62090}" srcOrd="1" destOrd="0" presId="urn:microsoft.com/office/officeart/2008/layout/HorizontalMultiLevelHierarchy"/>
    <dgm:cxn modelId="{79857B9D-5652-4DEE-883E-35F9D62EAE0A}" type="presParOf" srcId="{EF7C9143-E68A-4A33-8822-B72D0DD1300E}" destId="{BB90812D-54E2-4BCD-AA56-4FE5B5F6D09A}" srcOrd="14" destOrd="0" presId="urn:microsoft.com/office/officeart/2008/layout/HorizontalMultiLevelHierarchy"/>
    <dgm:cxn modelId="{50917234-7C79-4D53-B866-B36FF7ED9D84}" type="presParOf" srcId="{BB90812D-54E2-4BCD-AA56-4FE5B5F6D09A}" destId="{F5D4BD39-6D11-450F-B6E2-90ED60AC9B06}" srcOrd="0" destOrd="0" presId="urn:microsoft.com/office/officeart/2008/layout/HorizontalMultiLevelHierarchy"/>
    <dgm:cxn modelId="{FC2C3B50-D6BD-46BA-9E18-1EBA8C24EE1F}" type="presParOf" srcId="{EF7C9143-E68A-4A33-8822-B72D0DD1300E}" destId="{FC49AFCC-EC30-48AE-849E-D318187AD689}" srcOrd="15" destOrd="0" presId="urn:microsoft.com/office/officeart/2008/layout/HorizontalMultiLevelHierarchy"/>
    <dgm:cxn modelId="{9B9FF0E0-21C8-44E4-8C18-D3B8E008DCFF}" type="presParOf" srcId="{FC49AFCC-EC30-48AE-849E-D318187AD689}" destId="{A055054B-D1CF-4945-AF1A-1C69A20235F7}" srcOrd="0" destOrd="0" presId="urn:microsoft.com/office/officeart/2008/layout/HorizontalMultiLevelHierarchy"/>
    <dgm:cxn modelId="{735D011A-A306-4FB7-A4D4-3B2C6E99EAE4}" type="presParOf" srcId="{FC49AFCC-EC30-48AE-849E-D318187AD689}" destId="{F2224A5E-604A-47CF-8242-FF11CC831F07}" srcOrd="1" destOrd="0" presId="urn:microsoft.com/office/officeart/2008/layout/HorizontalMultiLevelHierarchy"/>
    <dgm:cxn modelId="{ED16EAD5-3DFF-4ECE-8318-9CC9C30D490E}" type="presParOf" srcId="{EF7C9143-E68A-4A33-8822-B72D0DD1300E}" destId="{EA0A72C0-109B-44CE-B7E4-1F5D2B05FA2C}" srcOrd="16" destOrd="0" presId="urn:microsoft.com/office/officeart/2008/layout/HorizontalMultiLevelHierarchy"/>
    <dgm:cxn modelId="{FEAC8073-7A99-4015-83B1-325334A102CB}" type="presParOf" srcId="{EA0A72C0-109B-44CE-B7E4-1F5D2B05FA2C}" destId="{8A960330-EAC7-4C59-B4D7-E0775A3CA507}" srcOrd="0" destOrd="0" presId="urn:microsoft.com/office/officeart/2008/layout/HorizontalMultiLevelHierarchy"/>
    <dgm:cxn modelId="{8838A5BF-92F6-42DD-BF5F-2F455400FEFB}" type="presParOf" srcId="{EF7C9143-E68A-4A33-8822-B72D0DD1300E}" destId="{529F8497-561C-403D-A8C9-0E118F3F34A2}" srcOrd="17" destOrd="0" presId="urn:microsoft.com/office/officeart/2008/layout/HorizontalMultiLevelHierarchy"/>
    <dgm:cxn modelId="{05E7106B-F1C8-4D65-8CD2-1B61BA646772}" type="presParOf" srcId="{529F8497-561C-403D-A8C9-0E118F3F34A2}" destId="{30750821-43CA-4357-8BF9-7D23109524A2}" srcOrd="0" destOrd="0" presId="urn:microsoft.com/office/officeart/2008/layout/HorizontalMultiLevelHierarchy"/>
    <dgm:cxn modelId="{9280F003-39F6-415A-BAE9-D668DDF0B8D5}" type="presParOf" srcId="{529F8497-561C-403D-A8C9-0E118F3F34A2}" destId="{BAD0BA76-767E-4707-B8C7-CF7FFE727F30}" srcOrd="1" destOrd="0" presId="urn:microsoft.com/office/officeart/2008/layout/HorizontalMultiLevelHierarchy"/>
    <dgm:cxn modelId="{F9281506-52A5-4671-BC77-ABB7601DC5BD}" type="presParOf" srcId="{EF7C9143-E68A-4A33-8822-B72D0DD1300E}" destId="{558DE6B2-B710-4E85-B2F5-1CFD32528475}" srcOrd="18" destOrd="0" presId="urn:microsoft.com/office/officeart/2008/layout/HorizontalMultiLevelHierarchy"/>
    <dgm:cxn modelId="{A5436BD8-3175-4B6D-A7F7-CB62682EA320}" type="presParOf" srcId="{558DE6B2-B710-4E85-B2F5-1CFD32528475}" destId="{82D09533-11B8-413F-82B8-C6159EC1CFAF}" srcOrd="0" destOrd="0" presId="urn:microsoft.com/office/officeart/2008/layout/HorizontalMultiLevelHierarchy"/>
    <dgm:cxn modelId="{A77B8C00-F3AF-4604-A436-889EC5B56FF0}" type="presParOf" srcId="{EF7C9143-E68A-4A33-8822-B72D0DD1300E}" destId="{FF307D87-13E9-4F63-AD84-C9F29E3BE6F1}" srcOrd="19" destOrd="0" presId="urn:microsoft.com/office/officeart/2008/layout/HorizontalMultiLevelHierarchy"/>
    <dgm:cxn modelId="{5F182216-9626-4337-B7C8-F8943425A6DF}" type="presParOf" srcId="{FF307D87-13E9-4F63-AD84-C9F29E3BE6F1}" destId="{83B5A4DB-A71C-47CF-B67C-4E84F9E3F249}" srcOrd="0" destOrd="0" presId="urn:microsoft.com/office/officeart/2008/layout/HorizontalMultiLevelHierarchy"/>
    <dgm:cxn modelId="{E88B4D9B-6D33-4245-B69A-32DC1E4A0E03}" type="presParOf" srcId="{FF307D87-13E9-4F63-AD84-C9F29E3BE6F1}" destId="{A32DF14E-B618-45B5-BA1D-ACD9CFEB1B79}" srcOrd="1" destOrd="0" presId="urn:microsoft.com/office/officeart/2008/layout/HorizontalMultiLevelHierarchy"/>
    <dgm:cxn modelId="{47B24070-34E8-431B-A26A-F094C879C0FD}" type="presParOf" srcId="{EF7C9143-E68A-4A33-8822-B72D0DD1300E}" destId="{866F780F-29A4-4A0E-826A-1AB3E95454BE}" srcOrd="20" destOrd="0" presId="urn:microsoft.com/office/officeart/2008/layout/HorizontalMultiLevelHierarchy"/>
    <dgm:cxn modelId="{17A6A1C3-BFA3-4EB0-B46B-2787C1F07863}" type="presParOf" srcId="{866F780F-29A4-4A0E-826A-1AB3E95454BE}" destId="{71F3EB0A-7BF0-48F9-9A90-C5D4B23F6E0E}" srcOrd="0" destOrd="0" presId="urn:microsoft.com/office/officeart/2008/layout/HorizontalMultiLevelHierarchy"/>
    <dgm:cxn modelId="{02D0F61F-8F8C-49B4-A044-F9418DF9901D}" type="presParOf" srcId="{EF7C9143-E68A-4A33-8822-B72D0DD1300E}" destId="{B73C23E6-62D5-4F26-85AA-10CE934C6A7F}" srcOrd="21" destOrd="0" presId="urn:microsoft.com/office/officeart/2008/layout/HorizontalMultiLevelHierarchy"/>
    <dgm:cxn modelId="{3CBB8935-F82D-423B-8A92-129DEBAD46D5}" type="presParOf" srcId="{B73C23E6-62D5-4F26-85AA-10CE934C6A7F}" destId="{3497CB48-8454-40D8-86EC-F462CBB8DB80}" srcOrd="0" destOrd="0" presId="urn:microsoft.com/office/officeart/2008/layout/HorizontalMultiLevelHierarchy"/>
    <dgm:cxn modelId="{6B34D0DE-1240-449C-9570-529578499317}" type="presParOf" srcId="{B73C23E6-62D5-4F26-85AA-10CE934C6A7F}" destId="{F692DB3A-5ED1-4B7C-8D0F-A03A3DCF7DEF}"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19A041-C5EF-4372-8E58-BA203BDF80C4}" type="doc">
      <dgm:prSet loTypeId="urn:microsoft.com/office/officeart/2008/layout/HorizontalMultiLevelHierarchy" loCatId="hierarchy" qsTypeId="urn:microsoft.com/office/officeart/2005/8/quickstyle/simple5" qsCatId="simple" csTypeId="urn:microsoft.com/office/officeart/2005/8/colors/colorful4" csCatId="colorful" phldr="1"/>
      <dgm:spPr/>
      <dgm:t>
        <a:bodyPr/>
        <a:lstStyle/>
        <a:p>
          <a:endParaRPr lang="es-AR"/>
        </a:p>
      </dgm:t>
    </dgm:pt>
    <dgm:pt modelId="{DC6820B7-5BDD-4250-BAAA-D9BAD9B24A05}">
      <dgm:prSet phldrT="[Texto]" custT="1"/>
      <dgm:spPr/>
      <dgm:t>
        <a:bodyPr/>
        <a:lstStyle/>
        <a:p>
          <a:r>
            <a:rPr lang="es-AR" sz="2200" dirty="0"/>
            <a:t>Fallas </a:t>
          </a:r>
        </a:p>
      </dgm:t>
    </dgm:pt>
    <dgm:pt modelId="{9E204354-E6A7-44F0-A38E-39965DCD6791}" type="parTrans" cxnId="{2A29C79F-A97A-407E-A7C8-576E5F08E65E}">
      <dgm:prSet/>
      <dgm:spPr/>
      <dgm:t>
        <a:bodyPr/>
        <a:lstStyle/>
        <a:p>
          <a:endParaRPr lang="es-AR" sz="2200"/>
        </a:p>
      </dgm:t>
    </dgm:pt>
    <dgm:pt modelId="{DC1AC40B-5F01-49AD-905F-6B885094BF4E}" type="sibTrans" cxnId="{2A29C79F-A97A-407E-A7C8-576E5F08E65E}">
      <dgm:prSet/>
      <dgm:spPr/>
      <dgm:t>
        <a:bodyPr/>
        <a:lstStyle/>
        <a:p>
          <a:endParaRPr lang="es-AR" sz="2200"/>
        </a:p>
      </dgm:t>
    </dgm:pt>
    <dgm:pt modelId="{7A4EE496-2C5E-492D-85AB-03727E65F04D}">
      <dgm:prSet phldrT="[Texto]" custT="1"/>
      <dgm:spPr/>
      <dgm:t>
        <a:bodyPr/>
        <a:lstStyle/>
        <a:p>
          <a:r>
            <a:rPr lang="es-AR" sz="2200" dirty="0"/>
            <a:t>Planificación por actividades no por características</a:t>
          </a:r>
        </a:p>
      </dgm:t>
    </dgm:pt>
    <dgm:pt modelId="{4379C6A4-61C9-4BED-817A-23569B1B4A8F}" type="parTrans" cxnId="{94674A31-1CD7-4017-A20F-C4FF3BF43E3A}">
      <dgm:prSet custT="1"/>
      <dgm:spPr/>
      <dgm:t>
        <a:bodyPr/>
        <a:lstStyle/>
        <a:p>
          <a:endParaRPr lang="es-AR" sz="2200"/>
        </a:p>
      </dgm:t>
    </dgm:pt>
    <dgm:pt modelId="{8E48E669-4675-4371-BEEF-C6B11C5EABEC}" type="sibTrans" cxnId="{94674A31-1CD7-4017-A20F-C4FF3BF43E3A}">
      <dgm:prSet/>
      <dgm:spPr/>
      <dgm:t>
        <a:bodyPr/>
        <a:lstStyle/>
        <a:p>
          <a:endParaRPr lang="es-AR" sz="2200"/>
        </a:p>
      </dgm:t>
    </dgm:pt>
    <dgm:pt modelId="{775041CE-8E62-47E5-A5E3-858F611DEE50}">
      <dgm:prSet phldrT="[Texto]" custT="1"/>
      <dgm:spPr/>
      <dgm:t>
        <a:bodyPr/>
        <a:lstStyle/>
        <a:p>
          <a:r>
            <a:rPr lang="es-AR" sz="2200" dirty="0"/>
            <a:t>Ley de Parkinson</a:t>
          </a:r>
        </a:p>
      </dgm:t>
    </dgm:pt>
    <dgm:pt modelId="{401F252F-8EB5-4DA2-9320-A52A2DA656B0}" type="parTrans" cxnId="{C8FC0398-F488-41A9-A622-A9069CD48113}">
      <dgm:prSet custT="1"/>
      <dgm:spPr/>
      <dgm:t>
        <a:bodyPr/>
        <a:lstStyle/>
        <a:p>
          <a:endParaRPr lang="es-AR" sz="2200"/>
        </a:p>
      </dgm:t>
    </dgm:pt>
    <dgm:pt modelId="{AF529473-5D1F-4897-9608-2A2E8F74ABF1}" type="sibTrans" cxnId="{C8FC0398-F488-41A9-A622-A9069CD48113}">
      <dgm:prSet/>
      <dgm:spPr/>
      <dgm:t>
        <a:bodyPr/>
        <a:lstStyle/>
        <a:p>
          <a:endParaRPr lang="es-AR" sz="2200"/>
        </a:p>
      </dgm:t>
    </dgm:pt>
    <dgm:pt modelId="{22494AD2-24FF-4C9D-A030-9E9887F21533}">
      <dgm:prSet phldrT="[Texto]" custT="1"/>
      <dgm:spPr/>
      <dgm:t>
        <a:bodyPr/>
        <a:lstStyle/>
        <a:p>
          <a:r>
            <a:rPr lang="es-AR" sz="2200" dirty="0"/>
            <a:t>Actividades no independientes</a:t>
          </a:r>
        </a:p>
      </dgm:t>
    </dgm:pt>
    <dgm:pt modelId="{68B08E35-57BA-4643-917C-88075239603A}" type="parTrans" cxnId="{5C389A3A-DEF8-43B8-95C2-6A6F472BD80B}">
      <dgm:prSet custT="1"/>
      <dgm:spPr/>
      <dgm:t>
        <a:bodyPr/>
        <a:lstStyle/>
        <a:p>
          <a:endParaRPr lang="es-AR" sz="2200"/>
        </a:p>
      </dgm:t>
    </dgm:pt>
    <dgm:pt modelId="{FB6D67AD-1342-4268-A876-5902145DFEB4}" type="sibTrans" cxnId="{5C389A3A-DEF8-43B8-95C2-6A6F472BD80B}">
      <dgm:prSet/>
      <dgm:spPr/>
      <dgm:t>
        <a:bodyPr/>
        <a:lstStyle/>
        <a:p>
          <a:endParaRPr lang="es-AR" sz="2200"/>
        </a:p>
      </dgm:t>
    </dgm:pt>
    <dgm:pt modelId="{2BC1BEBD-C19C-4E06-BADE-0C6BCE8285E3}">
      <dgm:prSet phldrT="[Texto]" custT="1"/>
      <dgm:spPr/>
      <dgm:t>
        <a:bodyPr/>
        <a:lstStyle/>
        <a:p>
          <a:r>
            <a:rPr lang="es-AR" sz="2200" dirty="0"/>
            <a:t>La tardanza se trasmite en la programación</a:t>
          </a:r>
        </a:p>
      </dgm:t>
    </dgm:pt>
    <dgm:pt modelId="{D54F3448-41B8-46C4-B19C-935F2DC80B9E}" type="parTrans" cxnId="{C7F41F36-2F1A-428A-B766-7DD5159A45A6}">
      <dgm:prSet custT="1"/>
      <dgm:spPr/>
      <dgm:t>
        <a:bodyPr/>
        <a:lstStyle/>
        <a:p>
          <a:endParaRPr lang="es-AR" sz="2200"/>
        </a:p>
      </dgm:t>
    </dgm:pt>
    <dgm:pt modelId="{84F7FD7A-9DEB-4E1B-B73A-C3E5B8A652C0}" type="sibTrans" cxnId="{C7F41F36-2F1A-428A-B766-7DD5159A45A6}">
      <dgm:prSet/>
      <dgm:spPr/>
      <dgm:t>
        <a:bodyPr/>
        <a:lstStyle/>
        <a:p>
          <a:endParaRPr lang="es-AR" sz="2200"/>
        </a:p>
      </dgm:t>
    </dgm:pt>
    <dgm:pt modelId="{3F27DAB7-1525-4538-96BD-47B55E7E7B6E}">
      <dgm:prSet phldrT="[Texto]" custT="1"/>
      <dgm:spPr/>
      <dgm:t>
        <a:bodyPr/>
        <a:lstStyle/>
        <a:p>
          <a:r>
            <a:rPr lang="es-AR" sz="2200" dirty="0"/>
            <a:t>Multitarea causa demoras adicionales</a:t>
          </a:r>
        </a:p>
      </dgm:t>
    </dgm:pt>
    <dgm:pt modelId="{68EF536B-9CCE-412C-81F0-0AACCA503F08}" type="parTrans" cxnId="{66A0D209-1B5C-49BA-985F-C22CC723879D}">
      <dgm:prSet custT="1"/>
      <dgm:spPr/>
      <dgm:t>
        <a:bodyPr/>
        <a:lstStyle/>
        <a:p>
          <a:endParaRPr lang="es-AR" sz="2200"/>
        </a:p>
      </dgm:t>
    </dgm:pt>
    <dgm:pt modelId="{7D78A637-981D-4CD7-8CFC-B245D34E56B5}" type="sibTrans" cxnId="{66A0D209-1B5C-49BA-985F-C22CC723879D}">
      <dgm:prSet/>
      <dgm:spPr/>
      <dgm:t>
        <a:bodyPr/>
        <a:lstStyle/>
        <a:p>
          <a:endParaRPr lang="es-AR" sz="2200"/>
        </a:p>
      </dgm:t>
    </dgm:pt>
    <dgm:pt modelId="{0BC348F5-D3D0-406D-AC94-98C897CDFD1B}">
      <dgm:prSet phldrT="[Texto]" custT="1"/>
      <dgm:spPr/>
      <dgm:t>
        <a:bodyPr/>
        <a:lstStyle/>
        <a:p>
          <a:r>
            <a:rPr lang="es-AR" sz="2200" dirty="0"/>
            <a:t>Las características no se entregan por prioridad</a:t>
          </a:r>
        </a:p>
      </dgm:t>
    </dgm:pt>
    <dgm:pt modelId="{07BB7DC7-6BA0-4339-9E8D-C4F1D1EF4DE5}" type="parTrans" cxnId="{E360036C-F00C-45C8-B7F5-90BF39D93391}">
      <dgm:prSet custT="1"/>
      <dgm:spPr/>
      <dgm:t>
        <a:bodyPr/>
        <a:lstStyle/>
        <a:p>
          <a:endParaRPr lang="es-AR" sz="2200"/>
        </a:p>
      </dgm:t>
    </dgm:pt>
    <dgm:pt modelId="{21A40823-40CC-4A46-A676-DE3D9914CB72}" type="sibTrans" cxnId="{E360036C-F00C-45C8-B7F5-90BF39D93391}">
      <dgm:prSet/>
      <dgm:spPr/>
      <dgm:t>
        <a:bodyPr/>
        <a:lstStyle/>
        <a:p>
          <a:endParaRPr lang="es-AR" sz="2200"/>
        </a:p>
      </dgm:t>
    </dgm:pt>
    <dgm:pt modelId="{31E87CE0-9039-4CE2-BECE-07460DF5382A}">
      <dgm:prSet phldrT="[Texto]" custT="1"/>
      <dgm:spPr/>
      <dgm:t>
        <a:bodyPr/>
        <a:lstStyle/>
        <a:p>
          <a:r>
            <a:rPr lang="es-AR" sz="2200" dirty="0"/>
            <a:t>Ignoramos la incertidumbre</a:t>
          </a:r>
        </a:p>
      </dgm:t>
    </dgm:pt>
    <dgm:pt modelId="{770819BC-2E7C-4FE3-A810-43A427E009C6}" type="parTrans" cxnId="{E11795A1-42F7-4E9B-BD1D-FDAAF8B3F896}">
      <dgm:prSet custT="1"/>
      <dgm:spPr/>
      <dgm:t>
        <a:bodyPr/>
        <a:lstStyle/>
        <a:p>
          <a:endParaRPr lang="es-AR" sz="2200"/>
        </a:p>
      </dgm:t>
    </dgm:pt>
    <dgm:pt modelId="{B490BA43-DBCF-4759-847D-74D15B9D8BFD}" type="sibTrans" cxnId="{E11795A1-42F7-4E9B-BD1D-FDAAF8B3F896}">
      <dgm:prSet/>
      <dgm:spPr/>
      <dgm:t>
        <a:bodyPr/>
        <a:lstStyle/>
        <a:p>
          <a:endParaRPr lang="es-AR" sz="2200"/>
        </a:p>
      </dgm:t>
    </dgm:pt>
    <dgm:pt modelId="{63640D53-1448-4FD3-8659-9DF87CB7D93B}">
      <dgm:prSet phldrT="[Texto]" custT="1"/>
      <dgm:spPr/>
      <dgm:t>
        <a:bodyPr/>
        <a:lstStyle/>
        <a:p>
          <a:r>
            <a:rPr lang="es-AR" sz="2200" dirty="0"/>
            <a:t>Estimaciones se vuelven compromisos</a:t>
          </a:r>
        </a:p>
      </dgm:t>
    </dgm:pt>
    <dgm:pt modelId="{CD724514-F661-4EE0-8315-97AB7F06A84B}" type="parTrans" cxnId="{E523CF9B-292C-41FC-B7DF-D291C8875F75}">
      <dgm:prSet custT="1"/>
      <dgm:spPr/>
      <dgm:t>
        <a:bodyPr/>
        <a:lstStyle/>
        <a:p>
          <a:endParaRPr lang="es-AR" sz="2200"/>
        </a:p>
      </dgm:t>
    </dgm:pt>
    <dgm:pt modelId="{4F8571AE-55D0-4CD9-A34F-8CA697C4D199}" type="sibTrans" cxnId="{E523CF9B-292C-41FC-B7DF-D291C8875F75}">
      <dgm:prSet/>
      <dgm:spPr/>
      <dgm:t>
        <a:bodyPr/>
        <a:lstStyle/>
        <a:p>
          <a:endParaRPr lang="es-AR" sz="2200"/>
        </a:p>
      </dgm:t>
    </dgm:pt>
    <dgm:pt modelId="{72E0D4CA-F9C6-4D87-A626-81961F7D5EB0}" type="pres">
      <dgm:prSet presAssocID="{A619A041-C5EF-4372-8E58-BA203BDF80C4}" presName="Name0" presStyleCnt="0">
        <dgm:presLayoutVars>
          <dgm:chPref val="1"/>
          <dgm:dir/>
          <dgm:animOne val="branch"/>
          <dgm:animLvl val="lvl"/>
          <dgm:resizeHandles val="exact"/>
        </dgm:presLayoutVars>
      </dgm:prSet>
      <dgm:spPr/>
    </dgm:pt>
    <dgm:pt modelId="{513B6209-9FBA-45DE-BDE9-2D8B41F9A0D4}" type="pres">
      <dgm:prSet presAssocID="{DC6820B7-5BDD-4250-BAAA-D9BAD9B24A05}" presName="root1" presStyleCnt="0"/>
      <dgm:spPr/>
    </dgm:pt>
    <dgm:pt modelId="{5283F2B2-9722-406E-867D-EC1F56947BBE}" type="pres">
      <dgm:prSet presAssocID="{DC6820B7-5BDD-4250-BAAA-D9BAD9B24A05}" presName="LevelOneTextNode" presStyleLbl="node0" presStyleIdx="0" presStyleCnt="1">
        <dgm:presLayoutVars>
          <dgm:chPref val="3"/>
        </dgm:presLayoutVars>
      </dgm:prSet>
      <dgm:spPr/>
    </dgm:pt>
    <dgm:pt modelId="{157E6D7B-59E1-4C01-95E7-CD1C1F55DE3D}" type="pres">
      <dgm:prSet presAssocID="{DC6820B7-5BDD-4250-BAAA-D9BAD9B24A05}" presName="level2hierChild" presStyleCnt="0"/>
      <dgm:spPr/>
    </dgm:pt>
    <dgm:pt modelId="{2EA39E8F-DF9E-44A9-999D-93ADEDF63DA4}" type="pres">
      <dgm:prSet presAssocID="{4379C6A4-61C9-4BED-817A-23569B1B4A8F}" presName="conn2-1" presStyleLbl="parChTrans1D2" presStyleIdx="0" presStyleCnt="8"/>
      <dgm:spPr/>
    </dgm:pt>
    <dgm:pt modelId="{2F5074C8-38EE-48BC-81F2-33EBCD6B1427}" type="pres">
      <dgm:prSet presAssocID="{4379C6A4-61C9-4BED-817A-23569B1B4A8F}" presName="connTx" presStyleLbl="parChTrans1D2" presStyleIdx="0" presStyleCnt="8"/>
      <dgm:spPr/>
    </dgm:pt>
    <dgm:pt modelId="{55152ED7-37C3-45C1-996F-0D39CDF1CF8A}" type="pres">
      <dgm:prSet presAssocID="{7A4EE496-2C5E-492D-85AB-03727E65F04D}" presName="root2" presStyleCnt="0"/>
      <dgm:spPr/>
    </dgm:pt>
    <dgm:pt modelId="{D96D43F0-553B-4098-9794-FFFE8DA88286}" type="pres">
      <dgm:prSet presAssocID="{7A4EE496-2C5E-492D-85AB-03727E65F04D}" presName="LevelTwoTextNode" presStyleLbl="node2" presStyleIdx="0" presStyleCnt="8" custScaleX="500456">
        <dgm:presLayoutVars>
          <dgm:chPref val="3"/>
        </dgm:presLayoutVars>
      </dgm:prSet>
      <dgm:spPr/>
    </dgm:pt>
    <dgm:pt modelId="{6EC4D4A3-29D3-43EC-AA81-7D2E1FB9EDA4}" type="pres">
      <dgm:prSet presAssocID="{7A4EE496-2C5E-492D-85AB-03727E65F04D}" presName="level3hierChild" presStyleCnt="0"/>
      <dgm:spPr/>
    </dgm:pt>
    <dgm:pt modelId="{297C82EB-F8F2-42C1-9097-C34B615C3A4A}" type="pres">
      <dgm:prSet presAssocID="{401F252F-8EB5-4DA2-9320-A52A2DA656B0}" presName="conn2-1" presStyleLbl="parChTrans1D2" presStyleIdx="1" presStyleCnt="8"/>
      <dgm:spPr/>
    </dgm:pt>
    <dgm:pt modelId="{D06A6376-1B71-4783-B40B-7719E5F49EBC}" type="pres">
      <dgm:prSet presAssocID="{401F252F-8EB5-4DA2-9320-A52A2DA656B0}" presName="connTx" presStyleLbl="parChTrans1D2" presStyleIdx="1" presStyleCnt="8"/>
      <dgm:spPr/>
    </dgm:pt>
    <dgm:pt modelId="{162018EE-6C26-4536-BF97-C379930F27FF}" type="pres">
      <dgm:prSet presAssocID="{775041CE-8E62-47E5-A5E3-858F611DEE50}" presName="root2" presStyleCnt="0"/>
      <dgm:spPr/>
    </dgm:pt>
    <dgm:pt modelId="{D0F3D236-4DE2-46CC-A10C-F5B23CDA0AC0}" type="pres">
      <dgm:prSet presAssocID="{775041CE-8E62-47E5-A5E3-858F611DEE50}" presName="LevelTwoTextNode" presStyleLbl="node2" presStyleIdx="1" presStyleCnt="8" custScaleX="496624">
        <dgm:presLayoutVars>
          <dgm:chPref val="3"/>
        </dgm:presLayoutVars>
      </dgm:prSet>
      <dgm:spPr/>
    </dgm:pt>
    <dgm:pt modelId="{42AD8862-7772-49B1-AD0C-7C075C5DAF48}" type="pres">
      <dgm:prSet presAssocID="{775041CE-8E62-47E5-A5E3-858F611DEE50}" presName="level3hierChild" presStyleCnt="0"/>
      <dgm:spPr/>
    </dgm:pt>
    <dgm:pt modelId="{1253BEE1-B331-4527-8EE4-6F343B62123D}" type="pres">
      <dgm:prSet presAssocID="{D54F3448-41B8-46C4-B19C-935F2DC80B9E}" presName="conn2-1" presStyleLbl="parChTrans1D2" presStyleIdx="2" presStyleCnt="8"/>
      <dgm:spPr/>
    </dgm:pt>
    <dgm:pt modelId="{D3FD701B-72E7-4B96-84FF-BA1D8562A6CB}" type="pres">
      <dgm:prSet presAssocID="{D54F3448-41B8-46C4-B19C-935F2DC80B9E}" presName="connTx" presStyleLbl="parChTrans1D2" presStyleIdx="2" presStyleCnt="8"/>
      <dgm:spPr/>
    </dgm:pt>
    <dgm:pt modelId="{661044BB-5434-4E9B-966D-1E1C166D75E0}" type="pres">
      <dgm:prSet presAssocID="{2BC1BEBD-C19C-4E06-BADE-0C6BCE8285E3}" presName="root2" presStyleCnt="0"/>
      <dgm:spPr/>
    </dgm:pt>
    <dgm:pt modelId="{5A63D9A0-0CB9-48BB-AFEA-FC0086A7EA47}" type="pres">
      <dgm:prSet presAssocID="{2BC1BEBD-C19C-4E06-BADE-0C6BCE8285E3}" presName="LevelTwoTextNode" presStyleLbl="node2" presStyleIdx="2" presStyleCnt="8" custScaleX="496229">
        <dgm:presLayoutVars>
          <dgm:chPref val="3"/>
        </dgm:presLayoutVars>
      </dgm:prSet>
      <dgm:spPr/>
    </dgm:pt>
    <dgm:pt modelId="{E6B3F465-4E3E-433A-BB85-E7111ED60749}" type="pres">
      <dgm:prSet presAssocID="{2BC1BEBD-C19C-4E06-BADE-0C6BCE8285E3}" presName="level3hierChild" presStyleCnt="0"/>
      <dgm:spPr/>
    </dgm:pt>
    <dgm:pt modelId="{F4906306-43AC-411A-B313-D20B4FCF01F4}" type="pres">
      <dgm:prSet presAssocID="{68B08E35-57BA-4643-917C-88075239603A}" presName="conn2-1" presStyleLbl="parChTrans1D2" presStyleIdx="3" presStyleCnt="8"/>
      <dgm:spPr/>
    </dgm:pt>
    <dgm:pt modelId="{B3DA6A94-6C5D-4832-AEC3-3E6A36CE18A7}" type="pres">
      <dgm:prSet presAssocID="{68B08E35-57BA-4643-917C-88075239603A}" presName="connTx" presStyleLbl="parChTrans1D2" presStyleIdx="3" presStyleCnt="8"/>
      <dgm:spPr/>
    </dgm:pt>
    <dgm:pt modelId="{E54D55AE-3A2A-44C6-83A7-B7D69BC5E7CC}" type="pres">
      <dgm:prSet presAssocID="{22494AD2-24FF-4C9D-A030-9E9887F21533}" presName="root2" presStyleCnt="0"/>
      <dgm:spPr/>
    </dgm:pt>
    <dgm:pt modelId="{C459D712-0FE1-4859-A905-ADF6DD8EAE4E}" type="pres">
      <dgm:prSet presAssocID="{22494AD2-24FF-4C9D-A030-9E9887F21533}" presName="LevelTwoTextNode" presStyleLbl="node2" presStyleIdx="3" presStyleCnt="8" custScaleX="502932">
        <dgm:presLayoutVars>
          <dgm:chPref val="3"/>
        </dgm:presLayoutVars>
      </dgm:prSet>
      <dgm:spPr/>
    </dgm:pt>
    <dgm:pt modelId="{89D32AA8-3A3F-444D-B227-70FDE581E54F}" type="pres">
      <dgm:prSet presAssocID="{22494AD2-24FF-4C9D-A030-9E9887F21533}" presName="level3hierChild" presStyleCnt="0"/>
      <dgm:spPr/>
    </dgm:pt>
    <dgm:pt modelId="{9ABFE3BF-807D-4DDF-88D4-B29B92D0DC25}" type="pres">
      <dgm:prSet presAssocID="{68EF536B-9CCE-412C-81F0-0AACCA503F08}" presName="conn2-1" presStyleLbl="parChTrans1D2" presStyleIdx="4" presStyleCnt="8"/>
      <dgm:spPr/>
    </dgm:pt>
    <dgm:pt modelId="{C187977B-267C-4B13-9AD0-36580E7B5F51}" type="pres">
      <dgm:prSet presAssocID="{68EF536B-9CCE-412C-81F0-0AACCA503F08}" presName="connTx" presStyleLbl="parChTrans1D2" presStyleIdx="4" presStyleCnt="8"/>
      <dgm:spPr/>
    </dgm:pt>
    <dgm:pt modelId="{04C41070-1CBF-4C1A-9E8A-B2F0F8F3D244}" type="pres">
      <dgm:prSet presAssocID="{3F27DAB7-1525-4538-96BD-47B55E7E7B6E}" presName="root2" presStyleCnt="0"/>
      <dgm:spPr/>
    </dgm:pt>
    <dgm:pt modelId="{AC47EE53-8208-4A3C-B976-DA7A809DFF8F}" type="pres">
      <dgm:prSet presAssocID="{3F27DAB7-1525-4538-96BD-47B55E7E7B6E}" presName="LevelTwoTextNode" presStyleLbl="node2" presStyleIdx="4" presStyleCnt="8" custScaleX="500902">
        <dgm:presLayoutVars>
          <dgm:chPref val="3"/>
        </dgm:presLayoutVars>
      </dgm:prSet>
      <dgm:spPr/>
    </dgm:pt>
    <dgm:pt modelId="{B4D25D3E-D12F-4D2E-ADCD-1F8B5EDD87C5}" type="pres">
      <dgm:prSet presAssocID="{3F27DAB7-1525-4538-96BD-47B55E7E7B6E}" presName="level3hierChild" presStyleCnt="0"/>
      <dgm:spPr/>
    </dgm:pt>
    <dgm:pt modelId="{2ED637B3-DD92-41DD-8DFC-6A45544BDC97}" type="pres">
      <dgm:prSet presAssocID="{07BB7DC7-6BA0-4339-9E8D-C4F1D1EF4DE5}" presName="conn2-1" presStyleLbl="parChTrans1D2" presStyleIdx="5" presStyleCnt="8"/>
      <dgm:spPr/>
    </dgm:pt>
    <dgm:pt modelId="{E5E3D5C0-BC95-4019-AA58-BE1236C6AB45}" type="pres">
      <dgm:prSet presAssocID="{07BB7DC7-6BA0-4339-9E8D-C4F1D1EF4DE5}" presName="connTx" presStyleLbl="parChTrans1D2" presStyleIdx="5" presStyleCnt="8"/>
      <dgm:spPr/>
    </dgm:pt>
    <dgm:pt modelId="{1A6F4258-0675-4B7F-AAE4-D8FF90B299EF}" type="pres">
      <dgm:prSet presAssocID="{0BC348F5-D3D0-406D-AC94-98C897CDFD1B}" presName="root2" presStyleCnt="0"/>
      <dgm:spPr/>
    </dgm:pt>
    <dgm:pt modelId="{69B8F7D3-DCD1-4937-AE08-8667812C0FB7}" type="pres">
      <dgm:prSet presAssocID="{0BC348F5-D3D0-406D-AC94-98C897CDFD1B}" presName="LevelTwoTextNode" presStyleLbl="node2" presStyleIdx="5" presStyleCnt="8" custScaleX="496798">
        <dgm:presLayoutVars>
          <dgm:chPref val="3"/>
        </dgm:presLayoutVars>
      </dgm:prSet>
      <dgm:spPr/>
    </dgm:pt>
    <dgm:pt modelId="{7BFFF5F9-ADC1-43AF-A440-1C5A33E2B180}" type="pres">
      <dgm:prSet presAssocID="{0BC348F5-D3D0-406D-AC94-98C897CDFD1B}" presName="level3hierChild" presStyleCnt="0"/>
      <dgm:spPr/>
    </dgm:pt>
    <dgm:pt modelId="{F13F2B49-EAF0-4616-B02C-120F0FF6F8D1}" type="pres">
      <dgm:prSet presAssocID="{770819BC-2E7C-4FE3-A810-43A427E009C6}" presName="conn2-1" presStyleLbl="parChTrans1D2" presStyleIdx="6" presStyleCnt="8"/>
      <dgm:spPr/>
    </dgm:pt>
    <dgm:pt modelId="{FD90C0EE-2A31-42BA-9F42-D0A622E58B9D}" type="pres">
      <dgm:prSet presAssocID="{770819BC-2E7C-4FE3-A810-43A427E009C6}" presName="connTx" presStyleLbl="parChTrans1D2" presStyleIdx="6" presStyleCnt="8"/>
      <dgm:spPr/>
    </dgm:pt>
    <dgm:pt modelId="{966E72BA-7FEC-4F8B-98A6-9E6D7A1BA307}" type="pres">
      <dgm:prSet presAssocID="{31E87CE0-9039-4CE2-BECE-07460DF5382A}" presName="root2" presStyleCnt="0"/>
      <dgm:spPr/>
    </dgm:pt>
    <dgm:pt modelId="{691B8C99-A2E4-4BDA-A6D0-E069550961AE}" type="pres">
      <dgm:prSet presAssocID="{31E87CE0-9039-4CE2-BECE-07460DF5382A}" presName="LevelTwoTextNode" presStyleLbl="node2" presStyleIdx="6" presStyleCnt="8" custScaleX="502931">
        <dgm:presLayoutVars>
          <dgm:chPref val="3"/>
        </dgm:presLayoutVars>
      </dgm:prSet>
      <dgm:spPr/>
    </dgm:pt>
    <dgm:pt modelId="{384B568F-8043-4924-832A-EB9AA1B40988}" type="pres">
      <dgm:prSet presAssocID="{31E87CE0-9039-4CE2-BECE-07460DF5382A}" presName="level3hierChild" presStyleCnt="0"/>
      <dgm:spPr/>
    </dgm:pt>
    <dgm:pt modelId="{10FF4D4C-A21A-485B-A426-8F824F44A042}" type="pres">
      <dgm:prSet presAssocID="{CD724514-F661-4EE0-8315-97AB7F06A84B}" presName="conn2-1" presStyleLbl="parChTrans1D2" presStyleIdx="7" presStyleCnt="8"/>
      <dgm:spPr/>
    </dgm:pt>
    <dgm:pt modelId="{A99B24D7-4A9E-4B8A-8885-92E01A472467}" type="pres">
      <dgm:prSet presAssocID="{CD724514-F661-4EE0-8315-97AB7F06A84B}" presName="connTx" presStyleLbl="parChTrans1D2" presStyleIdx="7" presStyleCnt="8"/>
      <dgm:spPr/>
    </dgm:pt>
    <dgm:pt modelId="{A8DA7323-38EA-4A37-BECF-35708118C4AB}" type="pres">
      <dgm:prSet presAssocID="{63640D53-1448-4FD3-8659-9DF87CB7D93B}" presName="root2" presStyleCnt="0"/>
      <dgm:spPr/>
    </dgm:pt>
    <dgm:pt modelId="{18577223-C98F-4FBA-B771-20CF4ACC5FCE}" type="pres">
      <dgm:prSet presAssocID="{63640D53-1448-4FD3-8659-9DF87CB7D93B}" presName="LevelTwoTextNode" presStyleLbl="node2" presStyleIdx="7" presStyleCnt="8" custScaleX="505539">
        <dgm:presLayoutVars>
          <dgm:chPref val="3"/>
        </dgm:presLayoutVars>
      </dgm:prSet>
      <dgm:spPr/>
    </dgm:pt>
    <dgm:pt modelId="{BDCECEA7-07A6-406F-97E3-DA04D243BBD6}" type="pres">
      <dgm:prSet presAssocID="{63640D53-1448-4FD3-8659-9DF87CB7D93B}" presName="level3hierChild" presStyleCnt="0"/>
      <dgm:spPr/>
    </dgm:pt>
  </dgm:ptLst>
  <dgm:cxnLst>
    <dgm:cxn modelId="{98E918C9-863B-4F6E-A024-D63D3B1D2979}" type="presOf" srcId="{770819BC-2E7C-4FE3-A810-43A427E009C6}" destId="{FD90C0EE-2A31-42BA-9F42-D0A622E58B9D}" srcOrd="1" destOrd="0" presId="urn:microsoft.com/office/officeart/2008/layout/HorizontalMultiLevelHierarchy"/>
    <dgm:cxn modelId="{5C389A3A-DEF8-43B8-95C2-6A6F472BD80B}" srcId="{DC6820B7-5BDD-4250-BAAA-D9BAD9B24A05}" destId="{22494AD2-24FF-4C9D-A030-9E9887F21533}" srcOrd="3" destOrd="0" parTransId="{68B08E35-57BA-4643-917C-88075239603A}" sibTransId="{FB6D67AD-1342-4268-A876-5902145DFEB4}"/>
    <dgm:cxn modelId="{7816AAF5-B72D-45D9-B370-8842B7AFBBA5}" type="presOf" srcId="{DC6820B7-5BDD-4250-BAAA-D9BAD9B24A05}" destId="{5283F2B2-9722-406E-867D-EC1F56947BBE}" srcOrd="0" destOrd="0" presId="urn:microsoft.com/office/officeart/2008/layout/HorizontalMultiLevelHierarchy"/>
    <dgm:cxn modelId="{C7F41F36-2F1A-428A-B766-7DD5159A45A6}" srcId="{DC6820B7-5BDD-4250-BAAA-D9BAD9B24A05}" destId="{2BC1BEBD-C19C-4E06-BADE-0C6BCE8285E3}" srcOrd="2" destOrd="0" parTransId="{D54F3448-41B8-46C4-B19C-935F2DC80B9E}" sibTransId="{84F7FD7A-9DEB-4E1B-B73A-C3E5B8A652C0}"/>
    <dgm:cxn modelId="{B072E59D-E5C0-4C46-BE5D-E7BC2D8D4300}" type="presOf" srcId="{31E87CE0-9039-4CE2-BECE-07460DF5382A}" destId="{691B8C99-A2E4-4BDA-A6D0-E069550961AE}" srcOrd="0" destOrd="0" presId="urn:microsoft.com/office/officeart/2008/layout/HorizontalMultiLevelHierarchy"/>
    <dgm:cxn modelId="{871C4D57-B175-462E-9F28-5923AD8E9B43}" type="presOf" srcId="{3F27DAB7-1525-4538-96BD-47B55E7E7B6E}" destId="{AC47EE53-8208-4A3C-B976-DA7A809DFF8F}" srcOrd="0" destOrd="0" presId="urn:microsoft.com/office/officeart/2008/layout/HorizontalMultiLevelHierarchy"/>
    <dgm:cxn modelId="{E360036C-F00C-45C8-B7F5-90BF39D93391}" srcId="{DC6820B7-5BDD-4250-BAAA-D9BAD9B24A05}" destId="{0BC348F5-D3D0-406D-AC94-98C897CDFD1B}" srcOrd="5" destOrd="0" parTransId="{07BB7DC7-6BA0-4339-9E8D-C4F1D1EF4DE5}" sibTransId="{21A40823-40CC-4A46-A676-DE3D9914CB72}"/>
    <dgm:cxn modelId="{66A0D209-1B5C-49BA-985F-C22CC723879D}" srcId="{DC6820B7-5BDD-4250-BAAA-D9BAD9B24A05}" destId="{3F27DAB7-1525-4538-96BD-47B55E7E7B6E}" srcOrd="4" destOrd="0" parTransId="{68EF536B-9CCE-412C-81F0-0AACCA503F08}" sibTransId="{7D78A637-981D-4CD7-8CFC-B245D34E56B5}"/>
    <dgm:cxn modelId="{852D2151-04B7-4235-B74E-5B28C584C54B}" type="presOf" srcId="{07BB7DC7-6BA0-4339-9E8D-C4F1D1EF4DE5}" destId="{E5E3D5C0-BC95-4019-AA58-BE1236C6AB45}" srcOrd="1" destOrd="0" presId="urn:microsoft.com/office/officeart/2008/layout/HorizontalMultiLevelHierarchy"/>
    <dgm:cxn modelId="{C8FC0398-F488-41A9-A622-A9069CD48113}" srcId="{DC6820B7-5BDD-4250-BAAA-D9BAD9B24A05}" destId="{775041CE-8E62-47E5-A5E3-858F611DEE50}" srcOrd="1" destOrd="0" parTransId="{401F252F-8EB5-4DA2-9320-A52A2DA656B0}" sibTransId="{AF529473-5D1F-4897-9608-2A2E8F74ABF1}"/>
    <dgm:cxn modelId="{261F8C51-DD44-44CF-8602-06767025844C}" type="presOf" srcId="{68EF536B-9CCE-412C-81F0-0AACCA503F08}" destId="{9ABFE3BF-807D-4DDF-88D4-B29B92D0DC25}" srcOrd="0" destOrd="0" presId="urn:microsoft.com/office/officeart/2008/layout/HorizontalMultiLevelHierarchy"/>
    <dgm:cxn modelId="{7600F2CA-E39A-49C5-8BA4-80FE925BE9F5}" type="presOf" srcId="{D54F3448-41B8-46C4-B19C-935F2DC80B9E}" destId="{D3FD701B-72E7-4B96-84FF-BA1D8562A6CB}" srcOrd="1" destOrd="0" presId="urn:microsoft.com/office/officeart/2008/layout/HorizontalMultiLevelHierarchy"/>
    <dgm:cxn modelId="{B053BD38-E047-4A3E-AD49-ED3D5FB3E41E}" type="presOf" srcId="{68B08E35-57BA-4643-917C-88075239603A}" destId="{B3DA6A94-6C5D-4832-AEC3-3E6A36CE18A7}" srcOrd="1" destOrd="0" presId="urn:microsoft.com/office/officeart/2008/layout/HorizontalMultiLevelHierarchy"/>
    <dgm:cxn modelId="{94674A31-1CD7-4017-A20F-C4FF3BF43E3A}" srcId="{DC6820B7-5BDD-4250-BAAA-D9BAD9B24A05}" destId="{7A4EE496-2C5E-492D-85AB-03727E65F04D}" srcOrd="0" destOrd="0" parTransId="{4379C6A4-61C9-4BED-817A-23569B1B4A8F}" sibTransId="{8E48E669-4675-4371-BEEF-C6B11C5EABEC}"/>
    <dgm:cxn modelId="{924FB6A8-029B-4CA4-ADA5-ACCBEA7BC43F}" type="presOf" srcId="{D54F3448-41B8-46C4-B19C-935F2DC80B9E}" destId="{1253BEE1-B331-4527-8EE4-6F343B62123D}" srcOrd="0" destOrd="0" presId="urn:microsoft.com/office/officeart/2008/layout/HorizontalMultiLevelHierarchy"/>
    <dgm:cxn modelId="{4FCA2E53-0B55-4745-8960-B0FF62749858}" type="presOf" srcId="{401F252F-8EB5-4DA2-9320-A52A2DA656B0}" destId="{297C82EB-F8F2-42C1-9097-C34B615C3A4A}" srcOrd="0" destOrd="0" presId="urn:microsoft.com/office/officeart/2008/layout/HorizontalMultiLevelHierarchy"/>
    <dgm:cxn modelId="{AF521A3A-3F7D-4FF2-900D-1ACF5A3B8E41}" type="presOf" srcId="{A619A041-C5EF-4372-8E58-BA203BDF80C4}" destId="{72E0D4CA-F9C6-4D87-A626-81961F7D5EB0}" srcOrd="0" destOrd="0" presId="urn:microsoft.com/office/officeart/2008/layout/HorizontalMultiLevelHierarchy"/>
    <dgm:cxn modelId="{FF4C4B24-27FE-4A70-B8B0-6AC4333FE549}" type="presOf" srcId="{401F252F-8EB5-4DA2-9320-A52A2DA656B0}" destId="{D06A6376-1B71-4783-B40B-7719E5F49EBC}" srcOrd="1" destOrd="0" presId="urn:microsoft.com/office/officeart/2008/layout/HorizontalMultiLevelHierarchy"/>
    <dgm:cxn modelId="{70B53C6B-0C8D-4C5B-A4B5-CAC5662E1C81}" type="presOf" srcId="{22494AD2-24FF-4C9D-A030-9E9887F21533}" destId="{C459D712-0FE1-4859-A905-ADF6DD8EAE4E}" srcOrd="0" destOrd="0" presId="urn:microsoft.com/office/officeart/2008/layout/HorizontalMultiLevelHierarchy"/>
    <dgm:cxn modelId="{81339D7B-064D-4D6B-B983-8FB8D78E7073}" type="presOf" srcId="{2BC1BEBD-C19C-4E06-BADE-0C6BCE8285E3}" destId="{5A63D9A0-0CB9-48BB-AFEA-FC0086A7EA47}" srcOrd="0" destOrd="0" presId="urn:microsoft.com/office/officeart/2008/layout/HorizontalMultiLevelHierarchy"/>
    <dgm:cxn modelId="{3587C0C8-76C5-48A3-B648-76E344524605}" type="presOf" srcId="{68B08E35-57BA-4643-917C-88075239603A}" destId="{F4906306-43AC-411A-B313-D20B4FCF01F4}" srcOrd="0" destOrd="0" presId="urn:microsoft.com/office/officeart/2008/layout/HorizontalMultiLevelHierarchy"/>
    <dgm:cxn modelId="{E1175327-0297-4CD0-B9B2-1D5AD4848208}" type="presOf" srcId="{07BB7DC7-6BA0-4339-9E8D-C4F1D1EF4DE5}" destId="{2ED637B3-DD92-41DD-8DFC-6A45544BDC97}" srcOrd="0" destOrd="0" presId="urn:microsoft.com/office/officeart/2008/layout/HorizontalMultiLevelHierarchy"/>
    <dgm:cxn modelId="{56F28ED1-3E47-49A9-B638-EF4617906CD3}" type="presOf" srcId="{7A4EE496-2C5E-492D-85AB-03727E65F04D}" destId="{D96D43F0-553B-4098-9794-FFFE8DA88286}" srcOrd="0" destOrd="0" presId="urn:microsoft.com/office/officeart/2008/layout/HorizontalMultiLevelHierarchy"/>
    <dgm:cxn modelId="{BBFA2265-F797-43D9-8CE2-54E9981CA3FC}" type="presOf" srcId="{4379C6A4-61C9-4BED-817A-23569B1B4A8F}" destId="{2EA39E8F-DF9E-44A9-999D-93ADEDF63DA4}" srcOrd="0" destOrd="0" presId="urn:microsoft.com/office/officeart/2008/layout/HorizontalMultiLevelHierarchy"/>
    <dgm:cxn modelId="{C966691A-0BCC-4A78-AB55-E0AB7443BCA7}" type="presOf" srcId="{4379C6A4-61C9-4BED-817A-23569B1B4A8F}" destId="{2F5074C8-38EE-48BC-81F2-33EBCD6B1427}" srcOrd="1" destOrd="0" presId="urn:microsoft.com/office/officeart/2008/layout/HorizontalMultiLevelHierarchy"/>
    <dgm:cxn modelId="{E11795A1-42F7-4E9B-BD1D-FDAAF8B3F896}" srcId="{DC6820B7-5BDD-4250-BAAA-D9BAD9B24A05}" destId="{31E87CE0-9039-4CE2-BECE-07460DF5382A}" srcOrd="6" destOrd="0" parTransId="{770819BC-2E7C-4FE3-A810-43A427E009C6}" sibTransId="{B490BA43-DBCF-4759-847D-74D15B9D8BFD}"/>
    <dgm:cxn modelId="{8339DB7F-D1C5-4FC9-A3C0-896229F6AED3}" type="presOf" srcId="{63640D53-1448-4FD3-8659-9DF87CB7D93B}" destId="{18577223-C98F-4FBA-B771-20CF4ACC5FCE}" srcOrd="0" destOrd="0" presId="urn:microsoft.com/office/officeart/2008/layout/HorizontalMultiLevelHierarchy"/>
    <dgm:cxn modelId="{AE66CCAB-BFF2-4B01-8F16-D96DD852F08D}" type="presOf" srcId="{775041CE-8E62-47E5-A5E3-858F611DEE50}" destId="{D0F3D236-4DE2-46CC-A10C-F5B23CDA0AC0}" srcOrd="0" destOrd="0" presId="urn:microsoft.com/office/officeart/2008/layout/HorizontalMultiLevelHierarchy"/>
    <dgm:cxn modelId="{2A29C79F-A97A-407E-A7C8-576E5F08E65E}" srcId="{A619A041-C5EF-4372-8E58-BA203BDF80C4}" destId="{DC6820B7-5BDD-4250-BAAA-D9BAD9B24A05}" srcOrd="0" destOrd="0" parTransId="{9E204354-E6A7-44F0-A38E-39965DCD6791}" sibTransId="{DC1AC40B-5F01-49AD-905F-6B885094BF4E}"/>
    <dgm:cxn modelId="{48465488-0695-42A2-8F81-A94516051969}" type="presOf" srcId="{68EF536B-9CCE-412C-81F0-0AACCA503F08}" destId="{C187977B-267C-4B13-9AD0-36580E7B5F51}" srcOrd="1" destOrd="0" presId="urn:microsoft.com/office/officeart/2008/layout/HorizontalMultiLevelHierarchy"/>
    <dgm:cxn modelId="{E523CF9B-292C-41FC-B7DF-D291C8875F75}" srcId="{DC6820B7-5BDD-4250-BAAA-D9BAD9B24A05}" destId="{63640D53-1448-4FD3-8659-9DF87CB7D93B}" srcOrd="7" destOrd="0" parTransId="{CD724514-F661-4EE0-8315-97AB7F06A84B}" sibTransId="{4F8571AE-55D0-4CD9-A34F-8CA697C4D199}"/>
    <dgm:cxn modelId="{A52B8A6B-32EB-49E5-9EFA-E1023B079478}" type="presOf" srcId="{0BC348F5-D3D0-406D-AC94-98C897CDFD1B}" destId="{69B8F7D3-DCD1-4937-AE08-8667812C0FB7}" srcOrd="0" destOrd="0" presId="urn:microsoft.com/office/officeart/2008/layout/HorizontalMultiLevelHierarchy"/>
    <dgm:cxn modelId="{43BCCBFC-B865-4AF8-903A-0D486D122D78}" type="presOf" srcId="{CD724514-F661-4EE0-8315-97AB7F06A84B}" destId="{10FF4D4C-A21A-485B-A426-8F824F44A042}" srcOrd="0" destOrd="0" presId="urn:microsoft.com/office/officeart/2008/layout/HorizontalMultiLevelHierarchy"/>
    <dgm:cxn modelId="{0C84F260-AD4F-43D1-99E4-D7C16B0D40C9}" type="presOf" srcId="{CD724514-F661-4EE0-8315-97AB7F06A84B}" destId="{A99B24D7-4A9E-4B8A-8885-92E01A472467}" srcOrd="1" destOrd="0" presId="urn:microsoft.com/office/officeart/2008/layout/HorizontalMultiLevelHierarchy"/>
    <dgm:cxn modelId="{68F4ACE2-8D7C-49C2-A80B-A14796D81941}" type="presOf" srcId="{770819BC-2E7C-4FE3-A810-43A427E009C6}" destId="{F13F2B49-EAF0-4616-B02C-120F0FF6F8D1}" srcOrd="0" destOrd="0" presId="urn:microsoft.com/office/officeart/2008/layout/HorizontalMultiLevelHierarchy"/>
    <dgm:cxn modelId="{99EA40AC-0D06-4764-BE9B-7D1A84B60713}" type="presParOf" srcId="{72E0D4CA-F9C6-4D87-A626-81961F7D5EB0}" destId="{513B6209-9FBA-45DE-BDE9-2D8B41F9A0D4}" srcOrd="0" destOrd="0" presId="urn:microsoft.com/office/officeart/2008/layout/HorizontalMultiLevelHierarchy"/>
    <dgm:cxn modelId="{7A93A421-67D5-46A7-9629-1A59EDADB251}" type="presParOf" srcId="{513B6209-9FBA-45DE-BDE9-2D8B41F9A0D4}" destId="{5283F2B2-9722-406E-867D-EC1F56947BBE}" srcOrd="0" destOrd="0" presId="urn:microsoft.com/office/officeart/2008/layout/HorizontalMultiLevelHierarchy"/>
    <dgm:cxn modelId="{8BB4E41F-94F1-46B9-837A-BE1629A27D1C}" type="presParOf" srcId="{513B6209-9FBA-45DE-BDE9-2D8B41F9A0D4}" destId="{157E6D7B-59E1-4C01-95E7-CD1C1F55DE3D}" srcOrd="1" destOrd="0" presId="urn:microsoft.com/office/officeart/2008/layout/HorizontalMultiLevelHierarchy"/>
    <dgm:cxn modelId="{57049793-3026-40A5-BBDB-2512904321DB}" type="presParOf" srcId="{157E6D7B-59E1-4C01-95E7-CD1C1F55DE3D}" destId="{2EA39E8F-DF9E-44A9-999D-93ADEDF63DA4}" srcOrd="0" destOrd="0" presId="urn:microsoft.com/office/officeart/2008/layout/HorizontalMultiLevelHierarchy"/>
    <dgm:cxn modelId="{64A99514-1CEB-447E-BF43-62D7EA2B81DE}" type="presParOf" srcId="{2EA39E8F-DF9E-44A9-999D-93ADEDF63DA4}" destId="{2F5074C8-38EE-48BC-81F2-33EBCD6B1427}" srcOrd="0" destOrd="0" presId="urn:microsoft.com/office/officeart/2008/layout/HorizontalMultiLevelHierarchy"/>
    <dgm:cxn modelId="{8E6B590C-BEFC-45A4-A584-34CFBAC62BA3}" type="presParOf" srcId="{157E6D7B-59E1-4C01-95E7-CD1C1F55DE3D}" destId="{55152ED7-37C3-45C1-996F-0D39CDF1CF8A}" srcOrd="1" destOrd="0" presId="urn:microsoft.com/office/officeart/2008/layout/HorizontalMultiLevelHierarchy"/>
    <dgm:cxn modelId="{BE81A04A-BEEE-475B-849C-B455F663EE3F}" type="presParOf" srcId="{55152ED7-37C3-45C1-996F-0D39CDF1CF8A}" destId="{D96D43F0-553B-4098-9794-FFFE8DA88286}" srcOrd="0" destOrd="0" presId="urn:microsoft.com/office/officeart/2008/layout/HorizontalMultiLevelHierarchy"/>
    <dgm:cxn modelId="{B0D0E8BB-A813-41EC-A8C3-5B051634301D}" type="presParOf" srcId="{55152ED7-37C3-45C1-996F-0D39CDF1CF8A}" destId="{6EC4D4A3-29D3-43EC-AA81-7D2E1FB9EDA4}" srcOrd="1" destOrd="0" presId="urn:microsoft.com/office/officeart/2008/layout/HorizontalMultiLevelHierarchy"/>
    <dgm:cxn modelId="{DD8FB6FB-4726-4F56-8B0A-923ADC335660}" type="presParOf" srcId="{157E6D7B-59E1-4C01-95E7-CD1C1F55DE3D}" destId="{297C82EB-F8F2-42C1-9097-C34B615C3A4A}" srcOrd="2" destOrd="0" presId="urn:microsoft.com/office/officeart/2008/layout/HorizontalMultiLevelHierarchy"/>
    <dgm:cxn modelId="{BAF71369-55AD-4609-A6C5-1616EBBDF9D7}" type="presParOf" srcId="{297C82EB-F8F2-42C1-9097-C34B615C3A4A}" destId="{D06A6376-1B71-4783-B40B-7719E5F49EBC}" srcOrd="0" destOrd="0" presId="urn:microsoft.com/office/officeart/2008/layout/HorizontalMultiLevelHierarchy"/>
    <dgm:cxn modelId="{6399AF4F-3705-4164-8A82-2F64795EA3CB}" type="presParOf" srcId="{157E6D7B-59E1-4C01-95E7-CD1C1F55DE3D}" destId="{162018EE-6C26-4536-BF97-C379930F27FF}" srcOrd="3" destOrd="0" presId="urn:microsoft.com/office/officeart/2008/layout/HorizontalMultiLevelHierarchy"/>
    <dgm:cxn modelId="{CF0292C9-3FF3-481E-BB32-2445C26702F9}" type="presParOf" srcId="{162018EE-6C26-4536-BF97-C379930F27FF}" destId="{D0F3D236-4DE2-46CC-A10C-F5B23CDA0AC0}" srcOrd="0" destOrd="0" presId="urn:microsoft.com/office/officeart/2008/layout/HorizontalMultiLevelHierarchy"/>
    <dgm:cxn modelId="{4FFEA3E5-23B8-49A9-B275-FABCC1057A13}" type="presParOf" srcId="{162018EE-6C26-4536-BF97-C379930F27FF}" destId="{42AD8862-7772-49B1-AD0C-7C075C5DAF48}" srcOrd="1" destOrd="0" presId="urn:microsoft.com/office/officeart/2008/layout/HorizontalMultiLevelHierarchy"/>
    <dgm:cxn modelId="{BB1515B1-E8BE-43CD-9C94-AD01DCE612A1}" type="presParOf" srcId="{157E6D7B-59E1-4C01-95E7-CD1C1F55DE3D}" destId="{1253BEE1-B331-4527-8EE4-6F343B62123D}" srcOrd="4" destOrd="0" presId="urn:microsoft.com/office/officeart/2008/layout/HorizontalMultiLevelHierarchy"/>
    <dgm:cxn modelId="{648E9A99-7847-4819-9E54-DBBF898DC371}" type="presParOf" srcId="{1253BEE1-B331-4527-8EE4-6F343B62123D}" destId="{D3FD701B-72E7-4B96-84FF-BA1D8562A6CB}" srcOrd="0" destOrd="0" presId="urn:microsoft.com/office/officeart/2008/layout/HorizontalMultiLevelHierarchy"/>
    <dgm:cxn modelId="{65025F6C-E0B2-411B-B996-783E7EAC7529}" type="presParOf" srcId="{157E6D7B-59E1-4C01-95E7-CD1C1F55DE3D}" destId="{661044BB-5434-4E9B-966D-1E1C166D75E0}" srcOrd="5" destOrd="0" presId="urn:microsoft.com/office/officeart/2008/layout/HorizontalMultiLevelHierarchy"/>
    <dgm:cxn modelId="{945B504A-3FFC-4BD2-877B-C78F26E44D52}" type="presParOf" srcId="{661044BB-5434-4E9B-966D-1E1C166D75E0}" destId="{5A63D9A0-0CB9-48BB-AFEA-FC0086A7EA47}" srcOrd="0" destOrd="0" presId="urn:microsoft.com/office/officeart/2008/layout/HorizontalMultiLevelHierarchy"/>
    <dgm:cxn modelId="{721F3484-E8A3-491C-B410-A455445B18D1}" type="presParOf" srcId="{661044BB-5434-4E9B-966D-1E1C166D75E0}" destId="{E6B3F465-4E3E-433A-BB85-E7111ED60749}" srcOrd="1" destOrd="0" presId="urn:microsoft.com/office/officeart/2008/layout/HorizontalMultiLevelHierarchy"/>
    <dgm:cxn modelId="{BFB0E609-E221-4810-87C3-133B06545888}" type="presParOf" srcId="{157E6D7B-59E1-4C01-95E7-CD1C1F55DE3D}" destId="{F4906306-43AC-411A-B313-D20B4FCF01F4}" srcOrd="6" destOrd="0" presId="urn:microsoft.com/office/officeart/2008/layout/HorizontalMultiLevelHierarchy"/>
    <dgm:cxn modelId="{A5B72F7F-E667-470E-912C-5A8CEF3F7A2B}" type="presParOf" srcId="{F4906306-43AC-411A-B313-D20B4FCF01F4}" destId="{B3DA6A94-6C5D-4832-AEC3-3E6A36CE18A7}" srcOrd="0" destOrd="0" presId="urn:microsoft.com/office/officeart/2008/layout/HorizontalMultiLevelHierarchy"/>
    <dgm:cxn modelId="{CF42F3AB-58B2-4B67-8ABA-35A644859F4C}" type="presParOf" srcId="{157E6D7B-59E1-4C01-95E7-CD1C1F55DE3D}" destId="{E54D55AE-3A2A-44C6-83A7-B7D69BC5E7CC}" srcOrd="7" destOrd="0" presId="urn:microsoft.com/office/officeart/2008/layout/HorizontalMultiLevelHierarchy"/>
    <dgm:cxn modelId="{1FBFC9BD-3D63-4C25-B44A-DB91C66A3B72}" type="presParOf" srcId="{E54D55AE-3A2A-44C6-83A7-B7D69BC5E7CC}" destId="{C459D712-0FE1-4859-A905-ADF6DD8EAE4E}" srcOrd="0" destOrd="0" presId="urn:microsoft.com/office/officeart/2008/layout/HorizontalMultiLevelHierarchy"/>
    <dgm:cxn modelId="{6939E594-5783-4F34-9554-374D0FB7DBC8}" type="presParOf" srcId="{E54D55AE-3A2A-44C6-83A7-B7D69BC5E7CC}" destId="{89D32AA8-3A3F-444D-B227-70FDE581E54F}" srcOrd="1" destOrd="0" presId="urn:microsoft.com/office/officeart/2008/layout/HorizontalMultiLevelHierarchy"/>
    <dgm:cxn modelId="{BFCE0DC6-2017-43BA-B31B-361732C1F1A1}" type="presParOf" srcId="{157E6D7B-59E1-4C01-95E7-CD1C1F55DE3D}" destId="{9ABFE3BF-807D-4DDF-88D4-B29B92D0DC25}" srcOrd="8" destOrd="0" presId="urn:microsoft.com/office/officeart/2008/layout/HorizontalMultiLevelHierarchy"/>
    <dgm:cxn modelId="{4499EA26-0E65-4BEA-83D7-F753707D5497}" type="presParOf" srcId="{9ABFE3BF-807D-4DDF-88D4-B29B92D0DC25}" destId="{C187977B-267C-4B13-9AD0-36580E7B5F51}" srcOrd="0" destOrd="0" presId="urn:microsoft.com/office/officeart/2008/layout/HorizontalMultiLevelHierarchy"/>
    <dgm:cxn modelId="{4FB6C855-8074-43C2-9C43-AF8FA6D37118}" type="presParOf" srcId="{157E6D7B-59E1-4C01-95E7-CD1C1F55DE3D}" destId="{04C41070-1CBF-4C1A-9E8A-B2F0F8F3D244}" srcOrd="9" destOrd="0" presId="urn:microsoft.com/office/officeart/2008/layout/HorizontalMultiLevelHierarchy"/>
    <dgm:cxn modelId="{F84C4CAD-0CBD-4A64-931B-C0AFEF52298C}" type="presParOf" srcId="{04C41070-1CBF-4C1A-9E8A-B2F0F8F3D244}" destId="{AC47EE53-8208-4A3C-B976-DA7A809DFF8F}" srcOrd="0" destOrd="0" presId="urn:microsoft.com/office/officeart/2008/layout/HorizontalMultiLevelHierarchy"/>
    <dgm:cxn modelId="{E10FA0C8-0FC4-4E8D-9AD9-A1CBD525AE12}" type="presParOf" srcId="{04C41070-1CBF-4C1A-9E8A-B2F0F8F3D244}" destId="{B4D25D3E-D12F-4D2E-ADCD-1F8B5EDD87C5}" srcOrd="1" destOrd="0" presId="urn:microsoft.com/office/officeart/2008/layout/HorizontalMultiLevelHierarchy"/>
    <dgm:cxn modelId="{C942D640-0B1B-42C2-B74C-75473481B42C}" type="presParOf" srcId="{157E6D7B-59E1-4C01-95E7-CD1C1F55DE3D}" destId="{2ED637B3-DD92-41DD-8DFC-6A45544BDC97}" srcOrd="10" destOrd="0" presId="urn:microsoft.com/office/officeart/2008/layout/HorizontalMultiLevelHierarchy"/>
    <dgm:cxn modelId="{2C605098-1394-49FD-867B-07C1E9971452}" type="presParOf" srcId="{2ED637B3-DD92-41DD-8DFC-6A45544BDC97}" destId="{E5E3D5C0-BC95-4019-AA58-BE1236C6AB45}" srcOrd="0" destOrd="0" presId="urn:microsoft.com/office/officeart/2008/layout/HorizontalMultiLevelHierarchy"/>
    <dgm:cxn modelId="{6FF1F785-E1DD-4CE8-9254-4FCEA28605CF}" type="presParOf" srcId="{157E6D7B-59E1-4C01-95E7-CD1C1F55DE3D}" destId="{1A6F4258-0675-4B7F-AAE4-D8FF90B299EF}" srcOrd="11" destOrd="0" presId="urn:microsoft.com/office/officeart/2008/layout/HorizontalMultiLevelHierarchy"/>
    <dgm:cxn modelId="{BD0B8562-4A9B-4B8F-946F-7F6BD35A039E}" type="presParOf" srcId="{1A6F4258-0675-4B7F-AAE4-D8FF90B299EF}" destId="{69B8F7D3-DCD1-4937-AE08-8667812C0FB7}" srcOrd="0" destOrd="0" presId="urn:microsoft.com/office/officeart/2008/layout/HorizontalMultiLevelHierarchy"/>
    <dgm:cxn modelId="{4CF4238B-1C13-4381-8F8D-8936C5B6BE6B}" type="presParOf" srcId="{1A6F4258-0675-4B7F-AAE4-D8FF90B299EF}" destId="{7BFFF5F9-ADC1-43AF-A440-1C5A33E2B180}" srcOrd="1" destOrd="0" presId="urn:microsoft.com/office/officeart/2008/layout/HorizontalMultiLevelHierarchy"/>
    <dgm:cxn modelId="{BDEADD61-1DEA-4915-8873-4D0888D1CFAC}" type="presParOf" srcId="{157E6D7B-59E1-4C01-95E7-CD1C1F55DE3D}" destId="{F13F2B49-EAF0-4616-B02C-120F0FF6F8D1}" srcOrd="12" destOrd="0" presId="urn:microsoft.com/office/officeart/2008/layout/HorizontalMultiLevelHierarchy"/>
    <dgm:cxn modelId="{3EB7F268-6A0C-4011-B3D2-1A2776976EF1}" type="presParOf" srcId="{F13F2B49-EAF0-4616-B02C-120F0FF6F8D1}" destId="{FD90C0EE-2A31-42BA-9F42-D0A622E58B9D}" srcOrd="0" destOrd="0" presId="urn:microsoft.com/office/officeart/2008/layout/HorizontalMultiLevelHierarchy"/>
    <dgm:cxn modelId="{37D5CF56-155D-434D-B94C-C47012429AF0}" type="presParOf" srcId="{157E6D7B-59E1-4C01-95E7-CD1C1F55DE3D}" destId="{966E72BA-7FEC-4F8B-98A6-9E6D7A1BA307}" srcOrd="13" destOrd="0" presId="urn:microsoft.com/office/officeart/2008/layout/HorizontalMultiLevelHierarchy"/>
    <dgm:cxn modelId="{3A694694-21EC-424E-9660-AD8547FD1613}" type="presParOf" srcId="{966E72BA-7FEC-4F8B-98A6-9E6D7A1BA307}" destId="{691B8C99-A2E4-4BDA-A6D0-E069550961AE}" srcOrd="0" destOrd="0" presId="urn:microsoft.com/office/officeart/2008/layout/HorizontalMultiLevelHierarchy"/>
    <dgm:cxn modelId="{1FF278BD-736F-4406-A707-45861C21BF9D}" type="presParOf" srcId="{966E72BA-7FEC-4F8B-98A6-9E6D7A1BA307}" destId="{384B568F-8043-4924-832A-EB9AA1B40988}" srcOrd="1" destOrd="0" presId="urn:microsoft.com/office/officeart/2008/layout/HorizontalMultiLevelHierarchy"/>
    <dgm:cxn modelId="{7E461DE3-8ED7-408B-A57D-6A86F9DC8BDC}" type="presParOf" srcId="{157E6D7B-59E1-4C01-95E7-CD1C1F55DE3D}" destId="{10FF4D4C-A21A-485B-A426-8F824F44A042}" srcOrd="14" destOrd="0" presId="urn:microsoft.com/office/officeart/2008/layout/HorizontalMultiLevelHierarchy"/>
    <dgm:cxn modelId="{2067193B-DB5E-4AE5-A00E-BB31E2BD1BB7}" type="presParOf" srcId="{10FF4D4C-A21A-485B-A426-8F824F44A042}" destId="{A99B24D7-4A9E-4B8A-8885-92E01A472467}" srcOrd="0" destOrd="0" presId="urn:microsoft.com/office/officeart/2008/layout/HorizontalMultiLevelHierarchy"/>
    <dgm:cxn modelId="{215EF28E-A922-4000-9E1B-1752E0AC38FB}" type="presParOf" srcId="{157E6D7B-59E1-4C01-95E7-CD1C1F55DE3D}" destId="{A8DA7323-38EA-4A37-BECF-35708118C4AB}" srcOrd="15" destOrd="0" presId="urn:microsoft.com/office/officeart/2008/layout/HorizontalMultiLevelHierarchy"/>
    <dgm:cxn modelId="{4BBD03AA-2D71-4BB5-A8AB-7420B083539C}" type="presParOf" srcId="{A8DA7323-38EA-4A37-BECF-35708118C4AB}" destId="{18577223-C98F-4FBA-B771-20CF4ACC5FCE}" srcOrd="0" destOrd="0" presId="urn:microsoft.com/office/officeart/2008/layout/HorizontalMultiLevelHierarchy"/>
    <dgm:cxn modelId="{BC4DBC1E-9B03-47F7-A104-1F92DB294DB4}" type="presParOf" srcId="{A8DA7323-38EA-4A37-BECF-35708118C4AB}" destId="{BDCECEA7-07A6-406F-97E3-DA04D243BBD6}"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CACA6B-1FD5-486B-BDE0-BD7CD58409F5}"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es-AR"/>
        </a:p>
      </dgm:t>
    </dgm:pt>
    <dgm:pt modelId="{129A3E40-6EB2-4CD9-A5D9-9BD763AB45B8}">
      <dgm:prSet phldrT="[Texto]"/>
      <dgm:spPr/>
      <dgm:t>
        <a:bodyPr/>
        <a:lstStyle/>
        <a:p>
          <a:r>
            <a:rPr lang="es-AR" dirty="0"/>
            <a:t>Foco en la planificación más que en el plan</a:t>
          </a:r>
        </a:p>
      </dgm:t>
    </dgm:pt>
    <dgm:pt modelId="{8CAACFEB-E1FE-4E1D-B627-F70E70CDF2BB}" type="parTrans" cxnId="{56867108-F57F-4027-B284-11623A5B101A}">
      <dgm:prSet/>
      <dgm:spPr/>
      <dgm:t>
        <a:bodyPr/>
        <a:lstStyle/>
        <a:p>
          <a:endParaRPr lang="es-AR"/>
        </a:p>
      </dgm:t>
    </dgm:pt>
    <dgm:pt modelId="{B443E300-A82C-4AA9-9409-E31E5D4A8FFB}" type="sibTrans" cxnId="{56867108-F57F-4027-B284-11623A5B101A}">
      <dgm:prSet/>
      <dgm:spPr/>
      <dgm:t>
        <a:bodyPr/>
        <a:lstStyle/>
        <a:p>
          <a:endParaRPr lang="es-AR"/>
        </a:p>
      </dgm:t>
    </dgm:pt>
    <dgm:pt modelId="{8C8BD2BB-69AA-4131-9C09-8E899021B481}">
      <dgm:prSet phldrT="[Texto]"/>
      <dgm:spPr/>
      <dgm:t>
        <a:bodyPr/>
        <a:lstStyle/>
        <a:p>
          <a:r>
            <a:rPr lang="es-AR" dirty="0"/>
            <a:t>Alienta el plan</a:t>
          </a:r>
        </a:p>
      </dgm:t>
    </dgm:pt>
    <dgm:pt modelId="{1C5CA6C4-CB28-43D5-BD9D-04436651C2D7}" type="parTrans" cxnId="{5B5E08C2-2077-4597-897C-CB496EDF537D}">
      <dgm:prSet/>
      <dgm:spPr/>
      <dgm:t>
        <a:bodyPr/>
        <a:lstStyle/>
        <a:p>
          <a:endParaRPr lang="es-AR"/>
        </a:p>
      </dgm:t>
    </dgm:pt>
    <dgm:pt modelId="{C5C48862-E3A2-4540-B0D7-942B1CE5F5E9}" type="sibTrans" cxnId="{5B5E08C2-2077-4597-897C-CB496EDF537D}">
      <dgm:prSet/>
      <dgm:spPr/>
      <dgm:t>
        <a:bodyPr/>
        <a:lstStyle/>
        <a:p>
          <a:endParaRPr lang="es-AR"/>
        </a:p>
      </dgm:t>
    </dgm:pt>
    <dgm:pt modelId="{8348ADED-78EC-46DF-B6C7-D5D833CD19B4}">
      <dgm:prSet phldrT="[Texto]"/>
      <dgm:spPr/>
      <dgm:t>
        <a:bodyPr/>
        <a:lstStyle/>
        <a:p>
          <a:r>
            <a:rPr lang="es-AR" dirty="0"/>
            <a:t>Plan fácilmente modificable</a:t>
          </a:r>
        </a:p>
      </dgm:t>
    </dgm:pt>
    <dgm:pt modelId="{862124D4-8462-4815-850C-A29C517EBCAF}" type="parTrans" cxnId="{0CCAF757-00A6-48C9-8C82-C592910AE9B0}">
      <dgm:prSet/>
      <dgm:spPr/>
      <dgm:t>
        <a:bodyPr/>
        <a:lstStyle/>
        <a:p>
          <a:endParaRPr lang="es-AR"/>
        </a:p>
      </dgm:t>
    </dgm:pt>
    <dgm:pt modelId="{8E636E75-E1F7-4A12-ACF6-B210571BAFE7}" type="sibTrans" cxnId="{0CCAF757-00A6-48C9-8C82-C592910AE9B0}">
      <dgm:prSet/>
      <dgm:spPr/>
      <dgm:t>
        <a:bodyPr/>
        <a:lstStyle/>
        <a:p>
          <a:endParaRPr lang="es-AR"/>
        </a:p>
      </dgm:t>
    </dgm:pt>
    <dgm:pt modelId="{084715ED-F584-4B0D-AB58-FD48A40E7E4B}">
      <dgm:prSet phldrT="[Texto]"/>
      <dgm:spPr/>
      <dgm:t>
        <a:bodyPr/>
        <a:lstStyle/>
        <a:p>
          <a:r>
            <a:rPr lang="es-AR" dirty="0"/>
            <a:t>Se distribuye a lo largo del proyecto</a:t>
          </a:r>
        </a:p>
      </dgm:t>
    </dgm:pt>
    <dgm:pt modelId="{15946D8B-74E6-4C73-8B8B-4E397E54A340}" type="parTrans" cxnId="{64CEF737-8F4D-47D9-88EF-B1002247AB7F}">
      <dgm:prSet/>
      <dgm:spPr/>
      <dgm:t>
        <a:bodyPr/>
        <a:lstStyle/>
        <a:p>
          <a:endParaRPr lang="es-AR"/>
        </a:p>
      </dgm:t>
    </dgm:pt>
    <dgm:pt modelId="{6AF29FFA-DAED-4626-9073-BFCBB9F253AD}" type="sibTrans" cxnId="{64CEF737-8F4D-47D9-88EF-B1002247AB7F}">
      <dgm:prSet/>
      <dgm:spPr/>
      <dgm:t>
        <a:bodyPr/>
        <a:lstStyle/>
        <a:p>
          <a:endParaRPr lang="es-AR"/>
        </a:p>
      </dgm:t>
    </dgm:pt>
    <dgm:pt modelId="{778934D2-2597-436C-985B-53859A79290A}" type="pres">
      <dgm:prSet presAssocID="{9FCACA6B-1FD5-486B-BDE0-BD7CD58409F5}" presName="Name0" presStyleCnt="0">
        <dgm:presLayoutVars>
          <dgm:dir/>
          <dgm:resizeHandles val="exact"/>
        </dgm:presLayoutVars>
      </dgm:prSet>
      <dgm:spPr/>
    </dgm:pt>
    <dgm:pt modelId="{7DC6D03F-8D4D-4C92-8BA6-E818A2A7D1C1}" type="pres">
      <dgm:prSet presAssocID="{129A3E40-6EB2-4CD9-A5D9-9BD763AB45B8}" presName="Name5" presStyleLbl="vennNode1" presStyleIdx="0" presStyleCnt="4">
        <dgm:presLayoutVars>
          <dgm:bulletEnabled val="1"/>
        </dgm:presLayoutVars>
      </dgm:prSet>
      <dgm:spPr/>
    </dgm:pt>
    <dgm:pt modelId="{28296AEA-4512-47B0-9FA2-B202C16E657F}" type="pres">
      <dgm:prSet presAssocID="{B443E300-A82C-4AA9-9409-E31E5D4A8FFB}" presName="space" presStyleCnt="0"/>
      <dgm:spPr/>
    </dgm:pt>
    <dgm:pt modelId="{2D9BF3DA-7C01-4DE3-9506-97A06C25D704}" type="pres">
      <dgm:prSet presAssocID="{8C8BD2BB-69AA-4131-9C09-8E899021B481}" presName="Name5" presStyleLbl="vennNode1" presStyleIdx="1" presStyleCnt="4">
        <dgm:presLayoutVars>
          <dgm:bulletEnabled val="1"/>
        </dgm:presLayoutVars>
      </dgm:prSet>
      <dgm:spPr/>
    </dgm:pt>
    <dgm:pt modelId="{025F31DD-72EC-424B-90BD-715FF5D9697D}" type="pres">
      <dgm:prSet presAssocID="{C5C48862-E3A2-4540-B0D7-942B1CE5F5E9}" presName="space" presStyleCnt="0"/>
      <dgm:spPr/>
    </dgm:pt>
    <dgm:pt modelId="{CF0F2DB1-F4AD-45F7-AB62-F349B93ADFC8}" type="pres">
      <dgm:prSet presAssocID="{8348ADED-78EC-46DF-B6C7-D5D833CD19B4}" presName="Name5" presStyleLbl="vennNode1" presStyleIdx="2" presStyleCnt="4">
        <dgm:presLayoutVars>
          <dgm:bulletEnabled val="1"/>
        </dgm:presLayoutVars>
      </dgm:prSet>
      <dgm:spPr/>
    </dgm:pt>
    <dgm:pt modelId="{5B40063F-0EB4-412B-9B8E-65016F95D1FC}" type="pres">
      <dgm:prSet presAssocID="{8E636E75-E1F7-4A12-ACF6-B210571BAFE7}" presName="space" presStyleCnt="0"/>
      <dgm:spPr/>
    </dgm:pt>
    <dgm:pt modelId="{AB99F93D-31CA-4D45-AB2D-C9A76AF56E4B}" type="pres">
      <dgm:prSet presAssocID="{084715ED-F584-4B0D-AB58-FD48A40E7E4B}" presName="Name5" presStyleLbl="vennNode1" presStyleIdx="3" presStyleCnt="4">
        <dgm:presLayoutVars>
          <dgm:bulletEnabled val="1"/>
        </dgm:presLayoutVars>
      </dgm:prSet>
      <dgm:spPr/>
    </dgm:pt>
  </dgm:ptLst>
  <dgm:cxnLst>
    <dgm:cxn modelId="{5B5E08C2-2077-4597-897C-CB496EDF537D}" srcId="{9FCACA6B-1FD5-486B-BDE0-BD7CD58409F5}" destId="{8C8BD2BB-69AA-4131-9C09-8E899021B481}" srcOrd="1" destOrd="0" parTransId="{1C5CA6C4-CB28-43D5-BD9D-04436651C2D7}" sibTransId="{C5C48862-E3A2-4540-B0D7-942B1CE5F5E9}"/>
    <dgm:cxn modelId="{821B0E68-9B93-4A47-AECE-9A4B19A50004}" type="presOf" srcId="{129A3E40-6EB2-4CD9-A5D9-9BD763AB45B8}" destId="{7DC6D03F-8D4D-4C92-8BA6-E818A2A7D1C1}" srcOrd="0" destOrd="0" presId="urn:microsoft.com/office/officeart/2005/8/layout/venn3"/>
    <dgm:cxn modelId="{777D23D5-F7A5-47E2-85C6-2BA619C2CB50}" type="presOf" srcId="{8C8BD2BB-69AA-4131-9C09-8E899021B481}" destId="{2D9BF3DA-7C01-4DE3-9506-97A06C25D704}" srcOrd="0" destOrd="0" presId="urn:microsoft.com/office/officeart/2005/8/layout/venn3"/>
    <dgm:cxn modelId="{1C1318E0-843B-4CD9-B16F-3E9F74EE994D}" type="presOf" srcId="{084715ED-F584-4B0D-AB58-FD48A40E7E4B}" destId="{AB99F93D-31CA-4D45-AB2D-C9A76AF56E4B}" srcOrd="0" destOrd="0" presId="urn:microsoft.com/office/officeart/2005/8/layout/venn3"/>
    <dgm:cxn modelId="{EC210ACD-F8CA-4827-A845-C4AF0D3160F6}" type="presOf" srcId="{9FCACA6B-1FD5-486B-BDE0-BD7CD58409F5}" destId="{778934D2-2597-436C-985B-53859A79290A}" srcOrd="0" destOrd="0" presId="urn:microsoft.com/office/officeart/2005/8/layout/venn3"/>
    <dgm:cxn modelId="{56867108-F57F-4027-B284-11623A5B101A}" srcId="{9FCACA6B-1FD5-486B-BDE0-BD7CD58409F5}" destId="{129A3E40-6EB2-4CD9-A5D9-9BD763AB45B8}" srcOrd="0" destOrd="0" parTransId="{8CAACFEB-E1FE-4E1D-B627-F70E70CDF2BB}" sibTransId="{B443E300-A82C-4AA9-9409-E31E5D4A8FFB}"/>
    <dgm:cxn modelId="{0CCAF757-00A6-48C9-8C82-C592910AE9B0}" srcId="{9FCACA6B-1FD5-486B-BDE0-BD7CD58409F5}" destId="{8348ADED-78EC-46DF-B6C7-D5D833CD19B4}" srcOrd="2" destOrd="0" parTransId="{862124D4-8462-4815-850C-A29C517EBCAF}" sibTransId="{8E636E75-E1F7-4A12-ACF6-B210571BAFE7}"/>
    <dgm:cxn modelId="{64CEF737-8F4D-47D9-88EF-B1002247AB7F}" srcId="{9FCACA6B-1FD5-486B-BDE0-BD7CD58409F5}" destId="{084715ED-F584-4B0D-AB58-FD48A40E7E4B}" srcOrd="3" destOrd="0" parTransId="{15946D8B-74E6-4C73-8B8B-4E397E54A340}" sibTransId="{6AF29FFA-DAED-4626-9073-BFCBB9F253AD}"/>
    <dgm:cxn modelId="{684014D8-4E69-4EF9-A67F-47D8B8B9633A}" type="presOf" srcId="{8348ADED-78EC-46DF-B6C7-D5D833CD19B4}" destId="{CF0F2DB1-F4AD-45F7-AB62-F349B93ADFC8}" srcOrd="0" destOrd="0" presId="urn:microsoft.com/office/officeart/2005/8/layout/venn3"/>
    <dgm:cxn modelId="{F6255DC3-CACA-46FA-8670-754A4D049F8D}" type="presParOf" srcId="{778934D2-2597-436C-985B-53859A79290A}" destId="{7DC6D03F-8D4D-4C92-8BA6-E818A2A7D1C1}" srcOrd="0" destOrd="0" presId="urn:microsoft.com/office/officeart/2005/8/layout/venn3"/>
    <dgm:cxn modelId="{21F53021-F7A8-4949-8490-B9AE6CB7E134}" type="presParOf" srcId="{778934D2-2597-436C-985B-53859A79290A}" destId="{28296AEA-4512-47B0-9FA2-B202C16E657F}" srcOrd="1" destOrd="0" presId="urn:microsoft.com/office/officeart/2005/8/layout/venn3"/>
    <dgm:cxn modelId="{D0F5E765-8D18-492A-B3BC-10DAAA2BBE96}" type="presParOf" srcId="{778934D2-2597-436C-985B-53859A79290A}" destId="{2D9BF3DA-7C01-4DE3-9506-97A06C25D704}" srcOrd="2" destOrd="0" presId="urn:microsoft.com/office/officeart/2005/8/layout/venn3"/>
    <dgm:cxn modelId="{DAC967DE-68E1-4482-A4A9-51FC222FD5FA}" type="presParOf" srcId="{778934D2-2597-436C-985B-53859A79290A}" destId="{025F31DD-72EC-424B-90BD-715FF5D9697D}" srcOrd="3" destOrd="0" presId="urn:microsoft.com/office/officeart/2005/8/layout/venn3"/>
    <dgm:cxn modelId="{D15FC7D9-2D41-413C-B7AC-B1498CAC8570}" type="presParOf" srcId="{778934D2-2597-436C-985B-53859A79290A}" destId="{CF0F2DB1-F4AD-45F7-AB62-F349B93ADFC8}" srcOrd="4" destOrd="0" presId="urn:microsoft.com/office/officeart/2005/8/layout/venn3"/>
    <dgm:cxn modelId="{C7E126BB-96B2-4771-A7B0-B02838379B25}" type="presParOf" srcId="{778934D2-2597-436C-985B-53859A79290A}" destId="{5B40063F-0EB4-412B-9B8E-65016F95D1FC}" srcOrd="5" destOrd="0" presId="urn:microsoft.com/office/officeart/2005/8/layout/venn3"/>
    <dgm:cxn modelId="{88074394-4506-47F4-B10E-DBDA11FF9125}" type="presParOf" srcId="{778934D2-2597-436C-985B-53859A79290A}" destId="{AB99F93D-31CA-4D45-AB2D-C9A76AF56E4B}"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F74C7-893A-4170-A5F2-9FA8034F6365}">
      <dsp:nvSpPr>
        <dsp:cNvPr id="0" name=""/>
        <dsp:cNvSpPr/>
      </dsp:nvSpPr>
      <dsp:spPr>
        <a:xfrm rot="16200000">
          <a:off x="-1458487" y="2368988"/>
          <a:ext cx="3565876" cy="519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58447" bIns="0" numCol="1" spcCol="1270" anchor="t" anchorCtr="0">
          <a:noAutofit/>
        </a:bodyPr>
        <a:lstStyle/>
        <a:p>
          <a:pPr marL="0" lvl="0" indent="0" algn="r" defTabSz="1155700">
            <a:lnSpc>
              <a:spcPct val="90000"/>
            </a:lnSpc>
            <a:spcBef>
              <a:spcPct val="0"/>
            </a:spcBef>
            <a:spcAft>
              <a:spcPct val="35000"/>
            </a:spcAft>
            <a:buNone/>
          </a:pPr>
          <a:r>
            <a:rPr lang="es-ES" sz="2600" kern="1200" dirty="0"/>
            <a:t> Disciplinas Técnicas</a:t>
          </a:r>
        </a:p>
      </dsp:txBody>
      <dsp:txXfrm>
        <a:off x="-1458487" y="2368988"/>
        <a:ext cx="3565876" cy="519813"/>
      </dsp:txXfrm>
    </dsp:sp>
    <dsp:sp modelId="{25809D43-8AE3-4E0F-878A-9464D1F9ED45}">
      <dsp:nvSpPr>
        <dsp:cNvPr id="0" name=""/>
        <dsp:cNvSpPr/>
      </dsp:nvSpPr>
      <dsp:spPr>
        <a:xfrm>
          <a:off x="584357" y="845957"/>
          <a:ext cx="2589223" cy="35658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458447" rIns="213360" bIns="213360" numCol="1" spcCol="1270" anchor="t" anchorCtr="0">
          <a:noAutofit/>
        </a:bodyPr>
        <a:lstStyle/>
        <a:p>
          <a:pPr marL="228600" lvl="1" indent="-228600" algn="l" defTabSz="1022350">
            <a:lnSpc>
              <a:spcPct val="90000"/>
            </a:lnSpc>
            <a:spcBef>
              <a:spcPct val="0"/>
            </a:spcBef>
            <a:spcAft>
              <a:spcPct val="15000"/>
            </a:spcAft>
            <a:buChar char="•"/>
          </a:pPr>
          <a:r>
            <a:rPr lang="es-ES" sz="2300" kern="1200" dirty="0">
              <a:solidFill>
                <a:schemeClr val="bg1"/>
              </a:solidFill>
            </a:rPr>
            <a:t>Requerimientos</a:t>
          </a:r>
        </a:p>
        <a:p>
          <a:pPr marL="228600" lvl="1" indent="-228600" algn="l" defTabSz="1022350">
            <a:lnSpc>
              <a:spcPct val="90000"/>
            </a:lnSpc>
            <a:spcBef>
              <a:spcPct val="0"/>
            </a:spcBef>
            <a:spcAft>
              <a:spcPct val="15000"/>
            </a:spcAft>
            <a:buChar char="•"/>
          </a:pPr>
          <a:r>
            <a:rPr lang="es-ES" sz="2300" kern="1200" dirty="0">
              <a:solidFill>
                <a:schemeClr val="bg1"/>
              </a:solidFill>
            </a:rPr>
            <a:t>Análisis y Diseño</a:t>
          </a:r>
        </a:p>
        <a:p>
          <a:pPr marL="228600" lvl="1" indent="-228600" algn="l" defTabSz="1022350">
            <a:lnSpc>
              <a:spcPct val="90000"/>
            </a:lnSpc>
            <a:spcBef>
              <a:spcPct val="0"/>
            </a:spcBef>
            <a:spcAft>
              <a:spcPct val="15000"/>
            </a:spcAft>
            <a:buChar char="•"/>
          </a:pPr>
          <a:r>
            <a:rPr lang="es-ES" sz="2300" kern="1200" dirty="0">
              <a:solidFill>
                <a:schemeClr val="bg1"/>
              </a:solidFill>
            </a:rPr>
            <a:t>Construcción</a:t>
          </a:r>
        </a:p>
        <a:p>
          <a:pPr marL="228600" lvl="1" indent="-228600" algn="l" defTabSz="1022350">
            <a:lnSpc>
              <a:spcPct val="90000"/>
            </a:lnSpc>
            <a:spcBef>
              <a:spcPct val="0"/>
            </a:spcBef>
            <a:spcAft>
              <a:spcPct val="15000"/>
            </a:spcAft>
            <a:buChar char="•"/>
          </a:pPr>
          <a:r>
            <a:rPr lang="es-ES" sz="2300" kern="1200" dirty="0">
              <a:solidFill>
                <a:schemeClr val="bg1"/>
              </a:solidFill>
            </a:rPr>
            <a:t>Prueba</a:t>
          </a:r>
        </a:p>
        <a:p>
          <a:pPr marL="228600" lvl="1" indent="-228600" algn="l" defTabSz="1022350">
            <a:lnSpc>
              <a:spcPct val="90000"/>
            </a:lnSpc>
            <a:spcBef>
              <a:spcPct val="0"/>
            </a:spcBef>
            <a:spcAft>
              <a:spcPct val="15000"/>
            </a:spcAft>
            <a:buChar char="•"/>
          </a:pPr>
          <a:r>
            <a:rPr lang="es-ES" sz="2300" kern="1200" dirty="0">
              <a:solidFill>
                <a:schemeClr val="bg1"/>
              </a:solidFill>
            </a:rPr>
            <a:t>Despliegue</a:t>
          </a:r>
        </a:p>
      </dsp:txBody>
      <dsp:txXfrm>
        <a:off x="584357" y="845957"/>
        <a:ext cx="2589223" cy="3565876"/>
      </dsp:txXfrm>
    </dsp:sp>
    <dsp:sp modelId="{C897BEA1-7C08-49BA-9BCA-D33DEB5F57A4}">
      <dsp:nvSpPr>
        <dsp:cNvPr id="0" name=""/>
        <dsp:cNvSpPr/>
      </dsp:nvSpPr>
      <dsp:spPr>
        <a:xfrm>
          <a:off x="64544" y="159802"/>
          <a:ext cx="1039627" cy="10396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620D1B-C8D7-4462-994B-892CB40CB3FE}">
      <dsp:nvSpPr>
        <dsp:cNvPr id="0" name=""/>
        <dsp:cNvSpPr/>
      </dsp:nvSpPr>
      <dsp:spPr>
        <a:xfrm rot="16200000">
          <a:off x="2335659" y="2368988"/>
          <a:ext cx="3565876" cy="519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58447" bIns="0" numCol="1" spcCol="1270" anchor="t" anchorCtr="0">
          <a:noAutofit/>
        </a:bodyPr>
        <a:lstStyle/>
        <a:p>
          <a:pPr marL="0" lvl="0" indent="0" algn="r" defTabSz="1155700">
            <a:lnSpc>
              <a:spcPct val="90000"/>
            </a:lnSpc>
            <a:spcBef>
              <a:spcPct val="0"/>
            </a:spcBef>
            <a:spcAft>
              <a:spcPct val="35000"/>
            </a:spcAft>
            <a:buNone/>
          </a:pPr>
          <a:r>
            <a:rPr lang="es-ES" sz="2600" kern="1200" dirty="0"/>
            <a:t> Disciplinas de Gestión</a:t>
          </a:r>
        </a:p>
      </dsp:txBody>
      <dsp:txXfrm>
        <a:off x="2335659" y="2368988"/>
        <a:ext cx="3565876" cy="519813"/>
      </dsp:txXfrm>
    </dsp:sp>
    <dsp:sp modelId="{AB5A48AE-174B-4598-B4DA-D4C91F29D47F}">
      <dsp:nvSpPr>
        <dsp:cNvPr id="0" name=""/>
        <dsp:cNvSpPr/>
      </dsp:nvSpPr>
      <dsp:spPr>
        <a:xfrm>
          <a:off x="4378504" y="845957"/>
          <a:ext cx="2589223" cy="35658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458447" rIns="213360" bIns="213360" numCol="1" spcCol="1270" anchor="t" anchorCtr="0">
          <a:noAutofit/>
        </a:bodyPr>
        <a:lstStyle/>
        <a:p>
          <a:pPr marL="228600" lvl="1" indent="-228600" algn="l" defTabSz="1022350">
            <a:lnSpc>
              <a:spcPct val="90000"/>
            </a:lnSpc>
            <a:spcBef>
              <a:spcPct val="0"/>
            </a:spcBef>
            <a:spcAft>
              <a:spcPct val="15000"/>
            </a:spcAft>
            <a:buChar char="•"/>
          </a:pPr>
          <a:r>
            <a:rPr lang="es-ES" sz="2300" kern="1200" dirty="0">
              <a:solidFill>
                <a:schemeClr val="bg1"/>
              </a:solidFill>
            </a:rPr>
            <a:t>Planificación de Proyecto</a:t>
          </a:r>
        </a:p>
        <a:p>
          <a:pPr marL="228600" lvl="1" indent="-228600" algn="l" defTabSz="1022350">
            <a:lnSpc>
              <a:spcPct val="90000"/>
            </a:lnSpc>
            <a:spcBef>
              <a:spcPct val="0"/>
            </a:spcBef>
            <a:spcAft>
              <a:spcPct val="15000"/>
            </a:spcAft>
            <a:buChar char="•"/>
          </a:pPr>
          <a:r>
            <a:rPr lang="es-ES" sz="2300" kern="1200" dirty="0">
              <a:solidFill>
                <a:schemeClr val="bg1"/>
              </a:solidFill>
            </a:rPr>
            <a:t>Monitoreo y Control de Proyectos</a:t>
          </a:r>
        </a:p>
      </dsp:txBody>
      <dsp:txXfrm>
        <a:off x="4378504" y="845957"/>
        <a:ext cx="2589223" cy="3565876"/>
      </dsp:txXfrm>
    </dsp:sp>
    <dsp:sp modelId="{420EB006-9B14-4C19-A74A-97577BB8C7D6}">
      <dsp:nvSpPr>
        <dsp:cNvPr id="0" name=""/>
        <dsp:cNvSpPr/>
      </dsp:nvSpPr>
      <dsp:spPr>
        <a:xfrm>
          <a:off x="3858690" y="159802"/>
          <a:ext cx="1039627" cy="1039627"/>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6A3973-4D74-4A06-9DAB-02125E1CA1AC}">
      <dsp:nvSpPr>
        <dsp:cNvPr id="0" name=""/>
        <dsp:cNvSpPr/>
      </dsp:nvSpPr>
      <dsp:spPr>
        <a:xfrm rot="16200000">
          <a:off x="6129806" y="2368988"/>
          <a:ext cx="3565876" cy="519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58447" bIns="0" numCol="1" spcCol="1270" anchor="t" anchorCtr="0">
          <a:noAutofit/>
        </a:bodyPr>
        <a:lstStyle/>
        <a:p>
          <a:pPr marL="0" lvl="0" indent="0" algn="r" defTabSz="1155700">
            <a:lnSpc>
              <a:spcPct val="90000"/>
            </a:lnSpc>
            <a:spcBef>
              <a:spcPct val="0"/>
            </a:spcBef>
            <a:spcAft>
              <a:spcPct val="35000"/>
            </a:spcAft>
            <a:buNone/>
          </a:pPr>
          <a:r>
            <a:rPr lang="es-ES" sz="2600" kern="1200" dirty="0"/>
            <a:t> Disciplinas de Soporte</a:t>
          </a:r>
        </a:p>
      </dsp:txBody>
      <dsp:txXfrm>
        <a:off x="6129806" y="2368988"/>
        <a:ext cx="3565876" cy="519813"/>
      </dsp:txXfrm>
    </dsp:sp>
    <dsp:sp modelId="{A62A38F6-44AD-464C-AC48-A7B08C67F83C}">
      <dsp:nvSpPr>
        <dsp:cNvPr id="0" name=""/>
        <dsp:cNvSpPr/>
      </dsp:nvSpPr>
      <dsp:spPr>
        <a:xfrm>
          <a:off x="8172651" y="845957"/>
          <a:ext cx="2589223" cy="35658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458447" rIns="213360" bIns="213360" numCol="1" spcCol="1270" anchor="t" anchorCtr="0">
          <a:noAutofit/>
        </a:bodyPr>
        <a:lstStyle/>
        <a:p>
          <a:pPr marL="228600" lvl="1" indent="-228600" algn="l" defTabSz="1022350">
            <a:lnSpc>
              <a:spcPct val="90000"/>
            </a:lnSpc>
            <a:spcBef>
              <a:spcPct val="0"/>
            </a:spcBef>
            <a:spcAft>
              <a:spcPct val="15000"/>
            </a:spcAft>
            <a:buChar char="•"/>
          </a:pPr>
          <a:r>
            <a:rPr lang="es-ES" sz="2300" kern="1200" dirty="0">
              <a:solidFill>
                <a:schemeClr val="bg1"/>
              </a:solidFill>
            </a:rPr>
            <a:t>Gestión de Configuración de Software</a:t>
          </a:r>
        </a:p>
        <a:p>
          <a:pPr marL="228600" lvl="1" indent="-228600" algn="l" defTabSz="1022350">
            <a:lnSpc>
              <a:spcPct val="90000"/>
            </a:lnSpc>
            <a:spcBef>
              <a:spcPct val="0"/>
            </a:spcBef>
            <a:spcAft>
              <a:spcPct val="15000"/>
            </a:spcAft>
            <a:buChar char="•"/>
          </a:pPr>
          <a:r>
            <a:rPr lang="es-ES" sz="2300" kern="1200" dirty="0">
              <a:solidFill>
                <a:schemeClr val="bg1"/>
              </a:solidFill>
            </a:rPr>
            <a:t>Aseguramiento de Calidad</a:t>
          </a:r>
        </a:p>
        <a:p>
          <a:pPr marL="228600" lvl="1" indent="-228600" algn="l" defTabSz="1022350">
            <a:lnSpc>
              <a:spcPct val="90000"/>
            </a:lnSpc>
            <a:spcBef>
              <a:spcPct val="0"/>
            </a:spcBef>
            <a:spcAft>
              <a:spcPct val="15000"/>
            </a:spcAft>
            <a:buChar char="•"/>
          </a:pPr>
          <a:r>
            <a:rPr lang="es-ES" sz="2300" kern="1200" dirty="0">
              <a:solidFill>
                <a:schemeClr val="bg1"/>
              </a:solidFill>
            </a:rPr>
            <a:t>Métricas</a:t>
          </a:r>
        </a:p>
      </dsp:txBody>
      <dsp:txXfrm>
        <a:off x="8172651" y="845957"/>
        <a:ext cx="2589223" cy="3565876"/>
      </dsp:txXfrm>
    </dsp:sp>
    <dsp:sp modelId="{654CA6D4-68CB-4E02-BFF9-B761D974E6D0}">
      <dsp:nvSpPr>
        <dsp:cNvPr id="0" name=""/>
        <dsp:cNvSpPr/>
      </dsp:nvSpPr>
      <dsp:spPr>
        <a:xfrm>
          <a:off x="7652837" y="159802"/>
          <a:ext cx="1039627" cy="1039627"/>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152A2-DA19-4434-9820-308FF3AFC68D}">
      <dsp:nvSpPr>
        <dsp:cNvPr id="0" name=""/>
        <dsp:cNvSpPr/>
      </dsp:nvSpPr>
      <dsp:spPr>
        <a:xfrm>
          <a:off x="1465631" y="90239"/>
          <a:ext cx="3631936" cy="36321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Font typeface="Symbol" panose="05050102010706020507" pitchFamily="18" charset="2"/>
            <a:buNone/>
          </a:pPr>
          <a:r>
            <a:rPr lang="es-AR" sz="2400" kern="1200" dirty="0"/>
            <a:t>Trabajar como equipo.</a:t>
          </a:r>
          <a:endParaRPr lang="es-ES" sz="2400" kern="1200" dirty="0"/>
        </a:p>
      </dsp:txBody>
      <dsp:txXfrm>
        <a:off x="1997516" y="622152"/>
        <a:ext cx="2568166" cy="2568306"/>
      </dsp:txXfrm>
    </dsp:sp>
    <dsp:sp modelId="{82A95C35-078E-40F4-9327-6FF49F3F40BF}">
      <dsp:nvSpPr>
        <dsp:cNvPr id="0" name=""/>
        <dsp:cNvSpPr/>
      </dsp:nvSpPr>
      <dsp:spPr>
        <a:xfrm>
          <a:off x="3538256" y="-75571"/>
          <a:ext cx="403796" cy="40423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4CABEE-970F-42BE-BACC-10EA8F679D27}">
      <dsp:nvSpPr>
        <dsp:cNvPr id="0" name=""/>
        <dsp:cNvSpPr/>
      </dsp:nvSpPr>
      <dsp:spPr>
        <a:xfrm>
          <a:off x="2582405" y="3452522"/>
          <a:ext cx="292789" cy="29260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25FBD0-8E95-4499-A972-8007C9D246B6}">
      <dsp:nvSpPr>
        <dsp:cNvPr id="0" name=""/>
        <dsp:cNvSpPr/>
      </dsp:nvSpPr>
      <dsp:spPr>
        <a:xfrm>
          <a:off x="5331501" y="1564117"/>
          <a:ext cx="292789" cy="29260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E810C2-7021-4D7E-B198-23D769E4EDE5}">
      <dsp:nvSpPr>
        <dsp:cNvPr id="0" name=""/>
        <dsp:cNvSpPr/>
      </dsp:nvSpPr>
      <dsp:spPr>
        <a:xfrm>
          <a:off x="3932367" y="3763554"/>
          <a:ext cx="403796" cy="404232"/>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C63B74-EA11-4E1D-9BC1-037D2946AE7C}">
      <dsp:nvSpPr>
        <dsp:cNvPr id="0" name=""/>
        <dsp:cNvSpPr/>
      </dsp:nvSpPr>
      <dsp:spPr>
        <a:xfrm>
          <a:off x="2664356" y="498265"/>
          <a:ext cx="292789" cy="292608"/>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8A8461-182A-48E0-AEEE-B6426AAD8C8F}">
      <dsp:nvSpPr>
        <dsp:cNvPr id="0" name=""/>
        <dsp:cNvSpPr/>
      </dsp:nvSpPr>
      <dsp:spPr>
        <a:xfrm>
          <a:off x="1742776" y="2173717"/>
          <a:ext cx="292789" cy="292608"/>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B7EDB9-201B-47A0-BF5D-378EC82F7D08}">
      <dsp:nvSpPr>
        <dsp:cNvPr id="0" name=""/>
        <dsp:cNvSpPr/>
      </dsp:nvSpPr>
      <dsp:spPr>
        <a:xfrm>
          <a:off x="172308" y="689549"/>
          <a:ext cx="1792462" cy="158820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Symbol" panose="05050102010706020507" pitchFamily="18" charset="2"/>
            <a:buNone/>
          </a:pPr>
          <a:r>
            <a:rPr lang="es-AR" sz="1800" kern="1200" dirty="0"/>
            <a:t>Iteraciones cortas.</a:t>
          </a:r>
          <a:endParaRPr lang="es-ES" sz="1800" kern="1200" dirty="0"/>
        </a:p>
      </dsp:txBody>
      <dsp:txXfrm>
        <a:off x="434808" y="922136"/>
        <a:ext cx="1267462" cy="1123027"/>
      </dsp:txXfrm>
    </dsp:sp>
    <dsp:sp modelId="{7D13C12F-659F-4A3F-95E4-A7C0BD3F774B}">
      <dsp:nvSpPr>
        <dsp:cNvPr id="0" name=""/>
        <dsp:cNvSpPr/>
      </dsp:nvSpPr>
      <dsp:spPr>
        <a:xfrm>
          <a:off x="3129989" y="511270"/>
          <a:ext cx="403796" cy="404232"/>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630F58-C6DE-4D89-9A56-2408C0B4745E}">
      <dsp:nvSpPr>
        <dsp:cNvPr id="0" name=""/>
        <dsp:cNvSpPr/>
      </dsp:nvSpPr>
      <dsp:spPr>
        <a:xfrm>
          <a:off x="469549" y="2654353"/>
          <a:ext cx="730112" cy="730436"/>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FEAE2-4E53-4013-8F07-68089894BF50}">
      <dsp:nvSpPr>
        <dsp:cNvPr id="0" name=""/>
        <dsp:cNvSpPr/>
      </dsp:nvSpPr>
      <dsp:spPr>
        <a:xfrm>
          <a:off x="5185898" y="-88004"/>
          <a:ext cx="2046455" cy="1753963"/>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Symbol" panose="05050102010706020507" pitchFamily="18" charset="2"/>
            <a:buNone/>
          </a:pPr>
          <a:r>
            <a:rPr lang="es-AR" sz="1800" kern="1200" dirty="0"/>
            <a:t>Entregar algo que el cliente pueda usar, en cada iteración.</a:t>
          </a:r>
          <a:endParaRPr lang="es-ES" sz="1800" kern="1200" dirty="0"/>
        </a:p>
      </dsp:txBody>
      <dsp:txXfrm>
        <a:off x="5485594" y="168858"/>
        <a:ext cx="1447063" cy="1240239"/>
      </dsp:txXfrm>
    </dsp:sp>
    <dsp:sp modelId="{E5A4DD28-5530-4FE8-96B0-0F130ECF88FE}">
      <dsp:nvSpPr>
        <dsp:cNvPr id="0" name=""/>
        <dsp:cNvSpPr/>
      </dsp:nvSpPr>
      <dsp:spPr>
        <a:xfrm>
          <a:off x="4811482" y="1070476"/>
          <a:ext cx="403796" cy="40423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F1F9B7-57C3-4E82-8E41-7873306894ED}">
      <dsp:nvSpPr>
        <dsp:cNvPr id="0" name=""/>
        <dsp:cNvSpPr/>
      </dsp:nvSpPr>
      <dsp:spPr>
        <a:xfrm>
          <a:off x="191660" y="3523507"/>
          <a:ext cx="292789" cy="29260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97F610-1BDB-4A46-BCEF-7B3D119943DF}">
      <dsp:nvSpPr>
        <dsp:cNvPr id="0" name=""/>
        <dsp:cNvSpPr/>
      </dsp:nvSpPr>
      <dsp:spPr>
        <a:xfrm>
          <a:off x="3109129" y="3106811"/>
          <a:ext cx="292789" cy="29260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2860F3-2815-457A-B8E1-730EEF4B919E}">
      <dsp:nvSpPr>
        <dsp:cNvPr id="0" name=""/>
        <dsp:cNvSpPr/>
      </dsp:nvSpPr>
      <dsp:spPr>
        <a:xfrm>
          <a:off x="5851264" y="2352084"/>
          <a:ext cx="2104427" cy="1978168"/>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Symbol" panose="05050102010706020507" pitchFamily="18" charset="2"/>
            <a:buNone/>
          </a:pPr>
          <a:r>
            <a:rPr lang="es-AR" sz="2000" kern="1200" dirty="0"/>
            <a:t>Entregamos valor de negocio, no piezas de software.</a:t>
          </a:r>
          <a:endParaRPr lang="es-ES" sz="2000" kern="1200" dirty="0"/>
        </a:p>
      </dsp:txBody>
      <dsp:txXfrm>
        <a:off x="6159450" y="2641780"/>
        <a:ext cx="1488055" cy="1398776"/>
      </dsp:txXfrm>
    </dsp:sp>
    <dsp:sp modelId="{951F9168-48B8-4503-9CD0-0861A6B2F3AF}">
      <dsp:nvSpPr>
        <dsp:cNvPr id="0" name=""/>
        <dsp:cNvSpPr/>
      </dsp:nvSpPr>
      <dsp:spPr>
        <a:xfrm>
          <a:off x="5748708" y="2551398"/>
          <a:ext cx="292789" cy="292608"/>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743195-4EA9-422D-9F2B-F5C590FB1B59}">
      <dsp:nvSpPr>
        <dsp:cNvPr id="0" name=""/>
        <dsp:cNvSpPr/>
      </dsp:nvSpPr>
      <dsp:spPr>
        <a:xfrm>
          <a:off x="1615730" y="3702932"/>
          <a:ext cx="2098742" cy="180373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t>Inspeccionar y adaptar </a:t>
          </a:r>
          <a:endParaRPr lang="es-ES" sz="2000" kern="1200" dirty="0"/>
        </a:p>
      </dsp:txBody>
      <dsp:txXfrm>
        <a:off x="1923084" y="3967083"/>
        <a:ext cx="1484034" cy="1275437"/>
      </dsp:txXfrm>
    </dsp:sp>
    <dsp:sp modelId="{B974BBC2-BE8C-422F-9CEE-D2A1B7B2B7EC}">
      <dsp:nvSpPr>
        <dsp:cNvPr id="0" name=""/>
        <dsp:cNvSpPr/>
      </dsp:nvSpPr>
      <dsp:spPr>
        <a:xfrm>
          <a:off x="3245466" y="3816657"/>
          <a:ext cx="292789" cy="29260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3A00D-3A0B-4A70-B606-FBBEB2CBC902}">
      <dsp:nvSpPr>
        <dsp:cNvPr id="0" name=""/>
        <dsp:cNvSpPr/>
      </dsp:nvSpPr>
      <dsp:spPr>
        <a:xfrm>
          <a:off x="1601575" y="2709333"/>
          <a:ext cx="675382" cy="1930400"/>
        </a:xfrm>
        <a:custGeom>
          <a:avLst/>
          <a:gdLst/>
          <a:ahLst/>
          <a:cxnLst/>
          <a:rect l="0" t="0" r="0" b="0"/>
          <a:pathLst>
            <a:path>
              <a:moveTo>
                <a:pt x="0" y="0"/>
              </a:moveTo>
              <a:lnTo>
                <a:pt x="337691" y="0"/>
              </a:lnTo>
              <a:lnTo>
                <a:pt x="337691" y="1930400"/>
              </a:lnTo>
              <a:lnTo>
                <a:pt x="675382" y="193040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ES" sz="700" kern="1200"/>
        </a:p>
      </dsp:txBody>
      <dsp:txXfrm>
        <a:off x="1888138" y="3623405"/>
        <a:ext cx="102256" cy="102256"/>
      </dsp:txXfrm>
    </dsp:sp>
    <dsp:sp modelId="{514C9F27-0FA2-49BD-9B2E-D555E722D2AF}">
      <dsp:nvSpPr>
        <dsp:cNvPr id="0" name=""/>
        <dsp:cNvSpPr/>
      </dsp:nvSpPr>
      <dsp:spPr>
        <a:xfrm>
          <a:off x="1601575" y="2709333"/>
          <a:ext cx="675382" cy="643466"/>
        </a:xfrm>
        <a:custGeom>
          <a:avLst/>
          <a:gdLst/>
          <a:ahLst/>
          <a:cxnLst/>
          <a:rect l="0" t="0" r="0" b="0"/>
          <a:pathLst>
            <a:path>
              <a:moveTo>
                <a:pt x="0" y="0"/>
              </a:moveTo>
              <a:lnTo>
                <a:pt x="337691" y="0"/>
              </a:lnTo>
              <a:lnTo>
                <a:pt x="337691" y="643466"/>
              </a:lnTo>
              <a:lnTo>
                <a:pt x="675382" y="64346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915946" y="3007745"/>
        <a:ext cx="46642" cy="46642"/>
      </dsp:txXfrm>
    </dsp:sp>
    <dsp:sp modelId="{895BCAB2-C842-46BD-8798-2F573F690E8E}">
      <dsp:nvSpPr>
        <dsp:cNvPr id="0" name=""/>
        <dsp:cNvSpPr/>
      </dsp:nvSpPr>
      <dsp:spPr>
        <a:xfrm>
          <a:off x="1601575" y="2065866"/>
          <a:ext cx="675382" cy="643466"/>
        </a:xfrm>
        <a:custGeom>
          <a:avLst/>
          <a:gdLst/>
          <a:ahLst/>
          <a:cxnLst/>
          <a:rect l="0" t="0" r="0" b="0"/>
          <a:pathLst>
            <a:path>
              <a:moveTo>
                <a:pt x="0" y="643466"/>
              </a:moveTo>
              <a:lnTo>
                <a:pt x="337691" y="643466"/>
              </a:lnTo>
              <a:lnTo>
                <a:pt x="337691" y="0"/>
              </a:lnTo>
              <a:lnTo>
                <a:pt x="67538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915946" y="2364279"/>
        <a:ext cx="46642" cy="46642"/>
      </dsp:txXfrm>
    </dsp:sp>
    <dsp:sp modelId="{AF7CC8ED-F123-416F-8B8F-652258FC04A9}">
      <dsp:nvSpPr>
        <dsp:cNvPr id="0" name=""/>
        <dsp:cNvSpPr/>
      </dsp:nvSpPr>
      <dsp:spPr>
        <a:xfrm>
          <a:off x="1601575" y="778933"/>
          <a:ext cx="675382" cy="1930400"/>
        </a:xfrm>
        <a:custGeom>
          <a:avLst/>
          <a:gdLst/>
          <a:ahLst/>
          <a:cxnLst/>
          <a:rect l="0" t="0" r="0" b="0"/>
          <a:pathLst>
            <a:path>
              <a:moveTo>
                <a:pt x="0" y="1930400"/>
              </a:moveTo>
              <a:lnTo>
                <a:pt x="337691" y="1930400"/>
              </a:lnTo>
              <a:lnTo>
                <a:pt x="337691" y="0"/>
              </a:lnTo>
              <a:lnTo>
                <a:pt x="67538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ES" sz="700" kern="1200"/>
        </a:p>
      </dsp:txBody>
      <dsp:txXfrm>
        <a:off x="1888138" y="1693005"/>
        <a:ext cx="102256" cy="102256"/>
      </dsp:txXfrm>
    </dsp:sp>
    <dsp:sp modelId="{DF216513-0619-4706-B638-C2C788532DC5}">
      <dsp:nvSpPr>
        <dsp:cNvPr id="0" name=""/>
        <dsp:cNvSpPr/>
      </dsp:nvSpPr>
      <dsp:spPr>
        <a:xfrm rot="16200000">
          <a:off x="-1316430" y="2194560"/>
          <a:ext cx="4806466" cy="1029546"/>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s-ES" sz="4800" kern="1200" dirty="0"/>
            <a:t>Fuentes genéricas</a:t>
          </a:r>
        </a:p>
      </dsp:txBody>
      <dsp:txXfrm>
        <a:off x="-1316430" y="2194560"/>
        <a:ext cx="4806466" cy="1029546"/>
      </dsp:txXfrm>
    </dsp:sp>
    <dsp:sp modelId="{2F78FCCB-8B51-47D4-BF58-8FB08B69169A}">
      <dsp:nvSpPr>
        <dsp:cNvPr id="0" name=""/>
        <dsp:cNvSpPr/>
      </dsp:nvSpPr>
      <dsp:spPr>
        <a:xfrm>
          <a:off x="2276958" y="264160"/>
          <a:ext cx="6328403" cy="102954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s-AR" sz="2300" kern="1200" dirty="0"/>
            <a:t>Información imprecisa acerca del software a estimar</a:t>
          </a:r>
          <a:endParaRPr lang="es-ES" sz="2300" kern="1200" dirty="0"/>
        </a:p>
      </dsp:txBody>
      <dsp:txXfrm>
        <a:off x="2276958" y="264160"/>
        <a:ext cx="6328403" cy="1029546"/>
      </dsp:txXfrm>
    </dsp:sp>
    <dsp:sp modelId="{C66E9302-5A1B-478F-AF2C-46D2946C7EDF}">
      <dsp:nvSpPr>
        <dsp:cNvPr id="0" name=""/>
        <dsp:cNvSpPr/>
      </dsp:nvSpPr>
      <dsp:spPr>
        <a:xfrm>
          <a:off x="2276958" y="1551093"/>
          <a:ext cx="6328403" cy="102954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s-AR" sz="2300" kern="1200" dirty="0"/>
            <a:t>Información imprecisa acerca de la capacidad de la empresa que realizará el proyecto.</a:t>
          </a:r>
        </a:p>
      </dsp:txBody>
      <dsp:txXfrm>
        <a:off x="2276958" y="1551093"/>
        <a:ext cx="6328403" cy="1029546"/>
      </dsp:txXfrm>
    </dsp:sp>
    <dsp:sp modelId="{F40E6470-3364-48E3-BD27-D92F5644AC15}">
      <dsp:nvSpPr>
        <dsp:cNvPr id="0" name=""/>
        <dsp:cNvSpPr/>
      </dsp:nvSpPr>
      <dsp:spPr>
        <a:xfrm>
          <a:off x="2276958" y="2838026"/>
          <a:ext cx="6328403" cy="102954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s-AR" sz="2300" kern="1200" dirty="0"/>
            <a:t>Demasiado caos en el proyecto.</a:t>
          </a:r>
        </a:p>
      </dsp:txBody>
      <dsp:txXfrm>
        <a:off x="2276958" y="2838026"/>
        <a:ext cx="6328403" cy="1029546"/>
      </dsp:txXfrm>
    </dsp:sp>
    <dsp:sp modelId="{9B6D30D7-92D4-4B47-B060-160D85B79AA9}">
      <dsp:nvSpPr>
        <dsp:cNvPr id="0" name=""/>
        <dsp:cNvSpPr/>
      </dsp:nvSpPr>
      <dsp:spPr>
        <a:xfrm>
          <a:off x="2276958" y="4124960"/>
          <a:ext cx="6399588" cy="102954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s-AR" sz="2300" kern="1200" dirty="0"/>
            <a:t>Imprecisión generada por el proceso de estimación</a:t>
          </a:r>
          <a:endParaRPr lang="es-ES" sz="2300" kern="1200" dirty="0"/>
        </a:p>
      </dsp:txBody>
      <dsp:txXfrm>
        <a:off x="2276958" y="4124960"/>
        <a:ext cx="6399588" cy="102954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469372-3DDB-4C9B-9EAF-6DC7CBA7E398}">
      <dsp:nvSpPr>
        <dsp:cNvPr id="0" name=""/>
        <dsp:cNvSpPr/>
      </dsp:nvSpPr>
      <dsp:spPr>
        <a:xfrm>
          <a:off x="0" y="844300"/>
          <a:ext cx="6152232" cy="2460892"/>
        </a:xfrm>
        <a:prstGeom prst="leftRightRibb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E11643-EA58-4455-8A62-79AE83A0DE28}">
      <dsp:nvSpPr>
        <dsp:cNvPr id="0" name=""/>
        <dsp:cNvSpPr/>
      </dsp:nvSpPr>
      <dsp:spPr>
        <a:xfrm>
          <a:off x="738267" y="1274956"/>
          <a:ext cx="2030236" cy="120583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0236" rIns="0" bIns="118110" numCol="1" spcCol="1270" anchor="ctr" anchorCtr="0">
          <a:noAutofit/>
        </a:bodyPr>
        <a:lstStyle/>
        <a:p>
          <a:pPr marL="0" lvl="0" indent="0" algn="ctr" defTabSz="1377950">
            <a:lnSpc>
              <a:spcPct val="90000"/>
            </a:lnSpc>
            <a:spcBef>
              <a:spcPct val="0"/>
            </a:spcBef>
            <a:spcAft>
              <a:spcPct val="35000"/>
            </a:spcAft>
            <a:buNone/>
          </a:pPr>
          <a:r>
            <a:rPr lang="es-ES" sz="3100" kern="1200" dirty="0"/>
            <a:t>Experiencia Individual</a:t>
          </a:r>
        </a:p>
      </dsp:txBody>
      <dsp:txXfrm>
        <a:off x="738267" y="1274956"/>
        <a:ext cx="2030236" cy="1205837"/>
      </dsp:txXfrm>
    </dsp:sp>
    <dsp:sp modelId="{B7D71E7B-48C8-4C60-A8A9-393CDA0B4A96}">
      <dsp:nvSpPr>
        <dsp:cNvPr id="0" name=""/>
        <dsp:cNvSpPr/>
      </dsp:nvSpPr>
      <dsp:spPr>
        <a:xfrm>
          <a:off x="3076116" y="1668699"/>
          <a:ext cx="2399370" cy="120583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0236" rIns="0" bIns="118110" numCol="1" spcCol="1270" anchor="ctr" anchorCtr="0">
          <a:noAutofit/>
        </a:bodyPr>
        <a:lstStyle/>
        <a:p>
          <a:pPr marL="0" lvl="0" indent="0" algn="ctr" defTabSz="1377950">
            <a:lnSpc>
              <a:spcPct val="90000"/>
            </a:lnSpc>
            <a:spcBef>
              <a:spcPct val="0"/>
            </a:spcBef>
            <a:spcAft>
              <a:spcPct val="35000"/>
            </a:spcAft>
            <a:buNone/>
          </a:pPr>
          <a:r>
            <a:rPr lang="es-ES" sz="3100" kern="1200" dirty="0"/>
            <a:t>Experiencia Organizacional</a:t>
          </a:r>
        </a:p>
      </dsp:txBody>
      <dsp:txXfrm>
        <a:off x="3076116" y="1668699"/>
        <a:ext cx="2399370" cy="120583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88D4A-7F5E-4527-A5C6-41BA3B2FD09A}">
      <dsp:nvSpPr>
        <dsp:cNvPr id="0" name=""/>
        <dsp:cNvSpPr/>
      </dsp:nvSpPr>
      <dsp:spPr>
        <a:xfrm rot="3976173">
          <a:off x="2180457" y="3745778"/>
          <a:ext cx="867850" cy="41132"/>
        </a:xfrm>
        <a:custGeom>
          <a:avLst/>
          <a:gdLst/>
          <a:ahLst/>
          <a:cxnLst/>
          <a:rect l="0" t="0" r="0" b="0"/>
          <a:pathLst>
            <a:path>
              <a:moveTo>
                <a:pt x="0" y="20566"/>
              </a:moveTo>
              <a:lnTo>
                <a:pt x="867850" y="20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095F16-04B4-49CF-B39F-16A1424E3FFD}">
      <dsp:nvSpPr>
        <dsp:cNvPr id="0" name=""/>
        <dsp:cNvSpPr/>
      </dsp:nvSpPr>
      <dsp:spPr>
        <a:xfrm rot="1083810">
          <a:off x="2762504" y="3275239"/>
          <a:ext cx="2510228" cy="41132"/>
        </a:xfrm>
        <a:custGeom>
          <a:avLst/>
          <a:gdLst/>
          <a:ahLst/>
          <a:cxnLst/>
          <a:rect l="0" t="0" r="0" b="0"/>
          <a:pathLst>
            <a:path>
              <a:moveTo>
                <a:pt x="0" y="20566"/>
              </a:moveTo>
              <a:lnTo>
                <a:pt x="2510228" y="20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A67DA-9F93-4554-B50E-E4868B6F45CD}">
      <dsp:nvSpPr>
        <dsp:cNvPr id="0" name=""/>
        <dsp:cNvSpPr/>
      </dsp:nvSpPr>
      <dsp:spPr>
        <a:xfrm rot="20836379">
          <a:off x="2807307" y="2354271"/>
          <a:ext cx="1388491" cy="41132"/>
        </a:xfrm>
        <a:custGeom>
          <a:avLst/>
          <a:gdLst/>
          <a:ahLst/>
          <a:cxnLst/>
          <a:rect l="0" t="0" r="0" b="0"/>
          <a:pathLst>
            <a:path>
              <a:moveTo>
                <a:pt x="0" y="20566"/>
              </a:moveTo>
              <a:lnTo>
                <a:pt x="1388491" y="20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4EE353-7043-45DE-9435-D414AFA4FC36}">
      <dsp:nvSpPr>
        <dsp:cNvPr id="0" name=""/>
        <dsp:cNvSpPr/>
      </dsp:nvSpPr>
      <dsp:spPr>
        <a:xfrm rot="17638386">
          <a:off x="2198423" y="1599134"/>
          <a:ext cx="824694" cy="41132"/>
        </a:xfrm>
        <a:custGeom>
          <a:avLst/>
          <a:gdLst/>
          <a:ahLst/>
          <a:cxnLst/>
          <a:rect l="0" t="0" r="0" b="0"/>
          <a:pathLst>
            <a:path>
              <a:moveTo>
                <a:pt x="0" y="20566"/>
              </a:moveTo>
              <a:lnTo>
                <a:pt x="824694" y="20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DB6D02-50F7-4C5F-A097-465B6F41DF6E}">
      <dsp:nvSpPr>
        <dsp:cNvPr id="0" name=""/>
        <dsp:cNvSpPr/>
      </dsp:nvSpPr>
      <dsp:spPr>
        <a:xfrm>
          <a:off x="1157599" y="1702342"/>
          <a:ext cx="1960900" cy="196090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B96EBB-6DEE-48D5-8602-75B7861E649D}">
      <dsp:nvSpPr>
        <dsp:cNvPr id="0" name=""/>
        <dsp:cNvSpPr/>
      </dsp:nvSpPr>
      <dsp:spPr>
        <a:xfrm>
          <a:off x="1634982" y="-32247"/>
          <a:ext cx="2848063" cy="12878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Estimar como  equipo</a:t>
          </a:r>
        </a:p>
      </dsp:txBody>
      <dsp:txXfrm>
        <a:off x="2052071" y="156348"/>
        <a:ext cx="2013885" cy="910615"/>
      </dsp:txXfrm>
    </dsp:sp>
    <dsp:sp modelId="{BD1F2C28-F876-40E8-A6C0-7378CDEC4680}">
      <dsp:nvSpPr>
        <dsp:cNvPr id="0" name=""/>
        <dsp:cNvSpPr/>
      </dsp:nvSpPr>
      <dsp:spPr>
        <a:xfrm>
          <a:off x="4116837" y="1257746"/>
          <a:ext cx="2233920" cy="14517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Estimaciones no son compromisos</a:t>
          </a:r>
        </a:p>
      </dsp:txBody>
      <dsp:txXfrm>
        <a:off x="4443987" y="1470344"/>
        <a:ext cx="1579620" cy="1026513"/>
      </dsp:txXfrm>
    </dsp:sp>
    <dsp:sp modelId="{344E8443-65A5-45FB-BA38-9D1BA34AF715}">
      <dsp:nvSpPr>
        <dsp:cNvPr id="0" name=""/>
        <dsp:cNvSpPr/>
      </dsp:nvSpPr>
      <dsp:spPr>
        <a:xfrm>
          <a:off x="5029006" y="3317821"/>
          <a:ext cx="2659193" cy="14829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Foco en Certeza no en Precisión</a:t>
          </a:r>
        </a:p>
      </dsp:txBody>
      <dsp:txXfrm>
        <a:off x="5418436" y="3534997"/>
        <a:ext cx="1880333" cy="1048618"/>
      </dsp:txXfrm>
    </dsp:sp>
    <dsp:sp modelId="{278899D7-2EDD-4CC8-88AB-F6A73C70A442}">
      <dsp:nvSpPr>
        <dsp:cNvPr id="0" name=""/>
        <dsp:cNvSpPr/>
      </dsp:nvSpPr>
      <dsp:spPr>
        <a:xfrm>
          <a:off x="1582553" y="4154106"/>
          <a:ext cx="2931950" cy="119964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Use tamaños relativos versus absolutos</a:t>
          </a:r>
        </a:p>
      </dsp:txBody>
      <dsp:txXfrm>
        <a:off x="2011927" y="4329790"/>
        <a:ext cx="2073202" cy="84827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9FCF83-027B-49EF-9743-16B51F6076FC}">
      <dsp:nvSpPr>
        <dsp:cNvPr id="0" name=""/>
        <dsp:cNvSpPr/>
      </dsp:nvSpPr>
      <dsp:spPr>
        <a:xfrm rot="3763536">
          <a:off x="627024" y="4044635"/>
          <a:ext cx="1479608" cy="46757"/>
        </a:xfrm>
        <a:custGeom>
          <a:avLst/>
          <a:gdLst/>
          <a:ahLst/>
          <a:cxnLst/>
          <a:rect l="0" t="0" r="0" b="0"/>
          <a:pathLst>
            <a:path>
              <a:moveTo>
                <a:pt x="0" y="23378"/>
              </a:moveTo>
              <a:lnTo>
                <a:pt x="1479608" y="233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9C22E0-E3AF-43B9-A321-ED5AEA821E74}">
      <dsp:nvSpPr>
        <dsp:cNvPr id="0" name=""/>
        <dsp:cNvSpPr/>
      </dsp:nvSpPr>
      <dsp:spPr>
        <a:xfrm rot="1304154">
          <a:off x="1225922" y="3440740"/>
          <a:ext cx="2124111" cy="46757"/>
        </a:xfrm>
        <a:custGeom>
          <a:avLst/>
          <a:gdLst/>
          <a:ahLst/>
          <a:cxnLst/>
          <a:rect l="0" t="0" r="0" b="0"/>
          <a:pathLst>
            <a:path>
              <a:moveTo>
                <a:pt x="0" y="23378"/>
              </a:moveTo>
              <a:lnTo>
                <a:pt x="2124111" y="233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F6D238-080A-4E0D-848D-B9A988D742C2}">
      <dsp:nvSpPr>
        <dsp:cNvPr id="0" name=""/>
        <dsp:cNvSpPr/>
      </dsp:nvSpPr>
      <dsp:spPr>
        <a:xfrm rot="107028">
          <a:off x="1301134" y="2859082"/>
          <a:ext cx="1236589" cy="46757"/>
        </a:xfrm>
        <a:custGeom>
          <a:avLst/>
          <a:gdLst/>
          <a:ahLst/>
          <a:cxnLst/>
          <a:rect l="0" t="0" r="0" b="0"/>
          <a:pathLst>
            <a:path>
              <a:moveTo>
                <a:pt x="0" y="23378"/>
              </a:moveTo>
              <a:lnTo>
                <a:pt x="1236589" y="233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60BFD3-9C5B-43D5-82EC-08E52EB40BDC}">
      <dsp:nvSpPr>
        <dsp:cNvPr id="0" name=""/>
        <dsp:cNvSpPr/>
      </dsp:nvSpPr>
      <dsp:spPr>
        <a:xfrm rot="20363349">
          <a:off x="1244105" y="2294525"/>
          <a:ext cx="1791320" cy="46757"/>
        </a:xfrm>
        <a:custGeom>
          <a:avLst/>
          <a:gdLst/>
          <a:ahLst/>
          <a:cxnLst/>
          <a:rect l="0" t="0" r="0" b="0"/>
          <a:pathLst>
            <a:path>
              <a:moveTo>
                <a:pt x="0" y="23378"/>
              </a:moveTo>
              <a:lnTo>
                <a:pt x="1791320" y="233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90ABD7-81DD-496C-8774-0895DC6C022D}">
      <dsp:nvSpPr>
        <dsp:cNvPr id="0" name=""/>
        <dsp:cNvSpPr/>
      </dsp:nvSpPr>
      <dsp:spPr>
        <a:xfrm rot="17880348">
          <a:off x="641656" y="1599371"/>
          <a:ext cx="1490627" cy="46757"/>
        </a:xfrm>
        <a:custGeom>
          <a:avLst/>
          <a:gdLst/>
          <a:ahLst/>
          <a:cxnLst/>
          <a:rect l="0" t="0" r="0" b="0"/>
          <a:pathLst>
            <a:path>
              <a:moveTo>
                <a:pt x="0" y="23378"/>
              </a:moveTo>
              <a:lnTo>
                <a:pt x="1490627" y="233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71AF86-DF2F-4CF1-B6A2-CAAA5FB3B645}">
      <dsp:nvSpPr>
        <dsp:cNvPr id="0" name=""/>
        <dsp:cNvSpPr/>
      </dsp:nvSpPr>
      <dsp:spPr>
        <a:xfrm>
          <a:off x="-495269" y="1883748"/>
          <a:ext cx="2463734" cy="192375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B9EADE-F0E2-4EE8-9512-578573F409FD}">
      <dsp:nvSpPr>
        <dsp:cNvPr id="0" name=""/>
        <dsp:cNvSpPr/>
      </dsp:nvSpPr>
      <dsp:spPr>
        <a:xfrm>
          <a:off x="186408" y="1271"/>
          <a:ext cx="3610880" cy="9682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Basado en consenso</a:t>
          </a:r>
        </a:p>
      </dsp:txBody>
      <dsp:txXfrm>
        <a:off x="715209" y="143074"/>
        <a:ext cx="2553278" cy="684684"/>
      </dsp:txXfrm>
    </dsp:sp>
    <dsp:sp modelId="{7E11D8D8-7E66-43E1-8EBA-5ED5703A7F5D}">
      <dsp:nvSpPr>
        <dsp:cNvPr id="0" name=""/>
        <dsp:cNvSpPr/>
      </dsp:nvSpPr>
      <dsp:spPr>
        <a:xfrm>
          <a:off x="2403677" y="1144100"/>
          <a:ext cx="3139681" cy="9682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Opinión Experta</a:t>
          </a:r>
        </a:p>
      </dsp:txBody>
      <dsp:txXfrm>
        <a:off x="2863473" y="1285903"/>
        <a:ext cx="2220089" cy="684684"/>
      </dsp:txXfrm>
    </dsp:sp>
    <dsp:sp modelId="{31A0C33A-4EA5-4E55-B0B1-AF5307F1BB85}">
      <dsp:nvSpPr>
        <dsp:cNvPr id="0" name=""/>
        <dsp:cNvSpPr/>
      </dsp:nvSpPr>
      <dsp:spPr>
        <a:xfrm>
          <a:off x="2529378" y="2466412"/>
          <a:ext cx="3153208" cy="9682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Discusión Intensa</a:t>
          </a:r>
        </a:p>
      </dsp:txBody>
      <dsp:txXfrm>
        <a:off x="2991155" y="2608215"/>
        <a:ext cx="2229654" cy="684684"/>
      </dsp:txXfrm>
    </dsp:sp>
    <dsp:sp modelId="{B063AAFF-B752-4DBB-957E-C1159AE7B25F}">
      <dsp:nvSpPr>
        <dsp:cNvPr id="0" name=""/>
        <dsp:cNvSpPr/>
      </dsp:nvSpPr>
      <dsp:spPr>
        <a:xfrm>
          <a:off x="2491830" y="3773725"/>
          <a:ext cx="3574250" cy="9682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Dimensionamiento relativo</a:t>
          </a:r>
        </a:p>
      </dsp:txBody>
      <dsp:txXfrm>
        <a:off x="3015267" y="3915528"/>
        <a:ext cx="2527376" cy="684684"/>
      </dsp:txXfrm>
    </dsp:sp>
    <dsp:sp modelId="{F0A89168-1D40-4543-9C31-24E86395535C}">
      <dsp:nvSpPr>
        <dsp:cNvPr id="0" name=""/>
        <dsp:cNvSpPr/>
      </dsp:nvSpPr>
      <dsp:spPr>
        <a:xfrm>
          <a:off x="-5555" y="4721685"/>
          <a:ext cx="3918022" cy="9682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Influencia de estimaciones históricas</a:t>
          </a:r>
        </a:p>
      </dsp:txBody>
      <dsp:txXfrm>
        <a:off x="568226" y="4863488"/>
        <a:ext cx="2770460" cy="68468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2925D3-1A66-409F-8D2F-B1CB3EA4D017}">
      <dsp:nvSpPr>
        <dsp:cNvPr id="0" name=""/>
        <dsp:cNvSpPr/>
      </dsp:nvSpPr>
      <dsp:spPr>
        <a:xfrm>
          <a:off x="732772" y="0"/>
          <a:ext cx="8304755" cy="361206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92D889-EF9A-4DA4-942C-7F0C7556825D}">
      <dsp:nvSpPr>
        <dsp:cNvPr id="0" name=""/>
        <dsp:cNvSpPr/>
      </dsp:nvSpPr>
      <dsp:spPr>
        <a:xfrm>
          <a:off x="748038" y="1083617"/>
          <a:ext cx="8274223" cy="144482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ctr" defTabSz="2667000" rtl="0">
            <a:lnSpc>
              <a:spcPct val="90000"/>
            </a:lnSpc>
            <a:spcBef>
              <a:spcPct val="0"/>
            </a:spcBef>
            <a:spcAft>
              <a:spcPct val="35000"/>
            </a:spcAft>
            <a:buNone/>
          </a:pPr>
          <a:r>
            <a:rPr lang="es-AR" sz="6000" kern="1200"/>
            <a:t>El Proceso de Inspección</a:t>
          </a:r>
        </a:p>
      </dsp:txBody>
      <dsp:txXfrm>
        <a:off x="818568" y="1154147"/>
        <a:ext cx="8133163" cy="130376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5D623-09FE-41B3-9F0B-DC717DC6B38B}">
      <dsp:nvSpPr>
        <dsp:cNvPr id="0" name=""/>
        <dsp:cNvSpPr/>
      </dsp:nvSpPr>
      <dsp:spPr>
        <a:xfrm rot="5400000">
          <a:off x="1046130" y="855911"/>
          <a:ext cx="827635" cy="1377166"/>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77D9C4-D02F-479F-8DFC-975BFACDBE04}">
      <dsp:nvSpPr>
        <dsp:cNvPr id="0" name=""/>
        <dsp:cNvSpPr/>
      </dsp:nvSpPr>
      <dsp:spPr>
        <a:xfrm>
          <a:off x="907977" y="1267388"/>
          <a:ext cx="1243313" cy="1089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a:t>Unidad</a:t>
          </a:r>
        </a:p>
      </dsp:txBody>
      <dsp:txXfrm>
        <a:off x="907977" y="1267388"/>
        <a:ext cx="1243313" cy="1089837"/>
      </dsp:txXfrm>
    </dsp:sp>
    <dsp:sp modelId="{B5E52F70-D0DC-4AF0-A94B-7DBCF349B881}">
      <dsp:nvSpPr>
        <dsp:cNvPr id="0" name=""/>
        <dsp:cNvSpPr/>
      </dsp:nvSpPr>
      <dsp:spPr>
        <a:xfrm>
          <a:off x="1916703" y="754523"/>
          <a:ext cx="234587" cy="234587"/>
        </a:xfrm>
        <a:prstGeom prst="triangle">
          <a:avLst>
            <a:gd name="adj" fmla="val 100000"/>
          </a:avLst>
        </a:prstGeom>
        <a:solidFill>
          <a:schemeClr val="accent2">
            <a:hueOff val="780253"/>
            <a:satOff val="-973"/>
            <a:lumOff val="229"/>
            <a:alphaOff val="0"/>
          </a:schemeClr>
        </a:solidFill>
        <a:ln w="25400" cap="flat" cmpd="sng" algn="ctr">
          <a:solidFill>
            <a:schemeClr val="accent2">
              <a:hueOff val="780253"/>
              <a:satOff val="-973"/>
              <a:lumOff val="22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26C7BB-EFD5-438D-AAB2-B3C0BECED3EE}">
      <dsp:nvSpPr>
        <dsp:cNvPr id="0" name=""/>
        <dsp:cNvSpPr/>
      </dsp:nvSpPr>
      <dsp:spPr>
        <a:xfrm rot="5400000">
          <a:off x="2568189" y="479277"/>
          <a:ext cx="827635" cy="1377166"/>
        </a:xfrm>
        <a:prstGeom prst="corner">
          <a:avLst>
            <a:gd name="adj1" fmla="val 16120"/>
            <a:gd name="adj2" fmla="val 16110"/>
          </a:avLst>
        </a:prstGeom>
        <a:solidFill>
          <a:schemeClr val="accent2">
            <a:hueOff val="1560506"/>
            <a:satOff val="-1946"/>
            <a:lumOff val="458"/>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D0AB49-A3DE-4F23-8129-1F6482F777B6}">
      <dsp:nvSpPr>
        <dsp:cNvPr id="0" name=""/>
        <dsp:cNvSpPr/>
      </dsp:nvSpPr>
      <dsp:spPr>
        <a:xfrm>
          <a:off x="2430036" y="890753"/>
          <a:ext cx="1243313" cy="1089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a:t>Integración</a:t>
          </a:r>
        </a:p>
      </dsp:txBody>
      <dsp:txXfrm>
        <a:off x="2430036" y="890753"/>
        <a:ext cx="1243313" cy="1089837"/>
      </dsp:txXfrm>
    </dsp:sp>
    <dsp:sp modelId="{564003B1-6761-4EB2-9F7B-97307649E5AF}">
      <dsp:nvSpPr>
        <dsp:cNvPr id="0" name=""/>
        <dsp:cNvSpPr/>
      </dsp:nvSpPr>
      <dsp:spPr>
        <a:xfrm>
          <a:off x="3438762" y="377888"/>
          <a:ext cx="234587" cy="234587"/>
        </a:xfrm>
        <a:prstGeom prst="triangle">
          <a:avLst>
            <a:gd name="adj" fmla="val 100000"/>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2FE5AF-807B-4742-B694-02FF12F4A75C}">
      <dsp:nvSpPr>
        <dsp:cNvPr id="0" name=""/>
        <dsp:cNvSpPr/>
      </dsp:nvSpPr>
      <dsp:spPr>
        <a:xfrm rot="5400000">
          <a:off x="4090247" y="102642"/>
          <a:ext cx="827635" cy="1377166"/>
        </a:xfrm>
        <a:prstGeom prst="corner">
          <a:avLst>
            <a:gd name="adj1" fmla="val 16120"/>
            <a:gd name="adj2" fmla="val 16110"/>
          </a:avLst>
        </a:prstGeom>
        <a:solidFill>
          <a:schemeClr val="accent2">
            <a:hueOff val="3121013"/>
            <a:satOff val="-3893"/>
            <a:lumOff val="915"/>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26F61F-D1E2-4642-A799-57D9DCF99BCF}">
      <dsp:nvSpPr>
        <dsp:cNvPr id="0" name=""/>
        <dsp:cNvSpPr/>
      </dsp:nvSpPr>
      <dsp:spPr>
        <a:xfrm>
          <a:off x="3952094" y="514118"/>
          <a:ext cx="1243313" cy="1089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a:t>Sistema</a:t>
          </a:r>
        </a:p>
      </dsp:txBody>
      <dsp:txXfrm>
        <a:off x="3952094" y="514118"/>
        <a:ext cx="1243313" cy="1089837"/>
      </dsp:txXfrm>
    </dsp:sp>
    <dsp:sp modelId="{2E29A244-98D4-4F47-B1AB-FAE3F708A837}">
      <dsp:nvSpPr>
        <dsp:cNvPr id="0" name=""/>
        <dsp:cNvSpPr/>
      </dsp:nvSpPr>
      <dsp:spPr>
        <a:xfrm>
          <a:off x="4960820" y="1253"/>
          <a:ext cx="234587" cy="234587"/>
        </a:xfrm>
        <a:prstGeom prst="triangle">
          <a:avLst>
            <a:gd name="adj" fmla="val 100000"/>
          </a:avLst>
        </a:prstGeom>
        <a:solidFill>
          <a:schemeClr val="accent2">
            <a:hueOff val="3901266"/>
            <a:satOff val="-4866"/>
            <a:lumOff val="1144"/>
            <a:alphaOff val="0"/>
          </a:schemeClr>
        </a:solidFill>
        <a:ln w="25400" cap="flat" cmpd="sng" algn="ctr">
          <a:solidFill>
            <a:schemeClr val="accent2">
              <a:hueOff val="3901266"/>
              <a:satOff val="-4866"/>
              <a:lumOff val="114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D06E54-48E1-4000-8577-E4CE0D430FED}">
      <dsp:nvSpPr>
        <dsp:cNvPr id="0" name=""/>
        <dsp:cNvSpPr/>
      </dsp:nvSpPr>
      <dsp:spPr>
        <a:xfrm rot="5400000">
          <a:off x="5612306" y="-273992"/>
          <a:ext cx="827635" cy="1377166"/>
        </a:xfrm>
        <a:prstGeom prst="corner">
          <a:avLst>
            <a:gd name="adj1" fmla="val 16120"/>
            <a:gd name="adj2" fmla="val 16110"/>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3F13BF-D8A9-404B-A909-CE62F7502889}">
      <dsp:nvSpPr>
        <dsp:cNvPr id="0" name=""/>
        <dsp:cNvSpPr/>
      </dsp:nvSpPr>
      <dsp:spPr>
        <a:xfrm>
          <a:off x="5474153" y="137483"/>
          <a:ext cx="1243313" cy="1089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a:t>Aceptación</a:t>
          </a:r>
        </a:p>
      </dsp:txBody>
      <dsp:txXfrm>
        <a:off x="5474153" y="137483"/>
        <a:ext cx="1243313" cy="108983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057D1-6FCD-4024-B3CA-ACE30A64733D}">
      <dsp:nvSpPr>
        <dsp:cNvPr id="0" name=""/>
        <dsp:cNvSpPr/>
      </dsp:nvSpPr>
      <dsp:spPr>
        <a:xfrm>
          <a:off x="4621" y="1163624"/>
          <a:ext cx="2020453" cy="121227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AR" sz="2600" kern="1200" dirty="0"/>
            <a:t>Planificación y Control</a:t>
          </a:r>
        </a:p>
      </dsp:txBody>
      <dsp:txXfrm>
        <a:off x="40127" y="1199130"/>
        <a:ext cx="1949441" cy="1141260"/>
      </dsp:txXfrm>
    </dsp:sp>
    <dsp:sp modelId="{BFE9C65F-6AEF-43C2-8B5C-69477301C960}">
      <dsp:nvSpPr>
        <dsp:cNvPr id="0" name=""/>
        <dsp:cNvSpPr/>
      </dsp:nvSpPr>
      <dsp:spPr>
        <a:xfrm>
          <a:off x="2227119" y="1519224"/>
          <a:ext cx="428336" cy="50107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AR" sz="2100" kern="1200"/>
        </a:p>
      </dsp:txBody>
      <dsp:txXfrm>
        <a:off x="2227119" y="1619438"/>
        <a:ext cx="299835" cy="300644"/>
      </dsp:txXfrm>
    </dsp:sp>
    <dsp:sp modelId="{EA342E45-A3B8-4D11-A20C-45A864FDA6A7}">
      <dsp:nvSpPr>
        <dsp:cNvPr id="0" name=""/>
        <dsp:cNvSpPr/>
      </dsp:nvSpPr>
      <dsp:spPr>
        <a:xfrm>
          <a:off x="2833255" y="1163624"/>
          <a:ext cx="2020453" cy="121227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AR" sz="2600" kern="1200" dirty="0"/>
            <a:t>Análisis y Diseño</a:t>
          </a:r>
        </a:p>
      </dsp:txBody>
      <dsp:txXfrm>
        <a:off x="2868761" y="1199130"/>
        <a:ext cx="1949441" cy="1141260"/>
      </dsp:txXfrm>
    </dsp:sp>
    <dsp:sp modelId="{0DF4D7F8-031E-47C2-AC45-04A6B9BEB640}">
      <dsp:nvSpPr>
        <dsp:cNvPr id="0" name=""/>
        <dsp:cNvSpPr/>
      </dsp:nvSpPr>
      <dsp:spPr>
        <a:xfrm>
          <a:off x="5055754" y="1519224"/>
          <a:ext cx="428336" cy="50107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AR" sz="2100" kern="1200"/>
        </a:p>
      </dsp:txBody>
      <dsp:txXfrm>
        <a:off x="5055754" y="1619438"/>
        <a:ext cx="299835" cy="300644"/>
      </dsp:txXfrm>
    </dsp:sp>
    <dsp:sp modelId="{7B197100-8A56-4862-91B7-EC8F29D687F9}">
      <dsp:nvSpPr>
        <dsp:cNvPr id="0" name=""/>
        <dsp:cNvSpPr/>
      </dsp:nvSpPr>
      <dsp:spPr>
        <a:xfrm>
          <a:off x="5661890" y="1163624"/>
          <a:ext cx="2020453" cy="121227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AR" sz="2600" kern="1200" dirty="0"/>
            <a:t>Ejecución</a:t>
          </a:r>
        </a:p>
      </dsp:txBody>
      <dsp:txXfrm>
        <a:off x="5697396" y="1199130"/>
        <a:ext cx="1949441" cy="1141260"/>
      </dsp:txXfrm>
    </dsp:sp>
    <dsp:sp modelId="{5F96B0E1-8393-4445-8D0E-C0F8C5564D61}">
      <dsp:nvSpPr>
        <dsp:cNvPr id="0" name=""/>
        <dsp:cNvSpPr/>
      </dsp:nvSpPr>
      <dsp:spPr>
        <a:xfrm>
          <a:off x="7884389" y="1519224"/>
          <a:ext cx="428336" cy="50107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AR" sz="2100" kern="1200"/>
        </a:p>
      </dsp:txBody>
      <dsp:txXfrm>
        <a:off x="7884389" y="1619438"/>
        <a:ext cx="299835" cy="300644"/>
      </dsp:txXfrm>
    </dsp:sp>
    <dsp:sp modelId="{F371A9B8-C4CE-49B9-9B48-AB4DB8C21453}">
      <dsp:nvSpPr>
        <dsp:cNvPr id="0" name=""/>
        <dsp:cNvSpPr/>
      </dsp:nvSpPr>
      <dsp:spPr>
        <a:xfrm>
          <a:off x="8490525" y="1163624"/>
          <a:ext cx="2020453" cy="121227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AR" sz="2600" kern="1200" dirty="0"/>
            <a:t>Evaluación y Reportes</a:t>
          </a:r>
        </a:p>
      </dsp:txBody>
      <dsp:txXfrm>
        <a:off x="8526031" y="1199130"/>
        <a:ext cx="1949441" cy="114126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057D1-6FCD-4024-B3CA-ACE30A64733D}">
      <dsp:nvSpPr>
        <dsp:cNvPr id="0" name=""/>
        <dsp:cNvSpPr/>
      </dsp:nvSpPr>
      <dsp:spPr>
        <a:xfrm>
          <a:off x="2227" y="0"/>
          <a:ext cx="2279241" cy="112226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AR" sz="2900" kern="1200" dirty="0"/>
            <a:t>Planificación y Control</a:t>
          </a:r>
        </a:p>
      </dsp:txBody>
      <dsp:txXfrm>
        <a:off x="35097" y="32870"/>
        <a:ext cx="2213501" cy="105652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057D1-6FCD-4024-B3CA-ACE30A64733D}">
      <dsp:nvSpPr>
        <dsp:cNvPr id="0" name=""/>
        <dsp:cNvSpPr/>
      </dsp:nvSpPr>
      <dsp:spPr>
        <a:xfrm>
          <a:off x="2227" y="0"/>
          <a:ext cx="2279241" cy="112226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AR" sz="2900" kern="1200" dirty="0"/>
            <a:t>Análisis y Diseño</a:t>
          </a:r>
        </a:p>
      </dsp:txBody>
      <dsp:txXfrm>
        <a:off x="35097" y="32870"/>
        <a:ext cx="2213501" cy="10565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C7307-98E0-487B-BA9F-D1614F0EB6B3}">
      <dsp:nvSpPr>
        <dsp:cNvPr id="0" name=""/>
        <dsp:cNvSpPr/>
      </dsp:nvSpPr>
      <dsp:spPr>
        <a:xfrm>
          <a:off x="1061828" y="2315342"/>
          <a:ext cx="1234490" cy="1059778"/>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s-ES" sz="1400" kern="1200"/>
            <a:t>Desarrollar Software</a:t>
          </a:r>
        </a:p>
      </dsp:txBody>
      <dsp:txXfrm>
        <a:off x="1253017" y="2479473"/>
        <a:ext cx="852112" cy="731516"/>
      </dsp:txXfrm>
    </dsp:sp>
    <dsp:sp modelId="{29FAD63D-4EBA-45F3-ADD4-61695030A145}">
      <dsp:nvSpPr>
        <dsp:cNvPr id="0" name=""/>
        <dsp:cNvSpPr/>
      </dsp:nvSpPr>
      <dsp:spPr>
        <a:xfrm>
          <a:off x="1091493" y="2789357"/>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7430B3-5B67-4788-978A-9FE1ED59A759}">
      <dsp:nvSpPr>
        <dsp:cNvPr id="0" name=""/>
        <dsp:cNvSpPr/>
      </dsp:nvSpPr>
      <dsp:spPr>
        <a:xfrm>
          <a:off x="0" y="1729579"/>
          <a:ext cx="1234490" cy="1059778"/>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2000" r="-32000"/>
          </a:stretch>
        </a:blip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4B9E03-EFB4-45CB-8348-8FEC9D40B1FE}">
      <dsp:nvSpPr>
        <dsp:cNvPr id="0" name=""/>
        <dsp:cNvSpPr/>
      </dsp:nvSpPr>
      <dsp:spPr>
        <a:xfrm>
          <a:off x="845051" y="2648298"/>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37703E-056D-41DB-9503-3A659A91E003}">
      <dsp:nvSpPr>
        <dsp:cNvPr id="0" name=""/>
        <dsp:cNvSpPr/>
      </dsp:nvSpPr>
      <dsp:spPr>
        <a:xfrm>
          <a:off x="2114591" y="1725915"/>
          <a:ext cx="1254143" cy="1059778"/>
        </a:xfrm>
        <a:prstGeom prst="hexagon">
          <a:avLst>
            <a:gd name="adj" fmla="val 25000"/>
            <a:gd name="vf" fmla="val 11547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s-ES" sz="1400" kern="1200"/>
            <a:t>Recolectar Requeri-mientos</a:t>
          </a:r>
        </a:p>
      </dsp:txBody>
      <dsp:txXfrm>
        <a:off x="2307418" y="1888858"/>
        <a:ext cx="868489" cy="733892"/>
      </dsp:txXfrm>
    </dsp:sp>
    <dsp:sp modelId="{F0B83FB4-96DC-477D-A15A-3223612DA34F}">
      <dsp:nvSpPr>
        <dsp:cNvPr id="0" name=""/>
        <dsp:cNvSpPr/>
      </dsp:nvSpPr>
      <dsp:spPr>
        <a:xfrm>
          <a:off x="2974033" y="2642802"/>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C690B0-4485-45C7-8D05-1BECDC57F297}">
      <dsp:nvSpPr>
        <dsp:cNvPr id="0" name=""/>
        <dsp:cNvSpPr/>
      </dsp:nvSpPr>
      <dsp:spPr>
        <a:xfrm>
          <a:off x="3186247" y="2313052"/>
          <a:ext cx="1234490" cy="1059778"/>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2000" r="-12000"/>
          </a:stretch>
        </a:blip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E38FA1-B850-4EC1-80C4-FA228683C8BE}">
      <dsp:nvSpPr>
        <dsp:cNvPr id="0" name=""/>
        <dsp:cNvSpPr/>
      </dsp:nvSpPr>
      <dsp:spPr>
        <a:xfrm>
          <a:off x="3215911" y="2784777"/>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5099FA-A7DE-4909-87F2-56CE46DC5331}">
      <dsp:nvSpPr>
        <dsp:cNvPr id="0" name=""/>
        <dsp:cNvSpPr/>
      </dsp:nvSpPr>
      <dsp:spPr>
        <a:xfrm>
          <a:off x="1061828" y="1143357"/>
          <a:ext cx="1234490" cy="1059778"/>
        </a:xfrm>
        <a:prstGeom prst="hexagon">
          <a:avLst>
            <a:gd name="adj" fmla="val 25000"/>
            <a:gd name="vf" fmla="val 11547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s-ES" sz="1400" kern="1200"/>
            <a:t>Estimar</a:t>
          </a:r>
        </a:p>
      </dsp:txBody>
      <dsp:txXfrm>
        <a:off x="1253017" y="1307488"/>
        <a:ext cx="852112" cy="731516"/>
      </dsp:txXfrm>
    </dsp:sp>
    <dsp:sp modelId="{1ECF6D60-805D-4BCC-A552-275BCA47D7C7}">
      <dsp:nvSpPr>
        <dsp:cNvPr id="0" name=""/>
        <dsp:cNvSpPr/>
      </dsp:nvSpPr>
      <dsp:spPr>
        <a:xfrm>
          <a:off x="1902316" y="1158013"/>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D3D84B-6C56-420C-99D3-01B3C856BF30}">
      <dsp:nvSpPr>
        <dsp:cNvPr id="0" name=""/>
        <dsp:cNvSpPr/>
      </dsp:nvSpPr>
      <dsp:spPr>
        <a:xfrm>
          <a:off x="2124418" y="554388"/>
          <a:ext cx="1234490" cy="1059778"/>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B883A-7940-43F6-80E4-300B329B1EE4}">
      <dsp:nvSpPr>
        <dsp:cNvPr id="0" name=""/>
        <dsp:cNvSpPr/>
      </dsp:nvSpPr>
      <dsp:spPr>
        <a:xfrm>
          <a:off x="2159406" y="1023823"/>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82CA9C-9BDB-4BF6-B440-AAF3140186FC}">
      <dsp:nvSpPr>
        <dsp:cNvPr id="0" name=""/>
        <dsp:cNvSpPr/>
      </dsp:nvSpPr>
      <dsp:spPr>
        <a:xfrm>
          <a:off x="3186247" y="1141525"/>
          <a:ext cx="1234490" cy="1059778"/>
        </a:xfrm>
        <a:prstGeom prst="hexagon">
          <a:avLst>
            <a:gd name="adj" fmla="val 25000"/>
            <a:gd name="vf" fmla="val 11547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s-ES" sz="1400" kern="1200"/>
            <a:t>Planificar</a:t>
          </a:r>
        </a:p>
      </dsp:txBody>
      <dsp:txXfrm>
        <a:off x="3377436" y="1305656"/>
        <a:ext cx="852112" cy="731516"/>
      </dsp:txXfrm>
    </dsp:sp>
    <dsp:sp modelId="{2F051260-E96D-4A06-A8C3-41A723DC3FCC}">
      <dsp:nvSpPr>
        <dsp:cNvPr id="0" name=""/>
        <dsp:cNvSpPr/>
      </dsp:nvSpPr>
      <dsp:spPr>
        <a:xfrm>
          <a:off x="4254161" y="1610960"/>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38B353-19B4-48FF-8200-06AC44759761}">
      <dsp:nvSpPr>
        <dsp:cNvPr id="0" name=""/>
        <dsp:cNvSpPr/>
      </dsp:nvSpPr>
      <dsp:spPr>
        <a:xfrm>
          <a:off x="4248076" y="1737364"/>
          <a:ext cx="1234490" cy="1059778"/>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2000" r="-12000"/>
          </a:stretch>
        </a:blip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F1AF0E-FFCD-4776-B920-8B2276146C13}">
      <dsp:nvSpPr>
        <dsp:cNvPr id="0" name=""/>
        <dsp:cNvSpPr/>
      </dsp:nvSpPr>
      <dsp:spPr>
        <a:xfrm>
          <a:off x="4488432" y="1756142"/>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A15FAB-BCB9-4596-AF02-6DD8FB479D6E}">
      <dsp:nvSpPr>
        <dsp:cNvPr id="0" name=""/>
        <dsp:cNvSpPr/>
      </dsp:nvSpPr>
      <dsp:spPr>
        <a:xfrm>
          <a:off x="4248076" y="565379"/>
          <a:ext cx="1234490" cy="1059778"/>
        </a:xfrm>
        <a:prstGeom prst="hexagon">
          <a:avLst>
            <a:gd name="adj" fmla="val 25000"/>
            <a:gd name="vf" fmla="val 11547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s-ES" sz="1400" kern="1200"/>
            <a:t>Diseñar</a:t>
          </a:r>
        </a:p>
      </dsp:txBody>
      <dsp:txXfrm>
        <a:off x="4439265" y="729510"/>
        <a:ext cx="852112" cy="731516"/>
      </dsp:txXfrm>
    </dsp:sp>
    <dsp:sp modelId="{9EDC0EDF-0029-4DEF-9F18-87D11D0DAC10}">
      <dsp:nvSpPr>
        <dsp:cNvPr id="0" name=""/>
        <dsp:cNvSpPr/>
      </dsp:nvSpPr>
      <dsp:spPr>
        <a:xfrm>
          <a:off x="5315989" y="1040768"/>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4F90E3-D7C3-4466-A47B-3C862FE7FD30}">
      <dsp:nvSpPr>
        <dsp:cNvPr id="0" name=""/>
        <dsp:cNvSpPr/>
      </dsp:nvSpPr>
      <dsp:spPr>
        <a:xfrm>
          <a:off x="5310665" y="1157097"/>
          <a:ext cx="1234490" cy="1059778"/>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5000" r="-5000"/>
          </a:stretch>
        </a:blip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EBA6C8-1175-4805-9F72-BF02270950F4}">
      <dsp:nvSpPr>
        <dsp:cNvPr id="0" name=""/>
        <dsp:cNvSpPr/>
      </dsp:nvSpPr>
      <dsp:spPr>
        <a:xfrm>
          <a:off x="5556346" y="1180454"/>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B65D3A-D95E-4200-A630-3149C6AD188E}">
      <dsp:nvSpPr>
        <dsp:cNvPr id="0" name=""/>
        <dsp:cNvSpPr/>
      </dsp:nvSpPr>
      <dsp:spPr>
        <a:xfrm>
          <a:off x="5310665" y="2326792"/>
          <a:ext cx="1234490" cy="1059778"/>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s-ES" sz="1400" kern="1200"/>
            <a:t>Programar</a:t>
          </a:r>
        </a:p>
      </dsp:txBody>
      <dsp:txXfrm>
        <a:off x="5501854" y="2490923"/>
        <a:ext cx="852112" cy="731516"/>
      </dsp:txXfrm>
    </dsp:sp>
    <dsp:sp modelId="{DDE158DC-47BF-434F-96CB-A65FC4E36900}">
      <dsp:nvSpPr>
        <dsp:cNvPr id="0" name=""/>
        <dsp:cNvSpPr/>
      </dsp:nvSpPr>
      <dsp:spPr>
        <a:xfrm>
          <a:off x="5554825" y="3255129"/>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F44691-A527-4CC1-A5F0-1AAEAFCB22EF}">
      <dsp:nvSpPr>
        <dsp:cNvPr id="0" name=""/>
        <dsp:cNvSpPr/>
      </dsp:nvSpPr>
      <dsp:spPr>
        <a:xfrm>
          <a:off x="4248076" y="2907060"/>
          <a:ext cx="1234490" cy="1059778"/>
        </a:xfrm>
        <a:prstGeom prst="hexagon">
          <a:avLst>
            <a:gd name="adj" fmla="val 25000"/>
            <a:gd name="vf" fmla="val 11547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3000" r="-13000"/>
          </a:stretch>
        </a:blip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97A56C-C2EA-415D-B8F3-536D9873AC02}">
      <dsp:nvSpPr>
        <dsp:cNvPr id="0" name=""/>
        <dsp:cNvSpPr/>
      </dsp:nvSpPr>
      <dsp:spPr>
        <a:xfrm>
          <a:off x="5325878" y="3371915"/>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0BB3A9-0684-4B89-810A-FEB6593697A7}">
      <dsp:nvSpPr>
        <dsp:cNvPr id="0" name=""/>
        <dsp:cNvSpPr/>
      </dsp:nvSpPr>
      <dsp:spPr>
        <a:xfrm>
          <a:off x="2123657" y="2900190"/>
          <a:ext cx="1234490" cy="1059778"/>
        </a:xfrm>
        <a:prstGeom prst="hexagon">
          <a:avLst>
            <a:gd name="adj" fmla="val 25000"/>
            <a:gd name="vf" fmla="val 11547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s-ES" sz="1400" kern="1200"/>
            <a:t>Revisar Técnica-mente</a:t>
          </a:r>
        </a:p>
      </dsp:txBody>
      <dsp:txXfrm>
        <a:off x="2314846" y="3064321"/>
        <a:ext cx="852112" cy="731516"/>
      </dsp:txXfrm>
    </dsp:sp>
    <dsp:sp modelId="{351C2DF2-2663-4AEF-90C8-6CD88FFC237F}">
      <dsp:nvSpPr>
        <dsp:cNvPr id="0" name=""/>
        <dsp:cNvSpPr/>
      </dsp:nvSpPr>
      <dsp:spPr>
        <a:xfrm>
          <a:off x="2158646" y="3370083"/>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B2AB00-B731-4DB3-89B6-198D2BE9CC61}">
      <dsp:nvSpPr>
        <dsp:cNvPr id="0" name=""/>
        <dsp:cNvSpPr/>
      </dsp:nvSpPr>
      <dsp:spPr>
        <a:xfrm>
          <a:off x="1061068" y="3489617"/>
          <a:ext cx="1234490" cy="1059778"/>
        </a:xfrm>
        <a:prstGeom prst="hexagon">
          <a:avLst>
            <a:gd name="adj" fmla="val 25000"/>
            <a:gd name="vf" fmla="val 11547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7000" r="-7000"/>
          </a:stretch>
        </a:blip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A07044-85D0-42C8-BE08-4A18097691CB}">
      <dsp:nvSpPr>
        <dsp:cNvPr id="0" name=""/>
        <dsp:cNvSpPr/>
      </dsp:nvSpPr>
      <dsp:spPr>
        <a:xfrm>
          <a:off x="1901556" y="3504273"/>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4DAA5E-A9F1-484E-A29F-8F33ECECF6DF}">
      <dsp:nvSpPr>
        <dsp:cNvPr id="0" name=""/>
        <dsp:cNvSpPr/>
      </dsp:nvSpPr>
      <dsp:spPr>
        <a:xfrm>
          <a:off x="6367170" y="2920799"/>
          <a:ext cx="1234490" cy="1059778"/>
        </a:xfrm>
        <a:prstGeom prst="hexagon">
          <a:avLst>
            <a:gd name="adj" fmla="val 25000"/>
            <a:gd name="vf" fmla="val 11547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s-ES" sz="1400" kern="1200"/>
            <a:t>Probar</a:t>
          </a:r>
        </a:p>
      </dsp:txBody>
      <dsp:txXfrm>
        <a:off x="6558359" y="3084930"/>
        <a:ext cx="852112" cy="731516"/>
      </dsp:txXfrm>
    </dsp:sp>
    <dsp:sp modelId="{27491A4B-37F6-411F-88E4-28D6201AFFA3}">
      <dsp:nvSpPr>
        <dsp:cNvPr id="0" name=""/>
        <dsp:cNvSpPr/>
      </dsp:nvSpPr>
      <dsp:spPr>
        <a:xfrm>
          <a:off x="6612090" y="3849136"/>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4F907E-3CB8-4850-9072-ED47A0F7888B}">
      <dsp:nvSpPr>
        <dsp:cNvPr id="0" name=""/>
        <dsp:cNvSpPr/>
      </dsp:nvSpPr>
      <dsp:spPr>
        <a:xfrm>
          <a:off x="5305341" y="3500609"/>
          <a:ext cx="1234490" cy="1059778"/>
        </a:xfrm>
        <a:prstGeom prst="hexagon">
          <a:avLst>
            <a:gd name="adj" fmla="val 25000"/>
            <a:gd name="vf" fmla="val 115470"/>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l="-9000" r="-9000"/>
          </a:stretch>
        </a:blip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F77F43-B5EB-4160-9B46-6F279442D601}">
      <dsp:nvSpPr>
        <dsp:cNvPr id="0" name=""/>
        <dsp:cNvSpPr/>
      </dsp:nvSpPr>
      <dsp:spPr>
        <a:xfrm>
          <a:off x="6383143" y="3965922"/>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FEAF15-65A2-4D55-BEDD-2413B7074CB5}">
      <dsp:nvSpPr>
        <dsp:cNvPr id="0" name=""/>
        <dsp:cNvSpPr/>
      </dsp:nvSpPr>
      <dsp:spPr>
        <a:xfrm>
          <a:off x="6371733" y="577287"/>
          <a:ext cx="1234490" cy="1059778"/>
        </a:xfrm>
        <a:prstGeom prst="hexagon">
          <a:avLst>
            <a:gd name="adj" fmla="val 25000"/>
            <a:gd name="vf" fmla="val 11547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s-ES" sz="1400" kern="1200"/>
            <a:t>Controlar Configura-ción</a:t>
          </a:r>
        </a:p>
      </dsp:txBody>
      <dsp:txXfrm>
        <a:off x="6562922" y="741418"/>
        <a:ext cx="852112" cy="731516"/>
      </dsp:txXfrm>
    </dsp:sp>
    <dsp:sp modelId="{C50FC2A0-45BD-43A1-92D5-462C2FC42DC3}">
      <dsp:nvSpPr>
        <dsp:cNvPr id="0" name=""/>
        <dsp:cNvSpPr/>
      </dsp:nvSpPr>
      <dsp:spPr>
        <a:xfrm>
          <a:off x="7225912" y="1508830"/>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12997E-F51E-4C8B-BA30-AEF34B611B41}">
      <dsp:nvSpPr>
        <dsp:cNvPr id="0" name=""/>
        <dsp:cNvSpPr/>
      </dsp:nvSpPr>
      <dsp:spPr>
        <a:xfrm>
          <a:off x="6371733" y="1746982"/>
          <a:ext cx="1234490" cy="1059778"/>
        </a:xfrm>
        <a:prstGeom prst="hexagon">
          <a:avLst>
            <a:gd name="adj" fmla="val 25000"/>
            <a:gd name="vf" fmla="val 115470"/>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l="-26000" r="-26000"/>
          </a:stretch>
        </a:blip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40421A-0C17-40FF-A65B-CA34378BA3D1}">
      <dsp:nvSpPr>
        <dsp:cNvPr id="0" name=""/>
        <dsp:cNvSpPr/>
      </dsp:nvSpPr>
      <dsp:spPr>
        <a:xfrm>
          <a:off x="7225912" y="1753394"/>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C6C542-ADBA-4215-ADD2-5F9BDA89A82A}">
      <dsp:nvSpPr>
        <dsp:cNvPr id="0" name=""/>
        <dsp:cNvSpPr/>
      </dsp:nvSpPr>
      <dsp:spPr>
        <a:xfrm>
          <a:off x="3181683" y="3494197"/>
          <a:ext cx="1234490" cy="1059778"/>
        </a:xfrm>
        <a:prstGeom prst="hexagon">
          <a:avLst>
            <a:gd name="adj" fmla="val 25000"/>
            <a:gd name="vf" fmla="val 11547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s-ES" sz="1400" kern="1200"/>
            <a:t>Monitorear y Controlar</a:t>
          </a:r>
        </a:p>
      </dsp:txBody>
      <dsp:txXfrm>
        <a:off x="3372872" y="3658328"/>
        <a:ext cx="852112" cy="731516"/>
      </dsp:txXfrm>
    </dsp:sp>
    <dsp:sp modelId="{580D587E-4D75-4FD4-B40C-3F6E29935E70}">
      <dsp:nvSpPr>
        <dsp:cNvPr id="0" name=""/>
        <dsp:cNvSpPr/>
      </dsp:nvSpPr>
      <dsp:spPr>
        <a:xfrm>
          <a:off x="3425843" y="4422534"/>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27C24B-A611-46E1-B2A6-0C7B91F64037}">
      <dsp:nvSpPr>
        <dsp:cNvPr id="0" name=""/>
        <dsp:cNvSpPr/>
      </dsp:nvSpPr>
      <dsp:spPr>
        <a:xfrm>
          <a:off x="2119094" y="4074465"/>
          <a:ext cx="1234490" cy="1059778"/>
        </a:xfrm>
        <a:prstGeom prst="hexagon">
          <a:avLst>
            <a:gd name="adj" fmla="val 25000"/>
            <a:gd name="vf" fmla="val 115470"/>
          </a:avLst>
        </a:prstGeom>
        <a:blipFill>
          <a:blip xmlns:r="http://schemas.openxmlformats.org/officeDocument/2006/relationships" r:embed="rId10">
            <a:extLst>
              <a:ext uri="{28A0092B-C50C-407E-A947-70E740481C1C}">
                <a14:useLocalDpi xmlns:a14="http://schemas.microsoft.com/office/drawing/2010/main" val="0"/>
              </a:ext>
            </a:extLst>
          </a:blip>
          <a:srcRect/>
          <a:stretch>
            <a:fillRect l="-3000" r="-3000"/>
          </a:stretch>
        </a:blip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738FE4-D8A1-4653-8D38-09A4FD9DC646}">
      <dsp:nvSpPr>
        <dsp:cNvPr id="0" name=""/>
        <dsp:cNvSpPr/>
      </dsp:nvSpPr>
      <dsp:spPr>
        <a:xfrm>
          <a:off x="3196895" y="4539320"/>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057D1-6FCD-4024-B3CA-ACE30A64733D}">
      <dsp:nvSpPr>
        <dsp:cNvPr id="0" name=""/>
        <dsp:cNvSpPr/>
      </dsp:nvSpPr>
      <dsp:spPr>
        <a:xfrm>
          <a:off x="2227" y="0"/>
          <a:ext cx="2279241" cy="1122263"/>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s-AR" sz="3800" kern="1200" dirty="0"/>
            <a:t>Ejecución</a:t>
          </a:r>
        </a:p>
      </dsp:txBody>
      <dsp:txXfrm>
        <a:off x="35097" y="32870"/>
        <a:ext cx="2213501" cy="105652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057D1-6FCD-4024-B3CA-ACE30A64733D}">
      <dsp:nvSpPr>
        <dsp:cNvPr id="0" name=""/>
        <dsp:cNvSpPr/>
      </dsp:nvSpPr>
      <dsp:spPr>
        <a:xfrm>
          <a:off x="2227" y="0"/>
          <a:ext cx="2279241" cy="1122263"/>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AR" sz="2900" kern="1200" dirty="0"/>
            <a:t>Evaluación y Reporte</a:t>
          </a:r>
        </a:p>
      </dsp:txBody>
      <dsp:txXfrm>
        <a:off x="35097" y="32870"/>
        <a:ext cx="2213501" cy="105652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56180-5820-4775-B20C-D0DD6ADF49C2}">
      <dsp:nvSpPr>
        <dsp:cNvPr id="0" name=""/>
        <dsp:cNvSpPr/>
      </dsp:nvSpPr>
      <dsp:spPr>
        <a:xfrm rot="5400000">
          <a:off x="558521" y="1670898"/>
          <a:ext cx="1680559" cy="2796413"/>
        </a:xfrm>
        <a:prstGeom prst="corner">
          <a:avLst>
            <a:gd name="adj1" fmla="val 16120"/>
            <a:gd name="adj2" fmla="val 1611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E127B2-5945-4B85-897D-44F083531B69}">
      <dsp:nvSpPr>
        <dsp:cNvPr id="0" name=""/>
        <dsp:cNvSpPr/>
      </dsp:nvSpPr>
      <dsp:spPr>
        <a:xfrm>
          <a:off x="411168" y="2506423"/>
          <a:ext cx="2757185" cy="221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AR" sz="2200" kern="1200" dirty="0"/>
            <a:t>Hacerla tempranamente</a:t>
          </a:r>
        </a:p>
      </dsp:txBody>
      <dsp:txXfrm>
        <a:off x="411168" y="2506423"/>
        <a:ext cx="2757185" cy="2212975"/>
      </dsp:txXfrm>
    </dsp:sp>
    <dsp:sp modelId="{6356B659-26EC-4975-9596-C3EDCBA4D2AF}">
      <dsp:nvSpPr>
        <dsp:cNvPr id="0" name=""/>
        <dsp:cNvSpPr/>
      </dsp:nvSpPr>
      <dsp:spPr>
        <a:xfrm>
          <a:off x="2326268" y="1465023"/>
          <a:ext cx="476342" cy="476342"/>
        </a:xfrm>
        <a:prstGeom prst="triangle">
          <a:avLst>
            <a:gd name="adj" fmla="val 100000"/>
          </a:avLst>
        </a:prstGeom>
        <a:solidFill>
          <a:schemeClr val="accent4">
            <a:hueOff val="-1116192"/>
            <a:satOff val="6725"/>
            <a:lumOff val="539"/>
            <a:alphaOff val="0"/>
          </a:schemeClr>
        </a:solidFill>
        <a:ln w="25400" cap="flat" cmpd="sng" algn="ctr">
          <a:solidFill>
            <a:schemeClr val="accent4">
              <a:hueOff val="-1116192"/>
              <a:satOff val="6725"/>
              <a:lumOff val="53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0A74C7-49E4-4A27-B003-2F1A1EB4ECEA}">
      <dsp:nvSpPr>
        <dsp:cNvPr id="0" name=""/>
        <dsp:cNvSpPr/>
      </dsp:nvSpPr>
      <dsp:spPr>
        <a:xfrm rot="5400000">
          <a:off x="3765430" y="906119"/>
          <a:ext cx="1680559" cy="2796413"/>
        </a:xfrm>
        <a:prstGeom prst="corner">
          <a:avLst>
            <a:gd name="adj1" fmla="val 16120"/>
            <a:gd name="adj2" fmla="val 16110"/>
          </a:avLst>
        </a:prstGeom>
        <a:solidFill>
          <a:schemeClr val="accent4">
            <a:hueOff val="-2232385"/>
            <a:satOff val="13449"/>
            <a:lumOff val="1078"/>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9C7353-84F6-470B-9358-701773B257CD}">
      <dsp:nvSpPr>
        <dsp:cNvPr id="0" name=""/>
        <dsp:cNvSpPr/>
      </dsp:nvSpPr>
      <dsp:spPr>
        <a:xfrm>
          <a:off x="3484903" y="1741645"/>
          <a:ext cx="2524617" cy="221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AR" sz="2200" kern="1200" dirty="0"/>
            <a:t>Definir los documentos que se administrarán</a:t>
          </a:r>
        </a:p>
      </dsp:txBody>
      <dsp:txXfrm>
        <a:off x="3484903" y="1741645"/>
        <a:ext cx="2524617" cy="2212975"/>
      </dsp:txXfrm>
    </dsp:sp>
    <dsp:sp modelId="{1BB261DA-D9E6-4D18-B4AA-CED9956A551B}">
      <dsp:nvSpPr>
        <dsp:cNvPr id="0" name=""/>
        <dsp:cNvSpPr/>
      </dsp:nvSpPr>
      <dsp:spPr>
        <a:xfrm>
          <a:off x="5533177" y="700244"/>
          <a:ext cx="476342" cy="476342"/>
        </a:xfrm>
        <a:prstGeom prst="triangle">
          <a:avLst>
            <a:gd name="adj" fmla="val 100000"/>
          </a:avLst>
        </a:prstGeom>
        <a:solidFill>
          <a:schemeClr val="accent4">
            <a:hueOff val="-3348577"/>
            <a:satOff val="20174"/>
            <a:lumOff val="1617"/>
            <a:alphaOff val="0"/>
          </a:schemeClr>
        </a:solidFill>
        <a:ln w="25400" cap="flat" cmpd="sng" algn="ctr">
          <a:solidFill>
            <a:schemeClr val="accent4">
              <a:hueOff val="-3348577"/>
              <a:satOff val="20174"/>
              <a:lumOff val="161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53E90E-C4A3-4BEB-9C5F-28812513A722}">
      <dsp:nvSpPr>
        <dsp:cNvPr id="0" name=""/>
        <dsp:cNvSpPr/>
      </dsp:nvSpPr>
      <dsp:spPr>
        <a:xfrm rot="5400000">
          <a:off x="6972338" y="141341"/>
          <a:ext cx="1680559" cy="2796413"/>
        </a:xfrm>
        <a:prstGeom prst="corner">
          <a:avLst>
            <a:gd name="adj1" fmla="val 16120"/>
            <a:gd name="adj2" fmla="val 16110"/>
          </a:avLst>
        </a:prstGeom>
        <a:solidFill>
          <a:schemeClr val="accent4">
            <a:hueOff val="-4464770"/>
            <a:satOff val="26899"/>
            <a:lumOff val="2156"/>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7A5ED6-BC83-4CAB-AB29-853C3AE9CCE2}">
      <dsp:nvSpPr>
        <dsp:cNvPr id="0" name=""/>
        <dsp:cNvSpPr/>
      </dsp:nvSpPr>
      <dsp:spPr>
        <a:xfrm>
          <a:off x="6691811" y="976866"/>
          <a:ext cx="2524617" cy="221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AR" sz="2200" kern="1200" dirty="0"/>
            <a:t>Todos los productos del proceso deben administrarse</a:t>
          </a:r>
        </a:p>
      </dsp:txBody>
      <dsp:txXfrm>
        <a:off x="6691811" y="976866"/>
        <a:ext cx="2524617" cy="221297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39AA40-61C6-43E1-AC30-C8CD6450F7D8}">
      <dsp:nvSpPr>
        <dsp:cNvPr id="0" name=""/>
        <dsp:cNvSpPr/>
      </dsp:nvSpPr>
      <dsp:spPr>
        <a:xfrm>
          <a:off x="1076432" y="2461476"/>
          <a:ext cx="167017" cy="2286225"/>
        </a:xfrm>
        <a:custGeom>
          <a:avLst/>
          <a:gdLst/>
          <a:ahLst/>
          <a:cxnLst/>
          <a:rect l="0" t="0" r="0" b="0"/>
          <a:pathLst>
            <a:path>
              <a:moveTo>
                <a:pt x="0" y="0"/>
              </a:moveTo>
              <a:lnTo>
                <a:pt x="83508" y="0"/>
              </a:lnTo>
              <a:lnTo>
                <a:pt x="83508" y="2286225"/>
              </a:lnTo>
              <a:lnTo>
                <a:pt x="167017" y="22862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02633" y="3547281"/>
        <a:ext cx="114615" cy="114615"/>
      </dsp:txXfrm>
    </dsp:sp>
    <dsp:sp modelId="{EE19EAFE-8095-48DB-A002-5FE3C50F1068}">
      <dsp:nvSpPr>
        <dsp:cNvPr id="0" name=""/>
        <dsp:cNvSpPr/>
      </dsp:nvSpPr>
      <dsp:spPr>
        <a:xfrm>
          <a:off x="1076432" y="2461476"/>
          <a:ext cx="167017" cy="1839185"/>
        </a:xfrm>
        <a:custGeom>
          <a:avLst/>
          <a:gdLst/>
          <a:ahLst/>
          <a:cxnLst/>
          <a:rect l="0" t="0" r="0" b="0"/>
          <a:pathLst>
            <a:path>
              <a:moveTo>
                <a:pt x="0" y="0"/>
              </a:moveTo>
              <a:lnTo>
                <a:pt x="83508" y="0"/>
              </a:lnTo>
              <a:lnTo>
                <a:pt x="83508" y="1839185"/>
              </a:lnTo>
              <a:lnTo>
                <a:pt x="167017" y="183918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13772" y="3334900"/>
        <a:ext cx="92337" cy="92337"/>
      </dsp:txXfrm>
    </dsp:sp>
    <dsp:sp modelId="{3E54EED4-5FEB-4DA2-BC9A-49503689A402}">
      <dsp:nvSpPr>
        <dsp:cNvPr id="0" name=""/>
        <dsp:cNvSpPr/>
      </dsp:nvSpPr>
      <dsp:spPr>
        <a:xfrm>
          <a:off x="1076432" y="2461476"/>
          <a:ext cx="167017" cy="1359688"/>
        </a:xfrm>
        <a:custGeom>
          <a:avLst/>
          <a:gdLst/>
          <a:ahLst/>
          <a:cxnLst/>
          <a:rect l="0" t="0" r="0" b="0"/>
          <a:pathLst>
            <a:path>
              <a:moveTo>
                <a:pt x="0" y="0"/>
              </a:moveTo>
              <a:lnTo>
                <a:pt x="83508" y="0"/>
              </a:lnTo>
              <a:lnTo>
                <a:pt x="83508" y="1359688"/>
              </a:lnTo>
              <a:lnTo>
                <a:pt x="167017" y="135968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25693" y="3107073"/>
        <a:ext cx="68495" cy="68495"/>
      </dsp:txXfrm>
    </dsp:sp>
    <dsp:sp modelId="{BC080041-5675-4F5B-861E-A0A3FD9BF32E}">
      <dsp:nvSpPr>
        <dsp:cNvPr id="0" name=""/>
        <dsp:cNvSpPr/>
      </dsp:nvSpPr>
      <dsp:spPr>
        <a:xfrm>
          <a:off x="1076432" y="2461476"/>
          <a:ext cx="167017" cy="906214"/>
        </a:xfrm>
        <a:custGeom>
          <a:avLst/>
          <a:gdLst/>
          <a:ahLst/>
          <a:cxnLst/>
          <a:rect l="0" t="0" r="0" b="0"/>
          <a:pathLst>
            <a:path>
              <a:moveTo>
                <a:pt x="0" y="0"/>
              </a:moveTo>
              <a:lnTo>
                <a:pt x="83508" y="0"/>
              </a:lnTo>
              <a:lnTo>
                <a:pt x="83508" y="906214"/>
              </a:lnTo>
              <a:lnTo>
                <a:pt x="167017" y="9062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36904" y="2891546"/>
        <a:ext cx="46073" cy="46073"/>
      </dsp:txXfrm>
    </dsp:sp>
    <dsp:sp modelId="{B288DCA9-A3B0-462B-B35E-5432FA65C0C8}">
      <dsp:nvSpPr>
        <dsp:cNvPr id="0" name=""/>
        <dsp:cNvSpPr/>
      </dsp:nvSpPr>
      <dsp:spPr>
        <a:xfrm>
          <a:off x="1076432" y="2461476"/>
          <a:ext cx="167017" cy="515989"/>
        </a:xfrm>
        <a:custGeom>
          <a:avLst/>
          <a:gdLst/>
          <a:ahLst/>
          <a:cxnLst/>
          <a:rect l="0" t="0" r="0" b="0"/>
          <a:pathLst>
            <a:path>
              <a:moveTo>
                <a:pt x="0" y="0"/>
              </a:moveTo>
              <a:lnTo>
                <a:pt x="83508" y="0"/>
              </a:lnTo>
              <a:lnTo>
                <a:pt x="83508" y="515989"/>
              </a:lnTo>
              <a:lnTo>
                <a:pt x="167017" y="5159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46382" y="2705912"/>
        <a:ext cx="27117" cy="27117"/>
      </dsp:txXfrm>
    </dsp:sp>
    <dsp:sp modelId="{16E22AE9-5719-4140-9696-F9A70A716435}">
      <dsp:nvSpPr>
        <dsp:cNvPr id="0" name=""/>
        <dsp:cNvSpPr/>
      </dsp:nvSpPr>
      <dsp:spPr>
        <a:xfrm>
          <a:off x="1076432" y="2461476"/>
          <a:ext cx="167017" cy="158964"/>
        </a:xfrm>
        <a:custGeom>
          <a:avLst/>
          <a:gdLst/>
          <a:ahLst/>
          <a:cxnLst/>
          <a:rect l="0" t="0" r="0" b="0"/>
          <a:pathLst>
            <a:path>
              <a:moveTo>
                <a:pt x="0" y="0"/>
              </a:moveTo>
              <a:lnTo>
                <a:pt x="83508" y="0"/>
              </a:lnTo>
              <a:lnTo>
                <a:pt x="83508" y="158964"/>
              </a:lnTo>
              <a:lnTo>
                <a:pt x="167017" y="158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54176" y="2535194"/>
        <a:ext cx="11528" cy="11528"/>
      </dsp:txXfrm>
    </dsp:sp>
    <dsp:sp modelId="{5A5827B2-43D2-42CD-9ADB-B1E1069986C5}">
      <dsp:nvSpPr>
        <dsp:cNvPr id="0" name=""/>
        <dsp:cNvSpPr/>
      </dsp:nvSpPr>
      <dsp:spPr>
        <a:xfrm>
          <a:off x="1076432" y="2243892"/>
          <a:ext cx="167017" cy="217584"/>
        </a:xfrm>
        <a:custGeom>
          <a:avLst/>
          <a:gdLst/>
          <a:ahLst/>
          <a:cxnLst/>
          <a:rect l="0" t="0" r="0" b="0"/>
          <a:pathLst>
            <a:path>
              <a:moveTo>
                <a:pt x="0" y="217584"/>
              </a:moveTo>
              <a:lnTo>
                <a:pt x="83508" y="217584"/>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53083" y="2345827"/>
        <a:ext cx="13714" cy="13714"/>
      </dsp:txXfrm>
    </dsp:sp>
    <dsp:sp modelId="{3FDAFA00-A48A-4022-85C7-F6DC5BB99897}">
      <dsp:nvSpPr>
        <dsp:cNvPr id="0" name=""/>
        <dsp:cNvSpPr/>
      </dsp:nvSpPr>
      <dsp:spPr>
        <a:xfrm>
          <a:off x="1076432" y="1856760"/>
          <a:ext cx="167017" cy="604715"/>
        </a:xfrm>
        <a:custGeom>
          <a:avLst/>
          <a:gdLst/>
          <a:ahLst/>
          <a:cxnLst/>
          <a:rect l="0" t="0" r="0" b="0"/>
          <a:pathLst>
            <a:path>
              <a:moveTo>
                <a:pt x="0" y="604715"/>
              </a:moveTo>
              <a:lnTo>
                <a:pt x="83508" y="604715"/>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44257" y="2143434"/>
        <a:ext cx="31367" cy="31367"/>
      </dsp:txXfrm>
    </dsp:sp>
    <dsp:sp modelId="{303371E6-DFFA-49F2-932F-6B149E475133}">
      <dsp:nvSpPr>
        <dsp:cNvPr id="0" name=""/>
        <dsp:cNvSpPr/>
      </dsp:nvSpPr>
      <dsp:spPr>
        <a:xfrm>
          <a:off x="1076432" y="1472396"/>
          <a:ext cx="167017" cy="989079"/>
        </a:xfrm>
        <a:custGeom>
          <a:avLst/>
          <a:gdLst/>
          <a:ahLst/>
          <a:cxnLst/>
          <a:rect l="0" t="0" r="0" b="0"/>
          <a:pathLst>
            <a:path>
              <a:moveTo>
                <a:pt x="0" y="989079"/>
              </a:moveTo>
              <a:lnTo>
                <a:pt x="83508" y="989079"/>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34864" y="1941859"/>
        <a:ext cx="50154" cy="50154"/>
      </dsp:txXfrm>
    </dsp:sp>
    <dsp:sp modelId="{0AB231F8-B49D-4F62-9640-C4BC24772050}">
      <dsp:nvSpPr>
        <dsp:cNvPr id="0" name=""/>
        <dsp:cNvSpPr/>
      </dsp:nvSpPr>
      <dsp:spPr>
        <a:xfrm>
          <a:off x="1076432" y="1097604"/>
          <a:ext cx="167017" cy="1363871"/>
        </a:xfrm>
        <a:custGeom>
          <a:avLst/>
          <a:gdLst/>
          <a:ahLst/>
          <a:cxnLst/>
          <a:rect l="0" t="0" r="0" b="0"/>
          <a:pathLst>
            <a:path>
              <a:moveTo>
                <a:pt x="0" y="1363871"/>
              </a:moveTo>
              <a:lnTo>
                <a:pt x="83508" y="1363871"/>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25589" y="1745189"/>
        <a:ext cx="68703" cy="68703"/>
      </dsp:txXfrm>
    </dsp:sp>
    <dsp:sp modelId="{80899A21-9CA2-4EC0-97EC-1ED454941CDC}">
      <dsp:nvSpPr>
        <dsp:cNvPr id="0" name=""/>
        <dsp:cNvSpPr/>
      </dsp:nvSpPr>
      <dsp:spPr>
        <a:xfrm>
          <a:off x="1076432" y="703751"/>
          <a:ext cx="167017" cy="1757724"/>
        </a:xfrm>
        <a:custGeom>
          <a:avLst/>
          <a:gdLst/>
          <a:ahLst/>
          <a:cxnLst/>
          <a:rect l="0" t="0" r="0" b="0"/>
          <a:pathLst>
            <a:path>
              <a:moveTo>
                <a:pt x="0" y="1757724"/>
              </a:moveTo>
              <a:lnTo>
                <a:pt x="83508" y="1757724"/>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15800" y="1538473"/>
        <a:ext cx="88282" cy="88282"/>
      </dsp:txXfrm>
    </dsp:sp>
    <dsp:sp modelId="{150BFAEC-2AD2-4108-B345-246CA6AF8CA4}">
      <dsp:nvSpPr>
        <dsp:cNvPr id="0" name=""/>
        <dsp:cNvSpPr/>
      </dsp:nvSpPr>
      <dsp:spPr>
        <a:xfrm>
          <a:off x="1076432" y="233609"/>
          <a:ext cx="167017" cy="2227867"/>
        </a:xfrm>
        <a:custGeom>
          <a:avLst/>
          <a:gdLst/>
          <a:ahLst/>
          <a:cxnLst/>
          <a:rect l="0" t="0" r="0" b="0"/>
          <a:pathLst>
            <a:path>
              <a:moveTo>
                <a:pt x="0" y="2227867"/>
              </a:moveTo>
              <a:lnTo>
                <a:pt x="83508" y="2227867"/>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04088" y="1291689"/>
        <a:ext cx="111705" cy="111705"/>
      </dsp:txXfrm>
    </dsp:sp>
    <dsp:sp modelId="{DAAA810E-7841-45FC-869F-06157FC4D997}">
      <dsp:nvSpPr>
        <dsp:cNvPr id="0" name=""/>
        <dsp:cNvSpPr/>
      </dsp:nvSpPr>
      <dsp:spPr>
        <a:xfrm rot="16200000">
          <a:off x="-51027" y="2283904"/>
          <a:ext cx="1899775" cy="35514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AR" sz="3200" kern="1200" dirty="0"/>
            <a:t>Principios</a:t>
          </a:r>
          <a:endParaRPr lang="es-AR" sz="1800" kern="1200" dirty="0"/>
        </a:p>
      </dsp:txBody>
      <dsp:txXfrm>
        <a:off x="-51027" y="2283904"/>
        <a:ext cx="1899775" cy="355144"/>
      </dsp:txXfrm>
    </dsp:sp>
    <dsp:sp modelId="{8F631E45-D4B6-4891-B2C2-8938A816432E}">
      <dsp:nvSpPr>
        <dsp:cNvPr id="0" name=""/>
        <dsp:cNvSpPr/>
      </dsp:nvSpPr>
      <dsp:spPr>
        <a:xfrm>
          <a:off x="1243450" y="3695"/>
          <a:ext cx="6690320" cy="4598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Satisfacer al Cliente con entregas frecuentes y tempranas</a:t>
          </a:r>
        </a:p>
      </dsp:txBody>
      <dsp:txXfrm>
        <a:off x="1243450" y="3695"/>
        <a:ext cx="6690320" cy="459826"/>
      </dsp:txXfrm>
    </dsp:sp>
    <dsp:sp modelId="{DCD253DF-C748-402E-8296-DEA18BE4912F}">
      <dsp:nvSpPr>
        <dsp:cNvPr id="0" name=""/>
        <dsp:cNvSpPr/>
      </dsp:nvSpPr>
      <dsp:spPr>
        <a:xfrm>
          <a:off x="1243450" y="527172"/>
          <a:ext cx="6653851" cy="3531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Cambios de Requerimientos son bienvenidos</a:t>
          </a:r>
        </a:p>
      </dsp:txBody>
      <dsp:txXfrm>
        <a:off x="1243450" y="527172"/>
        <a:ext cx="6653851" cy="353158"/>
      </dsp:txXfrm>
    </dsp:sp>
    <dsp:sp modelId="{6CDA3415-6CA4-4429-866C-DDEC9746B1DD}">
      <dsp:nvSpPr>
        <dsp:cNvPr id="0" name=""/>
        <dsp:cNvSpPr/>
      </dsp:nvSpPr>
      <dsp:spPr>
        <a:xfrm>
          <a:off x="1243450" y="943981"/>
          <a:ext cx="6656665" cy="30724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err="1"/>
            <a:t>Releases</a:t>
          </a:r>
          <a:r>
            <a:rPr lang="es-AR" sz="1800" kern="1200" dirty="0"/>
            <a:t> frecuentes (de 2 a 4 semanas)</a:t>
          </a:r>
        </a:p>
      </dsp:txBody>
      <dsp:txXfrm>
        <a:off x="1243450" y="943981"/>
        <a:ext cx="6656665" cy="307246"/>
      </dsp:txXfrm>
    </dsp:sp>
    <dsp:sp modelId="{3C940EB7-D0A4-49A0-95C0-E7A60ADDCD55}">
      <dsp:nvSpPr>
        <dsp:cNvPr id="0" name=""/>
        <dsp:cNvSpPr/>
      </dsp:nvSpPr>
      <dsp:spPr>
        <a:xfrm>
          <a:off x="1243450" y="1314878"/>
          <a:ext cx="6632139" cy="31503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Técnicos y no técnicos juntos</a:t>
          </a:r>
        </a:p>
      </dsp:txBody>
      <dsp:txXfrm>
        <a:off x="1243450" y="1314878"/>
        <a:ext cx="6632139" cy="315037"/>
      </dsp:txXfrm>
    </dsp:sp>
    <dsp:sp modelId="{01380E04-1240-47F1-807E-8F76F68A4C97}">
      <dsp:nvSpPr>
        <dsp:cNvPr id="0" name=""/>
        <dsp:cNvSpPr/>
      </dsp:nvSpPr>
      <dsp:spPr>
        <a:xfrm>
          <a:off x="1243450" y="1693565"/>
          <a:ext cx="6624147" cy="3263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Individuos motivados</a:t>
          </a:r>
        </a:p>
      </dsp:txBody>
      <dsp:txXfrm>
        <a:off x="1243450" y="1693565"/>
        <a:ext cx="6624147" cy="326390"/>
      </dsp:txXfrm>
    </dsp:sp>
    <dsp:sp modelId="{E3314B92-3AD5-4911-9B56-489CBE8A5707}">
      <dsp:nvSpPr>
        <dsp:cNvPr id="0" name=""/>
        <dsp:cNvSpPr/>
      </dsp:nvSpPr>
      <dsp:spPr>
        <a:xfrm>
          <a:off x="1243450" y="2083606"/>
          <a:ext cx="6589215" cy="32057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Medio comunicación: cara a cara</a:t>
          </a:r>
        </a:p>
      </dsp:txBody>
      <dsp:txXfrm>
        <a:off x="1243450" y="2083606"/>
        <a:ext cx="6589215" cy="320572"/>
      </dsp:txXfrm>
    </dsp:sp>
    <dsp:sp modelId="{30A7AACF-1EB1-4E50-9D16-3F34F48795E1}">
      <dsp:nvSpPr>
        <dsp:cNvPr id="0" name=""/>
        <dsp:cNvSpPr/>
      </dsp:nvSpPr>
      <dsp:spPr>
        <a:xfrm>
          <a:off x="1243450" y="2467828"/>
          <a:ext cx="6561950" cy="3052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Métrica de progreso: software funcionando</a:t>
          </a:r>
        </a:p>
      </dsp:txBody>
      <dsp:txXfrm>
        <a:off x="1243450" y="2467828"/>
        <a:ext cx="6561950" cy="305225"/>
      </dsp:txXfrm>
    </dsp:sp>
    <dsp:sp modelId="{EFCFC2D9-C17F-4968-9B97-F50E5FC858F3}">
      <dsp:nvSpPr>
        <dsp:cNvPr id="0" name=""/>
        <dsp:cNvSpPr/>
      </dsp:nvSpPr>
      <dsp:spPr>
        <a:xfrm>
          <a:off x="1243450" y="2836704"/>
          <a:ext cx="6658586" cy="2815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Ritmo de desarrollo sostenible</a:t>
          </a:r>
        </a:p>
      </dsp:txBody>
      <dsp:txXfrm>
        <a:off x="1243450" y="2836704"/>
        <a:ext cx="6658586" cy="281524"/>
      </dsp:txXfrm>
    </dsp:sp>
    <dsp:sp modelId="{448AEBA5-C4CA-44F5-B6BB-4072FE3B781C}">
      <dsp:nvSpPr>
        <dsp:cNvPr id="0" name=""/>
        <dsp:cNvSpPr/>
      </dsp:nvSpPr>
      <dsp:spPr>
        <a:xfrm>
          <a:off x="1243450" y="3181878"/>
          <a:ext cx="6604614" cy="3716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Atención continua a la excelencia técnica</a:t>
          </a:r>
        </a:p>
      </dsp:txBody>
      <dsp:txXfrm>
        <a:off x="1243450" y="3181878"/>
        <a:ext cx="6604614" cy="371625"/>
      </dsp:txXfrm>
    </dsp:sp>
    <dsp:sp modelId="{4832A921-2209-4E81-B50B-7ACC16FC6901}">
      <dsp:nvSpPr>
        <dsp:cNvPr id="0" name=""/>
        <dsp:cNvSpPr/>
      </dsp:nvSpPr>
      <dsp:spPr>
        <a:xfrm>
          <a:off x="1243450" y="3617153"/>
          <a:ext cx="6656457" cy="4080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Simplicidad: Maximización del trabajo no hecho</a:t>
          </a:r>
        </a:p>
      </dsp:txBody>
      <dsp:txXfrm>
        <a:off x="1243450" y="3617153"/>
        <a:ext cx="6656457" cy="408022"/>
      </dsp:txXfrm>
    </dsp:sp>
    <dsp:sp modelId="{57822F42-F0EC-43F7-9F47-157534BF71D2}">
      <dsp:nvSpPr>
        <dsp:cNvPr id="0" name=""/>
        <dsp:cNvSpPr/>
      </dsp:nvSpPr>
      <dsp:spPr>
        <a:xfrm>
          <a:off x="1243450" y="4088826"/>
          <a:ext cx="6650302" cy="42367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_tradnl" sz="1800" kern="1200" dirty="0"/>
            <a:t>Arquitecturas, diseños y requerimientos emergentes</a:t>
          </a:r>
          <a:endParaRPr lang="es-AR" sz="1800" kern="1200" dirty="0"/>
        </a:p>
      </dsp:txBody>
      <dsp:txXfrm>
        <a:off x="1243450" y="4088826"/>
        <a:ext cx="6650302" cy="423670"/>
      </dsp:txXfrm>
    </dsp:sp>
    <dsp:sp modelId="{29F854A8-09B4-4BD7-9604-8EA759ED9AE0}">
      <dsp:nvSpPr>
        <dsp:cNvPr id="0" name=""/>
        <dsp:cNvSpPr/>
      </dsp:nvSpPr>
      <dsp:spPr>
        <a:xfrm>
          <a:off x="1243450" y="4576147"/>
          <a:ext cx="6647855" cy="34310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A intervalos regulares el equipo evalúa su desempeño</a:t>
          </a:r>
        </a:p>
      </dsp:txBody>
      <dsp:txXfrm>
        <a:off x="1243450" y="4576147"/>
        <a:ext cx="6647855" cy="34310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6A524-CF87-43F3-8643-A5EF863F4F1D}">
      <dsp:nvSpPr>
        <dsp:cNvPr id="0" name=""/>
        <dsp:cNvSpPr/>
      </dsp:nvSpPr>
      <dsp:spPr>
        <a:xfrm>
          <a:off x="401060" y="3626"/>
          <a:ext cx="1293925" cy="129392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1400" kern="1200">
              <a:solidFill>
                <a:schemeClr val="tx1"/>
              </a:solidFill>
            </a:rPr>
            <a:t>Talento y Habilidad</a:t>
          </a:r>
          <a:endParaRPr lang="es-AR" sz="1400" kern="1200" dirty="0">
            <a:solidFill>
              <a:schemeClr val="tx1"/>
            </a:solidFill>
          </a:endParaRPr>
        </a:p>
      </dsp:txBody>
      <dsp:txXfrm>
        <a:off x="590551" y="193117"/>
        <a:ext cx="914943" cy="914943"/>
      </dsp:txXfrm>
    </dsp:sp>
    <dsp:sp modelId="{C9C304A0-BB95-4D32-A909-3C88D214466A}">
      <dsp:nvSpPr>
        <dsp:cNvPr id="0" name=""/>
        <dsp:cNvSpPr/>
      </dsp:nvSpPr>
      <dsp:spPr>
        <a:xfrm rot="10800000">
          <a:off x="821586" y="1448231"/>
          <a:ext cx="452874" cy="240023"/>
        </a:xfrm>
        <a:prstGeom prst="triangl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C06DE49-4F1A-4BF5-BAA6-829A17CE7454}">
      <dsp:nvSpPr>
        <dsp:cNvPr id="0" name=""/>
        <dsp:cNvSpPr/>
      </dsp:nvSpPr>
      <dsp:spPr>
        <a:xfrm>
          <a:off x="390255" y="1825347"/>
          <a:ext cx="1315536" cy="1144083"/>
        </a:xfrm>
        <a:prstGeom prst="ellipse">
          <a:avLst/>
        </a:prstGeom>
        <a:solidFill>
          <a:schemeClr val="accent5">
            <a:hueOff val="-1103764"/>
            <a:satOff val="4423"/>
            <a:lumOff val="9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1400" kern="1200">
              <a:solidFill>
                <a:schemeClr val="tx1"/>
              </a:solidFill>
            </a:rPr>
            <a:t>Proximidad</a:t>
          </a:r>
          <a:endParaRPr lang="es-AR" sz="1400" kern="1200" dirty="0">
            <a:solidFill>
              <a:schemeClr val="tx1"/>
            </a:solidFill>
          </a:endParaRPr>
        </a:p>
      </dsp:txBody>
      <dsp:txXfrm>
        <a:off x="582911" y="1992894"/>
        <a:ext cx="930224" cy="808989"/>
      </dsp:txXfrm>
    </dsp:sp>
    <dsp:sp modelId="{352C65F9-8AA2-4355-A0CF-FBBA14A7EBB5}">
      <dsp:nvSpPr>
        <dsp:cNvPr id="0" name=""/>
        <dsp:cNvSpPr/>
      </dsp:nvSpPr>
      <dsp:spPr>
        <a:xfrm rot="10800000">
          <a:off x="821586" y="3168658"/>
          <a:ext cx="452874" cy="240023"/>
        </a:xfrm>
        <a:prstGeom prst="triangle">
          <a:avLst/>
        </a:prstGeom>
        <a:solidFill>
          <a:schemeClr val="accent5">
            <a:hueOff val="-1241735"/>
            <a:satOff val="4976"/>
            <a:lumOff val="107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4BDE35-28F1-488D-83AC-D2602DA62044}">
      <dsp:nvSpPr>
        <dsp:cNvPr id="0" name=""/>
        <dsp:cNvSpPr/>
      </dsp:nvSpPr>
      <dsp:spPr>
        <a:xfrm>
          <a:off x="467295" y="3594323"/>
          <a:ext cx="1161456" cy="1099731"/>
        </a:xfrm>
        <a:prstGeom prst="ellipse">
          <a:avLst/>
        </a:prstGeom>
        <a:solidFill>
          <a:schemeClr val="accent5">
            <a:hueOff val="-2207528"/>
            <a:satOff val="8847"/>
            <a:lumOff val="19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1400" kern="1200">
              <a:solidFill>
                <a:schemeClr val="tx1"/>
              </a:solidFill>
            </a:rPr>
            <a:t>Comunicación</a:t>
          </a:r>
          <a:endParaRPr lang="es-AR" sz="1400" kern="1200" dirty="0">
            <a:solidFill>
              <a:schemeClr val="tx1"/>
            </a:solidFill>
          </a:endParaRPr>
        </a:p>
      </dsp:txBody>
      <dsp:txXfrm>
        <a:off x="637386" y="3755375"/>
        <a:ext cx="821274" cy="777627"/>
      </dsp:txXfrm>
    </dsp:sp>
    <dsp:sp modelId="{5F0587D9-5D74-4B49-BA4D-7F8B50AB53D9}">
      <dsp:nvSpPr>
        <dsp:cNvPr id="0" name=""/>
        <dsp:cNvSpPr/>
      </dsp:nvSpPr>
      <dsp:spPr>
        <a:xfrm rot="5400000">
          <a:off x="1835091" y="4024177"/>
          <a:ext cx="452874" cy="240023"/>
        </a:xfrm>
        <a:prstGeom prst="triangle">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C23570-3771-4922-A43E-425A1A27F7DC}">
      <dsp:nvSpPr>
        <dsp:cNvPr id="0" name=""/>
        <dsp:cNvSpPr/>
      </dsp:nvSpPr>
      <dsp:spPr>
        <a:xfrm>
          <a:off x="2480718" y="3644388"/>
          <a:ext cx="1037997" cy="999600"/>
        </a:xfrm>
        <a:prstGeom prst="ellipse">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1400" kern="1200">
              <a:solidFill>
                <a:schemeClr val="tx1"/>
              </a:solidFill>
            </a:rPr>
            <a:t>Just in time</a:t>
          </a:r>
          <a:endParaRPr lang="es-AR" sz="1400" kern="1200" dirty="0">
            <a:solidFill>
              <a:schemeClr val="tx1"/>
            </a:solidFill>
          </a:endParaRPr>
        </a:p>
      </dsp:txBody>
      <dsp:txXfrm>
        <a:off x="2632729" y="3790776"/>
        <a:ext cx="733975" cy="706824"/>
      </dsp:txXfrm>
    </dsp:sp>
    <dsp:sp modelId="{78E6273C-99E5-4702-A129-9ADEAD3F1A1E}">
      <dsp:nvSpPr>
        <dsp:cNvPr id="0" name=""/>
        <dsp:cNvSpPr/>
      </dsp:nvSpPr>
      <dsp:spPr>
        <a:xfrm>
          <a:off x="2773280" y="3179643"/>
          <a:ext cx="452874" cy="240023"/>
        </a:xfrm>
        <a:prstGeom prst="triangle">
          <a:avLst/>
        </a:prstGeom>
        <a:solidFill>
          <a:schemeClr val="accent5">
            <a:hueOff val="-3725204"/>
            <a:satOff val="14929"/>
            <a:lumOff val="323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AFDF9A-9155-40C7-ADD5-FB31A4152DBE}">
      <dsp:nvSpPr>
        <dsp:cNvPr id="0" name=""/>
        <dsp:cNvSpPr/>
      </dsp:nvSpPr>
      <dsp:spPr>
        <a:xfrm>
          <a:off x="2367215" y="1826270"/>
          <a:ext cx="1265004" cy="1142236"/>
        </a:xfrm>
        <a:prstGeom prst="ellipse">
          <a:avLst/>
        </a:prstGeom>
        <a:solidFill>
          <a:schemeClr val="accent5">
            <a:hueOff val="-4415056"/>
            <a:satOff val="17694"/>
            <a:lumOff val="38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1400" kern="1200">
              <a:solidFill>
                <a:schemeClr val="tx1"/>
              </a:solidFill>
            </a:rPr>
            <a:t>Entregas frecuentes</a:t>
          </a:r>
          <a:endParaRPr lang="es-AR" sz="1400" kern="1200" dirty="0">
            <a:solidFill>
              <a:schemeClr val="tx1"/>
            </a:solidFill>
          </a:endParaRPr>
        </a:p>
      </dsp:txBody>
      <dsp:txXfrm>
        <a:off x="2552471" y="1993547"/>
        <a:ext cx="894492" cy="807682"/>
      </dsp:txXfrm>
    </dsp:sp>
    <dsp:sp modelId="{4855EBC4-1268-494B-BE62-1880EBD4A518}">
      <dsp:nvSpPr>
        <dsp:cNvPr id="0" name=""/>
        <dsp:cNvSpPr/>
      </dsp:nvSpPr>
      <dsp:spPr>
        <a:xfrm>
          <a:off x="2773280" y="1362841"/>
          <a:ext cx="452874" cy="240023"/>
        </a:xfrm>
        <a:prstGeom prst="triangle">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5BCFFD-0AD3-4A10-8CF1-7177898968FC}">
      <dsp:nvSpPr>
        <dsp:cNvPr id="0" name=""/>
        <dsp:cNvSpPr/>
      </dsp:nvSpPr>
      <dsp:spPr>
        <a:xfrm>
          <a:off x="2403674" y="148156"/>
          <a:ext cx="1192085" cy="1004864"/>
        </a:xfrm>
        <a:prstGeom prst="ellipse">
          <a:avLst/>
        </a:prstGeom>
        <a:solidFill>
          <a:schemeClr val="accent5">
            <a:hueOff val="-5518820"/>
            <a:satOff val="22117"/>
            <a:lumOff val="47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1400" kern="1200">
              <a:solidFill>
                <a:schemeClr val="tx1"/>
              </a:solidFill>
            </a:rPr>
            <a:t>Reflexión</a:t>
          </a:r>
          <a:endParaRPr lang="es-AR" sz="1400" kern="1200" dirty="0">
            <a:solidFill>
              <a:schemeClr val="tx1"/>
            </a:solidFill>
          </a:endParaRPr>
        </a:p>
      </dsp:txBody>
      <dsp:txXfrm>
        <a:off x="2578251" y="295315"/>
        <a:ext cx="842931" cy="710546"/>
      </dsp:txXfrm>
    </dsp:sp>
    <dsp:sp modelId="{8A00F265-0316-47E8-9307-0FDCCECC10D7}">
      <dsp:nvSpPr>
        <dsp:cNvPr id="0" name=""/>
        <dsp:cNvSpPr/>
      </dsp:nvSpPr>
      <dsp:spPr>
        <a:xfrm rot="5516617">
          <a:off x="3725094" y="562877"/>
          <a:ext cx="452874" cy="240023"/>
        </a:xfrm>
        <a:prstGeom prst="triangle">
          <a:avLst/>
        </a:prstGeom>
        <a:solidFill>
          <a:schemeClr val="accent5">
            <a:hueOff val="-6208672"/>
            <a:satOff val="24882"/>
            <a:lumOff val="539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1851C9-C0A6-4A55-BDEB-412B3FFA0C08}">
      <dsp:nvSpPr>
        <dsp:cNvPr id="0" name=""/>
        <dsp:cNvSpPr/>
      </dsp:nvSpPr>
      <dsp:spPr>
        <a:xfrm>
          <a:off x="4293643" y="3626"/>
          <a:ext cx="1592143" cy="1435776"/>
        </a:xfrm>
        <a:prstGeom prst="ellipse">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1400" kern="1200">
              <a:solidFill>
                <a:schemeClr val="tx1"/>
              </a:solidFill>
            </a:rPr>
            <a:t>Menos papeles, más comunicación verbal</a:t>
          </a:r>
          <a:endParaRPr lang="es-AR" sz="1400" kern="1200" dirty="0">
            <a:solidFill>
              <a:schemeClr val="tx1"/>
            </a:solidFill>
          </a:endParaRPr>
        </a:p>
      </dsp:txBody>
      <dsp:txXfrm>
        <a:off x="4526807" y="213891"/>
        <a:ext cx="1125815" cy="1015246"/>
      </dsp:txXfrm>
    </dsp:sp>
    <dsp:sp modelId="{9CA2A460-5AAD-458A-BD83-9F7469CBDDAE}">
      <dsp:nvSpPr>
        <dsp:cNvPr id="0" name=""/>
        <dsp:cNvSpPr/>
      </dsp:nvSpPr>
      <dsp:spPr>
        <a:xfrm rot="10800000">
          <a:off x="4863278" y="1552620"/>
          <a:ext cx="452874" cy="240023"/>
        </a:xfrm>
        <a:prstGeom prst="triangle">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F21A71-893D-4054-8E79-07D6E6CDE116}">
      <dsp:nvSpPr>
        <dsp:cNvPr id="0" name=""/>
        <dsp:cNvSpPr/>
      </dsp:nvSpPr>
      <dsp:spPr>
        <a:xfrm>
          <a:off x="4332049" y="1892276"/>
          <a:ext cx="1515332" cy="1359543"/>
        </a:xfrm>
        <a:prstGeom prst="ellipse">
          <a:avLst/>
        </a:prstGeom>
        <a:solidFill>
          <a:schemeClr val="accent5">
            <a:hueOff val="-7726349"/>
            <a:satOff val="30964"/>
            <a:lumOff val="67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1400" kern="1200">
              <a:solidFill>
                <a:schemeClr val="tx1"/>
              </a:solidFill>
            </a:rPr>
            <a:t>Herramientas</a:t>
          </a:r>
          <a:endParaRPr lang="es-AR" sz="1400" kern="1200" dirty="0">
            <a:solidFill>
              <a:schemeClr val="tx1"/>
            </a:solidFill>
          </a:endParaRPr>
        </a:p>
      </dsp:txBody>
      <dsp:txXfrm>
        <a:off x="4553964" y="2091376"/>
        <a:ext cx="1071502" cy="961343"/>
      </dsp:txXfrm>
    </dsp:sp>
    <dsp:sp modelId="{990A814E-F22A-414B-B8F5-D1DA0B99BD67}">
      <dsp:nvSpPr>
        <dsp:cNvPr id="0" name=""/>
        <dsp:cNvSpPr/>
      </dsp:nvSpPr>
      <dsp:spPr>
        <a:xfrm rot="5453961">
          <a:off x="5996407" y="2469824"/>
          <a:ext cx="452874" cy="240023"/>
        </a:xfrm>
        <a:prstGeom prst="triangle">
          <a:avLst/>
        </a:prstGeom>
        <a:solidFill>
          <a:schemeClr val="accent5">
            <a:hueOff val="-8692142"/>
            <a:satOff val="34835"/>
            <a:lumOff val="754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8841D00-085C-498A-A134-C48AF3401B44}">
      <dsp:nvSpPr>
        <dsp:cNvPr id="0" name=""/>
        <dsp:cNvSpPr/>
      </dsp:nvSpPr>
      <dsp:spPr>
        <a:xfrm>
          <a:off x="6584757" y="2042472"/>
          <a:ext cx="1189910" cy="1124768"/>
        </a:xfrm>
        <a:prstGeom prst="ellipse">
          <a:avLst/>
        </a:prstGeom>
        <a:solidFill>
          <a:schemeClr val="accent5">
            <a:hueOff val="-8830112"/>
            <a:satOff val="35388"/>
            <a:lumOff val="76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1400" kern="1200">
              <a:solidFill>
                <a:schemeClr val="tx1"/>
              </a:solidFill>
            </a:rPr>
            <a:t>Calidad en el trabajo</a:t>
          </a:r>
          <a:endParaRPr lang="es-AR" sz="1400" kern="1200" dirty="0">
            <a:solidFill>
              <a:schemeClr val="tx1"/>
            </a:solidFill>
          </a:endParaRPr>
        </a:p>
      </dsp:txBody>
      <dsp:txXfrm>
        <a:off x="6759015" y="2207190"/>
        <a:ext cx="841394" cy="795332"/>
      </dsp:txXfrm>
    </dsp:sp>
    <dsp:sp modelId="{D2474CAA-B3B9-41BC-AD46-7F5B10A918B6}">
      <dsp:nvSpPr>
        <dsp:cNvPr id="0" name=""/>
        <dsp:cNvSpPr/>
      </dsp:nvSpPr>
      <dsp:spPr>
        <a:xfrm>
          <a:off x="6953275" y="1646941"/>
          <a:ext cx="452874" cy="240023"/>
        </a:xfrm>
        <a:prstGeom prst="triangle">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2EB0DC-1693-45F1-A7B9-69AF280E75B6}">
      <dsp:nvSpPr>
        <dsp:cNvPr id="0" name=""/>
        <dsp:cNvSpPr/>
      </dsp:nvSpPr>
      <dsp:spPr>
        <a:xfrm>
          <a:off x="6532749" y="211093"/>
          <a:ext cx="1293925" cy="1293925"/>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1400" kern="1200">
              <a:solidFill>
                <a:schemeClr val="tx1"/>
              </a:solidFill>
            </a:rPr>
            <a:t>Estrategias diferentes para proyectos diferentes</a:t>
          </a:r>
          <a:endParaRPr lang="es-AR" sz="1400" kern="1200" dirty="0">
            <a:solidFill>
              <a:schemeClr val="tx1"/>
            </a:solidFill>
          </a:endParaRPr>
        </a:p>
      </dsp:txBody>
      <dsp:txXfrm>
        <a:off x="6722240" y="400584"/>
        <a:ext cx="914943" cy="91494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6D02B-931F-4366-B12E-51E360030614}">
      <dsp:nvSpPr>
        <dsp:cNvPr id="0" name=""/>
        <dsp:cNvSpPr/>
      </dsp:nvSpPr>
      <dsp:spPr>
        <a:xfrm>
          <a:off x="2137635" y="2709333"/>
          <a:ext cx="490048" cy="2334451"/>
        </a:xfrm>
        <a:custGeom>
          <a:avLst/>
          <a:gdLst/>
          <a:ahLst/>
          <a:cxnLst/>
          <a:rect l="0" t="0" r="0" b="0"/>
          <a:pathLst>
            <a:path>
              <a:moveTo>
                <a:pt x="0" y="0"/>
              </a:moveTo>
              <a:lnTo>
                <a:pt x="245024" y="0"/>
              </a:lnTo>
              <a:lnTo>
                <a:pt x="245024" y="2334451"/>
              </a:lnTo>
              <a:lnTo>
                <a:pt x="490048" y="233445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AR" sz="800" kern="1200"/>
        </a:p>
      </dsp:txBody>
      <dsp:txXfrm>
        <a:off x="2323026" y="3816926"/>
        <a:ext cx="119266" cy="119266"/>
      </dsp:txXfrm>
    </dsp:sp>
    <dsp:sp modelId="{E90DBFFF-4A3F-4BD0-87C1-EEAB888CC20F}">
      <dsp:nvSpPr>
        <dsp:cNvPr id="0" name=""/>
        <dsp:cNvSpPr/>
      </dsp:nvSpPr>
      <dsp:spPr>
        <a:xfrm>
          <a:off x="2137635" y="2709333"/>
          <a:ext cx="490048" cy="1400671"/>
        </a:xfrm>
        <a:custGeom>
          <a:avLst/>
          <a:gdLst/>
          <a:ahLst/>
          <a:cxnLst/>
          <a:rect l="0" t="0" r="0" b="0"/>
          <a:pathLst>
            <a:path>
              <a:moveTo>
                <a:pt x="0" y="0"/>
              </a:moveTo>
              <a:lnTo>
                <a:pt x="245024" y="0"/>
              </a:lnTo>
              <a:lnTo>
                <a:pt x="245024" y="1400671"/>
              </a:lnTo>
              <a:lnTo>
                <a:pt x="490048" y="14006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AR" sz="500" kern="1200"/>
        </a:p>
      </dsp:txBody>
      <dsp:txXfrm>
        <a:off x="2345561" y="3372571"/>
        <a:ext cx="74196" cy="74196"/>
      </dsp:txXfrm>
    </dsp:sp>
    <dsp:sp modelId="{7ADC6378-0308-4F02-9B75-00DB1C7CE287}">
      <dsp:nvSpPr>
        <dsp:cNvPr id="0" name=""/>
        <dsp:cNvSpPr/>
      </dsp:nvSpPr>
      <dsp:spPr>
        <a:xfrm>
          <a:off x="2137635" y="2709333"/>
          <a:ext cx="490048" cy="466890"/>
        </a:xfrm>
        <a:custGeom>
          <a:avLst/>
          <a:gdLst/>
          <a:ahLst/>
          <a:cxnLst/>
          <a:rect l="0" t="0" r="0" b="0"/>
          <a:pathLst>
            <a:path>
              <a:moveTo>
                <a:pt x="0" y="0"/>
              </a:moveTo>
              <a:lnTo>
                <a:pt x="245024" y="0"/>
              </a:lnTo>
              <a:lnTo>
                <a:pt x="245024" y="466890"/>
              </a:lnTo>
              <a:lnTo>
                <a:pt x="490048" y="4668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AR" sz="500" kern="1200"/>
        </a:p>
      </dsp:txBody>
      <dsp:txXfrm>
        <a:off x="2365738" y="2925857"/>
        <a:ext cx="33842" cy="33842"/>
      </dsp:txXfrm>
    </dsp:sp>
    <dsp:sp modelId="{6FC26B33-5BDE-483E-8FB5-A9677578AB6D}">
      <dsp:nvSpPr>
        <dsp:cNvPr id="0" name=""/>
        <dsp:cNvSpPr/>
      </dsp:nvSpPr>
      <dsp:spPr>
        <a:xfrm>
          <a:off x="2137635" y="2242443"/>
          <a:ext cx="490048" cy="466890"/>
        </a:xfrm>
        <a:custGeom>
          <a:avLst/>
          <a:gdLst/>
          <a:ahLst/>
          <a:cxnLst/>
          <a:rect l="0" t="0" r="0" b="0"/>
          <a:pathLst>
            <a:path>
              <a:moveTo>
                <a:pt x="0" y="466890"/>
              </a:moveTo>
              <a:lnTo>
                <a:pt x="245024" y="466890"/>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AR" sz="500" kern="1200"/>
        </a:p>
      </dsp:txBody>
      <dsp:txXfrm>
        <a:off x="2365738" y="2458966"/>
        <a:ext cx="33842" cy="33842"/>
      </dsp:txXfrm>
    </dsp:sp>
    <dsp:sp modelId="{3E54FF0A-70E5-4A95-89BC-5D93ED1E73BD}">
      <dsp:nvSpPr>
        <dsp:cNvPr id="0" name=""/>
        <dsp:cNvSpPr/>
      </dsp:nvSpPr>
      <dsp:spPr>
        <a:xfrm>
          <a:off x="2137635" y="1308662"/>
          <a:ext cx="490048" cy="1400671"/>
        </a:xfrm>
        <a:custGeom>
          <a:avLst/>
          <a:gdLst/>
          <a:ahLst/>
          <a:cxnLst/>
          <a:rect l="0" t="0" r="0" b="0"/>
          <a:pathLst>
            <a:path>
              <a:moveTo>
                <a:pt x="0" y="1400671"/>
              </a:moveTo>
              <a:lnTo>
                <a:pt x="245024" y="1400671"/>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AR" sz="500" kern="1200"/>
        </a:p>
      </dsp:txBody>
      <dsp:txXfrm>
        <a:off x="2345561" y="1971899"/>
        <a:ext cx="74196" cy="74196"/>
      </dsp:txXfrm>
    </dsp:sp>
    <dsp:sp modelId="{00C152D1-6384-4C15-AADE-34E84F2AD3BF}">
      <dsp:nvSpPr>
        <dsp:cNvPr id="0" name=""/>
        <dsp:cNvSpPr/>
      </dsp:nvSpPr>
      <dsp:spPr>
        <a:xfrm>
          <a:off x="2137635" y="374881"/>
          <a:ext cx="490048" cy="2334451"/>
        </a:xfrm>
        <a:custGeom>
          <a:avLst/>
          <a:gdLst/>
          <a:ahLst/>
          <a:cxnLst/>
          <a:rect l="0" t="0" r="0" b="0"/>
          <a:pathLst>
            <a:path>
              <a:moveTo>
                <a:pt x="0" y="2334451"/>
              </a:moveTo>
              <a:lnTo>
                <a:pt x="245024" y="2334451"/>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AR" sz="800" kern="1200"/>
        </a:p>
      </dsp:txBody>
      <dsp:txXfrm>
        <a:off x="2323026" y="1482474"/>
        <a:ext cx="119266" cy="119266"/>
      </dsp:txXfrm>
    </dsp:sp>
    <dsp:sp modelId="{2CFD7F1B-0D71-4ECC-A1B5-E12B2E23317D}">
      <dsp:nvSpPr>
        <dsp:cNvPr id="0" name=""/>
        <dsp:cNvSpPr/>
      </dsp:nvSpPr>
      <dsp:spPr>
        <a:xfrm rot="16200000">
          <a:off x="-201731" y="2335821"/>
          <a:ext cx="3931708"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s-AR" sz="4000" kern="1200" dirty="0"/>
            <a:t>Responsabilidades</a:t>
          </a:r>
        </a:p>
      </dsp:txBody>
      <dsp:txXfrm>
        <a:off x="-201731" y="2335821"/>
        <a:ext cx="3931708" cy="747024"/>
      </dsp:txXfrm>
    </dsp:sp>
    <dsp:sp modelId="{BE490A77-7EE7-4B9C-927F-BB155D25A399}">
      <dsp:nvSpPr>
        <dsp:cNvPr id="0" name=""/>
        <dsp:cNvSpPr/>
      </dsp:nvSpPr>
      <dsp:spPr>
        <a:xfrm>
          <a:off x="2627683" y="1369"/>
          <a:ext cx="491555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AR" sz="2000" kern="1200" dirty="0"/>
            <a:t>Gestionar la economía</a:t>
          </a:r>
        </a:p>
      </dsp:txBody>
      <dsp:txXfrm>
        <a:off x="2627683" y="1369"/>
        <a:ext cx="4915550" cy="747024"/>
      </dsp:txXfrm>
    </dsp:sp>
    <dsp:sp modelId="{6C922056-528A-475C-828F-1757841BA876}">
      <dsp:nvSpPr>
        <dsp:cNvPr id="0" name=""/>
        <dsp:cNvSpPr/>
      </dsp:nvSpPr>
      <dsp:spPr>
        <a:xfrm>
          <a:off x="2627683" y="935150"/>
          <a:ext cx="4982466"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AR" sz="2000" kern="1200" dirty="0"/>
            <a:t>Participa en la planificación</a:t>
          </a:r>
        </a:p>
      </dsp:txBody>
      <dsp:txXfrm>
        <a:off x="2627683" y="935150"/>
        <a:ext cx="4982466" cy="747024"/>
      </dsp:txXfrm>
    </dsp:sp>
    <dsp:sp modelId="{58D85906-EDB3-443F-B0D5-E4320FB4F5FE}">
      <dsp:nvSpPr>
        <dsp:cNvPr id="0" name=""/>
        <dsp:cNvSpPr/>
      </dsp:nvSpPr>
      <dsp:spPr>
        <a:xfrm>
          <a:off x="2627683" y="1868930"/>
          <a:ext cx="4945541"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AR" sz="2000" kern="1200" dirty="0"/>
            <a:t>Cuida el Product Backlog</a:t>
          </a:r>
        </a:p>
      </dsp:txBody>
      <dsp:txXfrm>
        <a:off x="2627683" y="1868930"/>
        <a:ext cx="4945541" cy="747024"/>
      </dsp:txXfrm>
    </dsp:sp>
    <dsp:sp modelId="{B9317993-B368-42F8-9B04-F423E075DB6D}">
      <dsp:nvSpPr>
        <dsp:cNvPr id="0" name=""/>
        <dsp:cNvSpPr/>
      </dsp:nvSpPr>
      <dsp:spPr>
        <a:xfrm>
          <a:off x="2627683" y="2802711"/>
          <a:ext cx="4952475"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s-AR" sz="1900" kern="1200" dirty="0"/>
            <a:t>Define el criterio de aceptación y verifica si no se cumple</a:t>
          </a:r>
        </a:p>
      </dsp:txBody>
      <dsp:txXfrm>
        <a:off x="2627683" y="2802711"/>
        <a:ext cx="4952475" cy="747024"/>
      </dsp:txXfrm>
    </dsp:sp>
    <dsp:sp modelId="{0FAB94F4-C863-4EFE-AE41-6C74325EA48D}">
      <dsp:nvSpPr>
        <dsp:cNvPr id="0" name=""/>
        <dsp:cNvSpPr/>
      </dsp:nvSpPr>
      <dsp:spPr>
        <a:xfrm>
          <a:off x="2627683" y="3736492"/>
          <a:ext cx="495250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s-AR" sz="1900" kern="1200" dirty="0"/>
            <a:t>Colabora con el equipo</a:t>
          </a:r>
        </a:p>
      </dsp:txBody>
      <dsp:txXfrm>
        <a:off x="2627683" y="3736492"/>
        <a:ext cx="4952500" cy="747024"/>
      </dsp:txXfrm>
    </dsp:sp>
    <dsp:sp modelId="{A13C805E-66E7-4FF2-984F-6B92EE9170BA}">
      <dsp:nvSpPr>
        <dsp:cNvPr id="0" name=""/>
        <dsp:cNvSpPr/>
      </dsp:nvSpPr>
      <dsp:spPr>
        <a:xfrm>
          <a:off x="2627683" y="4670273"/>
          <a:ext cx="495250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s-AR" sz="1900" kern="1200" dirty="0"/>
            <a:t>Colabora con los </a:t>
          </a:r>
          <a:r>
            <a:rPr lang="es-AR" sz="1900" kern="1200" dirty="0" err="1"/>
            <a:t>Stakeholders</a:t>
          </a:r>
          <a:endParaRPr lang="es-AR" sz="1900" kern="1200" dirty="0"/>
        </a:p>
        <a:p>
          <a:pPr marL="0" lvl="0" indent="0" algn="ctr" defTabSz="844550">
            <a:lnSpc>
              <a:spcPct val="90000"/>
            </a:lnSpc>
            <a:spcBef>
              <a:spcPct val="0"/>
            </a:spcBef>
            <a:spcAft>
              <a:spcPct val="35000"/>
            </a:spcAft>
            <a:buNone/>
          </a:pPr>
          <a:endParaRPr lang="es-AR" sz="1900" kern="1200" dirty="0"/>
        </a:p>
      </dsp:txBody>
      <dsp:txXfrm>
        <a:off x="2627683" y="4670273"/>
        <a:ext cx="4952500" cy="74702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DBFFF-4A3F-4BD0-87C1-EEAB888CC20F}">
      <dsp:nvSpPr>
        <dsp:cNvPr id="0" name=""/>
        <dsp:cNvSpPr/>
      </dsp:nvSpPr>
      <dsp:spPr>
        <a:xfrm>
          <a:off x="2137635" y="2709333"/>
          <a:ext cx="490048" cy="2334451"/>
        </a:xfrm>
        <a:custGeom>
          <a:avLst/>
          <a:gdLst/>
          <a:ahLst/>
          <a:cxnLst/>
          <a:rect l="0" t="0" r="0" b="0"/>
          <a:pathLst>
            <a:path>
              <a:moveTo>
                <a:pt x="0" y="0"/>
              </a:moveTo>
              <a:lnTo>
                <a:pt x="245024" y="0"/>
              </a:lnTo>
              <a:lnTo>
                <a:pt x="245024" y="2334451"/>
              </a:lnTo>
              <a:lnTo>
                <a:pt x="490048" y="233445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AR" sz="800" kern="1200"/>
        </a:p>
      </dsp:txBody>
      <dsp:txXfrm>
        <a:off x="2323026" y="3816926"/>
        <a:ext cx="119266" cy="119266"/>
      </dsp:txXfrm>
    </dsp:sp>
    <dsp:sp modelId="{7ADC6378-0308-4F02-9B75-00DB1C7CE287}">
      <dsp:nvSpPr>
        <dsp:cNvPr id="0" name=""/>
        <dsp:cNvSpPr/>
      </dsp:nvSpPr>
      <dsp:spPr>
        <a:xfrm>
          <a:off x="2137635" y="2709333"/>
          <a:ext cx="490048" cy="1400671"/>
        </a:xfrm>
        <a:custGeom>
          <a:avLst/>
          <a:gdLst/>
          <a:ahLst/>
          <a:cxnLst/>
          <a:rect l="0" t="0" r="0" b="0"/>
          <a:pathLst>
            <a:path>
              <a:moveTo>
                <a:pt x="0" y="0"/>
              </a:moveTo>
              <a:lnTo>
                <a:pt x="245024" y="0"/>
              </a:lnTo>
              <a:lnTo>
                <a:pt x="245024" y="1400671"/>
              </a:lnTo>
              <a:lnTo>
                <a:pt x="490048" y="14006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AR" sz="500" kern="1200"/>
        </a:p>
      </dsp:txBody>
      <dsp:txXfrm>
        <a:off x="2345561" y="3372571"/>
        <a:ext cx="74196" cy="74196"/>
      </dsp:txXfrm>
    </dsp:sp>
    <dsp:sp modelId="{6FC26B33-5BDE-483E-8FB5-A9677578AB6D}">
      <dsp:nvSpPr>
        <dsp:cNvPr id="0" name=""/>
        <dsp:cNvSpPr/>
      </dsp:nvSpPr>
      <dsp:spPr>
        <a:xfrm>
          <a:off x="2137635" y="2709333"/>
          <a:ext cx="490048" cy="466890"/>
        </a:xfrm>
        <a:custGeom>
          <a:avLst/>
          <a:gdLst/>
          <a:ahLst/>
          <a:cxnLst/>
          <a:rect l="0" t="0" r="0" b="0"/>
          <a:pathLst>
            <a:path>
              <a:moveTo>
                <a:pt x="0" y="0"/>
              </a:moveTo>
              <a:lnTo>
                <a:pt x="245024" y="0"/>
              </a:lnTo>
              <a:lnTo>
                <a:pt x="245024" y="466890"/>
              </a:lnTo>
              <a:lnTo>
                <a:pt x="490048" y="4668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AR" sz="500" kern="1200"/>
        </a:p>
      </dsp:txBody>
      <dsp:txXfrm>
        <a:off x="2365738" y="2925857"/>
        <a:ext cx="33842" cy="33842"/>
      </dsp:txXfrm>
    </dsp:sp>
    <dsp:sp modelId="{3E54FF0A-70E5-4A95-89BC-5D93ED1E73BD}">
      <dsp:nvSpPr>
        <dsp:cNvPr id="0" name=""/>
        <dsp:cNvSpPr/>
      </dsp:nvSpPr>
      <dsp:spPr>
        <a:xfrm>
          <a:off x="2137635" y="2242443"/>
          <a:ext cx="490048" cy="466890"/>
        </a:xfrm>
        <a:custGeom>
          <a:avLst/>
          <a:gdLst/>
          <a:ahLst/>
          <a:cxnLst/>
          <a:rect l="0" t="0" r="0" b="0"/>
          <a:pathLst>
            <a:path>
              <a:moveTo>
                <a:pt x="0" y="466890"/>
              </a:moveTo>
              <a:lnTo>
                <a:pt x="245024" y="466890"/>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AR" sz="500" kern="1200"/>
        </a:p>
      </dsp:txBody>
      <dsp:txXfrm>
        <a:off x="2365738" y="2458966"/>
        <a:ext cx="33842" cy="33842"/>
      </dsp:txXfrm>
    </dsp:sp>
    <dsp:sp modelId="{37C70B9E-1900-417B-8103-6076388E15AD}">
      <dsp:nvSpPr>
        <dsp:cNvPr id="0" name=""/>
        <dsp:cNvSpPr/>
      </dsp:nvSpPr>
      <dsp:spPr>
        <a:xfrm>
          <a:off x="2137635" y="1308662"/>
          <a:ext cx="490048" cy="1400671"/>
        </a:xfrm>
        <a:custGeom>
          <a:avLst/>
          <a:gdLst/>
          <a:ahLst/>
          <a:cxnLst/>
          <a:rect l="0" t="0" r="0" b="0"/>
          <a:pathLst>
            <a:path>
              <a:moveTo>
                <a:pt x="0" y="1400671"/>
              </a:moveTo>
              <a:lnTo>
                <a:pt x="245024" y="1400671"/>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AR" sz="500" kern="1200"/>
        </a:p>
      </dsp:txBody>
      <dsp:txXfrm>
        <a:off x="2345561" y="1971899"/>
        <a:ext cx="74196" cy="74196"/>
      </dsp:txXfrm>
    </dsp:sp>
    <dsp:sp modelId="{00C152D1-6384-4C15-AADE-34E84F2AD3BF}">
      <dsp:nvSpPr>
        <dsp:cNvPr id="0" name=""/>
        <dsp:cNvSpPr/>
      </dsp:nvSpPr>
      <dsp:spPr>
        <a:xfrm>
          <a:off x="2137635" y="374881"/>
          <a:ext cx="490048" cy="2334451"/>
        </a:xfrm>
        <a:custGeom>
          <a:avLst/>
          <a:gdLst/>
          <a:ahLst/>
          <a:cxnLst/>
          <a:rect l="0" t="0" r="0" b="0"/>
          <a:pathLst>
            <a:path>
              <a:moveTo>
                <a:pt x="0" y="2334451"/>
              </a:moveTo>
              <a:lnTo>
                <a:pt x="245024" y="2334451"/>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AR" sz="800" kern="1200"/>
        </a:p>
      </dsp:txBody>
      <dsp:txXfrm>
        <a:off x="2323026" y="1482474"/>
        <a:ext cx="119266" cy="119266"/>
      </dsp:txXfrm>
    </dsp:sp>
    <dsp:sp modelId="{2CFD7F1B-0D71-4ECC-A1B5-E12B2E23317D}">
      <dsp:nvSpPr>
        <dsp:cNvPr id="0" name=""/>
        <dsp:cNvSpPr/>
      </dsp:nvSpPr>
      <dsp:spPr>
        <a:xfrm rot="16200000">
          <a:off x="-201731" y="2335821"/>
          <a:ext cx="3931708"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s-AR" sz="4000" kern="1200" dirty="0"/>
            <a:t>Responsabilidades</a:t>
          </a:r>
        </a:p>
      </dsp:txBody>
      <dsp:txXfrm>
        <a:off x="-201731" y="2335821"/>
        <a:ext cx="3931708" cy="747024"/>
      </dsp:txXfrm>
    </dsp:sp>
    <dsp:sp modelId="{BE490A77-7EE7-4B9C-927F-BB155D25A399}">
      <dsp:nvSpPr>
        <dsp:cNvPr id="0" name=""/>
        <dsp:cNvSpPr/>
      </dsp:nvSpPr>
      <dsp:spPr>
        <a:xfrm>
          <a:off x="2627683" y="1369"/>
          <a:ext cx="491555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AR" sz="2100" kern="1200" dirty="0"/>
            <a:t>Coach</a:t>
          </a:r>
        </a:p>
      </dsp:txBody>
      <dsp:txXfrm>
        <a:off x="2627683" y="1369"/>
        <a:ext cx="4915550" cy="747024"/>
      </dsp:txXfrm>
    </dsp:sp>
    <dsp:sp modelId="{50E7CE33-26EF-4D28-A452-B39D0D286206}">
      <dsp:nvSpPr>
        <dsp:cNvPr id="0" name=""/>
        <dsp:cNvSpPr/>
      </dsp:nvSpPr>
      <dsp:spPr>
        <a:xfrm>
          <a:off x="2627683" y="935150"/>
          <a:ext cx="495250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AR" sz="2100" kern="1200" dirty="0"/>
            <a:t>Líder de Servicio</a:t>
          </a:r>
        </a:p>
      </dsp:txBody>
      <dsp:txXfrm>
        <a:off x="2627683" y="935150"/>
        <a:ext cx="4952500" cy="747024"/>
      </dsp:txXfrm>
    </dsp:sp>
    <dsp:sp modelId="{6C922056-528A-475C-828F-1757841BA876}">
      <dsp:nvSpPr>
        <dsp:cNvPr id="0" name=""/>
        <dsp:cNvSpPr/>
      </dsp:nvSpPr>
      <dsp:spPr>
        <a:xfrm>
          <a:off x="2627683" y="1868930"/>
          <a:ext cx="4982466"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AR" sz="2100" kern="1200" dirty="0"/>
            <a:t>Autoridad sobre el Proceso</a:t>
          </a:r>
        </a:p>
      </dsp:txBody>
      <dsp:txXfrm>
        <a:off x="2627683" y="1868930"/>
        <a:ext cx="4982466" cy="747024"/>
      </dsp:txXfrm>
    </dsp:sp>
    <dsp:sp modelId="{58D85906-EDB3-443F-B0D5-E4320FB4F5FE}">
      <dsp:nvSpPr>
        <dsp:cNvPr id="0" name=""/>
        <dsp:cNvSpPr/>
      </dsp:nvSpPr>
      <dsp:spPr>
        <a:xfrm>
          <a:off x="2627683" y="2802711"/>
          <a:ext cx="4945541"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AR" sz="2100" kern="1200" dirty="0"/>
            <a:t>Escudo de interferencia</a:t>
          </a:r>
        </a:p>
      </dsp:txBody>
      <dsp:txXfrm>
        <a:off x="2627683" y="2802711"/>
        <a:ext cx="4945541" cy="747024"/>
      </dsp:txXfrm>
    </dsp:sp>
    <dsp:sp modelId="{B9317993-B368-42F8-9B04-F423E075DB6D}">
      <dsp:nvSpPr>
        <dsp:cNvPr id="0" name=""/>
        <dsp:cNvSpPr/>
      </dsp:nvSpPr>
      <dsp:spPr>
        <a:xfrm>
          <a:off x="2627683" y="3736492"/>
          <a:ext cx="4952475"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AR" sz="2100" kern="1200" dirty="0"/>
            <a:t>Remueve impedimentos</a:t>
          </a:r>
        </a:p>
      </dsp:txBody>
      <dsp:txXfrm>
        <a:off x="2627683" y="3736492"/>
        <a:ext cx="4952475" cy="747024"/>
      </dsp:txXfrm>
    </dsp:sp>
    <dsp:sp modelId="{0FAB94F4-C863-4EFE-AE41-6C74325EA48D}">
      <dsp:nvSpPr>
        <dsp:cNvPr id="0" name=""/>
        <dsp:cNvSpPr/>
      </dsp:nvSpPr>
      <dsp:spPr>
        <a:xfrm>
          <a:off x="2627683" y="4670273"/>
          <a:ext cx="495250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AR" sz="2100" kern="1200" dirty="0"/>
            <a:t>Agente de Cambio</a:t>
          </a:r>
        </a:p>
        <a:p>
          <a:pPr marL="0" lvl="0" indent="0" algn="ctr" defTabSz="933450">
            <a:lnSpc>
              <a:spcPct val="90000"/>
            </a:lnSpc>
            <a:spcBef>
              <a:spcPct val="0"/>
            </a:spcBef>
            <a:spcAft>
              <a:spcPct val="35000"/>
            </a:spcAft>
            <a:buNone/>
          </a:pPr>
          <a:endParaRPr lang="es-AR" sz="2100" kern="1200" dirty="0"/>
        </a:p>
      </dsp:txBody>
      <dsp:txXfrm>
        <a:off x="2627683" y="4670273"/>
        <a:ext cx="4952500" cy="74702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4D6C0-7EAF-4CF4-9DE4-7E82BCCCD656}">
      <dsp:nvSpPr>
        <dsp:cNvPr id="0" name=""/>
        <dsp:cNvSpPr/>
      </dsp:nvSpPr>
      <dsp:spPr>
        <a:xfrm>
          <a:off x="2240456" y="2592492"/>
          <a:ext cx="277101" cy="2376064"/>
        </a:xfrm>
        <a:custGeom>
          <a:avLst/>
          <a:gdLst/>
          <a:ahLst/>
          <a:cxnLst/>
          <a:rect l="0" t="0" r="0" b="0"/>
          <a:pathLst>
            <a:path>
              <a:moveTo>
                <a:pt x="0" y="0"/>
              </a:moveTo>
              <a:lnTo>
                <a:pt x="138550" y="0"/>
              </a:lnTo>
              <a:lnTo>
                <a:pt x="138550" y="2376064"/>
              </a:lnTo>
              <a:lnTo>
                <a:pt x="277101" y="23760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s-AR" sz="1000" kern="1200"/>
        </a:p>
      </dsp:txBody>
      <dsp:txXfrm>
        <a:off x="2319203" y="3720719"/>
        <a:ext cx="119608" cy="119608"/>
      </dsp:txXfrm>
    </dsp:sp>
    <dsp:sp modelId="{91C8CF01-32BF-445D-AD3E-A00A4AA77835}">
      <dsp:nvSpPr>
        <dsp:cNvPr id="0" name=""/>
        <dsp:cNvSpPr/>
      </dsp:nvSpPr>
      <dsp:spPr>
        <a:xfrm>
          <a:off x="2240456" y="2592492"/>
          <a:ext cx="277101" cy="1848049"/>
        </a:xfrm>
        <a:custGeom>
          <a:avLst/>
          <a:gdLst/>
          <a:ahLst/>
          <a:cxnLst/>
          <a:rect l="0" t="0" r="0" b="0"/>
          <a:pathLst>
            <a:path>
              <a:moveTo>
                <a:pt x="0" y="0"/>
              </a:moveTo>
              <a:lnTo>
                <a:pt x="138550" y="0"/>
              </a:lnTo>
              <a:lnTo>
                <a:pt x="138550" y="1848049"/>
              </a:lnTo>
              <a:lnTo>
                <a:pt x="277101" y="184804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s-AR" sz="900" kern="1200"/>
        </a:p>
      </dsp:txBody>
      <dsp:txXfrm>
        <a:off x="2332289" y="3469799"/>
        <a:ext cx="93435" cy="93435"/>
      </dsp:txXfrm>
    </dsp:sp>
    <dsp:sp modelId="{70910025-D25B-46D4-995B-458B6DECDF91}">
      <dsp:nvSpPr>
        <dsp:cNvPr id="0" name=""/>
        <dsp:cNvSpPr/>
      </dsp:nvSpPr>
      <dsp:spPr>
        <a:xfrm>
          <a:off x="2240456" y="2592492"/>
          <a:ext cx="277101" cy="1320035"/>
        </a:xfrm>
        <a:custGeom>
          <a:avLst/>
          <a:gdLst/>
          <a:ahLst/>
          <a:cxnLst/>
          <a:rect l="0" t="0" r="0" b="0"/>
          <a:pathLst>
            <a:path>
              <a:moveTo>
                <a:pt x="0" y="0"/>
              </a:moveTo>
              <a:lnTo>
                <a:pt x="138550" y="0"/>
              </a:lnTo>
              <a:lnTo>
                <a:pt x="138550" y="1320035"/>
              </a:lnTo>
              <a:lnTo>
                <a:pt x="277101" y="13200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s-AR" sz="900" kern="1200"/>
        </a:p>
      </dsp:txBody>
      <dsp:txXfrm>
        <a:off x="2345287" y="3218789"/>
        <a:ext cx="67440" cy="67440"/>
      </dsp:txXfrm>
    </dsp:sp>
    <dsp:sp modelId="{49AEF038-5986-4BB0-B616-498B5BF154C5}">
      <dsp:nvSpPr>
        <dsp:cNvPr id="0" name=""/>
        <dsp:cNvSpPr/>
      </dsp:nvSpPr>
      <dsp:spPr>
        <a:xfrm>
          <a:off x="2240456" y="2592492"/>
          <a:ext cx="277101" cy="792021"/>
        </a:xfrm>
        <a:custGeom>
          <a:avLst/>
          <a:gdLst/>
          <a:ahLst/>
          <a:cxnLst/>
          <a:rect l="0" t="0" r="0" b="0"/>
          <a:pathLst>
            <a:path>
              <a:moveTo>
                <a:pt x="0" y="0"/>
              </a:moveTo>
              <a:lnTo>
                <a:pt x="138550" y="0"/>
              </a:lnTo>
              <a:lnTo>
                <a:pt x="138550" y="792021"/>
              </a:lnTo>
              <a:lnTo>
                <a:pt x="277101" y="7920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s-AR" sz="900" kern="1200"/>
        </a:p>
      </dsp:txBody>
      <dsp:txXfrm>
        <a:off x="2358030" y="2967525"/>
        <a:ext cx="41954" cy="41954"/>
      </dsp:txXfrm>
    </dsp:sp>
    <dsp:sp modelId="{FF4C9EDD-62C7-4F1D-95C8-2A458B25F22A}">
      <dsp:nvSpPr>
        <dsp:cNvPr id="0" name=""/>
        <dsp:cNvSpPr/>
      </dsp:nvSpPr>
      <dsp:spPr>
        <a:xfrm>
          <a:off x="2240456" y="2592492"/>
          <a:ext cx="277101" cy="264007"/>
        </a:xfrm>
        <a:custGeom>
          <a:avLst/>
          <a:gdLst/>
          <a:ahLst/>
          <a:cxnLst/>
          <a:rect l="0" t="0" r="0" b="0"/>
          <a:pathLst>
            <a:path>
              <a:moveTo>
                <a:pt x="0" y="0"/>
              </a:moveTo>
              <a:lnTo>
                <a:pt x="138550" y="0"/>
              </a:lnTo>
              <a:lnTo>
                <a:pt x="138550" y="264007"/>
              </a:lnTo>
              <a:lnTo>
                <a:pt x="277101" y="2640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s-AR" sz="900" kern="1200"/>
        </a:p>
      </dsp:txBody>
      <dsp:txXfrm>
        <a:off x="2369439" y="2714927"/>
        <a:ext cx="19136" cy="19136"/>
      </dsp:txXfrm>
    </dsp:sp>
    <dsp:sp modelId="{8A94CC5C-9AEF-455C-98BB-0762C8F651D6}">
      <dsp:nvSpPr>
        <dsp:cNvPr id="0" name=""/>
        <dsp:cNvSpPr/>
      </dsp:nvSpPr>
      <dsp:spPr>
        <a:xfrm>
          <a:off x="2240456" y="2328484"/>
          <a:ext cx="277101" cy="264007"/>
        </a:xfrm>
        <a:custGeom>
          <a:avLst/>
          <a:gdLst/>
          <a:ahLst/>
          <a:cxnLst/>
          <a:rect l="0" t="0" r="0" b="0"/>
          <a:pathLst>
            <a:path>
              <a:moveTo>
                <a:pt x="0" y="264007"/>
              </a:moveTo>
              <a:lnTo>
                <a:pt x="138550" y="264007"/>
              </a:lnTo>
              <a:lnTo>
                <a:pt x="138550" y="0"/>
              </a:lnTo>
              <a:lnTo>
                <a:pt x="2771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s-AR" sz="900" kern="1200"/>
        </a:p>
      </dsp:txBody>
      <dsp:txXfrm>
        <a:off x="2369439" y="2450920"/>
        <a:ext cx="19136" cy="19136"/>
      </dsp:txXfrm>
    </dsp:sp>
    <dsp:sp modelId="{F847E9C9-75BC-4859-977C-8E6330634F1C}">
      <dsp:nvSpPr>
        <dsp:cNvPr id="0" name=""/>
        <dsp:cNvSpPr/>
      </dsp:nvSpPr>
      <dsp:spPr>
        <a:xfrm>
          <a:off x="2240456" y="1800470"/>
          <a:ext cx="277101" cy="792021"/>
        </a:xfrm>
        <a:custGeom>
          <a:avLst/>
          <a:gdLst/>
          <a:ahLst/>
          <a:cxnLst/>
          <a:rect l="0" t="0" r="0" b="0"/>
          <a:pathLst>
            <a:path>
              <a:moveTo>
                <a:pt x="0" y="792021"/>
              </a:moveTo>
              <a:lnTo>
                <a:pt x="138550" y="792021"/>
              </a:lnTo>
              <a:lnTo>
                <a:pt x="138550" y="0"/>
              </a:lnTo>
              <a:lnTo>
                <a:pt x="2771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s-AR" sz="900" kern="1200"/>
        </a:p>
      </dsp:txBody>
      <dsp:txXfrm>
        <a:off x="2358030" y="2175503"/>
        <a:ext cx="41954" cy="41954"/>
      </dsp:txXfrm>
    </dsp:sp>
    <dsp:sp modelId="{3C81F5DC-81B1-42AC-8E0F-8E41DDD62F5E}">
      <dsp:nvSpPr>
        <dsp:cNvPr id="0" name=""/>
        <dsp:cNvSpPr/>
      </dsp:nvSpPr>
      <dsp:spPr>
        <a:xfrm>
          <a:off x="2240456" y="1272456"/>
          <a:ext cx="277101" cy="1320035"/>
        </a:xfrm>
        <a:custGeom>
          <a:avLst/>
          <a:gdLst/>
          <a:ahLst/>
          <a:cxnLst/>
          <a:rect l="0" t="0" r="0" b="0"/>
          <a:pathLst>
            <a:path>
              <a:moveTo>
                <a:pt x="0" y="1320035"/>
              </a:moveTo>
              <a:lnTo>
                <a:pt x="138550" y="1320035"/>
              </a:lnTo>
              <a:lnTo>
                <a:pt x="138550" y="0"/>
              </a:lnTo>
              <a:lnTo>
                <a:pt x="2771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s-AR" sz="900" kern="1200"/>
        </a:p>
      </dsp:txBody>
      <dsp:txXfrm>
        <a:off x="2345287" y="1898754"/>
        <a:ext cx="67440" cy="67440"/>
      </dsp:txXfrm>
    </dsp:sp>
    <dsp:sp modelId="{A0298C79-2125-4ED6-B499-F8FDE00D1A56}">
      <dsp:nvSpPr>
        <dsp:cNvPr id="0" name=""/>
        <dsp:cNvSpPr/>
      </dsp:nvSpPr>
      <dsp:spPr>
        <a:xfrm>
          <a:off x="2240456" y="744442"/>
          <a:ext cx="277101" cy="1848049"/>
        </a:xfrm>
        <a:custGeom>
          <a:avLst/>
          <a:gdLst/>
          <a:ahLst/>
          <a:cxnLst/>
          <a:rect l="0" t="0" r="0" b="0"/>
          <a:pathLst>
            <a:path>
              <a:moveTo>
                <a:pt x="0" y="1848049"/>
              </a:moveTo>
              <a:lnTo>
                <a:pt x="138550" y="1848049"/>
              </a:lnTo>
              <a:lnTo>
                <a:pt x="138550" y="0"/>
              </a:lnTo>
              <a:lnTo>
                <a:pt x="2771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s-AR" sz="1000" kern="1200"/>
        </a:p>
      </dsp:txBody>
      <dsp:txXfrm>
        <a:off x="2332289" y="1621749"/>
        <a:ext cx="93435" cy="93435"/>
      </dsp:txXfrm>
    </dsp:sp>
    <dsp:sp modelId="{71ADFD47-00C4-483A-8035-4F12F2B3BDF4}">
      <dsp:nvSpPr>
        <dsp:cNvPr id="0" name=""/>
        <dsp:cNvSpPr/>
      </dsp:nvSpPr>
      <dsp:spPr>
        <a:xfrm>
          <a:off x="2240456" y="216427"/>
          <a:ext cx="277101" cy="2376064"/>
        </a:xfrm>
        <a:custGeom>
          <a:avLst/>
          <a:gdLst/>
          <a:ahLst/>
          <a:cxnLst/>
          <a:rect l="0" t="0" r="0" b="0"/>
          <a:pathLst>
            <a:path>
              <a:moveTo>
                <a:pt x="0" y="2376064"/>
              </a:moveTo>
              <a:lnTo>
                <a:pt x="138550" y="2376064"/>
              </a:lnTo>
              <a:lnTo>
                <a:pt x="138550" y="0"/>
              </a:lnTo>
              <a:lnTo>
                <a:pt x="2771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2319203" y="1344655"/>
        <a:ext cx="119608" cy="119608"/>
      </dsp:txXfrm>
    </dsp:sp>
    <dsp:sp modelId="{98A31DA2-38D0-415A-AB43-CC203706017C}">
      <dsp:nvSpPr>
        <dsp:cNvPr id="0" name=""/>
        <dsp:cNvSpPr/>
      </dsp:nvSpPr>
      <dsp:spPr>
        <a:xfrm rot="16200000">
          <a:off x="-425074" y="1939528"/>
          <a:ext cx="4025135" cy="130592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AR" sz="3600" kern="1200" dirty="0"/>
            <a:t>Características</a:t>
          </a:r>
        </a:p>
      </dsp:txBody>
      <dsp:txXfrm>
        <a:off x="-425074" y="1939528"/>
        <a:ext cx="4025135" cy="1305927"/>
      </dsp:txXfrm>
    </dsp:sp>
    <dsp:sp modelId="{428EC90F-0C97-4805-91E4-BD8C9F9C0FFD}">
      <dsp:nvSpPr>
        <dsp:cNvPr id="0" name=""/>
        <dsp:cNvSpPr/>
      </dsp:nvSpPr>
      <dsp:spPr>
        <a:xfrm>
          <a:off x="2517558" y="5222"/>
          <a:ext cx="5101611"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Auto-organizado</a:t>
          </a:r>
        </a:p>
      </dsp:txBody>
      <dsp:txXfrm>
        <a:off x="2517558" y="5222"/>
        <a:ext cx="5101611" cy="422411"/>
      </dsp:txXfrm>
    </dsp:sp>
    <dsp:sp modelId="{1AE78691-42D6-4ACA-9A43-23380CFAD29B}">
      <dsp:nvSpPr>
        <dsp:cNvPr id="0" name=""/>
        <dsp:cNvSpPr/>
      </dsp:nvSpPr>
      <dsp:spPr>
        <a:xfrm>
          <a:off x="2517558" y="533236"/>
          <a:ext cx="5036160"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Funcionalmente Transversal</a:t>
          </a:r>
        </a:p>
      </dsp:txBody>
      <dsp:txXfrm>
        <a:off x="2517558" y="533236"/>
        <a:ext cx="5036160" cy="422411"/>
      </dsp:txXfrm>
    </dsp:sp>
    <dsp:sp modelId="{610FC932-B351-40E3-A809-4E653C0C2D03}">
      <dsp:nvSpPr>
        <dsp:cNvPr id="0" name=""/>
        <dsp:cNvSpPr/>
      </dsp:nvSpPr>
      <dsp:spPr>
        <a:xfrm>
          <a:off x="2517558" y="1061250"/>
          <a:ext cx="5222275"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Habilidades en forma de “T”</a:t>
          </a:r>
        </a:p>
      </dsp:txBody>
      <dsp:txXfrm>
        <a:off x="2517558" y="1061250"/>
        <a:ext cx="5222275" cy="422411"/>
      </dsp:txXfrm>
    </dsp:sp>
    <dsp:sp modelId="{8BA2405E-3279-4B54-9464-E0DE591ACCFF}">
      <dsp:nvSpPr>
        <dsp:cNvPr id="0" name=""/>
        <dsp:cNvSpPr/>
      </dsp:nvSpPr>
      <dsp:spPr>
        <a:xfrm>
          <a:off x="2517558" y="1589264"/>
          <a:ext cx="5266722"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Muy buena comunicación</a:t>
          </a:r>
        </a:p>
      </dsp:txBody>
      <dsp:txXfrm>
        <a:off x="2517558" y="1589264"/>
        <a:ext cx="5266722" cy="422411"/>
      </dsp:txXfrm>
    </dsp:sp>
    <dsp:sp modelId="{5367CA82-E576-404C-BD12-2098B0697111}">
      <dsp:nvSpPr>
        <dsp:cNvPr id="0" name=""/>
        <dsp:cNvSpPr/>
      </dsp:nvSpPr>
      <dsp:spPr>
        <a:xfrm>
          <a:off x="2517558" y="2117279"/>
          <a:ext cx="5228468"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AR" sz="2000" kern="1200" dirty="0"/>
            <a:t>Tamaño correcto</a:t>
          </a:r>
        </a:p>
      </dsp:txBody>
      <dsp:txXfrm>
        <a:off x="2517558" y="2117279"/>
        <a:ext cx="5228468" cy="422411"/>
      </dsp:txXfrm>
    </dsp:sp>
    <dsp:sp modelId="{AA674182-84CA-4535-95A0-072027E13799}">
      <dsp:nvSpPr>
        <dsp:cNvPr id="0" name=""/>
        <dsp:cNvSpPr/>
      </dsp:nvSpPr>
      <dsp:spPr>
        <a:xfrm>
          <a:off x="2517558" y="2645293"/>
          <a:ext cx="5337023"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Focalizado y comprometido</a:t>
          </a:r>
        </a:p>
      </dsp:txBody>
      <dsp:txXfrm>
        <a:off x="2517558" y="2645293"/>
        <a:ext cx="5337023" cy="422411"/>
      </dsp:txXfrm>
    </dsp:sp>
    <dsp:sp modelId="{37964C50-A30C-4A67-89A1-8BE0FC62E24A}">
      <dsp:nvSpPr>
        <dsp:cNvPr id="0" name=""/>
        <dsp:cNvSpPr/>
      </dsp:nvSpPr>
      <dsp:spPr>
        <a:xfrm>
          <a:off x="2517558" y="3173307"/>
          <a:ext cx="5334668"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Larga vida</a:t>
          </a:r>
        </a:p>
      </dsp:txBody>
      <dsp:txXfrm>
        <a:off x="2517558" y="3173307"/>
        <a:ext cx="5334668" cy="422411"/>
      </dsp:txXfrm>
    </dsp:sp>
    <dsp:sp modelId="{90CDA585-AFBF-4B42-A822-7FD3D641E380}">
      <dsp:nvSpPr>
        <dsp:cNvPr id="0" name=""/>
        <dsp:cNvSpPr/>
      </dsp:nvSpPr>
      <dsp:spPr>
        <a:xfrm>
          <a:off x="2517558" y="3701321"/>
          <a:ext cx="5398069"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Trabajo en clima de paz sostenible</a:t>
          </a:r>
        </a:p>
      </dsp:txBody>
      <dsp:txXfrm>
        <a:off x="2517558" y="3701321"/>
        <a:ext cx="5398069" cy="422411"/>
      </dsp:txXfrm>
    </dsp:sp>
    <dsp:sp modelId="{E8CFCC14-C198-4DD3-A2EB-7D931713F90A}">
      <dsp:nvSpPr>
        <dsp:cNvPr id="0" name=""/>
        <dsp:cNvSpPr/>
      </dsp:nvSpPr>
      <dsp:spPr>
        <a:xfrm>
          <a:off x="2517558" y="4229336"/>
          <a:ext cx="5345987"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Tamaño Adecuado</a:t>
          </a:r>
        </a:p>
      </dsp:txBody>
      <dsp:txXfrm>
        <a:off x="2517558" y="4229336"/>
        <a:ext cx="5345987" cy="422411"/>
      </dsp:txXfrm>
    </dsp:sp>
    <dsp:sp modelId="{3EB21E3F-032F-4AB2-858E-97D6F0BEA690}">
      <dsp:nvSpPr>
        <dsp:cNvPr id="0" name=""/>
        <dsp:cNvSpPr/>
      </dsp:nvSpPr>
      <dsp:spPr>
        <a:xfrm>
          <a:off x="2517558" y="4757350"/>
          <a:ext cx="5338118"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Actitud de Mosquetero</a:t>
          </a:r>
        </a:p>
      </dsp:txBody>
      <dsp:txXfrm>
        <a:off x="2517558" y="4757350"/>
        <a:ext cx="5338118" cy="42241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B53DC-64B4-4C3D-AF74-C5CBB1F914A5}">
      <dsp:nvSpPr>
        <dsp:cNvPr id="0" name=""/>
        <dsp:cNvSpPr/>
      </dsp:nvSpPr>
      <dsp:spPr>
        <a:xfrm rot="2562989">
          <a:off x="2445264" y="4420961"/>
          <a:ext cx="949045" cy="65214"/>
        </a:xfrm>
        <a:custGeom>
          <a:avLst/>
          <a:gdLst/>
          <a:ahLst/>
          <a:cxnLst/>
          <a:rect l="0" t="0" r="0" b="0"/>
          <a:pathLst>
            <a:path>
              <a:moveTo>
                <a:pt x="0" y="32607"/>
              </a:moveTo>
              <a:lnTo>
                <a:pt x="949045" y="32607"/>
              </a:lnTo>
            </a:path>
          </a:pathLst>
        </a:custGeom>
        <a:noFill/>
        <a:ln w="25400" cap="flat" cmpd="sng" algn="ctr">
          <a:solidFill>
            <a:schemeClr val="accent1">
              <a:shade val="80000"/>
              <a:hueOff val="0"/>
              <a:satOff val="0"/>
              <a:lumOff val="0"/>
              <a:alphaOff val="0"/>
            </a:schemeClr>
          </a:solidFill>
          <a:prstDash val="solid"/>
        </a:ln>
        <a:effectLst/>
        <a:sp3d z="-110000"/>
      </dsp:spPr>
      <dsp:style>
        <a:lnRef idx="2">
          <a:scrgbClr r="0" g="0" b="0"/>
        </a:lnRef>
        <a:fillRef idx="0">
          <a:scrgbClr r="0" g="0" b="0"/>
        </a:fillRef>
        <a:effectRef idx="0">
          <a:scrgbClr r="0" g="0" b="0"/>
        </a:effectRef>
        <a:fontRef idx="minor"/>
      </dsp:style>
    </dsp:sp>
    <dsp:sp modelId="{85C44586-6312-492F-86C5-72CF94602711}">
      <dsp:nvSpPr>
        <dsp:cNvPr id="0" name=""/>
        <dsp:cNvSpPr/>
      </dsp:nvSpPr>
      <dsp:spPr>
        <a:xfrm>
          <a:off x="2571145" y="3122052"/>
          <a:ext cx="1055832" cy="65214"/>
        </a:xfrm>
        <a:custGeom>
          <a:avLst/>
          <a:gdLst/>
          <a:ahLst/>
          <a:cxnLst/>
          <a:rect l="0" t="0" r="0" b="0"/>
          <a:pathLst>
            <a:path>
              <a:moveTo>
                <a:pt x="0" y="32607"/>
              </a:moveTo>
              <a:lnTo>
                <a:pt x="1055832" y="32607"/>
              </a:lnTo>
            </a:path>
          </a:pathLst>
        </a:custGeom>
        <a:noFill/>
        <a:ln w="25400" cap="flat" cmpd="sng" algn="ctr">
          <a:solidFill>
            <a:schemeClr val="accent1">
              <a:shade val="80000"/>
              <a:hueOff val="0"/>
              <a:satOff val="0"/>
              <a:lumOff val="0"/>
              <a:alphaOff val="0"/>
            </a:schemeClr>
          </a:solidFill>
          <a:prstDash val="solid"/>
        </a:ln>
        <a:effectLst/>
        <a:sp3d z="-110000"/>
      </dsp:spPr>
      <dsp:style>
        <a:lnRef idx="2">
          <a:scrgbClr r="0" g="0" b="0"/>
        </a:lnRef>
        <a:fillRef idx="0">
          <a:scrgbClr r="0" g="0" b="0"/>
        </a:fillRef>
        <a:effectRef idx="0">
          <a:scrgbClr r="0" g="0" b="0"/>
        </a:effectRef>
        <a:fontRef idx="minor"/>
      </dsp:style>
    </dsp:sp>
    <dsp:sp modelId="{848FCA12-B800-4BCD-AAF4-DC09015EB218}">
      <dsp:nvSpPr>
        <dsp:cNvPr id="0" name=""/>
        <dsp:cNvSpPr/>
      </dsp:nvSpPr>
      <dsp:spPr>
        <a:xfrm rot="19037011">
          <a:off x="2445264" y="1823143"/>
          <a:ext cx="949045" cy="65214"/>
        </a:xfrm>
        <a:custGeom>
          <a:avLst/>
          <a:gdLst/>
          <a:ahLst/>
          <a:cxnLst/>
          <a:rect l="0" t="0" r="0" b="0"/>
          <a:pathLst>
            <a:path>
              <a:moveTo>
                <a:pt x="0" y="32607"/>
              </a:moveTo>
              <a:lnTo>
                <a:pt x="949045" y="32607"/>
              </a:lnTo>
            </a:path>
          </a:pathLst>
        </a:custGeom>
        <a:noFill/>
        <a:ln w="25400" cap="flat" cmpd="sng" algn="ctr">
          <a:solidFill>
            <a:schemeClr val="accent1">
              <a:shade val="80000"/>
              <a:hueOff val="0"/>
              <a:satOff val="0"/>
              <a:lumOff val="0"/>
              <a:alphaOff val="0"/>
            </a:schemeClr>
          </a:solidFill>
          <a:prstDash val="solid"/>
        </a:ln>
        <a:effectLst/>
        <a:sp3d z="-110000"/>
      </dsp:spPr>
      <dsp:style>
        <a:lnRef idx="2">
          <a:scrgbClr r="0" g="0" b="0"/>
        </a:lnRef>
        <a:fillRef idx="0">
          <a:scrgbClr r="0" g="0" b="0"/>
        </a:fillRef>
        <a:effectRef idx="0">
          <a:scrgbClr r="0" g="0" b="0"/>
        </a:effectRef>
        <a:fontRef idx="minor"/>
      </dsp:style>
    </dsp:sp>
    <dsp:sp modelId="{9AEE7D9A-515B-4E29-8DF4-1E450E091868}">
      <dsp:nvSpPr>
        <dsp:cNvPr id="0" name=""/>
        <dsp:cNvSpPr/>
      </dsp:nvSpPr>
      <dsp:spPr>
        <a:xfrm>
          <a:off x="1326" y="1643001"/>
          <a:ext cx="3023316" cy="302331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6A303D0B-DE80-4C74-B012-7003EAB0F57C}">
      <dsp:nvSpPr>
        <dsp:cNvPr id="0" name=""/>
        <dsp:cNvSpPr/>
      </dsp:nvSpPr>
      <dsp:spPr>
        <a:xfrm>
          <a:off x="3027820" y="11574"/>
          <a:ext cx="1813989" cy="1813989"/>
        </a:xfrm>
        <a:prstGeom prst="ellipse">
          <a:avLst/>
        </a:prstGeom>
        <a:solidFill>
          <a:schemeClr val="accent1">
            <a:shade val="50000"/>
            <a:hueOff val="180718"/>
            <a:satOff val="-3780"/>
            <a:lumOff val="21031"/>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Roles</a:t>
          </a:r>
        </a:p>
      </dsp:txBody>
      <dsp:txXfrm>
        <a:off x="3293473" y="277227"/>
        <a:ext cx="1282683" cy="1282683"/>
      </dsp:txXfrm>
    </dsp:sp>
    <dsp:sp modelId="{A2AF68C5-5004-4701-AAE3-B055ECCD4AE9}">
      <dsp:nvSpPr>
        <dsp:cNvPr id="0" name=""/>
        <dsp:cNvSpPr/>
      </dsp:nvSpPr>
      <dsp:spPr>
        <a:xfrm>
          <a:off x="5023208" y="11574"/>
          <a:ext cx="2720984" cy="181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es-AR" sz="2400" kern="1200" dirty="0"/>
            <a:t>Scrum Master</a:t>
          </a:r>
        </a:p>
        <a:p>
          <a:pPr marL="228600" lvl="1" indent="-228600" algn="l" defTabSz="1066800">
            <a:lnSpc>
              <a:spcPct val="90000"/>
            </a:lnSpc>
            <a:spcBef>
              <a:spcPct val="0"/>
            </a:spcBef>
            <a:spcAft>
              <a:spcPct val="15000"/>
            </a:spcAft>
            <a:buChar char="•"/>
          </a:pPr>
          <a:r>
            <a:rPr lang="es-AR" sz="2400" kern="1200" dirty="0"/>
            <a:t>Product Owner</a:t>
          </a:r>
        </a:p>
        <a:p>
          <a:pPr marL="228600" lvl="1" indent="-228600" algn="l" defTabSz="1066800">
            <a:lnSpc>
              <a:spcPct val="90000"/>
            </a:lnSpc>
            <a:spcBef>
              <a:spcPct val="0"/>
            </a:spcBef>
            <a:spcAft>
              <a:spcPct val="15000"/>
            </a:spcAft>
            <a:buChar char="•"/>
          </a:pPr>
          <a:r>
            <a:rPr lang="es-AR" sz="2400" kern="1200" dirty="0"/>
            <a:t>Scrum </a:t>
          </a:r>
          <a:r>
            <a:rPr lang="es-AR" sz="2400" kern="1200" dirty="0" err="1"/>
            <a:t>Team</a:t>
          </a:r>
          <a:endParaRPr lang="es-AR" sz="2400" kern="1200" dirty="0"/>
        </a:p>
      </dsp:txBody>
      <dsp:txXfrm>
        <a:off x="5023208" y="11574"/>
        <a:ext cx="2720984" cy="1813989"/>
      </dsp:txXfrm>
    </dsp:sp>
    <dsp:sp modelId="{6CD723F9-E5FD-4C8D-A2FA-91D70B9121C8}">
      <dsp:nvSpPr>
        <dsp:cNvPr id="0" name=""/>
        <dsp:cNvSpPr/>
      </dsp:nvSpPr>
      <dsp:spPr>
        <a:xfrm>
          <a:off x="3626978" y="2247665"/>
          <a:ext cx="1813989" cy="1813989"/>
        </a:xfrm>
        <a:prstGeom prst="ellipse">
          <a:avLst/>
        </a:prstGeom>
        <a:solidFill>
          <a:schemeClr val="accent1">
            <a:shade val="50000"/>
            <a:hueOff val="361436"/>
            <a:satOff val="-7560"/>
            <a:lumOff val="42063"/>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Ceremonias o Reuniones</a:t>
          </a:r>
        </a:p>
      </dsp:txBody>
      <dsp:txXfrm>
        <a:off x="3892631" y="2513318"/>
        <a:ext cx="1282683" cy="1282683"/>
      </dsp:txXfrm>
    </dsp:sp>
    <dsp:sp modelId="{05CC61B7-65C7-420F-8594-CFD58B4650E8}">
      <dsp:nvSpPr>
        <dsp:cNvPr id="0" name=""/>
        <dsp:cNvSpPr/>
      </dsp:nvSpPr>
      <dsp:spPr>
        <a:xfrm>
          <a:off x="5622367" y="2247665"/>
          <a:ext cx="2720984" cy="181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es-AR" sz="2400" kern="1200" dirty="0"/>
            <a:t>Sprint Planning</a:t>
          </a:r>
        </a:p>
        <a:p>
          <a:pPr marL="228600" lvl="1" indent="-228600" algn="l" defTabSz="1066800">
            <a:lnSpc>
              <a:spcPct val="90000"/>
            </a:lnSpc>
            <a:spcBef>
              <a:spcPct val="0"/>
            </a:spcBef>
            <a:spcAft>
              <a:spcPct val="15000"/>
            </a:spcAft>
            <a:buChar char="•"/>
          </a:pPr>
          <a:r>
            <a:rPr lang="es-AR" sz="2400" kern="1200" dirty="0"/>
            <a:t>Daily Scrum</a:t>
          </a:r>
        </a:p>
        <a:p>
          <a:pPr marL="228600" lvl="1" indent="-228600" algn="l" defTabSz="1066800">
            <a:lnSpc>
              <a:spcPct val="90000"/>
            </a:lnSpc>
            <a:spcBef>
              <a:spcPct val="0"/>
            </a:spcBef>
            <a:spcAft>
              <a:spcPct val="15000"/>
            </a:spcAft>
            <a:buChar char="•"/>
          </a:pPr>
          <a:r>
            <a:rPr lang="es-AR" sz="2400" kern="1200" dirty="0"/>
            <a:t>Sprint Review</a:t>
          </a:r>
        </a:p>
        <a:p>
          <a:pPr marL="228600" lvl="1" indent="-228600" algn="l" defTabSz="1066800">
            <a:lnSpc>
              <a:spcPct val="90000"/>
            </a:lnSpc>
            <a:spcBef>
              <a:spcPct val="0"/>
            </a:spcBef>
            <a:spcAft>
              <a:spcPct val="15000"/>
            </a:spcAft>
            <a:buChar char="•"/>
          </a:pPr>
          <a:r>
            <a:rPr lang="es-AR" sz="2400" kern="1200" dirty="0"/>
            <a:t>Sprint Retrospective</a:t>
          </a:r>
        </a:p>
        <a:p>
          <a:pPr marL="228600" lvl="1" indent="-228600" algn="l" defTabSz="1066800">
            <a:lnSpc>
              <a:spcPct val="90000"/>
            </a:lnSpc>
            <a:spcBef>
              <a:spcPct val="0"/>
            </a:spcBef>
            <a:spcAft>
              <a:spcPct val="15000"/>
            </a:spcAft>
            <a:buChar char="•"/>
          </a:pPr>
          <a:r>
            <a:rPr lang="es-AR" sz="2400" kern="1200" dirty="0"/>
            <a:t>Story Time (opcional)</a:t>
          </a:r>
        </a:p>
      </dsp:txBody>
      <dsp:txXfrm>
        <a:off x="5622367" y="2247665"/>
        <a:ext cx="2720984" cy="1813989"/>
      </dsp:txXfrm>
    </dsp:sp>
    <dsp:sp modelId="{9ABFE113-AEEE-4FC8-A0BF-C7A82C9B9DA0}">
      <dsp:nvSpPr>
        <dsp:cNvPr id="0" name=""/>
        <dsp:cNvSpPr/>
      </dsp:nvSpPr>
      <dsp:spPr>
        <a:xfrm>
          <a:off x="3027820" y="4483755"/>
          <a:ext cx="1813989" cy="1813989"/>
        </a:xfrm>
        <a:prstGeom prst="ellipse">
          <a:avLst/>
        </a:prstGeom>
        <a:solidFill>
          <a:schemeClr val="accent1">
            <a:shade val="50000"/>
            <a:hueOff val="180718"/>
            <a:satOff val="-3780"/>
            <a:lumOff val="21031"/>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Artefactos</a:t>
          </a:r>
        </a:p>
      </dsp:txBody>
      <dsp:txXfrm>
        <a:off x="3293473" y="4749408"/>
        <a:ext cx="1282683" cy="1282683"/>
      </dsp:txXfrm>
    </dsp:sp>
    <dsp:sp modelId="{2F68A461-E7E8-46A4-9458-9B5DDD8496A2}">
      <dsp:nvSpPr>
        <dsp:cNvPr id="0" name=""/>
        <dsp:cNvSpPr/>
      </dsp:nvSpPr>
      <dsp:spPr>
        <a:xfrm>
          <a:off x="5023208" y="4483755"/>
          <a:ext cx="2720984" cy="181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es-AR" sz="2400" kern="1200" dirty="0"/>
            <a:t>Product Backlog</a:t>
          </a:r>
        </a:p>
        <a:p>
          <a:pPr marL="228600" lvl="1" indent="-228600" algn="l" defTabSz="1066800">
            <a:lnSpc>
              <a:spcPct val="90000"/>
            </a:lnSpc>
            <a:spcBef>
              <a:spcPct val="0"/>
            </a:spcBef>
            <a:spcAft>
              <a:spcPct val="15000"/>
            </a:spcAft>
            <a:buChar char="•"/>
          </a:pPr>
          <a:r>
            <a:rPr lang="es-AR" sz="2400" kern="1200" dirty="0"/>
            <a:t>Sprint Backlog</a:t>
          </a:r>
        </a:p>
        <a:p>
          <a:pPr marL="228600" lvl="1" indent="-228600" algn="l" defTabSz="1066800">
            <a:lnSpc>
              <a:spcPct val="90000"/>
            </a:lnSpc>
            <a:spcBef>
              <a:spcPct val="0"/>
            </a:spcBef>
            <a:spcAft>
              <a:spcPct val="15000"/>
            </a:spcAft>
            <a:buChar char="•"/>
          </a:pPr>
          <a:r>
            <a:rPr lang="es-AR" sz="2400" kern="1200" dirty="0"/>
            <a:t>Versión del Producto</a:t>
          </a:r>
        </a:p>
      </dsp:txBody>
      <dsp:txXfrm>
        <a:off x="5023208" y="4483755"/>
        <a:ext cx="2720984" cy="181398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DDF90-751B-4CFB-BC57-311CCAE8561C}">
      <dsp:nvSpPr>
        <dsp:cNvPr id="0" name=""/>
        <dsp:cNvSpPr/>
      </dsp:nvSpPr>
      <dsp:spPr>
        <a:xfrm>
          <a:off x="2660192" y="1658"/>
          <a:ext cx="1123227" cy="730097"/>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a:t>0. Leer el requerimiento</a:t>
          </a:r>
        </a:p>
      </dsp:txBody>
      <dsp:txXfrm>
        <a:off x="2695832" y="37298"/>
        <a:ext cx="1051947" cy="658817"/>
      </dsp:txXfrm>
    </dsp:sp>
    <dsp:sp modelId="{496B9FB5-E092-449A-955B-5C6CC70BE33D}">
      <dsp:nvSpPr>
        <dsp:cNvPr id="0" name=""/>
        <dsp:cNvSpPr/>
      </dsp:nvSpPr>
      <dsp:spPr>
        <a:xfrm>
          <a:off x="1499984" y="366707"/>
          <a:ext cx="3443644" cy="3443644"/>
        </a:xfrm>
        <a:custGeom>
          <a:avLst/>
          <a:gdLst/>
          <a:ahLst/>
          <a:cxnLst/>
          <a:rect l="0" t="0" r="0" b="0"/>
          <a:pathLst>
            <a:path>
              <a:moveTo>
                <a:pt x="2425094" y="150173"/>
              </a:moveTo>
              <a:arcTo wR="1721822" hR="1721822" stAng="17646437" swAng="925393"/>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CC9D5FC8-D8EE-4920-A556-3EE8C1AF1B10}">
      <dsp:nvSpPr>
        <dsp:cNvPr id="0" name=""/>
        <dsp:cNvSpPr/>
      </dsp:nvSpPr>
      <dsp:spPr>
        <a:xfrm>
          <a:off x="4151334" y="862569"/>
          <a:ext cx="1123227" cy="730097"/>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a:t>1. Agregar una prueba</a:t>
          </a:r>
        </a:p>
      </dsp:txBody>
      <dsp:txXfrm>
        <a:off x="4186974" y="898209"/>
        <a:ext cx="1051947" cy="658817"/>
      </dsp:txXfrm>
    </dsp:sp>
    <dsp:sp modelId="{35783D78-8000-446D-8727-26EEB5EB54F6}">
      <dsp:nvSpPr>
        <dsp:cNvPr id="0" name=""/>
        <dsp:cNvSpPr/>
      </dsp:nvSpPr>
      <dsp:spPr>
        <a:xfrm>
          <a:off x="1499984" y="366707"/>
          <a:ext cx="3443644" cy="3443644"/>
        </a:xfrm>
        <a:custGeom>
          <a:avLst/>
          <a:gdLst/>
          <a:ahLst/>
          <a:cxnLst/>
          <a:rect l="0" t="0" r="0" b="0"/>
          <a:pathLst>
            <a:path>
              <a:moveTo>
                <a:pt x="3416765" y="1418768"/>
              </a:moveTo>
              <a:arcTo wR="1721822" hR="1721822" stAng="20991762" swAng="1216476"/>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2F58289-5D96-4EA4-85C4-DDE1F79DC33B}">
      <dsp:nvSpPr>
        <dsp:cNvPr id="0" name=""/>
        <dsp:cNvSpPr/>
      </dsp:nvSpPr>
      <dsp:spPr>
        <a:xfrm>
          <a:off x="4151334" y="2584392"/>
          <a:ext cx="1123227" cy="730097"/>
        </a:xfrm>
        <a:prstGeom prst="roundRect">
          <a:avLst/>
        </a:prstGeom>
        <a:solidFill>
          <a:srgbClr val="FF000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a:t>2. Ejecutar la Prueba</a:t>
          </a:r>
        </a:p>
      </dsp:txBody>
      <dsp:txXfrm>
        <a:off x="4186974" y="2620032"/>
        <a:ext cx="1051947" cy="658817"/>
      </dsp:txXfrm>
    </dsp:sp>
    <dsp:sp modelId="{D9E29718-1E3E-4857-8077-090AA848F400}">
      <dsp:nvSpPr>
        <dsp:cNvPr id="0" name=""/>
        <dsp:cNvSpPr/>
      </dsp:nvSpPr>
      <dsp:spPr>
        <a:xfrm>
          <a:off x="1499984" y="366707"/>
          <a:ext cx="3443644" cy="3443644"/>
        </a:xfrm>
        <a:custGeom>
          <a:avLst/>
          <a:gdLst/>
          <a:ahLst/>
          <a:cxnLst/>
          <a:rect l="0" t="0" r="0" b="0"/>
          <a:pathLst>
            <a:path>
              <a:moveTo>
                <a:pt x="2817743" y="3049839"/>
              </a:moveTo>
              <a:arcTo wR="1721822" hR="1721822" stAng="3028170" swAng="925393"/>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D532CEA-18C4-4361-ABC2-2F60AA782CFE}">
      <dsp:nvSpPr>
        <dsp:cNvPr id="0" name=""/>
        <dsp:cNvSpPr/>
      </dsp:nvSpPr>
      <dsp:spPr>
        <a:xfrm>
          <a:off x="2660192" y="3445303"/>
          <a:ext cx="1123227" cy="730097"/>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a:t>3. Implementar</a:t>
          </a:r>
        </a:p>
      </dsp:txBody>
      <dsp:txXfrm>
        <a:off x="2695832" y="3480943"/>
        <a:ext cx="1051947" cy="658817"/>
      </dsp:txXfrm>
    </dsp:sp>
    <dsp:sp modelId="{FB96B22F-B3A0-4B82-BC5F-A3FA3AD8AE0B}">
      <dsp:nvSpPr>
        <dsp:cNvPr id="0" name=""/>
        <dsp:cNvSpPr/>
      </dsp:nvSpPr>
      <dsp:spPr>
        <a:xfrm>
          <a:off x="1499984" y="366707"/>
          <a:ext cx="3443644" cy="3443644"/>
        </a:xfrm>
        <a:custGeom>
          <a:avLst/>
          <a:gdLst/>
          <a:ahLst/>
          <a:cxnLst/>
          <a:rect l="0" t="0" r="0" b="0"/>
          <a:pathLst>
            <a:path>
              <a:moveTo>
                <a:pt x="1018550" y="3293471"/>
              </a:moveTo>
              <a:arcTo wR="1721822" hR="1721822" stAng="6846437" swAng="925393"/>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5BE677D-E46D-41D8-8EB8-BBAD5248761F}">
      <dsp:nvSpPr>
        <dsp:cNvPr id="0" name=""/>
        <dsp:cNvSpPr/>
      </dsp:nvSpPr>
      <dsp:spPr>
        <a:xfrm>
          <a:off x="1169050" y="2584392"/>
          <a:ext cx="1123227" cy="730097"/>
        </a:xfrm>
        <a:prstGeom prst="roundRect">
          <a:avLst/>
        </a:prstGeom>
        <a:solidFill>
          <a:srgbClr val="00B05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a:t>4. Ejecutar la prueba</a:t>
          </a:r>
        </a:p>
      </dsp:txBody>
      <dsp:txXfrm>
        <a:off x="1204690" y="2620032"/>
        <a:ext cx="1051947" cy="658817"/>
      </dsp:txXfrm>
    </dsp:sp>
    <dsp:sp modelId="{42EDC85B-AE50-4747-BDFA-74E12A3EBAF6}">
      <dsp:nvSpPr>
        <dsp:cNvPr id="0" name=""/>
        <dsp:cNvSpPr/>
      </dsp:nvSpPr>
      <dsp:spPr>
        <a:xfrm>
          <a:off x="1499984" y="366707"/>
          <a:ext cx="3443644" cy="3443644"/>
        </a:xfrm>
        <a:custGeom>
          <a:avLst/>
          <a:gdLst/>
          <a:ahLst/>
          <a:cxnLst/>
          <a:rect l="0" t="0" r="0" b="0"/>
          <a:pathLst>
            <a:path>
              <a:moveTo>
                <a:pt x="26879" y="2024876"/>
              </a:moveTo>
              <a:arcTo wR="1721822" hR="1721822" stAng="10191762" swAng="1216476"/>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406AF39-237F-44CD-9AE4-C554404BE084}">
      <dsp:nvSpPr>
        <dsp:cNvPr id="0" name=""/>
        <dsp:cNvSpPr/>
      </dsp:nvSpPr>
      <dsp:spPr>
        <a:xfrm>
          <a:off x="1169050" y="862569"/>
          <a:ext cx="1123227" cy="730097"/>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a:t>5. Re factorizar</a:t>
          </a:r>
        </a:p>
      </dsp:txBody>
      <dsp:txXfrm>
        <a:off x="1204690" y="898209"/>
        <a:ext cx="1051947" cy="658817"/>
      </dsp:txXfrm>
    </dsp:sp>
    <dsp:sp modelId="{135E9FB7-4A38-4CE6-BF31-0928F9B27A9F}">
      <dsp:nvSpPr>
        <dsp:cNvPr id="0" name=""/>
        <dsp:cNvSpPr/>
      </dsp:nvSpPr>
      <dsp:spPr>
        <a:xfrm>
          <a:off x="1499984" y="366707"/>
          <a:ext cx="3443644" cy="3443644"/>
        </a:xfrm>
        <a:custGeom>
          <a:avLst/>
          <a:gdLst/>
          <a:ahLst/>
          <a:cxnLst/>
          <a:rect l="0" t="0" r="0" b="0"/>
          <a:pathLst>
            <a:path>
              <a:moveTo>
                <a:pt x="625901" y="393804"/>
              </a:moveTo>
              <a:arcTo wR="1721822" hR="1721822" stAng="13828170" swAng="925393"/>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B0D39-A20D-4160-A998-C80A2E8F7043}">
      <dsp:nvSpPr>
        <dsp:cNvPr id="0" name=""/>
        <dsp:cNvSpPr/>
      </dsp:nvSpPr>
      <dsp:spPr>
        <a:xfrm>
          <a:off x="2635268" y="0"/>
          <a:ext cx="2635268" cy="1315864"/>
        </a:xfrm>
        <a:prstGeom prst="trapezoid">
          <a:avLst>
            <a:gd name="adj" fmla="val 100135"/>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dirty="0"/>
            <a:t>Requerimientos de Negocio</a:t>
          </a:r>
        </a:p>
      </dsp:txBody>
      <dsp:txXfrm>
        <a:off x="2635268" y="0"/>
        <a:ext cx="2635268" cy="1315864"/>
      </dsp:txXfrm>
    </dsp:sp>
    <dsp:sp modelId="{AD747587-FC60-4E02-8DD7-08851743B229}">
      <dsp:nvSpPr>
        <dsp:cNvPr id="0" name=""/>
        <dsp:cNvSpPr/>
      </dsp:nvSpPr>
      <dsp:spPr>
        <a:xfrm>
          <a:off x="1317634" y="1315864"/>
          <a:ext cx="5270536" cy="1315864"/>
        </a:xfrm>
        <a:prstGeom prst="trapezoid">
          <a:avLst>
            <a:gd name="adj" fmla="val 100135"/>
          </a:avLst>
        </a:prstGeom>
        <a:gradFill rotWithShape="0">
          <a:gsLst>
            <a:gs pos="0">
              <a:schemeClr val="accent2">
                <a:shade val="80000"/>
                <a:hueOff val="-17936"/>
                <a:satOff val="-2012"/>
                <a:lumOff val="12840"/>
                <a:alphaOff val="0"/>
                <a:shade val="51000"/>
                <a:satMod val="130000"/>
              </a:schemeClr>
            </a:gs>
            <a:gs pos="80000">
              <a:schemeClr val="accent2">
                <a:shade val="80000"/>
                <a:hueOff val="-17936"/>
                <a:satOff val="-2012"/>
                <a:lumOff val="12840"/>
                <a:alphaOff val="0"/>
                <a:shade val="93000"/>
                <a:satMod val="130000"/>
              </a:schemeClr>
            </a:gs>
            <a:gs pos="100000">
              <a:schemeClr val="accent2">
                <a:shade val="80000"/>
                <a:hueOff val="-17936"/>
                <a:satOff val="-2012"/>
                <a:lumOff val="1284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dirty="0"/>
            <a:t>Requerimientos de Usuario</a:t>
          </a:r>
        </a:p>
      </dsp:txBody>
      <dsp:txXfrm>
        <a:off x="2239978" y="1315864"/>
        <a:ext cx="3425848" cy="1315864"/>
      </dsp:txXfrm>
    </dsp:sp>
    <dsp:sp modelId="{439033C7-FA81-4710-B36A-D65E81543A6E}">
      <dsp:nvSpPr>
        <dsp:cNvPr id="0" name=""/>
        <dsp:cNvSpPr/>
      </dsp:nvSpPr>
      <dsp:spPr>
        <a:xfrm>
          <a:off x="0" y="2631728"/>
          <a:ext cx="7905805" cy="1315864"/>
        </a:xfrm>
        <a:prstGeom prst="trapezoid">
          <a:avLst>
            <a:gd name="adj" fmla="val 100135"/>
          </a:avLst>
        </a:prstGeom>
        <a:gradFill rotWithShape="0">
          <a:gsLst>
            <a:gs pos="0">
              <a:schemeClr val="accent2">
                <a:shade val="80000"/>
                <a:hueOff val="-35872"/>
                <a:satOff val="-4024"/>
                <a:lumOff val="25680"/>
                <a:alphaOff val="0"/>
                <a:shade val="51000"/>
                <a:satMod val="130000"/>
              </a:schemeClr>
            </a:gs>
            <a:gs pos="80000">
              <a:schemeClr val="accent2">
                <a:shade val="80000"/>
                <a:hueOff val="-35872"/>
                <a:satOff val="-4024"/>
                <a:lumOff val="25680"/>
                <a:alphaOff val="0"/>
                <a:shade val="93000"/>
                <a:satMod val="130000"/>
              </a:schemeClr>
            </a:gs>
            <a:gs pos="100000">
              <a:schemeClr val="accent2">
                <a:shade val="80000"/>
                <a:hueOff val="-35872"/>
                <a:satOff val="-4024"/>
                <a:lumOff val="2568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dirty="0"/>
            <a:t>Requerimientos de Software</a:t>
          </a:r>
        </a:p>
      </dsp:txBody>
      <dsp:txXfrm>
        <a:off x="1383515" y="2631728"/>
        <a:ext cx="5138773" cy="13158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A38F9-04CC-4B26-9793-1D8E6FDC6756}">
      <dsp:nvSpPr>
        <dsp:cNvPr id="0" name=""/>
        <dsp:cNvSpPr/>
      </dsp:nvSpPr>
      <dsp:spPr>
        <a:xfrm>
          <a:off x="1872826" y="317757"/>
          <a:ext cx="4368800" cy="1517226"/>
        </a:xfrm>
        <a:prstGeom prst="ellipse">
          <a:avLst/>
        </a:prstGeom>
        <a:solidFill>
          <a:schemeClr val="accent4">
            <a:tint val="50000"/>
            <a:alpha val="40000"/>
            <a:hueOff val="0"/>
            <a:satOff val="0"/>
            <a:lumOff val="0"/>
            <a:alphaOff val="0"/>
          </a:schemeClr>
        </a:solidFill>
        <a:ln>
          <a:noFill/>
        </a:ln>
        <a:effectLst/>
        <a:scene3d>
          <a:camera prst="orthographicFront"/>
          <a:lightRig rig="chilly" dir="t"/>
        </a:scene3d>
        <a:sp3d z="-152400" prstMaterial="matte"/>
      </dsp:spPr>
      <dsp:style>
        <a:lnRef idx="0">
          <a:scrgbClr r="0" g="0" b="0"/>
        </a:lnRef>
        <a:fillRef idx="1">
          <a:scrgbClr r="0" g="0" b="0"/>
        </a:fillRef>
        <a:effectRef idx="0">
          <a:scrgbClr r="0" g="0" b="0"/>
        </a:effectRef>
        <a:fontRef idx="minor"/>
      </dsp:style>
    </dsp:sp>
    <dsp:sp modelId="{C8CCDD8A-5EEB-49A7-AC2A-206C6A4351D7}">
      <dsp:nvSpPr>
        <dsp:cNvPr id="0" name=""/>
        <dsp:cNvSpPr/>
      </dsp:nvSpPr>
      <dsp:spPr>
        <a:xfrm>
          <a:off x="3640666" y="4032930"/>
          <a:ext cx="846666" cy="541866"/>
        </a:xfrm>
        <a:prstGeom prst="downArrow">
          <a:avLst/>
        </a:prstGeom>
        <a:solidFill>
          <a:schemeClr val="accent4">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B5A7F272-9766-4BA1-B1C5-60E7833998BA}">
      <dsp:nvSpPr>
        <dsp:cNvPr id="0" name=""/>
        <dsp:cNvSpPr/>
      </dsp:nvSpPr>
      <dsp:spPr>
        <a:xfrm>
          <a:off x="2031999" y="4466424"/>
          <a:ext cx="406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r>
            <a:rPr lang="es-AR" sz="4000" kern="1200" dirty="0"/>
            <a:t>Historia</a:t>
          </a:r>
          <a:endParaRPr lang="es-AR" sz="4400" kern="1200" dirty="0"/>
        </a:p>
      </dsp:txBody>
      <dsp:txXfrm>
        <a:off x="2031999" y="4466424"/>
        <a:ext cx="4064000" cy="1016000"/>
      </dsp:txXfrm>
    </dsp:sp>
    <dsp:sp modelId="{185E7FD4-AEEE-4E59-AABB-41897C252757}">
      <dsp:nvSpPr>
        <dsp:cNvPr id="0" name=""/>
        <dsp:cNvSpPr/>
      </dsp:nvSpPr>
      <dsp:spPr>
        <a:xfrm>
          <a:off x="3192644" y="1752968"/>
          <a:ext cx="2061057" cy="1922388"/>
        </a:xfrm>
        <a:prstGeom prst="ellipse">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AR" sz="1800" kern="1200" dirty="0"/>
            <a:t>Confirmación</a:t>
          </a:r>
          <a:endParaRPr lang="es-AR" sz="2400" kern="1200" dirty="0"/>
        </a:p>
      </dsp:txBody>
      <dsp:txXfrm>
        <a:off x="3494479" y="2034495"/>
        <a:ext cx="1457387" cy="1359334"/>
      </dsp:txXfrm>
    </dsp:sp>
    <dsp:sp modelId="{1004EC47-6045-4BDD-8D7C-C2A25BF4E7D1}">
      <dsp:nvSpPr>
        <dsp:cNvPr id="0" name=""/>
        <dsp:cNvSpPr/>
      </dsp:nvSpPr>
      <dsp:spPr>
        <a:xfrm>
          <a:off x="2000898" y="656675"/>
          <a:ext cx="2263536" cy="1828297"/>
        </a:xfrm>
        <a:prstGeom prst="ellipse">
          <a:avLst/>
        </a:prstGeom>
        <a:solidFill>
          <a:schemeClr val="accent4">
            <a:hueOff val="-2232385"/>
            <a:satOff val="13449"/>
            <a:lumOff val="107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dirty="0"/>
            <a:t>Conversación</a:t>
          </a:r>
        </a:p>
      </dsp:txBody>
      <dsp:txXfrm>
        <a:off x="2332385" y="924423"/>
        <a:ext cx="1600562" cy="1292801"/>
      </dsp:txXfrm>
    </dsp:sp>
    <dsp:sp modelId="{8B84AB9B-2D57-4343-9CA5-3966869F5ED2}">
      <dsp:nvSpPr>
        <dsp:cNvPr id="0" name=""/>
        <dsp:cNvSpPr/>
      </dsp:nvSpPr>
      <dsp:spPr>
        <a:xfrm>
          <a:off x="3743908" y="363644"/>
          <a:ext cx="1893250" cy="1677421"/>
        </a:xfrm>
        <a:prstGeom prst="ellipse">
          <a:avLst/>
        </a:prstGeom>
        <a:solidFill>
          <a:schemeClr val="accent4">
            <a:hueOff val="-4464770"/>
            <a:satOff val="26899"/>
            <a:lumOff val="215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dirty="0"/>
            <a:t>Tarjeta</a:t>
          </a:r>
        </a:p>
      </dsp:txBody>
      <dsp:txXfrm>
        <a:off x="4021168" y="609297"/>
        <a:ext cx="1338730" cy="1186115"/>
      </dsp:txXfrm>
    </dsp:sp>
    <dsp:sp modelId="{1FABD147-006E-46DE-AAE9-A0B7491576C2}">
      <dsp:nvSpPr>
        <dsp:cNvPr id="0" name=""/>
        <dsp:cNvSpPr/>
      </dsp:nvSpPr>
      <dsp:spPr>
        <a:xfrm>
          <a:off x="706234" y="-63757"/>
          <a:ext cx="6597470" cy="4183563"/>
        </a:xfrm>
        <a:prstGeom prst="funnel">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prstMaterial="dkEdge">
          <a:bevelT w="127000" h="25400"/>
        </a:sp3d>
      </dsp:spPr>
      <dsp:style>
        <a:lnRef idx="1">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BEEC7-1DD4-4695-8BF2-FB1E37D052CA}">
      <dsp:nvSpPr>
        <dsp:cNvPr id="0" name=""/>
        <dsp:cNvSpPr/>
      </dsp:nvSpPr>
      <dsp:spPr>
        <a:xfrm rot="5400000">
          <a:off x="-148761" y="152527"/>
          <a:ext cx="991742" cy="694219"/>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a:t>I</a:t>
          </a:r>
        </a:p>
      </dsp:txBody>
      <dsp:txXfrm rot="-5400000">
        <a:off x="1" y="350876"/>
        <a:ext cx="694219" cy="297523"/>
      </dsp:txXfrm>
    </dsp:sp>
    <dsp:sp modelId="{186BD5CA-F802-42A3-BF37-2D6E06CC9265}">
      <dsp:nvSpPr>
        <dsp:cNvPr id="0" name=""/>
        <dsp:cNvSpPr/>
      </dsp:nvSpPr>
      <dsp:spPr>
        <a:xfrm rot="5400000">
          <a:off x="5749260" y="-5051274"/>
          <a:ext cx="644971" cy="10755052"/>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AR" sz="1600" kern="1200" dirty="0"/>
            <a:t> </a:t>
          </a:r>
          <a:r>
            <a:rPr lang="es-AR" sz="1600" b="1" kern="1200" dirty="0"/>
            <a:t>Independientes</a:t>
          </a:r>
          <a:r>
            <a:rPr lang="es-AR" sz="1600" kern="1200" dirty="0"/>
            <a:t> </a:t>
          </a:r>
          <a:endParaRPr lang="es-ES" sz="1600" kern="1200" dirty="0"/>
        </a:p>
        <a:p>
          <a:pPr marL="171450" lvl="1" indent="-171450" algn="l" defTabSz="711200">
            <a:lnSpc>
              <a:spcPct val="90000"/>
            </a:lnSpc>
            <a:spcBef>
              <a:spcPct val="0"/>
            </a:spcBef>
            <a:spcAft>
              <a:spcPct val="15000"/>
            </a:spcAft>
            <a:buChar char="•"/>
          </a:pPr>
          <a:r>
            <a:rPr lang="es-AR" sz="1600" kern="1200"/>
            <a:t>Las Historias de Usuario deben ser independientes de forma tal que no se superpongan en funcionalidades y que puedan planificarse y desarrollarse en cualquier orden.</a:t>
          </a:r>
          <a:endParaRPr lang="es-ES" sz="1600" kern="1200"/>
        </a:p>
      </dsp:txBody>
      <dsp:txXfrm rot="-5400000">
        <a:off x="694220" y="35251"/>
        <a:ext cx="10723567" cy="582001"/>
      </dsp:txXfrm>
    </dsp:sp>
    <dsp:sp modelId="{89821502-41DA-4D5E-9A01-55CAA1A2CEEE}">
      <dsp:nvSpPr>
        <dsp:cNvPr id="0" name=""/>
        <dsp:cNvSpPr/>
      </dsp:nvSpPr>
      <dsp:spPr>
        <a:xfrm rot="5400000">
          <a:off x="-148761" y="1047193"/>
          <a:ext cx="991742" cy="694219"/>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a:t>N</a:t>
          </a:r>
        </a:p>
      </dsp:txBody>
      <dsp:txXfrm rot="-5400000">
        <a:off x="1" y="1245542"/>
        <a:ext cx="694219" cy="297523"/>
      </dsp:txXfrm>
    </dsp:sp>
    <dsp:sp modelId="{EEC3DB3F-F86B-4713-B83E-ABCD6486AAB3}">
      <dsp:nvSpPr>
        <dsp:cNvPr id="0" name=""/>
        <dsp:cNvSpPr/>
      </dsp:nvSpPr>
      <dsp:spPr>
        <a:xfrm rot="5400000">
          <a:off x="5749429" y="-4156777"/>
          <a:ext cx="644632" cy="10755052"/>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kern="1200"/>
            <a:t> </a:t>
          </a:r>
          <a:r>
            <a:rPr lang="es-ES" sz="1600" b="1" kern="1200"/>
            <a:t>Negociable</a:t>
          </a:r>
        </a:p>
        <a:p>
          <a:pPr marL="171450" lvl="1" indent="-171450" algn="l" defTabSz="711200">
            <a:lnSpc>
              <a:spcPct val="90000"/>
            </a:lnSpc>
            <a:spcBef>
              <a:spcPct val="0"/>
            </a:spcBef>
            <a:spcAft>
              <a:spcPct val="15000"/>
            </a:spcAft>
            <a:buChar char="•"/>
          </a:pPr>
          <a:r>
            <a:rPr lang="es-AR" sz="1600" kern="1200"/>
            <a:t>Una buena Historia de Usuario es </a:t>
          </a:r>
          <a:r>
            <a:rPr lang="es-AR" sz="1600" i="1" kern="1200"/>
            <a:t>Negociable</a:t>
          </a:r>
          <a:r>
            <a:rPr lang="es-AR" sz="1600" kern="1200"/>
            <a:t>. No es un contrato explícito por el cual se debe entregar todo-o-nada. </a:t>
          </a:r>
          <a:endParaRPr lang="es-ES" sz="1600" kern="1200"/>
        </a:p>
      </dsp:txBody>
      <dsp:txXfrm rot="-5400000">
        <a:off x="694219" y="929901"/>
        <a:ext cx="10723584" cy="581696"/>
      </dsp:txXfrm>
    </dsp:sp>
    <dsp:sp modelId="{AF2A83B0-657E-4133-A406-F1A0F4109F7A}">
      <dsp:nvSpPr>
        <dsp:cNvPr id="0" name=""/>
        <dsp:cNvSpPr/>
      </dsp:nvSpPr>
      <dsp:spPr>
        <a:xfrm rot="5400000">
          <a:off x="-148761" y="1941860"/>
          <a:ext cx="991742" cy="694219"/>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a:t>V</a:t>
          </a:r>
        </a:p>
      </dsp:txBody>
      <dsp:txXfrm rot="-5400000">
        <a:off x="1" y="2140209"/>
        <a:ext cx="694219" cy="297523"/>
      </dsp:txXfrm>
    </dsp:sp>
    <dsp:sp modelId="{420AB07B-21CC-42A8-AA11-5F84BD2680FD}">
      <dsp:nvSpPr>
        <dsp:cNvPr id="0" name=""/>
        <dsp:cNvSpPr/>
      </dsp:nvSpPr>
      <dsp:spPr>
        <a:xfrm rot="5400000">
          <a:off x="5749429" y="-3262110"/>
          <a:ext cx="644632" cy="10755052"/>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kern="1200"/>
            <a:t> </a:t>
          </a:r>
          <a:r>
            <a:rPr lang="es-ES" sz="1600" b="1" kern="1200"/>
            <a:t>Valuable</a:t>
          </a:r>
        </a:p>
        <a:p>
          <a:pPr marL="171450" lvl="1" indent="-171450" algn="l" defTabSz="711200">
            <a:lnSpc>
              <a:spcPct val="90000"/>
            </a:lnSpc>
            <a:spcBef>
              <a:spcPct val="0"/>
            </a:spcBef>
            <a:spcAft>
              <a:spcPct val="15000"/>
            </a:spcAft>
            <a:buChar char="•"/>
          </a:pPr>
          <a:r>
            <a:rPr lang="es-AR" sz="1600" kern="1200" dirty="0">
              <a:latin typeface="+mn-lt"/>
            </a:rPr>
            <a:t>debe tener valor para el cliente y para el negocio del cliente.</a:t>
          </a:r>
          <a:endParaRPr lang="es-ES" sz="1600" kern="1200"/>
        </a:p>
      </dsp:txBody>
      <dsp:txXfrm rot="-5400000">
        <a:off x="694219" y="1824568"/>
        <a:ext cx="10723584" cy="581696"/>
      </dsp:txXfrm>
    </dsp:sp>
    <dsp:sp modelId="{5F171795-FA86-480C-B736-60F58C04D86F}">
      <dsp:nvSpPr>
        <dsp:cNvPr id="0" name=""/>
        <dsp:cNvSpPr/>
      </dsp:nvSpPr>
      <dsp:spPr>
        <a:xfrm rot="5400000">
          <a:off x="-148761" y="2836527"/>
          <a:ext cx="991742" cy="694219"/>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a:t>E</a:t>
          </a:r>
        </a:p>
      </dsp:txBody>
      <dsp:txXfrm rot="-5400000">
        <a:off x="1" y="3034876"/>
        <a:ext cx="694219" cy="297523"/>
      </dsp:txXfrm>
    </dsp:sp>
    <dsp:sp modelId="{A93A2A82-B55F-4D63-999F-309DD25D04BA}">
      <dsp:nvSpPr>
        <dsp:cNvPr id="0" name=""/>
        <dsp:cNvSpPr/>
      </dsp:nvSpPr>
      <dsp:spPr>
        <a:xfrm rot="5400000">
          <a:off x="5749429" y="-2367443"/>
          <a:ext cx="644632" cy="10755052"/>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1" kern="1200"/>
            <a:t>Estimable</a:t>
          </a:r>
        </a:p>
        <a:p>
          <a:pPr marL="171450" lvl="1" indent="-171450" algn="l" defTabSz="711200">
            <a:lnSpc>
              <a:spcPct val="90000"/>
            </a:lnSpc>
            <a:spcBef>
              <a:spcPct val="0"/>
            </a:spcBef>
            <a:spcAft>
              <a:spcPct val="15000"/>
            </a:spcAft>
            <a:buChar char="•"/>
          </a:pPr>
          <a:r>
            <a:rPr lang="es-ES" sz="1600" kern="1200"/>
            <a:t>Debe poder asignarse un indicador de peso a esa historia de usuario.</a:t>
          </a:r>
        </a:p>
      </dsp:txBody>
      <dsp:txXfrm rot="-5400000">
        <a:off x="694219" y="2719235"/>
        <a:ext cx="10723584" cy="581696"/>
      </dsp:txXfrm>
    </dsp:sp>
    <dsp:sp modelId="{EA6389FD-CCE9-49E6-A216-4E0EE2E29A7C}">
      <dsp:nvSpPr>
        <dsp:cNvPr id="0" name=""/>
        <dsp:cNvSpPr/>
      </dsp:nvSpPr>
      <dsp:spPr>
        <a:xfrm rot="5400000">
          <a:off x="-148761" y="3731194"/>
          <a:ext cx="991742" cy="694219"/>
        </a:xfrm>
        <a:prstGeom prst="chevron">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a:t>S</a:t>
          </a:r>
        </a:p>
      </dsp:txBody>
      <dsp:txXfrm rot="-5400000">
        <a:off x="1" y="3929543"/>
        <a:ext cx="694219" cy="297523"/>
      </dsp:txXfrm>
    </dsp:sp>
    <dsp:sp modelId="{827144C4-D396-401C-BEA7-4B0801133A07}">
      <dsp:nvSpPr>
        <dsp:cNvPr id="0" name=""/>
        <dsp:cNvSpPr/>
      </dsp:nvSpPr>
      <dsp:spPr>
        <a:xfrm rot="5400000">
          <a:off x="5749429" y="-1472776"/>
          <a:ext cx="644632" cy="10755052"/>
        </a:xfrm>
        <a:prstGeom prst="round2Same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1" kern="1200" dirty="0"/>
            <a:t>Small (Pequeña)</a:t>
          </a:r>
        </a:p>
        <a:p>
          <a:pPr marL="171450" lvl="1" indent="-171450" algn="l" defTabSz="711200">
            <a:lnSpc>
              <a:spcPct val="90000"/>
            </a:lnSpc>
            <a:spcBef>
              <a:spcPct val="0"/>
            </a:spcBef>
            <a:spcAft>
              <a:spcPct val="15000"/>
            </a:spcAft>
            <a:buChar char="•"/>
          </a:pPr>
          <a:r>
            <a:rPr lang="es-ES" sz="1600" kern="1200"/>
            <a:t>Su tamaño debe ser tal que puede terminarse y entregarse en el tiempo comprometido (iteración).</a:t>
          </a:r>
        </a:p>
      </dsp:txBody>
      <dsp:txXfrm rot="-5400000">
        <a:off x="694219" y="3613902"/>
        <a:ext cx="10723584" cy="581696"/>
      </dsp:txXfrm>
    </dsp:sp>
    <dsp:sp modelId="{17AA5A28-AE7E-4E18-B19C-FA33900100E1}">
      <dsp:nvSpPr>
        <dsp:cNvPr id="0" name=""/>
        <dsp:cNvSpPr/>
      </dsp:nvSpPr>
      <dsp:spPr>
        <a:xfrm rot="5400000">
          <a:off x="-148761" y="4625861"/>
          <a:ext cx="991742" cy="694219"/>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a:t>T</a:t>
          </a:r>
        </a:p>
      </dsp:txBody>
      <dsp:txXfrm rot="-5400000">
        <a:off x="1" y="4824210"/>
        <a:ext cx="694219" cy="297523"/>
      </dsp:txXfrm>
    </dsp:sp>
    <dsp:sp modelId="{F3EF6703-4EA3-4A89-BEBB-67D90BF82588}">
      <dsp:nvSpPr>
        <dsp:cNvPr id="0" name=""/>
        <dsp:cNvSpPr/>
      </dsp:nvSpPr>
      <dsp:spPr>
        <a:xfrm rot="5400000">
          <a:off x="5749429" y="-578110"/>
          <a:ext cx="644632" cy="10755052"/>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1" kern="1200"/>
            <a:t>Testeable (Verificable)</a:t>
          </a:r>
        </a:p>
        <a:p>
          <a:pPr marL="171450" lvl="1" indent="-171450" algn="l" defTabSz="711200">
            <a:lnSpc>
              <a:spcPct val="90000"/>
            </a:lnSpc>
            <a:spcBef>
              <a:spcPct val="0"/>
            </a:spcBef>
            <a:spcAft>
              <a:spcPct val="15000"/>
            </a:spcAft>
            <a:buChar char="•"/>
          </a:pPr>
          <a:r>
            <a:rPr lang="es-ES" sz="1600" kern="1200"/>
            <a:t>Poder </a:t>
          </a:r>
          <a:r>
            <a:rPr lang="es-AR" sz="1600" kern="1200" dirty="0">
              <a:latin typeface="+mn-lt"/>
            </a:rPr>
            <a:t>demostrar que una historia fue implementada.</a:t>
          </a:r>
          <a:endParaRPr lang="es-ES" sz="1600" kern="1200"/>
        </a:p>
      </dsp:txBody>
      <dsp:txXfrm rot="-5400000">
        <a:off x="694219" y="4508568"/>
        <a:ext cx="10723584" cy="5816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1806B-B12E-42AD-A31E-A32CF1BEAE4A}">
      <dsp:nvSpPr>
        <dsp:cNvPr id="0" name=""/>
        <dsp:cNvSpPr/>
      </dsp:nvSpPr>
      <dsp:spPr>
        <a:xfrm rot="5400000">
          <a:off x="422155" y="1933614"/>
          <a:ext cx="1257378" cy="2092250"/>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DCE688-7769-4EFF-B1A4-A1E282FE95D5}">
      <dsp:nvSpPr>
        <dsp:cNvPr id="0" name=""/>
        <dsp:cNvSpPr/>
      </dsp:nvSpPr>
      <dsp:spPr>
        <a:xfrm>
          <a:off x="212267" y="2558746"/>
          <a:ext cx="1888895" cy="165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AR" sz="2000" kern="1200" dirty="0"/>
            <a:t>Reducir Riesgos</a:t>
          </a:r>
        </a:p>
      </dsp:txBody>
      <dsp:txXfrm>
        <a:off x="212267" y="2558746"/>
        <a:ext cx="1888895" cy="1655727"/>
      </dsp:txXfrm>
    </dsp:sp>
    <dsp:sp modelId="{692969E5-B0CB-4AAB-86FD-EE5AE652D5B0}">
      <dsp:nvSpPr>
        <dsp:cNvPr id="0" name=""/>
        <dsp:cNvSpPr/>
      </dsp:nvSpPr>
      <dsp:spPr>
        <a:xfrm>
          <a:off x="1744767" y="1779580"/>
          <a:ext cx="356395" cy="356395"/>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C21F56-DE45-45E4-8204-7243036FFD4A}">
      <dsp:nvSpPr>
        <dsp:cNvPr id="0" name=""/>
        <dsp:cNvSpPr/>
      </dsp:nvSpPr>
      <dsp:spPr>
        <a:xfrm rot="5400000">
          <a:off x="2734531" y="1361414"/>
          <a:ext cx="1257378" cy="2092250"/>
        </a:xfrm>
        <a:prstGeom prst="corner">
          <a:avLst>
            <a:gd name="adj1" fmla="val 16120"/>
            <a:gd name="adj2" fmla="val 1611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CE5588-B2FA-48E3-9C16-0A54B96CFD27}">
      <dsp:nvSpPr>
        <dsp:cNvPr id="0" name=""/>
        <dsp:cNvSpPr/>
      </dsp:nvSpPr>
      <dsp:spPr>
        <a:xfrm>
          <a:off x="2524644" y="1986546"/>
          <a:ext cx="1888895" cy="165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AR" sz="2000" kern="1200" dirty="0"/>
            <a:t>Reducir incertidumbre</a:t>
          </a:r>
        </a:p>
      </dsp:txBody>
      <dsp:txXfrm>
        <a:off x="2524644" y="1986546"/>
        <a:ext cx="1888895" cy="1655727"/>
      </dsp:txXfrm>
    </dsp:sp>
    <dsp:sp modelId="{0876E094-6D73-4F78-A513-4B4FB9E141FC}">
      <dsp:nvSpPr>
        <dsp:cNvPr id="0" name=""/>
        <dsp:cNvSpPr/>
      </dsp:nvSpPr>
      <dsp:spPr>
        <a:xfrm>
          <a:off x="4057144" y="1207381"/>
          <a:ext cx="356395" cy="356395"/>
        </a:xfrm>
        <a:prstGeom prst="triangle">
          <a:avLst>
            <a:gd name="adj" fmla="val 10000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FBBF20-F900-41E8-A7D8-0E6E8A9D43FA}">
      <dsp:nvSpPr>
        <dsp:cNvPr id="0" name=""/>
        <dsp:cNvSpPr/>
      </dsp:nvSpPr>
      <dsp:spPr>
        <a:xfrm rot="5400000">
          <a:off x="5046908" y="789214"/>
          <a:ext cx="1257378" cy="2092250"/>
        </a:xfrm>
        <a:prstGeom prst="corner">
          <a:avLst>
            <a:gd name="adj1" fmla="val 16120"/>
            <a:gd name="adj2" fmla="val 1611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EA53C8-A6BD-4E7D-89CA-A54ACFED167C}">
      <dsp:nvSpPr>
        <dsp:cNvPr id="0" name=""/>
        <dsp:cNvSpPr/>
      </dsp:nvSpPr>
      <dsp:spPr>
        <a:xfrm>
          <a:off x="4837020" y="1414346"/>
          <a:ext cx="1888895" cy="165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AR" sz="2000" kern="1200" dirty="0"/>
            <a:t>Soportar la toma de decisiones</a:t>
          </a:r>
        </a:p>
      </dsp:txBody>
      <dsp:txXfrm>
        <a:off x="4837020" y="1414346"/>
        <a:ext cx="1888895" cy="1655727"/>
      </dsp:txXfrm>
    </dsp:sp>
    <dsp:sp modelId="{C01D1330-FB91-4ECB-BC14-FB7EE14A2194}">
      <dsp:nvSpPr>
        <dsp:cNvPr id="0" name=""/>
        <dsp:cNvSpPr/>
      </dsp:nvSpPr>
      <dsp:spPr>
        <a:xfrm>
          <a:off x="6369520" y="635181"/>
          <a:ext cx="356395" cy="356395"/>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B45864-057A-4748-B13F-05C276DDEEE8}">
      <dsp:nvSpPr>
        <dsp:cNvPr id="0" name=""/>
        <dsp:cNvSpPr/>
      </dsp:nvSpPr>
      <dsp:spPr>
        <a:xfrm rot="5400000">
          <a:off x="7359285" y="217015"/>
          <a:ext cx="1257378" cy="2092250"/>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E63893-BF95-4B39-AC22-447237FC0FF3}">
      <dsp:nvSpPr>
        <dsp:cNvPr id="0" name=""/>
        <dsp:cNvSpPr/>
      </dsp:nvSpPr>
      <dsp:spPr>
        <a:xfrm>
          <a:off x="7149397" y="842147"/>
          <a:ext cx="1888895" cy="165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AR" sz="2000" kern="1200" dirty="0"/>
            <a:t>Generar confianza</a:t>
          </a:r>
        </a:p>
      </dsp:txBody>
      <dsp:txXfrm>
        <a:off x="7149397" y="842147"/>
        <a:ext cx="1888895" cy="1655727"/>
      </dsp:txXfrm>
    </dsp:sp>
    <dsp:sp modelId="{FB3BDC04-8D77-4A27-BDFE-2E61A85533C7}">
      <dsp:nvSpPr>
        <dsp:cNvPr id="0" name=""/>
        <dsp:cNvSpPr/>
      </dsp:nvSpPr>
      <dsp:spPr>
        <a:xfrm>
          <a:off x="8681897" y="62981"/>
          <a:ext cx="356395" cy="356395"/>
        </a:xfrm>
        <a:prstGeom prst="triangle">
          <a:avLst>
            <a:gd name="adj" fmla="val 10000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2FBFB6-E6A7-4FF5-A150-D0AD8B5F6F74}">
      <dsp:nvSpPr>
        <dsp:cNvPr id="0" name=""/>
        <dsp:cNvSpPr/>
      </dsp:nvSpPr>
      <dsp:spPr>
        <a:xfrm rot="5400000">
          <a:off x="9671662" y="-355184"/>
          <a:ext cx="1257378" cy="2092250"/>
        </a:xfrm>
        <a:prstGeom prst="corner">
          <a:avLst>
            <a:gd name="adj1" fmla="val 16120"/>
            <a:gd name="adj2" fmla="val 1611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BC21C0-F037-485B-8128-C5F7C8566003}">
      <dsp:nvSpPr>
        <dsp:cNvPr id="0" name=""/>
        <dsp:cNvSpPr/>
      </dsp:nvSpPr>
      <dsp:spPr>
        <a:xfrm>
          <a:off x="9461774" y="269947"/>
          <a:ext cx="1888895" cy="165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AR" sz="2000" kern="1200" dirty="0"/>
            <a:t>Transmitir información</a:t>
          </a:r>
        </a:p>
      </dsp:txBody>
      <dsp:txXfrm>
        <a:off x="9461774" y="269947"/>
        <a:ext cx="1888895" cy="16557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F780F-29A4-4A0E-826A-1AB3E95454BE}">
      <dsp:nvSpPr>
        <dsp:cNvPr id="0" name=""/>
        <dsp:cNvSpPr/>
      </dsp:nvSpPr>
      <dsp:spPr>
        <a:xfrm>
          <a:off x="616791" y="2709333"/>
          <a:ext cx="262904" cy="2504809"/>
        </a:xfrm>
        <a:custGeom>
          <a:avLst/>
          <a:gdLst/>
          <a:ahLst/>
          <a:cxnLst/>
          <a:rect l="0" t="0" r="0" b="0"/>
          <a:pathLst>
            <a:path>
              <a:moveTo>
                <a:pt x="0" y="0"/>
              </a:moveTo>
              <a:lnTo>
                <a:pt x="131452" y="0"/>
              </a:lnTo>
              <a:lnTo>
                <a:pt x="131452" y="2504809"/>
              </a:lnTo>
              <a:lnTo>
                <a:pt x="262904" y="250480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685280" y="3898774"/>
        <a:ext cx="125928" cy="125928"/>
      </dsp:txXfrm>
    </dsp:sp>
    <dsp:sp modelId="{558DE6B2-B710-4E85-B2F5-1CFD32528475}">
      <dsp:nvSpPr>
        <dsp:cNvPr id="0" name=""/>
        <dsp:cNvSpPr/>
      </dsp:nvSpPr>
      <dsp:spPr>
        <a:xfrm>
          <a:off x="616791" y="2709333"/>
          <a:ext cx="262904" cy="2003847"/>
        </a:xfrm>
        <a:custGeom>
          <a:avLst/>
          <a:gdLst/>
          <a:ahLst/>
          <a:cxnLst/>
          <a:rect l="0" t="0" r="0" b="0"/>
          <a:pathLst>
            <a:path>
              <a:moveTo>
                <a:pt x="0" y="0"/>
              </a:moveTo>
              <a:lnTo>
                <a:pt x="131452" y="0"/>
              </a:lnTo>
              <a:lnTo>
                <a:pt x="131452" y="2003847"/>
              </a:lnTo>
              <a:lnTo>
                <a:pt x="262904" y="2003847"/>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697718" y="3660731"/>
        <a:ext cx="101051" cy="101051"/>
      </dsp:txXfrm>
    </dsp:sp>
    <dsp:sp modelId="{EA0A72C0-109B-44CE-B7E4-1F5D2B05FA2C}">
      <dsp:nvSpPr>
        <dsp:cNvPr id="0" name=""/>
        <dsp:cNvSpPr/>
      </dsp:nvSpPr>
      <dsp:spPr>
        <a:xfrm>
          <a:off x="616791" y="2709333"/>
          <a:ext cx="262904" cy="1502885"/>
        </a:xfrm>
        <a:custGeom>
          <a:avLst/>
          <a:gdLst/>
          <a:ahLst/>
          <a:cxnLst/>
          <a:rect l="0" t="0" r="0" b="0"/>
          <a:pathLst>
            <a:path>
              <a:moveTo>
                <a:pt x="0" y="0"/>
              </a:moveTo>
              <a:lnTo>
                <a:pt x="131452" y="0"/>
              </a:lnTo>
              <a:lnTo>
                <a:pt x="131452" y="1502885"/>
              </a:lnTo>
              <a:lnTo>
                <a:pt x="262904" y="150288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710101" y="3422633"/>
        <a:ext cx="76285" cy="76285"/>
      </dsp:txXfrm>
    </dsp:sp>
    <dsp:sp modelId="{BB90812D-54E2-4BCD-AA56-4FE5B5F6D09A}">
      <dsp:nvSpPr>
        <dsp:cNvPr id="0" name=""/>
        <dsp:cNvSpPr/>
      </dsp:nvSpPr>
      <dsp:spPr>
        <a:xfrm>
          <a:off x="616791" y="2709333"/>
          <a:ext cx="262904" cy="1001923"/>
        </a:xfrm>
        <a:custGeom>
          <a:avLst/>
          <a:gdLst/>
          <a:ahLst/>
          <a:cxnLst/>
          <a:rect l="0" t="0" r="0" b="0"/>
          <a:pathLst>
            <a:path>
              <a:moveTo>
                <a:pt x="0" y="0"/>
              </a:moveTo>
              <a:lnTo>
                <a:pt x="131452" y="0"/>
              </a:lnTo>
              <a:lnTo>
                <a:pt x="131452" y="1001923"/>
              </a:lnTo>
              <a:lnTo>
                <a:pt x="262904" y="100192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722348" y="3184399"/>
        <a:ext cx="51792" cy="51792"/>
      </dsp:txXfrm>
    </dsp:sp>
    <dsp:sp modelId="{EC2E9571-1E12-4B7A-8832-613800273D32}">
      <dsp:nvSpPr>
        <dsp:cNvPr id="0" name=""/>
        <dsp:cNvSpPr/>
      </dsp:nvSpPr>
      <dsp:spPr>
        <a:xfrm>
          <a:off x="616791" y="2709333"/>
          <a:ext cx="262904" cy="500961"/>
        </a:xfrm>
        <a:custGeom>
          <a:avLst/>
          <a:gdLst/>
          <a:ahLst/>
          <a:cxnLst/>
          <a:rect l="0" t="0" r="0" b="0"/>
          <a:pathLst>
            <a:path>
              <a:moveTo>
                <a:pt x="0" y="0"/>
              </a:moveTo>
              <a:lnTo>
                <a:pt x="131452" y="0"/>
              </a:lnTo>
              <a:lnTo>
                <a:pt x="131452" y="500961"/>
              </a:lnTo>
              <a:lnTo>
                <a:pt x="262904" y="50096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734100" y="2945670"/>
        <a:ext cx="28287" cy="28287"/>
      </dsp:txXfrm>
    </dsp:sp>
    <dsp:sp modelId="{494EFB07-B507-4A6E-99B7-FB417EDF2AC3}">
      <dsp:nvSpPr>
        <dsp:cNvPr id="0" name=""/>
        <dsp:cNvSpPr/>
      </dsp:nvSpPr>
      <dsp:spPr>
        <a:xfrm>
          <a:off x="616791" y="2663613"/>
          <a:ext cx="262904" cy="91440"/>
        </a:xfrm>
        <a:custGeom>
          <a:avLst/>
          <a:gdLst/>
          <a:ahLst/>
          <a:cxnLst/>
          <a:rect l="0" t="0" r="0" b="0"/>
          <a:pathLst>
            <a:path>
              <a:moveTo>
                <a:pt x="0" y="45720"/>
              </a:moveTo>
              <a:lnTo>
                <a:pt x="262904" y="4572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741671" y="2702760"/>
        <a:ext cx="13145" cy="13145"/>
      </dsp:txXfrm>
    </dsp:sp>
    <dsp:sp modelId="{3AA9E820-6ABC-46C3-9E73-ECACD9B59AB4}">
      <dsp:nvSpPr>
        <dsp:cNvPr id="0" name=""/>
        <dsp:cNvSpPr/>
      </dsp:nvSpPr>
      <dsp:spPr>
        <a:xfrm>
          <a:off x="616791" y="2208371"/>
          <a:ext cx="262904" cy="500961"/>
        </a:xfrm>
        <a:custGeom>
          <a:avLst/>
          <a:gdLst/>
          <a:ahLst/>
          <a:cxnLst/>
          <a:rect l="0" t="0" r="0" b="0"/>
          <a:pathLst>
            <a:path>
              <a:moveTo>
                <a:pt x="0" y="500961"/>
              </a:moveTo>
              <a:lnTo>
                <a:pt x="131452" y="500961"/>
              </a:lnTo>
              <a:lnTo>
                <a:pt x="131452" y="0"/>
              </a:lnTo>
              <a:lnTo>
                <a:pt x="262904"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734100" y="2444708"/>
        <a:ext cx="28287" cy="28287"/>
      </dsp:txXfrm>
    </dsp:sp>
    <dsp:sp modelId="{2BEFF2EF-C8E3-40B1-B8EE-E34893AE8F43}">
      <dsp:nvSpPr>
        <dsp:cNvPr id="0" name=""/>
        <dsp:cNvSpPr/>
      </dsp:nvSpPr>
      <dsp:spPr>
        <a:xfrm>
          <a:off x="616791" y="1707409"/>
          <a:ext cx="262904" cy="1001923"/>
        </a:xfrm>
        <a:custGeom>
          <a:avLst/>
          <a:gdLst/>
          <a:ahLst/>
          <a:cxnLst/>
          <a:rect l="0" t="0" r="0" b="0"/>
          <a:pathLst>
            <a:path>
              <a:moveTo>
                <a:pt x="0" y="1001923"/>
              </a:moveTo>
              <a:lnTo>
                <a:pt x="131452" y="1001923"/>
              </a:lnTo>
              <a:lnTo>
                <a:pt x="131452" y="0"/>
              </a:lnTo>
              <a:lnTo>
                <a:pt x="262904"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722348" y="2182475"/>
        <a:ext cx="51792" cy="51792"/>
      </dsp:txXfrm>
    </dsp:sp>
    <dsp:sp modelId="{1AB66461-374E-42FD-B1B7-CA710B04BC38}">
      <dsp:nvSpPr>
        <dsp:cNvPr id="0" name=""/>
        <dsp:cNvSpPr/>
      </dsp:nvSpPr>
      <dsp:spPr>
        <a:xfrm>
          <a:off x="616791" y="1206447"/>
          <a:ext cx="262904" cy="1502885"/>
        </a:xfrm>
        <a:custGeom>
          <a:avLst/>
          <a:gdLst/>
          <a:ahLst/>
          <a:cxnLst/>
          <a:rect l="0" t="0" r="0" b="0"/>
          <a:pathLst>
            <a:path>
              <a:moveTo>
                <a:pt x="0" y="1502885"/>
              </a:moveTo>
              <a:lnTo>
                <a:pt x="131452" y="1502885"/>
              </a:lnTo>
              <a:lnTo>
                <a:pt x="131452" y="0"/>
              </a:lnTo>
              <a:lnTo>
                <a:pt x="262904"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710101" y="1919747"/>
        <a:ext cx="76285" cy="76285"/>
      </dsp:txXfrm>
    </dsp:sp>
    <dsp:sp modelId="{C3C1EC9E-9FC4-4247-BF32-BDD0C0F0DF85}">
      <dsp:nvSpPr>
        <dsp:cNvPr id="0" name=""/>
        <dsp:cNvSpPr/>
      </dsp:nvSpPr>
      <dsp:spPr>
        <a:xfrm>
          <a:off x="616791" y="705485"/>
          <a:ext cx="262904" cy="2003847"/>
        </a:xfrm>
        <a:custGeom>
          <a:avLst/>
          <a:gdLst/>
          <a:ahLst/>
          <a:cxnLst/>
          <a:rect l="0" t="0" r="0" b="0"/>
          <a:pathLst>
            <a:path>
              <a:moveTo>
                <a:pt x="0" y="2003847"/>
              </a:moveTo>
              <a:lnTo>
                <a:pt x="131452" y="2003847"/>
              </a:lnTo>
              <a:lnTo>
                <a:pt x="131452" y="0"/>
              </a:lnTo>
              <a:lnTo>
                <a:pt x="262904"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697718" y="1656884"/>
        <a:ext cx="101051" cy="101051"/>
      </dsp:txXfrm>
    </dsp:sp>
    <dsp:sp modelId="{8913A5C9-F856-468C-ABFD-BFFF97FF33DC}">
      <dsp:nvSpPr>
        <dsp:cNvPr id="0" name=""/>
        <dsp:cNvSpPr/>
      </dsp:nvSpPr>
      <dsp:spPr>
        <a:xfrm>
          <a:off x="616791" y="290461"/>
          <a:ext cx="298830" cy="2418872"/>
        </a:xfrm>
        <a:custGeom>
          <a:avLst/>
          <a:gdLst/>
          <a:ahLst/>
          <a:cxnLst/>
          <a:rect l="0" t="0" r="0" b="0"/>
          <a:pathLst>
            <a:path>
              <a:moveTo>
                <a:pt x="0" y="2418872"/>
              </a:moveTo>
              <a:lnTo>
                <a:pt x="149415" y="2418872"/>
              </a:lnTo>
              <a:lnTo>
                <a:pt x="149415" y="0"/>
              </a:lnTo>
              <a:lnTo>
                <a:pt x="298830"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705275" y="1438965"/>
        <a:ext cx="121863" cy="121863"/>
      </dsp:txXfrm>
    </dsp:sp>
    <dsp:sp modelId="{8A53F68C-3633-4C2D-82F0-8AE3F0B3831C}">
      <dsp:nvSpPr>
        <dsp:cNvPr id="0" name=""/>
        <dsp:cNvSpPr/>
      </dsp:nvSpPr>
      <dsp:spPr>
        <a:xfrm rot="16200000">
          <a:off x="-638249" y="2508948"/>
          <a:ext cx="2109313" cy="40076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a:t>Implica</a:t>
          </a:r>
        </a:p>
      </dsp:txBody>
      <dsp:txXfrm>
        <a:off x="-638249" y="2508948"/>
        <a:ext cx="2109313" cy="400769"/>
      </dsp:txXfrm>
    </dsp:sp>
    <dsp:sp modelId="{3D998EF4-6889-4676-A054-151D75E7B438}">
      <dsp:nvSpPr>
        <dsp:cNvPr id="0" name=""/>
        <dsp:cNvSpPr/>
      </dsp:nvSpPr>
      <dsp:spPr>
        <a:xfrm>
          <a:off x="915622" y="90076"/>
          <a:ext cx="9273585"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Definir objetivos para el proyecto, que deben ser claros y alcanzables</a:t>
          </a:r>
          <a:endParaRPr lang="es-ES" sz="1600" kern="1200" dirty="0"/>
        </a:p>
      </dsp:txBody>
      <dsp:txXfrm>
        <a:off x="915622" y="90076"/>
        <a:ext cx="9273585" cy="400769"/>
      </dsp:txXfrm>
    </dsp:sp>
    <dsp:sp modelId="{233E8C84-F2EC-4245-A9DD-E4751EA9D54D}">
      <dsp:nvSpPr>
        <dsp:cNvPr id="0" name=""/>
        <dsp:cNvSpPr/>
      </dsp:nvSpPr>
      <dsp:spPr>
        <a:xfrm>
          <a:off x="879696" y="505101"/>
          <a:ext cx="9351668"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Definir alcance para el proyecto, que está relacionado con el alcance del producto o servicio</a:t>
          </a:r>
          <a:endParaRPr lang="es-ES" sz="1600" kern="1200" dirty="0"/>
        </a:p>
      </dsp:txBody>
      <dsp:txXfrm>
        <a:off x="879696" y="505101"/>
        <a:ext cx="9351668" cy="400769"/>
      </dsp:txXfrm>
    </dsp:sp>
    <dsp:sp modelId="{08A5BE9E-0EC2-4FC4-809B-DD9339FAA2BA}">
      <dsp:nvSpPr>
        <dsp:cNvPr id="0" name=""/>
        <dsp:cNvSpPr/>
      </dsp:nvSpPr>
      <dsp:spPr>
        <a:xfrm>
          <a:off x="879696" y="1006063"/>
          <a:ext cx="9436192"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Decidir el proceso y el ciclo de vida que se utilizará.</a:t>
          </a:r>
          <a:endParaRPr lang="es-ES" sz="1600" kern="1200" dirty="0"/>
        </a:p>
      </dsp:txBody>
      <dsp:txXfrm>
        <a:off x="879696" y="1006063"/>
        <a:ext cx="9436192" cy="400769"/>
      </dsp:txXfrm>
    </dsp:sp>
    <dsp:sp modelId="{522EA087-3611-4B95-A65E-305743550603}">
      <dsp:nvSpPr>
        <dsp:cNvPr id="0" name=""/>
        <dsp:cNvSpPr/>
      </dsp:nvSpPr>
      <dsp:spPr>
        <a:xfrm>
          <a:off x="879696" y="1507024"/>
          <a:ext cx="9489456"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Definir roles y responsabilidades para cada uno de los miembros del equipo.</a:t>
          </a:r>
          <a:endParaRPr lang="es-ES" sz="1600" kern="1200" dirty="0"/>
        </a:p>
      </dsp:txBody>
      <dsp:txXfrm>
        <a:off x="879696" y="1507024"/>
        <a:ext cx="9489456" cy="400769"/>
      </dsp:txXfrm>
    </dsp:sp>
    <dsp:sp modelId="{8395C5E0-9E06-4B33-80C4-A3C4B29AA5C2}">
      <dsp:nvSpPr>
        <dsp:cNvPr id="0" name=""/>
        <dsp:cNvSpPr/>
      </dsp:nvSpPr>
      <dsp:spPr>
        <a:xfrm>
          <a:off x="879696" y="2007986"/>
          <a:ext cx="9436192"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Estimar los recursos que serán requeridos.</a:t>
          </a:r>
          <a:endParaRPr lang="es-ES" sz="1600" kern="1200" dirty="0"/>
        </a:p>
      </dsp:txBody>
      <dsp:txXfrm>
        <a:off x="879696" y="2007986"/>
        <a:ext cx="9436192" cy="400769"/>
      </dsp:txXfrm>
    </dsp:sp>
    <dsp:sp modelId="{C4509127-7B43-4BFF-AF84-6F2779C0EE6F}">
      <dsp:nvSpPr>
        <dsp:cNvPr id="0" name=""/>
        <dsp:cNvSpPr/>
      </dsp:nvSpPr>
      <dsp:spPr>
        <a:xfrm>
          <a:off x="879696" y="2508948"/>
          <a:ext cx="9428449"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Estimar tamaño, esfuerzo, tiempo y costo.</a:t>
          </a:r>
        </a:p>
      </dsp:txBody>
      <dsp:txXfrm>
        <a:off x="879696" y="2508948"/>
        <a:ext cx="9428449" cy="400769"/>
      </dsp:txXfrm>
    </dsp:sp>
    <dsp:sp modelId="{51127083-9611-4E54-8B95-29065531E216}">
      <dsp:nvSpPr>
        <dsp:cNvPr id="0" name=""/>
        <dsp:cNvSpPr/>
      </dsp:nvSpPr>
      <dsp:spPr>
        <a:xfrm>
          <a:off x="879696" y="3009910"/>
          <a:ext cx="9436192"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Identificar y realizar un análisis de riesgos.</a:t>
          </a:r>
        </a:p>
      </dsp:txBody>
      <dsp:txXfrm>
        <a:off x="879696" y="3009910"/>
        <a:ext cx="9436192" cy="400769"/>
      </dsp:txXfrm>
    </dsp:sp>
    <dsp:sp modelId="{A055054B-D1CF-4945-AF1A-1C69A20235F7}">
      <dsp:nvSpPr>
        <dsp:cNvPr id="0" name=""/>
        <dsp:cNvSpPr/>
      </dsp:nvSpPr>
      <dsp:spPr>
        <a:xfrm>
          <a:off x="879696" y="3510872"/>
          <a:ext cx="9345437"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Realizar el cronograma para el proyecto.</a:t>
          </a:r>
        </a:p>
      </dsp:txBody>
      <dsp:txXfrm>
        <a:off x="879696" y="3510872"/>
        <a:ext cx="9345437" cy="400769"/>
      </dsp:txXfrm>
    </dsp:sp>
    <dsp:sp modelId="{30750821-43CA-4357-8BF9-7D23109524A2}">
      <dsp:nvSpPr>
        <dsp:cNvPr id="0" name=""/>
        <dsp:cNvSpPr/>
      </dsp:nvSpPr>
      <dsp:spPr>
        <a:xfrm>
          <a:off x="879696" y="4011834"/>
          <a:ext cx="9345437"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a:t>Definir el presupuesto.</a:t>
          </a:r>
          <a:endParaRPr lang="es-AR" sz="1600" kern="1200" dirty="0"/>
        </a:p>
      </dsp:txBody>
      <dsp:txXfrm>
        <a:off x="879696" y="4011834"/>
        <a:ext cx="9345437" cy="400769"/>
      </dsp:txXfrm>
    </dsp:sp>
    <dsp:sp modelId="{83B5A4DB-A71C-47CF-B67C-4E84F9E3F249}">
      <dsp:nvSpPr>
        <dsp:cNvPr id="0" name=""/>
        <dsp:cNvSpPr/>
      </dsp:nvSpPr>
      <dsp:spPr>
        <a:xfrm>
          <a:off x="879696" y="4512796"/>
          <a:ext cx="9351668"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Determinar el mecanismo de monitoreo y control y las métricas que se utilizarán.</a:t>
          </a:r>
        </a:p>
      </dsp:txBody>
      <dsp:txXfrm>
        <a:off x="879696" y="4512796"/>
        <a:ext cx="9351668" cy="400769"/>
      </dsp:txXfrm>
    </dsp:sp>
    <dsp:sp modelId="{3497CB48-8454-40D8-86EC-F462CBB8DB80}">
      <dsp:nvSpPr>
        <dsp:cNvPr id="0" name=""/>
        <dsp:cNvSpPr/>
      </dsp:nvSpPr>
      <dsp:spPr>
        <a:xfrm>
          <a:off x="879696" y="5013758"/>
          <a:ext cx="9351668"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Crear planes para las actividades de soporte, tales como administración de configuración y aseguramiento de calidad.</a:t>
          </a:r>
        </a:p>
      </dsp:txBody>
      <dsp:txXfrm>
        <a:off x="879696" y="5013758"/>
        <a:ext cx="9351668" cy="4007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F4D4C-A21A-485B-A426-8F824F44A042}">
      <dsp:nvSpPr>
        <dsp:cNvPr id="0" name=""/>
        <dsp:cNvSpPr/>
      </dsp:nvSpPr>
      <dsp:spPr>
        <a:xfrm>
          <a:off x="2058778" y="2097880"/>
          <a:ext cx="281632" cy="1878266"/>
        </a:xfrm>
        <a:custGeom>
          <a:avLst/>
          <a:gdLst/>
          <a:ahLst/>
          <a:cxnLst/>
          <a:rect l="0" t="0" r="0" b="0"/>
          <a:pathLst>
            <a:path>
              <a:moveTo>
                <a:pt x="0" y="0"/>
              </a:moveTo>
              <a:lnTo>
                <a:pt x="140816" y="0"/>
              </a:lnTo>
              <a:lnTo>
                <a:pt x="140816" y="1878266"/>
              </a:lnTo>
              <a:lnTo>
                <a:pt x="281632" y="187826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2152113" y="2989532"/>
        <a:ext cx="94963" cy="94963"/>
      </dsp:txXfrm>
    </dsp:sp>
    <dsp:sp modelId="{F13F2B49-EAF0-4616-B02C-120F0FF6F8D1}">
      <dsp:nvSpPr>
        <dsp:cNvPr id="0" name=""/>
        <dsp:cNvSpPr/>
      </dsp:nvSpPr>
      <dsp:spPr>
        <a:xfrm>
          <a:off x="2058778" y="2097880"/>
          <a:ext cx="281632" cy="1341619"/>
        </a:xfrm>
        <a:custGeom>
          <a:avLst/>
          <a:gdLst/>
          <a:ahLst/>
          <a:cxnLst/>
          <a:rect l="0" t="0" r="0" b="0"/>
          <a:pathLst>
            <a:path>
              <a:moveTo>
                <a:pt x="0" y="0"/>
              </a:moveTo>
              <a:lnTo>
                <a:pt x="140816" y="0"/>
              </a:lnTo>
              <a:lnTo>
                <a:pt x="140816" y="1341619"/>
              </a:lnTo>
              <a:lnTo>
                <a:pt x="281632" y="134161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2165323" y="2734419"/>
        <a:ext cx="68543" cy="68543"/>
      </dsp:txXfrm>
    </dsp:sp>
    <dsp:sp modelId="{2ED637B3-DD92-41DD-8DFC-6A45544BDC97}">
      <dsp:nvSpPr>
        <dsp:cNvPr id="0" name=""/>
        <dsp:cNvSpPr/>
      </dsp:nvSpPr>
      <dsp:spPr>
        <a:xfrm>
          <a:off x="2058778" y="2097880"/>
          <a:ext cx="281632" cy="804971"/>
        </a:xfrm>
        <a:custGeom>
          <a:avLst/>
          <a:gdLst/>
          <a:ahLst/>
          <a:cxnLst/>
          <a:rect l="0" t="0" r="0" b="0"/>
          <a:pathLst>
            <a:path>
              <a:moveTo>
                <a:pt x="0" y="0"/>
              </a:moveTo>
              <a:lnTo>
                <a:pt x="140816" y="0"/>
              </a:lnTo>
              <a:lnTo>
                <a:pt x="140816" y="804971"/>
              </a:lnTo>
              <a:lnTo>
                <a:pt x="281632" y="80497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2178274" y="2479046"/>
        <a:ext cx="42640" cy="42640"/>
      </dsp:txXfrm>
    </dsp:sp>
    <dsp:sp modelId="{9ABFE3BF-807D-4DDF-88D4-B29B92D0DC25}">
      <dsp:nvSpPr>
        <dsp:cNvPr id="0" name=""/>
        <dsp:cNvSpPr/>
      </dsp:nvSpPr>
      <dsp:spPr>
        <a:xfrm>
          <a:off x="2058778" y="2097880"/>
          <a:ext cx="281632" cy="268323"/>
        </a:xfrm>
        <a:custGeom>
          <a:avLst/>
          <a:gdLst/>
          <a:ahLst/>
          <a:cxnLst/>
          <a:rect l="0" t="0" r="0" b="0"/>
          <a:pathLst>
            <a:path>
              <a:moveTo>
                <a:pt x="0" y="0"/>
              </a:moveTo>
              <a:lnTo>
                <a:pt x="140816" y="0"/>
              </a:lnTo>
              <a:lnTo>
                <a:pt x="140816" y="268323"/>
              </a:lnTo>
              <a:lnTo>
                <a:pt x="281632" y="26832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2189870" y="2222318"/>
        <a:ext cx="19449" cy="19449"/>
      </dsp:txXfrm>
    </dsp:sp>
    <dsp:sp modelId="{F4906306-43AC-411A-B313-D20B4FCF01F4}">
      <dsp:nvSpPr>
        <dsp:cNvPr id="0" name=""/>
        <dsp:cNvSpPr/>
      </dsp:nvSpPr>
      <dsp:spPr>
        <a:xfrm>
          <a:off x="2058778" y="1829557"/>
          <a:ext cx="281632" cy="268323"/>
        </a:xfrm>
        <a:custGeom>
          <a:avLst/>
          <a:gdLst/>
          <a:ahLst/>
          <a:cxnLst/>
          <a:rect l="0" t="0" r="0" b="0"/>
          <a:pathLst>
            <a:path>
              <a:moveTo>
                <a:pt x="0" y="268323"/>
              </a:moveTo>
              <a:lnTo>
                <a:pt x="140816" y="268323"/>
              </a:lnTo>
              <a:lnTo>
                <a:pt x="140816" y="0"/>
              </a:lnTo>
              <a:lnTo>
                <a:pt x="28163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2189870" y="1953994"/>
        <a:ext cx="19449" cy="19449"/>
      </dsp:txXfrm>
    </dsp:sp>
    <dsp:sp modelId="{1253BEE1-B331-4527-8EE4-6F343B62123D}">
      <dsp:nvSpPr>
        <dsp:cNvPr id="0" name=""/>
        <dsp:cNvSpPr/>
      </dsp:nvSpPr>
      <dsp:spPr>
        <a:xfrm>
          <a:off x="2058778" y="1292909"/>
          <a:ext cx="281632" cy="804971"/>
        </a:xfrm>
        <a:custGeom>
          <a:avLst/>
          <a:gdLst/>
          <a:ahLst/>
          <a:cxnLst/>
          <a:rect l="0" t="0" r="0" b="0"/>
          <a:pathLst>
            <a:path>
              <a:moveTo>
                <a:pt x="0" y="804971"/>
              </a:moveTo>
              <a:lnTo>
                <a:pt x="140816" y="804971"/>
              </a:lnTo>
              <a:lnTo>
                <a:pt x="140816" y="0"/>
              </a:lnTo>
              <a:lnTo>
                <a:pt x="28163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2178274" y="1674074"/>
        <a:ext cx="42640" cy="42640"/>
      </dsp:txXfrm>
    </dsp:sp>
    <dsp:sp modelId="{297C82EB-F8F2-42C1-9097-C34B615C3A4A}">
      <dsp:nvSpPr>
        <dsp:cNvPr id="0" name=""/>
        <dsp:cNvSpPr/>
      </dsp:nvSpPr>
      <dsp:spPr>
        <a:xfrm>
          <a:off x="2058778" y="756261"/>
          <a:ext cx="281632" cy="1341619"/>
        </a:xfrm>
        <a:custGeom>
          <a:avLst/>
          <a:gdLst/>
          <a:ahLst/>
          <a:cxnLst/>
          <a:rect l="0" t="0" r="0" b="0"/>
          <a:pathLst>
            <a:path>
              <a:moveTo>
                <a:pt x="0" y="1341619"/>
              </a:moveTo>
              <a:lnTo>
                <a:pt x="140816" y="1341619"/>
              </a:lnTo>
              <a:lnTo>
                <a:pt x="140816" y="0"/>
              </a:lnTo>
              <a:lnTo>
                <a:pt x="28163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2165323" y="1392799"/>
        <a:ext cx="68543" cy="68543"/>
      </dsp:txXfrm>
    </dsp:sp>
    <dsp:sp modelId="{2EA39E8F-DF9E-44A9-999D-93ADEDF63DA4}">
      <dsp:nvSpPr>
        <dsp:cNvPr id="0" name=""/>
        <dsp:cNvSpPr/>
      </dsp:nvSpPr>
      <dsp:spPr>
        <a:xfrm>
          <a:off x="2058778" y="219614"/>
          <a:ext cx="281632" cy="1878266"/>
        </a:xfrm>
        <a:custGeom>
          <a:avLst/>
          <a:gdLst/>
          <a:ahLst/>
          <a:cxnLst/>
          <a:rect l="0" t="0" r="0" b="0"/>
          <a:pathLst>
            <a:path>
              <a:moveTo>
                <a:pt x="0" y="1878266"/>
              </a:moveTo>
              <a:lnTo>
                <a:pt x="140816" y="1878266"/>
              </a:lnTo>
              <a:lnTo>
                <a:pt x="140816" y="0"/>
              </a:lnTo>
              <a:lnTo>
                <a:pt x="28163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2152113" y="1111265"/>
        <a:ext cx="94963" cy="94963"/>
      </dsp:txXfrm>
    </dsp:sp>
    <dsp:sp modelId="{5283F2B2-9722-406E-867D-EC1F56947BBE}">
      <dsp:nvSpPr>
        <dsp:cNvPr id="0" name=""/>
        <dsp:cNvSpPr/>
      </dsp:nvSpPr>
      <dsp:spPr>
        <a:xfrm rot="16200000">
          <a:off x="714335" y="1883221"/>
          <a:ext cx="2259569" cy="4293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AR" sz="2200" kern="1200" dirty="0"/>
            <a:t>Fallas </a:t>
          </a:r>
        </a:p>
      </dsp:txBody>
      <dsp:txXfrm>
        <a:off x="714335" y="1883221"/>
        <a:ext cx="2259569" cy="429318"/>
      </dsp:txXfrm>
    </dsp:sp>
    <dsp:sp modelId="{D96D43F0-553B-4098-9794-FFFE8DA88286}">
      <dsp:nvSpPr>
        <dsp:cNvPr id="0" name=""/>
        <dsp:cNvSpPr/>
      </dsp:nvSpPr>
      <dsp:spPr>
        <a:xfrm>
          <a:off x="2340411" y="4955"/>
          <a:ext cx="7047238"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AR" sz="2200" kern="1200" dirty="0"/>
            <a:t>Planificación por actividades no por características</a:t>
          </a:r>
        </a:p>
      </dsp:txBody>
      <dsp:txXfrm>
        <a:off x="2340411" y="4955"/>
        <a:ext cx="7047238" cy="429318"/>
      </dsp:txXfrm>
    </dsp:sp>
    <dsp:sp modelId="{D0F3D236-4DE2-46CC-A10C-F5B23CDA0AC0}">
      <dsp:nvSpPr>
        <dsp:cNvPr id="0" name=""/>
        <dsp:cNvSpPr/>
      </dsp:nvSpPr>
      <dsp:spPr>
        <a:xfrm>
          <a:off x="2340411" y="541602"/>
          <a:ext cx="6993277"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AR" sz="2200" kern="1200" dirty="0"/>
            <a:t>Ley de Parkinson</a:t>
          </a:r>
        </a:p>
      </dsp:txBody>
      <dsp:txXfrm>
        <a:off x="2340411" y="541602"/>
        <a:ext cx="6993277" cy="429318"/>
      </dsp:txXfrm>
    </dsp:sp>
    <dsp:sp modelId="{5A63D9A0-0CB9-48BB-AFEA-FC0086A7EA47}">
      <dsp:nvSpPr>
        <dsp:cNvPr id="0" name=""/>
        <dsp:cNvSpPr/>
      </dsp:nvSpPr>
      <dsp:spPr>
        <a:xfrm>
          <a:off x="2340411" y="1078250"/>
          <a:ext cx="6987715"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AR" sz="2200" kern="1200" dirty="0"/>
            <a:t>La tardanza se trasmite en la programación</a:t>
          </a:r>
        </a:p>
      </dsp:txBody>
      <dsp:txXfrm>
        <a:off x="2340411" y="1078250"/>
        <a:ext cx="6987715" cy="429318"/>
      </dsp:txXfrm>
    </dsp:sp>
    <dsp:sp modelId="{C459D712-0FE1-4859-A905-ADF6DD8EAE4E}">
      <dsp:nvSpPr>
        <dsp:cNvPr id="0" name=""/>
        <dsp:cNvSpPr/>
      </dsp:nvSpPr>
      <dsp:spPr>
        <a:xfrm>
          <a:off x="2340411" y="1614898"/>
          <a:ext cx="7082104"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AR" sz="2200" kern="1200" dirty="0"/>
            <a:t>Actividades no independientes</a:t>
          </a:r>
        </a:p>
      </dsp:txBody>
      <dsp:txXfrm>
        <a:off x="2340411" y="1614898"/>
        <a:ext cx="7082104" cy="429318"/>
      </dsp:txXfrm>
    </dsp:sp>
    <dsp:sp modelId="{AC47EE53-8208-4A3C-B976-DA7A809DFF8F}">
      <dsp:nvSpPr>
        <dsp:cNvPr id="0" name=""/>
        <dsp:cNvSpPr/>
      </dsp:nvSpPr>
      <dsp:spPr>
        <a:xfrm>
          <a:off x="2340411" y="2151545"/>
          <a:ext cx="7053519"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AR" sz="2200" kern="1200" dirty="0"/>
            <a:t>Multitarea causa demoras adicionales</a:t>
          </a:r>
        </a:p>
      </dsp:txBody>
      <dsp:txXfrm>
        <a:off x="2340411" y="2151545"/>
        <a:ext cx="7053519" cy="429318"/>
      </dsp:txXfrm>
    </dsp:sp>
    <dsp:sp modelId="{69B8F7D3-DCD1-4937-AE08-8667812C0FB7}">
      <dsp:nvSpPr>
        <dsp:cNvPr id="0" name=""/>
        <dsp:cNvSpPr/>
      </dsp:nvSpPr>
      <dsp:spPr>
        <a:xfrm>
          <a:off x="2340411" y="2688193"/>
          <a:ext cx="6995728"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AR" sz="2200" kern="1200" dirty="0"/>
            <a:t>Las características no se entregan por prioridad</a:t>
          </a:r>
        </a:p>
      </dsp:txBody>
      <dsp:txXfrm>
        <a:off x="2340411" y="2688193"/>
        <a:ext cx="6995728" cy="429318"/>
      </dsp:txXfrm>
    </dsp:sp>
    <dsp:sp modelId="{691B8C99-A2E4-4BDA-A6D0-E069550961AE}">
      <dsp:nvSpPr>
        <dsp:cNvPr id="0" name=""/>
        <dsp:cNvSpPr/>
      </dsp:nvSpPr>
      <dsp:spPr>
        <a:xfrm>
          <a:off x="2340411" y="3224841"/>
          <a:ext cx="7082090"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AR" sz="2200" kern="1200" dirty="0"/>
            <a:t>Ignoramos la incertidumbre</a:t>
          </a:r>
        </a:p>
      </dsp:txBody>
      <dsp:txXfrm>
        <a:off x="2340411" y="3224841"/>
        <a:ext cx="7082090" cy="429318"/>
      </dsp:txXfrm>
    </dsp:sp>
    <dsp:sp modelId="{18577223-C98F-4FBA-B771-20CF4ACC5FCE}">
      <dsp:nvSpPr>
        <dsp:cNvPr id="0" name=""/>
        <dsp:cNvSpPr/>
      </dsp:nvSpPr>
      <dsp:spPr>
        <a:xfrm>
          <a:off x="2340411" y="3761488"/>
          <a:ext cx="7118815"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AR" sz="2200" kern="1200" dirty="0"/>
            <a:t>Estimaciones se vuelven compromisos</a:t>
          </a:r>
        </a:p>
      </dsp:txBody>
      <dsp:txXfrm>
        <a:off x="2340411" y="3761488"/>
        <a:ext cx="7118815" cy="42931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6D03F-8D4D-4C92-8BA6-E818A2A7D1C1}">
      <dsp:nvSpPr>
        <dsp:cNvPr id="0" name=""/>
        <dsp:cNvSpPr/>
      </dsp:nvSpPr>
      <dsp:spPr>
        <a:xfrm>
          <a:off x="2621" y="782894"/>
          <a:ext cx="2629972" cy="2629972"/>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44736" tIns="30480" rIns="144736" bIns="30480" numCol="1" spcCol="1270" anchor="ctr" anchorCtr="0">
          <a:noAutofit/>
        </a:bodyPr>
        <a:lstStyle/>
        <a:p>
          <a:pPr marL="0" lvl="0" indent="0" algn="ctr" defTabSz="1066800">
            <a:lnSpc>
              <a:spcPct val="90000"/>
            </a:lnSpc>
            <a:spcBef>
              <a:spcPct val="0"/>
            </a:spcBef>
            <a:spcAft>
              <a:spcPct val="35000"/>
            </a:spcAft>
            <a:buNone/>
          </a:pPr>
          <a:r>
            <a:rPr lang="es-AR" sz="2400" kern="1200" dirty="0"/>
            <a:t>Foco en la planificación más que en el plan</a:t>
          </a:r>
        </a:p>
      </dsp:txBody>
      <dsp:txXfrm>
        <a:off x="387771" y="1168044"/>
        <a:ext cx="1859672" cy="1859672"/>
      </dsp:txXfrm>
    </dsp:sp>
    <dsp:sp modelId="{2D9BF3DA-7C01-4DE3-9506-97A06C25D704}">
      <dsp:nvSpPr>
        <dsp:cNvPr id="0" name=""/>
        <dsp:cNvSpPr/>
      </dsp:nvSpPr>
      <dsp:spPr>
        <a:xfrm>
          <a:off x="2106599" y="782894"/>
          <a:ext cx="2629972" cy="2629972"/>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44736" tIns="30480" rIns="144736" bIns="30480" numCol="1" spcCol="1270" anchor="ctr" anchorCtr="0">
          <a:noAutofit/>
        </a:bodyPr>
        <a:lstStyle/>
        <a:p>
          <a:pPr marL="0" lvl="0" indent="0" algn="ctr" defTabSz="1066800">
            <a:lnSpc>
              <a:spcPct val="90000"/>
            </a:lnSpc>
            <a:spcBef>
              <a:spcPct val="0"/>
            </a:spcBef>
            <a:spcAft>
              <a:spcPct val="35000"/>
            </a:spcAft>
            <a:buNone/>
          </a:pPr>
          <a:r>
            <a:rPr lang="es-AR" sz="2400" kern="1200" dirty="0"/>
            <a:t>Alienta el plan</a:t>
          </a:r>
        </a:p>
      </dsp:txBody>
      <dsp:txXfrm>
        <a:off x="2491749" y="1168044"/>
        <a:ext cx="1859672" cy="1859672"/>
      </dsp:txXfrm>
    </dsp:sp>
    <dsp:sp modelId="{CF0F2DB1-F4AD-45F7-AB62-F349B93ADFC8}">
      <dsp:nvSpPr>
        <dsp:cNvPr id="0" name=""/>
        <dsp:cNvSpPr/>
      </dsp:nvSpPr>
      <dsp:spPr>
        <a:xfrm>
          <a:off x="4210577" y="782894"/>
          <a:ext cx="2629972" cy="2629972"/>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44736" tIns="30480" rIns="144736" bIns="30480" numCol="1" spcCol="1270" anchor="ctr" anchorCtr="0">
          <a:noAutofit/>
        </a:bodyPr>
        <a:lstStyle/>
        <a:p>
          <a:pPr marL="0" lvl="0" indent="0" algn="ctr" defTabSz="1066800">
            <a:lnSpc>
              <a:spcPct val="90000"/>
            </a:lnSpc>
            <a:spcBef>
              <a:spcPct val="0"/>
            </a:spcBef>
            <a:spcAft>
              <a:spcPct val="35000"/>
            </a:spcAft>
            <a:buNone/>
          </a:pPr>
          <a:r>
            <a:rPr lang="es-AR" sz="2400" kern="1200" dirty="0"/>
            <a:t>Plan fácilmente modificable</a:t>
          </a:r>
        </a:p>
      </dsp:txBody>
      <dsp:txXfrm>
        <a:off x="4595727" y="1168044"/>
        <a:ext cx="1859672" cy="1859672"/>
      </dsp:txXfrm>
    </dsp:sp>
    <dsp:sp modelId="{AB99F93D-31CA-4D45-AB2D-C9A76AF56E4B}">
      <dsp:nvSpPr>
        <dsp:cNvPr id="0" name=""/>
        <dsp:cNvSpPr/>
      </dsp:nvSpPr>
      <dsp:spPr>
        <a:xfrm>
          <a:off x="6314555" y="782894"/>
          <a:ext cx="2629972" cy="2629972"/>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44736" tIns="30480" rIns="144736" bIns="30480" numCol="1" spcCol="1270" anchor="ctr" anchorCtr="0">
          <a:noAutofit/>
        </a:bodyPr>
        <a:lstStyle/>
        <a:p>
          <a:pPr marL="0" lvl="0" indent="0" algn="ctr" defTabSz="1066800">
            <a:lnSpc>
              <a:spcPct val="90000"/>
            </a:lnSpc>
            <a:spcBef>
              <a:spcPct val="0"/>
            </a:spcBef>
            <a:spcAft>
              <a:spcPct val="35000"/>
            </a:spcAft>
            <a:buNone/>
          </a:pPr>
          <a:r>
            <a:rPr lang="es-AR" sz="2400" kern="1200" dirty="0"/>
            <a:t>Se distribuye a lo largo del proyecto</a:t>
          </a:r>
        </a:p>
      </dsp:txBody>
      <dsp:txXfrm>
        <a:off x="6699705" y="1168044"/>
        <a:ext cx="1859672" cy="1859672"/>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1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A4AAB7-35E7-48C3-86C0-BF7AA662637B}" type="datetimeFigureOut">
              <a:rPr lang="es-AR" smtClean="0"/>
              <a:t>2/3/2017</a:t>
            </a:fld>
            <a:endParaRPr lang="es-AR"/>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A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93CB6A-38D4-45DE-80F7-C506C767D399}" type="slidenum">
              <a:rPr lang="es-AR" smtClean="0"/>
              <a:t>‹Nº›</a:t>
            </a:fld>
            <a:endParaRPr lang="es-AR"/>
          </a:p>
        </p:txBody>
      </p:sp>
    </p:spTree>
    <p:extLst>
      <p:ext uri="{BB962C8B-B14F-4D97-AF65-F5344CB8AC3E}">
        <p14:creationId xmlns:p14="http://schemas.microsoft.com/office/powerpoint/2010/main" val="1331851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3EEEDBF1-8279-466B-8756-71DD4258A041}" type="slidenum">
              <a:rPr lang="es-ES_tradnl" smtClean="0">
                <a:latin typeface="Times New Roman" pitchFamily="18" charset="0"/>
              </a:rPr>
              <a:pPr/>
              <a:t>6</a:t>
            </a:fld>
            <a:endParaRPr lang="es-ES_tradnl" dirty="0">
              <a:latin typeface="Times New Roman" pitchFamily="18" charset="0"/>
            </a:endParaRPr>
          </a:p>
        </p:txBody>
      </p:sp>
      <p:sp>
        <p:nvSpPr>
          <p:cNvPr id="60419" name="Rectangle 2"/>
          <p:cNvSpPr>
            <a:spLocks noGrp="1" noRot="1" noChangeAspect="1" noChangeArrowheads="1" noTextEdit="1"/>
          </p:cNvSpPr>
          <p:nvPr>
            <p:ph type="sldImg"/>
          </p:nvPr>
        </p:nvSpPr>
        <p:spPr>
          <a:xfrm>
            <a:off x="139700" y="768350"/>
            <a:ext cx="6819900" cy="3836988"/>
          </a:xfrm>
          <a:ln/>
        </p:spPr>
      </p:sp>
      <p:sp>
        <p:nvSpPr>
          <p:cNvPr id="60420" name="Rectangle 3"/>
          <p:cNvSpPr>
            <a:spLocks noGrp="1" noChangeArrowheads="1"/>
          </p:cNvSpPr>
          <p:nvPr>
            <p:ph type="body" idx="1"/>
          </p:nvPr>
        </p:nvSpPr>
        <p:spPr>
          <a:noFill/>
          <a:ln/>
        </p:spPr>
        <p:txBody>
          <a:bodyPr/>
          <a:lstStyle/>
          <a:p>
            <a:pPr eaLnBrk="1" hangingPunct="1"/>
            <a:endParaRPr lang="es-AR" dirty="0">
              <a:latin typeface="Times New Roman" pitchFamily="18" charset="0"/>
            </a:endParaRPr>
          </a:p>
        </p:txBody>
      </p:sp>
      <p:sp>
        <p:nvSpPr>
          <p:cNvPr id="2" name="Date Placeholder 1"/>
          <p:cNvSpPr>
            <a:spLocks noGrp="1"/>
          </p:cNvSpPr>
          <p:nvPr>
            <p:ph type="dt" idx="10"/>
          </p:nvPr>
        </p:nvSpPr>
        <p:spPr/>
        <p:txBody>
          <a:bodyPr/>
          <a:lstStyle/>
          <a:p>
            <a:fld id="{01021FC1-0CCC-4179-9B7E-2A410D6F547B}" type="datetime6">
              <a:rPr lang="es-AR" smtClean="0"/>
              <a:t>marzo de 2017</a:t>
            </a:fld>
            <a:endParaRPr lang="es-AR" dirty="0"/>
          </a:p>
        </p:txBody>
      </p:sp>
    </p:spTree>
    <p:extLst>
      <p:ext uri="{BB962C8B-B14F-4D97-AF65-F5344CB8AC3E}">
        <p14:creationId xmlns:p14="http://schemas.microsoft.com/office/powerpoint/2010/main" val="221951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8CDFC3D3-DD62-4512-9383-0AF2A947530E}" type="slidenum">
              <a:rPr lang="es-ES" smtClean="0">
                <a:latin typeface="Arial" charset="0"/>
              </a:rPr>
              <a:pPr/>
              <a:t>43</a:t>
            </a:fld>
            <a:endParaRPr lang="es-ES" dirty="0">
              <a:latin typeface="Arial" charset="0"/>
            </a:endParaRPr>
          </a:p>
        </p:txBody>
      </p:sp>
      <p:sp>
        <p:nvSpPr>
          <p:cNvPr id="120835" name="Rectangle 2"/>
          <p:cNvSpPr>
            <a:spLocks noGrp="1" noRot="1" noChangeAspect="1" noChangeArrowheads="1" noTextEdit="1"/>
          </p:cNvSpPr>
          <p:nvPr>
            <p:ph type="sldImg"/>
          </p:nvPr>
        </p:nvSpPr>
        <p:spPr>
          <a:xfrm>
            <a:off x="204788" y="806450"/>
            <a:ext cx="7162800" cy="4030663"/>
          </a:xfrm>
          <a:ln/>
        </p:spPr>
      </p:sp>
      <p:sp>
        <p:nvSpPr>
          <p:cNvPr id="120836" name="Rectangle 3"/>
          <p:cNvSpPr>
            <a:spLocks noGrp="1" noChangeArrowheads="1"/>
          </p:cNvSpPr>
          <p:nvPr>
            <p:ph type="body" idx="1"/>
          </p:nvPr>
        </p:nvSpPr>
        <p:spPr>
          <a:noFill/>
          <a:ln/>
        </p:spPr>
        <p:txBody>
          <a:bodyPr/>
          <a:lstStyle/>
          <a:p>
            <a:pPr eaLnBrk="1" hangingPunct="1"/>
            <a:endParaRPr lang="en-US" dirty="0">
              <a:latin typeface="Arial" charset="0"/>
            </a:endParaRPr>
          </a:p>
        </p:txBody>
      </p:sp>
      <p:sp>
        <p:nvSpPr>
          <p:cNvPr id="2" name="Date Placeholder 1"/>
          <p:cNvSpPr>
            <a:spLocks noGrp="1"/>
          </p:cNvSpPr>
          <p:nvPr>
            <p:ph type="dt" idx="10"/>
          </p:nvPr>
        </p:nvSpPr>
        <p:spPr/>
        <p:txBody>
          <a:bodyPr/>
          <a:lstStyle/>
          <a:p>
            <a:fld id="{40146E0B-C0CE-4C68-9F3D-505A73CA6B34}" type="datetime6">
              <a:rPr lang="es-AR" smtClean="0"/>
              <a:t>marzo de 2017</a:t>
            </a:fld>
            <a:endParaRPr lang="es-AR" dirty="0"/>
          </a:p>
        </p:txBody>
      </p:sp>
    </p:spTree>
    <p:extLst>
      <p:ext uri="{BB962C8B-B14F-4D97-AF65-F5344CB8AC3E}">
        <p14:creationId xmlns:p14="http://schemas.microsoft.com/office/powerpoint/2010/main" val="4074833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69EBCAB6-ECD3-4DBE-9CD3-A32A75ECCEBA}" type="slidenum">
              <a:rPr lang="es-ES" smtClean="0">
                <a:latin typeface="Arial" charset="0"/>
              </a:rPr>
              <a:pPr/>
              <a:t>44</a:t>
            </a:fld>
            <a:endParaRPr lang="es-ES" dirty="0">
              <a:latin typeface="Arial" charset="0"/>
            </a:endParaRPr>
          </a:p>
        </p:txBody>
      </p:sp>
      <p:sp>
        <p:nvSpPr>
          <p:cNvPr id="122883" name="Rectangle 2"/>
          <p:cNvSpPr>
            <a:spLocks noGrp="1" noRot="1" noChangeAspect="1" noChangeArrowheads="1" noTextEdit="1"/>
          </p:cNvSpPr>
          <p:nvPr>
            <p:ph type="sldImg"/>
          </p:nvPr>
        </p:nvSpPr>
        <p:spPr>
          <a:xfrm>
            <a:off x="204788" y="806450"/>
            <a:ext cx="7162800" cy="4030663"/>
          </a:xfrm>
          <a:ln/>
        </p:spPr>
      </p:sp>
      <p:sp>
        <p:nvSpPr>
          <p:cNvPr id="122884" name="Rectangle 3"/>
          <p:cNvSpPr>
            <a:spLocks noGrp="1" noChangeArrowheads="1"/>
          </p:cNvSpPr>
          <p:nvPr>
            <p:ph type="body" idx="1"/>
          </p:nvPr>
        </p:nvSpPr>
        <p:spPr>
          <a:noFill/>
          <a:ln/>
        </p:spPr>
        <p:txBody>
          <a:bodyPr/>
          <a:lstStyle/>
          <a:p>
            <a:pPr eaLnBrk="1" hangingPunct="1"/>
            <a:endParaRPr lang="en-US" dirty="0">
              <a:latin typeface="Arial" charset="0"/>
            </a:endParaRPr>
          </a:p>
        </p:txBody>
      </p:sp>
      <p:sp>
        <p:nvSpPr>
          <p:cNvPr id="2" name="Date Placeholder 1"/>
          <p:cNvSpPr>
            <a:spLocks noGrp="1"/>
          </p:cNvSpPr>
          <p:nvPr>
            <p:ph type="dt" idx="10"/>
          </p:nvPr>
        </p:nvSpPr>
        <p:spPr/>
        <p:txBody>
          <a:bodyPr/>
          <a:lstStyle/>
          <a:p>
            <a:fld id="{62C7C1DF-110C-4401-AEB2-639865C1CFDB}" type="datetime6">
              <a:rPr lang="es-AR" smtClean="0"/>
              <a:t>marzo de 2017</a:t>
            </a:fld>
            <a:endParaRPr lang="es-AR" dirty="0"/>
          </a:p>
        </p:txBody>
      </p:sp>
    </p:spTree>
    <p:extLst>
      <p:ext uri="{BB962C8B-B14F-4D97-AF65-F5344CB8AC3E}">
        <p14:creationId xmlns:p14="http://schemas.microsoft.com/office/powerpoint/2010/main" val="926242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hdr" sz="quarter"/>
          </p:nvPr>
        </p:nvSpPr>
        <p:spPr>
          <a:noFill/>
        </p:spPr>
        <p:txBody>
          <a:bodyPr/>
          <a:lstStyle/>
          <a:p>
            <a:r>
              <a:rPr lang="es-AR"/>
              <a:t>Clínica de Planificación y Estimación Ágil</a:t>
            </a:r>
            <a:endParaRPr lang="es-ES"/>
          </a:p>
        </p:txBody>
      </p:sp>
      <p:sp>
        <p:nvSpPr>
          <p:cNvPr id="296963" name="Rectangle 6"/>
          <p:cNvSpPr>
            <a:spLocks noGrp="1" noChangeArrowheads="1"/>
          </p:cNvSpPr>
          <p:nvPr>
            <p:ph type="ftr" sz="quarter" idx="4"/>
          </p:nvPr>
        </p:nvSpPr>
        <p:spPr>
          <a:noFill/>
        </p:spPr>
        <p:txBody>
          <a:bodyPr/>
          <a:lstStyle/>
          <a:p>
            <a:r>
              <a:rPr lang="es-ES"/>
              <a:t>(c) Judith Meles &amp; Asociados</a:t>
            </a:r>
          </a:p>
        </p:txBody>
      </p:sp>
      <p:sp>
        <p:nvSpPr>
          <p:cNvPr id="296964" name="Rectangle 7"/>
          <p:cNvSpPr>
            <a:spLocks noGrp="1" noChangeArrowheads="1"/>
          </p:cNvSpPr>
          <p:nvPr>
            <p:ph type="sldNum" sz="quarter" idx="5"/>
          </p:nvPr>
        </p:nvSpPr>
        <p:spPr>
          <a:noFill/>
        </p:spPr>
        <p:txBody>
          <a:bodyPr/>
          <a:lstStyle/>
          <a:p>
            <a:fld id="{F35F1510-134A-4F9C-BD4C-0B50482CEDD0}" type="slidenum">
              <a:rPr lang="es-ES" smtClean="0"/>
              <a:pPr/>
              <a:t>46</a:t>
            </a:fld>
            <a:endParaRPr lang="es-ES"/>
          </a:p>
        </p:txBody>
      </p:sp>
      <p:sp>
        <p:nvSpPr>
          <p:cNvPr id="296965" name="Rectangle 2"/>
          <p:cNvSpPr>
            <a:spLocks noGrp="1" noRot="1" noChangeAspect="1" noChangeArrowheads="1" noTextEdit="1"/>
          </p:cNvSpPr>
          <p:nvPr>
            <p:ph type="sldImg"/>
          </p:nvPr>
        </p:nvSpPr>
        <p:spPr>
          <a:xfrm>
            <a:off x="460375" y="720725"/>
            <a:ext cx="6396038" cy="3598863"/>
          </a:xfrm>
          <a:ln/>
        </p:spPr>
      </p:sp>
      <p:sp>
        <p:nvSpPr>
          <p:cNvPr id="296966" name="Rectangle 3"/>
          <p:cNvSpPr>
            <a:spLocks noGrp="1" noChangeArrowheads="1"/>
          </p:cNvSpPr>
          <p:nvPr>
            <p:ph type="body" idx="1"/>
          </p:nvPr>
        </p:nvSpPr>
        <p:spPr>
          <a:noFill/>
          <a:ln/>
        </p:spPr>
        <p:txBody>
          <a:bodyPr/>
          <a:lstStyle/>
          <a:p>
            <a:pPr eaLnBrk="1" hangingPunct="1"/>
            <a:endParaRPr lang="en-US"/>
          </a:p>
        </p:txBody>
      </p:sp>
      <p:sp>
        <p:nvSpPr>
          <p:cNvPr id="2" name="Marcador de fecha 1"/>
          <p:cNvSpPr>
            <a:spLocks noGrp="1"/>
          </p:cNvSpPr>
          <p:nvPr>
            <p:ph type="dt" idx="10"/>
          </p:nvPr>
        </p:nvSpPr>
        <p:spPr/>
        <p:txBody>
          <a:bodyPr/>
          <a:lstStyle/>
          <a:p>
            <a:fld id="{CDEC29F7-356D-4A95-B3BB-6D28F18B4907}" type="datetime6">
              <a:rPr lang="es-AR" smtClean="0"/>
              <a:t>marzo de 2017</a:t>
            </a:fld>
            <a:endParaRPr lang="es-AR"/>
          </a:p>
        </p:txBody>
      </p:sp>
    </p:spTree>
    <p:extLst>
      <p:ext uri="{BB962C8B-B14F-4D97-AF65-F5344CB8AC3E}">
        <p14:creationId xmlns:p14="http://schemas.microsoft.com/office/powerpoint/2010/main" val="788452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53</a:t>
            </a:fld>
            <a:endParaRPr lang="es-AR"/>
          </a:p>
        </p:txBody>
      </p:sp>
    </p:spTree>
    <p:extLst>
      <p:ext uri="{BB962C8B-B14F-4D97-AF65-F5344CB8AC3E}">
        <p14:creationId xmlns:p14="http://schemas.microsoft.com/office/powerpoint/2010/main" val="1143419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a:noFill/>
        </p:spPr>
        <p:txBody>
          <a:bodyPr/>
          <a:lstStyle/>
          <a:p>
            <a:r>
              <a:rPr lang="es-ES" dirty="0">
                <a:latin typeface="Arial" charset="0"/>
              </a:rPr>
              <a:t>Administración de Proyectos de Software</a:t>
            </a:r>
          </a:p>
        </p:txBody>
      </p:sp>
      <p:sp>
        <p:nvSpPr>
          <p:cNvPr id="129027" name="Rectangle 6"/>
          <p:cNvSpPr>
            <a:spLocks noGrp="1" noChangeArrowheads="1"/>
          </p:cNvSpPr>
          <p:nvPr>
            <p:ph type="ftr" sz="quarter" idx="4"/>
          </p:nvPr>
        </p:nvSpPr>
        <p:spPr>
          <a:noFill/>
        </p:spPr>
        <p:txBody>
          <a:bodyPr/>
          <a:lstStyle/>
          <a:p>
            <a:r>
              <a:rPr lang="es-ES" dirty="0">
                <a:latin typeface="Arial" charset="0"/>
              </a:rPr>
              <a:t>(c) Judith Meles &amp; Asociados</a:t>
            </a:r>
          </a:p>
        </p:txBody>
      </p:sp>
      <p:sp>
        <p:nvSpPr>
          <p:cNvPr id="129028" name="Rectangle 7"/>
          <p:cNvSpPr>
            <a:spLocks noGrp="1" noChangeArrowheads="1"/>
          </p:cNvSpPr>
          <p:nvPr>
            <p:ph type="sldNum" sz="quarter" idx="5"/>
          </p:nvPr>
        </p:nvSpPr>
        <p:spPr>
          <a:noFill/>
        </p:spPr>
        <p:txBody>
          <a:bodyPr/>
          <a:lstStyle/>
          <a:p>
            <a:fld id="{A7AE90F6-2DEB-40EB-B438-EC910A6CA190}" type="slidenum">
              <a:rPr lang="es-ES" smtClean="0">
                <a:latin typeface="Arial" charset="0"/>
              </a:rPr>
              <a:pPr/>
              <a:t>56</a:t>
            </a:fld>
            <a:endParaRPr lang="es-ES" dirty="0">
              <a:latin typeface="Arial" charset="0"/>
            </a:endParaRPr>
          </a:p>
        </p:txBody>
      </p:sp>
      <p:sp>
        <p:nvSpPr>
          <p:cNvPr id="129029" name="Rectangle 2"/>
          <p:cNvSpPr>
            <a:spLocks noGrp="1" noRot="1" noChangeAspect="1" noChangeArrowheads="1" noTextEdit="1"/>
          </p:cNvSpPr>
          <p:nvPr>
            <p:ph type="sldImg"/>
          </p:nvPr>
        </p:nvSpPr>
        <p:spPr>
          <a:xfrm>
            <a:off x="219075" y="812800"/>
            <a:ext cx="7137400" cy="4016375"/>
          </a:xfrm>
          <a:ln/>
        </p:spPr>
      </p:sp>
      <p:sp>
        <p:nvSpPr>
          <p:cNvPr id="129030" name="Rectangle 3"/>
          <p:cNvSpPr>
            <a:spLocks noGrp="1" noChangeArrowheads="1"/>
          </p:cNvSpPr>
          <p:nvPr>
            <p:ph type="body" idx="1"/>
          </p:nvPr>
        </p:nvSpPr>
        <p:spPr>
          <a:xfrm>
            <a:off x="1009022" y="5104871"/>
            <a:ext cx="5554545" cy="4836565"/>
          </a:xfrm>
          <a:noFill/>
          <a:ln/>
        </p:spPr>
        <p:txBody>
          <a:bodyPr/>
          <a:lstStyle/>
          <a:p>
            <a:pPr>
              <a:spcBef>
                <a:spcPct val="0"/>
              </a:spcBef>
            </a:pPr>
            <a:endParaRPr lang="en-US" sz="2600" dirty="0">
              <a:latin typeface="Arial" charset="0"/>
            </a:endParaRPr>
          </a:p>
        </p:txBody>
      </p:sp>
      <p:sp>
        <p:nvSpPr>
          <p:cNvPr id="2" name="Date Placeholder 1"/>
          <p:cNvSpPr>
            <a:spLocks noGrp="1"/>
          </p:cNvSpPr>
          <p:nvPr>
            <p:ph type="dt" idx="10"/>
          </p:nvPr>
        </p:nvSpPr>
        <p:spPr/>
        <p:txBody>
          <a:bodyPr/>
          <a:lstStyle/>
          <a:p>
            <a:fld id="{68DE5A52-6056-46C3-92D9-4BBFFAE224C0}" type="datetime6">
              <a:rPr lang="es-AR" smtClean="0"/>
              <a:t>marzo de 2017</a:t>
            </a:fld>
            <a:endParaRPr lang="es-AR" dirty="0"/>
          </a:p>
        </p:txBody>
      </p:sp>
    </p:spTree>
    <p:extLst>
      <p:ext uri="{BB962C8B-B14F-4D97-AF65-F5344CB8AC3E}">
        <p14:creationId xmlns:p14="http://schemas.microsoft.com/office/powerpoint/2010/main" val="2539895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fld id="{A34C202A-B514-4B0A-A0AF-764C044C2D70}" type="slidenum">
              <a:rPr lang="es-ES_tradnl" altLang="es-AR">
                <a:latin typeface="Times New Roman" panose="02020603050405020304" pitchFamily="18" charset="0"/>
              </a:rPr>
              <a:pPr/>
              <a:t>57</a:t>
            </a:fld>
            <a:endParaRPr lang="es-ES_tradnl" altLang="es-AR">
              <a:latin typeface="Times New Roman" panose="02020603050405020304" pitchFamily="18" charset="0"/>
            </a:endParaRPr>
          </a:p>
        </p:txBody>
      </p:sp>
      <p:sp>
        <p:nvSpPr>
          <p:cNvPr id="45059" name="Rectangle 2"/>
          <p:cNvSpPr>
            <a:spLocks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s-AR" sz="2400">
              <a:latin typeface="Times New Roman" panose="02020603050405020304" pitchFamily="18" charset="0"/>
            </a:endParaRPr>
          </a:p>
        </p:txBody>
      </p:sp>
    </p:spTree>
    <p:extLst>
      <p:ext uri="{BB962C8B-B14F-4D97-AF65-F5344CB8AC3E}">
        <p14:creationId xmlns:p14="http://schemas.microsoft.com/office/powerpoint/2010/main" val="3748386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fld id="{78AE7EB8-633E-443A-A9A0-871DC13F309B}" type="slidenum">
              <a:rPr lang="es-ES_tradnl" altLang="es-AR">
                <a:latin typeface="Times New Roman" panose="02020603050405020304" pitchFamily="18" charset="0"/>
              </a:rPr>
              <a:pPr/>
              <a:t>58</a:t>
            </a:fld>
            <a:endParaRPr lang="es-ES_tradnl" altLang="es-AR">
              <a:latin typeface="Times New Roman" panose="02020603050405020304" pitchFamily="18" charset="0"/>
            </a:endParaRPr>
          </a:p>
        </p:txBody>
      </p:sp>
      <p:sp>
        <p:nvSpPr>
          <p:cNvPr id="48131" name="Rectangle 2"/>
          <p:cNvSpPr>
            <a:spLocks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s-AR" sz="2400" dirty="0">
              <a:latin typeface="Times New Roman" panose="02020603050405020304" pitchFamily="18" charset="0"/>
            </a:endParaRPr>
          </a:p>
        </p:txBody>
      </p:sp>
    </p:spTree>
    <p:extLst>
      <p:ext uri="{BB962C8B-B14F-4D97-AF65-F5344CB8AC3E}">
        <p14:creationId xmlns:p14="http://schemas.microsoft.com/office/powerpoint/2010/main" val="1864403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fld id="{F103EA8A-FC53-4366-B453-AD5340E6CA06}" type="slidenum">
              <a:rPr lang="es-ES_tradnl" altLang="es-AR">
                <a:latin typeface="Times New Roman" panose="02020603050405020304" pitchFamily="18" charset="0"/>
              </a:rPr>
              <a:pPr/>
              <a:t>60</a:t>
            </a:fld>
            <a:endParaRPr lang="es-ES_tradnl" altLang="es-AR">
              <a:latin typeface="Times New Roman" panose="02020603050405020304" pitchFamily="18" charset="0"/>
            </a:endParaRPr>
          </a:p>
        </p:txBody>
      </p:sp>
      <p:sp>
        <p:nvSpPr>
          <p:cNvPr id="49155" name="Rectangle 2"/>
          <p:cNvSpPr>
            <a:spLocks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s-AR" sz="2400">
              <a:latin typeface="Times New Roman" panose="02020603050405020304" pitchFamily="18" charset="0"/>
            </a:endParaRPr>
          </a:p>
        </p:txBody>
      </p:sp>
    </p:spTree>
    <p:extLst>
      <p:ext uri="{BB962C8B-B14F-4D97-AF65-F5344CB8AC3E}">
        <p14:creationId xmlns:p14="http://schemas.microsoft.com/office/powerpoint/2010/main" val="4210125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fld id="{965BF3EE-C13C-4F85-91E1-28974660DD23}" type="slidenum">
              <a:rPr lang="es-ES_tradnl" altLang="es-AR">
                <a:latin typeface="Times New Roman" panose="02020603050405020304" pitchFamily="18" charset="0"/>
              </a:rPr>
              <a:pPr/>
              <a:t>61</a:t>
            </a:fld>
            <a:endParaRPr lang="es-ES_tradnl" altLang="es-AR">
              <a:latin typeface="Times New Roman" panose="02020603050405020304" pitchFamily="18" charset="0"/>
            </a:endParaRPr>
          </a:p>
        </p:txBody>
      </p:sp>
      <p:sp>
        <p:nvSpPr>
          <p:cNvPr id="51203" name="Rectangle 2"/>
          <p:cNvSpPr>
            <a:spLocks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s-AR" sz="2400">
              <a:latin typeface="Times New Roman" panose="02020603050405020304" pitchFamily="18" charset="0"/>
            </a:endParaRPr>
          </a:p>
        </p:txBody>
      </p:sp>
    </p:spTree>
    <p:extLst>
      <p:ext uri="{BB962C8B-B14F-4D97-AF65-F5344CB8AC3E}">
        <p14:creationId xmlns:p14="http://schemas.microsoft.com/office/powerpoint/2010/main" val="1152157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fld id="{FB54A335-38F1-4C07-9561-673B6DC37007}" type="slidenum">
              <a:rPr lang="es-ES_tradnl" altLang="es-AR">
                <a:latin typeface="Times New Roman" panose="02020603050405020304" pitchFamily="18" charset="0"/>
              </a:rPr>
              <a:pPr/>
              <a:t>62</a:t>
            </a:fld>
            <a:endParaRPr lang="es-ES_tradnl" altLang="es-AR">
              <a:latin typeface="Times New Roman" panose="02020603050405020304" pitchFamily="18" charset="0"/>
            </a:endParaRPr>
          </a:p>
        </p:txBody>
      </p:sp>
      <p:sp>
        <p:nvSpPr>
          <p:cNvPr id="52227" name="Rectangle 2"/>
          <p:cNvSpPr>
            <a:spLocks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s-AR" sz="2400">
              <a:latin typeface="Times New Roman" panose="02020603050405020304" pitchFamily="18" charset="0"/>
            </a:endParaRPr>
          </a:p>
        </p:txBody>
      </p:sp>
    </p:spTree>
    <p:extLst>
      <p:ext uri="{BB962C8B-B14F-4D97-AF65-F5344CB8AC3E}">
        <p14:creationId xmlns:p14="http://schemas.microsoft.com/office/powerpoint/2010/main" val="243878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5E2D77EB-A8FB-4704-A4E8-365B8BE19B6D}" type="slidenum">
              <a:rPr lang="es-AR" smtClean="0"/>
              <a:pPr/>
              <a:t>8</a:t>
            </a:fld>
            <a:endParaRPr lang="es-AR" dirty="0"/>
          </a:p>
        </p:txBody>
      </p:sp>
      <p:sp>
        <p:nvSpPr>
          <p:cNvPr id="5" name="Date Placeholder 4"/>
          <p:cNvSpPr>
            <a:spLocks noGrp="1"/>
          </p:cNvSpPr>
          <p:nvPr>
            <p:ph type="dt" idx="11"/>
          </p:nvPr>
        </p:nvSpPr>
        <p:spPr/>
        <p:txBody>
          <a:bodyPr/>
          <a:lstStyle/>
          <a:p>
            <a:fld id="{57F13C44-76DD-460B-8FC6-14150E47C5A2}" type="datetime6">
              <a:rPr lang="es-AR" smtClean="0"/>
              <a:t>marzo de 2017</a:t>
            </a:fld>
            <a:endParaRPr lang="es-AR" dirty="0"/>
          </a:p>
        </p:txBody>
      </p:sp>
    </p:spTree>
    <p:extLst>
      <p:ext uri="{BB962C8B-B14F-4D97-AF65-F5344CB8AC3E}">
        <p14:creationId xmlns:p14="http://schemas.microsoft.com/office/powerpoint/2010/main" val="10828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63</a:t>
            </a:fld>
            <a:endParaRPr lang="es-AR"/>
          </a:p>
        </p:txBody>
      </p:sp>
    </p:spTree>
    <p:extLst>
      <p:ext uri="{BB962C8B-B14F-4D97-AF65-F5344CB8AC3E}">
        <p14:creationId xmlns:p14="http://schemas.microsoft.com/office/powerpoint/2010/main" val="519185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338" name="Rectangle 3"/>
          <p:cNvSpPr>
            <a:spLocks noGrp="1" noChangeArrowheads="1"/>
          </p:cNvSpPr>
          <p:nvPr>
            <p:ph type="dt" sz="quarter"/>
          </p:nvPr>
        </p:nvSpPr>
        <p:spPr>
          <a:noFill/>
        </p:spPr>
        <p:txBody>
          <a:bodyPr/>
          <a:lstStyle>
            <a:lvl1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1pPr>
            <a:lvl2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2pPr>
            <a:lvl3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3pPr>
            <a:lvl4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4pPr>
            <a:lvl5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5pPr>
            <a:lvl6pPr marL="3118907"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6pPr>
            <a:lvl7pPr marL="3685980"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7pPr>
            <a:lvl8pPr marL="4253054"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8pPr>
            <a:lvl9pPr marL="4820127"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9pPr>
          </a:lstStyle>
          <a:p>
            <a:pPr eaLnBrk="1" hangingPunct="1"/>
            <a:fld id="{6B4EB669-4E27-42B1-B7B9-8BB802CC6A10}" type="datetime6">
              <a:rPr lang="es-AR" sz="1500" smtClean="0">
                <a:solidFill>
                  <a:srgbClr val="000000"/>
                </a:solidFill>
                <a:latin typeface="Calibri" charset="0"/>
              </a:rPr>
              <a:t>marzo de 2017</a:t>
            </a:fld>
            <a:endParaRPr lang="en-US" sz="1500">
              <a:solidFill>
                <a:srgbClr val="000000"/>
              </a:solidFill>
              <a:latin typeface="Calibri" charset="0"/>
            </a:endParaRPr>
          </a:p>
        </p:txBody>
      </p:sp>
      <p:sp>
        <p:nvSpPr>
          <p:cNvPr id="142339" name="Rectangle 7"/>
          <p:cNvSpPr>
            <a:spLocks noGrp="1" noChangeArrowheads="1"/>
          </p:cNvSpPr>
          <p:nvPr>
            <p:ph type="sldNum" sz="quarter"/>
          </p:nvPr>
        </p:nvSpPr>
        <p:spPr>
          <a:noFill/>
        </p:spPr>
        <p:txBody>
          <a:bodyPr/>
          <a:lstStyle>
            <a:lvl1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1pPr>
            <a:lvl2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2pPr>
            <a:lvl3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3pPr>
            <a:lvl4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4pPr>
            <a:lvl5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5pPr>
            <a:lvl6pPr marL="3118907"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6pPr>
            <a:lvl7pPr marL="3685980"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7pPr>
            <a:lvl8pPr marL="4253054"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8pPr>
            <a:lvl9pPr marL="4820127"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9pPr>
          </a:lstStyle>
          <a:p>
            <a:pPr eaLnBrk="1" hangingPunct="1"/>
            <a:fld id="{A80923A7-F4EC-401B-90C8-D1A3F5B0671A}" type="slidenum">
              <a:rPr lang="en-US" sz="1500">
                <a:solidFill>
                  <a:srgbClr val="000000"/>
                </a:solidFill>
                <a:latin typeface="Calibri" charset="0"/>
              </a:rPr>
              <a:pPr eaLnBrk="1" hangingPunct="1"/>
              <a:t>67</a:t>
            </a:fld>
            <a:endParaRPr lang="en-US" sz="1500">
              <a:solidFill>
                <a:srgbClr val="000000"/>
              </a:solidFill>
              <a:latin typeface="Calibri" charset="0"/>
            </a:endParaRPr>
          </a:p>
        </p:txBody>
      </p:sp>
      <p:sp>
        <p:nvSpPr>
          <p:cNvPr id="142340" name="Rectangle 1"/>
          <p:cNvSpPr txBox="1">
            <a:spLocks noGrp="1" noRot="1" noChangeAspect="1" noChangeArrowheads="1" noTextEdit="1"/>
          </p:cNvSpPr>
          <p:nvPr>
            <p:ph type="sldImg"/>
          </p:nvPr>
        </p:nvSpPr>
        <p:spPr>
          <a:xfrm>
            <a:off x="-88900" y="903288"/>
            <a:ext cx="8016875" cy="4510087"/>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2341" name="Rectangle 2"/>
          <p:cNvSpPr txBox="1">
            <a:spLocks noGrp="1" noChangeArrowheads="1"/>
          </p:cNvSpPr>
          <p:nvPr>
            <p:ph type="body" idx="1"/>
          </p:nvPr>
        </p:nvSpPr>
        <p:spPr>
          <a:xfrm>
            <a:off x="783904" y="5713335"/>
            <a:ext cx="6271223" cy="5535835"/>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2" name="Marcador de pie de página 1"/>
          <p:cNvSpPr>
            <a:spLocks noGrp="1"/>
          </p:cNvSpPr>
          <p:nvPr>
            <p:ph type="ftr" sz="quarter" idx="10"/>
          </p:nvPr>
        </p:nvSpPr>
        <p:spPr/>
        <p:txBody>
          <a:bodyPr/>
          <a:lstStyle/>
          <a:p>
            <a:r>
              <a:rPr lang="es-AR"/>
              <a:t>(c) Judith Meles &amp; Asociados</a:t>
            </a:r>
          </a:p>
        </p:txBody>
      </p:sp>
      <p:sp>
        <p:nvSpPr>
          <p:cNvPr id="3" name="Marcador de encabezado 2"/>
          <p:cNvSpPr>
            <a:spLocks noGrp="1"/>
          </p:cNvSpPr>
          <p:nvPr>
            <p:ph type="hdr" sz="quarter" idx="11"/>
          </p:nvPr>
        </p:nvSpPr>
        <p:spPr/>
        <p:txBody>
          <a:bodyPr/>
          <a:lstStyle/>
          <a:p>
            <a:r>
              <a:rPr lang="es-AR"/>
              <a:t>Clínica de Planificación y Estimación Ágil</a:t>
            </a:r>
          </a:p>
        </p:txBody>
      </p:sp>
    </p:spTree>
    <p:extLst>
      <p:ext uri="{BB962C8B-B14F-4D97-AF65-F5344CB8AC3E}">
        <p14:creationId xmlns:p14="http://schemas.microsoft.com/office/powerpoint/2010/main" val="3795152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134147">
              <a:defRPr/>
            </a:pPr>
            <a:r>
              <a:rPr lang="en-US" dirty="0">
                <a:latin typeface="Calibri" pitchFamily="34" charset="0"/>
                <a:cs typeface="Calibri" pitchFamily="34" charset="0"/>
              </a:rPr>
              <a:t>There is no ‘one-size-fits-all’ framework that is off-the-shelf</a:t>
            </a:r>
          </a:p>
          <a:p>
            <a:endParaRPr lang="en-US" dirty="0"/>
          </a:p>
        </p:txBody>
      </p:sp>
      <p:sp>
        <p:nvSpPr>
          <p:cNvPr id="4" name="Slide Number Placeholder 3"/>
          <p:cNvSpPr>
            <a:spLocks noGrp="1"/>
          </p:cNvSpPr>
          <p:nvPr>
            <p:ph type="sldNum" sz="quarter" idx="10"/>
          </p:nvPr>
        </p:nvSpPr>
        <p:spPr/>
        <p:txBody>
          <a:bodyPr/>
          <a:lstStyle/>
          <a:p>
            <a:fld id="{59E90752-5F5C-4C29-9FA7-F60CE5C57788}" type="slidenum">
              <a:rPr lang="en-US" smtClean="0"/>
              <a:pPr/>
              <a:t>68</a:t>
            </a:fld>
            <a:endParaRPr lang="en-US"/>
          </a:p>
        </p:txBody>
      </p:sp>
      <p:sp>
        <p:nvSpPr>
          <p:cNvPr id="5" name="Marcador de pie de página 4"/>
          <p:cNvSpPr>
            <a:spLocks noGrp="1"/>
          </p:cNvSpPr>
          <p:nvPr>
            <p:ph type="ftr" sz="quarter" idx="11"/>
          </p:nvPr>
        </p:nvSpPr>
        <p:spPr/>
        <p:txBody>
          <a:bodyPr/>
          <a:lstStyle/>
          <a:p>
            <a:r>
              <a:rPr lang="es-AR"/>
              <a:t>(c) Judith Meles &amp; Asociados</a:t>
            </a:r>
          </a:p>
        </p:txBody>
      </p:sp>
      <p:sp>
        <p:nvSpPr>
          <p:cNvPr id="6" name="Marcador de encabezado 5"/>
          <p:cNvSpPr>
            <a:spLocks noGrp="1"/>
          </p:cNvSpPr>
          <p:nvPr>
            <p:ph type="hdr" sz="quarter" idx="12"/>
          </p:nvPr>
        </p:nvSpPr>
        <p:spPr/>
        <p:txBody>
          <a:bodyPr/>
          <a:lstStyle/>
          <a:p>
            <a:r>
              <a:rPr lang="es-AR"/>
              <a:t>Clínica de Planificación y Estimación Ágil</a:t>
            </a:r>
          </a:p>
        </p:txBody>
      </p:sp>
      <p:sp>
        <p:nvSpPr>
          <p:cNvPr id="7" name="Marcador de fecha 6"/>
          <p:cNvSpPr>
            <a:spLocks noGrp="1"/>
          </p:cNvSpPr>
          <p:nvPr>
            <p:ph type="dt" idx="13"/>
          </p:nvPr>
        </p:nvSpPr>
        <p:spPr/>
        <p:txBody>
          <a:bodyPr/>
          <a:lstStyle/>
          <a:p>
            <a:fld id="{F1411923-C494-4EE7-B8FF-BAD204CF3A59}" type="datetime6">
              <a:rPr lang="es-AR" smtClean="0"/>
              <a:t>marzo de 2017</a:t>
            </a:fld>
            <a:endParaRPr lang="es-AR"/>
          </a:p>
        </p:txBody>
      </p:sp>
    </p:spTree>
    <p:extLst>
      <p:ext uri="{BB962C8B-B14F-4D97-AF65-F5344CB8AC3E}">
        <p14:creationId xmlns:p14="http://schemas.microsoft.com/office/powerpoint/2010/main" val="99145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69</a:t>
            </a:fld>
            <a:endParaRPr lang="es-AR"/>
          </a:p>
        </p:txBody>
      </p:sp>
    </p:spTree>
    <p:extLst>
      <p:ext uri="{BB962C8B-B14F-4D97-AF65-F5344CB8AC3E}">
        <p14:creationId xmlns:p14="http://schemas.microsoft.com/office/powerpoint/2010/main" val="3474041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9FCE2BFA-AD01-418F-9A60-BB371521C92F}" type="slidenum">
              <a:rPr lang="es-ES_tradnl" smtClean="0"/>
              <a:pPr/>
              <a:t>73</a:t>
            </a:fld>
            <a:endParaRPr lang="es-ES_tradnl"/>
          </a:p>
        </p:txBody>
      </p:sp>
      <p:sp>
        <p:nvSpPr>
          <p:cNvPr id="57347" name="Rectangle 2"/>
          <p:cNvSpPr>
            <a:spLocks noGrp="1" noRot="1" noChangeAspect="1" noChangeArrowheads="1" noTextEdit="1"/>
          </p:cNvSpPr>
          <p:nvPr>
            <p:ph type="sldImg"/>
          </p:nvPr>
        </p:nvSpPr>
        <p:spPr>
          <a:xfrm>
            <a:off x="-73025" y="911225"/>
            <a:ext cx="7986713" cy="4494213"/>
          </a:xfrm>
          <a:ln/>
        </p:spPr>
      </p:sp>
      <p:sp>
        <p:nvSpPr>
          <p:cNvPr id="57348" name="Rectangle 3"/>
          <p:cNvSpPr>
            <a:spLocks noGrp="1" noChangeArrowheads="1"/>
          </p:cNvSpPr>
          <p:nvPr>
            <p:ph type="body" idx="1"/>
          </p:nvPr>
        </p:nvSpPr>
        <p:spPr>
          <a:noFill/>
          <a:ln/>
        </p:spPr>
        <p:txBody>
          <a:bodyPr/>
          <a:lstStyle/>
          <a:p>
            <a:pPr>
              <a:spcBef>
                <a:spcPct val="0"/>
              </a:spcBef>
            </a:pPr>
            <a:endParaRPr lang="en-US" sz="2800">
              <a:latin typeface="Times New Roman" pitchFamily="18" charset="0"/>
            </a:endParaRPr>
          </a:p>
        </p:txBody>
      </p:sp>
      <p:sp>
        <p:nvSpPr>
          <p:cNvPr id="2" name="Marcador de pie de página 1"/>
          <p:cNvSpPr>
            <a:spLocks noGrp="1"/>
          </p:cNvSpPr>
          <p:nvPr>
            <p:ph type="ftr" sz="quarter" idx="10"/>
          </p:nvPr>
        </p:nvSpPr>
        <p:spPr/>
        <p:txBody>
          <a:bodyPr/>
          <a:lstStyle/>
          <a:p>
            <a:r>
              <a:rPr lang="es-AR"/>
              <a:t>(c) Judith Meles &amp; Asociados</a:t>
            </a:r>
          </a:p>
        </p:txBody>
      </p:sp>
      <p:sp>
        <p:nvSpPr>
          <p:cNvPr id="3" name="Marcador de encabezado 2"/>
          <p:cNvSpPr>
            <a:spLocks noGrp="1"/>
          </p:cNvSpPr>
          <p:nvPr>
            <p:ph type="hdr" sz="quarter" idx="11"/>
          </p:nvPr>
        </p:nvSpPr>
        <p:spPr/>
        <p:txBody>
          <a:bodyPr/>
          <a:lstStyle/>
          <a:p>
            <a:r>
              <a:rPr lang="es-AR"/>
              <a:t>Clínica de Planificación y Estimación Ágil</a:t>
            </a:r>
          </a:p>
        </p:txBody>
      </p:sp>
      <p:sp>
        <p:nvSpPr>
          <p:cNvPr id="4" name="Marcador de fecha 3"/>
          <p:cNvSpPr>
            <a:spLocks noGrp="1"/>
          </p:cNvSpPr>
          <p:nvPr>
            <p:ph type="dt" idx="12"/>
          </p:nvPr>
        </p:nvSpPr>
        <p:spPr/>
        <p:txBody>
          <a:bodyPr/>
          <a:lstStyle/>
          <a:p>
            <a:fld id="{BC815CF2-0DC1-4FE6-8AB2-03F49CBC1BF1}" type="datetime6">
              <a:rPr lang="es-AR" smtClean="0"/>
              <a:t>marzo de 2017</a:t>
            </a:fld>
            <a:endParaRPr lang="es-AR"/>
          </a:p>
        </p:txBody>
      </p:sp>
    </p:spTree>
    <p:extLst>
      <p:ext uri="{BB962C8B-B14F-4D97-AF65-F5344CB8AC3E}">
        <p14:creationId xmlns:p14="http://schemas.microsoft.com/office/powerpoint/2010/main" val="4046679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E90752-5F5C-4C29-9FA7-F60CE5C57788}" type="slidenum">
              <a:rPr lang="en-US" smtClean="0"/>
              <a:pPr/>
              <a:t>74</a:t>
            </a:fld>
            <a:endParaRPr lang="en-US"/>
          </a:p>
        </p:txBody>
      </p:sp>
      <p:sp>
        <p:nvSpPr>
          <p:cNvPr id="5" name="Marcador de pie de página 4"/>
          <p:cNvSpPr>
            <a:spLocks noGrp="1"/>
          </p:cNvSpPr>
          <p:nvPr>
            <p:ph type="ftr" sz="quarter" idx="11"/>
          </p:nvPr>
        </p:nvSpPr>
        <p:spPr/>
        <p:txBody>
          <a:bodyPr/>
          <a:lstStyle/>
          <a:p>
            <a:r>
              <a:rPr lang="es-AR"/>
              <a:t>(c) Judith Meles &amp; Asociados</a:t>
            </a:r>
          </a:p>
        </p:txBody>
      </p:sp>
      <p:sp>
        <p:nvSpPr>
          <p:cNvPr id="6" name="Marcador de encabezado 5"/>
          <p:cNvSpPr>
            <a:spLocks noGrp="1"/>
          </p:cNvSpPr>
          <p:nvPr>
            <p:ph type="hdr" sz="quarter" idx="12"/>
          </p:nvPr>
        </p:nvSpPr>
        <p:spPr/>
        <p:txBody>
          <a:bodyPr/>
          <a:lstStyle/>
          <a:p>
            <a:r>
              <a:rPr lang="es-AR"/>
              <a:t>Clínica de Planificación y Estimación Ágil</a:t>
            </a:r>
          </a:p>
        </p:txBody>
      </p:sp>
      <p:sp>
        <p:nvSpPr>
          <p:cNvPr id="7" name="Marcador de fecha 6"/>
          <p:cNvSpPr>
            <a:spLocks noGrp="1"/>
          </p:cNvSpPr>
          <p:nvPr>
            <p:ph type="dt" idx="13"/>
          </p:nvPr>
        </p:nvSpPr>
        <p:spPr/>
        <p:txBody>
          <a:bodyPr/>
          <a:lstStyle/>
          <a:p>
            <a:fld id="{84A7A30D-F23D-4B36-ACC7-73849896CC4A}" type="datetime6">
              <a:rPr lang="es-AR" smtClean="0"/>
              <a:t>marzo de 2017</a:t>
            </a:fld>
            <a:endParaRPr lang="es-AR"/>
          </a:p>
        </p:txBody>
      </p:sp>
    </p:spTree>
    <p:extLst>
      <p:ext uri="{BB962C8B-B14F-4D97-AF65-F5344CB8AC3E}">
        <p14:creationId xmlns:p14="http://schemas.microsoft.com/office/powerpoint/2010/main" val="335077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764CAB98-17AB-4E22-ACBE-89FEAA2294E5}" type="slidenum">
              <a:rPr lang="es-ES_tradnl" smtClean="0"/>
              <a:pPr/>
              <a:t>77</a:t>
            </a:fld>
            <a:endParaRPr lang="es-ES_tradnl"/>
          </a:p>
        </p:txBody>
      </p:sp>
      <p:sp>
        <p:nvSpPr>
          <p:cNvPr id="46083" name="Rectangle 2"/>
          <p:cNvSpPr>
            <a:spLocks noGrp="1" noRot="1" noChangeAspect="1" noChangeArrowheads="1" noTextEdit="1"/>
          </p:cNvSpPr>
          <p:nvPr>
            <p:ph type="sldImg"/>
          </p:nvPr>
        </p:nvSpPr>
        <p:spPr>
          <a:xfrm>
            <a:off x="149225" y="773113"/>
            <a:ext cx="6800850" cy="3825875"/>
          </a:xfrm>
          <a:ln cap="flat"/>
        </p:spPr>
      </p:sp>
      <p:sp>
        <p:nvSpPr>
          <p:cNvPr id="46084" name="Rectangle 3"/>
          <p:cNvSpPr>
            <a:spLocks noGrp="1" noChangeArrowheads="1"/>
          </p:cNvSpPr>
          <p:nvPr>
            <p:ph type="body" idx="1"/>
          </p:nvPr>
        </p:nvSpPr>
        <p:spPr>
          <a:xfrm>
            <a:off x="945957" y="4861781"/>
            <a:ext cx="5204305" cy="4606253"/>
          </a:xfrm>
          <a:noFill/>
          <a:ln/>
        </p:spPr>
        <p:txBody>
          <a:bodyPr/>
          <a:lstStyle/>
          <a:p>
            <a:pPr>
              <a:spcBef>
                <a:spcPct val="0"/>
              </a:spcBef>
            </a:pPr>
            <a:endParaRPr lang="en-US" sz="2400" dirty="0">
              <a:latin typeface="Times New Roman" pitchFamily="18" charset="0"/>
            </a:endParaRPr>
          </a:p>
        </p:txBody>
      </p:sp>
      <p:sp>
        <p:nvSpPr>
          <p:cNvPr id="2" name="Date Placeholder 1"/>
          <p:cNvSpPr>
            <a:spLocks noGrp="1"/>
          </p:cNvSpPr>
          <p:nvPr>
            <p:ph type="dt" idx="10"/>
          </p:nvPr>
        </p:nvSpPr>
        <p:spPr/>
        <p:txBody>
          <a:bodyPr/>
          <a:lstStyle/>
          <a:p>
            <a:pPr>
              <a:defRPr/>
            </a:pPr>
            <a:fld id="{471410CE-B1C8-4A04-AED0-1C3672BB0A69}" type="datetime1">
              <a:rPr lang="es-MX" smtClean="0"/>
              <a:t>02/03/2017</a:t>
            </a:fld>
            <a:endParaRPr lang="es-ES_tradnl"/>
          </a:p>
        </p:txBody>
      </p:sp>
      <p:sp>
        <p:nvSpPr>
          <p:cNvPr id="3" name="Marcador de pie de página 2"/>
          <p:cNvSpPr>
            <a:spLocks noGrp="1"/>
          </p:cNvSpPr>
          <p:nvPr>
            <p:ph type="ftr" sz="quarter" idx="11"/>
          </p:nvPr>
        </p:nvSpPr>
        <p:spPr/>
        <p:txBody>
          <a:bodyPr/>
          <a:lstStyle/>
          <a:p>
            <a:pPr>
              <a:defRPr/>
            </a:pPr>
            <a:endParaRPr lang="es-ES_tradnl"/>
          </a:p>
        </p:txBody>
      </p:sp>
    </p:spTree>
    <p:extLst>
      <p:ext uri="{BB962C8B-B14F-4D97-AF65-F5344CB8AC3E}">
        <p14:creationId xmlns:p14="http://schemas.microsoft.com/office/powerpoint/2010/main" val="3248349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fecha"/>
          <p:cNvSpPr>
            <a:spLocks noGrp="1"/>
          </p:cNvSpPr>
          <p:nvPr>
            <p:ph type="dt" idx="10"/>
          </p:nvPr>
        </p:nvSpPr>
        <p:spPr/>
        <p:txBody>
          <a:bodyPr/>
          <a:lstStyle/>
          <a:p>
            <a:pPr>
              <a:defRPr/>
            </a:pPr>
            <a:fld id="{56A73B51-A50B-4581-9125-5FDAF0D9FEFD}" type="datetime1">
              <a:rPr lang="es-MX" smtClean="0"/>
              <a:t>02/03/2017</a:t>
            </a:fld>
            <a:endParaRPr lang="es-ES_tradnl"/>
          </a:p>
        </p:txBody>
      </p:sp>
      <p:sp>
        <p:nvSpPr>
          <p:cNvPr id="5" name="4 Marcador de número de diapositiva"/>
          <p:cNvSpPr>
            <a:spLocks noGrp="1"/>
          </p:cNvSpPr>
          <p:nvPr>
            <p:ph type="sldNum" sz="quarter" idx="11"/>
          </p:nvPr>
        </p:nvSpPr>
        <p:spPr/>
        <p:txBody>
          <a:bodyPr/>
          <a:lstStyle/>
          <a:p>
            <a:pPr>
              <a:defRPr/>
            </a:pPr>
            <a:fld id="{F719D78C-E881-4B87-80D2-AADE4C85FF93}" type="slidenum">
              <a:rPr lang="es-ES_tradnl" smtClean="0"/>
              <a:pPr>
                <a:defRPr/>
              </a:pPr>
              <a:t>78</a:t>
            </a:fld>
            <a:endParaRPr lang="es-ES_tradnl"/>
          </a:p>
        </p:txBody>
      </p:sp>
      <p:sp>
        <p:nvSpPr>
          <p:cNvPr id="6" name="Marcador de pie de página 5"/>
          <p:cNvSpPr>
            <a:spLocks noGrp="1"/>
          </p:cNvSpPr>
          <p:nvPr>
            <p:ph type="ftr" sz="quarter" idx="12"/>
          </p:nvPr>
        </p:nvSpPr>
        <p:spPr/>
        <p:txBody>
          <a:bodyPr/>
          <a:lstStyle/>
          <a:p>
            <a:pPr>
              <a:defRPr/>
            </a:pPr>
            <a:endParaRPr lang="es-ES_tradnl"/>
          </a:p>
        </p:txBody>
      </p:sp>
    </p:spTree>
    <p:extLst>
      <p:ext uri="{BB962C8B-B14F-4D97-AF65-F5344CB8AC3E}">
        <p14:creationId xmlns:p14="http://schemas.microsoft.com/office/powerpoint/2010/main" val="4117540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fecha"/>
          <p:cNvSpPr>
            <a:spLocks noGrp="1"/>
          </p:cNvSpPr>
          <p:nvPr>
            <p:ph type="dt" idx="10"/>
          </p:nvPr>
        </p:nvSpPr>
        <p:spPr/>
        <p:txBody>
          <a:bodyPr/>
          <a:lstStyle/>
          <a:p>
            <a:pPr>
              <a:defRPr/>
            </a:pPr>
            <a:fld id="{C8318830-AD69-4BF4-959B-BDC91408FD29}" type="datetime1">
              <a:rPr lang="es-MX" smtClean="0"/>
              <a:t>02/03/2017</a:t>
            </a:fld>
            <a:endParaRPr lang="es-ES_tradnl"/>
          </a:p>
        </p:txBody>
      </p:sp>
      <p:sp>
        <p:nvSpPr>
          <p:cNvPr id="5" name="4 Marcador de número de diapositiva"/>
          <p:cNvSpPr>
            <a:spLocks noGrp="1"/>
          </p:cNvSpPr>
          <p:nvPr>
            <p:ph type="sldNum" sz="quarter" idx="11"/>
          </p:nvPr>
        </p:nvSpPr>
        <p:spPr/>
        <p:txBody>
          <a:bodyPr/>
          <a:lstStyle/>
          <a:p>
            <a:pPr>
              <a:defRPr/>
            </a:pPr>
            <a:fld id="{F719D78C-E881-4B87-80D2-AADE4C85FF93}" type="slidenum">
              <a:rPr lang="es-ES_tradnl" smtClean="0"/>
              <a:pPr>
                <a:defRPr/>
              </a:pPr>
              <a:t>81</a:t>
            </a:fld>
            <a:endParaRPr lang="es-ES_tradnl"/>
          </a:p>
        </p:txBody>
      </p:sp>
      <p:sp>
        <p:nvSpPr>
          <p:cNvPr id="6" name="Marcador de pie de página 5"/>
          <p:cNvSpPr>
            <a:spLocks noGrp="1"/>
          </p:cNvSpPr>
          <p:nvPr>
            <p:ph type="ftr" sz="quarter" idx="12"/>
          </p:nvPr>
        </p:nvSpPr>
        <p:spPr/>
        <p:txBody>
          <a:bodyPr/>
          <a:lstStyle/>
          <a:p>
            <a:pPr>
              <a:defRPr/>
            </a:pPr>
            <a:endParaRPr lang="es-ES_tradnl"/>
          </a:p>
        </p:txBody>
      </p:sp>
    </p:spTree>
    <p:extLst>
      <p:ext uri="{BB962C8B-B14F-4D97-AF65-F5344CB8AC3E}">
        <p14:creationId xmlns:p14="http://schemas.microsoft.com/office/powerpoint/2010/main" val="2552103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fecha"/>
          <p:cNvSpPr>
            <a:spLocks noGrp="1"/>
          </p:cNvSpPr>
          <p:nvPr>
            <p:ph type="dt" idx="10"/>
          </p:nvPr>
        </p:nvSpPr>
        <p:spPr/>
        <p:txBody>
          <a:bodyPr/>
          <a:lstStyle/>
          <a:p>
            <a:pPr>
              <a:defRPr/>
            </a:pPr>
            <a:fld id="{F0D53ED1-1F01-42DB-BDAA-B2A64031D5BC}" type="datetime1">
              <a:rPr lang="es-MX" smtClean="0"/>
              <a:t>02/03/2017</a:t>
            </a:fld>
            <a:endParaRPr lang="es-ES_tradnl"/>
          </a:p>
        </p:txBody>
      </p:sp>
      <p:sp>
        <p:nvSpPr>
          <p:cNvPr id="5" name="4 Marcador de número de diapositiva"/>
          <p:cNvSpPr>
            <a:spLocks noGrp="1"/>
          </p:cNvSpPr>
          <p:nvPr>
            <p:ph type="sldNum" sz="quarter" idx="11"/>
          </p:nvPr>
        </p:nvSpPr>
        <p:spPr/>
        <p:txBody>
          <a:bodyPr/>
          <a:lstStyle/>
          <a:p>
            <a:pPr>
              <a:defRPr/>
            </a:pPr>
            <a:fld id="{F719D78C-E881-4B87-80D2-AADE4C85FF93}" type="slidenum">
              <a:rPr lang="es-ES_tradnl" smtClean="0"/>
              <a:pPr>
                <a:defRPr/>
              </a:pPr>
              <a:t>82</a:t>
            </a:fld>
            <a:endParaRPr lang="es-ES_tradnl"/>
          </a:p>
        </p:txBody>
      </p:sp>
      <p:sp>
        <p:nvSpPr>
          <p:cNvPr id="6" name="Marcador de pie de página 5"/>
          <p:cNvSpPr>
            <a:spLocks noGrp="1"/>
          </p:cNvSpPr>
          <p:nvPr>
            <p:ph type="ftr" sz="quarter" idx="12"/>
          </p:nvPr>
        </p:nvSpPr>
        <p:spPr/>
        <p:txBody>
          <a:bodyPr/>
          <a:lstStyle/>
          <a:p>
            <a:pPr>
              <a:defRPr/>
            </a:pPr>
            <a:endParaRPr lang="es-ES_tradnl"/>
          </a:p>
        </p:txBody>
      </p:sp>
    </p:spTree>
    <p:extLst>
      <p:ext uri="{BB962C8B-B14F-4D97-AF65-F5344CB8AC3E}">
        <p14:creationId xmlns:p14="http://schemas.microsoft.com/office/powerpoint/2010/main" val="2957295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NO ES  proceso de manufactura en serie o como líneas de producción, sino que para obtenerlo usamos un </a:t>
            </a:r>
            <a:br>
              <a:rPr lang="es-AR" sz="1200" b="0" i="0" u="none" strike="noStrike" kern="1200" baseline="0" dirty="0">
                <a:solidFill>
                  <a:schemeClr val="tx1"/>
                </a:solidFill>
                <a:latin typeface="+mn-lt"/>
                <a:ea typeface="+mn-ea"/>
                <a:cs typeface="+mn-cs"/>
              </a:rPr>
            </a:br>
            <a:r>
              <a:rPr lang="es-AR" sz="1200" b="1" i="0" u="none" strike="noStrike" kern="1200" baseline="0" dirty="0">
                <a:solidFill>
                  <a:schemeClr val="tx1"/>
                </a:solidFill>
                <a:latin typeface="+mn-lt"/>
                <a:ea typeface="+mn-ea"/>
                <a:cs typeface="+mn-cs"/>
              </a:rPr>
              <a:t>proyecto</a:t>
            </a:r>
            <a:r>
              <a:rPr lang="es-AR" sz="1200" b="0" i="0" u="none" strike="noStrike" kern="1200" baseline="0" dirty="0">
                <a:solidFill>
                  <a:schemeClr val="tx1"/>
                </a:solidFill>
                <a:latin typeface="+mn-lt"/>
                <a:ea typeface="+mn-ea"/>
                <a:cs typeface="+mn-cs"/>
              </a:rPr>
              <a:t>, </a:t>
            </a:r>
            <a:r>
              <a:rPr lang="es-AR" sz="1200" b="1" i="0" u="none" strike="noStrike" kern="1200" baseline="0" dirty="0">
                <a:solidFill>
                  <a:schemeClr val="tx1"/>
                </a:solidFill>
                <a:latin typeface="+mn-lt"/>
                <a:ea typeface="+mn-ea"/>
                <a:cs typeface="+mn-cs"/>
              </a:rPr>
              <a:t>que se lo puede definir como un esfuerzo planificado, temporal y único, </a:t>
            </a:r>
            <a:r>
              <a:rPr lang="es-AR" sz="1200" b="0" i="0" u="none" strike="noStrike" kern="1200" baseline="0" dirty="0">
                <a:solidFill>
                  <a:schemeClr val="tx1"/>
                </a:solidFill>
                <a:latin typeface="+mn-lt"/>
                <a:ea typeface="+mn-ea"/>
                <a:cs typeface="+mn-cs"/>
              </a:rPr>
              <a:t>realizado para crear productos o servicios únicos que agreguen</a:t>
            </a:r>
          </a:p>
          <a:p>
            <a:r>
              <a:rPr lang="es-AR" sz="1200" b="0" i="0" u="none" strike="noStrike" kern="1200" baseline="0" dirty="0">
                <a:solidFill>
                  <a:schemeClr val="tx1"/>
                </a:solidFill>
                <a:latin typeface="+mn-lt"/>
                <a:ea typeface="+mn-ea"/>
                <a:cs typeface="+mn-cs"/>
              </a:rPr>
              <a:t>valor. Estos proyectos utilizan </a:t>
            </a:r>
            <a:r>
              <a:rPr lang="es-AR" sz="1200" b="1" i="0" u="none" strike="noStrike" kern="1200" baseline="0" dirty="0">
                <a:solidFill>
                  <a:schemeClr val="tx1"/>
                </a:solidFill>
                <a:latin typeface="+mn-lt"/>
                <a:ea typeface="+mn-ea"/>
                <a:cs typeface="+mn-cs"/>
              </a:rPr>
              <a:t>procesos </a:t>
            </a:r>
            <a:r>
              <a:rPr lang="es-AR" sz="1200" b="0" i="0" u="none" strike="noStrike" kern="1200" baseline="0" dirty="0">
                <a:solidFill>
                  <a:schemeClr val="tx1"/>
                </a:solidFill>
                <a:latin typeface="+mn-lt"/>
                <a:ea typeface="+mn-ea"/>
                <a:cs typeface="+mn-cs"/>
              </a:rPr>
              <a:t>que definen </a:t>
            </a:r>
            <a:r>
              <a:rPr lang="es-AR" sz="1200" b="1" i="0" u="none" strike="noStrike" kern="1200" baseline="0" dirty="0">
                <a:solidFill>
                  <a:schemeClr val="tx1"/>
                </a:solidFill>
                <a:latin typeface="+mn-lt"/>
                <a:ea typeface="+mn-ea"/>
                <a:cs typeface="+mn-cs"/>
              </a:rPr>
              <a:t>que tareas deben realizar las personas </a:t>
            </a:r>
            <a:r>
              <a:rPr lang="es-AR" sz="1200" b="0" i="0" u="none" strike="noStrike" kern="1200" baseline="0" dirty="0">
                <a:solidFill>
                  <a:schemeClr val="tx1"/>
                </a:solidFill>
                <a:latin typeface="+mn-lt"/>
                <a:ea typeface="+mn-ea"/>
                <a:cs typeface="+mn-cs"/>
              </a:rPr>
              <a:t>que</a:t>
            </a:r>
          </a:p>
          <a:p>
            <a:r>
              <a:rPr lang="es-AR" sz="1200" b="0" i="0" u="none" strike="noStrike" kern="1200" baseline="0" dirty="0">
                <a:solidFill>
                  <a:schemeClr val="tx1"/>
                </a:solidFill>
                <a:latin typeface="+mn-lt"/>
                <a:ea typeface="+mn-ea"/>
                <a:cs typeface="+mn-cs"/>
              </a:rPr>
              <a:t>trabajan en el proyecto, para obtener los resultados deseados, utilizando como apoyo herramientas</a:t>
            </a:r>
          </a:p>
          <a:p>
            <a:r>
              <a:rPr lang="es-AR" sz="1200" b="0" i="0" u="none" strike="noStrike" kern="1200" baseline="0" dirty="0">
                <a:solidFill>
                  <a:schemeClr val="tx1"/>
                </a:solidFill>
                <a:latin typeface="+mn-lt"/>
                <a:ea typeface="+mn-ea"/>
                <a:cs typeface="+mn-cs"/>
              </a:rPr>
              <a:t>que facilitarán su trabajo. En este caso el resultado deseado en el </a:t>
            </a:r>
            <a:r>
              <a:rPr lang="es-AR" sz="1200" b="1" i="0" u="none" strike="noStrike" kern="1200" baseline="0" dirty="0">
                <a:solidFill>
                  <a:schemeClr val="tx1"/>
                </a:solidFill>
                <a:latin typeface="+mn-lt"/>
                <a:ea typeface="+mn-ea"/>
                <a:cs typeface="+mn-cs"/>
              </a:rPr>
              <a:t>Producto de Software.</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11</a:t>
            </a:fld>
            <a:endParaRPr lang="es-AR"/>
          </a:p>
        </p:txBody>
      </p:sp>
    </p:spTree>
    <p:extLst>
      <p:ext uri="{BB962C8B-B14F-4D97-AF65-F5344CB8AC3E}">
        <p14:creationId xmlns:p14="http://schemas.microsoft.com/office/powerpoint/2010/main" val="3000125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fecha"/>
          <p:cNvSpPr>
            <a:spLocks noGrp="1"/>
          </p:cNvSpPr>
          <p:nvPr>
            <p:ph type="dt" idx="10"/>
          </p:nvPr>
        </p:nvSpPr>
        <p:spPr/>
        <p:txBody>
          <a:bodyPr/>
          <a:lstStyle/>
          <a:p>
            <a:pPr>
              <a:defRPr/>
            </a:pPr>
            <a:fld id="{7E31178B-A87C-4BA3-BFEE-E64DC40CFBDF}" type="datetime1">
              <a:rPr lang="es-MX" smtClean="0"/>
              <a:t>02/03/2017</a:t>
            </a:fld>
            <a:endParaRPr lang="es-ES_tradnl"/>
          </a:p>
        </p:txBody>
      </p:sp>
      <p:sp>
        <p:nvSpPr>
          <p:cNvPr id="5" name="4 Marcador de número de diapositiva"/>
          <p:cNvSpPr>
            <a:spLocks noGrp="1"/>
          </p:cNvSpPr>
          <p:nvPr>
            <p:ph type="sldNum" sz="quarter" idx="11"/>
          </p:nvPr>
        </p:nvSpPr>
        <p:spPr/>
        <p:txBody>
          <a:bodyPr/>
          <a:lstStyle/>
          <a:p>
            <a:pPr>
              <a:defRPr/>
            </a:pPr>
            <a:fld id="{F719D78C-E881-4B87-80D2-AADE4C85FF93}" type="slidenum">
              <a:rPr lang="es-ES_tradnl" smtClean="0"/>
              <a:pPr>
                <a:defRPr/>
              </a:pPr>
              <a:t>83</a:t>
            </a:fld>
            <a:endParaRPr lang="es-ES_tradnl"/>
          </a:p>
        </p:txBody>
      </p:sp>
      <p:sp>
        <p:nvSpPr>
          <p:cNvPr id="6" name="Marcador de pie de página 5"/>
          <p:cNvSpPr>
            <a:spLocks noGrp="1"/>
          </p:cNvSpPr>
          <p:nvPr>
            <p:ph type="ftr" sz="quarter" idx="12"/>
          </p:nvPr>
        </p:nvSpPr>
        <p:spPr/>
        <p:txBody>
          <a:bodyPr/>
          <a:lstStyle/>
          <a:p>
            <a:pPr>
              <a:defRPr/>
            </a:pPr>
            <a:endParaRPr lang="es-ES_tradnl"/>
          </a:p>
        </p:txBody>
      </p:sp>
    </p:spTree>
    <p:extLst>
      <p:ext uri="{BB962C8B-B14F-4D97-AF65-F5344CB8AC3E}">
        <p14:creationId xmlns:p14="http://schemas.microsoft.com/office/powerpoint/2010/main" val="3749817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fecha"/>
          <p:cNvSpPr>
            <a:spLocks noGrp="1"/>
          </p:cNvSpPr>
          <p:nvPr>
            <p:ph type="dt" idx="10"/>
          </p:nvPr>
        </p:nvSpPr>
        <p:spPr/>
        <p:txBody>
          <a:bodyPr/>
          <a:lstStyle/>
          <a:p>
            <a:pPr>
              <a:defRPr/>
            </a:pPr>
            <a:fld id="{BD0F2D45-504B-4809-BDCB-15294AC2FC4C}" type="datetime1">
              <a:rPr lang="es-MX" smtClean="0"/>
              <a:t>02/03/2017</a:t>
            </a:fld>
            <a:endParaRPr lang="es-ES_tradnl"/>
          </a:p>
        </p:txBody>
      </p:sp>
      <p:sp>
        <p:nvSpPr>
          <p:cNvPr id="5" name="4 Marcador de número de diapositiva"/>
          <p:cNvSpPr>
            <a:spLocks noGrp="1"/>
          </p:cNvSpPr>
          <p:nvPr>
            <p:ph type="sldNum" sz="quarter" idx="11"/>
          </p:nvPr>
        </p:nvSpPr>
        <p:spPr/>
        <p:txBody>
          <a:bodyPr/>
          <a:lstStyle/>
          <a:p>
            <a:pPr>
              <a:defRPr/>
            </a:pPr>
            <a:fld id="{F719D78C-E881-4B87-80D2-AADE4C85FF93}" type="slidenum">
              <a:rPr lang="es-ES_tradnl" smtClean="0"/>
              <a:pPr>
                <a:defRPr/>
              </a:pPr>
              <a:t>84</a:t>
            </a:fld>
            <a:endParaRPr lang="es-ES_tradnl"/>
          </a:p>
        </p:txBody>
      </p:sp>
      <p:sp>
        <p:nvSpPr>
          <p:cNvPr id="6" name="Marcador de pie de página 5"/>
          <p:cNvSpPr>
            <a:spLocks noGrp="1"/>
          </p:cNvSpPr>
          <p:nvPr>
            <p:ph type="ftr" sz="quarter" idx="12"/>
          </p:nvPr>
        </p:nvSpPr>
        <p:spPr/>
        <p:txBody>
          <a:bodyPr/>
          <a:lstStyle/>
          <a:p>
            <a:pPr>
              <a:defRPr/>
            </a:pPr>
            <a:endParaRPr lang="es-ES_tradnl"/>
          </a:p>
        </p:txBody>
      </p:sp>
    </p:spTree>
    <p:extLst>
      <p:ext uri="{BB962C8B-B14F-4D97-AF65-F5344CB8AC3E}">
        <p14:creationId xmlns:p14="http://schemas.microsoft.com/office/powerpoint/2010/main" val="916162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fecha"/>
          <p:cNvSpPr>
            <a:spLocks noGrp="1"/>
          </p:cNvSpPr>
          <p:nvPr>
            <p:ph type="dt" idx="10"/>
          </p:nvPr>
        </p:nvSpPr>
        <p:spPr/>
        <p:txBody>
          <a:bodyPr/>
          <a:lstStyle/>
          <a:p>
            <a:pPr>
              <a:defRPr/>
            </a:pPr>
            <a:fld id="{13100B55-75B5-410A-938A-6E42A4B68269}" type="datetime1">
              <a:rPr lang="es-MX" smtClean="0"/>
              <a:t>02/03/2017</a:t>
            </a:fld>
            <a:endParaRPr lang="es-ES_tradnl"/>
          </a:p>
        </p:txBody>
      </p:sp>
      <p:sp>
        <p:nvSpPr>
          <p:cNvPr id="5" name="4 Marcador de número de diapositiva"/>
          <p:cNvSpPr>
            <a:spLocks noGrp="1"/>
          </p:cNvSpPr>
          <p:nvPr>
            <p:ph type="sldNum" sz="quarter" idx="11"/>
          </p:nvPr>
        </p:nvSpPr>
        <p:spPr/>
        <p:txBody>
          <a:bodyPr/>
          <a:lstStyle/>
          <a:p>
            <a:pPr>
              <a:defRPr/>
            </a:pPr>
            <a:fld id="{F719D78C-E881-4B87-80D2-AADE4C85FF93}" type="slidenum">
              <a:rPr lang="es-ES_tradnl" smtClean="0"/>
              <a:pPr>
                <a:defRPr/>
              </a:pPr>
              <a:t>85</a:t>
            </a:fld>
            <a:endParaRPr lang="es-ES_tradnl"/>
          </a:p>
        </p:txBody>
      </p:sp>
      <p:sp>
        <p:nvSpPr>
          <p:cNvPr id="6" name="Marcador de pie de página 5"/>
          <p:cNvSpPr>
            <a:spLocks noGrp="1"/>
          </p:cNvSpPr>
          <p:nvPr>
            <p:ph type="ftr" sz="quarter" idx="12"/>
          </p:nvPr>
        </p:nvSpPr>
        <p:spPr/>
        <p:txBody>
          <a:bodyPr/>
          <a:lstStyle/>
          <a:p>
            <a:pPr>
              <a:defRPr/>
            </a:pPr>
            <a:endParaRPr lang="es-ES_tradnl"/>
          </a:p>
        </p:txBody>
      </p:sp>
    </p:spTree>
    <p:extLst>
      <p:ext uri="{BB962C8B-B14F-4D97-AF65-F5344CB8AC3E}">
        <p14:creationId xmlns:p14="http://schemas.microsoft.com/office/powerpoint/2010/main" val="15226245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fecha"/>
          <p:cNvSpPr>
            <a:spLocks noGrp="1"/>
          </p:cNvSpPr>
          <p:nvPr>
            <p:ph type="dt" idx="10"/>
          </p:nvPr>
        </p:nvSpPr>
        <p:spPr/>
        <p:txBody>
          <a:bodyPr/>
          <a:lstStyle/>
          <a:p>
            <a:pPr>
              <a:defRPr/>
            </a:pPr>
            <a:fld id="{E6B06DA2-0192-4A16-B9BF-709E16F45F60}" type="datetime1">
              <a:rPr lang="es-MX" smtClean="0"/>
              <a:t>02/03/2017</a:t>
            </a:fld>
            <a:endParaRPr lang="es-ES_tradnl"/>
          </a:p>
        </p:txBody>
      </p:sp>
      <p:sp>
        <p:nvSpPr>
          <p:cNvPr id="5" name="4 Marcador de número de diapositiva"/>
          <p:cNvSpPr>
            <a:spLocks noGrp="1"/>
          </p:cNvSpPr>
          <p:nvPr>
            <p:ph type="sldNum" sz="quarter" idx="11"/>
          </p:nvPr>
        </p:nvSpPr>
        <p:spPr/>
        <p:txBody>
          <a:bodyPr/>
          <a:lstStyle/>
          <a:p>
            <a:pPr>
              <a:defRPr/>
            </a:pPr>
            <a:fld id="{F719D78C-E881-4B87-80D2-AADE4C85FF93}" type="slidenum">
              <a:rPr lang="es-ES_tradnl" smtClean="0"/>
              <a:pPr>
                <a:defRPr/>
              </a:pPr>
              <a:t>86</a:t>
            </a:fld>
            <a:endParaRPr lang="es-ES_tradnl"/>
          </a:p>
        </p:txBody>
      </p:sp>
      <p:sp>
        <p:nvSpPr>
          <p:cNvPr id="6" name="Marcador de pie de página 5"/>
          <p:cNvSpPr>
            <a:spLocks noGrp="1"/>
          </p:cNvSpPr>
          <p:nvPr>
            <p:ph type="ftr" sz="quarter" idx="12"/>
          </p:nvPr>
        </p:nvSpPr>
        <p:spPr/>
        <p:txBody>
          <a:bodyPr/>
          <a:lstStyle/>
          <a:p>
            <a:pPr>
              <a:defRPr/>
            </a:pPr>
            <a:endParaRPr lang="es-ES_tradnl"/>
          </a:p>
        </p:txBody>
      </p:sp>
    </p:spTree>
    <p:extLst>
      <p:ext uri="{BB962C8B-B14F-4D97-AF65-F5344CB8AC3E}">
        <p14:creationId xmlns:p14="http://schemas.microsoft.com/office/powerpoint/2010/main" val="1170679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fecha"/>
          <p:cNvSpPr>
            <a:spLocks noGrp="1"/>
          </p:cNvSpPr>
          <p:nvPr>
            <p:ph type="dt" idx="10"/>
          </p:nvPr>
        </p:nvSpPr>
        <p:spPr/>
        <p:txBody>
          <a:bodyPr/>
          <a:lstStyle/>
          <a:p>
            <a:pPr>
              <a:defRPr/>
            </a:pPr>
            <a:fld id="{368111BE-9BA1-4894-B208-4E2903E503E9}" type="datetime1">
              <a:rPr lang="es-MX" smtClean="0"/>
              <a:t>02/03/2017</a:t>
            </a:fld>
            <a:endParaRPr lang="es-ES_tradnl"/>
          </a:p>
        </p:txBody>
      </p:sp>
      <p:sp>
        <p:nvSpPr>
          <p:cNvPr id="5" name="4 Marcador de número de diapositiva"/>
          <p:cNvSpPr>
            <a:spLocks noGrp="1"/>
          </p:cNvSpPr>
          <p:nvPr>
            <p:ph type="sldNum" sz="quarter" idx="11"/>
          </p:nvPr>
        </p:nvSpPr>
        <p:spPr/>
        <p:txBody>
          <a:bodyPr/>
          <a:lstStyle/>
          <a:p>
            <a:pPr>
              <a:defRPr/>
            </a:pPr>
            <a:fld id="{F719D78C-E881-4B87-80D2-AADE4C85FF93}" type="slidenum">
              <a:rPr lang="es-ES_tradnl" smtClean="0"/>
              <a:pPr>
                <a:defRPr/>
              </a:pPr>
              <a:t>87</a:t>
            </a:fld>
            <a:endParaRPr lang="es-ES_tradnl"/>
          </a:p>
        </p:txBody>
      </p:sp>
      <p:sp>
        <p:nvSpPr>
          <p:cNvPr id="6" name="Marcador de pie de página 5"/>
          <p:cNvSpPr>
            <a:spLocks noGrp="1"/>
          </p:cNvSpPr>
          <p:nvPr>
            <p:ph type="ftr" sz="quarter" idx="12"/>
          </p:nvPr>
        </p:nvSpPr>
        <p:spPr/>
        <p:txBody>
          <a:bodyPr/>
          <a:lstStyle/>
          <a:p>
            <a:pPr>
              <a:defRPr/>
            </a:pPr>
            <a:endParaRPr lang="es-ES_tradnl"/>
          </a:p>
        </p:txBody>
      </p:sp>
    </p:spTree>
    <p:extLst>
      <p:ext uri="{BB962C8B-B14F-4D97-AF65-F5344CB8AC3E}">
        <p14:creationId xmlns:p14="http://schemas.microsoft.com/office/powerpoint/2010/main" val="967509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kern="1200" dirty="0">
                <a:solidFill>
                  <a:schemeClr val="tx1"/>
                </a:solidFill>
                <a:effectLst/>
                <a:latin typeface="Arial" charset="0"/>
                <a:ea typeface="+mn-ea"/>
                <a:cs typeface="+mn-cs"/>
              </a:rPr>
              <a:t>La inspección consiste en seis pasos [</a:t>
            </a:r>
            <a:r>
              <a:rPr lang="es-AR" sz="1200" b="0" i="0" kern="1200" dirty="0" err="1">
                <a:solidFill>
                  <a:schemeClr val="tx1"/>
                </a:solidFill>
                <a:effectLst/>
                <a:latin typeface="Arial" charset="0"/>
                <a:ea typeface="+mn-ea"/>
                <a:cs typeface="+mn-cs"/>
              </a:rPr>
              <a:t>Fagan</a:t>
            </a:r>
            <a:r>
              <a:rPr lang="es-AR" sz="1200" b="0" i="0" kern="1200" dirty="0">
                <a:solidFill>
                  <a:schemeClr val="tx1"/>
                </a:solidFill>
                <a:effectLst/>
                <a:latin typeface="Arial" charset="0"/>
                <a:ea typeface="+mn-ea"/>
                <a:cs typeface="+mn-cs"/>
              </a:rPr>
              <a:t> 1986] :</a:t>
            </a:r>
          </a:p>
          <a:p>
            <a:r>
              <a:rPr lang="es-AR" sz="1200" b="0" i="0" kern="1200" dirty="0">
                <a:solidFill>
                  <a:schemeClr val="tx1"/>
                </a:solidFill>
                <a:effectLst/>
                <a:latin typeface="Arial" charset="0"/>
                <a:ea typeface="+mn-ea"/>
                <a:cs typeface="+mn-cs"/>
              </a:rPr>
              <a:t>Planificación: Cuando el desarrollador completa su un ""producto de trabajo"", se forma un grupo de inspección y se designa un moderador. El moderador asegura que el "producto de trabajo" satisfaga el criterio de inspección. Se le asignan diferentes roles a las personas que integran el grupo de inspección, así como la planificación de tiempos y recursos necesarios .</a:t>
            </a:r>
          </a:p>
          <a:p>
            <a:r>
              <a:rPr lang="es-AR" sz="1200" b="0" i="0" kern="1200" dirty="0" err="1">
                <a:solidFill>
                  <a:schemeClr val="tx1"/>
                </a:solidFill>
                <a:effectLst/>
                <a:latin typeface="Arial" charset="0"/>
                <a:ea typeface="+mn-ea"/>
                <a:cs typeface="+mn-cs"/>
              </a:rPr>
              <a:t>Overview</a:t>
            </a:r>
            <a:r>
              <a:rPr lang="es-AR" sz="1200" b="0" i="0" kern="1200" dirty="0">
                <a:solidFill>
                  <a:schemeClr val="tx1"/>
                </a:solidFill>
                <a:effectLst/>
                <a:latin typeface="Arial" charset="0"/>
                <a:ea typeface="+mn-ea"/>
                <a:cs typeface="+mn-cs"/>
              </a:rPr>
              <a:t>: Si los inspectores no están familiarizados con el desarrollo del proyecto, un vista general es necesaria en éste momento. Este es un paso opcional, pero no menos importante ya que en esta etapa se dará al grupo de inspección un "</a:t>
            </a:r>
            <a:r>
              <a:rPr lang="es-AR" sz="1200" b="0" i="0" kern="1200" dirty="0" err="1">
                <a:solidFill>
                  <a:schemeClr val="tx1"/>
                </a:solidFill>
                <a:effectLst/>
                <a:latin typeface="Arial" charset="0"/>
                <a:ea typeface="+mn-ea"/>
                <a:cs typeface="+mn-cs"/>
              </a:rPr>
              <a:t>background</a:t>
            </a:r>
            <a:r>
              <a:rPr lang="es-AR" sz="1200" b="0" i="0" kern="1200" dirty="0">
                <a:solidFill>
                  <a:schemeClr val="tx1"/>
                </a:solidFill>
                <a:effectLst/>
                <a:latin typeface="Arial" charset="0"/>
                <a:ea typeface="+mn-ea"/>
                <a:cs typeface="+mn-cs"/>
              </a:rPr>
              <a:t>" y el contexto a cubrir por las inspecciones.</a:t>
            </a:r>
          </a:p>
          <a:p>
            <a:r>
              <a:rPr lang="es-AR" sz="1200" b="0" i="0" kern="1200" dirty="0">
                <a:solidFill>
                  <a:schemeClr val="tx1"/>
                </a:solidFill>
                <a:effectLst/>
                <a:latin typeface="Arial" charset="0"/>
                <a:ea typeface="+mn-ea"/>
                <a:cs typeface="+mn-cs"/>
              </a:rPr>
              <a:t>Preparación: Los inspectores se preparan individualmente para la </a:t>
            </a:r>
            <a:r>
              <a:rPr lang="es-AR" sz="1200" b="0" i="0" u="none" strike="noStrike" kern="1200" dirty="0">
                <a:solidFill>
                  <a:schemeClr val="bg1"/>
                </a:solidFill>
                <a:effectLst/>
                <a:latin typeface="Arial" charset="0"/>
                <a:ea typeface="+mn-ea"/>
                <a:cs typeface="+mn-cs"/>
              </a:rPr>
              <a:t>evaluación</a:t>
            </a:r>
            <a:r>
              <a:rPr lang="es-AR" sz="1200" b="0" i="0" kern="1200" dirty="0">
                <a:solidFill>
                  <a:schemeClr val="tx1"/>
                </a:solidFill>
                <a:effectLst/>
                <a:latin typeface="Arial" charset="0"/>
                <a:ea typeface="+mn-ea"/>
                <a:cs typeface="+mn-cs"/>
              </a:rPr>
              <a:t> en la reunión, estudiando los productos de trabajo y el material relacionado. Aquí es aconsejable la utilización de listas de chequeos para ayudar a encontrar defectos comunes. El tiempo que pueda llevar esta etapa va a depender de cuan familiarizado esté el inspector con el trabajo que debe analizar.</a:t>
            </a:r>
          </a:p>
          <a:p>
            <a:r>
              <a:rPr lang="es-AR" sz="1200" b="0" i="0" kern="1200" dirty="0">
                <a:solidFill>
                  <a:schemeClr val="tx1"/>
                </a:solidFill>
                <a:effectLst/>
                <a:latin typeface="Arial" charset="0"/>
                <a:ea typeface="+mn-ea"/>
                <a:cs typeface="+mn-cs"/>
              </a:rPr>
              <a:t>Examen: En esta etapa, los inspectores se reúnen para analizar su trabajo individual en forma conjunta. El moderador deberá asegurarse que todos los inspectores están suficientemente preparados. La persona designada como lector presenta el "producto de trabajo", interpretando o parafraseando el </a:t>
            </a:r>
            <a:r>
              <a:rPr lang="es-AR" sz="1200" b="0" i="0" u="none" strike="noStrike" kern="1200" dirty="0">
                <a:solidFill>
                  <a:schemeClr val="tx1"/>
                </a:solidFill>
                <a:effectLst/>
                <a:latin typeface="Arial" charset="0"/>
                <a:ea typeface="+mn-ea"/>
                <a:cs typeface="+mn-cs"/>
              </a:rPr>
              <a:t>texto</a:t>
            </a:r>
            <a:r>
              <a:rPr lang="es-AR" sz="1200" b="0" i="0" kern="1200" dirty="0">
                <a:solidFill>
                  <a:schemeClr val="tx1"/>
                </a:solidFill>
                <a:effectLst/>
                <a:latin typeface="Arial" charset="0"/>
                <a:ea typeface="+mn-ea"/>
                <a:cs typeface="+mn-cs"/>
              </a:rPr>
              <a:t>, mientras que cada participante observa en busca de defectos. Es recomendable que este examen no dure mas de 2 horas ya que la </a:t>
            </a:r>
            <a:r>
              <a:rPr lang="es-AR" sz="1200" b="0" i="0" u="none" strike="noStrike" kern="1200" dirty="0">
                <a:solidFill>
                  <a:schemeClr val="tx1"/>
                </a:solidFill>
                <a:effectLst/>
                <a:latin typeface="Arial" charset="0"/>
                <a:ea typeface="+mn-ea"/>
                <a:cs typeface="+mn-cs"/>
              </a:rPr>
              <a:t>atención</a:t>
            </a:r>
            <a:r>
              <a:rPr lang="es-AR" sz="1200" b="0" i="0" kern="1200" dirty="0">
                <a:solidFill>
                  <a:schemeClr val="tx1"/>
                </a:solidFill>
                <a:effectLst/>
                <a:latin typeface="Arial" charset="0"/>
                <a:ea typeface="+mn-ea"/>
                <a:cs typeface="+mn-cs"/>
              </a:rPr>
              <a:t> en busca de defectos va disminuyendo con el tiempo. Al terminar con la reunión, el grupo determina si el producto es aceptado o debe ser </a:t>
            </a:r>
            <a:r>
              <a:rPr lang="es-AR" sz="1200" b="0" i="0" kern="1200" dirty="0" err="1">
                <a:solidFill>
                  <a:schemeClr val="tx1"/>
                </a:solidFill>
                <a:effectLst/>
                <a:latin typeface="Arial" charset="0"/>
                <a:ea typeface="+mn-ea"/>
                <a:cs typeface="+mn-cs"/>
              </a:rPr>
              <a:t>retrabajado</a:t>
            </a:r>
            <a:r>
              <a:rPr lang="es-AR" sz="1200" b="0" i="0" kern="1200" dirty="0">
                <a:solidFill>
                  <a:schemeClr val="tx1"/>
                </a:solidFill>
                <a:effectLst/>
                <a:latin typeface="Arial" charset="0"/>
                <a:ea typeface="+mn-ea"/>
                <a:cs typeface="+mn-cs"/>
              </a:rPr>
              <a:t> para una posterior inspección.</a:t>
            </a:r>
          </a:p>
          <a:p>
            <a:r>
              <a:rPr lang="es-AR" sz="1200" b="0" i="0" kern="1200" dirty="0">
                <a:solidFill>
                  <a:schemeClr val="tx1"/>
                </a:solidFill>
                <a:effectLst/>
                <a:latin typeface="Arial" charset="0"/>
                <a:ea typeface="+mn-ea"/>
                <a:cs typeface="+mn-cs"/>
              </a:rPr>
              <a:t>Corrección: El autor corrige todos los defectos encontrados por los inspectores.</a:t>
            </a:r>
          </a:p>
          <a:p>
            <a:r>
              <a:rPr lang="es-AR" sz="1200" b="0" i="0" kern="1200" dirty="0">
                <a:solidFill>
                  <a:schemeClr val="tx1"/>
                </a:solidFill>
                <a:effectLst/>
                <a:latin typeface="Arial" charset="0"/>
                <a:ea typeface="+mn-ea"/>
                <a:cs typeface="+mn-cs"/>
              </a:rPr>
              <a:t>Seguimiento: El moderador chequea las correcciones del autor. Si el moderador está satisfecho, la inspección está formalmente completa, y el "producto de trabajo" es puesto bajo el control de configuración.</a:t>
            </a:r>
          </a:p>
          <a:p>
            <a:endParaRPr lang="es-AR" sz="1200" b="0" i="0" kern="1200" dirty="0">
              <a:solidFill>
                <a:schemeClr val="tx1"/>
              </a:solidFill>
              <a:effectLst/>
              <a:latin typeface="Arial" charset="0"/>
              <a:ea typeface="+mn-ea"/>
              <a:cs typeface="+mn-cs"/>
            </a:endParaRPr>
          </a:p>
        </p:txBody>
      </p:sp>
      <p:sp>
        <p:nvSpPr>
          <p:cNvPr id="4" name="3 Marcador de fecha"/>
          <p:cNvSpPr>
            <a:spLocks noGrp="1"/>
          </p:cNvSpPr>
          <p:nvPr>
            <p:ph type="dt" idx="10"/>
          </p:nvPr>
        </p:nvSpPr>
        <p:spPr/>
        <p:txBody>
          <a:bodyPr/>
          <a:lstStyle/>
          <a:p>
            <a:pPr>
              <a:defRPr/>
            </a:pPr>
            <a:fld id="{DABBA82B-C886-454F-8BC3-8847B00F1A35}" type="datetime1">
              <a:rPr lang="es-MX" smtClean="0"/>
              <a:t>02/03/2017</a:t>
            </a:fld>
            <a:endParaRPr lang="es-ES_tradnl"/>
          </a:p>
        </p:txBody>
      </p:sp>
      <p:sp>
        <p:nvSpPr>
          <p:cNvPr id="5" name="4 Marcador de número de diapositiva"/>
          <p:cNvSpPr>
            <a:spLocks noGrp="1"/>
          </p:cNvSpPr>
          <p:nvPr>
            <p:ph type="sldNum" sz="quarter" idx="11"/>
          </p:nvPr>
        </p:nvSpPr>
        <p:spPr/>
        <p:txBody>
          <a:bodyPr/>
          <a:lstStyle/>
          <a:p>
            <a:pPr>
              <a:defRPr/>
            </a:pPr>
            <a:fld id="{F719D78C-E881-4B87-80D2-AADE4C85FF93}" type="slidenum">
              <a:rPr lang="es-ES_tradnl" smtClean="0"/>
              <a:pPr>
                <a:defRPr/>
              </a:pPr>
              <a:t>88</a:t>
            </a:fld>
            <a:endParaRPr lang="es-ES_tradnl"/>
          </a:p>
        </p:txBody>
      </p:sp>
      <p:sp>
        <p:nvSpPr>
          <p:cNvPr id="6" name="Marcador de pie de página 5"/>
          <p:cNvSpPr>
            <a:spLocks noGrp="1"/>
          </p:cNvSpPr>
          <p:nvPr>
            <p:ph type="ftr" sz="quarter" idx="12"/>
          </p:nvPr>
        </p:nvSpPr>
        <p:spPr/>
        <p:txBody>
          <a:bodyPr/>
          <a:lstStyle/>
          <a:p>
            <a:pPr>
              <a:defRPr/>
            </a:pPr>
            <a:endParaRPr lang="es-ES_tradnl"/>
          </a:p>
        </p:txBody>
      </p:sp>
    </p:spTree>
    <p:extLst>
      <p:ext uri="{BB962C8B-B14F-4D97-AF65-F5344CB8AC3E}">
        <p14:creationId xmlns:p14="http://schemas.microsoft.com/office/powerpoint/2010/main" val="4044614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s-AR" sz="1200" b="0" i="0" kern="1200" dirty="0">
              <a:solidFill>
                <a:schemeClr val="tx1"/>
              </a:solidFill>
              <a:effectLst/>
              <a:latin typeface="Arial" charset="0"/>
              <a:ea typeface="+mn-ea"/>
              <a:cs typeface="+mn-cs"/>
            </a:endParaRPr>
          </a:p>
        </p:txBody>
      </p:sp>
      <p:sp>
        <p:nvSpPr>
          <p:cNvPr id="4" name="3 Marcador de fecha"/>
          <p:cNvSpPr>
            <a:spLocks noGrp="1"/>
          </p:cNvSpPr>
          <p:nvPr>
            <p:ph type="dt" idx="10"/>
          </p:nvPr>
        </p:nvSpPr>
        <p:spPr/>
        <p:txBody>
          <a:bodyPr/>
          <a:lstStyle/>
          <a:p>
            <a:pPr>
              <a:defRPr/>
            </a:pPr>
            <a:fld id="{67ECCB34-B0C7-437E-80B7-7554A24FA0BC}" type="datetime1">
              <a:rPr lang="es-MX" smtClean="0"/>
              <a:t>02/03/2017</a:t>
            </a:fld>
            <a:endParaRPr lang="es-ES_tradnl"/>
          </a:p>
        </p:txBody>
      </p:sp>
      <p:sp>
        <p:nvSpPr>
          <p:cNvPr id="5" name="4 Marcador de número de diapositiva"/>
          <p:cNvSpPr>
            <a:spLocks noGrp="1"/>
          </p:cNvSpPr>
          <p:nvPr>
            <p:ph type="sldNum" sz="quarter" idx="11"/>
          </p:nvPr>
        </p:nvSpPr>
        <p:spPr/>
        <p:txBody>
          <a:bodyPr/>
          <a:lstStyle/>
          <a:p>
            <a:pPr>
              <a:defRPr/>
            </a:pPr>
            <a:fld id="{F719D78C-E881-4B87-80D2-AADE4C85FF93}" type="slidenum">
              <a:rPr lang="es-ES_tradnl" smtClean="0"/>
              <a:pPr>
                <a:defRPr/>
              </a:pPr>
              <a:t>89</a:t>
            </a:fld>
            <a:endParaRPr lang="es-ES_tradnl"/>
          </a:p>
        </p:txBody>
      </p:sp>
      <p:sp>
        <p:nvSpPr>
          <p:cNvPr id="6" name="Marcador de pie de página 5"/>
          <p:cNvSpPr>
            <a:spLocks noGrp="1"/>
          </p:cNvSpPr>
          <p:nvPr>
            <p:ph type="ftr" sz="quarter" idx="12"/>
          </p:nvPr>
        </p:nvSpPr>
        <p:spPr/>
        <p:txBody>
          <a:bodyPr/>
          <a:lstStyle/>
          <a:p>
            <a:pPr>
              <a:defRPr/>
            </a:pPr>
            <a:endParaRPr lang="es-ES_tradnl"/>
          </a:p>
        </p:txBody>
      </p:sp>
    </p:spTree>
    <p:extLst>
      <p:ext uri="{BB962C8B-B14F-4D97-AF65-F5344CB8AC3E}">
        <p14:creationId xmlns:p14="http://schemas.microsoft.com/office/powerpoint/2010/main" val="3934923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noTextEdit="1"/>
          </p:cNvSpPr>
          <p:nvPr>
            <p:ph type="sldImg"/>
          </p:nvPr>
        </p:nvSpPr>
        <p:spPr>
          <a:xfrm>
            <a:off x="171450" y="733425"/>
            <a:ext cx="6518275" cy="3667125"/>
          </a:xfrm>
          <a:ln/>
        </p:spPr>
      </p:sp>
      <p:sp>
        <p:nvSpPr>
          <p:cNvPr id="9219" name="Rectangle 3"/>
          <p:cNvSpPr>
            <a:spLocks noGrp="1" noChangeArrowheads="1"/>
          </p:cNvSpPr>
          <p:nvPr>
            <p:ph type="body" idx="1"/>
          </p:nvPr>
        </p:nvSpPr>
        <p:spPr>
          <a:xfrm>
            <a:off x="914400" y="4645025"/>
            <a:ext cx="5029200" cy="44005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AR">
              <a:latin typeface="Arial" panose="020B0604020202020204" pitchFamily="34" charset="0"/>
            </a:endParaRPr>
          </a:p>
        </p:txBody>
      </p:sp>
    </p:spTree>
    <p:extLst>
      <p:ext uri="{BB962C8B-B14F-4D97-AF65-F5344CB8AC3E}">
        <p14:creationId xmlns:p14="http://schemas.microsoft.com/office/powerpoint/2010/main" val="1825508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idx="4294967295"/>
          </p:nvPr>
        </p:nvSpPr>
        <p:spPr bwMode="auto">
          <a:xfrm>
            <a:off x="0" y="0"/>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Prueba de Software</a:t>
            </a:r>
          </a:p>
        </p:txBody>
      </p:sp>
      <p:sp>
        <p:nvSpPr>
          <p:cNvPr id="20483" name="Rectangle 6"/>
          <p:cNvSpPr>
            <a:spLocks noGrp="1" noChangeArrowheads="1"/>
          </p:cNvSpPr>
          <p:nvPr>
            <p:ph type="ftr" sz="quarter" idx="4294967295"/>
          </p:nvPr>
        </p:nvSpPr>
        <p:spPr bwMode="auto">
          <a:xfrm>
            <a:off x="0"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(C) Judith Meles &amp; Asociados</a:t>
            </a:r>
          </a:p>
        </p:txBody>
      </p:sp>
      <p:sp>
        <p:nvSpPr>
          <p:cNvPr id="20484" name="Rectangle 7"/>
          <p:cNvSpPr>
            <a:spLocks noGrp="1" noChangeArrowheads="1"/>
          </p:cNvSpPr>
          <p:nvPr>
            <p:ph type="sldNum" sz="quarter" idx="4294967295"/>
          </p:nvPr>
        </p:nvSpPr>
        <p:spPr bwMode="auto">
          <a:xfrm>
            <a:off x="3884613"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1668272F-BF2C-49EE-B1AC-F3C0B90AB9DD}" type="slidenum">
              <a:rPr lang="es-ES" altLang="es-AR"/>
              <a:pPr/>
              <a:t>91</a:t>
            </a:fld>
            <a:endParaRPr lang="es-ES" altLang="es-AR"/>
          </a:p>
        </p:txBody>
      </p:sp>
      <p:sp>
        <p:nvSpPr>
          <p:cNvPr id="20485" name="Rectangle 2"/>
          <p:cNvSpPr>
            <a:spLocks noRot="1" noChangeArrowheads="1" noTextEdit="1"/>
          </p:cNvSpPr>
          <p:nvPr>
            <p:ph type="sldImg"/>
          </p:nvPr>
        </p:nvSpPr>
        <p:spPr>
          <a:xfrm>
            <a:off x="171450" y="733425"/>
            <a:ext cx="6516688" cy="3667125"/>
          </a:xfrm>
          <a:ln/>
        </p:spPr>
      </p:sp>
      <p:sp>
        <p:nvSpPr>
          <p:cNvPr id="20486" name="Rectangle 3"/>
          <p:cNvSpPr>
            <a:spLocks noGrp="1" noChangeArrowheads="1"/>
          </p:cNvSpPr>
          <p:nvPr>
            <p:ph type="body" idx="1"/>
          </p:nvPr>
        </p:nvSpPr>
        <p:spPr>
          <a:xfrm>
            <a:off x="914400" y="4645025"/>
            <a:ext cx="5029200" cy="44005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s-AR">
              <a:latin typeface="Arial" panose="020B0604020202020204" pitchFamily="34" charset="0"/>
            </a:endParaRPr>
          </a:p>
        </p:txBody>
      </p:sp>
    </p:spTree>
    <p:extLst>
      <p:ext uri="{BB962C8B-B14F-4D97-AF65-F5344CB8AC3E}">
        <p14:creationId xmlns:p14="http://schemas.microsoft.com/office/powerpoint/2010/main" val="3330607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idx="4294967295"/>
          </p:nvPr>
        </p:nvSpPr>
        <p:spPr bwMode="auto">
          <a:xfrm>
            <a:off x="0" y="0"/>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Prueba de Software</a:t>
            </a:r>
          </a:p>
        </p:txBody>
      </p:sp>
      <p:sp>
        <p:nvSpPr>
          <p:cNvPr id="22531" name="Rectangle 6"/>
          <p:cNvSpPr>
            <a:spLocks noGrp="1" noChangeArrowheads="1"/>
          </p:cNvSpPr>
          <p:nvPr>
            <p:ph type="ftr" sz="quarter" idx="4294967295"/>
          </p:nvPr>
        </p:nvSpPr>
        <p:spPr bwMode="auto">
          <a:xfrm>
            <a:off x="0"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(C) Judith Meles &amp; Asociados</a:t>
            </a:r>
          </a:p>
        </p:txBody>
      </p:sp>
      <p:sp>
        <p:nvSpPr>
          <p:cNvPr id="22532" name="Rectangle 7"/>
          <p:cNvSpPr>
            <a:spLocks noGrp="1" noChangeArrowheads="1"/>
          </p:cNvSpPr>
          <p:nvPr>
            <p:ph type="sldNum" sz="quarter" idx="4294967295"/>
          </p:nvPr>
        </p:nvSpPr>
        <p:spPr bwMode="auto">
          <a:xfrm>
            <a:off x="3884613"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2CC58AE0-BC4A-438E-80B7-A1A7DC763C5D}" type="slidenum">
              <a:rPr lang="es-ES" altLang="es-AR"/>
              <a:pPr/>
              <a:t>92</a:t>
            </a:fld>
            <a:endParaRPr lang="es-ES" altLang="es-AR"/>
          </a:p>
        </p:txBody>
      </p:sp>
      <p:sp>
        <p:nvSpPr>
          <p:cNvPr id="22533" name="Rectangle 2"/>
          <p:cNvSpPr>
            <a:spLocks noRot="1" noChangeArrowheads="1" noTextEdit="1"/>
          </p:cNvSpPr>
          <p:nvPr>
            <p:ph type="sldImg"/>
          </p:nvPr>
        </p:nvSpPr>
        <p:spPr>
          <a:xfrm>
            <a:off x="171450" y="733425"/>
            <a:ext cx="6516688" cy="3667125"/>
          </a:xfrm>
          <a:ln/>
        </p:spPr>
      </p:sp>
      <p:sp>
        <p:nvSpPr>
          <p:cNvPr id="22534" name="Rectangle 3"/>
          <p:cNvSpPr>
            <a:spLocks noGrp="1" noChangeArrowheads="1"/>
          </p:cNvSpPr>
          <p:nvPr>
            <p:ph type="body" idx="1"/>
          </p:nvPr>
        </p:nvSpPr>
        <p:spPr>
          <a:xfrm>
            <a:off x="914400" y="4645025"/>
            <a:ext cx="5029200" cy="44005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s-AR">
              <a:latin typeface="Arial" panose="020B0604020202020204" pitchFamily="34" charset="0"/>
            </a:endParaRPr>
          </a:p>
        </p:txBody>
      </p:sp>
    </p:spTree>
    <p:extLst>
      <p:ext uri="{BB962C8B-B14F-4D97-AF65-F5344CB8AC3E}">
        <p14:creationId xmlns:p14="http://schemas.microsoft.com/office/powerpoint/2010/main" val="487059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1113" eaLnBrk="0" hangingPunct="0">
              <a:defRPr sz="2600">
                <a:solidFill>
                  <a:schemeClr val="tx1"/>
                </a:solidFill>
                <a:latin typeface="Times New Roman" panose="02020603050405020304" pitchFamily="18" charset="0"/>
              </a:defRPr>
            </a:lvl1pPr>
            <a:lvl2pPr marL="804763" indent="-309524" defTabSz="1011113" eaLnBrk="0" hangingPunct="0">
              <a:defRPr sz="2600">
                <a:solidFill>
                  <a:schemeClr val="tx1"/>
                </a:solidFill>
                <a:latin typeface="Times New Roman" panose="02020603050405020304" pitchFamily="18" charset="0"/>
              </a:defRPr>
            </a:lvl2pPr>
            <a:lvl3pPr marL="1238098" indent="-247620" defTabSz="1011113" eaLnBrk="0" hangingPunct="0">
              <a:defRPr sz="2600">
                <a:solidFill>
                  <a:schemeClr val="tx1"/>
                </a:solidFill>
                <a:latin typeface="Times New Roman" panose="02020603050405020304" pitchFamily="18" charset="0"/>
              </a:defRPr>
            </a:lvl3pPr>
            <a:lvl4pPr marL="1733337" indent="-247620" defTabSz="1011113" eaLnBrk="0" hangingPunct="0">
              <a:defRPr sz="2600">
                <a:solidFill>
                  <a:schemeClr val="tx1"/>
                </a:solidFill>
                <a:latin typeface="Times New Roman" panose="02020603050405020304" pitchFamily="18" charset="0"/>
              </a:defRPr>
            </a:lvl4pPr>
            <a:lvl5pPr marL="2228576" indent="-247620" defTabSz="1011113" eaLnBrk="0" hangingPunct="0">
              <a:defRPr sz="2600">
                <a:solidFill>
                  <a:schemeClr val="tx1"/>
                </a:solidFill>
                <a:latin typeface="Times New Roman" panose="02020603050405020304" pitchFamily="18" charset="0"/>
              </a:defRPr>
            </a:lvl5pPr>
            <a:lvl6pPr marL="2723815" indent="-247620" defTabSz="1011113" eaLnBrk="0" fontAlgn="base" hangingPunct="0">
              <a:spcBef>
                <a:spcPct val="0"/>
              </a:spcBef>
              <a:spcAft>
                <a:spcPct val="0"/>
              </a:spcAft>
              <a:defRPr sz="2600">
                <a:solidFill>
                  <a:schemeClr val="tx1"/>
                </a:solidFill>
                <a:latin typeface="Times New Roman" panose="02020603050405020304" pitchFamily="18" charset="0"/>
              </a:defRPr>
            </a:lvl6pPr>
            <a:lvl7pPr marL="3219054" indent="-247620" defTabSz="1011113" eaLnBrk="0" fontAlgn="base" hangingPunct="0">
              <a:spcBef>
                <a:spcPct val="0"/>
              </a:spcBef>
              <a:spcAft>
                <a:spcPct val="0"/>
              </a:spcAft>
              <a:defRPr sz="2600">
                <a:solidFill>
                  <a:schemeClr val="tx1"/>
                </a:solidFill>
                <a:latin typeface="Times New Roman" panose="02020603050405020304" pitchFamily="18" charset="0"/>
              </a:defRPr>
            </a:lvl7pPr>
            <a:lvl8pPr marL="3714293" indent="-247620" defTabSz="1011113" eaLnBrk="0" fontAlgn="base" hangingPunct="0">
              <a:spcBef>
                <a:spcPct val="0"/>
              </a:spcBef>
              <a:spcAft>
                <a:spcPct val="0"/>
              </a:spcAft>
              <a:defRPr sz="2600">
                <a:solidFill>
                  <a:schemeClr val="tx1"/>
                </a:solidFill>
                <a:latin typeface="Times New Roman" panose="02020603050405020304" pitchFamily="18" charset="0"/>
              </a:defRPr>
            </a:lvl8pPr>
            <a:lvl9pPr marL="4209532" indent="-247620" defTabSz="1011113" eaLnBrk="0" fontAlgn="base" hangingPunct="0">
              <a:spcBef>
                <a:spcPct val="0"/>
              </a:spcBef>
              <a:spcAft>
                <a:spcPct val="0"/>
              </a:spcAft>
              <a:defRPr sz="2600">
                <a:solidFill>
                  <a:schemeClr val="tx1"/>
                </a:solidFill>
                <a:latin typeface="Times New Roman" panose="02020603050405020304" pitchFamily="18" charset="0"/>
              </a:defRPr>
            </a:lvl9pPr>
          </a:lstStyle>
          <a:p>
            <a:fld id="{F09A9929-42A1-46F4-B17D-1A755AD0202F}" type="slidenum">
              <a:rPr sz="1200"/>
              <a:pPr/>
              <a:t>12</a:t>
            </a:fld>
            <a:endParaRPr lang="en-US" sz="1200" dirty="0"/>
          </a:p>
        </p:txBody>
      </p:sp>
      <p:sp>
        <p:nvSpPr>
          <p:cNvPr id="55299" name="Rectangle 2"/>
          <p:cNvSpPr>
            <a:spLocks noGrp="1" noChangeArrowheads="1"/>
          </p:cNvSpPr>
          <p:nvPr>
            <p:ph type="body" idx="1"/>
          </p:nvPr>
        </p:nvSpPr>
        <p:spPr>
          <a:xfrm>
            <a:off x="563672" y="4339050"/>
            <a:ext cx="5733670" cy="52985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47" tIns="50724" rIns="101447" bIns="50724"/>
          <a:lstStyle/>
          <a:p>
            <a:pPr eaLnBrk="1" hangingPunct="1"/>
            <a:endParaRPr lang="es-CL" dirty="0"/>
          </a:p>
        </p:txBody>
      </p:sp>
      <p:sp>
        <p:nvSpPr>
          <p:cNvPr id="55300" name="Rectangle 3"/>
          <p:cNvSpPr>
            <a:spLocks noGrp="1" noRot="1" noChangeAspect="1" noChangeArrowheads="1" noTextEdit="1"/>
          </p:cNvSpPr>
          <p:nvPr>
            <p:ph type="sldImg"/>
          </p:nvPr>
        </p:nvSpPr>
        <p:spPr>
          <a:xfrm>
            <a:off x="190500" y="785813"/>
            <a:ext cx="6894513" cy="3878262"/>
          </a:xfrm>
          <a:ln cap="flat"/>
        </p:spPr>
      </p:sp>
      <p:sp>
        <p:nvSpPr>
          <p:cNvPr id="2" name="Date Placeholder 1"/>
          <p:cNvSpPr>
            <a:spLocks noGrp="1"/>
          </p:cNvSpPr>
          <p:nvPr>
            <p:ph type="dt" idx="10"/>
          </p:nvPr>
        </p:nvSpPr>
        <p:spPr/>
        <p:txBody>
          <a:bodyPr/>
          <a:lstStyle/>
          <a:p>
            <a:fld id="{E9AA52B9-B787-49FE-B68E-5B2664880F9B}" type="datetime6">
              <a:rPr lang="es-AR" smtClean="0"/>
              <a:t>marzo de 2017</a:t>
            </a:fld>
            <a:endParaRPr lang="es-AR" dirty="0"/>
          </a:p>
        </p:txBody>
      </p:sp>
    </p:spTree>
    <p:extLst>
      <p:ext uri="{BB962C8B-B14F-4D97-AF65-F5344CB8AC3E}">
        <p14:creationId xmlns:p14="http://schemas.microsoft.com/office/powerpoint/2010/main" val="35736827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hdr" sz="quarter" idx="4294967295"/>
          </p:nvPr>
        </p:nvSpPr>
        <p:spPr bwMode="auto">
          <a:xfrm>
            <a:off x="0" y="0"/>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Prueba de Software</a:t>
            </a:r>
          </a:p>
        </p:txBody>
      </p:sp>
      <p:sp>
        <p:nvSpPr>
          <p:cNvPr id="24579" name="Rectangle 6"/>
          <p:cNvSpPr>
            <a:spLocks noGrp="1" noChangeArrowheads="1"/>
          </p:cNvSpPr>
          <p:nvPr>
            <p:ph type="ftr" sz="quarter" idx="4294967295"/>
          </p:nvPr>
        </p:nvSpPr>
        <p:spPr bwMode="auto">
          <a:xfrm>
            <a:off x="0"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(C) Judith Meles &amp; Asociados</a:t>
            </a:r>
          </a:p>
        </p:txBody>
      </p:sp>
      <p:sp>
        <p:nvSpPr>
          <p:cNvPr id="24580" name="Rectangle 7"/>
          <p:cNvSpPr>
            <a:spLocks noGrp="1" noChangeArrowheads="1"/>
          </p:cNvSpPr>
          <p:nvPr>
            <p:ph type="sldNum" sz="quarter" idx="4294967295"/>
          </p:nvPr>
        </p:nvSpPr>
        <p:spPr bwMode="auto">
          <a:xfrm>
            <a:off x="3884613"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1CB64D34-7098-4D85-A087-DF96DD2EABE7}" type="slidenum">
              <a:rPr lang="es-ES" altLang="es-AR"/>
              <a:pPr/>
              <a:t>93</a:t>
            </a:fld>
            <a:endParaRPr lang="es-ES" altLang="es-AR"/>
          </a:p>
        </p:txBody>
      </p:sp>
      <p:sp>
        <p:nvSpPr>
          <p:cNvPr id="24581" name="Rectangle 2"/>
          <p:cNvSpPr>
            <a:spLocks noRot="1" noChangeArrowheads="1" noTextEdit="1"/>
          </p:cNvSpPr>
          <p:nvPr>
            <p:ph type="sldImg"/>
          </p:nvPr>
        </p:nvSpPr>
        <p:spPr>
          <a:xfrm>
            <a:off x="171450" y="733425"/>
            <a:ext cx="6516688" cy="3667125"/>
          </a:xfrm>
          <a:ln/>
        </p:spPr>
      </p:sp>
      <p:sp>
        <p:nvSpPr>
          <p:cNvPr id="24582" name="Rectangle 3"/>
          <p:cNvSpPr>
            <a:spLocks noGrp="1" noChangeArrowheads="1"/>
          </p:cNvSpPr>
          <p:nvPr>
            <p:ph type="body" idx="1"/>
          </p:nvPr>
        </p:nvSpPr>
        <p:spPr>
          <a:xfrm>
            <a:off x="914400" y="4645025"/>
            <a:ext cx="5029200" cy="44005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s-AR">
              <a:latin typeface="Arial" panose="020B0604020202020204" pitchFamily="34" charset="0"/>
            </a:endParaRPr>
          </a:p>
        </p:txBody>
      </p:sp>
    </p:spTree>
    <p:extLst>
      <p:ext uri="{BB962C8B-B14F-4D97-AF65-F5344CB8AC3E}">
        <p14:creationId xmlns:p14="http://schemas.microsoft.com/office/powerpoint/2010/main" val="29839403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94</a:t>
            </a:fld>
            <a:endParaRPr lang="es-ES_tradnl"/>
          </a:p>
        </p:txBody>
      </p:sp>
    </p:spTree>
    <p:extLst>
      <p:ext uri="{BB962C8B-B14F-4D97-AF65-F5344CB8AC3E}">
        <p14:creationId xmlns:p14="http://schemas.microsoft.com/office/powerpoint/2010/main" val="27913899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95</a:t>
            </a:fld>
            <a:endParaRPr lang="es-ES_tradnl"/>
          </a:p>
        </p:txBody>
      </p:sp>
    </p:spTree>
    <p:extLst>
      <p:ext uri="{BB962C8B-B14F-4D97-AF65-F5344CB8AC3E}">
        <p14:creationId xmlns:p14="http://schemas.microsoft.com/office/powerpoint/2010/main" val="41664844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96</a:t>
            </a:fld>
            <a:endParaRPr lang="es-ES_tradnl"/>
          </a:p>
        </p:txBody>
      </p:sp>
    </p:spTree>
    <p:extLst>
      <p:ext uri="{BB962C8B-B14F-4D97-AF65-F5344CB8AC3E}">
        <p14:creationId xmlns:p14="http://schemas.microsoft.com/office/powerpoint/2010/main" val="16109929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97</a:t>
            </a:fld>
            <a:endParaRPr lang="es-ES_tradnl"/>
          </a:p>
        </p:txBody>
      </p:sp>
    </p:spTree>
    <p:extLst>
      <p:ext uri="{BB962C8B-B14F-4D97-AF65-F5344CB8AC3E}">
        <p14:creationId xmlns:p14="http://schemas.microsoft.com/office/powerpoint/2010/main" val="41044139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AR" sz="1200" dirty="0"/>
              <a:t>Es la etapa de la prueba orientada a asegurar que las unidades del software operan correctamente cuando se combinan en la aplicación .</a:t>
            </a:r>
          </a:p>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98</a:t>
            </a:fld>
            <a:endParaRPr lang="es-ES_tradnl"/>
          </a:p>
        </p:txBody>
      </p:sp>
    </p:spTree>
    <p:extLst>
      <p:ext uri="{BB962C8B-B14F-4D97-AF65-F5344CB8AC3E}">
        <p14:creationId xmlns:p14="http://schemas.microsoft.com/office/powerpoint/2010/main" val="36619713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99</a:t>
            </a:fld>
            <a:endParaRPr lang="es-ES_tradnl"/>
          </a:p>
        </p:txBody>
      </p:sp>
    </p:spTree>
    <p:extLst>
      <p:ext uri="{BB962C8B-B14F-4D97-AF65-F5344CB8AC3E}">
        <p14:creationId xmlns:p14="http://schemas.microsoft.com/office/powerpoint/2010/main" val="23901544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100</a:t>
            </a:fld>
            <a:endParaRPr lang="es-ES_tradnl"/>
          </a:p>
        </p:txBody>
      </p:sp>
    </p:spTree>
    <p:extLst>
      <p:ext uri="{BB962C8B-B14F-4D97-AF65-F5344CB8AC3E}">
        <p14:creationId xmlns:p14="http://schemas.microsoft.com/office/powerpoint/2010/main" val="28559868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101</a:t>
            </a:fld>
            <a:endParaRPr lang="es-ES_tradnl"/>
          </a:p>
        </p:txBody>
      </p:sp>
    </p:spTree>
    <p:extLst>
      <p:ext uri="{BB962C8B-B14F-4D97-AF65-F5344CB8AC3E}">
        <p14:creationId xmlns:p14="http://schemas.microsoft.com/office/powerpoint/2010/main" val="15795801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102</a:t>
            </a:fld>
            <a:endParaRPr lang="es-ES_tradnl"/>
          </a:p>
        </p:txBody>
      </p:sp>
    </p:spTree>
    <p:extLst>
      <p:ext uri="{BB962C8B-B14F-4D97-AF65-F5344CB8AC3E}">
        <p14:creationId xmlns:p14="http://schemas.microsoft.com/office/powerpoint/2010/main" val="3223361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a:noFill/>
        </p:spPr>
        <p:txBody>
          <a:bodyPr/>
          <a:lstStyle/>
          <a:p>
            <a:r>
              <a:rPr lang="es-ES"/>
              <a:t>Definición Colaborativa de Requerimientos</a:t>
            </a:r>
          </a:p>
        </p:txBody>
      </p:sp>
      <p:sp>
        <p:nvSpPr>
          <p:cNvPr id="152579" name="Rectangle 6"/>
          <p:cNvSpPr>
            <a:spLocks noGrp="1" noChangeArrowheads="1"/>
          </p:cNvSpPr>
          <p:nvPr>
            <p:ph type="ftr" sz="quarter" idx="4"/>
          </p:nvPr>
        </p:nvSpPr>
        <p:spPr>
          <a:noFill/>
        </p:spPr>
        <p:txBody>
          <a:bodyPr/>
          <a:lstStyle/>
          <a:p>
            <a:r>
              <a:rPr lang="es-ES"/>
              <a:t>(c) Judith Meles &amp; Asociados</a:t>
            </a:r>
          </a:p>
        </p:txBody>
      </p:sp>
      <p:sp>
        <p:nvSpPr>
          <p:cNvPr id="152580" name="Rectangle 7"/>
          <p:cNvSpPr>
            <a:spLocks noGrp="1" noChangeArrowheads="1"/>
          </p:cNvSpPr>
          <p:nvPr>
            <p:ph type="sldNum" sz="quarter" idx="5"/>
          </p:nvPr>
        </p:nvSpPr>
        <p:spPr>
          <a:noFill/>
        </p:spPr>
        <p:txBody>
          <a:bodyPr/>
          <a:lstStyle/>
          <a:p>
            <a:fld id="{C9B9DF4D-0567-493A-A2DC-A71D882B9AEA}" type="slidenum">
              <a:rPr lang="es-ES" smtClean="0"/>
              <a:pPr/>
              <a:t>23</a:t>
            </a:fld>
            <a:endParaRPr lang="es-ES"/>
          </a:p>
        </p:txBody>
      </p:sp>
      <p:sp>
        <p:nvSpPr>
          <p:cNvPr id="152581" name="Rectangle 2"/>
          <p:cNvSpPr>
            <a:spLocks noGrp="1" noRot="1" noChangeAspect="1" noChangeArrowheads="1" noTextEdit="1"/>
          </p:cNvSpPr>
          <p:nvPr>
            <p:ph type="sldImg"/>
          </p:nvPr>
        </p:nvSpPr>
        <p:spPr>
          <a:ln/>
        </p:spPr>
      </p:sp>
      <p:sp>
        <p:nvSpPr>
          <p:cNvPr id="152582" name="Rectangle 3"/>
          <p:cNvSpPr>
            <a:spLocks noGrp="1" noChangeArrowheads="1"/>
          </p:cNvSpPr>
          <p:nvPr>
            <p:ph type="body" idx="1"/>
          </p:nvPr>
        </p:nvSpPr>
        <p:spPr>
          <a:noFill/>
          <a:ln/>
        </p:spPr>
        <p:txBody>
          <a:bodyPr/>
          <a:lstStyle/>
          <a:p>
            <a:pPr eaLnBrk="1" hangingPunct="1"/>
            <a:endParaRPr lang="es-MX"/>
          </a:p>
        </p:txBody>
      </p:sp>
    </p:spTree>
    <p:extLst>
      <p:ext uri="{BB962C8B-B14F-4D97-AF65-F5344CB8AC3E}">
        <p14:creationId xmlns:p14="http://schemas.microsoft.com/office/powerpoint/2010/main" val="1212785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Revisión de la base de pruebas (tales como los requerimientos del producto, la arquitectura, las especificaciones de diseño e interfaces).</a:t>
            </a:r>
          </a:p>
          <a:p>
            <a:pPr marL="0" marR="0" indent="0" algn="l" defTabSz="914400" rtl="0" eaLnBrk="0" fontAlgn="base" latinLnBrk="0" hangingPunct="0">
              <a:lnSpc>
                <a:spcPct val="100000"/>
              </a:lnSpc>
              <a:spcBef>
                <a:spcPct val="30000"/>
              </a:spcBef>
              <a:spcAft>
                <a:spcPct val="0"/>
              </a:spcAft>
              <a:buClrTx/>
              <a:buSzTx/>
              <a:buFontTx/>
              <a:buNone/>
              <a:tabLst/>
              <a:defRPr/>
            </a:pPr>
            <a:r>
              <a:rPr lang="es-AR" dirty="0"/>
              <a:t>Diseño del entorno de prueba e identificación de cualquier infraestructura necesaria y las herramientas.</a:t>
            </a:r>
          </a:p>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103</a:t>
            </a:fld>
            <a:endParaRPr lang="es-ES_tradnl"/>
          </a:p>
        </p:txBody>
      </p:sp>
    </p:spTree>
    <p:extLst>
      <p:ext uri="{BB962C8B-B14F-4D97-AF65-F5344CB8AC3E}">
        <p14:creationId xmlns:p14="http://schemas.microsoft.com/office/powerpoint/2010/main" val="9987867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AR" dirty="0"/>
              <a:t>Un conjunto de pruebas es una colección lógica de casos de prueba que, naturalmente, trabajan juntos. Los conjuntos de pruebas a menudo comparten datos y un alto nivel común de un conjunto de objetivos. También vamos a establecer un calendario de ejecución de las pruebas.</a:t>
            </a:r>
            <a:br>
              <a:rPr lang="es-AR" dirty="0"/>
            </a:br>
            <a:r>
              <a:rPr lang="es-AR" dirty="0"/>
              <a:t>Nos aseguramos de que el entorno de pruebas se ha configurado correctamente, posiblemente, incluso la realización de pruebas específicas sobre el mismo.</a:t>
            </a:r>
          </a:p>
          <a:p>
            <a:pPr marL="0" marR="0" indent="0" algn="l" defTabSz="914400" rtl="0" eaLnBrk="0" fontAlgn="base" latinLnBrk="0" hangingPunct="0">
              <a:lnSpc>
                <a:spcPct val="100000"/>
              </a:lnSpc>
              <a:spcBef>
                <a:spcPct val="30000"/>
              </a:spcBef>
              <a:spcAft>
                <a:spcPct val="0"/>
              </a:spcAft>
              <a:buClrTx/>
              <a:buSzTx/>
              <a:buFontTx/>
              <a:buNone/>
              <a:tabLst/>
              <a:defRPr/>
            </a:pPr>
            <a:r>
              <a:rPr lang="es-AR" dirty="0"/>
              <a:t>Debemos saber exactamente lo que en las pruebas se utilizó contra la versión del software, tenemos que informar defectos con versiones específicas, y el registro de las pruebas para un registro de auditoría.</a:t>
            </a:r>
            <a:br>
              <a:rPr lang="es-AR" dirty="0"/>
            </a:br>
            <a:r>
              <a:rPr lang="es-AR" dirty="0"/>
              <a:t>Comparar los resultados reales (lo que pasó cuando nos encontramos con las pruebas) con los resultados esperados (lo que habíamos anticipado que ocurriría).</a:t>
            </a:r>
          </a:p>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104</a:t>
            </a:fld>
            <a:endParaRPr lang="es-ES_tradnl"/>
          </a:p>
        </p:txBody>
      </p:sp>
    </p:spTree>
    <p:extLst>
      <p:ext uri="{BB962C8B-B14F-4D97-AF65-F5344CB8AC3E}">
        <p14:creationId xmlns:p14="http://schemas.microsoft.com/office/powerpoint/2010/main" val="25782007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105</a:t>
            </a:fld>
            <a:endParaRPr lang="es-ES_tradnl"/>
          </a:p>
        </p:txBody>
      </p:sp>
    </p:spTree>
    <p:extLst>
      <p:ext uri="{BB962C8B-B14F-4D97-AF65-F5344CB8AC3E}">
        <p14:creationId xmlns:p14="http://schemas.microsoft.com/office/powerpoint/2010/main" val="26355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106</a:t>
            </a:fld>
            <a:endParaRPr lang="es-ES_tradnl"/>
          </a:p>
        </p:txBody>
      </p:sp>
    </p:spTree>
    <p:extLst>
      <p:ext uri="{BB962C8B-B14F-4D97-AF65-F5344CB8AC3E}">
        <p14:creationId xmlns:p14="http://schemas.microsoft.com/office/powerpoint/2010/main" val="27595776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hdr" sz="quarter" idx="4294967295"/>
          </p:nvPr>
        </p:nvSpPr>
        <p:spPr bwMode="auto">
          <a:xfrm>
            <a:off x="0" y="0"/>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Prueba de Software</a:t>
            </a:r>
          </a:p>
        </p:txBody>
      </p:sp>
      <p:sp>
        <p:nvSpPr>
          <p:cNvPr id="26627" name="Rectangle 6"/>
          <p:cNvSpPr>
            <a:spLocks noGrp="1" noChangeArrowheads="1"/>
          </p:cNvSpPr>
          <p:nvPr>
            <p:ph type="ftr" sz="quarter" idx="4294967295"/>
          </p:nvPr>
        </p:nvSpPr>
        <p:spPr bwMode="auto">
          <a:xfrm>
            <a:off x="0"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(C) Judith Meles &amp; Asociados</a:t>
            </a:r>
          </a:p>
        </p:txBody>
      </p:sp>
      <p:sp>
        <p:nvSpPr>
          <p:cNvPr id="26628" name="Rectangle 7"/>
          <p:cNvSpPr>
            <a:spLocks noGrp="1" noChangeArrowheads="1"/>
          </p:cNvSpPr>
          <p:nvPr>
            <p:ph type="sldNum" sz="quarter" idx="4294967295"/>
          </p:nvPr>
        </p:nvSpPr>
        <p:spPr bwMode="auto">
          <a:xfrm>
            <a:off x="3884613"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CFC69FF6-FE87-4DDB-87CE-4ED5031C43C9}" type="slidenum">
              <a:rPr lang="es-ES" altLang="es-AR"/>
              <a:pPr/>
              <a:t>107</a:t>
            </a:fld>
            <a:endParaRPr lang="es-ES" altLang="es-AR"/>
          </a:p>
        </p:txBody>
      </p:sp>
      <p:sp>
        <p:nvSpPr>
          <p:cNvPr id="26629" name="Rectangle 2"/>
          <p:cNvSpPr>
            <a:spLocks noRot="1" noChangeArrowheads="1" noTextEdit="1"/>
          </p:cNvSpPr>
          <p:nvPr>
            <p:ph type="sldImg"/>
          </p:nvPr>
        </p:nvSpPr>
        <p:spPr>
          <a:xfrm>
            <a:off x="171450" y="733425"/>
            <a:ext cx="6516688" cy="3667125"/>
          </a:xfrm>
          <a:ln/>
        </p:spPr>
      </p:sp>
      <p:sp>
        <p:nvSpPr>
          <p:cNvPr id="26630" name="Rectangle 3"/>
          <p:cNvSpPr>
            <a:spLocks noGrp="1" noChangeArrowheads="1"/>
          </p:cNvSpPr>
          <p:nvPr>
            <p:ph type="body" idx="1"/>
          </p:nvPr>
        </p:nvSpPr>
        <p:spPr>
          <a:xfrm>
            <a:off x="914400" y="4645025"/>
            <a:ext cx="5029200" cy="44005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952" tIns="47475" rIns="94952" bIns="47475"/>
          <a:lstStyle/>
          <a:p>
            <a:pPr eaLnBrk="1" hangingPunct="1"/>
            <a:endParaRPr lang="en-US" altLang="es-AR">
              <a:latin typeface="Arial" panose="020B0604020202020204" pitchFamily="34" charset="0"/>
            </a:endParaRPr>
          </a:p>
        </p:txBody>
      </p:sp>
    </p:spTree>
    <p:extLst>
      <p:ext uri="{BB962C8B-B14F-4D97-AF65-F5344CB8AC3E}">
        <p14:creationId xmlns:p14="http://schemas.microsoft.com/office/powerpoint/2010/main" val="23252865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pPr>
              <a:spcBef>
                <a:spcPct val="0"/>
              </a:spcBef>
            </a:pPr>
            <a:fld id="{4B9BDF5B-1CA5-42DB-A56A-AC50147DC307}" type="slidenum">
              <a:rPr lang="en-US" smtClean="0"/>
              <a:pPr>
                <a:spcBef>
                  <a:spcPct val="0"/>
                </a:spcBef>
              </a:pPr>
              <a:t>108</a:t>
            </a:fld>
            <a:endParaRPr lang="en-US" dirty="0"/>
          </a:p>
        </p:txBody>
      </p:sp>
      <p:sp>
        <p:nvSpPr>
          <p:cNvPr id="52227" name="Rectangle 2"/>
          <p:cNvSpPr>
            <a:spLocks noGrp="1" noRot="1" noChangeAspect="1" noChangeArrowheads="1" noTextEdit="1"/>
          </p:cNvSpPr>
          <p:nvPr>
            <p:ph type="sldImg"/>
          </p:nvPr>
        </p:nvSpPr>
        <p:spPr>
          <a:xfrm>
            <a:off x="487363" y="728663"/>
            <a:ext cx="6340475" cy="3567112"/>
          </a:xfrm>
          <a:ln/>
        </p:spPr>
      </p:sp>
      <p:sp>
        <p:nvSpPr>
          <p:cNvPr id="52228" name="Rectangle 3"/>
          <p:cNvSpPr>
            <a:spLocks noGrp="1" noChangeArrowheads="1"/>
          </p:cNvSpPr>
          <p:nvPr>
            <p:ph type="body" idx="1"/>
          </p:nvPr>
        </p:nvSpPr>
        <p:spPr>
          <a:noFill/>
          <a:ln/>
        </p:spPr>
        <p:txBody>
          <a:bodyPr/>
          <a:lstStyle/>
          <a:p>
            <a:pPr eaLnBrk="1" hangingPunct="1">
              <a:spcBef>
                <a:spcPct val="0"/>
              </a:spcBef>
            </a:pPr>
            <a:endParaRPr lang="es-AR" dirty="0"/>
          </a:p>
        </p:txBody>
      </p:sp>
    </p:spTree>
    <p:extLst>
      <p:ext uri="{BB962C8B-B14F-4D97-AF65-F5344CB8AC3E}">
        <p14:creationId xmlns:p14="http://schemas.microsoft.com/office/powerpoint/2010/main" val="8631213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117</a:t>
            </a:fld>
            <a:endParaRPr lang="es-AR"/>
          </a:p>
        </p:txBody>
      </p:sp>
    </p:spTree>
    <p:extLst>
      <p:ext uri="{BB962C8B-B14F-4D97-AF65-F5344CB8AC3E}">
        <p14:creationId xmlns:p14="http://schemas.microsoft.com/office/powerpoint/2010/main" val="17746038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7363" y="728663"/>
            <a:ext cx="6340475" cy="35671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94B2D3B-3BFA-473E-A6C7-44CF49192AFF}" type="slidenum">
              <a:rPr lang="es-ES_tradnl" smtClean="0"/>
              <a:pPr>
                <a:defRPr/>
              </a:pPr>
              <a:t>130</a:t>
            </a:fld>
            <a:endParaRPr lang="es-ES_tradnl"/>
          </a:p>
        </p:txBody>
      </p:sp>
    </p:spTree>
    <p:extLst>
      <p:ext uri="{BB962C8B-B14F-4D97-AF65-F5344CB8AC3E}">
        <p14:creationId xmlns:p14="http://schemas.microsoft.com/office/powerpoint/2010/main" val="23530168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138</a:t>
            </a:fld>
            <a:endParaRPr lang="es-AR"/>
          </a:p>
        </p:txBody>
      </p:sp>
    </p:spTree>
    <p:extLst>
      <p:ext uri="{BB962C8B-B14F-4D97-AF65-F5344CB8AC3E}">
        <p14:creationId xmlns:p14="http://schemas.microsoft.com/office/powerpoint/2010/main" val="9809428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146</a:t>
            </a:fld>
            <a:endParaRPr lang="es-AR"/>
          </a:p>
        </p:txBody>
      </p:sp>
    </p:spTree>
    <p:extLst>
      <p:ext uri="{BB962C8B-B14F-4D97-AF65-F5344CB8AC3E}">
        <p14:creationId xmlns:p14="http://schemas.microsoft.com/office/powerpoint/2010/main" val="2990915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AR">
                <a:latin typeface="Times New Roman" panose="02020603050405020304" pitchFamily="18" charset="0"/>
              </a:rPr>
              <a:t>Modelado de Requerimientos</a:t>
            </a:r>
          </a:p>
        </p:txBody>
      </p:sp>
      <p:sp>
        <p:nvSpPr>
          <p:cNvPr id="18329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AR">
                <a:latin typeface="Times New Roman" panose="02020603050405020304" pitchFamily="18" charset="0"/>
              </a:rPr>
              <a:t>(c) Judith Meles &amp; Asociados</a:t>
            </a:r>
          </a:p>
        </p:txBody>
      </p:sp>
      <p:sp>
        <p:nvSpPr>
          <p:cNvPr id="18330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5C95EE5-EC6B-4295-B7E8-BA3D57BCF4AB}" type="slidenum">
              <a:rPr lang="es-AR">
                <a:latin typeface="Times New Roman" panose="02020603050405020304" pitchFamily="18" charset="0"/>
              </a:rPr>
              <a:pPr eaLnBrk="1" hangingPunct="1"/>
              <a:t>33</a:t>
            </a:fld>
            <a:endParaRPr lang="es-AR">
              <a:latin typeface="Times New Roman" panose="02020603050405020304" pitchFamily="18" charset="0"/>
            </a:endParaRPr>
          </a:p>
        </p:txBody>
      </p:sp>
      <p:sp>
        <p:nvSpPr>
          <p:cNvPr id="183301" name="Rectangle 2"/>
          <p:cNvSpPr>
            <a:spLocks noGrp="1" noRot="1" noChangeAspect="1" noChangeArrowheads="1" noTextEdit="1"/>
          </p:cNvSpPr>
          <p:nvPr>
            <p:ph type="sldImg"/>
          </p:nvPr>
        </p:nvSpPr>
        <p:spPr>
          <a:ln/>
        </p:spPr>
      </p:sp>
      <p:sp>
        <p:nvSpPr>
          <p:cNvPr id="1833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AR"/>
          </a:p>
        </p:txBody>
      </p:sp>
    </p:spTree>
    <p:extLst>
      <p:ext uri="{BB962C8B-B14F-4D97-AF65-F5344CB8AC3E}">
        <p14:creationId xmlns:p14="http://schemas.microsoft.com/office/powerpoint/2010/main" val="7305426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152</a:t>
            </a:fld>
            <a:endParaRPr lang="es-AR"/>
          </a:p>
        </p:txBody>
      </p:sp>
    </p:spTree>
    <p:extLst>
      <p:ext uri="{BB962C8B-B14F-4D97-AF65-F5344CB8AC3E}">
        <p14:creationId xmlns:p14="http://schemas.microsoft.com/office/powerpoint/2010/main" val="4415874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158</a:t>
            </a:fld>
            <a:endParaRPr lang="es-AR"/>
          </a:p>
        </p:txBody>
      </p:sp>
    </p:spTree>
    <p:extLst>
      <p:ext uri="{BB962C8B-B14F-4D97-AF65-F5344CB8AC3E}">
        <p14:creationId xmlns:p14="http://schemas.microsoft.com/office/powerpoint/2010/main" val="4023620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159</a:t>
            </a:fld>
            <a:endParaRPr lang="es-AR"/>
          </a:p>
        </p:txBody>
      </p:sp>
    </p:spTree>
    <p:extLst>
      <p:ext uri="{BB962C8B-B14F-4D97-AF65-F5344CB8AC3E}">
        <p14:creationId xmlns:p14="http://schemas.microsoft.com/office/powerpoint/2010/main" val="201558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xfrm>
            <a:off x="458788" y="720725"/>
            <a:ext cx="6397625" cy="3598863"/>
          </a:xfrm>
          <a:ln/>
        </p:spPr>
      </p:sp>
      <p:sp>
        <p:nvSpPr>
          <p:cNvPr id="184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500">
                <a:latin typeface="Arial" panose="020B0604020202020204" pitchFamily="34" charset="0"/>
                <a:ea typeface="MS PGothic" panose="020B0600070205080204" pitchFamily="34" charset="-128"/>
                <a:cs typeface="Arial" panose="020B0604020202020204" pitchFamily="34" charset="0"/>
              </a:rPr>
              <a:t>An instance of  end-to-end functionality that can be integrated with other slices to create a complete feature. Build an application using vertical slices. Build just enough UI coupled with underlying layers such as an object and data model, to satisfy a user scenario. Deliver customer and business value at the end of every sprint to ensure feedback early and often.</a:t>
            </a:r>
          </a:p>
          <a:p>
            <a:endParaRPr lang="en-US">
              <a:latin typeface="Arial" panose="020B0604020202020204" pitchFamily="34" charset="0"/>
              <a:ea typeface="MS PGothic" panose="020B0600070205080204" pitchFamily="34" charset="-128"/>
              <a:cs typeface="Arial" panose="020B0604020202020204" pitchFamily="34" charset="0"/>
            </a:endParaRPr>
          </a:p>
        </p:txBody>
      </p:sp>
      <p:sp>
        <p:nvSpPr>
          <p:cNvPr id="184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8FEF688-0BF1-47CE-BB38-DCA9012EF737}" type="slidenum">
              <a:rPr lang="en-US">
                <a:latin typeface="Times New Roman" panose="02020603050405020304" pitchFamily="18" charset="0"/>
                <a:ea typeface="MS PGothic" panose="020B0600070205080204" pitchFamily="34" charset="-128"/>
              </a:rPr>
              <a:pPr eaLnBrk="1" hangingPunct="1"/>
              <a:t>36</a:t>
            </a:fld>
            <a:endParaRPr 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66335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hdr" sz="quarter"/>
          </p:nvPr>
        </p:nvSpPr>
        <p:spPr>
          <a:noFill/>
        </p:spPr>
        <p:txBody>
          <a:bodyPr/>
          <a:lstStyle/>
          <a:p>
            <a:r>
              <a:rPr lang="es-AR"/>
              <a:t>Clínica de Planificación y Estimación Ágil</a:t>
            </a:r>
            <a:endParaRPr lang="es-ES"/>
          </a:p>
        </p:txBody>
      </p:sp>
      <p:sp>
        <p:nvSpPr>
          <p:cNvPr id="309251" name="Rectangle 6"/>
          <p:cNvSpPr>
            <a:spLocks noGrp="1" noChangeArrowheads="1"/>
          </p:cNvSpPr>
          <p:nvPr>
            <p:ph type="ftr" sz="quarter" idx="4"/>
          </p:nvPr>
        </p:nvSpPr>
        <p:spPr>
          <a:noFill/>
        </p:spPr>
        <p:txBody>
          <a:bodyPr/>
          <a:lstStyle/>
          <a:p>
            <a:r>
              <a:rPr lang="es-ES"/>
              <a:t>(c) Judith Meles &amp; Asociados</a:t>
            </a:r>
          </a:p>
        </p:txBody>
      </p:sp>
      <p:sp>
        <p:nvSpPr>
          <p:cNvPr id="309252" name="Rectangle 7"/>
          <p:cNvSpPr>
            <a:spLocks noGrp="1" noChangeArrowheads="1"/>
          </p:cNvSpPr>
          <p:nvPr>
            <p:ph type="sldNum" sz="quarter" idx="5"/>
          </p:nvPr>
        </p:nvSpPr>
        <p:spPr>
          <a:noFill/>
        </p:spPr>
        <p:txBody>
          <a:bodyPr/>
          <a:lstStyle/>
          <a:p>
            <a:fld id="{9F691BDC-1E7E-405C-ACBD-D27B6901A742}" type="slidenum">
              <a:rPr lang="es-ES" smtClean="0"/>
              <a:pPr/>
              <a:t>41</a:t>
            </a:fld>
            <a:endParaRPr lang="es-ES"/>
          </a:p>
        </p:txBody>
      </p:sp>
      <p:sp>
        <p:nvSpPr>
          <p:cNvPr id="309253" name="Rectangle 2"/>
          <p:cNvSpPr>
            <a:spLocks noGrp="1" noRot="1" noChangeAspect="1" noChangeArrowheads="1" noTextEdit="1"/>
          </p:cNvSpPr>
          <p:nvPr>
            <p:ph type="sldImg"/>
          </p:nvPr>
        </p:nvSpPr>
        <p:spPr>
          <a:xfrm>
            <a:off x="460375" y="720725"/>
            <a:ext cx="6396038" cy="3598863"/>
          </a:xfrm>
          <a:ln/>
        </p:spPr>
      </p:sp>
      <p:sp>
        <p:nvSpPr>
          <p:cNvPr id="309254" name="Rectangle 3"/>
          <p:cNvSpPr>
            <a:spLocks noGrp="1" noChangeArrowheads="1"/>
          </p:cNvSpPr>
          <p:nvPr>
            <p:ph type="body" idx="1"/>
          </p:nvPr>
        </p:nvSpPr>
        <p:spPr>
          <a:noFill/>
          <a:ln/>
        </p:spPr>
        <p:txBody>
          <a:bodyPr/>
          <a:lstStyle/>
          <a:p>
            <a:pPr eaLnBrk="1" hangingPunct="1"/>
            <a:endParaRPr lang="en-US"/>
          </a:p>
        </p:txBody>
      </p:sp>
      <p:sp>
        <p:nvSpPr>
          <p:cNvPr id="2" name="Marcador de fecha 1"/>
          <p:cNvSpPr>
            <a:spLocks noGrp="1"/>
          </p:cNvSpPr>
          <p:nvPr>
            <p:ph type="dt" idx="10"/>
          </p:nvPr>
        </p:nvSpPr>
        <p:spPr/>
        <p:txBody>
          <a:bodyPr/>
          <a:lstStyle/>
          <a:p>
            <a:fld id="{D20259B6-6F1F-445C-9382-F62E2E4A2C5E}" type="datetime6">
              <a:rPr lang="es-AR" smtClean="0"/>
              <a:t>marzo de 2017</a:t>
            </a:fld>
            <a:endParaRPr lang="es-AR"/>
          </a:p>
        </p:txBody>
      </p:sp>
    </p:spTree>
    <p:extLst>
      <p:ext uri="{BB962C8B-B14F-4D97-AF65-F5344CB8AC3E}">
        <p14:creationId xmlns:p14="http://schemas.microsoft.com/office/powerpoint/2010/main" val="2503495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hdr" sz="quarter"/>
          </p:nvPr>
        </p:nvSpPr>
        <p:spPr>
          <a:noFill/>
        </p:spPr>
        <p:txBody>
          <a:bodyPr/>
          <a:lstStyle/>
          <a:p>
            <a:r>
              <a:rPr lang="es-AR"/>
              <a:t>Clínica de Planificación y Estimación Ágil</a:t>
            </a:r>
            <a:endParaRPr lang="es-ES"/>
          </a:p>
        </p:txBody>
      </p:sp>
      <p:sp>
        <p:nvSpPr>
          <p:cNvPr id="310275" name="Rectangle 6"/>
          <p:cNvSpPr>
            <a:spLocks noGrp="1" noChangeArrowheads="1"/>
          </p:cNvSpPr>
          <p:nvPr>
            <p:ph type="ftr" sz="quarter" idx="4"/>
          </p:nvPr>
        </p:nvSpPr>
        <p:spPr>
          <a:noFill/>
        </p:spPr>
        <p:txBody>
          <a:bodyPr/>
          <a:lstStyle/>
          <a:p>
            <a:r>
              <a:rPr lang="es-ES"/>
              <a:t>(c) Judith Meles &amp; Asociados</a:t>
            </a:r>
          </a:p>
        </p:txBody>
      </p:sp>
      <p:sp>
        <p:nvSpPr>
          <p:cNvPr id="310276" name="Rectangle 7"/>
          <p:cNvSpPr>
            <a:spLocks noGrp="1" noChangeArrowheads="1"/>
          </p:cNvSpPr>
          <p:nvPr>
            <p:ph type="sldNum" sz="quarter" idx="5"/>
          </p:nvPr>
        </p:nvSpPr>
        <p:spPr>
          <a:noFill/>
        </p:spPr>
        <p:txBody>
          <a:bodyPr/>
          <a:lstStyle/>
          <a:p>
            <a:fld id="{2340918D-A180-44D8-AC26-F4D72C1C24E7}" type="slidenum">
              <a:rPr lang="es-ES" smtClean="0"/>
              <a:pPr/>
              <a:t>42</a:t>
            </a:fld>
            <a:endParaRPr lang="es-ES"/>
          </a:p>
        </p:txBody>
      </p:sp>
      <p:sp>
        <p:nvSpPr>
          <p:cNvPr id="310277" name="Rectangle 2"/>
          <p:cNvSpPr>
            <a:spLocks noGrp="1" noRot="1" noChangeAspect="1" noChangeArrowheads="1" noTextEdit="1"/>
          </p:cNvSpPr>
          <p:nvPr>
            <p:ph type="sldImg"/>
          </p:nvPr>
        </p:nvSpPr>
        <p:spPr>
          <a:xfrm>
            <a:off x="460375" y="720725"/>
            <a:ext cx="6396038" cy="3598863"/>
          </a:xfrm>
          <a:ln/>
        </p:spPr>
      </p:sp>
      <p:sp>
        <p:nvSpPr>
          <p:cNvPr id="310278" name="Rectangle 3"/>
          <p:cNvSpPr>
            <a:spLocks noGrp="1" noChangeArrowheads="1"/>
          </p:cNvSpPr>
          <p:nvPr>
            <p:ph type="body" idx="1"/>
          </p:nvPr>
        </p:nvSpPr>
        <p:spPr>
          <a:noFill/>
          <a:ln/>
        </p:spPr>
        <p:txBody>
          <a:bodyPr/>
          <a:lstStyle/>
          <a:p>
            <a:pPr eaLnBrk="1" hangingPunct="1"/>
            <a:endParaRPr lang="en-US"/>
          </a:p>
        </p:txBody>
      </p:sp>
      <p:sp>
        <p:nvSpPr>
          <p:cNvPr id="2" name="Marcador de fecha 1"/>
          <p:cNvSpPr>
            <a:spLocks noGrp="1"/>
          </p:cNvSpPr>
          <p:nvPr>
            <p:ph type="dt" idx="10"/>
          </p:nvPr>
        </p:nvSpPr>
        <p:spPr/>
        <p:txBody>
          <a:bodyPr/>
          <a:lstStyle/>
          <a:p>
            <a:fld id="{59AD4AA7-B594-4644-8E8E-ED717D0428D9}" type="datetime6">
              <a:rPr lang="es-AR" smtClean="0"/>
              <a:t>marzo de 2017</a:t>
            </a:fld>
            <a:endParaRPr lang="es-AR"/>
          </a:p>
        </p:txBody>
      </p:sp>
    </p:spTree>
    <p:extLst>
      <p:ext uri="{BB962C8B-B14F-4D97-AF65-F5344CB8AC3E}">
        <p14:creationId xmlns:p14="http://schemas.microsoft.com/office/powerpoint/2010/main" val="38160937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grpSp>
        <p:nvGrpSpPr>
          <p:cNvPr id="6" name="Agrupar 5"/>
          <p:cNvGrpSpPr/>
          <p:nvPr userDrawn="1"/>
        </p:nvGrpSpPr>
        <p:grpSpPr>
          <a:xfrm>
            <a:off x="0" y="880"/>
            <a:ext cx="12192000" cy="6858000"/>
            <a:chOff x="0" y="0"/>
            <a:chExt cx="9144000" cy="6858000"/>
          </a:xfrm>
        </p:grpSpPr>
        <p:sp>
          <p:nvSpPr>
            <p:cNvPr id="7" name="1 Rectángulo"/>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800"/>
            </a:p>
          </p:txBody>
        </p:sp>
        <p:sp>
          <p:nvSpPr>
            <p:cNvPr id="8" name="object 2"/>
            <p:cNvSpPr>
              <a:spLocks/>
            </p:cNvSpPr>
            <p:nvPr/>
          </p:nvSpPr>
          <p:spPr bwMode="auto">
            <a:xfrm>
              <a:off x="107504" y="1163092"/>
              <a:ext cx="7770214" cy="5693792"/>
            </a:xfrm>
            <a:custGeom>
              <a:avLst/>
              <a:gdLst>
                <a:gd name="T0" fmla="*/ 0 w 11237595"/>
                <a:gd name="T1" fmla="*/ 8094842 h 8098790"/>
                <a:gd name="T2" fmla="*/ 11238329 w 11237595"/>
                <a:gd name="T3" fmla="*/ 8094842 h 8098790"/>
                <a:gd name="T4" fmla="*/ 11238329 w 11237595"/>
                <a:gd name="T5" fmla="*/ 0 h 8098790"/>
                <a:gd name="T6" fmla="*/ 0 w 11237595"/>
                <a:gd name="T7" fmla="*/ 0 h 8098790"/>
                <a:gd name="T8" fmla="*/ 0 w 11237595"/>
                <a:gd name="T9" fmla="*/ 8094842 h 8098790"/>
                <a:gd name="T10" fmla="*/ 0 60000 65536"/>
                <a:gd name="T11" fmla="*/ 0 60000 65536"/>
                <a:gd name="T12" fmla="*/ 0 60000 65536"/>
                <a:gd name="T13" fmla="*/ 0 60000 65536"/>
                <a:gd name="T14" fmla="*/ 0 60000 65536"/>
                <a:gd name="T15" fmla="*/ 0 w 11237595"/>
                <a:gd name="T16" fmla="*/ 0 h 8098790"/>
                <a:gd name="T17" fmla="*/ 11237595 w 11237595"/>
                <a:gd name="T18" fmla="*/ 8098790 h 8098790"/>
              </a:gdLst>
              <a:ahLst/>
              <a:cxnLst>
                <a:cxn ang="T10">
                  <a:pos x="T0" y="T1"/>
                </a:cxn>
                <a:cxn ang="T11">
                  <a:pos x="T2" y="T3"/>
                </a:cxn>
                <a:cxn ang="T12">
                  <a:pos x="T4" y="T5"/>
                </a:cxn>
                <a:cxn ang="T13">
                  <a:pos x="T6" y="T7"/>
                </a:cxn>
                <a:cxn ang="T14">
                  <a:pos x="T8" y="T9"/>
                </a:cxn>
              </a:cxnLst>
              <a:rect l="T15" t="T16" r="T17" b="T18"/>
              <a:pathLst>
                <a:path w="11237595" h="8098790">
                  <a:moveTo>
                    <a:pt x="0" y="8098650"/>
                  </a:moveTo>
                  <a:lnTo>
                    <a:pt x="11237061" y="8098650"/>
                  </a:lnTo>
                  <a:lnTo>
                    <a:pt x="11237061" y="0"/>
                  </a:lnTo>
                  <a:lnTo>
                    <a:pt x="0" y="0"/>
                  </a:lnTo>
                  <a:lnTo>
                    <a:pt x="0" y="8098650"/>
                  </a:lnTo>
                  <a:close/>
                </a:path>
              </a:pathLst>
            </a:custGeom>
            <a:solidFill>
              <a:srgbClr val="FCFBF4"/>
            </a:solidFill>
            <a:ln>
              <a:noFill/>
            </a:ln>
            <a:effectLst>
              <a:innerShdw blurRad="533400" dist="50800" dir="2700000">
                <a:schemeClr val="bg1">
                  <a:lumMod val="50000"/>
                  <a:alpha val="87000"/>
                </a:schemeClr>
              </a:innerShdw>
            </a:effectLs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9" name="object 3"/>
            <p:cNvSpPr>
              <a:spLocks/>
            </p:cNvSpPr>
            <p:nvPr/>
          </p:nvSpPr>
          <p:spPr bwMode="auto">
            <a:xfrm>
              <a:off x="0" y="0"/>
              <a:ext cx="2916437" cy="2965773"/>
            </a:xfrm>
            <a:custGeom>
              <a:avLst/>
              <a:gdLst>
                <a:gd name="T0" fmla="*/ 4216704 w 4218305"/>
                <a:gd name="T1" fmla="*/ 0 h 4218305"/>
                <a:gd name="T2" fmla="*/ 0 w 4218305"/>
                <a:gd name="T3" fmla="*/ 0 h 4218305"/>
                <a:gd name="T4" fmla="*/ 0 w 4218305"/>
                <a:gd name="T5" fmla="*/ 4216720 h 4218305"/>
                <a:gd name="T6" fmla="*/ 4216704 w 4218305"/>
                <a:gd name="T7" fmla="*/ 0 h 4218305"/>
                <a:gd name="T8" fmla="*/ 0 60000 65536"/>
                <a:gd name="T9" fmla="*/ 0 60000 65536"/>
                <a:gd name="T10" fmla="*/ 0 60000 65536"/>
                <a:gd name="T11" fmla="*/ 0 60000 65536"/>
                <a:gd name="T12" fmla="*/ 0 w 4218305"/>
                <a:gd name="T13" fmla="*/ 0 h 4218305"/>
                <a:gd name="T14" fmla="*/ 4218305 w 4218305"/>
                <a:gd name="T15" fmla="*/ 4218305 h 4218305"/>
              </a:gdLst>
              <a:ahLst/>
              <a:cxnLst>
                <a:cxn ang="T8">
                  <a:pos x="T0" y="T1"/>
                </a:cxn>
                <a:cxn ang="T9">
                  <a:pos x="T2" y="T3"/>
                </a:cxn>
                <a:cxn ang="T10">
                  <a:pos x="T4" y="T5"/>
                </a:cxn>
                <a:cxn ang="T11">
                  <a:pos x="T6" y="T7"/>
                </a:cxn>
              </a:cxnLst>
              <a:rect l="T12" t="T13" r="T14" b="T15"/>
              <a:pathLst>
                <a:path w="4218305" h="4218305">
                  <a:moveTo>
                    <a:pt x="4217974" y="0"/>
                  </a:moveTo>
                  <a:lnTo>
                    <a:pt x="0" y="0"/>
                  </a:lnTo>
                  <a:lnTo>
                    <a:pt x="0" y="4217987"/>
                  </a:lnTo>
                  <a:lnTo>
                    <a:pt x="4217974" y="0"/>
                  </a:lnTo>
                  <a:close/>
                </a:path>
              </a:pathLst>
            </a:custGeom>
            <a:solidFill>
              <a:srgbClr val="00B0F0"/>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0" name="object 4"/>
            <p:cNvSpPr>
              <a:spLocks/>
            </p:cNvSpPr>
            <p:nvPr/>
          </p:nvSpPr>
          <p:spPr bwMode="auto">
            <a:xfrm>
              <a:off x="0" y="0"/>
              <a:ext cx="6675863" cy="6858000"/>
            </a:xfrm>
            <a:custGeom>
              <a:avLst/>
              <a:gdLst>
                <a:gd name="T0" fmla="*/ 0 w 9655175"/>
                <a:gd name="T1" fmla="*/ 0 h 9752965"/>
                <a:gd name="T2" fmla="*/ 0 w 9655175"/>
                <a:gd name="T3" fmla="*/ 9755088 h 9752965"/>
                <a:gd name="T4" fmla="*/ 9654591 w 9655175"/>
                <a:gd name="T5" fmla="*/ 9755088 h 9752965"/>
                <a:gd name="T6" fmla="*/ 0 w 9655175"/>
                <a:gd name="T7" fmla="*/ 0 h 9752965"/>
                <a:gd name="T8" fmla="*/ 0 60000 65536"/>
                <a:gd name="T9" fmla="*/ 0 60000 65536"/>
                <a:gd name="T10" fmla="*/ 0 60000 65536"/>
                <a:gd name="T11" fmla="*/ 0 60000 65536"/>
                <a:gd name="T12" fmla="*/ 0 w 9655175"/>
                <a:gd name="T13" fmla="*/ 0 h 9752965"/>
                <a:gd name="T14" fmla="*/ 9655175 w 9655175"/>
                <a:gd name="T15" fmla="*/ 9752965 h 9752965"/>
              </a:gdLst>
              <a:ahLst/>
              <a:cxnLst>
                <a:cxn ang="T8">
                  <a:pos x="T0" y="T1"/>
                </a:cxn>
                <a:cxn ang="T9">
                  <a:pos x="T2" y="T3"/>
                </a:cxn>
                <a:cxn ang="T10">
                  <a:pos x="T4" y="T5"/>
                </a:cxn>
                <a:cxn ang="T11">
                  <a:pos x="T6" y="T7"/>
                </a:cxn>
              </a:cxnLst>
              <a:rect l="T12" t="T13" r="T14" b="T15"/>
              <a:pathLst>
                <a:path w="9655175" h="9752965">
                  <a:moveTo>
                    <a:pt x="0" y="0"/>
                  </a:moveTo>
                  <a:lnTo>
                    <a:pt x="0" y="9752545"/>
                  </a:lnTo>
                  <a:lnTo>
                    <a:pt x="9654590" y="9752545"/>
                  </a:lnTo>
                  <a:lnTo>
                    <a:pt x="0" y="0"/>
                  </a:lnTo>
                  <a:close/>
                </a:path>
              </a:pathLst>
            </a:custGeom>
            <a:solidFill>
              <a:srgbClr val="0071BB"/>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1" name="object 5"/>
            <p:cNvSpPr>
              <a:spLocks/>
            </p:cNvSpPr>
            <p:nvPr/>
          </p:nvSpPr>
          <p:spPr bwMode="auto">
            <a:xfrm>
              <a:off x="1074593" y="3994919"/>
              <a:ext cx="5601271" cy="2861965"/>
            </a:xfrm>
            <a:custGeom>
              <a:avLst/>
              <a:gdLst>
                <a:gd name="T0" fmla="*/ 4070307 w 8101330"/>
                <a:gd name="T1" fmla="*/ 0 h 4070984"/>
                <a:gd name="T2" fmla="*/ 0 w 8101330"/>
                <a:gd name="T3" fmla="*/ 4068448 h 4070984"/>
                <a:gd name="T4" fmla="*/ 8099588 w 8101330"/>
                <a:gd name="T5" fmla="*/ 4068448 h 4070984"/>
                <a:gd name="T6" fmla="*/ 4070307 w 8101330"/>
                <a:gd name="T7" fmla="*/ 0 h 4070984"/>
                <a:gd name="T8" fmla="*/ 0 60000 65536"/>
                <a:gd name="T9" fmla="*/ 0 60000 65536"/>
                <a:gd name="T10" fmla="*/ 0 60000 65536"/>
                <a:gd name="T11" fmla="*/ 0 60000 65536"/>
                <a:gd name="T12" fmla="*/ 0 w 8101330"/>
                <a:gd name="T13" fmla="*/ 0 h 4070984"/>
                <a:gd name="T14" fmla="*/ 8101330 w 8101330"/>
                <a:gd name="T15" fmla="*/ 4070984 h 4070984"/>
              </a:gdLst>
              <a:ahLst/>
              <a:cxnLst>
                <a:cxn ang="T8">
                  <a:pos x="T0" y="T1"/>
                </a:cxn>
                <a:cxn ang="T9">
                  <a:pos x="T2" y="T3"/>
                </a:cxn>
                <a:cxn ang="T10">
                  <a:pos x="T4" y="T5"/>
                </a:cxn>
                <a:cxn ang="T11">
                  <a:pos x="T6" y="T7"/>
                </a:cxn>
              </a:cxnLst>
              <a:rect l="T12" t="T13" r="T14" b="T15"/>
              <a:pathLst>
                <a:path w="8101330" h="4070984">
                  <a:moveTo>
                    <a:pt x="4070946" y="0"/>
                  </a:moveTo>
                  <a:lnTo>
                    <a:pt x="0" y="4070985"/>
                  </a:lnTo>
                  <a:lnTo>
                    <a:pt x="8100860" y="4070985"/>
                  </a:lnTo>
                  <a:lnTo>
                    <a:pt x="4070946" y="0"/>
                  </a:lnTo>
                  <a:close/>
                </a:path>
              </a:pathLst>
            </a:custGeom>
            <a:solidFill>
              <a:srgbClr val="0091D1"/>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3" name="13 Rectángulo"/>
            <p:cNvSpPr/>
            <p:nvPr/>
          </p:nvSpPr>
          <p:spPr>
            <a:xfrm>
              <a:off x="2699792" y="1187460"/>
              <a:ext cx="5292080" cy="369332"/>
            </a:xfrm>
            <a:prstGeom prst="rect">
              <a:avLst/>
            </a:prstGeom>
          </p:spPr>
          <p:txBody>
            <a:bodyPr wrap="square">
              <a:spAutoFit/>
            </a:bodyPr>
            <a:lstStyle/>
            <a:p>
              <a:r>
                <a:rPr lang="es-AR" altLang="en-US" sz="1800" dirty="0">
                  <a:latin typeface="+mj-lt"/>
                  <a:cs typeface="Arial" charset="0"/>
                </a:rPr>
                <a:t>Subsecretaría de Servicios Tecnológicos y Productivos</a:t>
              </a:r>
              <a:endParaRPr lang="es-AR" sz="1800" dirty="0">
                <a:latin typeface="+mj-lt"/>
              </a:endParaRPr>
            </a:p>
          </p:txBody>
        </p:sp>
        <p:pic>
          <p:nvPicPr>
            <p:cNvPr id="14" name="0 Imagen"/>
            <p:cNvPicPr/>
            <p:nvPr/>
          </p:nvPicPr>
          <p:blipFill>
            <a:blip r:embed="rId2" cstate="screen">
              <a:extLst>
                <a:ext uri="{28A0092B-C50C-407E-A947-70E740481C1C}">
                  <a14:useLocalDpi xmlns:a14="http://schemas.microsoft.com/office/drawing/2010/main"/>
                </a:ext>
              </a:extLst>
            </a:blip>
            <a:stretch>
              <a:fillRect/>
            </a:stretch>
          </p:blipFill>
          <p:spPr>
            <a:xfrm>
              <a:off x="6646822" y="159664"/>
              <a:ext cx="2296150" cy="409230"/>
            </a:xfrm>
            <a:prstGeom prst="rect">
              <a:avLst/>
            </a:prstGeom>
          </p:spPr>
        </p:pic>
        <p:pic>
          <p:nvPicPr>
            <p:cNvPr id="15" name="Imagen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9992" y="1844824"/>
              <a:ext cx="2736305" cy="2501902"/>
            </a:xfrm>
            <a:prstGeom prst="rect">
              <a:avLst/>
            </a:prstGeom>
          </p:spPr>
        </p:pic>
      </p:grpSp>
    </p:spTree>
    <p:extLst>
      <p:ext uri="{BB962C8B-B14F-4D97-AF65-F5344CB8AC3E}">
        <p14:creationId xmlns:p14="http://schemas.microsoft.com/office/powerpoint/2010/main" val="669912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8" y="2861735"/>
            <a:ext cx="8825657" cy="1915647"/>
          </a:xfrm>
        </p:spPr>
        <p:txBody>
          <a:bodyPr anchor="b"/>
          <a:lstStyle>
            <a:lvl1pPr algn="l">
              <a:defRPr sz="3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9" cy="8604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a:xfrm rot="5400000">
            <a:off x="10155642" y="1790703"/>
            <a:ext cx="990599" cy="304799"/>
          </a:xfrm>
          <a:prstGeom prst="rect">
            <a:avLst/>
          </a:prstGeom>
        </p:spPr>
        <p:txBody>
          <a:bodyPr/>
          <a:lstStyle/>
          <a:p>
            <a:pPr>
              <a:defRPr/>
            </a:pPr>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pPr>
              <a:defRPr/>
            </a:pPr>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pic>
        <p:nvPicPr>
          <p:cNvPr id="7" name="ministerio-eyd-logo.png"/>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1663915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914400" y="609600"/>
            <a:ext cx="10363200" cy="1143000"/>
          </a:xfrm>
        </p:spPr>
        <p:txBody>
          <a:bodyPr/>
          <a:lstStyle/>
          <a:p>
            <a:r>
              <a:rPr lang="es-ES"/>
              <a:t>Haga clic para modificar el estilo de título del patrón</a:t>
            </a:r>
            <a:endParaRPr lang="es-AR"/>
          </a:p>
        </p:txBody>
      </p:sp>
      <p:sp>
        <p:nvSpPr>
          <p:cNvPr id="3" name="2 Marcador de tabla"/>
          <p:cNvSpPr>
            <a:spLocks noGrp="1"/>
          </p:cNvSpPr>
          <p:nvPr>
            <p:ph type="tbl" idx="1"/>
          </p:nvPr>
        </p:nvSpPr>
        <p:spPr>
          <a:xfrm>
            <a:off x="914400" y="1981200"/>
            <a:ext cx="10363200" cy="4114800"/>
          </a:xfrm>
        </p:spPr>
        <p:txBody>
          <a:bodyPr/>
          <a:lstStyle/>
          <a:p>
            <a:pPr lvl="0"/>
            <a:endParaRPr lang="es-AR" noProof="0"/>
          </a:p>
        </p:txBody>
      </p:sp>
      <p:pic>
        <p:nvPicPr>
          <p:cNvPr id="7" name="ministerio-eyd-logo.png"/>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2342995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Diapositiva de título">
    <p:spTree>
      <p:nvGrpSpPr>
        <p:cNvPr id="1" name=""/>
        <p:cNvGrpSpPr/>
        <p:nvPr/>
      </p:nvGrpSpPr>
      <p:grpSpPr>
        <a:xfrm>
          <a:off x="0" y="0"/>
          <a:ext cx="0" cy="0"/>
          <a:chOff x="0" y="0"/>
          <a:chExt cx="0" cy="0"/>
        </a:xfrm>
      </p:grpSpPr>
      <p:sp>
        <p:nvSpPr>
          <p:cNvPr id="246001" name="Rectangle 241"/>
          <p:cNvSpPr>
            <a:spLocks noGrp="1" noChangeArrowheads="1"/>
          </p:cNvSpPr>
          <p:nvPr>
            <p:ph type="ctrTitle"/>
          </p:nvPr>
        </p:nvSpPr>
        <p:spPr>
          <a:xfrm>
            <a:off x="914400" y="2133600"/>
            <a:ext cx="10363200" cy="1143000"/>
          </a:xfrm>
        </p:spPr>
        <p:txBody>
          <a:bodyPr/>
          <a:lstStyle>
            <a:lvl1pPr>
              <a:defRPr>
                <a:latin typeface="Berlin Sans FB" pitchFamily="34" charset="0"/>
              </a:defRPr>
            </a:lvl1pPr>
          </a:lstStyle>
          <a:p>
            <a:r>
              <a:rPr lang="en-US" dirty="0" err="1"/>
              <a:t>Haga</a:t>
            </a:r>
            <a:r>
              <a:rPr lang="en-US" dirty="0"/>
              <a:t> </a:t>
            </a:r>
            <a:r>
              <a:rPr lang="en-US" dirty="0" err="1"/>
              <a:t>clic</a:t>
            </a:r>
            <a:r>
              <a:rPr lang="en-US" dirty="0"/>
              <a:t> </a:t>
            </a:r>
            <a:r>
              <a:rPr lang="en-US" dirty="0" err="1"/>
              <a:t>para</a:t>
            </a:r>
            <a:r>
              <a:rPr lang="en-US" dirty="0"/>
              <a:t> </a:t>
            </a:r>
            <a:r>
              <a:rPr lang="en-US" dirty="0" err="1"/>
              <a:t>cambiar</a:t>
            </a:r>
            <a:r>
              <a:rPr lang="en-US" dirty="0"/>
              <a:t> el </a:t>
            </a:r>
            <a:r>
              <a:rPr lang="en-US" dirty="0" err="1"/>
              <a:t>estilo</a:t>
            </a:r>
            <a:r>
              <a:rPr lang="en-US" dirty="0"/>
              <a:t> de </a:t>
            </a:r>
            <a:r>
              <a:rPr lang="en-US" dirty="0" err="1"/>
              <a:t>título</a:t>
            </a:r>
            <a:r>
              <a:rPr lang="en-US" dirty="0"/>
              <a:t>	</a:t>
            </a:r>
          </a:p>
        </p:txBody>
      </p:sp>
      <p:sp>
        <p:nvSpPr>
          <p:cNvPr id="5" name="bk object 16"/>
          <p:cNvSpPr>
            <a:spLocks/>
          </p:cNvSpPr>
          <p:nvPr userDrawn="1"/>
        </p:nvSpPr>
        <p:spPr bwMode="auto">
          <a:xfrm>
            <a:off x="0" y="1"/>
            <a:ext cx="12192000" cy="799207"/>
          </a:xfrm>
          <a:custGeom>
            <a:avLst/>
            <a:gdLst>
              <a:gd name="T0" fmla="*/ 0 w 13004800"/>
              <a:gd name="T1" fmla="*/ 1136408 h 1136650"/>
              <a:gd name="T2" fmla="*/ 13004800 w 13004800"/>
              <a:gd name="T3" fmla="*/ 1136408 h 1136650"/>
              <a:gd name="T4" fmla="*/ 13004800 w 13004800"/>
              <a:gd name="T5" fmla="*/ 0 h 1136650"/>
              <a:gd name="T6" fmla="*/ 0 w 13004800"/>
              <a:gd name="T7" fmla="*/ 0 h 1136650"/>
              <a:gd name="T8" fmla="*/ 0 w 13004800"/>
              <a:gd name="T9" fmla="*/ 1136408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04800" h="1136650">
                <a:moveTo>
                  <a:pt x="0" y="1136408"/>
                </a:moveTo>
                <a:lnTo>
                  <a:pt x="13004800" y="1136408"/>
                </a:lnTo>
                <a:lnTo>
                  <a:pt x="13004800" y="0"/>
                </a:lnTo>
                <a:lnTo>
                  <a:pt x="0" y="0"/>
                </a:lnTo>
                <a:lnTo>
                  <a:pt x="0" y="1136408"/>
                </a:lnTo>
                <a:close/>
              </a:path>
            </a:pathLst>
          </a:custGeom>
          <a:solidFill>
            <a:srgbClr val="D2D2D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sp>
        <p:nvSpPr>
          <p:cNvPr id="6" name="bk object 18"/>
          <p:cNvSpPr>
            <a:spLocks/>
          </p:cNvSpPr>
          <p:nvPr userDrawn="1"/>
        </p:nvSpPr>
        <p:spPr bwMode="auto">
          <a:xfrm>
            <a:off x="0" y="3349"/>
            <a:ext cx="3583781" cy="795858"/>
          </a:xfrm>
          <a:custGeom>
            <a:avLst/>
            <a:gdLst>
              <a:gd name="T0" fmla="*/ 3838226 w 3822065"/>
              <a:gd name="T1" fmla="*/ 0 h 1132205"/>
              <a:gd name="T2" fmla="*/ 0 w 3822065"/>
              <a:gd name="T3" fmla="*/ 0 h 1132205"/>
              <a:gd name="T4" fmla="*/ 0 w 3822065"/>
              <a:gd name="T5" fmla="*/ 1123800 h 1132205"/>
              <a:gd name="T6" fmla="*/ 2689743 w 3822065"/>
              <a:gd name="T7" fmla="*/ 1123800 h 1132205"/>
              <a:gd name="T8" fmla="*/ 3838226 w 3822065"/>
              <a:gd name="T9" fmla="*/ 0 h 1132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22065" h="1132205">
                <a:moveTo>
                  <a:pt x="3821684" y="0"/>
                </a:moveTo>
                <a:lnTo>
                  <a:pt x="0" y="0"/>
                </a:lnTo>
                <a:lnTo>
                  <a:pt x="0" y="1132039"/>
                </a:lnTo>
                <a:lnTo>
                  <a:pt x="2678150" y="1132039"/>
                </a:lnTo>
                <a:lnTo>
                  <a:pt x="3821684" y="0"/>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sp>
        <p:nvSpPr>
          <p:cNvPr id="7" name="object 2"/>
          <p:cNvSpPr>
            <a:spLocks/>
          </p:cNvSpPr>
          <p:nvPr userDrawn="1"/>
        </p:nvSpPr>
        <p:spPr bwMode="auto">
          <a:xfrm>
            <a:off x="-2978" y="-15970"/>
            <a:ext cx="4701819" cy="799419"/>
          </a:xfrm>
          <a:custGeom>
            <a:avLst/>
            <a:gdLst>
              <a:gd name="T0" fmla="*/ 0 w 11237595"/>
              <a:gd name="T1" fmla="*/ 8094842 h 8098790"/>
              <a:gd name="T2" fmla="*/ 11238329 w 11237595"/>
              <a:gd name="T3" fmla="*/ 8094842 h 8098790"/>
              <a:gd name="T4" fmla="*/ 11238329 w 11237595"/>
              <a:gd name="T5" fmla="*/ 0 h 8098790"/>
              <a:gd name="T6" fmla="*/ 0 w 11237595"/>
              <a:gd name="T7" fmla="*/ 0 h 8098790"/>
              <a:gd name="T8" fmla="*/ 0 w 11237595"/>
              <a:gd name="T9" fmla="*/ 8094842 h 8098790"/>
              <a:gd name="T10" fmla="*/ 0 60000 65536"/>
              <a:gd name="T11" fmla="*/ 0 60000 65536"/>
              <a:gd name="T12" fmla="*/ 0 60000 65536"/>
              <a:gd name="T13" fmla="*/ 0 60000 65536"/>
              <a:gd name="T14" fmla="*/ 0 60000 65536"/>
              <a:gd name="T15" fmla="*/ 0 w 11237595"/>
              <a:gd name="T16" fmla="*/ 0 h 8098790"/>
              <a:gd name="T17" fmla="*/ 11237595 w 11237595"/>
              <a:gd name="T18" fmla="*/ 8098790 h 8098790"/>
            </a:gdLst>
            <a:ahLst/>
            <a:cxnLst>
              <a:cxn ang="T10">
                <a:pos x="T0" y="T1"/>
              </a:cxn>
              <a:cxn ang="T11">
                <a:pos x="T2" y="T3"/>
              </a:cxn>
              <a:cxn ang="T12">
                <a:pos x="T4" y="T5"/>
              </a:cxn>
              <a:cxn ang="T13">
                <a:pos x="T6" y="T7"/>
              </a:cxn>
              <a:cxn ang="T14">
                <a:pos x="T8" y="T9"/>
              </a:cxn>
            </a:cxnLst>
            <a:rect l="T15" t="T16" r="T17" b="T18"/>
            <a:pathLst>
              <a:path w="11237595" h="8098790">
                <a:moveTo>
                  <a:pt x="0" y="8098650"/>
                </a:moveTo>
                <a:lnTo>
                  <a:pt x="11237061" y="8098650"/>
                </a:lnTo>
                <a:lnTo>
                  <a:pt x="11237061" y="0"/>
                </a:lnTo>
                <a:lnTo>
                  <a:pt x="0" y="0"/>
                </a:lnTo>
                <a:lnTo>
                  <a:pt x="0" y="8098650"/>
                </a:lnTo>
                <a:close/>
              </a:path>
            </a:pathLst>
          </a:custGeom>
          <a:solidFill>
            <a:srgbClr val="FCFBF4"/>
          </a:solidFill>
          <a:ln>
            <a:noFill/>
          </a:ln>
          <a:effectLs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pic>
        <p:nvPicPr>
          <p:cNvPr id="8" name="0 Imagen"/>
          <p:cNvPicPr/>
          <p:nvPr userDrawn="1"/>
        </p:nvPicPr>
        <p:blipFill>
          <a:blip r:embed="rId2" cstate="screen">
            <a:extLst>
              <a:ext uri="{28A0092B-C50C-407E-A947-70E740481C1C}">
                <a14:useLocalDpi xmlns:a14="http://schemas.microsoft.com/office/drawing/2010/main"/>
              </a:ext>
            </a:extLst>
          </a:blip>
          <a:stretch>
            <a:fillRect/>
          </a:stretch>
        </p:blipFill>
        <p:spPr>
          <a:xfrm>
            <a:off x="8862430" y="159664"/>
            <a:ext cx="3061533" cy="409230"/>
          </a:xfrm>
          <a:prstGeom prst="rect">
            <a:avLst/>
          </a:prstGeom>
        </p:spPr>
      </p:pic>
      <p:pic>
        <p:nvPicPr>
          <p:cNvPr id="9" name="Imagen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97301" y="9680"/>
            <a:ext cx="1084427" cy="756000"/>
          </a:xfrm>
          <a:prstGeom prst="rect">
            <a:avLst/>
          </a:prstGeom>
        </p:spPr>
      </p:pic>
      <p:sp>
        <p:nvSpPr>
          <p:cNvPr id="10" name="bk object 17"/>
          <p:cNvSpPr>
            <a:spLocks/>
          </p:cNvSpPr>
          <p:nvPr userDrawn="1"/>
        </p:nvSpPr>
        <p:spPr bwMode="auto">
          <a:xfrm>
            <a:off x="2" y="1"/>
            <a:ext cx="3586757" cy="799207"/>
          </a:xfrm>
          <a:custGeom>
            <a:avLst/>
            <a:gdLst>
              <a:gd name="T0" fmla="*/ 3809615 w 3826510"/>
              <a:gd name="T1" fmla="*/ 0 h 1136650"/>
              <a:gd name="T2" fmla="*/ 0 w 3826510"/>
              <a:gd name="T3" fmla="*/ 2540 h 1136650"/>
              <a:gd name="T4" fmla="*/ 0 w 3826510"/>
              <a:gd name="T5" fmla="*/ 1136408 h 1136650"/>
              <a:gd name="T6" fmla="*/ 2666619 w 3826510"/>
              <a:gd name="T7" fmla="*/ 1136408 h 1136650"/>
              <a:gd name="T8" fmla="*/ 3809615 w 3826510"/>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26510" h="1136650">
                <a:moveTo>
                  <a:pt x="3826090" y="0"/>
                </a:moveTo>
                <a:lnTo>
                  <a:pt x="0" y="2540"/>
                </a:lnTo>
                <a:lnTo>
                  <a:pt x="0" y="1136408"/>
                </a:lnTo>
                <a:lnTo>
                  <a:pt x="2678150" y="1136408"/>
                </a:lnTo>
                <a:lnTo>
                  <a:pt x="3826090" y="0"/>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sp>
        <p:nvSpPr>
          <p:cNvPr id="11" name="bk object 19"/>
          <p:cNvSpPr>
            <a:spLocks/>
          </p:cNvSpPr>
          <p:nvPr userDrawn="1"/>
        </p:nvSpPr>
        <p:spPr bwMode="auto">
          <a:xfrm>
            <a:off x="1" y="1"/>
            <a:ext cx="1937743" cy="799207"/>
          </a:xfrm>
          <a:custGeom>
            <a:avLst/>
            <a:gdLst>
              <a:gd name="T0" fmla="*/ 2082416 w 2066289"/>
              <a:gd name="T1" fmla="*/ 0 h 1136650"/>
              <a:gd name="T2" fmla="*/ 0 w 2066289"/>
              <a:gd name="T3" fmla="*/ 0 h 1136650"/>
              <a:gd name="T4" fmla="*/ 0 w 2066289"/>
              <a:gd name="T5" fmla="*/ 1136408 h 1136650"/>
              <a:gd name="T6" fmla="*/ 925254 w 2066289"/>
              <a:gd name="T7" fmla="*/ 1136408 h 1136650"/>
              <a:gd name="T8" fmla="*/ 2082416 w 2066289"/>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6289" h="1136650">
                <a:moveTo>
                  <a:pt x="2065820" y="0"/>
                </a:moveTo>
                <a:lnTo>
                  <a:pt x="0" y="0"/>
                </a:lnTo>
                <a:lnTo>
                  <a:pt x="0" y="1136408"/>
                </a:lnTo>
                <a:lnTo>
                  <a:pt x="917879" y="1136408"/>
                </a:lnTo>
                <a:lnTo>
                  <a:pt x="2065820" y="0"/>
                </a:lnTo>
                <a:close/>
              </a:path>
            </a:pathLst>
          </a:custGeom>
          <a:solidFill>
            <a:srgbClr val="0071B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pic>
        <p:nvPicPr>
          <p:cNvPr id="12" name="Imagen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582053" y="25624"/>
            <a:ext cx="1104000" cy="757070"/>
          </a:xfrm>
          <a:prstGeom prst="rect">
            <a:avLst/>
          </a:prstGeom>
        </p:spPr>
      </p:pic>
      <p:pic>
        <p:nvPicPr>
          <p:cNvPr id="13" name="ministerio-eyd-logo.png"/>
          <p:cNvPicPr>
            <a:picLocks noChangeAspect="1"/>
          </p:cNvPicPr>
          <p:nvPr userDrawn="1"/>
        </p:nvPicPr>
        <p:blipFill>
          <a:blip r:embed="rId5">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3459539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a:xfrm rot="5400000">
            <a:off x="10155641" y="1790702"/>
            <a:ext cx="990599" cy="304799"/>
          </a:xfrm>
          <a:prstGeom prst="rect">
            <a:avLst/>
          </a:prstGeom>
        </p:spPr>
        <p:txBody>
          <a:bodyPr/>
          <a:lstStyle/>
          <a:p>
            <a:pPr>
              <a:defRPr/>
            </a:pPr>
            <a:endParaRPr lang="en-US" sz="1867" dirty="0">
              <a:solidFill>
                <a:schemeClr val="tx2"/>
              </a:solidFill>
            </a:endParaRPr>
          </a:p>
        </p:txBody>
      </p:sp>
      <p:sp>
        <p:nvSpPr>
          <p:cNvPr id="5" name="Footer Placeholder 3"/>
          <p:cNvSpPr>
            <a:spLocks noGrp="1"/>
          </p:cNvSpPr>
          <p:nvPr>
            <p:ph type="ftr" sz="quarter" idx="11"/>
          </p:nvPr>
        </p:nvSpPr>
        <p:spPr>
          <a:xfrm rot="5400000">
            <a:off x="8951573" y="3225298"/>
            <a:ext cx="3859795" cy="304801"/>
          </a:xfrm>
          <a:prstGeom prst="rect">
            <a:avLst/>
          </a:prstGeom>
        </p:spPr>
        <p:txBody>
          <a:bodyPr/>
          <a:lstStyle/>
          <a:p>
            <a:pPr>
              <a:defRPr/>
            </a:pPr>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pic>
        <p:nvPicPr>
          <p:cNvPr id="8" name="ministerio-eyd-logo.png"/>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2830210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9"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1"/>
            <a:ext cx="8825659" cy="861420"/>
          </a:xfrm>
        </p:spPr>
        <p:txBody>
          <a:bodyPr anchor="t"/>
          <a:lstStyle>
            <a:lvl1pPr marL="0" indent="0" algn="l">
              <a:buNone/>
              <a:defRPr cap="all">
                <a:solidFill>
                  <a:schemeClr val="bg2">
                    <a:lumMod val="40000"/>
                    <a:lumOff val="60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rot="5400000">
            <a:off x="10155641" y="1790702"/>
            <a:ext cx="990599" cy="304799"/>
          </a:xfrm>
          <a:prstGeom prst="rect">
            <a:avLst/>
          </a:prstGeom>
        </p:spPr>
        <p:txBody>
          <a:bodyPr/>
          <a:lstStyle/>
          <a:p>
            <a:pPr>
              <a:defRPr/>
            </a:pPr>
            <a:endParaRPr lang="en-US" dirty="0">
              <a:solidFill>
                <a:srgbClr val="FFFFFF"/>
              </a:solidFill>
            </a:endParaRPr>
          </a:p>
        </p:txBody>
      </p:sp>
      <p:sp>
        <p:nvSpPr>
          <p:cNvPr id="5" name="Footer Placeholder 4"/>
          <p:cNvSpPr>
            <a:spLocks noGrp="1"/>
          </p:cNvSpPr>
          <p:nvPr>
            <p:ph type="ftr" sz="quarter" idx="11"/>
          </p:nvPr>
        </p:nvSpPr>
        <p:spPr>
          <a:xfrm rot="5400000">
            <a:off x="8951573" y="3225298"/>
            <a:ext cx="3859795" cy="304801"/>
          </a:xfrm>
          <a:prstGeom prst="rect">
            <a:avLst/>
          </a:prstGeom>
        </p:spPr>
        <p:txBody>
          <a:body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33DA9523-0B0B-4539-BE99-E3CD4691FDF8}" type="slidenum">
              <a:rPr lang="en-US" smtClean="0"/>
              <a:pPr/>
              <a:t>‹Nº›</a:t>
            </a:fld>
            <a:endParaRPr lang="en-US" dirty="0"/>
          </a:p>
        </p:txBody>
      </p:sp>
      <p:pic>
        <p:nvPicPr>
          <p:cNvPr id="7" name="ministerio-eyd-logo.png"/>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3634682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lvl1pPr>
              <a:defRPr b="1">
                <a:solidFill>
                  <a:schemeClr val="accent1">
                    <a:lumMod val="50000"/>
                  </a:schemeClr>
                </a:solidFill>
              </a:defRPr>
            </a:lvl1pPr>
          </a:lstStyle>
          <a:p>
            <a:r>
              <a:rPr lang="en-US" dirty="0"/>
              <a:t>Click to edit Master title style</a:t>
            </a:r>
            <a:endParaRPr lang="es-AR" dirty="0"/>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Content Placeholder 3"/>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pic>
        <p:nvPicPr>
          <p:cNvPr id="5" name="ministerio-eyd-logo.png"/>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21335934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3" y="2060576"/>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4"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a:xfrm rot="5400000">
            <a:off x="10155641" y="1790702"/>
            <a:ext cx="990599" cy="304799"/>
          </a:xfrm>
          <a:prstGeom prst="rect">
            <a:avLst/>
          </a:prstGeom>
        </p:spPr>
        <p:txBody>
          <a:bodyPr/>
          <a:lstStyle/>
          <a:p>
            <a:pPr>
              <a:defRPr/>
            </a:pPr>
            <a:endParaRPr lang="en-US"/>
          </a:p>
        </p:txBody>
      </p:sp>
      <p:sp>
        <p:nvSpPr>
          <p:cNvPr id="6" name="Footer Placeholder 5"/>
          <p:cNvSpPr>
            <a:spLocks noGrp="1"/>
          </p:cNvSpPr>
          <p:nvPr>
            <p:ph type="ftr" sz="quarter" idx="11"/>
          </p:nvPr>
        </p:nvSpPr>
        <p:spPr>
          <a:xfrm rot="5400000">
            <a:off x="8951573" y="3225298"/>
            <a:ext cx="3859795" cy="304801"/>
          </a:xfrm>
          <a:prstGeom prst="rect">
            <a:avLst/>
          </a:prstGeom>
        </p:spPr>
        <p:txBody>
          <a:bodyPr/>
          <a:lstStyle/>
          <a:p>
            <a:pPr>
              <a:defRPr/>
            </a:pPr>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pic>
        <p:nvPicPr>
          <p:cNvPr id="8" name="ministerio-eyd-logo.png"/>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2632384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a:xfrm rot="5400000">
            <a:off x="10155641" y="1790702"/>
            <a:ext cx="990599" cy="304799"/>
          </a:xfrm>
          <a:prstGeom prst="rect">
            <a:avLst/>
          </a:prstGeom>
        </p:spPr>
        <p:txBody>
          <a:bodyPr/>
          <a:lstStyle/>
          <a:p>
            <a:endParaRPr lang="en-US" dirty="0"/>
          </a:p>
        </p:txBody>
      </p:sp>
      <p:sp>
        <p:nvSpPr>
          <p:cNvPr id="5" name="Footer Placeholder 4"/>
          <p:cNvSpPr>
            <a:spLocks noGrp="1"/>
          </p:cNvSpPr>
          <p:nvPr>
            <p:ph type="ftr" sz="quarter" idx="11"/>
          </p:nvPr>
        </p:nvSpPr>
        <p:spPr>
          <a:xfrm rot="5400000">
            <a:off x="8951573" y="3225298"/>
            <a:ext cx="3859795" cy="3048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8" name="Marcador de contenido 7"/>
          <p:cNvSpPr>
            <a:spLocks noGrp="1"/>
          </p:cNvSpPr>
          <p:nvPr>
            <p:ph sz="quarter" idx="13"/>
          </p:nvPr>
        </p:nvSpPr>
        <p:spPr>
          <a:xfrm>
            <a:off x="239184" y="165100"/>
            <a:ext cx="1219200" cy="1219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18882084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a:xfrm rot="5400000">
            <a:off x="10155641" y="1790702"/>
            <a:ext cx="990599" cy="304799"/>
          </a:xfrm>
          <a:prstGeom prst="rect">
            <a:avLst/>
          </a:prstGeom>
        </p:spPr>
        <p:txBody>
          <a:bodyPr/>
          <a:lstStyle/>
          <a:p>
            <a:endParaRPr lang="en-US" dirty="0"/>
          </a:p>
        </p:txBody>
      </p:sp>
      <p:sp>
        <p:nvSpPr>
          <p:cNvPr id="5" name="Footer Placeholder 4"/>
          <p:cNvSpPr>
            <a:spLocks noGrp="1"/>
          </p:cNvSpPr>
          <p:nvPr>
            <p:ph type="ftr" sz="quarter" idx="11"/>
          </p:nvPr>
        </p:nvSpPr>
        <p:spPr>
          <a:xfrm rot="5400000">
            <a:off x="8951573" y="3225298"/>
            <a:ext cx="3859795" cy="3048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8" name="Marcador de contenido 7"/>
          <p:cNvSpPr>
            <a:spLocks noGrp="1"/>
          </p:cNvSpPr>
          <p:nvPr>
            <p:ph sz="quarter" idx="13"/>
          </p:nvPr>
        </p:nvSpPr>
        <p:spPr>
          <a:xfrm>
            <a:off x="239184" y="165100"/>
            <a:ext cx="1219200" cy="1219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2622444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a:xfrm rot="5400000">
            <a:off x="10155641" y="1790702"/>
            <a:ext cx="990599" cy="304799"/>
          </a:xfrm>
          <a:prstGeom prst="rect">
            <a:avLst/>
          </a:prstGeom>
        </p:spPr>
        <p:txBody>
          <a:bodyPr/>
          <a:lstStyle/>
          <a:p>
            <a:endParaRPr lang="en-US" dirty="0"/>
          </a:p>
        </p:txBody>
      </p:sp>
      <p:sp>
        <p:nvSpPr>
          <p:cNvPr id="5" name="Footer Placeholder 4"/>
          <p:cNvSpPr>
            <a:spLocks noGrp="1"/>
          </p:cNvSpPr>
          <p:nvPr>
            <p:ph type="ftr" sz="quarter" idx="11"/>
          </p:nvPr>
        </p:nvSpPr>
        <p:spPr>
          <a:xfrm rot="5400000">
            <a:off x="8951573" y="3225298"/>
            <a:ext cx="3859795" cy="3048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8" name="Marcador de contenido 7"/>
          <p:cNvSpPr>
            <a:spLocks noGrp="1"/>
          </p:cNvSpPr>
          <p:nvPr>
            <p:ph sz="quarter" idx="13"/>
          </p:nvPr>
        </p:nvSpPr>
        <p:spPr>
          <a:xfrm>
            <a:off x="239184" y="165100"/>
            <a:ext cx="1219200" cy="1219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3722241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476156"/>
          </a:xfrm>
          <a:prstGeom prst="rect">
            <a:avLst/>
          </a:prstGeom>
        </p:spPr>
        <p:txBody>
          <a:bodyPr/>
          <a:lstStyle>
            <a:lvl1pPr>
              <a:defRPr/>
            </a:lvl1pPr>
          </a:lstStyle>
          <a:p>
            <a:endParaRPr/>
          </a:p>
        </p:txBody>
      </p:sp>
      <p:sp>
        <p:nvSpPr>
          <p:cNvPr id="3" name="Holder 3"/>
          <p:cNvSpPr>
            <a:spLocks noGrp="1"/>
          </p:cNvSpPr>
          <p:nvPr>
            <p:ph type="subTitle" idx="4"/>
          </p:nvPr>
        </p:nvSpPr>
        <p:spPr>
          <a:xfrm>
            <a:off x="1828800" y="3840481"/>
            <a:ext cx="8534400" cy="346249"/>
          </a:xfrm>
          <a:prstGeom prst="rect">
            <a:avLst/>
          </a:prstGeom>
        </p:spPr>
        <p:txBody>
          <a:bodyPr/>
          <a:lstStyle>
            <a:lvl1pPr>
              <a:defRPr/>
            </a:lvl1pPr>
          </a:lstStyle>
          <a:p>
            <a:endParaRPr/>
          </a:p>
        </p:txBody>
      </p:sp>
      <p:pic>
        <p:nvPicPr>
          <p:cNvPr id="4" name="ministerio-eyd-logo.png"/>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2365064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TwoObj">
  <p:cSld name="Título, tex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914400" y="609600"/>
            <a:ext cx="10363200" cy="1143000"/>
          </a:xfrm>
        </p:spPr>
        <p:txBody>
          <a:bodyPr/>
          <a:lstStyle/>
          <a:p>
            <a:r>
              <a:rPr lang="es-ES"/>
              <a:t>Haga clic para modificar el estilo de título del patrón</a:t>
            </a:r>
            <a:endParaRPr lang="es-AR"/>
          </a:p>
        </p:txBody>
      </p:sp>
      <p:sp>
        <p:nvSpPr>
          <p:cNvPr id="3" name="2 Marcador de texto"/>
          <p:cNvSpPr>
            <a:spLocks noGrp="1"/>
          </p:cNvSpPr>
          <p:nvPr>
            <p:ph type="body" sz="half" idx="1"/>
          </p:nvPr>
        </p:nvSpPr>
        <p:spPr>
          <a:xfrm>
            <a:off x="914400" y="1981200"/>
            <a:ext cx="508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contenido"/>
          <p:cNvSpPr>
            <a:spLocks noGrp="1"/>
          </p:cNvSpPr>
          <p:nvPr>
            <p:ph sz="quarter" idx="2"/>
          </p:nvPr>
        </p:nvSpPr>
        <p:spPr>
          <a:xfrm>
            <a:off x="6197600" y="1981200"/>
            <a:ext cx="508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contenido"/>
          <p:cNvSpPr>
            <a:spLocks noGrp="1"/>
          </p:cNvSpPr>
          <p:nvPr>
            <p:ph sz="quarter" idx="3"/>
          </p:nvPr>
        </p:nvSpPr>
        <p:spPr>
          <a:xfrm>
            <a:off x="6197600" y="4114800"/>
            <a:ext cx="508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5 Marcador de número de diapositiva"/>
          <p:cNvSpPr>
            <a:spLocks noGrp="1"/>
          </p:cNvSpPr>
          <p:nvPr>
            <p:ph type="sldNum" sz="quarter" idx="12"/>
          </p:nvPr>
        </p:nvSpPr>
        <p:spPr>
          <a:xfrm>
            <a:off x="194733" y="6210300"/>
            <a:ext cx="609600" cy="457200"/>
          </a:xfrm>
        </p:spPr>
        <p:txBody>
          <a:bodyPr/>
          <a:lstStyle>
            <a:lvl1pPr>
              <a:defRPr/>
            </a:lvl1pPr>
          </a:lstStyle>
          <a:p>
            <a:pPr>
              <a:defRPr/>
            </a:pPr>
            <a:fld id="{43DFC5B7-B710-4CA7-9D79-012D2F7ABEBF}" type="slidenum">
              <a:rPr lang="en-US"/>
              <a:pPr>
                <a:defRPr/>
              </a:pPr>
              <a:t>‹Nº›</a:t>
            </a:fld>
            <a:endParaRPr lang="en-US" dirty="0"/>
          </a:p>
        </p:txBody>
      </p:sp>
    </p:spTree>
    <p:extLst>
      <p:ext uri="{BB962C8B-B14F-4D97-AF65-F5344CB8AC3E}">
        <p14:creationId xmlns:p14="http://schemas.microsoft.com/office/powerpoint/2010/main" val="35348434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341CEEF-8647-4158-991C-23F7B11C459C}" type="datetime1">
              <a:rPr lang="en-US" smtClean="0"/>
              <a:t>3/1/2017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40659289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ítulo y viñeta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Texto del título</a:t>
            </a:r>
          </a:p>
        </p:txBody>
      </p:sp>
      <p:sp>
        <p:nvSpPr>
          <p:cNvPr id="57" name="Shape 57"/>
          <p:cNvSpPr>
            <a:spLocks noGrp="1"/>
          </p:cNvSpPr>
          <p:nvPr>
            <p:ph type="body" idx="1"/>
          </p:nvPr>
        </p:nvSpPr>
        <p:spPr>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58" name="Shape 58"/>
          <p:cNvSpPr>
            <a:spLocks noGrp="1"/>
          </p:cNvSpPr>
          <p:nvPr>
            <p:ph type="sldNum" sz="quarter" idx="2"/>
          </p:nvPr>
        </p:nvSpPr>
        <p:spPr>
          <a:prstGeom prst="rect">
            <a:avLst/>
          </a:prstGeom>
        </p:spPr>
        <p:txBody>
          <a:bodyPr/>
          <a:lstStyle/>
          <a:p>
            <a:fld id="{86CB4B4D-7CA3-9044-876B-883B54F8677D}" type="slidenum">
              <a:t>‹Nº›</a:t>
            </a:fld>
            <a:endParaRPr/>
          </a:p>
        </p:txBody>
      </p:sp>
      <p:pic>
        <p:nvPicPr>
          <p:cNvPr id="5" name="ministerio-eyd-logo.png"/>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191200553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a:lstStyle>
            <a:lvl1pPr>
              <a:defRPr b="0" i="0">
                <a:solidFill>
                  <a:schemeClr val="tx1"/>
                </a:solidFill>
              </a:defRPr>
            </a:lvl1pPr>
          </a:lstStyle>
          <a:p>
            <a:endParaRPr dirty="0"/>
          </a:p>
        </p:txBody>
      </p:sp>
      <p:sp>
        <p:nvSpPr>
          <p:cNvPr id="8" name="Holder 2"/>
          <p:cNvSpPr>
            <a:spLocks noGrp="1"/>
          </p:cNvSpPr>
          <p:nvPr>
            <p:ph type="title"/>
          </p:nvPr>
        </p:nvSpPr>
        <p:spPr bwMode="auto">
          <a:xfrm>
            <a:off x="91664" y="864612"/>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pic>
        <p:nvPicPr>
          <p:cNvPr id="9" name="ministerio-eyd-logo.png"/>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977757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91665" y="1577340"/>
            <a:ext cx="11999999" cy="5020012"/>
          </a:xfrm>
          <a:prstGeom prst="rect">
            <a:avLst/>
          </a:prstGeom>
        </p:spPr>
        <p:txBody>
          <a:bodyPr>
            <a:normAutofit/>
          </a:bodyPr>
          <a:lstStyle>
            <a:lvl1pPr>
              <a:spcBef>
                <a:spcPts val="0"/>
              </a:spcBef>
              <a:spcAft>
                <a:spcPts val="600"/>
              </a:spcAft>
              <a:defRPr/>
            </a:lvl1pPr>
          </a:lstStyle>
          <a:p>
            <a:endParaRPr/>
          </a:p>
        </p:txBody>
      </p:sp>
      <p:sp>
        <p:nvSpPr>
          <p:cNvPr id="10" name="Holder 2"/>
          <p:cNvSpPr>
            <a:spLocks noGrp="1"/>
          </p:cNvSpPr>
          <p:nvPr>
            <p:ph type="title"/>
          </p:nvPr>
        </p:nvSpPr>
        <p:spPr bwMode="auto">
          <a:xfrm>
            <a:off x="91664" y="864612"/>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pic>
        <p:nvPicPr>
          <p:cNvPr id="8" name="ministerio-eyd-logo.png"/>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2341066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609600" y="1577340"/>
            <a:ext cx="5303520" cy="4587964"/>
          </a:xfrm>
          <a:prstGeom prst="rect">
            <a:avLst/>
          </a:prstGeom>
        </p:spPr>
        <p:txBody>
          <a:bodyPr/>
          <a:lstStyle>
            <a:lvl1pPr>
              <a:defRPr/>
            </a:lvl1pPr>
          </a:lstStyle>
          <a:p>
            <a:endParaRPr/>
          </a:p>
        </p:txBody>
      </p:sp>
      <p:sp>
        <p:nvSpPr>
          <p:cNvPr id="4" name="Holder 4"/>
          <p:cNvSpPr>
            <a:spLocks noGrp="1"/>
          </p:cNvSpPr>
          <p:nvPr>
            <p:ph sz="half" idx="3"/>
          </p:nvPr>
        </p:nvSpPr>
        <p:spPr>
          <a:xfrm>
            <a:off x="6278880" y="1577340"/>
            <a:ext cx="5303520" cy="4587964"/>
          </a:xfrm>
          <a:prstGeom prst="rect">
            <a:avLst/>
          </a:prstGeom>
        </p:spPr>
        <p:txBody>
          <a:bodyPr/>
          <a:lstStyle>
            <a:lvl1pPr>
              <a:defRPr/>
            </a:lvl1pPr>
          </a:lstStyle>
          <a:p>
            <a:endParaRPr/>
          </a:p>
        </p:txBody>
      </p:sp>
      <p:sp>
        <p:nvSpPr>
          <p:cNvPr id="9" name="Holder 2"/>
          <p:cNvSpPr>
            <a:spLocks noGrp="1"/>
          </p:cNvSpPr>
          <p:nvPr>
            <p:ph type="title"/>
          </p:nvPr>
        </p:nvSpPr>
        <p:spPr bwMode="auto">
          <a:xfrm>
            <a:off x="610196" y="864612"/>
            <a:ext cx="109716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pic>
        <p:nvPicPr>
          <p:cNvPr id="10" name="ministerio-eyd-logo.png"/>
          <p:cNvPicPr>
            <a:picLocks noChangeAspect="1"/>
          </p:cNvPicPr>
          <p:nvPr userDrawn="1"/>
        </p:nvPicPr>
        <p:blipFill>
          <a:blip r:embed="rId2">
            <a:extLst/>
          </a:blip>
          <a:stretch>
            <a:fillRect/>
          </a:stretch>
        </p:blipFill>
        <p:spPr>
          <a:xfrm>
            <a:off x="5938128" y="119806"/>
            <a:ext cx="2334143" cy="445821"/>
          </a:xfrm>
          <a:prstGeom prst="rect">
            <a:avLst/>
          </a:prstGeom>
          <a:ln w="12700">
            <a:miter lim="400000"/>
          </a:ln>
        </p:spPr>
      </p:pic>
    </p:spTree>
    <p:extLst>
      <p:ext uri="{BB962C8B-B14F-4D97-AF65-F5344CB8AC3E}">
        <p14:creationId xmlns:p14="http://schemas.microsoft.com/office/powerpoint/2010/main" val="45962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Holder 2"/>
          <p:cNvSpPr>
            <a:spLocks noGrp="1"/>
          </p:cNvSpPr>
          <p:nvPr>
            <p:ph type="title"/>
          </p:nvPr>
        </p:nvSpPr>
        <p:spPr bwMode="auto">
          <a:xfrm>
            <a:off x="610196" y="864612"/>
            <a:ext cx="109716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pic>
        <p:nvPicPr>
          <p:cNvPr id="8" name="ministerio-eyd-logo.png"/>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540480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pic>
        <p:nvPicPr>
          <p:cNvPr id="6" name="ministerio-eyd-logo.png"/>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1834008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pic>
        <p:nvPicPr>
          <p:cNvPr id="6" name="ministerio-eyd-logo.png"/>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374244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pic>
        <p:nvPicPr>
          <p:cNvPr id="7" name="ministerio-eyd-logo.png"/>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389314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bk object 16"/>
          <p:cNvSpPr>
            <a:spLocks/>
          </p:cNvSpPr>
          <p:nvPr/>
        </p:nvSpPr>
        <p:spPr bwMode="auto">
          <a:xfrm>
            <a:off x="0" y="1"/>
            <a:ext cx="12192000" cy="799207"/>
          </a:xfrm>
          <a:custGeom>
            <a:avLst/>
            <a:gdLst>
              <a:gd name="T0" fmla="*/ 0 w 13004800"/>
              <a:gd name="T1" fmla="*/ 1136408 h 1136650"/>
              <a:gd name="T2" fmla="*/ 13004800 w 13004800"/>
              <a:gd name="T3" fmla="*/ 1136408 h 1136650"/>
              <a:gd name="T4" fmla="*/ 13004800 w 13004800"/>
              <a:gd name="T5" fmla="*/ 0 h 1136650"/>
              <a:gd name="T6" fmla="*/ 0 w 13004800"/>
              <a:gd name="T7" fmla="*/ 0 h 1136650"/>
              <a:gd name="T8" fmla="*/ 0 w 13004800"/>
              <a:gd name="T9" fmla="*/ 1136408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04800" h="1136650">
                <a:moveTo>
                  <a:pt x="0" y="1136408"/>
                </a:moveTo>
                <a:lnTo>
                  <a:pt x="13004800" y="1136408"/>
                </a:lnTo>
                <a:lnTo>
                  <a:pt x="13004800" y="0"/>
                </a:lnTo>
                <a:lnTo>
                  <a:pt x="0" y="0"/>
                </a:lnTo>
                <a:lnTo>
                  <a:pt x="0" y="1136408"/>
                </a:lnTo>
                <a:close/>
              </a:path>
            </a:pathLst>
          </a:custGeom>
          <a:solidFill>
            <a:srgbClr val="D2D2D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sp>
        <p:nvSpPr>
          <p:cNvPr id="1028" name="bk object 18"/>
          <p:cNvSpPr>
            <a:spLocks/>
          </p:cNvSpPr>
          <p:nvPr/>
        </p:nvSpPr>
        <p:spPr bwMode="auto">
          <a:xfrm>
            <a:off x="0" y="3349"/>
            <a:ext cx="3583781" cy="795858"/>
          </a:xfrm>
          <a:custGeom>
            <a:avLst/>
            <a:gdLst>
              <a:gd name="T0" fmla="*/ 3838226 w 3822065"/>
              <a:gd name="T1" fmla="*/ 0 h 1132205"/>
              <a:gd name="T2" fmla="*/ 0 w 3822065"/>
              <a:gd name="T3" fmla="*/ 0 h 1132205"/>
              <a:gd name="T4" fmla="*/ 0 w 3822065"/>
              <a:gd name="T5" fmla="*/ 1123800 h 1132205"/>
              <a:gd name="T6" fmla="*/ 2689743 w 3822065"/>
              <a:gd name="T7" fmla="*/ 1123800 h 1132205"/>
              <a:gd name="T8" fmla="*/ 3838226 w 3822065"/>
              <a:gd name="T9" fmla="*/ 0 h 1132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22065" h="1132205">
                <a:moveTo>
                  <a:pt x="3821684" y="0"/>
                </a:moveTo>
                <a:lnTo>
                  <a:pt x="0" y="0"/>
                </a:lnTo>
                <a:lnTo>
                  <a:pt x="0" y="1132039"/>
                </a:lnTo>
                <a:lnTo>
                  <a:pt x="2678150" y="1132039"/>
                </a:lnTo>
                <a:lnTo>
                  <a:pt x="3821684" y="0"/>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sp>
        <p:nvSpPr>
          <p:cNvPr id="1030" name="Holder 2"/>
          <p:cNvSpPr>
            <a:spLocks noGrp="1"/>
          </p:cNvSpPr>
          <p:nvPr>
            <p:ph type="title"/>
          </p:nvPr>
        </p:nvSpPr>
        <p:spPr bwMode="auto">
          <a:xfrm>
            <a:off x="91664" y="864613"/>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p>
            <a:pPr lvl="0"/>
            <a:endParaRPr lang="en-US" altLang="en-US"/>
          </a:p>
        </p:txBody>
      </p:sp>
      <p:sp>
        <p:nvSpPr>
          <p:cNvPr id="9" name="object 2"/>
          <p:cNvSpPr>
            <a:spLocks/>
          </p:cNvSpPr>
          <p:nvPr userDrawn="1"/>
        </p:nvSpPr>
        <p:spPr bwMode="auto">
          <a:xfrm>
            <a:off x="-2978" y="-15970"/>
            <a:ext cx="4701819" cy="799419"/>
          </a:xfrm>
          <a:custGeom>
            <a:avLst/>
            <a:gdLst>
              <a:gd name="T0" fmla="*/ 0 w 11237595"/>
              <a:gd name="T1" fmla="*/ 8094842 h 8098790"/>
              <a:gd name="T2" fmla="*/ 11238329 w 11237595"/>
              <a:gd name="T3" fmla="*/ 8094842 h 8098790"/>
              <a:gd name="T4" fmla="*/ 11238329 w 11237595"/>
              <a:gd name="T5" fmla="*/ 0 h 8098790"/>
              <a:gd name="T6" fmla="*/ 0 w 11237595"/>
              <a:gd name="T7" fmla="*/ 0 h 8098790"/>
              <a:gd name="T8" fmla="*/ 0 w 11237595"/>
              <a:gd name="T9" fmla="*/ 8094842 h 8098790"/>
              <a:gd name="T10" fmla="*/ 0 60000 65536"/>
              <a:gd name="T11" fmla="*/ 0 60000 65536"/>
              <a:gd name="T12" fmla="*/ 0 60000 65536"/>
              <a:gd name="T13" fmla="*/ 0 60000 65536"/>
              <a:gd name="T14" fmla="*/ 0 60000 65536"/>
              <a:gd name="T15" fmla="*/ 0 w 11237595"/>
              <a:gd name="T16" fmla="*/ 0 h 8098790"/>
              <a:gd name="T17" fmla="*/ 11237595 w 11237595"/>
              <a:gd name="T18" fmla="*/ 8098790 h 8098790"/>
            </a:gdLst>
            <a:ahLst/>
            <a:cxnLst>
              <a:cxn ang="T10">
                <a:pos x="T0" y="T1"/>
              </a:cxn>
              <a:cxn ang="T11">
                <a:pos x="T2" y="T3"/>
              </a:cxn>
              <a:cxn ang="T12">
                <a:pos x="T4" y="T5"/>
              </a:cxn>
              <a:cxn ang="T13">
                <a:pos x="T6" y="T7"/>
              </a:cxn>
              <a:cxn ang="T14">
                <a:pos x="T8" y="T9"/>
              </a:cxn>
            </a:cxnLst>
            <a:rect l="T15" t="T16" r="T17" b="T18"/>
            <a:pathLst>
              <a:path w="11237595" h="8098790">
                <a:moveTo>
                  <a:pt x="0" y="8098650"/>
                </a:moveTo>
                <a:lnTo>
                  <a:pt x="11237061" y="8098650"/>
                </a:lnTo>
                <a:lnTo>
                  <a:pt x="11237061" y="0"/>
                </a:lnTo>
                <a:lnTo>
                  <a:pt x="0" y="0"/>
                </a:lnTo>
                <a:lnTo>
                  <a:pt x="0" y="8098650"/>
                </a:lnTo>
                <a:close/>
              </a:path>
            </a:pathLst>
          </a:custGeom>
          <a:solidFill>
            <a:srgbClr val="FCFBF4"/>
          </a:solidFill>
          <a:ln>
            <a:noFill/>
          </a:ln>
          <a:effectLs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031" name="Holder 3"/>
          <p:cNvSpPr>
            <a:spLocks noGrp="1"/>
          </p:cNvSpPr>
          <p:nvPr>
            <p:ph type="body" idx="1"/>
          </p:nvPr>
        </p:nvSpPr>
        <p:spPr bwMode="auto">
          <a:xfrm>
            <a:off x="91664" y="1556792"/>
            <a:ext cx="12000000"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lvl="0"/>
            <a:endParaRPr lang="en-US" altLang="en-US"/>
          </a:p>
        </p:txBody>
      </p:sp>
      <p:pic>
        <p:nvPicPr>
          <p:cNvPr id="11" name="0 Imagen"/>
          <p:cNvPicPr/>
          <p:nvPr userDrawn="1"/>
        </p:nvPicPr>
        <p:blipFill>
          <a:blip r:embed="rId24" cstate="screen">
            <a:extLst>
              <a:ext uri="{28A0092B-C50C-407E-A947-70E740481C1C}">
                <a14:useLocalDpi xmlns:a14="http://schemas.microsoft.com/office/drawing/2010/main"/>
              </a:ext>
            </a:extLst>
          </a:blip>
          <a:stretch>
            <a:fillRect/>
          </a:stretch>
        </p:blipFill>
        <p:spPr>
          <a:xfrm>
            <a:off x="8862430" y="159664"/>
            <a:ext cx="3061533" cy="409230"/>
          </a:xfrm>
          <a:prstGeom prst="rect">
            <a:avLst/>
          </a:prstGeom>
        </p:spPr>
      </p:pic>
      <p:pic>
        <p:nvPicPr>
          <p:cNvPr id="10" name="Imagen 9"/>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3597301" y="9680"/>
            <a:ext cx="1084427" cy="756000"/>
          </a:xfrm>
          <a:prstGeom prst="rect">
            <a:avLst/>
          </a:prstGeom>
        </p:spPr>
      </p:pic>
      <p:sp>
        <p:nvSpPr>
          <p:cNvPr id="1027" name="bk object 17"/>
          <p:cNvSpPr>
            <a:spLocks/>
          </p:cNvSpPr>
          <p:nvPr/>
        </p:nvSpPr>
        <p:spPr bwMode="auto">
          <a:xfrm>
            <a:off x="2" y="1"/>
            <a:ext cx="3586757" cy="799207"/>
          </a:xfrm>
          <a:custGeom>
            <a:avLst/>
            <a:gdLst>
              <a:gd name="T0" fmla="*/ 3809615 w 3826510"/>
              <a:gd name="T1" fmla="*/ 0 h 1136650"/>
              <a:gd name="T2" fmla="*/ 0 w 3826510"/>
              <a:gd name="T3" fmla="*/ 2540 h 1136650"/>
              <a:gd name="T4" fmla="*/ 0 w 3826510"/>
              <a:gd name="T5" fmla="*/ 1136408 h 1136650"/>
              <a:gd name="T6" fmla="*/ 2666619 w 3826510"/>
              <a:gd name="T7" fmla="*/ 1136408 h 1136650"/>
              <a:gd name="T8" fmla="*/ 3809615 w 3826510"/>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26510" h="1136650">
                <a:moveTo>
                  <a:pt x="3826090" y="0"/>
                </a:moveTo>
                <a:lnTo>
                  <a:pt x="0" y="2540"/>
                </a:lnTo>
                <a:lnTo>
                  <a:pt x="0" y="1136408"/>
                </a:lnTo>
                <a:lnTo>
                  <a:pt x="2678150" y="1136408"/>
                </a:lnTo>
                <a:lnTo>
                  <a:pt x="3826090" y="0"/>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sp>
        <p:nvSpPr>
          <p:cNvPr id="1029" name="bk object 19"/>
          <p:cNvSpPr>
            <a:spLocks/>
          </p:cNvSpPr>
          <p:nvPr/>
        </p:nvSpPr>
        <p:spPr bwMode="auto">
          <a:xfrm>
            <a:off x="1" y="1"/>
            <a:ext cx="1937743" cy="799207"/>
          </a:xfrm>
          <a:custGeom>
            <a:avLst/>
            <a:gdLst>
              <a:gd name="T0" fmla="*/ 2082416 w 2066289"/>
              <a:gd name="T1" fmla="*/ 0 h 1136650"/>
              <a:gd name="T2" fmla="*/ 0 w 2066289"/>
              <a:gd name="T3" fmla="*/ 0 h 1136650"/>
              <a:gd name="T4" fmla="*/ 0 w 2066289"/>
              <a:gd name="T5" fmla="*/ 1136408 h 1136650"/>
              <a:gd name="T6" fmla="*/ 925254 w 2066289"/>
              <a:gd name="T7" fmla="*/ 1136408 h 1136650"/>
              <a:gd name="T8" fmla="*/ 2082416 w 2066289"/>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6289" h="1136650">
                <a:moveTo>
                  <a:pt x="2065820" y="0"/>
                </a:moveTo>
                <a:lnTo>
                  <a:pt x="0" y="0"/>
                </a:lnTo>
                <a:lnTo>
                  <a:pt x="0" y="1136408"/>
                </a:lnTo>
                <a:lnTo>
                  <a:pt x="917879" y="1136408"/>
                </a:lnTo>
                <a:lnTo>
                  <a:pt x="2065820" y="0"/>
                </a:lnTo>
                <a:close/>
              </a:path>
            </a:pathLst>
          </a:custGeom>
          <a:solidFill>
            <a:srgbClr val="0071B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pic>
        <p:nvPicPr>
          <p:cNvPr id="2" name="Imagen 1"/>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3582053" y="25624"/>
            <a:ext cx="1104000" cy="757070"/>
          </a:xfrm>
          <a:prstGeom prst="rect">
            <a:avLst/>
          </a:prstGeom>
        </p:spPr>
      </p:pic>
    </p:spTree>
    <p:extLst>
      <p:ext uri="{BB962C8B-B14F-4D97-AF65-F5344CB8AC3E}">
        <p14:creationId xmlns:p14="http://schemas.microsoft.com/office/powerpoint/2010/main" val="927608672"/>
      </p:ext>
    </p:extLst>
  </p:cSld>
  <p:clrMap bg1="lt1" tx1="dk1" bg2="lt2" tx2="dk2" accent1="accent1" accent2="accent2" accent3="accent3" accent4="accent4" accent5="accent5" accent6="accent6" hlink="hlink" folHlink="folHlink"/>
  <p:sldLayoutIdLst>
    <p:sldLayoutId id="2147483681" r:id="rId1"/>
    <p:sldLayoutId id="2147483674" r:id="rId2"/>
    <p:sldLayoutId id="2147483675" r:id="rId3"/>
    <p:sldLayoutId id="2147483676" r:id="rId4"/>
    <p:sldLayoutId id="2147483682" r:id="rId5"/>
    <p:sldLayoutId id="2147483677" r:id="rId6"/>
    <p:sldLayoutId id="2147483678" r:id="rId7"/>
    <p:sldLayoutId id="2147483684"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Lst>
  <p:hf hdr="0" ftr="0" dt="0"/>
  <p:txStyles>
    <p:title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p:titleStyle>
    <p:bodyStyle>
      <a:lvl1pPr marL="241093" indent="-241093" algn="l" rtl="0" eaLnBrk="0" fontAlgn="base" hangingPunct="0">
        <a:spcBef>
          <a:spcPct val="20000"/>
        </a:spcBef>
        <a:spcAft>
          <a:spcPct val="0"/>
        </a:spcAft>
        <a:buChar char="•"/>
        <a:defRPr sz="2250">
          <a:solidFill>
            <a:schemeClr val="tx1"/>
          </a:solidFill>
          <a:latin typeface="+mn-lt"/>
          <a:ea typeface="ＭＳ Ｐゴシック" pitchFamily="34" charset="-128"/>
          <a:cs typeface="ＭＳ Ｐゴシック" charset="0"/>
        </a:defRPr>
      </a:lvl1pPr>
      <a:lvl2pPr marL="321457" algn="l" rtl="0" eaLnBrk="0" fontAlgn="base" hangingPunct="0">
        <a:spcBef>
          <a:spcPct val="20000"/>
        </a:spcBef>
        <a:spcAft>
          <a:spcPct val="0"/>
        </a:spcAft>
        <a:buChar char="–"/>
        <a:defRPr sz="1969">
          <a:solidFill>
            <a:schemeClr val="tx1"/>
          </a:solidFill>
          <a:latin typeface="+mn-lt"/>
          <a:ea typeface="ＭＳ Ｐゴシック" pitchFamily="34" charset="-128"/>
          <a:cs typeface="+mn-cs"/>
        </a:defRPr>
      </a:lvl2pPr>
      <a:lvl3pPr marL="642915" algn="l" rtl="0" eaLnBrk="0" fontAlgn="base" hangingPunct="0">
        <a:spcBef>
          <a:spcPct val="20000"/>
        </a:spcBef>
        <a:spcAft>
          <a:spcPct val="0"/>
        </a:spcAft>
        <a:buChar char="•"/>
        <a:defRPr sz="1687">
          <a:solidFill>
            <a:schemeClr val="tx1"/>
          </a:solidFill>
          <a:latin typeface="+mn-lt"/>
          <a:ea typeface="ＭＳ Ｐゴシック" pitchFamily="34" charset="-128"/>
          <a:cs typeface="+mn-cs"/>
        </a:defRPr>
      </a:lvl3pPr>
      <a:lvl4pPr marL="964372" algn="l" rtl="0" eaLnBrk="0" fontAlgn="base" hangingPunct="0">
        <a:spcBef>
          <a:spcPct val="20000"/>
        </a:spcBef>
        <a:spcAft>
          <a:spcPct val="0"/>
        </a:spcAft>
        <a:buChar char="–"/>
        <a:defRPr sz="1406">
          <a:solidFill>
            <a:schemeClr val="tx1"/>
          </a:solidFill>
          <a:latin typeface="+mn-lt"/>
          <a:ea typeface="ＭＳ Ｐゴシック" pitchFamily="34" charset="-128"/>
          <a:cs typeface="+mn-cs"/>
        </a:defRPr>
      </a:lvl4pPr>
      <a:lvl5pPr marL="1285829" algn="l" rtl="0" eaLnBrk="0" fontAlgn="base" hangingPunct="0">
        <a:spcBef>
          <a:spcPct val="20000"/>
        </a:spcBef>
        <a:spcAft>
          <a:spcPct val="0"/>
        </a:spcAft>
        <a:buChar char="»"/>
        <a:defRPr sz="1406">
          <a:solidFill>
            <a:schemeClr val="tx1"/>
          </a:solidFill>
          <a:latin typeface="+mn-lt"/>
          <a:ea typeface="ＭＳ Ｐゴシック" pitchFamily="34" charset="-128"/>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02.xml.rels><?xml version="1.0" encoding="UTF-8" standalone="yes"?>
<Relationships xmlns="http://schemas.openxmlformats.org/package/2006/relationships"><Relationship Id="rId8" Type="http://schemas.openxmlformats.org/officeDocument/2006/relationships/image" Target="../media/image115.jp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03.xml.rels><?xml version="1.0" encoding="UTF-8" standalone="yes"?>
<Relationships xmlns="http://schemas.openxmlformats.org/package/2006/relationships"><Relationship Id="rId8" Type="http://schemas.openxmlformats.org/officeDocument/2006/relationships/image" Target="../media/image116.jp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05.xml.rels><?xml version="1.0" encoding="UTF-8" standalone="yes"?>
<Relationships xmlns="http://schemas.openxmlformats.org/package/2006/relationships"><Relationship Id="rId8" Type="http://schemas.openxmlformats.org/officeDocument/2006/relationships/image" Target="../media/image117.jp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121.wmf"/><Relationship Id="rId5" Type="http://schemas.openxmlformats.org/officeDocument/2006/relationships/oleObject" Target="../embeddings/oleObject9.bin"/><Relationship Id="rId4" Type="http://schemas.openxmlformats.org/officeDocument/2006/relationships/image" Target="../media/image120.wmf"/><Relationship Id="rId9" Type="http://schemas.openxmlformats.org/officeDocument/2006/relationships/image" Target="../media/image122.wmf"/></Relationships>
</file>

<file path=ppt/slides/_rels/slide11.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emf"/><Relationship Id="rId7"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11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28.jpeg"/></Relationships>
</file>

<file path=ppt/slides/_rels/slide118.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139.jpeg"/><Relationship Id="rId1" Type="http://schemas.openxmlformats.org/officeDocument/2006/relationships/slideLayout" Target="../slideLayouts/slideLayout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jpeg"/><Relationship Id="rId7" Type="http://schemas.openxmlformats.org/officeDocument/2006/relationships/image" Target="../media/image144.jpe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image" Target="../media/image142.jpeg"/><Relationship Id="rId4" Type="http://schemas.openxmlformats.org/officeDocument/2006/relationships/image" Target="../media/image141.jpeg"/></Relationships>
</file>

<file path=ppt/slides/_rels/slide13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37.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jpg"/><Relationship Id="rId1" Type="http://schemas.openxmlformats.org/officeDocument/2006/relationships/slideLayout" Target="../slideLayouts/slideLayout16.xml"/><Relationship Id="rId6" Type="http://schemas.openxmlformats.org/officeDocument/2006/relationships/image" Target="../media/image157.png"/><Relationship Id="rId5" Type="http://schemas.openxmlformats.org/officeDocument/2006/relationships/image" Target="../media/image156.jpg"/><Relationship Id="rId4" Type="http://schemas.openxmlformats.org/officeDocument/2006/relationships/image" Target="../media/image155.jpg"/></Relationships>
</file>

<file path=ppt/slides/_rels/slide14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25.xml"/><Relationship Id="rId7" Type="http://schemas.openxmlformats.org/officeDocument/2006/relationships/image" Target="../media/image159.jpeg"/><Relationship Id="rId2" Type="http://schemas.openxmlformats.org/officeDocument/2006/relationships/diagramData" Target="../diagrams/data25.xml"/><Relationship Id="rId1" Type="http://schemas.openxmlformats.org/officeDocument/2006/relationships/slideLayout" Target="../slideLayouts/slideLayout13.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26.xml"/><Relationship Id="rId7" Type="http://schemas.openxmlformats.org/officeDocument/2006/relationships/image" Target="../media/image160.png"/><Relationship Id="rId2" Type="http://schemas.openxmlformats.org/officeDocument/2006/relationships/diagramData" Target="../diagrams/data26.xml"/><Relationship Id="rId1" Type="http://schemas.openxmlformats.org/officeDocument/2006/relationships/slideLayout" Target="../slideLayouts/slideLayout13.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7.xml"/><Relationship Id="rId7" Type="http://schemas.openxmlformats.org/officeDocument/2006/relationships/image" Target="../media/image161.jpeg"/><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4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164.png"/></Relationships>
</file>

<file path=ppt/slides/_rels/slide14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60.xml"/><Relationship Id="rId1" Type="http://schemas.openxmlformats.org/officeDocument/2006/relationships/slideLayout" Target="../slideLayouts/slideLayout8.xml"/><Relationship Id="rId4" Type="http://schemas.openxmlformats.org/officeDocument/2006/relationships/image" Target="../media/image171.jpg"/></Relationships>
</file>

<file path=ppt/slides/_rels/slide15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8.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55.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3.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diagramLayout" Target="../diagrams/layout3.xml"/><Relationship Id="rId7" Type="http://schemas.openxmlformats.org/officeDocument/2006/relationships/image" Target="../media/image57.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67.jpg"/><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74.wmf"/><Relationship Id="rId4" Type="http://schemas.openxmlformats.org/officeDocument/2006/relationships/oleObject" Target="../embeddings/oleObject1.bin"/></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6.jpeg"/></Relationships>
</file>

<file path=ppt/slides/_rels/slide45.x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79.wmf"/><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83.wmf"/><Relationship Id="rId5" Type="http://schemas.openxmlformats.org/officeDocument/2006/relationships/image" Target="../media/image82.wmf"/><Relationship Id="rId4" Type="http://schemas.openxmlformats.org/officeDocument/2006/relationships/image" Target="../media/image81.wmf"/></Relationships>
</file>

<file path=ppt/slides/_rels/slide57.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notesSlide" Target="../notesSlides/notesSlide15.xml"/><Relationship Id="rId7" Type="http://schemas.openxmlformats.org/officeDocument/2006/relationships/image" Target="../media/image85.wmf"/><Relationship Id="rId12" Type="http://schemas.microsoft.com/office/2007/relationships/diagramDrawing" Target="../diagrams/drawing1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diagramColors" Target="../diagrams/colors12.xml"/><Relationship Id="rId5" Type="http://schemas.openxmlformats.org/officeDocument/2006/relationships/image" Target="../media/image84.wmf"/><Relationship Id="rId10" Type="http://schemas.openxmlformats.org/officeDocument/2006/relationships/diagramQuickStyle" Target="../diagrams/quickStyle12.xml"/><Relationship Id="rId4" Type="http://schemas.openxmlformats.org/officeDocument/2006/relationships/oleObject" Target="../embeddings/oleObject2.bin"/><Relationship Id="rId9" Type="http://schemas.openxmlformats.org/officeDocument/2006/relationships/diagramLayout" Target="../diagrams/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88.wmf"/><Relationship Id="rId4" Type="http://schemas.openxmlformats.org/officeDocument/2006/relationships/oleObject" Target="../embeddings/oleObject4.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90.jpg"/></Relationships>
</file>

<file path=ppt/slides/_rels/slide64.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jpeg"/><Relationship Id="rId18" Type="http://schemas.openxmlformats.org/officeDocument/2006/relationships/image" Target="../media/image22.jpeg"/><Relationship Id="rId26" Type="http://schemas.openxmlformats.org/officeDocument/2006/relationships/image" Target="../media/image30.png"/><Relationship Id="rId3" Type="http://schemas.openxmlformats.org/officeDocument/2006/relationships/image" Target="../media/image10.jpeg"/><Relationship Id="rId21" Type="http://schemas.openxmlformats.org/officeDocument/2006/relationships/image" Target="../media/image25.jpeg"/><Relationship Id="rId7" Type="http://schemas.microsoft.com/office/2007/relationships/hdphoto" Target="../media/hdphoto2.wdp"/><Relationship Id="rId12" Type="http://schemas.openxmlformats.org/officeDocument/2006/relationships/image" Target="../media/image16.jpeg"/><Relationship Id="rId17" Type="http://schemas.openxmlformats.org/officeDocument/2006/relationships/image" Target="../media/image21.jpeg"/><Relationship Id="rId25" Type="http://schemas.openxmlformats.org/officeDocument/2006/relationships/image" Target="../media/image29.jpeg"/><Relationship Id="rId2" Type="http://schemas.openxmlformats.org/officeDocument/2006/relationships/image" Target="../media/image9.jpeg"/><Relationship Id="rId16" Type="http://schemas.openxmlformats.org/officeDocument/2006/relationships/image" Target="../media/image20.jpeg"/><Relationship Id="rId20" Type="http://schemas.openxmlformats.org/officeDocument/2006/relationships/image" Target="../media/image24.jpe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5.jpeg"/><Relationship Id="rId24" Type="http://schemas.openxmlformats.org/officeDocument/2006/relationships/image" Target="../media/image28.jpeg"/><Relationship Id="rId5" Type="http://schemas.microsoft.com/office/2007/relationships/hdphoto" Target="../media/hdphoto1.wdp"/><Relationship Id="rId15" Type="http://schemas.openxmlformats.org/officeDocument/2006/relationships/image" Target="../media/image19.jpeg"/><Relationship Id="rId23" Type="http://schemas.openxmlformats.org/officeDocument/2006/relationships/image" Target="../media/image27.png"/><Relationship Id="rId10" Type="http://schemas.openxmlformats.org/officeDocument/2006/relationships/image" Target="../media/image14.jpeg"/><Relationship Id="rId19" Type="http://schemas.openxmlformats.org/officeDocument/2006/relationships/image" Target="../media/image23.png"/><Relationship Id="rId4" Type="http://schemas.openxmlformats.org/officeDocument/2006/relationships/image" Target="../media/image11.png"/><Relationship Id="rId9" Type="http://schemas.microsoft.com/office/2007/relationships/hdphoto" Target="../media/hdphoto3.wdp"/><Relationship Id="rId14" Type="http://schemas.openxmlformats.org/officeDocument/2006/relationships/image" Target="../media/image18.jpeg"/><Relationship Id="rId22" Type="http://schemas.openxmlformats.org/officeDocument/2006/relationships/image" Target="../media/image26.jpeg"/></Relationships>
</file>

<file path=ppt/slides/_rels/slide7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02.png"/><Relationship Id="rId1" Type="http://schemas.openxmlformats.org/officeDocument/2006/relationships/slideLayout" Target="../slideLayouts/slideLayout1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105.wmf"/><Relationship Id="rId4" Type="http://schemas.openxmlformats.org/officeDocument/2006/relationships/oleObject" Target="../embeddings/oleObject6.bin"/></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114.jpg"/><Relationship Id="rId7" Type="http://schemas.openxmlformats.org/officeDocument/2006/relationships/diagramColors" Target="../diagrams/colors16.xml"/><Relationship Id="rId2" Type="http://schemas.openxmlformats.org/officeDocument/2006/relationships/notesSlide" Target="../notesSlides/notesSlide43.xml"/><Relationship Id="rId1" Type="http://schemas.openxmlformats.org/officeDocument/2006/relationships/slideLayout" Target="../slideLayouts/slideLayout16.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207568" y="5445224"/>
            <a:ext cx="6096000" cy="735586"/>
          </a:xfrm>
          <a:prstGeom prst="rect">
            <a:avLst/>
          </a:prstGeom>
        </p:spPr>
        <p:txBody>
          <a:bodyPr>
            <a:spAutoFit/>
          </a:bodyPr>
          <a:lstStyle/>
          <a:p>
            <a:pPr algn="ctr">
              <a:lnSpc>
                <a:spcPct val="115000"/>
              </a:lnSpc>
              <a:spcAft>
                <a:spcPts val="600"/>
              </a:spcAft>
            </a:pPr>
            <a:r>
              <a:rPr lang="es-AR" b="1" dirty="0">
                <a:solidFill>
                  <a:srgbClr val="492249"/>
                </a:solidFill>
                <a:latin typeface="Calibri" panose="020F0502020204030204" pitchFamily="34" charset="0"/>
                <a:ea typeface="MS PGothic" panose="020B0600070205080204" pitchFamily="34" charset="-128"/>
                <a:cs typeface="Arial" panose="020B0604020202020204" pitchFamily="34" charset="0"/>
              </a:rPr>
              <a:t>Analistas del Conocimiento</a:t>
            </a:r>
            <a:endParaRPr lang="es-AR" sz="900" dirty="0">
              <a:latin typeface="Calibri" panose="020F0502020204030204" pitchFamily="34" charset="0"/>
              <a:ea typeface="MS PGothic" panose="020B0600070205080204" pitchFamily="34" charset="-128"/>
              <a:cs typeface="Times New Roman" panose="02020603050405020304" pitchFamily="18" charset="0"/>
            </a:endParaRPr>
          </a:p>
          <a:p>
            <a:pPr algn="ctr">
              <a:lnSpc>
                <a:spcPct val="115000"/>
              </a:lnSpc>
              <a:spcAft>
                <a:spcPts val="600"/>
              </a:spcAft>
            </a:pPr>
            <a:r>
              <a:rPr lang="es-AR" sz="1400" b="1" dirty="0">
                <a:solidFill>
                  <a:srgbClr val="492249"/>
                </a:solidFill>
                <a:latin typeface="Calibri" panose="020F0502020204030204" pitchFamily="34" charset="0"/>
                <a:ea typeface="MS PGothic" panose="020B0600070205080204" pitchFamily="34" charset="-128"/>
                <a:cs typeface="Arial" panose="020B0604020202020204" pitchFamily="34" charset="0"/>
              </a:rPr>
              <a:t>Dimensión Programador</a:t>
            </a:r>
            <a:endParaRPr lang="es-AR" sz="900" dirty="0">
              <a:effectLst/>
              <a:latin typeface="Calibri" panose="020F0502020204030204" pitchFamily="34" charset="0"/>
              <a:ea typeface="MS PGothic" panose="020B0600070205080204" pitchFamily="34" charset="-128"/>
              <a:cs typeface="Times New Roman" panose="02020603050405020304" pitchFamily="18" charset="0"/>
            </a:endParaRPr>
          </a:p>
        </p:txBody>
      </p:sp>
      <p:pic>
        <p:nvPicPr>
          <p:cNvPr id="7" name="ministerio-eyd-logo.png"/>
          <p:cNvPicPr>
            <a:picLocks noChangeAspect="1"/>
          </p:cNvPicPr>
          <p:nvPr/>
        </p:nvPicPr>
        <p:blipFill>
          <a:blip r:embed="rId2">
            <a:extLst/>
          </a:blip>
          <a:stretch>
            <a:fillRect/>
          </a:stretch>
        </p:blipFill>
        <p:spPr>
          <a:xfrm>
            <a:off x="6312024" y="116632"/>
            <a:ext cx="2334143" cy="445821"/>
          </a:xfrm>
          <a:prstGeom prst="rect">
            <a:avLst/>
          </a:prstGeom>
          <a:ln w="12700">
            <a:miter lim="400000"/>
          </a:ln>
        </p:spPr>
      </p:pic>
    </p:spTree>
    <p:extLst>
      <p:ext uri="{BB962C8B-B14F-4D97-AF65-F5344CB8AC3E}">
        <p14:creationId xmlns:p14="http://schemas.microsoft.com/office/powerpoint/2010/main" val="3366026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AR" dirty="0"/>
              <a:t>Módulo de Desarrollo de Software en Contexto</a:t>
            </a:r>
          </a:p>
        </p:txBody>
      </p:sp>
      <p:graphicFrame>
        <p:nvGraphicFramePr>
          <p:cNvPr id="4" name="Diagrama 3"/>
          <p:cNvGraphicFramePr/>
          <p:nvPr>
            <p:extLst>
              <p:ext uri="{D42A27DB-BD31-4B8C-83A1-F6EECF244321}">
                <p14:modId xmlns:p14="http://schemas.microsoft.com/office/powerpoint/2010/main" val="1397332356"/>
              </p:ext>
            </p:extLst>
          </p:nvPr>
        </p:nvGraphicFramePr>
        <p:xfrm>
          <a:off x="2882264" y="1124744"/>
          <a:ext cx="7606224" cy="5688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5804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664" y="1341929"/>
            <a:ext cx="12000000" cy="430887"/>
          </a:xfrm>
        </p:spPr>
        <p:txBody>
          <a:bodyPr>
            <a:noAutofit/>
          </a:bodyPr>
          <a:lstStyle/>
          <a:p>
            <a:r>
              <a:rPr lang="es-AR" sz="4533" b="1" dirty="0"/>
              <a:t>Niveles de Prueba: Prueba de Aceptación </a:t>
            </a:r>
          </a:p>
        </p:txBody>
      </p:sp>
      <p:sp>
        <p:nvSpPr>
          <p:cNvPr id="3" name="Slide Number Placeholder 2"/>
          <p:cNvSpPr>
            <a:spLocks noGrp="1"/>
          </p:cNvSpPr>
          <p:nvPr>
            <p:ph type="sldNum" sz="quarter" idx="12"/>
          </p:nvPr>
        </p:nvSpPr>
        <p:spPr/>
        <p:txBody>
          <a:bodyPr/>
          <a:lstStyle/>
          <a:p>
            <a:pPr>
              <a:defRPr/>
            </a:pPr>
            <a:fld id="{705137B5-178B-4D4C-9FB5-2B04ED0AE6AA}" type="slidenum">
              <a:rPr lang="en-US" smtClean="0"/>
              <a:pPr>
                <a:defRPr/>
              </a:pPr>
              <a:t>100</a:t>
            </a:fld>
            <a:endParaRPr lang="en-US"/>
          </a:p>
        </p:txBody>
      </p:sp>
      <p:sp>
        <p:nvSpPr>
          <p:cNvPr id="2" name="Content Placeholder 1"/>
          <p:cNvSpPr>
            <a:spLocks noGrp="1"/>
          </p:cNvSpPr>
          <p:nvPr>
            <p:ph idx="1"/>
          </p:nvPr>
        </p:nvSpPr>
        <p:spPr>
          <a:xfrm>
            <a:off x="811077" y="2348880"/>
            <a:ext cx="10561173" cy="3312368"/>
          </a:xfrm>
        </p:spPr>
        <p:txBody>
          <a:bodyPr>
            <a:normAutofit/>
          </a:bodyPr>
          <a:lstStyle/>
          <a:p>
            <a:endParaRPr lang="es-AR" dirty="0"/>
          </a:p>
          <a:p>
            <a:r>
              <a:rPr lang="es-AR" dirty="0"/>
              <a:t>Es la prueba realizada por el usuario para determinar si la aplicación se ajusta a sus necesidades.</a:t>
            </a:r>
          </a:p>
          <a:p>
            <a:r>
              <a:rPr lang="es-AR" dirty="0"/>
              <a:t>La meta en las pruebas de aceptación es el de establecer confianza en el sistema, las partes del sistema o las características específicas y no funcionales del sistema. </a:t>
            </a:r>
          </a:p>
          <a:p>
            <a:r>
              <a:rPr lang="es-AR" dirty="0"/>
              <a:t>Encontrar defectos no es el foco principal en las pruebas de aceptación. </a:t>
            </a:r>
          </a:p>
          <a:p>
            <a:r>
              <a:rPr lang="es-AR" dirty="0"/>
              <a:t>Comprende tanto la prueba realizada por el usuario en ambiente de laboratorio (pruebas alfa), como la prueba en ambientes de trabajo reales (pruebas beta).</a:t>
            </a:r>
          </a:p>
          <a:p>
            <a:endParaRPr lang="es-AR" dirty="0"/>
          </a:p>
        </p:txBody>
      </p:sp>
    </p:spTree>
    <p:extLst>
      <p:ext uri="{BB962C8B-B14F-4D97-AF65-F5344CB8AC3E}">
        <p14:creationId xmlns:p14="http://schemas.microsoft.com/office/powerpoint/2010/main" val="37450337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3352" y="1700808"/>
            <a:ext cx="12000000" cy="430887"/>
          </a:xfrm>
        </p:spPr>
        <p:txBody>
          <a:bodyPr>
            <a:normAutofit fontScale="90000"/>
          </a:bodyPr>
          <a:lstStyle/>
          <a:p>
            <a:r>
              <a:rPr lang="es-AR" sz="4533" b="1" dirty="0"/>
              <a:t>El Proceso de Prueba de Software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18871994"/>
              </p:ext>
            </p:extLst>
          </p:nvPr>
        </p:nvGraphicFramePr>
        <p:xfrm>
          <a:off x="983432" y="2276872"/>
          <a:ext cx="10515600" cy="3539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fld id="{705137B5-178B-4D4C-9FB5-2B04ED0AE6AA}" type="slidenum">
              <a:rPr lang="en-US" smtClean="0"/>
              <a:pPr>
                <a:defRPr/>
              </a:pPr>
              <a:t>101</a:t>
            </a:fld>
            <a:endParaRPr lang="en-US"/>
          </a:p>
        </p:txBody>
      </p:sp>
    </p:spTree>
    <p:extLst>
      <p:ext uri="{BB962C8B-B14F-4D97-AF65-F5344CB8AC3E}">
        <p14:creationId xmlns:p14="http://schemas.microsoft.com/office/powerpoint/2010/main" val="7435976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64467155"/>
              </p:ext>
            </p:extLst>
          </p:nvPr>
        </p:nvGraphicFramePr>
        <p:xfrm>
          <a:off x="9575171" y="908720"/>
          <a:ext cx="2281469" cy="1122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fld id="{705137B5-178B-4D4C-9FB5-2B04ED0AE6AA}" type="slidenum">
              <a:rPr lang="en-US" smtClean="0"/>
              <a:pPr>
                <a:defRPr/>
              </a:pPr>
              <a:t>102</a:t>
            </a:fld>
            <a:endParaRPr lang="en-US"/>
          </a:p>
        </p:txBody>
      </p:sp>
      <p:sp>
        <p:nvSpPr>
          <p:cNvPr id="8" name="TextBox 7"/>
          <p:cNvSpPr txBox="1"/>
          <p:nvPr/>
        </p:nvSpPr>
        <p:spPr>
          <a:xfrm>
            <a:off x="551384" y="2204864"/>
            <a:ext cx="9985109" cy="3785652"/>
          </a:xfrm>
          <a:prstGeom prst="rect">
            <a:avLst/>
          </a:prstGeom>
          <a:noFill/>
        </p:spPr>
        <p:txBody>
          <a:bodyPr wrap="square" rtlCol="0">
            <a:spAutoFit/>
          </a:bodyPr>
          <a:lstStyle/>
          <a:p>
            <a:pPr marL="380990" indent="-380990">
              <a:buFont typeface="Arial" panose="020B0604020202020204" pitchFamily="34" charset="0"/>
              <a:buChar char="•"/>
            </a:pPr>
            <a:r>
              <a:rPr lang="es-AR" sz="2000" dirty="0"/>
              <a:t>La Planificación de las pruebas es la actividad de verificar que se entienden las metas y los objetivos del cliente, las partes interesadas (</a:t>
            </a:r>
            <a:r>
              <a:rPr lang="es-AR" sz="2000" dirty="0" err="1"/>
              <a:t>stakeholders</a:t>
            </a:r>
            <a:r>
              <a:rPr lang="es-AR" sz="2000" dirty="0"/>
              <a:t>), el proyecto, y los riesgos de las pruebas que se pretende abordar. </a:t>
            </a:r>
          </a:p>
          <a:p>
            <a:pPr marL="380990" indent="-380990">
              <a:buFont typeface="Arial" panose="020B0604020202020204" pitchFamily="34" charset="0"/>
              <a:buChar char="•"/>
            </a:pPr>
            <a:r>
              <a:rPr lang="es-AR" sz="2000" dirty="0"/>
              <a:t>Construcción del Test Plan: </a:t>
            </a:r>
          </a:p>
          <a:p>
            <a:pPr marL="990575" lvl="1" indent="-380990">
              <a:buFont typeface="Arial" panose="020B0604020202020204" pitchFamily="34" charset="0"/>
              <a:buChar char="•"/>
            </a:pPr>
            <a:r>
              <a:rPr lang="es-AR" sz="2000" dirty="0"/>
              <a:t>Riesgos y Objetivos de la prueba</a:t>
            </a:r>
          </a:p>
          <a:p>
            <a:pPr marL="990575" lvl="1" indent="-380990">
              <a:buFont typeface="Arial" panose="020B0604020202020204" pitchFamily="34" charset="0"/>
              <a:buChar char="•"/>
            </a:pPr>
            <a:r>
              <a:rPr lang="es-AR" sz="2000" dirty="0"/>
              <a:t>Estrategia de prueba</a:t>
            </a:r>
          </a:p>
          <a:p>
            <a:pPr marL="990575" lvl="1" indent="-380990">
              <a:buFont typeface="Arial" panose="020B0604020202020204" pitchFamily="34" charset="0"/>
              <a:buChar char="•"/>
            </a:pPr>
            <a:r>
              <a:rPr lang="es-AR" sz="2000" dirty="0"/>
              <a:t>Recursos</a:t>
            </a:r>
          </a:p>
          <a:p>
            <a:pPr marL="990575" lvl="1" indent="-380990">
              <a:buFont typeface="Arial" panose="020B0604020202020204" pitchFamily="34" charset="0"/>
              <a:buChar char="•"/>
            </a:pPr>
            <a:r>
              <a:rPr lang="es-AR" sz="2000" dirty="0"/>
              <a:t>Criterio de Aceptación</a:t>
            </a:r>
          </a:p>
          <a:p>
            <a:pPr marL="380990" indent="-380990">
              <a:buFont typeface="Arial" panose="020B0604020202020204" pitchFamily="34" charset="0"/>
              <a:buChar char="•"/>
            </a:pPr>
            <a:r>
              <a:rPr lang="es-AR" sz="2000" dirty="0"/>
              <a:t>Controlar: </a:t>
            </a:r>
          </a:p>
          <a:p>
            <a:pPr marL="990575" lvl="1" indent="-380990">
              <a:buFont typeface="Arial" panose="020B0604020202020204" pitchFamily="34" charset="0"/>
              <a:buChar char="•"/>
            </a:pPr>
            <a:r>
              <a:rPr lang="es-AR" sz="2000" dirty="0"/>
              <a:t>Revisar los resultados de la prueba</a:t>
            </a:r>
          </a:p>
          <a:p>
            <a:pPr marL="990575" lvl="1" indent="-380990">
              <a:buFont typeface="Arial" panose="020B0604020202020204" pitchFamily="34" charset="0"/>
              <a:buChar char="•"/>
            </a:pPr>
            <a:r>
              <a:rPr lang="es-AR" sz="2000" dirty="0"/>
              <a:t>Cobertura y criterio de aceptación</a:t>
            </a:r>
          </a:p>
          <a:p>
            <a:endParaRPr lang="es-AR" sz="2000" dirty="0"/>
          </a:p>
        </p:txBody>
      </p:sp>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5648" y="3172936"/>
            <a:ext cx="4329009" cy="2944363"/>
          </a:xfrm>
          <a:prstGeom prst="rect">
            <a:avLst/>
          </a:prstGeom>
        </p:spPr>
      </p:pic>
      <p:sp>
        <p:nvSpPr>
          <p:cNvPr id="10" name="Title 4"/>
          <p:cNvSpPr txBox="1">
            <a:spLocks/>
          </p:cNvSpPr>
          <p:nvPr/>
        </p:nvSpPr>
        <p:spPr bwMode="auto">
          <a:xfrm>
            <a:off x="263352" y="1254407"/>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75000" lnSpcReduction="20000"/>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l"/>
            <a:r>
              <a:rPr lang="es-AR" sz="4533" b="1" kern="0" dirty="0"/>
              <a:t>El Proceso de Prueba de Software</a:t>
            </a:r>
          </a:p>
        </p:txBody>
      </p:sp>
    </p:spTree>
    <p:extLst>
      <p:ext uri="{BB962C8B-B14F-4D97-AF65-F5344CB8AC3E}">
        <p14:creationId xmlns:p14="http://schemas.microsoft.com/office/powerpoint/2010/main" val="33362995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3923373"/>
              </p:ext>
            </p:extLst>
          </p:nvPr>
        </p:nvGraphicFramePr>
        <p:xfrm>
          <a:off x="9715716" y="1080055"/>
          <a:ext cx="2281469" cy="1122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fld id="{705137B5-178B-4D4C-9FB5-2B04ED0AE6AA}" type="slidenum">
              <a:rPr lang="en-US" smtClean="0"/>
              <a:pPr>
                <a:defRPr/>
              </a:pPr>
              <a:t>103</a:t>
            </a:fld>
            <a:endParaRPr lang="en-US"/>
          </a:p>
        </p:txBody>
      </p:sp>
      <p:sp>
        <p:nvSpPr>
          <p:cNvPr id="2" name="TextBox 1"/>
          <p:cNvSpPr txBox="1"/>
          <p:nvPr/>
        </p:nvSpPr>
        <p:spPr>
          <a:xfrm>
            <a:off x="335360" y="2348880"/>
            <a:ext cx="7175464" cy="3046988"/>
          </a:xfrm>
          <a:prstGeom prst="rect">
            <a:avLst/>
          </a:prstGeom>
          <a:noFill/>
        </p:spPr>
        <p:txBody>
          <a:bodyPr wrap="square" rtlCol="0">
            <a:spAutoFit/>
          </a:bodyPr>
          <a:lstStyle/>
          <a:p>
            <a:pPr marL="380990" indent="-380990">
              <a:buFont typeface="Arial" panose="020B0604020202020204" pitchFamily="34" charset="0"/>
              <a:buChar char="•"/>
            </a:pPr>
            <a:r>
              <a:rPr lang="es-AR" sz="2400" dirty="0"/>
              <a:t>Revisión de la base de pruebas </a:t>
            </a:r>
          </a:p>
          <a:p>
            <a:pPr marL="380990" indent="-380990">
              <a:buFont typeface="Arial" panose="020B0604020202020204" pitchFamily="34" charset="0"/>
              <a:buChar char="•"/>
            </a:pPr>
            <a:r>
              <a:rPr lang="es-AR" sz="2400" dirty="0"/>
              <a:t>Verificación de las especificaciones para el software bajo pruebas</a:t>
            </a:r>
          </a:p>
          <a:p>
            <a:pPr marL="380990" indent="-380990">
              <a:buFont typeface="Arial" panose="020B0604020202020204" pitchFamily="34" charset="0"/>
              <a:buChar char="•"/>
            </a:pPr>
            <a:r>
              <a:rPr lang="es-AR" sz="2400" dirty="0"/>
              <a:t>Evaluar la verificabilidad de los requerimientos y el sistema</a:t>
            </a:r>
          </a:p>
          <a:p>
            <a:pPr marL="380990" indent="-380990">
              <a:buFont typeface="Arial" panose="020B0604020202020204" pitchFamily="34" charset="0"/>
              <a:buChar char="•"/>
            </a:pPr>
            <a:r>
              <a:rPr lang="es-AR" sz="2400" dirty="0"/>
              <a:t>Identificar los datos necesarios </a:t>
            </a:r>
          </a:p>
          <a:p>
            <a:pPr marL="380990" indent="-380990">
              <a:buFont typeface="Arial" panose="020B0604020202020204" pitchFamily="34" charset="0"/>
              <a:buChar char="•"/>
            </a:pPr>
            <a:r>
              <a:rPr lang="es-AR" sz="2400" dirty="0"/>
              <a:t>Diseño y priorización de los casos de las pruebas</a:t>
            </a:r>
          </a:p>
          <a:p>
            <a:pPr marL="380990" indent="-380990">
              <a:buFont typeface="Arial" panose="020B0604020202020204" pitchFamily="34" charset="0"/>
              <a:buChar char="•"/>
            </a:pPr>
            <a:r>
              <a:rPr lang="es-AR" sz="2400" dirty="0"/>
              <a:t>Diseño del entorno de prueba</a:t>
            </a: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0216" y="3212976"/>
            <a:ext cx="3623468" cy="2518917"/>
          </a:xfrm>
          <a:prstGeom prst="rect">
            <a:avLst/>
          </a:prstGeom>
        </p:spPr>
      </p:pic>
      <p:sp>
        <p:nvSpPr>
          <p:cNvPr id="9" name="Title 4"/>
          <p:cNvSpPr txBox="1">
            <a:spLocks/>
          </p:cNvSpPr>
          <p:nvPr/>
        </p:nvSpPr>
        <p:spPr bwMode="auto">
          <a:xfrm>
            <a:off x="192000" y="1268760"/>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75000" lnSpcReduction="20000"/>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l"/>
            <a:r>
              <a:rPr lang="es-AR" sz="4533" b="1" kern="0" dirty="0"/>
              <a:t>El Proceso de Prueba de Software</a:t>
            </a:r>
          </a:p>
        </p:txBody>
      </p:sp>
    </p:spTree>
    <p:extLst>
      <p:ext uri="{BB962C8B-B14F-4D97-AF65-F5344CB8AC3E}">
        <p14:creationId xmlns:p14="http://schemas.microsoft.com/office/powerpoint/2010/main" val="154504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4288208"/>
              </p:ext>
            </p:extLst>
          </p:nvPr>
        </p:nvGraphicFramePr>
        <p:xfrm>
          <a:off x="9696400" y="1196752"/>
          <a:ext cx="2281469" cy="1122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fld id="{705137B5-178B-4D4C-9FB5-2B04ED0AE6AA}" type="slidenum">
              <a:rPr lang="en-US" smtClean="0"/>
              <a:pPr>
                <a:defRPr/>
              </a:pPr>
              <a:t>104</a:t>
            </a:fld>
            <a:endParaRPr lang="en-US"/>
          </a:p>
        </p:txBody>
      </p:sp>
      <p:sp>
        <p:nvSpPr>
          <p:cNvPr id="2" name="TextBox 1"/>
          <p:cNvSpPr txBox="1"/>
          <p:nvPr/>
        </p:nvSpPr>
        <p:spPr>
          <a:xfrm>
            <a:off x="407368" y="2132856"/>
            <a:ext cx="9601067" cy="3785652"/>
          </a:xfrm>
          <a:prstGeom prst="rect">
            <a:avLst/>
          </a:prstGeom>
          <a:noFill/>
        </p:spPr>
        <p:txBody>
          <a:bodyPr wrap="square" rtlCol="0">
            <a:spAutoFit/>
          </a:bodyPr>
          <a:lstStyle/>
          <a:p>
            <a:pPr marL="380990" indent="-380990">
              <a:buFont typeface="Arial" panose="020B0604020202020204" pitchFamily="34" charset="0"/>
              <a:buChar char="•"/>
            </a:pPr>
            <a:r>
              <a:rPr lang="es-AR" sz="2400" dirty="0"/>
              <a:t>Desarrollar y dar prioridad a nuestros casos de prueba</a:t>
            </a:r>
          </a:p>
          <a:p>
            <a:pPr marL="380990" indent="-380990">
              <a:buFont typeface="Arial" panose="020B0604020202020204" pitchFamily="34" charset="0"/>
              <a:buChar char="•"/>
            </a:pPr>
            <a:r>
              <a:rPr lang="es-AR" sz="2400" dirty="0"/>
              <a:t>Crear los datos de prueba </a:t>
            </a:r>
          </a:p>
          <a:p>
            <a:pPr marL="380990" indent="-380990">
              <a:buFont typeface="Arial" panose="020B0604020202020204" pitchFamily="34" charset="0"/>
              <a:buChar char="•"/>
            </a:pPr>
            <a:r>
              <a:rPr lang="es-AR" sz="2400" dirty="0"/>
              <a:t>Automatizar lo que sea necesario</a:t>
            </a:r>
          </a:p>
          <a:p>
            <a:pPr marL="380990" indent="-380990">
              <a:buFont typeface="Arial" panose="020B0604020202020204" pitchFamily="34" charset="0"/>
              <a:buChar char="•"/>
            </a:pPr>
            <a:r>
              <a:rPr lang="es-AR" sz="2400" dirty="0"/>
              <a:t>Creación de conjuntos de pruebas de los casos de prueba para la ejecución de la prueba eficientemente.</a:t>
            </a:r>
          </a:p>
          <a:p>
            <a:pPr marL="380990" indent="-380990">
              <a:buFont typeface="Arial" panose="020B0604020202020204" pitchFamily="34" charset="0"/>
              <a:buChar char="•"/>
            </a:pPr>
            <a:r>
              <a:rPr lang="es-AR" sz="2400" dirty="0"/>
              <a:t>Implementar y verificar el ambiente. </a:t>
            </a:r>
          </a:p>
          <a:p>
            <a:pPr marL="380990" indent="-380990">
              <a:buFont typeface="Arial" panose="020B0604020202020204" pitchFamily="34" charset="0"/>
              <a:buChar char="•"/>
            </a:pPr>
            <a:r>
              <a:rPr lang="es-AR" sz="2400" dirty="0"/>
              <a:t>Ejecutar los casos de prueba </a:t>
            </a:r>
          </a:p>
          <a:p>
            <a:pPr marL="380990" indent="-380990">
              <a:buFont typeface="Arial" panose="020B0604020202020204" pitchFamily="34" charset="0"/>
              <a:buChar char="•"/>
            </a:pPr>
            <a:r>
              <a:rPr lang="es-AR" sz="2400" dirty="0"/>
              <a:t>Registrar el resultado de la ejecución de pruebas y registrar la identidad y las versiones del software en las herramientas de pruebas. </a:t>
            </a:r>
          </a:p>
          <a:p>
            <a:pPr marL="380990" indent="-380990">
              <a:buFont typeface="Arial" panose="020B0604020202020204" pitchFamily="34" charset="0"/>
              <a:buChar char="•"/>
            </a:pPr>
            <a:r>
              <a:rPr lang="es-AR" sz="2400" dirty="0"/>
              <a:t>Comparar los resultados reales con los resultados esperados.</a:t>
            </a:r>
          </a:p>
        </p:txBody>
      </p:sp>
      <p:sp>
        <p:nvSpPr>
          <p:cNvPr id="8" name="Title 4"/>
          <p:cNvSpPr>
            <a:spLocks noGrp="1"/>
          </p:cNvSpPr>
          <p:nvPr>
            <p:ph type="title"/>
          </p:nvPr>
        </p:nvSpPr>
        <p:spPr>
          <a:xfrm>
            <a:off x="263352" y="908720"/>
            <a:ext cx="12000000" cy="430887"/>
          </a:xfrm>
        </p:spPr>
        <p:txBody>
          <a:bodyPr>
            <a:normAutofit fontScale="90000"/>
          </a:bodyPr>
          <a:lstStyle/>
          <a:p>
            <a:pPr algn="l"/>
            <a:r>
              <a:rPr lang="es-AR" sz="4533" b="1" dirty="0"/>
              <a:t>El Proceso de Prueba de Software</a:t>
            </a:r>
          </a:p>
        </p:txBody>
      </p:sp>
    </p:spTree>
    <p:extLst>
      <p:ext uri="{BB962C8B-B14F-4D97-AF65-F5344CB8AC3E}">
        <p14:creationId xmlns:p14="http://schemas.microsoft.com/office/powerpoint/2010/main" val="23398789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8234608"/>
              </p:ext>
            </p:extLst>
          </p:nvPr>
        </p:nvGraphicFramePr>
        <p:xfrm>
          <a:off x="8832304" y="1082601"/>
          <a:ext cx="2281469" cy="1122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fld id="{705137B5-178B-4D4C-9FB5-2B04ED0AE6AA}" type="slidenum">
              <a:rPr lang="en-US" smtClean="0"/>
              <a:pPr>
                <a:defRPr/>
              </a:pPr>
              <a:t>105</a:t>
            </a:fld>
            <a:endParaRPr lang="en-US"/>
          </a:p>
        </p:txBody>
      </p:sp>
      <p:sp>
        <p:nvSpPr>
          <p:cNvPr id="2" name="TextBox 1"/>
          <p:cNvSpPr txBox="1"/>
          <p:nvPr/>
        </p:nvSpPr>
        <p:spPr>
          <a:xfrm>
            <a:off x="551384" y="2204864"/>
            <a:ext cx="7408611" cy="3416320"/>
          </a:xfrm>
          <a:prstGeom prst="rect">
            <a:avLst/>
          </a:prstGeom>
          <a:noFill/>
        </p:spPr>
        <p:txBody>
          <a:bodyPr wrap="square" rtlCol="0">
            <a:spAutoFit/>
          </a:bodyPr>
          <a:lstStyle/>
          <a:p>
            <a:pPr marL="380990" indent="-380990">
              <a:buFont typeface="Arial" panose="020B0604020202020204" pitchFamily="34" charset="0"/>
              <a:buChar char="•"/>
            </a:pPr>
            <a:r>
              <a:rPr lang="es-AR" sz="2400" dirty="0"/>
              <a:t>Evaluar los criterios de Aceptación</a:t>
            </a:r>
          </a:p>
          <a:p>
            <a:pPr marL="380990" indent="-380990">
              <a:buFont typeface="Arial" panose="020B0604020202020204" pitchFamily="34" charset="0"/>
              <a:buChar char="•"/>
            </a:pPr>
            <a:r>
              <a:rPr lang="es-AR" sz="2400" dirty="0"/>
              <a:t>Reporte de los resultados de las pruebas para los </a:t>
            </a:r>
            <a:r>
              <a:rPr lang="es-AR" sz="2400" dirty="0" err="1"/>
              <a:t>stakeholders</a:t>
            </a:r>
            <a:r>
              <a:rPr lang="es-AR" sz="2400" dirty="0"/>
              <a:t>.</a:t>
            </a:r>
          </a:p>
          <a:p>
            <a:pPr marL="380990" indent="-380990">
              <a:buFont typeface="Arial" panose="020B0604020202020204" pitchFamily="34" charset="0"/>
              <a:buChar char="•"/>
            </a:pPr>
            <a:r>
              <a:rPr lang="es-AR" sz="2400" dirty="0"/>
              <a:t>Recolección de la información de las actividades de prueba completadas para consolidar.  </a:t>
            </a:r>
          </a:p>
          <a:p>
            <a:pPr marL="380990" indent="-380990">
              <a:buFont typeface="Arial" panose="020B0604020202020204" pitchFamily="34" charset="0"/>
              <a:buChar char="•"/>
            </a:pPr>
            <a:r>
              <a:rPr lang="es-AR" sz="2400" dirty="0"/>
              <a:t>Verificación de los entregables y que los defectos hayan sido corregidos. </a:t>
            </a:r>
          </a:p>
          <a:p>
            <a:pPr marL="380990" indent="-380990">
              <a:buFont typeface="Arial" panose="020B0604020202020204" pitchFamily="34" charset="0"/>
              <a:buChar char="•"/>
            </a:pPr>
            <a:r>
              <a:rPr lang="es-AR" sz="2400" dirty="0"/>
              <a:t>Evaluación de cómo resultaron las actividades de </a:t>
            </a:r>
            <a:r>
              <a:rPr lang="es-AR" sz="2400" dirty="0" err="1"/>
              <a:t>testing</a:t>
            </a:r>
            <a:r>
              <a:rPr lang="es-AR" sz="2400" dirty="0"/>
              <a:t> y se analizan las lecciones aprendidas.</a:t>
            </a: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12224" y="2852936"/>
            <a:ext cx="3786120" cy="3439960"/>
          </a:xfrm>
          <a:prstGeom prst="rect">
            <a:avLst/>
          </a:prstGeom>
        </p:spPr>
      </p:pic>
      <p:sp>
        <p:nvSpPr>
          <p:cNvPr id="9" name="Title 4"/>
          <p:cNvSpPr>
            <a:spLocks noGrp="1"/>
          </p:cNvSpPr>
          <p:nvPr>
            <p:ph type="title"/>
          </p:nvPr>
        </p:nvSpPr>
        <p:spPr>
          <a:xfrm>
            <a:off x="192000" y="1191773"/>
            <a:ext cx="12000000" cy="430887"/>
          </a:xfrm>
        </p:spPr>
        <p:txBody>
          <a:bodyPr>
            <a:normAutofit fontScale="90000"/>
          </a:bodyPr>
          <a:lstStyle/>
          <a:p>
            <a:pPr algn="l"/>
            <a:r>
              <a:rPr lang="es-AR" sz="4533" b="1" dirty="0"/>
              <a:t>El Proceso de Prueba de Software</a:t>
            </a:r>
          </a:p>
        </p:txBody>
      </p:sp>
    </p:spTree>
    <p:extLst>
      <p:ext uri="{BB962C8B-B14F-4D97-AF65-F5344CB8AC3E}">
        <p14:creationId xmlns:p14="http://schemas.microsoft.com/office/powerpoint/2010/main" val="125387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16680" y="765865"/>
            <a:ext cx="12000000" cy="430887"/>
          </a:xfrm>
        </p:spPr>
        <p:txBody>
          <a:bodyPr>
            <a:normAutofit fontScale="90000"/>
          </a:bodyPr>
          <a:lstStyle/>
          <a:p>
            <a:r>
              <a:rPr lang="es-AR" sz="4533" b="1" dirty="0"/>
              <a:t>¿Cuánto testing es suficiente? </a:t>
            </a:r>
          </a:p>
        </p:txBody>
      </p:sp>
      <p:sp>
        <p:nvSpPr>
          <p:cNvPr id="3" name="Slide Number Placeholder 2"/>
          <p:cNvSpPr>
            <a:spLocks noGrp="1"/>
          </p:cNvSpPr>
          <p:nvPr>
            <p:ph type="sldNum" sz="quarter" idx="12"/>
          </p:nvPr>
        </p:nvSpPr>
        <p:spPr/>
        <p:txBody>
          <a:bodyPr/>
          <a:lstStyle/>
          <a:p>
            <a:pPr>
              <a:defRPr/>
            </a:pPr>
            <a:fld id="{705137B5-178B-4D4C-9FB5-2B04ED0AE6AA}" type="slidenum">
              <a:rPr lang="en-US" smtClean="0"/>
              <a:pPr>
                <a:defRPr/>
              </a:pPr>
              <a:t>106</a:t>
            </a:fld>
            <a:endParaRPr lang="en-US"/>
          </a:p>
        </p:txBody>
      </p:sp>
      <p:sp>
        <p:nvSpPr>
          <p:cNvPr id="4" name="Oval 3"/>
          <p:cNvSpPr/>
          <p:nvPr/>
        </p:nvSpPr>
        <p:spPr>
          <a:xfrm>
            <a:off x="335360" y="1316765"/>
            <a:ext cx="2976331" cy="288032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6" name="Rectangle 5"/>
          <p:cNvSpPr/>
          <p:nvPr/>
        </p:nvSpPr>
        <p:spPr>
          <a:xfrm>
            <a:off x="911424" y="1988840"/>
            <a:ext cx="672075" cy="57606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8" name="Rectangle 7"/>
          <p:cNvSpPr/>
          <p:nvPr/>
        </p:nvSpPr>
        <p:spPr>
          <a:xfrm>
            <a:off x="1967541" y="1988840"/>
            <a:ext cx="672075" cy="57606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9" name="Rectangle 8"/>
          <p:cNvSpPr/>
          <p:nvPr/>
        </p:nvSpPr>
        <p:spPr>
          <a:xfrm>
            <a:off x="911424" y="2948947"/>
            <a:ext cx="672075" cy="57606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10" name="Rectangle 9"/>
          <p:cNvSpPr/>
          <p:nvPr/>
        </p:nvSpPr>
        <p:spPr>
          <a:xfrm>
            <a:off x="1967541" y="2948947"/>
            <a:ext cx="672075" cy="57606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7" name="TextBox 6"/>
          <p:cNvSpPr txBox="1"/>
          <p:nvPr/>
        </p:nvSpPr>
        <p:spPr>
          <a:xfrm>
            <a:off x="431371" y="4197086"/>
            <a:ext cx="2411445" cy="830997"/>
          </a:xfrm>
          <a:prstGeom prst="rect">
            <a:avLst/>
          </a:prstGeom>
          <a:noFill/>
        </p:spPr>
        <p:txBody>
          <a:bodyPr wrap="square" rtlCol="0">
            <a:spAutoFit/>
          </a:bodyPr>
          <a:lstStyle/>
          <a:p>
            <a:r>
              <a:rPr lang="es-AR" sz="2400" dirty="0"/>
              <a:t>Sistema con 20 pantallas</a:t>
            </a:r>
          </a:p>
        </p:txBody>
      </p:sp>
      <p:sp>
        <p:nvSpPr>
          <p:cNvPr id="12" name="Rectangle 11"/>
          <p:cNvSpPr/>
          <p:nvPr/>
        </p:nvSpPr>
        <p:spPr>
          <a:xfrm>
            <a:off x="2170741" y="3152147"/>
            <a:ext cx="67207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14" name="Rectangle 13"/>
          <p:cNvSpPr/>
          <p:nvPr/>
        </p:nvSpPr>
        <p:spPr>
          <a:xfrm>
            <a:off x="3791744" y="1508787"/>
            <a:ext cx="3360373" cy="25922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cxnSp>
        <p:nvCxnSpPr>
          <p:cNvPr id="15" name="Straight Connector 14"/>
          <p:cNvCxnSpPr/>
          <p:nvPr/>
        </p:nvCxnSpPr>
        <p:spPr>
          <a:xfrm flipV="1">
            <a:off x="2842816" y="1508787"/>
            <a:ext cx="948928" cy="16433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42816" y="3728211"/>
            <a:ext cx="948928" cy="37286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791744" y="1519965"/>
            <a:ext cx="756907" cy="2824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22" name="Rectangle 21"/>
          <p:cNvSpPr/>
          <p:nvPr/>
        </p:nvSpPr>
        <p:spPr>
          <a:xfrm>
            <a:off x="4548651" y="1508787"/>
            <a:ext cx="779264" cy="29362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23" name="Rectangle 22"/>
          <p:cNvSpPr/>
          <p:nvPr/>
        </p:nvSpPr>
        <p:spPr>
          <a:xfrm>
            <a:off x="5327915" y="1503198"/>
            <a:ext cx="779264" cy="29362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19" name="TextBox 18"/>
          <p:cNvSpPr txBox="1"/>
          <p:nvPr/>
        </p:nvSpPr>
        <p:spPr>
          <a:xfrm>
            <a:off x="6288021" y="1650009"/>
            <a:ext cx="3552395" cy="830997"/>
          </a:xfrm>
          <a:prstGeom prst="rect">
            <a:avLst/>
          </a:prstGeom>
          <a:noFill/>
        </p:spPr>
        <p:txBody>
          <a:bodyPr wrap="square" rtlCol="0">
            <a:spAutoFit/>
          </a:bodyPr>
          <a:lstStyle/>
          <a:p>
            <a:r>
              <a:rPr lang="es-AR" sz="2400" dirty="0">
                <a:solidFill>
                  <a:srgbClr val="FF0000"/>
                </a:solidFill>
              </a:rPr>
              <a:t>Promedio, 3 </a:t>
            </a:r>
            <a:r>
              <a:rPr lang="es-AR" sz="2400" dirty="0" err="1">
                <a:solidFill>
                  <a:srgbClr val="FF0000"/>
                </a:solidFill>
              </a:rPr>
              <a:t>menus</a:t>
            </a:r>
            <a:endParaRPr lang="es-AR" sz="2400" dirty="0">
              <a:solidFill>
                <a:srgbClr val="FF0000"/>
              </a:solidFill>
            </a:endParaRPr>
          </a:p>
          <a:p>
            <a:r>
              <a:rPr lang="es-AR" sz="2400" dirty="0">
                <a:solidFill>
                  <a:srgbClr val="FF0000"/>
                </a:solidFill>
              </a:rPr>
              <a:t>4 opciones</a:t>
            </a:r>
          </a:p>
        </p:txBody>
      </p:sp>
      <p:sp>
        <p:nvSpPr>
          <p:cNvPr id="25" name="Rectangle 24"/>
          <p:cNvSpPr/>
          <p:nvPr/>
        </p:nvSpPr>
        <p:spPr>
          <a:xfrm>
            <a:off x="5327915" y="1796819"/>
            <a:ext cx="779264" cy="7680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cxnSp>
        <p:nvCxnSpPr>
          <p:cNvPr id="28" name="Straight Connector 27"/>
          <p:cNvCxnSpPr/>
          <p:nvPr/>
        </p:nvCxnSpPr>
        <p:spPr>
          <a:xfrm>
            <a:off x="5519936" y="1988840"/>
            <a:ext cx="3728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31115" y="2192040"/>
            <a:ext cx="3728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519936" y="2395240"/>
            <a:ext cx="3728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4068687" y="2468893"/>
            <a:ext cx="858507" cy="34721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5" name="Rectangle 34"/>
          <p:cNvSpPr/>
          <p:nvPr/>
        </p:nvSpPr>
        <p:spPr>
          <a:xfrm>
            <a:off x="4085365" y="3273806"/>
            <a:ext cx="858507" cy="25120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6" name="Rectangle 35"/>
          <p:cNvSpPr/>
          <p:nvPr/>
        </p:nvSpPr>
        <p:spPr>
          <a:xfrm>
            <a:off x="5177272" y="2852936"/>
            <a:ext cx="858507" cy="19202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7" name="Rectangle 36"/>
          <p:cNvSpPr/>
          <p:nvPr/>
        </p:nvSpPr>
        <p:spPr>
          <a:xfrm>
            <a:off x="5380472" y="3297583"/>
            <a:ext cx="858507" cy="19202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8" name="Rectangle 37"/>
          <p:cNvSpPr/>
          <p:nvPr/>
        </p:nvSpPr>
        <p:spPr>
          <a:xfrm>
            <a:off x="4182459" y="3722419"/>
            <a:ext cx="858507" cy="25120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9" name="Rectangle 38"/>
          <p:cNvSpPr/>
          <p:nvPr/>
        </p:nvSpPr>
        <p:spPr>
          <a:xfrm>
            <a:off x="8064219" y="2650592"/>
            <a:ext cx="2448272" cy="39436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40" name="Rectangle 39"/>
          <p:cNvSpPr/>
          <p:nvPr/>
        </p:nvSpPr>
        <p:spPr>
          <a:xfrm>
            <a:off x="5663997" y="3818632"/>
            <a:ext cx="858507" cy="19202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3" name="TextBox 32"/>
          <p:cNvSpPr txBox="1"/>
          <p:nvPr/>
        </p:nvSpPr>
        <p:spPr>
          <a:xfrm>
            <a:off x="7344139" y="3236979"/>
            <a:ext cx="4416491" cy="461665"/>
          </a:xfrm>
          <a:prstGeom prst="rect">
            <a:avLst/>
          </a:prstGeom>
          <a:noFill/>
        </p:spPr>
        <p:txBody>
          <a:bodyPr wrap="square" rtlCol="0">
            <a:spAutoFit/>
          </a:bodyPr>
          <a:lstStyle/>
          <a:p>
            <a:r>
              <a:rPr lang="es-AR" sz="2400" dirty="0">
                <a:solidFill>
                  <a:srgbClr val="00B050"/>
                </a:solidFill>
              </a:rPr>
              <a:t>Promedio, 10 campos por pantalla</a:t>
            </a:r>
          </a:p>
        </p:txBody>
      </p:sp>
      <p:sp>
        <p:nvSpPr>
          <p:cNvPr id="44" name="Rectangle 43"/>
          <p:cNvSpPr/>
          <p:nvPr/>
        </p:nvSpPr>
        <p:spPr>
          <a:xfrm>
            <a:off x="6096000" y="3044958"/>
            <a:ext cx="858507" cy="19202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cxnSp>
        <p:nvCxnSpPr>
          <p:cNvPr id="45" name="Straight Connector 44"/>
          <p:cNvCxnSpPr/>
          <p:nvPr/>
        </p:nvCxnSpPr>
        <p:spPr>
          <a:xfrm flipV="1">
            <a:off x="6954507" y="2650592"/>
            <a:ext cx="1109712" cy="394365"/>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6954507" y="3044958"/>
            <a:ext cx="1109712" cy="192021"/>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492325" y="4197379"/>
            <a:ext cx="4416491" cy="830997"/>
          </a:xfrm>
          <a:prstGeom prst="rect">
            <a:avLst/>
          </a:prstGeom>
          <a:noFill/>
        </p:spPr>
        <p:txBody>
          <a:bodyPr wrap="square" rtlCol="0">
            <a:spAutoFit/>
          </a:bodyPr>
          <a:lstStyle/>
          <a:p>
            <a:r>
              <a:rPr lang="es-AR" sz="2400" dirty="0">
                <a:solidFill>
                  <a:srgbClr val="00B050"/>
                </a:solidFill>
              </a:rPr>
              <a:t>Numero de dos dígitos, 101 valores posibles</a:t>
            </a:r>
          </a:p>
        </p:txBody>
      </p:sp>
      <p:sp>
        <p:nvSpPr>
          <p:cNvPr id="53" name="TextBox 52"/>
          <p:cNvSpPr txBox="1"/>
          <p:nvPr/>
        </p:nvSpPr>
        <p:spPr>
          <a:xfrm>
            <a:off x="431371" y="5058861"/>
            <a:ext cx="9269200" cy="830997"/>
          </a:xfrm>
          <a:prstGeom prst="rect">
            <a:avLst/>
          </a:prstGeom>
          <a:noFill/>
        </p:spPr>
        <p:txBody>
          <a:bodyPr wrap="square" rtlCol="0">
            <a:spAutoFit/>
          </a:bodyPr>
          <a:lstStyle/>
          <a:p>
            <a:r>
              <a:rPr lang="es-AR" sz="2400" u="sng" dirty="0"/>
              <a:t>Total de </a:t>
            </a:r>
            <a:r>
              <a:rPr lang="es-AR" sz="2400" u="sng" dirty="0" err="1"/>
              <a:t>testing</a:t>
            </a:r>
            <a:r>
              <a:rPr lang="es-AR" sz="2400" u="sng" dirty="0"/>
              <a:t> exhaustivo</a:t>
            </a:r>
            <a:r>
              <a:rPr lang="es-AR" sz="2400" dirty="0"/>
              <a:t>: </a:t>
            </a:r>
          </a:p>
          <a:p>
            <a:pPr marL="380990" indent="-380990">
              <a:buFont typeface="Arial" panose="020B0604020202020204" pitchFamily="34" charset="0"/>
              <a:buChar char="•"/>
            </a:pPr>
            <a:r>
              <a:rPr lang="es-AR" sz="2400" dirty="0"/>
              <a:t>20 x 3 x 4 x 10 x 100 = 240.000</a:t>
            </a:r>
          </a:p>
        </p:txBody>
      </p:sp>
      <p:sp>
        <p:nvSpPr>
          <p:cNvPr id="55" name="TextBox 54"/>
          <p:cNvSpPr txBox="1"/>
          <p:nvPr/>
        </p:nvSpPr>
        <p:spPr>
          <a:xfrm>
            <a:off x="5582771" y="5243526"/>
            <a:ext cx="4767972" cy="830997"/>
          </a:xfrm>
          <a:prstGeom prst="rect">
            <a:avLst/>
          </a:prstGeom>
          <a:noFill/>
        </p:spPr>
        <p:txBody>
          <a:bodyPr wrap="none" rtlCol="0">
            <a:spAutoFit/>
          </a:bodyPr>
          <a:lstStyle/>
          <a:p>
            <a:r>
              <a:rPr lang="es-AR" sz="2400" u="sng" dirty="0"/>
              <a:t>Suponiendo</a:t>
            </a:r>
            <a:r>
              <a:rPr lang="es-AR" sz="2400" dirty="0"/>
              <a:t> </a:t>
            </a:r>
            <a:r>
              <a:rPr lang="es-AR" sz="2400" dirty="0">
                <a:solidFill>
                  <a:srgbClr val="FF0000"/>
                </a:solidFill>
              </a:rPr>
              <a:t>1 </a:t>
            </a:r>
            <a:r>
              <a:rPr lang="es-AR" sz="2400" dirty="0" err="1">
                <a:solidFill>
                  <a:srgbClr val="FF0000"/>
                </a:solidFill>
              </a:rPr>
              <a:t>seg</a:t>
            </a:r>
            <a:r>
              <a:rPr lang="es-AR" sz="2400" dirty="0">
                <a:solidFill>
                  <a:srgbClr val="FF0000"/>
                </a:solidFill>
              </a:rPr>
              <a:t> </a:t>
            </a:r>
            <a:r>
              <a:rPr lang="es-AR" sz="2400" dirty="0"/>
              <a:t>por prueba:</a:t>
            </a:r>
          </a:p>
          <a:p>
            <a:r>
              <a:rPr lang="es-AR" sz="2400" dirty="0"/>
              <a:t>4000 minutos -&gt; 67 horas -&gt; 8,5 días </a:t>
            </a:r>
          </a:p>
        </p:txBody>
      </p:sp>
      <p:sp>
        <p:nvSpPr>
          <p:cNvPr id="56" name="TextBox 55"/>
          <p:cNvSpPr txBox="1"/>
          <p:nvPr/>
        </p:nvSpPr>
        <p:spPr>
          <a:xfrm>
            <a:off x="431372" y="6105301"/>
            <a:ext cx="2845651" cy="461665"/>
          </a:xfrm>
          <a:prstGeom prst="rect">
            <a:avLst/>
          </a:prstGeom>
          <a:noFill/>
        </p:spPr>
        <p:txBody>
          <a:bodyPr wrap="none" rtlCol="0">
            <a:spAutoFit/>
          </a:bodyPr>
          <a:lstStyle/>
          <a:p>
            <a:r>
              <a:rPr lang="es-AR" sz="2400" dirty="0">
                <a:solidFill>
                  <a:srgbClr val="FF0000"/>
                </a:solidFill>
              </a:rPr>
              <a:t>10 </a:t>
            </a:r>
            <a:r>
              <a:rPr lang="es-AR" sz="2400" dirty="0" err="1">
                <a:solidFill>
                  <a:srgbClr val="FF0000"/>
                </a:solidFill>
              </a:rPr>
              <a:t>seg</a:t>
            </a:r>
            <a:r>
              <a:rPr lang="es-AR" sz="2400" dirty="0">
                <a:solidFill>
                  <a:srgbClr val="FF0000"/>
                </a:solidFill>
              </a:rPr>
              <a:t> -&gt; 17 semanas</a:t>
            </a:r>
          </a:p>
        </p:txBody>
      </p:sp>
      <p:sp>
        <p:nvSpPr>
          <p:cNvPr id="59" name="TextBox 58"/>
          <p:cNvSpPr txBox="1"/>
          <p:nvPr/>
        </p:nvSpPr>
        <p:spPr>
          <a:xfrm>
            <a:off x="3791745" y="6100086"/>
            <a:ext cx="2321469" cy="461665"/>
          </a:xfrm>
          <a:prstGeom prst="rect">
            <a:avLst/>
          </a:prstGeom>
          <a:noFill/>
        </p:spPr>
        <p:txBody>
          <a:bodyPr wrap="none" rtlCol="0">
            <a:spAutoFit/>
          </a:bodyPr>
          <a:lstStyle/>
          <a:p>
            <a:r>
              <a:rPr lang="es-AR" sz="2400" dirty="0">
                <a:solidFill>
                  <a:srgbClr val="FF0000"/>
                </a:solidFill>
              </a:rPr>
              <a:t>1 min -&gt; 1,4 años</a:t>
            </a:r>
          </a:p>
        </p:txBody>
      </p:sp>
      <p:sp>
        <p:nvSpPr>
          <p:cNvPr id="60" name="TextBox 59"/>
          <p:cNvSpPr txBox="1"/>
          <p:nvPr/>
        </p:nvSpPr>
        <p:spPr>
          <a:xfrm>
            <a:off x="7118581" y="6094872"/>
            <a:ext cx="2632452" cy="461665"/>
          </a:xfrm>
          <a:prstGeom prst="rect">
            <a:avLst/>
          </a:prstGeom>
          <a:noFill/>
        </p:spPr>
        <p:txBody>
          <a:bodyPr wrap="none" rtlCol="0">
            <a:spAutoFit/>
          </a:bodyPr>
          <a:lstStyle/>
          <a:p>
            <a:r>
              <a:rPr lang="es-AR" sz="2400" dirty="0">
                <a:solidFill>
                  <a:srgbClr val="FF0000"/>
                </a:solidFill>
              </a:rPr>
              <a:t>10 min -&gt; 13,7 años</a:t>
            </a:r>
          </a:p>
        </p:txBody>
      </p:sp>
    </p:spTree>
    <p:extLst>
      <p:ext uri="{BB962C8B-B14F-4D97-AF65-F5344CB8AC3E}">
        <p14:creationId xmlns:p14="http://schemas.microsoft.com/office/powerpoint/2010/main" val="77076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7" grpId="0"/>
      <p:bldP spid="12" grpId="0" animBg="1"/>
      <p:bldP spid="14" grpId="0" animBg="1"/>
      <p:bldP spid="20" grpId="0" animBg="1"/>
      <p:bldP spid="22" grpId="0" animBg="1"/>
      <p:bldP spid="23" grpId="0" animBg="1"/>
      <p:bldP spid="19" grpId="0"/>
      <p:bldP spid="25" grpId="0" animBg="1"/>
      <p:bldP spid="34" grpId="0" animBg="1"/>
      <p:bldP spid="35" grpId="0" animBg="1"/>
      <p:bldP spid="36" grpId="0" animBg="1"/>
      <p:bldP spid="37" grpId="0" animBg="1"/>
      <p:bldP spid="38" grpId="0" animBg="1"/>
      <p:bldP spid="39" grpId="0" animBg="1"/>
      <p:bldP spid="40" grpId="0" animBg="1"/>
      <p:bldP spid="33" grpId="0"/>
      <p:bldP spid="44" grpId="0" animBg="1"/>
      <p:bldP spid="54" grpId="0"/>
      <p:bldP spid="53" grpId="0"/>
      <p:bldP spid="55" grpId="0"/>
      <p:bldP spid="56" grpId="0"/>
      <p:bldP spid="59" grpId="0"/>
      <p:bldP spid="6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215680" y="1139642"/>
            <a:ext cx="5979583" cy="1143001"/>
          </a:xfrm>
        </p:spPr>
        <p:txBody>
          <a:bodyPr>
            <a:normAutofit/>
          </a:bodyPr>
          <a:lstStyle/>
          <a:p>
            <a:pPr eaLnBrk="1" hangingPunct="1"/>
            <a:r>
              <a:rPr lang="en-US" altLang="es-AR" sz="4000" dirty="0">
                <a:cs typeface="Arial" panose="020B0604020202020204" pitchFamily="34" charset="0"/>
              </a:rPr>
              <a:t>¿</a:t>
            </a:r>
            <a:r>
              <a:rPr lang="es-AR" altLang="es-AR" sz="4000" dirty="0"/>
              <a:t>Cuándo dejar de probar?</a:t>
            </a:r>
          </a:p>
        </p:txBody>
      </p:sp>
      <p:sp>
        <p:nvSpPr>
          <p:cNvPr id="25603" name="Rectangle 3"/>
          <p:cNvSpPr>
            <a:spLocks noGrp="1" noChangeArrowheads="1"/>
          </p:cNvSpPr>
          <p:nvPr>
            <p:ph type="body" idx="1"/>
          </p:nvPr>
        </p:nvSpPr>
        <p:spPr>
          <a:xfrm>
            <a:off x="219047" y="2348880"/>
            <a:ext cx="7821169" cy="3793067"/>
          </a:xfrm>
        </p:spPr>
        <p:txBody>
          <a:bodyPr/>
          <a:lstStyle/>
          <a:p>
            <a:pPr eaLnBrk="1" hangingPunct="1">
              <a:lnSpc>
                <a:spcPct val="90000"/>
              </a:lnSpc>
              <a:buFontTx/>
              <a:buNone/>
            </a:pPr>
            <a:r>
              <a:rPr lang="es-ES_tradnl" altLang="es-AR" sz="2400" dirty="0"/>
              <a:t>Problema: imposible en la práctica de estimar la intensidad del testing para alcanzar determinada densidad de defectos</a:t>
            </a:r>
          </a:p>
          <a:p>
            <a:pPr eaLnBrk="1" hangingPunct="1">
              <a:lnSpc>
                <a:spcPct val="90000"/>
              </a:lnSpc>
            </a:pPr>
            <a:r>
              <a:rPr lang="es-ES_tradnl" altLang="es-AR" sz="2400" dirty="0"/>
              <a:t>Estrategias (confiando en la convergencia): </a:t>
            </a:r>
          </a:p>
          <a:p>
            <a:pPr lvl="1" eaLnBrk="1" hangingPunct="1">
              <a:lnSpc>
                <a:spcPct val="90000"/>
              </a:lnSpc>
            </a:pPr>
            <a:r>
              <a:rPr lang="es-ES_tradnl" altLang="es-AR" sz="2400" dirty="0"/>
              <a:t> Pasa exitosamente el conjunto de pruebas diseñado</a:t>
            </a:r>
          </a:p>
          <a:p>
            <a:pPr lvl="1" eaLnBrk="1" hangingPunct="1">
              <a:lnSpc>
                <a:spcPct val="90000"/>
              </a:lnSpc>
            </a:pPr>
            <a:r>
              <a:rPr lang="es-ES_tradnl" altLang="es-AR" sz="2400" dirty="0"/>
              <a:t> “</a:t>
            </a:r>
            <a:r>
              <a:rPr lang="es-ES_tradnl" altLang="es-AR" sz="2400" dirty="0" err="1"/>
              <a:t>Good</a:t>
            </a:r>
            <a:r>
              <a:rPr lang="es-ES_tradnl" altLang="es-AR" sz="2400" dirty="0"/>
              <a:t> </a:t>
            </a:r>
            <a:r>
              <a:rPr lang="en-US" altLang="es-AR" sz="2400" dirty="0"/>
              <a:t>Enough</a:t>
            </a:r>
            <a:r>
              <a:rPr lang="es-ES_tradnl" altLang="es-AR" sz="2400" dirty="0"/>
              <a:t>”: cierta cantidad de fallas no críticas es  aceptable (umbral de fallas no críticas por unidad de testing) . </a:t>
            </a:r>
            <a:r>
              <a:rPr lang="es-ES_tradnl" altLang="es-AR" sz="2400" dirty="0" err="1"/>
              <a:t>MicroSoft</a:t>
            </a:r>
            <a:endParaRPr lang="es-ES_tradnl" altLang="es-AR" sz="2400" dirty="0"/>
          </a:p>
          <a:p>
            <a:pPr lvl="1" eaLnBrk="1" hangingPunct="1">
              <a:lnSpc>
                <a:spcPct val="90000"/>
              </a:lnSpc>
            </a:pPr>
            <a:r>
              <a:rPr lang="es-ES_tradnl" altLang="es-AR" sz="2400" dirty="0"/>
              <a:t> Defectos detectados es similar a la cantidad de defectos estimados</a:t>
            </a:r>
          </a:p>
        </p:txBody>
      </p:sp>
      <p:sp>
        <p:nvSpPr>
          <p:cNvPr id="25604" name="2 Marcador de número de diapositiva"/>
          <p:cNvSpPr>
            <a:spLocks noGrp="1"/>
          </p:cNvSpPr>
          <p:nvPr>
            <p:ph type="sldNum" sz="quarter" idx="12"/>
          </p:nvPr>
        </p:nvSpPr>
        <p:spPr bwMode="auto">
          <a:xfrm>
            <a:off x="194733" y="6208184"/>
            <a:ext cx="609600" cy="457200"/>
          </a:xfrm>
          <a:extLst>
            <a:ext uri="{91240B29-F687-4F45-9708-019B960494DF}">
              <a14:hiddenLine xmlns:a14="http://schemas.microsoft.com/office/drawing/2010/main" w="9525">
                <a:solidFill>
                  <a:srgbClr val="000000"/>
                </a:solidFill>
                <a:round/>
                <a:headEnd/>
                <a:tailEnd/>
              </a14:hiddenLine>
            </a:ext>
          </a:extLst>
        </p:spPr>
        <p:txBody>
          <a:bodyPr/>
          <a:lstStyle>
            <a:lvl1pPr algn="ctr">
              <a:defRPr sz="3200">
                <a:solidFill>
                  <a:schemeClr val="tx1"/>
                </a:solidFill>
                <a:latin typeface="Arial" panose="020B0604020202020204" pitchFamily="34" charset="0"/>
              </a:defRPr>
            </a:lvl1pPr>
            <a:lvl2pPr marL="990575" indent="-380990" algn="ctr">
              <a:defRPr sz="3200">
                <a:solidFill>
                  <a:schemeClr val="tx1"/>
                </a:solidFill>
                <a:latin typeface="Arial" panose="020B0604020202020204" pitchFamily="34" charset="0"/>
              </a:defRPr>
            </a:lvl2pPr>
            <a:lvl3pPr marL="1523962" indent="-304792" algn="ctr">
              <a:defRPr sz="3200">
                <a:solidFill>
                  <a:schemeClr val="tx1"/>
                </a:solidFill>
                <a:latin typeface="Arial" panose="020B0604020202020204" pitchFamily="34" charset="0"/>
              </a:defRPr>
            </a:lvl3pPr>
            <a:lvl4pPr marL="2133547" indent="-304792" algn="ctr">
              <a:defRPr sz="3200">
                <a:solidFill>
                  <a:schemeClr val="tx1"/>
                </a:solidFill>
                <a:latin typeface="Arial" panose="020B0604020202020204" pitchFamily="34" charset="0"/>
              </a:defRPr>
            </a:lvl4pPr>
            <a:lvl5pPr marL="2743131" indent="-304792" algn="ctr">
              <a:defRPr sz="3200">
                <a:solidFill>
                  <a:schemeClr val="tx1"/>
                </a:solidFill>
                <a:latin typeface="Arial" panose="020B0604020202020204" pitchFamily="34" charset="0"/>
              </a:defRPr>
            </a:lvl5pPr>
            <a:lvl6pPr marL="3352716" indent="-304792" algn="ctr" eaLnBrk="0" fontAlgn="base" hangingPunct="0">
              <a:spcBef>
                <a:spcPct val="0"/>
              </a:spcBef>
              <a:spcAft>
                <a:spcPct val="0"/>
              </a:spcAft>
              <a:defRPr sz="3200">
                <a:solidFill>
                  <a:schemeClr val="tx1"/>
                </a:solidFill>
                <a:latin typeface="Arial" panose="020B0604020202020204" pitchFamily="34" charset="0"/>
              </a:defRPr>
            </a:lvl6pPr>
            <a:lvl7pPr marL="3962301" indent="-304792" algn="ctr" eaLnBrk="0" fontAlgn="base" hangingPunct="0">
              <a:spcBef>
                <a:spcPct val="0"/>
              </a:spcBef>
              <a:spcAft>
                <a:spcPct val="0"/>
              </a:spcAft>
              <a:defRPr sz="3200">
                <a:solidFill>
                  <a:schemeClr val="tx1"/>
                </a:solidFill>
                <a:latin typeface="Arial" panose="020B0604020202020204" pitchFamily="34" charset="0"/>
              </a:defRPr>
            </a:lvl7pPr>
            <a:lvl8pPr marL="4571886" indent="-304792" algn="ctr" eaLnBrk="0" fontAlgn="base" hangingPunct="0">
              <a:spcBef>
                <a:spcPct val="0"/>
              </a:spcBef>
              <a:spcAft>
                <a:spcPct val="0"/>
              </a:spcAft>
              <a:defRPr sz="3200">
                <a:solidFill>
                  <a:schemeClr val="tx1"/>
                </a:solidFill>
                <a:latin typeface="Arial" panose="020B0604020202020204" pitchFamily="34" charset="0"/>
              </a:defRPr>
            </a:lvl8pPr>
            <a:lvl9pPr marL="5181470" indent="-304792" algn="ctr" eaLnBrk="0" fontAlgn="base" hangingPunct="0">
              <a:spcBef>
                <a:spcPct val="0"/>
              </a:spcBef>
              <a:spcAft>
                <a:spcPct val="0"/>
              </a:spcAft>
              <a:defRPr sz="3200">
                <a:solidFill>
                  <a:schemeClr val="tx1"/>
                </a:solidFill>
                <a:latin typeface="Arial" panose="020B0604020202020204" pitchFamily="34" charset="0"/>
              </a:defRPr>
            </a:lvl9pPr>
          </a:lstStyle>
          <a:p>
            <a:fld id="{8321A304-D460-4ABF-8427-FD88C72F73C9}" type="slidenum">
              <a:rPr lang="es-ES" altLang="es-AR" sz="1867">
                <a:solidFill>
                  <a:srgbClr val="FFFFFF"/>
                </a:solidFill>
                <a:latin typeface="Franklin Gothic Book" panose="020B0503020102020204" pitchFamily="34" charset="0"/>
              </a:rPr>
              <a:pPr/>
              <a:t>107</a:t>
            </a:fld>
            <a:endParaRPr lang="es-ES" altLang="es-AR" sz="1867">
              <a:solidFill>
                <a:srgbClr val="FFFFFF"/>
              </a:solidFill>
              <a:latin typeface="Franklin Gothic Book" panose="020B0503020102020204" pitchFamily="34" charset="0"/>
            </a:endParaRPr>
          </a:p>
        </p:txBody>
      </p:sp>
      <p:pic>
        <p:nvPicPr>
          <p:cNvPr id="25605" name="4 Imagen" descr="parar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44272" y="3140968"/>
            <a:ext cx="2825751" cy="1761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20463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1031632" y="1371600"/>
            <a:ext cx="10550769" cy="905272"/>
          </a:xfrm>
          <a:noFill/>
        </p:spPr>
        <p:txBody>
          <a:bodyPr/>
          <a:lstStyle/>
          <a:p>
            <a:pPr eaLnBrk="1" hangingPunct="1"/>
            <a:r>
              <a:rPr lang="es-AR" sz="3200" dirty="0"/>
              <a:t>Administración de Configuración de Software (ACS)</a:t>
            </a:r>
          </a:p>
        </p:txBody>
      </p:sp>
      <p:pic>
        <p:nvPicPr>
          <p:cNvPr id="10243" name="Picture 3"/>
          <p:cNvPicPr>
            <a:picLocks noChangeAspect="1" noChangeArrowheads="1"/>
          </p:cNvPicPr>
          <p:nvPr/>
        </p:nvPicPr>
        <p:blipFill>
          <a:blip r:embed="rId3" cstate="print"/>
          <a:srcRect/>
          <a:stretch>
            <a:fillRect/>
          </a:stretch>
        </p:blipFill>
        <p:spPr bwMode="auto">
          <a:xfrm>
            <a:off x="3359696" y="2276872"/>
            <a:ext cx="5522108" cy="3941689"/>
          </a:xfrm>
          <a:prstGeom prst="rect">
            <a:avLst/>
          </a:prstGeom>
          <a:noFill/>
          <a:ln w="9525" cap="flat" cmpd="sng">
            <a:noFill/>
            <a:prstDash val="solid"/>
            <a:miter lim="800000"/>
            <a:headEnd/>
            <a:tailEnd/>
          </a:ln>
        </p:spPr>
      </p:pic>
    </p:spTree>
    <p:extLst>
      <p:ext uri="{BB962C8B-B14F-4D97-AF65-F5344CB8AC3E}">
        <p14:creationId xmlns:p14="http://schemas.microsoft.com/office/powerpoint/2010/main" val="37158109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noChangeArrowheads="1"/>
          </p:cNvSpPr>
          <p:nvPr>
            <p:ph type="title"/>
          </p:nvPr>
        </p:nvSpPr>
        <p:spPr>
          <a:xfrm>
            <a:off x="479376" y="993147"/>
            <a:ext cx="10363200"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El Software</a:t>
            </a:r>
          </a:p>
        </p:txBody>
      </p:sp>
      <p:sp>
        <p:nvSpPr>
          <p:cNvPr id="12" name="5 Marcador de número de diapositiva"/>
          <p:cNvSpPr>
            <a:spLocks noGrp="1"/>
          </p:cNvSpPr>
          <p:nvPr>
            <p:ph type="sldNum" sz="quarter" idx="12"/>
          </p:nvPr>
        </p:nvSpPr>
        <p:spPr/>
        <p:txBody>
          <a:bodyPr>
            <a:normAutofit fontScale="25000" lnSpcReduction="20000"/>
          </a:bodyPr>
          <a:lstStyle/>
          <a:p>
            <a:pPr>
              <a:defRPr/>
            </a:pPr>
            <a:fld id="{49A571BF-548C-4E33-8779-F66FE07190FD}" type="slidenum">
              <a:rPr lang="en-US"/>
              <a:pPr>
                <a:defRPr/>
              </a:pPr>
              <a:t>109</a:t>
            </a:fld>
            <a:endParaRPr lang="en-US"/>
          </a:p>
        </p:txBody>
      </p:sp>
      <p:sp>
        <p:nvSpPr>
          <p:cNvPr id="1032" name="Rectangle 3"/>
          <p:cNvSpPr>
            <a:spLocks noGrp="1" noChangeArrowheads="1"/>
          </p:cNvSpPr>
          <p:nvPr>
            <p:ph sz="quarter" idx="1"/>
          </p:nvPr>
        </p:nvSpPr>
        <p:spPr>
          <a:xfrm>
            <a:off x="1219200" y="3886200"/>
            <a:ext cx="10363200" cy="3276600"/>
          </a:xfrm>
        </p:spPr>
        <p:txBody>
          <a:bodyPr/>
          <a:lstStyle/>
          <a:p>
            <a:pPr eaLnBrk="1" hangingPunct="1"/>
            <a:r>
              <a:rPr lang="es-ES_tradnl" dirty="0"/>
              <a:t>Información:</a:t>
            </a:r>
          </a:p>
          <a:p>
            <a:pPr lvl="1" eaLnBrk="1" hangingPunct="1"/>
            <a:r>
              <a:rPr lang="es-ES_tradnl" dirty="0"/>
              <a:t>estructurada con propiedades lógicas y funcionales.</a:t>
            </a:r>
          </a:p>
          <a:p>
            <a:pPr lvl="1" eaLnBrk="1" hangingPunct="1"/>
            <a:r>
              <a:rPr lang="es-ES_tradnl" dirty="0"/>
              <a:t>creada y mantenida en varias formas y representaciones.</a:t>
            </a:r>
          </a:p>
          <a:p>
            <a:pPr lvl="1" eaLnBrk="1" hangingPunct="1"/>
            <a:r>
              <a:rPr lang="es-ES_tradnl" dirty="0"/>
              <a:t>confeccionada para ser procesada por computadora en su estado más desarrollado</a:t>
            </a:r>
          </a:p>
        </p:txBody>
      </p:sp>
      <p:grpSp>
        <p:nvGrpSpPr>
          <p:cNvPr id="1033" name="Group 13"/>
          <p:cNvGrpSpPr>
            <a:grpSpLocks/>
          </p:cNvGrpSpPr>
          <p:nvPr/>
        </p:nvGrpSpPr>
        <p:grpSpPr bwMode="auto">
          <a:xfrm>
            <a:off x="1125417" y="1600200"/>
            <a:ext cx="10003692" cy="2209800"/>
            <a:chOff x="864" y="576"/>
            <a:chExt cx="5121" cy="1392"/>
          </a:xfrm>
        </p:grpSpPr>
        <p:sp>
          <p:nvSpPr>
            <p:cNvPr id="1034" name="Rectangle 5"/>
            <p:cNvSpPr>
              <a:spLocks noChangeArrowheads="1"/>
            </p:cNvSpPr>
            <p:nvPr/>
          </p:nvSpPr>
          <p:spPr bwMode="auto">
            <a:xfrm>
              <a:off x="1872" y="816"/>
              <a:ext cx="2736" cy="1008"/>
            </a:xfrm>
            <a:prstGeom prst="rect">
              <a:avLst/>
            </a:prstGeom>
            <a:noFill/>
            <a:ln w="9525">
              <a:solidFill>
                <a:schemeClr val="tx1"/>
              </a:solidFill>
              <a:miter lim="800000"/>
              <a:headEnd/>
              <a:tailEnd/>
            </a:ln>
          </p:spPr>
          <p:txBody>
            <a:bodyPr wrap="none" anchor="ctr"/>
            <a:lstStyle/>
            <a:p>
              <a:endParaRPr lang="es-ES" sz="2400"/>
            </a:p>
          </p:txBody>
        </p:sp>
        <p:graphicFrame>
          <p:nvGraphicFramePr>
            <p:cNvPr id="1026" name="Object 6"/>
            <p:cNvGraphicFramePr>
              <a:graphicFrameLocks noChangeAspect="1"/>
            </p:cNvGraphicFramePr>
            <p:nvPr/>
          </p:nvGraphicFramePr>
          <p:xfrm>
            <a:off x="864" y="576"/>
            <a:ext cx="458" cy="1392"/>
          </p:xfrm>
          <a:graphic>
            <a:graphicData uri="http://schemas.openxmlformats.org/presentationml/2006/ole">
              <mc:AlternateContent xmlns:mc="http://schemas.openxmlformats.org/markup-compatibility/2006">
                <mc:Choice xmlns:v="urn:schemas-microsoft-com:vml" Requires="v">
                  <p:oleObj spid="_x0000_s15530" name="Imagen" r:id="rId3" imgW="1296000" imgH="3934080" progId="">
                    <p:embed/>
                  </p:oleObj>
                </mc:Choice>
                <mc:Fallback>
                  <p:oleObj name="Imagen" r:id="rId3" imgW="1296000" imgH="3934080" progId="">
                    <p:embed/>
                    <p:pic>
                      <p:nvPicPr>
                        <p:cNvPr id="102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576"/>
                          <a:ext cx="458" cy="13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8"/>
            <p:cNvGraphicFramePr>
              <a:graphicFrameLocks noChangeAspect="1"/>
            </p:cNvGraphicFramePr>
            <p:nvPr/>
          </p:nvGraphicFramePr>
          <p:xfrm>
            <a:off x="2064" y="912"/>
            <a:ext cx="1043" cy="892"/>
          </p:xfrm>
          <a:graphic>
            <a:graphicData uri="http://schemas.openxmlformats.org/presentationml/2006/ole">
              <mc:AlternateContent xmlns:mc="http://schemas.openxmlformats.org/markup-compatibility/2006">
                <mc:Choice xmlns:v="urn:schemas-microsoft-com:vml" Requires="v">
                  <p:oleObj spid="_x0000_s15531" name="Imagen" r:id="rId5" imgW="4171680" imgH="3562200" progId="">
                    <p:embed/>
                  </p:oleObj>
                </mc:Choice>
                <mc:Fallback>
                  <p:oleObj name="Imagen" r:id="rId5" imgW="4171680" imgH="3562200" progId="">
                    <p:embed/>
                    <p:pic>
                      <p:nvPicPr>
                        <p:cNvPr id="102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4" y="912"/>
                          <a:ext cx="1043" cy="8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9"/>
            <p:cNvGraphicFramePr>
              <a:graphicFrameLocks noChangeAspect="1"/>
            </p:cNvGraphicFramePr>
            <p:nvPr/>
          </p:nvGraphicFramePr>
          <p:xfrm>
            <a:off x="3360" y="912"/>
            <a:ext cx="1043" cy="892"/>
          </p:xfrm>
          <a:graphic>
            <a:graphicData uri="http://schemas.openxmlformats.org/presentationml/2006/ole">
              <mc:AlternateContent xmlns:mc="http://schemas.openxmlformats.org/markup-compatibility/2006">
                <mc:Choice xmlns:v="urn:schemas-microsoft-com:vml" Requires="v">
                  <p:oleObj spid="_x0000_s15532" name="Imagen" r:id="rId7" imgW="4171680" imgH="3562200" progId="">
                    <p:embed/>
                  </p:oleObj>
                </mc:Choice>
                <mc:Fallback>
                  <p:oleObj name="Imagen" r:id="rId7" imgW="4171680" imgH="3562200" progId="">
                    <p:embed/>
                    <p:pic>
                      <p:nvPicPr>
                        <p:cNvPr id="1028"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0" y="912"/>
                          <a:ext cx="1043" cy="8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5" name="AutoShape 10"/>
            <p:cNvSpPr>
              <a:spLocks noChangeArrowheads="1"/>
            </p:cNvSpPr>
            <p:nvPr/>
          </p:nvSpPr>
          <p:spPr bwMode="auto">
            <a:xfrm>
              <a:off x="1392" y="1200"/>
              <a:ext cx="384" cy="192"/>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s-ES" sz="2400"/>
            </a:p>
          </p:txBody>
        </p:sp>
        <p:sp>
          <p:nvSpPr>
            <p:cNvPr id="1036" name="AutoShape 11"/>
            <p:cNvSpPr>
              <a:spLocks noChangeArrowheads="1"/>
            </p:cNvSpPr>
            <p:nvPr/>
          </p:nvSpPr>
          <p:spPr bwMode="auto">
            <a:xfrm>
              <a:off x="4656" y="1200"/>
              <a:ext cx="384" cy="192"/>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s-ES" sz="2400"/>
            </a:p>
          </p:txBody>
        </p:sp>
        <p:graphicFrame>
          <p:nvGraphicFramePr>
            <p:cNvPr id="1029" name="Object 12"/>
            <p:cNvGraphicFramePr>
              <a:graphicFrameLocks noChangeAspect="1"/>
            </p:cNvGraphicFramePr>
            <p:nvPr/>
          </p:nvGraphicFramePr>
          <p:xfrm>
            <a:off x="5136" y="1008"/>
            <a:ext cx="849" cy="558"/>
          </p:xfrm>
          <a:graphic>
            <a:graphicData uri="http://schemas.openxmlformats.org/presentationml/2006/ole">
              <mc:AlternateContent xmlns:mc="http://schemas.openxmlformats.org/markup-compatibility/2006">
                <mc:Choice xmlns:v="urn:schemas-microsoft-com:vml" Requires="v">
                  <p:oleObj spid="_x0000_s15533" name="Imagen" r:id="rId8" imgW="5744880" imgH="3771720" progId="">
                    <p:embed/>
                  </p:oleObj>
                </mc:Choice>
                <mc:Fallback>
                  <p:oleObj name="Imagen" r:id="rId8" imgW="5744880" imgH="3771720" progId="">
                    <p:embed/>
                    <p:pic>
                      <p:nvPicPr>
                        <p:cNvPr id="1029"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6" y="1008"/>
                          <a:ext cx="849" cy="5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263136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191344" y="1032400"/>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l"/>
            <a:r>
              <a:rPr lang="es-ES" kern="0" dirty="0"/>
              <a:t>Desarrollar Software</a:t>
            </a:r>
          </a:p>
        </p:txBody>
      </p:sp>
      <p:grpSp>
        <p:nvGrpSpPr>
          <p:cNvPr id="7" name="Grupo 6"/>
          <p:cNvGrpSpPr/>
          <p:nvPr/>
        </p:nvGrpSpPr>
        <p:grpSpPr>
          <a:xfrm>
            <a:off x="2758412" y="1700808"/>
            <a:ext cx="8378148" cy="4560959"/>
            <a:chOff x="2229739" y="1862214"/>
            <a:chExt cx="8378148" cy="4560959"/>
          </a:xfrm>
        </p:grpSpPr>
        <p:pic>
          <p:nvPicPr>
            <p:cNvPr id="6" name="Imagen 5"/>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2229739" y="2564904"/>
              <a:ext cx="7980616" cy="3702938"/>
            </a:xfrm>
            <a:prstGeom prst="rect">
              <a:avLst/>
            </a:prstGeom>
          </p:spPr>
        </p:pic>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1431" y="4725145"/>
              <a:ext cx="1691680" cy="1123381"/>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7808" y="1862214"/>
              <a:ext cx="1094717" cy="1094717"/>
            </a:xfrm>
            <a:prstGeom prst="rect">
              <a:avLst/>
            </a:prstGeom>
          </p:spPr>
        </p:pic>
        <p:pic>
          <p:nvPicPr>
            <p:cNvPr id="10" name="Imagen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99775" y="3112282"/>
              <a:ext cx="1008112" cy="1008112"/>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4032" y="3429000"/>
              <a:ext cx="819092" cy="819092"/>
            </a:xfrm>
            <a:prstGeom prst="rect">
              <a:avLst/>
            </a:prstGeom>
          </p:spPr>
        </p:pic>
        <p:pic>
          <p:nvPicPr>
            <p:cNvPr id="5" name="Imagen 4"/>
            <p:cNvPicPr>
              <a:picLocks noChangeAspect="1"/>
            </p:cNvPicPr>
            <p:nvPr/>
          </p:nvPicPr>
          <p:blipFill rotWithShape="1">
            <a:blip r:embed="rId8">
              <a:extLst>
                <a:ext uri="{28A0092B-C50C-407E-A947-70E740481C1C}">
                  <a14:useLocalDpi xmlns:a14="http://schemas.microsoft.com/office/drawing/2010/main" val="0"/>
                </a:ext>
              </a:extLst>
            </a:blip>
            <a:srcRect l="10747" t="9681" r="13040" b="11779"/>
            <a:stretch/>
          </p:blipFill>
          <p:spPr>
            <a:xfrm>
              <a:off x="7104112" y="5111020"/>
              <a:ext cx="1273271" cy="1312153"/>
            </a:xfrm>
            <a:prstGeom prst="rect">
              <a:avLst/>
            </a:prstGeom>
          </p:spPr>
        </p:pic>
      </p:grpSp>
    </p:spTree>
    <p:extLst>
      <p:ext uri="{BB962C8B-B14F-4D97-AF65-F5344CB8AC3E}">
        <p14:creationId xmlns:p14="http://schemas.microsoft.com/office/powerpoint/2010/main" val="36448603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
          <p:cNvSpPr>
            <a:spLocks noGrp="1" noChangeArrowheads="1"/>
          </p:cNvSpPr>
          <p:nvPr>
            <p:ph type="title"/>
          </p:nvPr>
        </p:nvSpPr>
        <p:spPr>
          <a:xfrm>
            <a:off x="191344" y="1196752"/>
            <a:ext cx="11816861"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La Administración de Configuración del Software</a:t>
            </a:r>
          </a:p>
        </p:txBody>
      </p:sp>
      <p:sp>
        <p:nvSpPr>
          <p:cNvPr id="5" name="5 Marcador de número de diapositiva"/>
          <p:cNvSpPr>
            <a:spLocks noGrp="1"/>
          </p:cNvSpPr>
          <p:nvPr>
            <p:ph type="sldNum" sz="quarter" idx="12"/>
          </p:nvPr>
        </p:nvSpPr>
        <p:spPr/>
        <p:txBody>
          <a:bodyPr>
            <a:normAutofit fontScale="25000" lnSpcReduction="20000"/>
          </a:bodyPr>
          <a:lstStyle/>
          <a:p>
            <a:pPr>
              <a:defRPr/>
            </a:pPr>
            <a:fld id="{E91DBD33-1F83-4ACF-817D-FBAA2969BA69}" type="slidenum">
              <a:rPr lang="en-US"/>
              <a:pPr>
                <a:defRPr/>
              </a:pPr>
              <a:t>110</a:t>
            </a:fld>
            <a:endParaRPr lang="en-US"/>
          </a:p>
        </p:txBody>
      </p:sp>
      <p:sp>
        <p:nvSpPr>
          <p:cNvPr id="20484" name="Rectangle 7"/>
          <p:cNvSpPr>
            <a:spLocks noGrp="1" noChangeArrowheads="1"/>
          </p:cNvSpPr>
          <p:nvPr>
            <p:ph sz="quarter" idx="1"/>
          </p:nvPr>
        </p:nvSpPr>
        <p:spPr>
          <a:xfrm>
            <a:off x="119336" y="2492896"/>
            <a:ext cx="10496061" cy="2625080"/>
          </a:xfrm>
        </p:spPr>
        <p:txBody>
          <a:bodyPr/>
          <a:lstStyle/>
          <a:p>
            <a:pPr eaLnBrk="1" hangingPunct="1"/>
            <a:r>
              <a:rPr lang="es-ES_tradnl" dirty="0"/>
              <a:t>Su propósito es establecer y mantener la integridad de los productos del proyecto de software a lo largo del ciclo de vida del mismo.</a:t>
            </a:r>
          </a:p>
          <a:p>
            <a:pPr eaLnBrk="1" hangingPunct="1"/>
            <a:r>
              <a:rPr lang="es-ES_tradnl" dirty="0"/>
              <a:t>Involucra para la configuración:</a:t>
            </a:r>
          </a:p>
          <a:p>
            <a:pPr lvl="1" eaLnBrk="1" hangingPunct="1"/>
            <a:r>
              <a:rPr lang="es-ES_tradnl" dirty="0"/>
              <a:t>Identificarla en un momento dado</a:t>
            </a:r>
          </a:p>
          <a:p>
            <a:pPr lvl="1" eaLnBrk="1" hangingPunct="1"/>
            <a:r>
              <a:rPr lang="es-ES_tradnl" dirty="0"/>
              <a:t>controlar sistemáticamente sus cambios</a:t>
            </a:r>
          </a:p>
          <a:p>
            <a:pPr lvl="1" eaLnBrk="1" hangingPunct="1"/>
            <a:r>
              <a:rPr lang="es-ES_tradnl" dirty="0"/>
              <a:t>mantener su integridad y origen</a:t>
            </a:r>
          </a:p>
        </p:txBody>
      </p:sp>
      <p:pic>
        <p:nvPicPr>
          <p:cNvPr id="20485" name="Picture 5"/>
          <p:cNvPicPr>
            <a:picLocks noChangeAspect="1" noChangeArrowheads="1"/>
          </p:cNvPicPr>
          <p:nvPr/>
        </p:nvPicPr>
        <p:blipFill>
          <a:blip r:embed="rId2" cstate="print">
            <a:clrChange>
              <a:clrFrom>
                <a:srgbClr val="67F988"/>
              </a:clrFrom>
              <a:clrTo>
                <a:srgbClr val="67F988">
                  <a:alpha val="0"/>
                </a:srgbClr>
              </a:clrTo>
            </a:clrChange>
          </a:blip>
          <a:srcRect r="3125"/>
          <a:stretch>
            <a:fillRect/>
          </a:stretch>
        </p:blipFill>
        <p:spPr bwMode="auto">
          <a:xfrm>
            <a:off x="7518400" y="3022601"/>
            <a:ext cx="4267200" cy="3303639"/>
          </a:xfrm>
          <a:prstGeom prst="rect">
            <a:avLst/>
          </a:prstGeom>
          <a:noFill/>
          <a:ln w="12700">
            <a:noFill/>
            <a:miter lim="800000"/>
            <a:headEnd/>
            <a:tailEnd/>
          </a:ln>
        </p:spPr>
      </p:pic>
      <p:sp>
        <p:nvSpPr>
          <p:cNvPr id="2" name="Rectángulo 1"/>
          <p:cNvSpPr/>
          <p:nvPr/>
        </p:nvSpPr>
        <p:spPr>
          <a:xfrm>
            <a:off x="1343472" y="4941168"/>
            <a:ext cx="6096000" cy="1754326"/>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r>
              <a:rPr lang="es-AR" dirty="0"/>
              <a:t>Una disciplina que aplica dirección y monitoreo administrativo y técnico a: identificar y documentar las características funcionales y técnicas de los ítems de configuración, controlar los cambios de esas características, registrar y reportar los cambios y su estado de implementación y verificar correspondencia con los requerimientos (ANSI/IEEE 828, 1990)</a:t>
            </a:r>
          </a:p>
        </p:txBody>
      </p:sp>
    </p:spTree>
    <p:extLst>
      <p:ext uri="{BB962C8B-B14F-4D97-AF65-F5344CB8AC3E}">
        <p14:creationId xmlns:p14="http://schemas.microsoft.com/office/powerpoint/2010/main" val="10571287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97296" y="1095514"/>
            <a:ext cx="10363200"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Integridad del Producto</a:t>
            </a:r>
          </a:p>
        </p:txBody>
      </p:sp>
      <p:sp>
        <p:nvSpPr>
          <p:cNvPr id="4" name="5 Marcador de número de diapositiva"/>
          <p:cNvSpPr>
            <a:spLocks noGrp="1"/>
          </p:cNvSpPr>
          <p:nvPr>
            <p:ph type="sldNum" sz="quarter" idx="12"/>
          </p:nvPr>
        </p:nvSpPr>
        <p:spPr/>
        <p:txBody>
          <a:bodyPr>
            <a:normAutofit fontScale="25000" lnSpcReduction="20000"/>
          </a:bodyPr>
          <a:lstStyle/>
          <a:p>
            <a:pPr>
              <a:defRPr/>
            </a:pPr>
            <a:fld id="{FF972C64-0DF0-416C-9C6E-CA74E04F4572}" type="slidenum">
              <a:rPr lang="en-US"/>
              <a:pPr>
                <a:defRPr/>
              </a:pPr>
              <a:t>111</a:t>
            </a:fld>
            <a:endParaRPr lang="en-US"/>
          </a:p>
        </p:txBody>
      </p:sp>
      <p:sp>
        <p:nvSpPr>
          <p:cNvPr id="12292" name="Rectangle 3"/>
          <p:cNvSpPr>
            <a:spLocks noGrp="1" noChangeArrowheads="1"/>
          </p:cNvSpPr>
          <p:nvPr>
            <p:ph sz="quarter" idx="1"/>
          </p:nvPr>
        </p:nvSpPr>
        <p:spPr>
          <a:xfrm>
            <a:off x="263352" y="2170751"/>
            <a:ext cx="10496061" cy="4495800"/>
          </a:xfrm>
        </p:spPr>
        <p:txBody>
          <a:bodyPr/>
          <a:lstStyle/>
          <a:p>
            <a:pPr eaLnBrk="1" hangingPunct="1"/>
            <a:r>
              <a:rPr lang="es-ES_tradnl" dirty="0"/>
              <a:t>Integridad</a:t>
            </a:r>
          </a:p>
          <a:p>
            <a:pPr eaLnBrk="1" hangingPunct="1"/>
            <a:endParaRPr lang="es-ES_tradnl" dirty="0"/>
          </a:p>
          <a:p>
            <a:pPr lvl="1" eaLnBrk="1" hangingPunct="1"/>
            <a:r>
              <a:rPr lang="es-ES_tradnl" dirty="0"/>
              <a:t>satisface las necesidades del usuario</a:t>
            </a:r>
          </a:p>
          <a:p>
            <a:pPr lvl="1" eaLnBrk="1" hangingPunct="1"/>
            <a:endParaRPr lang="es-ES_tradnl" dirty="0"/>
          </a:p>
          <a:p>
            <a:pPr lvl="1" eaLnBrk="1" hangingPunct="1"/>
            <a:r>
              <a:rPr lang="es-ES_tradnl" dirty="0"/>
              <a:t>puede ser fácil y completamente rastreado durante su ciclo de vida</a:t>
            </a:r>
          </a:p>
          <a:p>
            <a:pPr lvl="1" eaLnBrk="1" hangingPunct="1"/>
            <a:endParaRPr lang="es-ES_tradnl" dirty="0"/>
          </a:p>
          <a:p>
            <a:pPr lvl="1" eaLnBrk="1" hangingPunct="1"/>
            <a:r>
              <a:rPr lang="es-ES_tradnl" dirty="0"/>
              <a:t>satisface criterios de performance</a:t>
            </a:r>
          </a:p>
          <a:p>
            <a:pPr lvl="1" eaLnBrk="1" hangingPunct="1"/>
            <a:endParaRPr lang="es-ES_tradnl" dirty="0"/>
          </a:p>
          <a:p>
            <a:pPr lvl="1" eaLnBrk="1" hangingPunct="1"/>
            <a:r>
              <a:rPr lang="es-ES_tradnl" dirty="0"/>
              <a:t>cumple con sus expectativas de costo</a:t>
            </a:r>
          </a:p>
          <a:p>
            <a:pPr eaLnBrk="1" hangingPunct="1"/>
            <a:endParaRPr lang="es-ES_tradnl" dirty="0"/>
          </a:p>
        </p:txBody>
      </p:sp>
      <p:grpSp>
        <p:nvGrpSpPr>
          <p:cNvPr id="5" name="Group 10"/>
          <p:cNvGrpSpPr>
            <a:grpSpLocks/>
          </p:cNvGrpSpPr>
          <p:nvPr/>
        </p:nvGrpSpPr>
        <p:grpSpPr bwMode="auto">
          <a:xfrm>
            <a:off x="8040216" y="4077072"/>
            <a:ext cx="3470031" cy="2032000"/>
            <a:chOff x="4464" y="538"/>
            <a:chExt cx="1776" cy="1280"/>
          </a:xfrm>
        </p:grpSpPr>
        <p:pic>
          <p:nvPicPr>
            <p:cNvPr id="6" name="Picture 6"/>
            <p:cNvPicPr>
              <a:picLocks noChangeAspect="1" noChangeArrowheads="1"/>
            </p:cNvPicPr>
            <p:nvPr/>
          </p:nvPicPr>
          <p:blipFill>
            <a:blip r:embed="rId2" cstate="print">
              <a:clrChange>
                <a:clrFrom>
                  <a:srgbClr val="C0C0C0"/>
                </a:clrFrom>
                <a:clrTo>
                  <a:srgbClr val="C0C0C0">
                    <a:alpha val="0"/>
                  </a:srgbClr>
                </a:clrTo>
              </a:clrChange>
            </a:blip>
            <a:srcRect/>
            <a:stretch>
              <a:fillRect/>
            </a:stretch>
          </p:blipFill>
          <p:spPr bwMode="auto">
            <a:xfrm>
              <a:off x="4603" y="538"/>
              <a:ext cx="1637" cy="758"/>
            </a:xfrm>
            <a:prstGeom prst="rect">
              <a:avLst/>
            </a:prstGeom>
            <a:noFill/>
            <a:ln w="12700">
              <a:noFill/>
              <a:miter lim="800000"/>
              <a:headEnd/>
              <a:tailEnd/>
            </a:ln>
          </p:spPr>
        </p:pic>
        <p:pic>
          <p:nvPicPr>
            <p:cNvPr id="7" name="Picture 8"/>
            <p:cNvPicPr>
              <a:picLocks noChangeAspect="1" noChangeArrowheads="1"/>
            </p:cNvPicPr>
            <p:nvPr/>
          </p:nvPicPr>
          <p:blipFill>
            <a:blip r:embed="rId3" cstate="print">
              <a:clrChange>
                <a:clrFrom>
                  <a:srgbClr val="CCCCCC"/>
                </a:clrFrom>
                <a:clrTo>
                  <a:srgbClr val="CCCCCC">
                    <a:alpha val="0"/>
                  </a:srgbClr>
                </a:clrTo>
              </a:clrChange>
            </a:blip>
            <a:srcRect/>
            <a:stretch>
              <a:fillRect/>
            </a:stretch>
          </p:blipFill>
          <p:spPr bwMode="auto">
            <a:xfrm>
              <a:off x="4464" y="1200"/>
              <a:ext cx="816" cy="618"/>
            </a:xfrm>
            <a:prstGeom prst="rect">
              <a:avLst/>
            </a:prstGeom>
            <a:noFill/>
            <a:ln w="9525">
              <a:noFill/>
              <a:miter lim="800000"/>
              <a:headEnd/>
              <a:tailEnd/>
            </a:ln>
          </p:spPr>
        </p:pic>
      </p:grpSp>
      <p:sp>
        <p:nvSpPr>
          <p:cNvPr id="8" name="Text Box 9"/>
          <p:cNvSpPr txBox="1">
            <a:spLocks noChangeArrowheads="1"/>
          </p:cNvSpPr>
          <p:nvPr/>
        </p:nvSpPr>
        <p:spPr bwMode="auto">
          <a:xfrm>
            <a:off x="8436760" y="3535121"/>
            <a:ext cx="2948528" cy="392239"/>
          </a:xfrm>
          <a:prstGeom prst="rect">
            <a:avLst/>
          </a:prstGeom>
          <a:noFill/>
          <a:ln w="9525">
            <a:noFill/>
            <a:miter lim="800000"/>
            <a:headEnd/>
            <a:tailEnd/>
          </a:ln>
        </p:spPr>
        <p:txBody>
          <a:bodyPr wrap="none" lIns="103900" tIns="51951" rIns="103900" bIns="51951">
            <a:spAutoFit/>
          </a:bodyPr>
          <a:lstStyle/>
          <a:p>
            <a:pPr algn="ctr">
              <a:spcBef>
                <a:spcPct val="50000"/>
              </a:spcBef>
            </a:pPr>
            <a:r>
              <a:rPr lang="es-ES_tradnl" sz="1867" dirty="0">
                <a:cs typeface="Arial" pitchFamily="34" charset="0"/>
              </a:rPr>
              <a:t>El software: un blanco móvil</a:t>
            </a:r>
          </a:p>
        </p:txBody>
      </p:sp>
    </p:spTree>
    <p:extLst>
      <p:ext uri="{BB962C8B-B14F-4D97-AF65-F5344CB8AC3E}">
        <p14:creationId xmlns:p14="http://schemas.microsoft.com/office/powerpoint/2010/main" val="6746024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0"/>
          <p:cNvSpPr>
            <a:spLocks noGrp="1" noChangeArrowheads="1"/>
          </p:cNvSpPr>
          <p:nvPr>
            <p:ph type="title"/>
          </p:nvPr>
        </p:nvSpPr>
        <p:spPr>
          <a:xfrm>
            <a:off x="-2153" y="1383546"/>
            <a:ext cx="10363200" cy="533286"/>
          </a:xfrm>
          <a:noFill/>
        </p:spPr>
        <p:txBody>
          <a:bodyPr vert="horz" wrap="square" lIns="103219" tIns="50704" rIns="103219" bIns="50704" numCol="1" anchor="t" anchorCtr="0" compatLnSpc="1">
            <a:prstTxWarp prst="textNoShape">
              <a:avLst/>
            </a:prstTxWarp>
            <a:spAutoFit/>
          </a:bodyPr>
          <a:lstStyle/>
          <a:p>
            <a:pPr algn="l" eaLnBrk="1" hangingPunct="1"/>
            <a:r>
              <a:rPr lang="es-ES_tradnl" dirty="0"/>
              <a:t>El software</a:t>
            </a:r>
          </a:p>
        </p:txBody>
      </p:sp>
      <p:sp>
        <p:nvSpPr>
          <p:cNvPr id="51" name="4 Marcador de número de diapositiva"/>
          <p:cNvSpPr>
            <a:spLocks noGrp="1"/>
          </p:cNvSpPr>
          <p:nvPr>
            <p:ph type="sldNum" sz="quarter" idx="12"/>
          </p:nvPr>
        </p:nvSpPr>
        <p:spPr/>
        <p:txBody>
          <a:bodyPr>
            <a:normAutofit fontScale="25000" lnSpcReduction="20000"/>
          </a:bodyPr>
          <a:lstStyle/>
          <a:p>
            <a:pPr>
              <a:defRPr/>
            </a:pPr>
            <a:fld id="{9DA1B0DA-2B84-4F3E-BDEB-FA849C111ABC}" type="slidenum">
              <a:rPr lang="en-US"/>
              <a:pPr>
                <a:defRPr/>
              </a:pPr>
              <a:t>112</a:t>
            </a:fld>
            <a:endParaRPr lang="en-US" dirty="0"/>
          </a:p>
        </p:txBody>
      </p:sp>
      <p:grpSp>
        <p:nvGrpSpPr>
          <p:cNvPr id="15364" name="Group 8"/>
          <p:cNvGrpSpPr>
            <a:grpSpLocks/>
          </p:cNvGrpSpPr>
          <p:nvPr/>
        </p:nvGrpSpPr>
        <p:grpSpPr bwMode="auto">
          <a:xfrm>
            <a:off x="5486400" y="1295400"/>
            <a:ext cx="1828800" cy="912813"/>
            <a:chOff x="1248" y="1056"/>
            <a:chExt cx="864" cy="575"/>
          </a:xfrm>
        </p:grpSpPr>
        <p:sp>
          <p:nvSpPr>
            <p:cNvPr id="15410" name="AutoShape 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11" name="Text Box 7"/>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Requerimientos</a:t>
              </a:r>
            </a:p>
          </p:txBody>
        </p:sp>
      </p:grpSp>
      <p:grpSp>
        <p:nvGrpSpPr>
          <p:cNvPr id="15365" name="Group 9"/>
          <p:cNvGrpSpPr>
            <a:grpSpLocks/>
          </p:cNvGrpSpPr>
          <p:nvPr/>
        </p:nvGrpSpPr>
        <p:grpSpPr bwMode="auto">
          <a:xfrm>
            <a:off x="6908800" y="2743200"/>
            <a:ext cx="1828800" cy="912813"/>
            <a:chOff x="1248" y="1056"/>
            <a:chExt cx="864" cy="575"/>
          </a:xfrm>
        </p:grpSpPr>
        <p:sp>
          <p:nvSpPr>
            <p:cNvPr id="15408" name="AutoShape 10"/>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09" name="Text Box 11"/>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Diseño</a:t>
              </a:r>
            </a:p>
          </p:txBody>
        </p:sp>
      </p:grpSp>
      <p:grpSp>
        <p:nvGrpSpPr>
          <p:cNvPr id="15366" name="Group 12"/>
          <p:cNvGrpSpPr>
            <a:grpSpLocks/>
          </p:cNvGrpSpPr>
          <p:nvPr/>
        </p:nvGrpSpPr>
        <p:grpSpPr bwMode="auto">
          <a:xfrm>
            <a:off x="3860800" y="4114798"/>
            <a:ext cx="1828800" cy="830263"/>
            <a:chOff x="1248" y="1056"/>
            <a:chExt cx="864" cy="523"/>
          </a:xfrm>
        </p:grpSpPr>
        <p:sp>
          <p:nvSpPr>
            <p:cNvPr id="15406" name="AutoShape 1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07" name="Text Box 14"/>
            <p:cNvSpPr txBox="1">
              <a:spLocks noChangeArrowheads="1"/>
            </p:cNvSpPr>
            <p:nvPr/>
          </p:nvSpPr>
          <p:spPr bwMode="auto">
            <a:xfrm>
              <a:off x="1248" y="1392"/>
              <a:ext cx="864"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1</a:t>
              </a:r>
            </a:p>
          </p:txBody>
        </p:sp>
      </p:grpSp>
      <p:grpSp>
        <p:nvGrpSpPr>
          <p:cNvPr id="15367" name="Group 21"/>
          <p:cNvGrpSpPr>
            <a:grpSpLocks/>
          </p:cNvGrpSpPr>
          <p:nvPr/>
        </p:nvGrpSpPr>
        <p:grpSpPr bwMode="auto">
          <a:xfrm>
            <a:off x="5080000" y="4114800"/>
            <a:ext cx="1828800" cy="912813"/>
            <a:chOff x="1248" y="1056"/>
            <a:chExt cx="864" cy="575"/>
          </a:xfrm>
        </p:grpSpPr>
        <p:sp>
          <p:nvSpPr>
            <p:cNvPr id="15404" name="AutoShape 22"/>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05" name="Text Box 23"/>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Fuente 2</a:t>
              </a:r>
            </a:p>
          </p:txBody>
        </p:sp>
      </p:grpSp>
      <p:grpSp>
        <p:nvGrpSpPr>
          <p:cNvPr id="15368" name="Group 24"/>
          <p:cNvGrpSpPr>
            <a:grpSpLocks/>
          </p:cNvGrpSpPr>
          <p:nvPr/>
        </p:nvGrpSpPr>
        <p:grpSpPr bwMode="auto">
          <a:xfrm>
            <a:off x="6299200" y="4114800"/>
            <a:ext cx="1828800" cy="912813"/>
            <a:chOff x="1248" y="1056"/>
            <a:chExt cx="864" cy="575"/>
          </a:xfrm>
        </p:grpSpPr>
        <p:sp>
          <p:nvSpPr>
            <p:cNvPr id="15402" name="AutoShape 25"/>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03" name="Text Box 26"/>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Fuente 3</a:t>
              </a:r>
            </a:p>
          </p:txBody>
        </p:sp>
      </p:grpSp>
      <p:grpSp>
        <p:nvGrpSpPr>
          <p:cNvPr id="15369" name="Group 27"/>
          <p:cNvGrpSpPr>
            <a:grpSpLocks/>
          </p:cNvGrpSpPr>
          <p:nvPr/>
        </p:nvGrpSpPr>
        <p:grpSpPr bwMode="auto">
          <a:xfrm>
            <a:off x="7416800" y="4114800"/>
            <a:ext cx="1828800" cy="912813"/>
            <a:chOff x="1248" y="1056"/>
            <a:chExt cx="864" cy="575"/>
          </a:xfrm>
        </p:grpSpPr>
        <p:sp>
          <p:nvSpPr>
            <p:cNvPr id="15400" name="AutoShape 28"/>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01" name="Text Box 29"/>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Fuente 4</a:t>
              </a:r>
            </a:p>
          </p:txBody>
        </p:sp>
      </p:grpSp>
      <p:grpSp>
        <p:nvGrpSpPr>
          <p:cNvPr id="15370" name="Group 30"/>
          <p:cNvGrpSpPr>
            <a:grpSpLocks/>
          </p:cNvGrpSpPr>
          <p:nvPr/>
        </p:nvGrpSpPr>
        <p:grpSpPr bwMode="auto">
          <a:xfrm>
            <a:off x="8534400" y="4114800"/>
            <a:ext cx="1828800" cy="912813"/>
            <a:chOff x="1248" y="1056"/>
            <a:chExt cx="864" cy="575"/>
          </a:xfrm>
        </p:grpSpPr>
        <p:sp>
          <p:nvSpPr>
            <p:cNvPr id="15398" name="AutoShape 31"/>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399" name="Text Box 32"/>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Fuente 5</a:t>
              </a:r>
            </a:p>
          </p:txBody>
        </p:sp>
      </p:grpSp>
      <p:grpSp>
        <p:nvGrpSpPr>
          <p:cNvPr id="15371" name="Group 33"/>
          <p:cNvGrpSpPr>
            <a:grpSpLocks/>
          </p:cNvGrpSpPr>
          <p:nvPr/>
        </p:nvGrpSpPr>
        <p:grpSpPr bwMode="auto">
          <a:xfrm>
            <a:off x="9652000" y="4114800"/>
            <a:ext cx="1828800" cy="912813"/>
            <a:chOff x="1248" y="1056"/>
            <a:chExt cx="864" cy="575"/>
          </a:xfrm>
        </p:grpSpPr>
        <p:sp>
          <p:nvSpPr>
            <p:cNvPr id="15396" name="AutoShape 3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397" name="Text Box 35"/>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Fuente 6</a:t>
              </a:r>
            </a:p>
          </p:txBody>
        </p:sp>
      </p:grpSp>
      <p:cxnSp>
        <p:nvCxnSpPr>
          <p:cNvPr id="15372" name="AutoShape 36"/>
          <p:cNvCxnSpPr>
            <a:cxnSpLocks noChangeShapeType="1"/>
            <a:stCxn id="15411" idx="2"/>
            <a:endCxn id="15408" idx="0"/>
          </p:cNvCxnSpPr>
          <p:nvPr/>
        </p:nvCxnSpPr>
        <p:spPr bwMode="auto">
          <a:xfrm>
            <a:off x="6400800" y="2208213"/>
            <a:ext cx="1371600" cy="534987"/>
          </a:xfrm>
          <a:prstGeom prst="straightConnector1">
            <a:avLst/>
          </a:prstGeom>
          <a:noFill/>
          <a:ln w="9525">
            <a:solidFill>
              <a:schemeClr val="tx1"/>
            </a:solidFill>
            <a:round/>
            <a:headEnd/>
            <a:tailEnd type="triangle" w="med" len="med"/>
          </a:ln>
        </p:spPr>
      </p:cxnSp>
      <p:cxnSp>
        <p:nvCxnSpPr>
          <p:cNvPr id="15373" name="AutoShape 37"/>
          <p:cNvCxnSpPr>
            <a:cxnSpLocks noChangeShapeType="1"/>
            <a:stCxn id="15409" idx="2"/>
            <a:endCxn id="15402" idx="0"/>
          </p:cNvCxnSpPr>
          <p:nvPr/>
        </p:nvCxnSpPr>
        <p:spPr bwMode="auto">
          <a:xfrm flipH="1">
            <a:off x="7162800" y="3656013"/>
            <a:ext cx="660400" cy="458787"/>
          </a:xfrm>
          <a:prstGeom prst="straightConnector1">
            <a:avLst/>
          </a:prstGeom>
          <a:noFill/>
          <a:ln w="9525">
            <a:solidFill>
              <a:schemeClr val="tx1"/>
            </a:solidFill>
            <a:round/>
            <a:headEnd/>
            <a:tailEnd type="triangle" w="med" len="med"/>
          </a:ln>
        </p:spPr>
      </p:cxnSp>
      <p:cxnSp>
        <p:nvCxnSpPr>
          <p:cNvPr id="15374" name="AutoShape 38"/>
          <p:cNvCxnSpPr>
            <a:cxnSpLocks noChangeShapeType="1"/>
            <a:stCxn id="15409" idx="2"/>
            <a:endCxn id="15406" idx="0"/>
          </p:cNvCxnSpPr>
          <p:nvPr/>
        </p:nvCxnSpPr>
        <p:spPr bwMode="auto">
          <a:xfrm flipH="1">
            <a:off x="4724400" y="3656013"/>
            <a:ext cx="3098800" cy="458786"/>
          </a:xfrm>
          <a:prstGeom prst="straightConnector1">
            <a:avLst/>
          </a:prstGeom>
          <a:noFill/>
          <a:ln w="9525">
            <a:solidFill>
              <a:schemeClr val="tx1"/>
            </a:solidFill>
            <a:round/>
            <a:headEnd/>
            <a:tailEnd type="triangle" w="med" len="med"/>
          </a:ln>
        </p:spPr>
      </p:cxnSp>
      <p:cxnSp>
        <p:nvCxnSpPr>
          <p:cNvPr id="15375" name="AutoShape 39"/>
          <p:cNvCxnSpPr>
            <a:cxnSpLocks noChangeShapeType="1"/>
            <a:stCxn id="15409" idx="2"/>
            <a:endCxn id="15398" idx="0"/>
          </p:cNvCxnSpPr>
          <p:nvPr/>
        </p:nvCxnSpPr>
        <p:spPr bwMode="auto">
          <a:xfrm>
            <a:off x="7823200" y="3656013"/>
            <a:ext cx="1574800" cy="458787"/>
          </a:xfrm>
          <a:prstGeom prst="straightConnector1">
            <a:avLst/>
          </a:prstGeom>
          <a:noFill/>
          <a:ln w="9525">
            <a:solidFill>
              <a:schemeClr val="tx1"/>
            </a:solidFill>
            <a:round/>
            <a:headEnd/>
            <a:tailEnd type="triangle" w="med" len="med"/>
          </a:ln>
        </p:spPr>
      </p:cxnSp>
      <p:cxnSp>
        <p:nvCxnSpPr>
          <p:cNvPr id="15376" name="AutoShape 40"/>
          <p:cNvCxnSpPr>
            <a:cxnSpLocks noChangeShapeType="1"/>
            <a:stCxn id="15409" idx="2"/>
            <a:endCxn id="15404" idx="0"/>
          </p:cNvCxnSpPr>
          <p:nvPr/>
        </p:nvCxnSpPr>
        <p:spPr bwMode="auto">
          <a:xfrm flipH="1">
            <a:off x="5943600" y="3656013"/>
            <a:ext cx="1879600" cy="458787"/>
          </a:xfrm>
          <a:prstGeom prst="straightConnector1">
            <a:avLst/>
          </a:prstGeom>
          <a:noFill/>
          <a:ln w="9525">
            <a:solidFill>
              <a:schemeClr val="tx1"/>
            </a:solidFill>
            <a:round/>
            <a:headEnd/>
            <a:tailEnd type="triangle" w="med" len="med"/>
          </a:ln>
        </p:spPr>
      </p:cxnSp>
      <p:cxnSp>
        <p:nvCxnSpPr>
          <p:cNvPr id="15377" name="AutoShape 44"/>
          <p:cNvCxnSpPr>
            <a:cxnSpLocks noChangeShapeType="1"/>
            <a:stCxn id="15409" idx="2"/>
            <a:endCxn id="15400" idx="0"/>
          </p:cNvCxnSpPr>
          <p:nvPr/>
        </p:nvCxnSpPr>
        <p:spPr bwMode="auto">
          <a:xfrm>
            <a:off x="7823200" y="3656013"/>
            <a:ext cx="457200" cy="458787"/>
          </a:xfrm>
          <a:prstGeom prst="straightConnector1">
            <a:avLst/>
          </a:prstGeom>
          <a:noFill/>
          <a:ln w="9525">
            <a:solidFill>
              <a:schemeClr val="tx1"/>
            </a:solidFill>
            <a:round/>
            <a:headEnd/>
            <a:tailEnd type="triangle" w="med" len="med"/>
          </a:ln>
        </p:spPr>
      </p:cxnSp>
      <p:cxnSp>
        <p:nvCxnSpPr>
          <p:cNvPr id="15378" name="AutoShape 45"/>
          <p:cNvCxnSpPr>
            <a:cxnSpLocks noChangeShapeType="1"/>
            <a:stCxn id="15409" idx="2"/>
            <a:endCxn id="15396" idx="0"/>
          </p:cNvCxnSpPr>
          <p:nvPr/>
        </p:nvCxnSpPr>
        <p:spPr bwMode="auto">
          <a:xfrm>
            <a:off x="7823200" y="3656013"/>
            <a:ext cx="2692400" cy="458787"/>
          </a:xfrm>
          <a:prstGeom prst="straightConnector1">
            <a:avLst/>
          </a:prstGeom>
          <a:noFill/>
          <a:ln w="9525">
            <a:solidFill>
              <a:schemeClr val="tx1"/>
            </a:solidFill>
            <a:round/>
            <a:headEnd/>
            <a:tailEnd type="triangle" w="med" len="med"/>
          </a:ln>
        </p:spPr>
      </p:cxnSp>
      <p:grpSp>
        <p:nvGrpSpPr>
          <p:cNvPr id="15379" name="Group 46"/>
          <p:cNvGrpSpPr>
            <a:grpSpLocks/>
          </p:cNvGrpSpPr>
          <p:nvPr/>
        </p:nvGrpSpPr>
        <p:grpSpPr bwMode="auto">
          <a:xfrm>
            <a:off x="5791200" y="5410200"/>
            <a:ext cx="1828800" cy="912813"/>
            <a:chOff x="1248" y="1056"/>
            <a:chExt cx="864" cy="575"/>
          </a:xfrm>
        </p:grpSpPr>
        <p:sp>
          <p:nvSpPr>
            <p:cNvPr id="15394" name="AutoShape 47"/>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395" name="Text Box 48"/>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Objeto 2</a:t>
              </a:r>
            </a:p>
          </p:txBody>
        </p:sp>
      </p:grpSp>
      <p:grpSp>
        <p:nvGrpSpPr>
          <p:cNvPr id="15380" name="Group 49"/>
          <p:cNvGrpSpPr>
            <a:grpSpLocks/>
          </p:cNvGrpSpPr>
          <p:nvPr/>
        </p:nvGrpSpPr>
        <p:grpSpPr bwMode="auto">
          <a:xfrm>
            <a:off x="7010400" y="5410200"/>
            <a:ext cx="1828800" cy="912813"/>
            <a:chOff x="1248" y="1056"/>
            <a:chExt cx="864" cy="575"/>
          </a:xfrm>
        </p:grpSpPr>
        <p:sp>
          <p:nvSpPr>
            <p:cNvPr id="15392" name="AutoShape 50"/>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393" name="Text Box 51"/>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Objeto 3</a:t>
              </a:r>
            </a:p>
          </p:txBody>
        </p:sp>
      </p:grpSp>
      <p:grpSp>
        <p:nvGrpSpPr>
          <p:cNvPr id="15381" name="Group 55"/>
          <p:cNvGrpSpPr>
            <a:grpSpLocks/>
          </p:cNvGrpSpPr>
          <p:nvPr/>
        </p:nvGrpSpPr>
        <p:grpSpPr bwMode="auto">
          <a:xfrm>
            <a:off x="9245600" y="5410200"/>
            <a:ext cx="1828800" cy="912813"/>
            <a:chOff x="1248" y="1056"/>
            <a:chExt cx="864" cy="575"/>
          </a:xfrm>
        </p:grpSpPr>
        <p:sp>
          <p:nvSpPr>
            <p:cNvPr id="15390" name="AutoShape 56"/>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391" name="Text Box 57"/>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Objeto 5</a:t>
              </a:r>
            </a:p>
          </p:txBody>
        </p:sp>
      </p:grpSp>
      <p:cxnSp>
        <p:nvCxnSpPr>
          <p:cNvPr id="15382" name="AutoShape 61"/>
          <p:cNvCxnSpPr>
            <a:cxnSpLocks noChangeShapeType="1"/>
            <a:stCxn id="15407" idx="2"/>
            <a:endCxn id="15394" idx="0"/>
          </p:cNvCxnSpPr>
          <p:nvPr/>
        </p:nvCxnSpPr>
        <p:spPr bwMode="auto">
          <a:xfrm>
            <a:off x="4775200" y="4945061"/>
            <a:ext cx="1879600" cy="465139"/>
          </a:xfrm>
          <a:prstGeom prst="straightConnector1">
            <a:avLst/>
          </a:prstGeom>
          <a:noFill/>
          <a:ln w="9525">
            <a:solidFill>
              <a:schemeClr val="tx1"/>
            </a:solidFill>
            <a:round/>
            <a:headEnd/>
            <a:tailEnd type="triangle" w="med" len="med"/>
          </a:ln>
        </p:spPr>
      </p:cxnSp>
      <p:cxnSp>
        <p:nvCxnSpPr>
          <p:cNvPr id="15383" name="AutoShape 62"/>
          <p:cNvCxnSpPr>
            <a:cxnSpLocks noChangeShapeType="1"/>
            <a:stCxn id="15405" idx="2"/>
            <a:endCxn id="15394" idx="0"/>
          </p:cNvCxnSpPr>
          <p:nvPr/>
        </p:nvCxnSpPr>
        <p:spPr bwMode="auto">
          <a:xfrm>
            <a:off x="5994400" y="5027613"/>
            <a:ext cx="660400" cy="382587"/>
          </a:xfrm>
          <a:prstGeom prst="straightConnector1">
            <a:avLst/>
          </a:prstGeom>
          <a:noFill/>
          <a:ln w="9525">
            <a:solidFill>
              <a:schemeClr val="tx1"/>
            </a:solidFill>
            <a:round/>
            <a:headEnd/>
            <a:tailEnd type="triangle" w="med" len="med"/>
          </a:ln>
        </p:spPr>
      </p:cxnSp>
      <p:cxnSp>
        <p:nvCxnSpPr>
          <p:cNvPr id="15384" name="AutoShape 63"/>
          <p:cNvCxnSpPr>
            <a:cxnSpLocks noChangeShapeType="1"/>
            <a:stCxn id="15403" idx="2"/>
            <a:endCxn id="15392" idx="0"/>
          </p:cNvCxnSpPr>
          <p:nvPr/>
        </p:nvCxnSpPr>
        <p:spPr bwMode="auto">
          <a:xfrm>
            <a:off x="7213600" y="5027613"/>
            <a:ext cx="660400" cy="382587"/>
          </a:xfrm>
          <a:prstGeom prst="straightConnector1">
            <a:avLst/>
          </a:prstGeom>
          <a:noFill/>
          <a:ln w="9525">
            <a:solidFill>
              <a:schemeClr val="tx1"/>
            </a:solidFill>
            <a:round/>
            <a:headEnd/>
            <a:tailEnd type="triangle" w="med" len="med"/>
          </a:ln>
        </p:spPr>
      </p:cxnSp>
      <p:cxnSp>
        <p:nvCxnSpPr>
          <p:cNvPr id="15385" name="AutoShape 64"/>
          <p:cNvCxnSpPr>
            <a:cxnSpLocks noChangeShapeType="1"/>
            <a:stCxn id="15401" idx="2"/>
            <a:endCxn id="15392" idx="0"/>
          </p:cNvCxnSpPr>
          <p:nvPr/>
        </p:nvCxnSpPr>
        <p:spPr bwMode="auto">
          <a:xfrm flipH="1">
            <a:off x="7874000" y="5027613"/>
            <a:ext cx="457200" cy="382587"/>
          </a:xfrm>
          <a:prstGeom prst="straightConnector1">
            <a:avLst/>
          </a:prstGeom>
          <a:noFill/>
          <a:ln w="9525">
            <a:solidFill>
              <a:schemeClr val="tx1"/>
            </a:solidFill>
            <a:round/>
            <a:headEnd/>
            <a:tailEnd type="triangle" w="med" len="med"/>
          </a:ln>
        </p:spPr>
      </p:cxnSp>
      <p:cxnSp>
        <p:nvCxnSpPr>
          <p:cNvPr id="15386" name="AutoShape 65"/>
          <p:cNvCxnSpPr>
            <a:cxnSpLocks noChangeShapeType="1"/>
            <a:stCxn id="15401" idx="2"/>
            <a:endCxn id="15390" idx="0"/>
          </p:cNvCxnSpPr>
          <p:nvPr/>
        </p:nvCxnSpPr>
        <p:spPr bwMode="auto">
          <a:xfrm>
            <a:off x="8331200" y="5027613"/>
            <a:ext cx="1778000" cy="382587"/>
          </a:xfrm>
          <a:prstGeom prst="straightConnector1">
            <a:avLst/>
          </a:prstGeom>
          <a:noFill/>
          <a:ln w="9525">
            <a:solidFill>
              <a:schemeClr val="tx1"/>
            </a:solidFill>
            <a:round/>
            <a:headEnd/>
            <a:tailEnd type="triangle" w="med" len="med"/>
          </a:ln>
        </p:spPr>
      </p:cxnSp>
      <p:cxnSp>
        <p:nvCxnSpPr>
          <p:cNvPr id="15387" name="AutoShape 66"/>
          <p:cNvCxnSpPr>
            <a:cxnSpLocks noChangeShapeType="1"/>
            <a:stCxn id="15399" idx="2"/>
            <a:endCxn id="15390" idx="0"/>
          </p:cNvCxnSpPr>
          <p:nvPr/>
        </p:nvCxnSpPr>
        <p:spPr bwMode="auto">
          <a:xfrm>
            <a:off x="9448800" y="5027613"/>
            <a:ext cx="660400" cy="382587"/>
          </a:xfrm>
          <a:prstGeom prst="straightConnector1">
            <a:avLst/>
          </a:prstGeom>
          <a:noFill/>
          <a:ln w="9525">
            <a:solidFill>
              <a:schemeClr val="tx1"/>
            </a:solidFill>
            <a:round/>
            <a:headEnd/>
            <a:tailEnd type="triangle" w="med" len="med"/>
          </a:ln>
        </p:spPr>
      </p:cxnSp>
      <p:cxnSp>
        <p:nvCxnSpPr>
          <p:cNvPr id="15388" name="AutoShape 67"/>
          <p:cNvCxnSpPr>
            <a:cxnSpLocks noChangeShapeType="1"/>
            <a:stCxn id="15397" idx="2"/>
            <a:endCxn id="15390" idx="0"/>
          </p:cNvCxnSpPr>
          <p:nvPr/>
        </p:nvCxnSpPr>
        <p:spPr bwMode="auto">
          <a:xfrm flipH="1">
            <a:off x="10109200" y="5027613"/>
            <a:ext cx="457200" cy="382587"/>
          </a:xfrm>
          <a:prstGeom prst="straightConnector1">
            <a:avLst/>
          </a:prstGeom>
          <a:noFill/>
          <a:ln w="9525">
            <a:solidFill>
              <a:schemeClr val="tx1"/>
            </a:solidFill>
            <a:round/>
            <a:headEnd/>
            <a:tailEnd type="triangle" w="med" len="med"/>
          </a:ln>
        </p:spPr>
      </p:cxnSp>
      <p:sp>
        <p:nvSpPr>
          <p:cNvPr id="15389" name="Text Box 68"/>
          <p:cNvSpPr txBox="1">
            <a:spLocks noChangeArrowheads="1"/>
          </p:cNvSpPr>
          <p:nvPr/>
        </p:nvSpPr>
        <p:spPr bwMode="auto">
          <a:xfrm>
            <a:off x="2924910" y="2860675"/>
            <a:ext cx="1027361" cy="515350"/>
          </a:xfrm>
          <a:prstGeom prst="rect">
            <a:avLst/>
          </a:prstGeom>
          <a:noFill/>
          <a:ln w="9525">
            <a:noFill/>
            <a:miter lim="800000"/>
            <a:headEnd/>
            <a:tailEnd/>
          </a:ln>
        </p:spPr>
        <p:txBody>
          <a:bodyPr wrap="none" lIns="103900" tIns="51951" rIns="103900" bIns="51951">
            <a:spAutoFit/>
          </a:bodyPr>
          <a:lstStyle/>
          <a:p>
            <a:r>
              <a:rPr lang="es-AR" sz="2667" dirty="0">
                <a:latin typeface="Times New Roman" pitchFamily="18" charset="0"/>
              </a:rPr>
              <a:t>Enero</a:t>
            </a:r>
          </a:p>
        </p:txBody>
      </p:sp>
    </p:spTree>
    <p:extLst>
      <p:ext uri="{BB962C8B-B14F-4D97-AF65-F5344CB8AC3E}">
        <p14:creationId xmlns:p14="http://schemas.microsoft.com/office/powerpoint/2010/main" val="4618163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12"/>
          <p:cNvSpPr>
            <a:spLocks noGrp="1" noChangeArrowheads="1"/>
          </p:cNvSpPr>
          <p:nvPr>
            <p:ph type="title"/>
          </p:nvPr>
        </p:nvSpPr>
        <p:spPr>
          <a:xfrm>
            <a:off x="2156851" y="1040537"/>
            <a:ext cx="10363200"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La evolución del software</a:t>
            </a:r>
          </a:p>
        </p:txBody>
      </p:sp>
      <p:sp>
        <p:nvSpPr>
          <p:cNvPr id="95" name="4 Marcador de número de diapositiva"/>
          <p:cNvSpPr>
            <a:spLocks noGrp="1"/>
          </p:cNvSpPr>
          <p:nvPr>
            <p:ph type="sldNum" sz="quarter" idx="12"/>
          </p:nvPr>
        </p:nvSpPr>
        <p:spPr/>
        <p:txBody>
          <a:bodyPr>
            <a:normAutofit fontScale="25000" lnSpcReduction="20000"/>
          </a:bodyPr>
          <a:lstStyle/>
          <a:p>
            <a:pPr>
              <a:defRPr/>
            </a:pPr>
            <a:fld id="{184740DB-295C-43A8-9FC1-B7705DE74DB6}" type="slidenum">
              <a:rPr lang="en-US"/>
              <a:pPr>
                <a:defRPr/>
              </a:pPr>
              <a:t>113</a:t>
            </a:fld>
            <a:endParaRPr lang="en-US"/>
          </a:p>
        </p:txBody>
      </p:sp>
      <p:grpSp>
        <p:nvGrpSpPr>
          <p:cNvPr id="16388" name="Group 110"/>
          <p:cNvGrpSpPr>
            <a:grpSpLocks/>
          </p:cNvGrpSpPr>
          <p:nvPr/>
        </p:nvGrpSpPr>
        <p:grpSpPr bwMode="auto">
          <a:xfrm>
            <a:off x="187569" y="1446215"/>
            <a:ext cx="6400800" cy="3659188"/>
            <a:chOff x="0" y="911"/>
            <a:chExt cx="3024" cy="2305"/>
          </a:xfrm>
        </p:grpSpPr>
        <p:grpSp>
          <p:nvGrpSpPr>
            <p:cNvPr id="16432" name="Group 4"/>
            <p:cNvGrpSpPr>
              <a:grpSpLocks/>
            </p:cNvGrpSpPr>
            <p:nvPr/>
          </p:nvGrpSpPr>
          <p:grpSpPr bwMode="auto">
            <a:xfrm>
              <a:off x="927" y="911"/>
              <a:ext cx="726" cy="487"/>
              <a:chOff x="1248" y="1056"/>
              <a:chExt cx="864" cy="542"/>
            </a:xfrm>
          </p:grpSpPr>
          <p:sp>
            <p:nvSpPr>
              <p:cNvPr id="16478" name="AutoShape 5"/>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79" name="Text Box 6"/>
              <p:cNvSpPr txBox="1">
                <a:spLocks noChangeArrowheads="1"/>
              </p:cNvSpPr>
              <p:nvPr/>
            </p:nvSpPr>
            <p:spPr bwMode="auto">
              <a:xfrm>
                <a:off x="1248" y="1390"/>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Requerimientos</a:t>
                </a:r>
              </a:p>
            </p:txBody>
          </p:sp>
        </p:grpSp>
        <p:grpSp>
          <p:nvGrpSpPr>
            <p:cNvPr id="16433" name="Group 7"/>
            <p:cNvGrpSpPr>
              <a:grpSpLocks/>
            </p:cNvGrpSpPr>
            <p:nvPr/>
          </p:nvGrpSpPr>
          <p:grpSpPr bwMode="auto">
            <a:xfrm>
              <a:off x="1089" y="1559"/>
              <a:ext cx="725" cy="488"/>
              <a:chOff x="1248" y="1056"/>
              <a:chExt cx="864" cy="542"/>
            </a:xfrm>
          </p:grpSpPr>
          <p:sp>
            <p:nvSpPr>
              <p:cNvPr id="16476" name="AutoShape 8"/>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77" name="Text Box 9"/>
              <p:cNvSpPr txBox="1">
                <a:spLocks noChangeArrowheads="1"/>
              </p:cNvSpPr>
              <p:nvPr/>
            </p:nvSpPr>
            <p:spPr bwMode="auto">
              <a:xfrm>
                <a:off x="1248" y="1390"/>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Diseño</a:t>
                </a:r>
              </a:p>
            </p:txBody>
          </p:sp>
        </p:grpSp>
        <p:grpSp>
          <p:nvGrpSpPr>
            <p:cNvPr id="16434" name="Group 10"/>
            <p:cNvGrpSpPr>
              <a:grpSpLocks/>
            </p:cNvGrpSpPr>
            <p:nvPr/>
          </p:nvGrpSpPr>
          <p:grpSpPr bwMode="auto">
            <a:xfrm>
              <a:off x="0" y="2165"/>
              <a:ext cx="726" cy="487"/>
              <a:chOff x="1248" y="1056"/>
              <a:chExt cx="864" cy="542"/>
            </a:xfrm>
          </p:grpSpPr>
          <p:sp>
            <p:nvSpPr>
              <p:cNvPr id="16474" name="AutoShape 11"/>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75" name="Text Box 12"/>
              <p:cNvSpPr txBox="1">
                <a:spLocks noChangeArrowheads="1"/>
              </p:cNvSpPr>
              <p:nvPr/>
            </p:nvSpPr>
            <p:spPr bwMode="auto">
              <a:xfrm>
                <a:off x="1248" y="1390"/>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1</a:t>
                </a:r>
              </a:p>
            </p:txBody>
          </p:sp>
        </p:grpSp>
        <p:grpSp>
          <p:nvGrpSpPr>
            <p:cNvPr id="16435" name="Group 13"/>
            <p:cNvGrpSpPr>
              <a:grpSpLocks/>
            </p:cNvGrpSpPr>
            <p:nvPr/>
          </p:nvGrpSpPr>
          <p:grpSpPr bwMode="auto">
            <a:xfrm>
              <a:off x="483" y="2165"/>
              <a:ext cx="727" cy="487"/>
              <a:chOff x="1247" y="1056"/>
              <a:chExt cx="865" cy="542"/>
            </a:xfrm>
          </p:grpSpPr>
          <p:sp>
            <p:nvSpPr>
              <p:cNvPr id="16472" name="AutoShape 1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73" name="Text Box 15"/>
              <p:cNvSpPr txBox="1">
                <a:spLocks noChangeArrowheads="1"/>
              </p:cNvSpPr>
              <p:nvPr/>
            </p:nvSpPr>
            <p:spPr bwMode="auto">
              <a:xfrm>
                <a:off x="1247" y="1390"/>
                <a:ext cx="865"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2</a:t>
                </a:r>
              </a:p>
            </p:txBody>
          </p:sp>
        </p:grpSp>
        <p:grpSp>
          <p:nvGrpSpPr>
            <p:cNvPr id="16436" name="Group 16"/>
            <p:cNvGrpSpPr>
              <a:grpSpLocks/>
            </p:cNvGrpSpPr>
            <p:nvPr/>
          </p:nvGrpSpPr>
          <p:grpSpPr bwMode="auto">
            <a:xfrm>
              <a:off x="968" y="2165"/>
              <a:ext cx="725" cy="487"/>
              <a:chOff x="1248" y="1056"/>
              <a:chExt cx="863" cy="542"/>
            </a:xfrm>
          </p:grpSpPr>
          <p:sp>
            <p:nvSpPr>
              <p:cNvPr id="16470" name="AutoShape 17"/>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71" name="Text Box 18"/>
              <p:cNvSpPr txBox="1">
                <a:spLocks noChangeArrowheads="1"/>
              </p:cNvSpPr>
              <p:nvPr/>
            </p:nvSpPr>
            <p:spPr bwMode="auto">
              <a:xfrm>
                <a:off x="1248" y="1390"/>
                <a:ext cx="863"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3</a:t>
                </a:r>
              </a:p>
            </p:txBody>
          </p:sp>
        </p:grpSp>
        <p:grpSp>
          <p:nvGrpSpPr>
            <p:cNvPr id="16437" name="Group 19"/>
            <p:cNvGrpSpPr>
              <a:grpSpLocks/>
            </p:cNvGrpSpPr>
            <p:nvPr/>
          </p:nvGrpSpPr>
          <p:grpSpPr bwMode="auto">
            <a:xfrm>
              <a:off x="1411" y="2165"/>
              <a:ext cx="726" cy="487"/>
              <a:chOff x="1248" y="1056"/>
              <a:chExt cx="864" cy="542"/>
            </a:xfrm>
          </p:grpSpPr>
          <p:sp>
            <p:nvSpPr>
              <p:cNvPr id="16468" name="AutoShape 20"/>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69" name="Text Box 21"/>
              <p:cNvSpPr txBox="1">
                <a:spLocks noChangeArrowheads="1"/>
              </p:cNvSpPr>
              <p:nvPr/>
            </p:nvSpPr>
            <p:spPr bwMode="auto">
              <a:xfrm>
                <a:off x="1248" y="1390"/>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4</a:t>
                </a:r>
              </a:p>
            </p:txBody>
          </p:sp>
        </p:grpSp>
        <p:grpSp>
          <p:nvGrpSpPr>
            <p:cNvPr id="16438" name="Group 22"/>
            <p:cNvGrpSpPr>
              <a:grpSpLocks/>
            </p:cNvGrpSpPr>
            <p:nvPr/>
          </p:nvGrpSpPr>
          <p:grpSpPr bwMode="auto">
            <a:xfrm>
              <a:off x="1855" y="2165"/>
              <a:ext cx="726" cy="487"/>
              <a:chOff x="1248" y="1056"/>
              <a:chExt cx="865" cy="542"/>
            </a:xfrm>
          </p:grpSpPr>
          <p:sp>
            <p:nvSpPr>
              <p:cNvPr id="16466" name="AutoShape 2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67" name="Text Box 24"/>
              <p:cNvSpPr txBox="1">
                <a:spLocks noChangeArrowheads="1"/>
              </p:cNvSpPr>
              <p:nvPr/>
            </p:nvSpPr>
            <p:spPr bwMode="auto">
              <a:xfrm>
                <a:off x="1248" y="1390"/>
                <a:ext cx="865"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5</a:t>
                </a:r>
              </a:p>
            </p:txBody>
          </p:sp>
        </p:grpSp>
        <p:grpSp>
          <p:nvGrpSpPr>
            <p:cNvPr id="16439" name="Group 25"/>
            <p:cNvGrpSpPr>
              <a:grpSpLocks/>
            </p:cNvGrpSpPr>
            <p:nvPr/>
          </p:nvGrpSpPr>
          <p:grpSpPr bwMode="auto">
            <a:xfrm>
              <a:off x="2298" y="2165"/>
              <a:ext cx="726" cy="487"/>
              <a:chOff x="1248" y="1056"/>
              <a:chExt cx="864" cy="542"/>
            </a:xfrm>
          </p:grpSpPr>
          <p:sp>
            <p:nvSpPr>
              <p:cNvPr id="16464" name="AutoShape 26"/>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65" name="Text Box 27"/>
              <p:cNvSpPr txBox="1">
                <a:spLocks noChangeArrowheads="1"/>
              </p:cNvSpPr>
              <p:nvPr/>
            </p:nvSpPr>
            <p:spPr bwMode="auto">
              <a:xfrm>
                <a:off x="1248" y="1390"/>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6</a:t>
                </a:r>
              </a:p>
            </p:txBody>
          </p:sp>
        </p:grpSp>
        <p:cxnSp>
          <p:nvCxnSpPr>
            <p:cNvPr id="16440" name="AutoShape 28"/>
            <p:cNvCxnSpPr>
              <a:cxnSpLocks noChangeShapeType="1"/>
              <a:stCxn id="16479" idx="2"/>
              <a:endCxn id="16476" idx="0"/>
            </p:cNvCxnSpPr>
            <p:nvPr/>
          </p:nvCxnSpPr>
          <p:spPr bwMode="auto">
            <a:xfrm>
              <a:off x="1290" y="1398"/>
              <a:ext cx="141" cy="161"/>
            </a:xfrm>
            <a:prstGeom prst="straightConnector1">
              <a:avLst/>
            </a:prstGeom>
            <a:noFill/>
            <a:ln w="9525">
              <a:solidFill>
                <a:schemeClr val="tx1"/>
              </a:solidFill>
              <a:round/>
              <a:headEnd/>
              <a:tailEnd type="triangle" w="med" len="med"/>
            </a:ln>
          </p:spPr>
        </p:cxnSp>
        <p:cxnSp>
          <p:nvCxnSpPr>
            <p:cNvPr id="16441" name="AutoShape 29"/>
            <p:cNvCxnSpPr>
              <a:cxnSpLocks noChangeShapeType="1"/>
              <a:stCxn id="16477" idx="2"/>
              <a:endCxn id="16470" idx="0"/>
            </p:cNvCxnSpPr>
            <p:nvPr/>
          </p:nvCxnSpPr>
          <p:spPr bwMode="auto">
            <a:xfrm flipH="1">
              <a:off x="1311" y="2047"/>
              <a:ext cx="141" cy="118"/>
            </a:xfrm>
            <a:prstGeom prst="straightConnector1">
              <a:avLst/>
            </a:prstGeom>
            <a:noFill/>
            <a:ln w="9525">
              <a:solidFill>
                <a:schemeClr val="tx1"/>
              </a:solidFill>
              <a:round/>
              <a:headEnd/>
              <a:tailEnd type="triangle" w="med" len="med"/>
            </a:ln>
          </p:spPr>
        </p:cxnSp>
        <p:cxnSp>
          <p:nvCxnSpPr>
            <p:cNvPr id="16442" name="AutoShape 30"/>
            <p:cNvCxnSpPr>
              <a:cxnSpLocks noChangeShapeType="1"/>
              <a:stCxn id="16477" idx="2"/>
              <a:endCxn id="16474" idx="0"/>
            </p:cNvCxnSpPr>
            <p:nvPr/>
          </p:nvCxnSpPr>
          <p:spPr bwMode="auto">
            <a:xfrm flipH="1">
              <a:off x="343" y="2047"/>
              <a:ext cx="1109" cy="118"/>
            </a:xfrm>
            <a:prstGeom prst="straightConnector1">
              <a:avLst/>
            </a:prstGeom>
            <a:noFill/>
            <a:ln w="9525">
              <a:solidFill>
                <a:schemeClr val="tx1"/>
              </a:solidFill>
              <a:round/>
              <a:headEnd/>
              <a:tailEnd type="triangle" w="med" len="med"/>
            </a:ln>
          </p:spPr>
        </p:cxnSp>
        <p:cxnSp>
          <p:nvCxnSpPr>
            <p:cNvPr id="16443" name="AutoShape 31"/>
            <p:cNvCxnSpPr>
              <a:cxnSpLocks noChangeShapeType="1"/>
              <a:stCxn id="16477" idx="2"/>
              <a:endCxn id="16466" idx="0"/>
            </p:cNvCxnSpPr>
            <p:nvPr/>
          </p:nvCxnSpPr>
          <p:spPr bwMode="auto">
            <a:xfrm>
              <a:off x="1452" y="2047"/>
              <a:ext cx="746" cy="118"/>
            </a:xfrm>
            <a:prstGeom prst="straightConnector1">
              <a:avLst/>
            </a:prstGeom>
            <a:noFill/>
            <a:ln w="9525">
              <a:solidFill>
                <a:schemeClr val="tx1"/>
              </a:solidFill>
              <a:round/>
              <a:headEnd/>
              <a:tailEnd type="triangle" w="med" len="med"/>
            </a:ln>
          </p:spPr>
        </p:cxnSp>
        <p:cxnSp>
          <p:nvCxnSpPr>
            <p:cNvPr id="16444" name="AutoShape 32"/>
            <p:cNvCxnSpPr>
              <a:cxnSpLocks noChangeShapeType="1"/>
              <a:stCxn id="16477" idx="2"/>
              <a:endCxn id="16472" idx="0"/>
            </p:cNvCxnSpPr>
            <p:nvPr/>
          </p:nvCxnSpPr>
          <p:spPr bwMode="auto">
            <a:xfrm flipH="1">
              <a:off x="827" y="2047"/>
              <a:ext cx="625" cy="118"/>
            </a:xfrm>
            <a:prstGeom prst="straightConnector1">
              <a:avLst/>
            </a:prstGeom>
            <a:noFill/>
            <a:ln w="9525">
              <a:solidFill>
                <a:schemeClr val="tx1"/>
              </a:solidFill>
              <a:round/>
              <a:headEnd/>
              <a:tailEnd type="triangle" w="med" len="med"/>
            </a:ln>
          </p:spPr>
        </p:cxnSp>
        <p:cxnSp>
          <p:nvCxnSpPr>
            <p:cNvPr id="16445" name="AutoShape 33"/>
            <p:cNvCxnSpPr>
              <a:cxnSpLocks noChangeShapeType="1"/>
              <a:stCxn id="16477" idx="2"/>
              <a:endCxn id="16468" idx="0"/>
            </p:cNvCxnSpPr>
            <p:nvPr/>
          </p:nvCxnSpPr>
          <p:spPr bwMode="auto">
            <a:xfrm>
              <a:off x="1452" y="2047"/>
              <a:ext cx="302" cy="118"/>
            </a:xfrm>
            <a:prstGeom prst="straightConnector1">
              <a:avLst/>
            </a:prstGeom>
            <a:noFill/>
            <a:ln w="9525">
              <a:solidFill>
                <a:schemeClr val="tx1"/>
              </a:solidFill>
              <a:round/>
              <a:headEnd/>
              <a:tailEnd type="triangle" w="med" len="med"/>
            </a:ln>
          </p:spPr>
        </p:cxnSp>
        <p:cxnSp>
          <p:nvCxnSpPr>
            <p:cNvPr id="16446" name="AutoShape 34"/>
            <p:cNvCxnSpPr>
              <a:cxnSpLocks noChangeShapeType="1"/>
              <a:stCxn id="16477" idx="2"/>
              <a:endCxn id="16464" idx="0"/>
            </p:cNvCxnSpPr>
            <p:nvPr/>
          </p:nvCxnSpPr>
          <p:spPr bwMode="auto">
            <a:xfrm>
              <a:off x="1452" y="2047"/>
              <a:ext cx="1189" cy="118"/>
            </a:xfrm>
            <a:prstGeom prst="straightConnector1">
              <a:avLst/>
            </a:prstGeom>
            <a:noFill/>
            <a:ln w="9525">
              <a:solidFill>
                <a:schemeClr val="tx1"/>
              </a:solidFill>
              <a:round/>
              <a:headEnd/>
              <a:tailEnd type="triangle" w="med" len="med"/>
            </a:ln>
          </p:spPr>
        </p:cxnSp>
        <p:grpSp>
          <p:nvGrpSpPr>
            <p:cNvPr id="16447" name="Group 35"/>
            <p:cNvGrpSpPr>
              <a:grpSpLocks/>
            </p:cNvGrpSpPr>
            <p:nvPr/>
          </p:nvGrpSpPr>
          <p:grpSpPr bwMode="auto">
            <a:xfrm>
              <a:off x="645" y="2727"/>
              <a:ext cx="726" cy="488"/>
              <a:chOff x="1248" y="1056"/>
              <a:chExt cx="864" cy="543"/>
            </a:xfrm>
          </p:grpSpPr>
          <p:sp>
            <p:nvSpPr>
              <p:cNvPr id="16462" name="AutoShape 36"/>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63" name="Text Box 37"/>
              <p:cNvSpPr txBox="1">
                <a:spLocks noChangeArrowheads="1"/>
              </p:cNvSpPr>
              <p:nvPr/>
            </p:nvSpPr>
            <p:spPr bwMode="auto">
              <a:xfrm>
                <a:off x="1248" y="1391"/>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2</a:t>
                </a:r>
              </a:p>
            </p:txBody>
          </p:sp>
        </p:grpSp>
        <p:grpSp>
          <p:nvGrpSpPr>
            <p:cNvPr id="16448" name="Group 38"/>
            <p:cNvGrpSpPr>
              <a:grpSpLocks/>
            </p:cNvGrpSpPr>
            <p:nvPr/>
          </p:nvGrpSpPr>
          <p:grpSpPr bwMode="auto">
            <a:xfrm>
              <a:off x="1129" y="2727"/>
              <a:ext cx="726" cy="488"/>
              <a:chOff x="1248" y="1056"/>
              <a:chExt cx="864" cy="543"/>
            </a:xfrm>
          </p:grpSpPr>
          <p:sp>
            <p:nvSpPr>
              <p:cNvPr id="16460" name="AutoShape 39"/>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61" name="Text Box 40"/>
              <p:cNvSpPr txBox="1">
                <a:spLocks noChangeArrowheads="1"/>
              </p:cNvSpPr>
              <p:nvPr/>
            </p:nvSpPr>
            <p:spPr bwMode="auto">
              <a:xfrm>
                <a:off x="1248" y="1391"/>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3</a:t>
                </a:r>
              </a:p>
            </p:txBody>
          </p:sp>
        </p:grpSp>
        <p:grpSp>
          <p:nvGrpSpPr>
            <p:cNvPr id="16449" name="Group 41"/>
            <p:cNvGrpSpPr>
              <a:grpSpLocks/>
            </p:cNvGrpSpPr>
            <p:nvPr/>
          </p:nvGrpSpPr>
          <p:grpSpPr bwMode="auto">
            <a:xfrm>
              <a:off x="2016" y="2727"/>
              <a:ext cx="726" cy="489"/>
              <a:chOff x="1248" y="1056"/>
              <a:chExt cx="864" cy="544"/>
            </a:xfrm>
          </p:grpSpPr>
          <p:sp>
            <p:nvSpPr>
              <p:cNvPr id="16458" name="AutoShape 42"/>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59" name="Text Box 43"/>
              <p:cNvSpPr txBox="1">
                <a:spLocks noChangeArrowheads="1"/>
              </p:cNvSpPr>
              <p:nvPr/>
            </p:nvSpPr>
            <p:spPr bwMode="auto">
              <a:xfrm>
                <a:off x="1248" y="1392"/>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5</a:t>
                </a:r>
              </a:p>
            </p:txBody>
          </p:sp>
        </p:grpSp>
        <p:cxnSp>
          <p:nvCxnSpPr>
            <p:cNvPr id="16450" name="AutoShape 44"/>
            <p:cNvCxnSpPr>
              <a:cxnSpLocks noChangeShapeType="1"/>
              <a:stCxn id="16475" idx="2"/>
              <a:endCxn id="16462" idx="0"/>
            </p:cNvCxnSpPr>
            <p:nvPr/>
          </p:nvCxnSpPr>
          <p:spPr bwMode="auto">
            <a:xfrm>
              <a:off x="363" y="2652"/>
              <a:ext cx="625" cy="75"/>
            </a:xfrm>
            <a:prstGeom prst="straightConnector1">
              <a:avLst/>
            </a:prstGeom>
            <a:noFill/>
            <a:ln w="9525">
              <a:solidFill>
                <a:schemeClr val="tx1"/>
              </a:solidFill>
              <a:round/>
              <a:headEnd/>
              <a:tailEnd type="triangle" w="med" len="med"/>
            </a:ln>
          </p:spPr>
        </p:cxnSp>
        <p:cxnSp>
          <p:nvCxnSpPr>
            <p:cNvPr id="16451" name="AutoShape 45"/>
            <p:cNvCxnSpPr>
              <a:cxnSpLocks noChangeShapeType="1"/>
              <a:stCxn id="16473" idx="2"/>
              <a:endCxn id="16462" idx="0"/>
            </p:cNvCxnSpPr>
            <p:nvPr/>
          </p:nvCxnSpPr>
          <p:spPr bwMode="auto">
            <a:xfrm>
              <a:off x="847" y="2652"/>
              <a:ext cx="141" cy="75"/>
            </a:xfrm>
            <a:prstGeom prst="straightConnector1">
              <a:avLst/>
            </a:prstGeom>
            <a:noFill/>
            <a:ln w="9525">
              <a:solidFill>
                <a:schemeClr val="tx1"/>
              </a:solidFill>
              <a:round/>
              <a:headEnd/>
              <a:tailEnd type="triangle" w="med" len="med"/>
            </a:ln>
          </p:spPr>
        </p:cxnSp>
        <p:cxnSp>
          <p:nvCxnSpPr>
            <p:cNvPr id="16452" name="AutoShape 46"/>
            <p:cNvCxnSpPr>
              <a:cxnSpLocks noChangeShapeType="1"/>
              <a:stCxn id="16471" idx="2"/>
              <a:endCxn id="16460" idx="0"/>
            </p:cNvCxnSpPr>
            <p:nvPr/>
          </p:nvCxnSpPr>
          <p:spPr bwMode="auto">
            <a:xfrm>
              <a:off x="1331" y="2652"/>
              <a:ext cx="141" cy="75"/>
            </a:xfrm>
            <a:prstGeom prst="straightConnector1">
              <a:avLst/>
            </a:prstGeom>
            <a:noFill/>
            <a:ln w="9525">
              <a:solidFill>
                <a:schemeClr val="tx1"/>
              </a:solidFill>
              <a:round/>
              <a:headEnd/>
              <a:tailEnd type="triangle" w="med" len="med"/>
            </a:ln>
          </p:spPr>
        </p:cxnSp>
        <p:cxnSp>
          <p:nvCxnSpPr>
            <p:cNvPr id="16453" name="AutoShape 47"/>
            <p:cNvCxnSpPr>
              <a:cxnSpLocks noChangeShapeType="1"/>
              <a:stCxn id="16469" idx="2"/>
              <a:endCxn id="16460" idx="0"/>
            </p:cNvCxnSpPr>
            <p:nvPr/>
          </p:nvCxnSpPr>
          <p:spPr bwMode="auto">
            <a:xfrm flipH="1">
              <a:off x="1472" y="2652"/>
              <a:ext cx="302" cy="75"/>
            </a:xfrm>
            <a:prstGeom prst="straightConnector1">
              <a:avLst/>
            </a:prstGeom>
            <a:noFill/>
            <a:ln w="9525">
              <a:solidFill>
                <a:schemeClr val="tx1"/>
              </a:solidFill>
              <a:round/>
              <a:headEnd/>
              <a:tailEnd type="triangle" w="med" len="med"/>
            </a:ln>
          </p:spPr>
        </p:cxnSp>
        <p:cxnSp>
          <p:nvCxnSpPr>
            <p:cNvPr id="16454" name="AutoShape 48"/>
            <p:cNvCxnSpPr>
              <a:cxnSpLocks noChangeShapeType="1"/>
              <a:stCxn id="16469" idx="2"/>
              <a:endCxn id="16458" idx="0"/>
            </p:cNvCxnSpPr>
            <p:nvPr/>
          </p:nvCxnSpPr>
          <p:spPr bwMode="auto">
            <a:xfrm>
              <a:off x="1774" y="2652"/>
              <a:ext cx="585" cy="75"/>
            </a:xfrm>
            <a:prstGeom prst="straightConnector1">
              <a:avLst/>
            </a:prstGeom>
            <a:noFill/>
            <a:ln w="9525">
              <a:solidFill>
                <a:schemeClr val="tx1"/>
              </a:solidFill>
              <a:round/>
              <a:headEnd/>
              <a:tailEnd type="triangle" w="med" len="med"/>
            </a:ln>
          </p:spPr>
        </p:cxnSp>
        <p:cxnSp>
          <p:nvCxnSpPr>
            <p:cNvPr id="16455" name="AutoShape 49"/>
            <p:cNvCxnSpPr>
              <a:cxnSpLocks noChangeShapeType="1"/>
              <a:stCxn id="16467" idx="2"/>
              <a:endCxn id="16458" idx="0"/>
            </p:cNvCxnSpPr>
            <p:nvPr/>
          </p:nvCxnSpPr>
          <p:spPr bwMode="auto">
            <a:xfrm>
              <a:off x="2218" y="2652"/>
              <a:ext cx="141" cy="75"/>
            </a:xfrm>
            <a:prstGeom prst="straightConnector1">
              <a:avLst/>
            </a:prstGeom>
            <a:noFill/>
            <a:ln w="9525">
              <a:solidFill>
                <a:schemeClr val="tx1"/>
              </a:solidFill>
              <a:round/>
              <a:headEnd/>
              <a:tailEnd type="triangle" w="med" len="med"/>
            </a:ln>
          </p:spPr>
        </p:cxnSp>
        <p:cxnSp>
          <p:nvCxnSpPr>
            <p:cNvPr id="16456" name="AutoShape 50"/>
            <p:cNvCxnSpPr>
              <a:cxnSpLocks noChangeShapeType="1"/>
              <a:stCxn id="16465" idx="2"/>
              <a:endCxn id="16458" idx="0"/>
            </p:cNvCxnSpPr>
            <p:nvPr/>
          </p:nvCxnSpPr>
          <p:spPr bwMode="auto">
            <a:xfrm flipH="1">
              <a:off x="2359" y="2652"/>
              <a:ext cx="302" cy="75"/>
            </a:xfrm>
            <a:prstGeom prst="straightConnector1">
              <a:avLst/>
            </a:prstGeom>
            <a:noFill/>
            <a:ln w="9525">
              <a:solidFill>
                <a:schemeClr val="tx1"/>
              </a:solidFill>
              <a:round/>
              <a:headEnd/>
              <a:tailEnd type="triangle" w="med" len="med"/>
            </a:ln>
          </p:spPr>
        </p:cxnSp>
        <p:sp>
          <p:nvSpPr>
            <p:cNvPr id="16457" name="Text Box 51"/>
            <p:cNvSpPr txBox="1">
              <a:spLocks noChangeArrowheads="1"/>
            </p:cNvSpPr>
            <p:nvPr/>
          </p:nvSpPr>
          <p:spPr bwMode="auto">
            <a:xfrm>
              <a:off x="1728" y="1440"/>
              <a:ext cx="473" cy="317"/>
            </a:xfrm>
            <a:prstGeom prst="rect">
              <a:avLst/>
            </a:prstGeom>
            <a:noFill/>
            <a:ln w="9525">
              <a:noFill/>
              <a:miter lim="800000"/>
              <a:headEnd/>
              <a:tailEnd/>
            </a:ln>
          </p:spPr>
          <p:txBody>
            <a:bodyPr wrap="none">
              <a:spAutoFit/>
            </a:bodyPr>
            <a:lstStyle/>
            <a:p>
              <a:r>
                <a:rPr lang="es-AR" sz="2667" dirty="0">
                  <a:latin typeface="Times New Roman" pitchFamily="18" charset="0"/>
                </a:rPr>
                <a:t>Enero</a:t>
              </a:r>
            </a:p>
          </p:txBody>
        </p:sp>
      </p:grpSp>
      <p:grpSp>
        <p:nvGrpSpPr>
          <p:cNvPr id="16389" name="Group 111"/>
          <p:cNvGrpSpPr>
            <a:grpSpLocks/>
          </p:cNvGrpSpPr>
          <p:nvPr/>
        </p:nvGrpSpPr>
        <p:grpSpPr bwMode="auto">
          <a:xfrm>
            <a:off x="5486400" y="2667000"/>
            <a:ext cx="6705600" cy="3910014"/>
            <a:chOff x="2592" y="1680"/>
            <a:chExt cx="3168" cy="2463"/>
          </a:xfrm>
        </p:grpSpPr>
        <p:sp>
          <p:nvSpPr>
            <p:cNvPr id="16390" name="AutoShape 55" descr="Diagonal hacia abajo oscura"/>
            <p:cNvSpPr>
              <a:spLocks noChangeArrowheads="1"/>
            </p:cNvSpPr>
            <p:nvPr/>
          </p:nvSpPr>
          <p:spPr bwMode="auto">
            <a:xfrm>
              <a:off x="3817" y="1680"/>
              <a:ext cx="211" cy="326"/>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6391" name="Text Box 56"/>
            <p:cNvSpPr txBox="1">
              <a:spLocks noChangeArrowheads="1"/>
            </p:cNvSpPr>
            <p:nvPr/>
          </p:nvSpPr>
          <p:spPr bwMode="auto">
            <a:xfrm>
              <a:off x="3564" y="2006"/>
              <a:ext cx="760"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Requerimientos</a:t>
              </a:r>
            </a:p>
          </p:txBody>
        </p:sp>
        <p:sp>
          <p:nvSpPr>
            <p:cNvPr id="16392" name="AutoShape 58" descr="Diagonal hacia abajo oscura"/>
            <p:cNvSpPr>
              <a:spLocks noChangeArrowheads="1"/>
            </p:cNvSpPr>
            <p:nvPr/>
          </p:nvSpPr>
          <p:spPr bwMode="auto">
            <a:xfrm>
              <a:off x="3986" y="2377"/>
              <a:ext cx="211" cy="326"/>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6393" name="Text Box 59"/>
            <p:cNvSpPr txBox="1">
              <a:spLocks noChangeArrowheads="1"/>
            </p:cNvSpPr>
            <p:nvPr/>
          </p:nvSpPr>
          <p:spPr bwMode="auto">
            <a:xfrm>
              <a:off x="3732" y="2702"/>
              <a:ext cx="761"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Diseño</a:t>
              </a:r>
            </a:p>
          </p:txBody>
        </p:sp>
        <p:grpSp>
          <p:nvGrpSpPr>
            <p:cNvPr id="16394" name="Group 60"/>
            <p:cNvGrpSpPr>
              <a:grpSpLocks/>
            </p:cNvGrpSpPr>
            <p:nvPr/>
          </p:nvGrpSpPr>
          <p:grpSpPr bwMode="auto">
            <a:xfrm>
              <a:off x="2592" y="3028"/>
              <a:ext cx="760" cy="511"/>
              <a:chOff x="1248" y="1056"/>
              <a:chExt cx="864" cy="527"/>
            </a:xfrm>
          </p:grpSpPr>
          <p:sp>
            <p:nvSpPr>
              <p:cNvPr id="16430" name="AutoShape 61"/>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31" name="Text Box 62"/>
              <p:cNvSpPr txBox="1">
                <a:spLocks noChangeArrowheads="1"/>
              </p:cNvSpPr>
              <p:nvPr/>
            </p:nvSpPr>
            <p:spPr bwMode="auto">
              <a:xfrm>
                <a:off x="1248" y="1390"/>
                <a:ext cx="864" cy="193"/>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1</a:t>
                </a:r>
              </a:p>
            </p:txBody>
          </p:sp>
        </p:grpSp>
        <p:grpSp>
          <p:nvGrpSpPr>
            <p:cNvPr id="16395" name="Group 63"/>
            <p:cNvGrpSpPr>
              <a:grpSpLocks/>
            </p:cNvGrpSpPr>
            <p:nvPr/>
          </p:nvGrpSpPr>
          <p:grpSpPr bwMode="auto">
            <a:xfrm>
              <a:off x="3098" y="3028"/>
              <a:ext cx="761" cy="511"/>
              <a:chOff x="1247" y="1056"/>
              <a:chExt cx="865" cy="527"/>
            </a:xfrm>
          </p:grpSpPr>
          <p:sp>
            <p:nvSpPr>
              <p:cNvPr id="16428" name="AutoShape 6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29" name="Text Box 65"/>
              <p:cNvSpPr txBox="1">
                <a:spLocks noChangeArrowheads="1"/>
              </p:cNvSpPr>
              <p:nvPr/>
            </p:nvSpPr>
            <p:spPr bwMode="auto">
              <a:xfrm>
                <a:off x="1247" y="1390"/>
                <a:ext cx="865" cy="193"/>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2</a:t>
                </a:r>
              </a:p>
            </p:txBody>
          </p:sp>
        </p:grpSp>
        <p:sp>
          <p:nvSpPr>
            <p:cNvPr id="16396" name="AutoShape 67" descr="Tablero de damas pequeño"/>
            <p:cNvSpPr>
              <a:spLocks noChangeArrowheads="1"/>
            </p:cNvSpPr>
            <p:nvPr/>
          </p:nvSpPr>
          <p:spPr bwMode="auto">
            <a:xfrm>
              <a:off x="3859" y="3027"/>
              <a:ext cx="211" cy="326"/>
            </a:xfrm>
            <a:prstGeom prst="foldedCorner">
              <a:avLst>
                <a:gd name="adj" fmla="val 12500"/>
              </a:avLst>
            </a:prstGeom>
            <a:pattFill prst="smCheck">
              <a:fgClr>
                <a:srgbClr val="FF3300"/>
              </a:fgClr>
              <a:bgClr>
                <a:srgbClr val="FFFFFF"/>
              </a:bgClr>
            </a:pattFill>
            <a:ln w="9525">
              <a:solidFill>
                <a:schemeClr val="tx1"/>
              </a:solidFill>
              <a:round/>
              <a:headEnd/>
              <a:tailEnd/>
            </a:ln>
          </p:spPr>
          <p:txBody>
            <a:bodyPr wrap="none" anchor="ctr"/>
            <a:lstStyle/>
            <a:p>
              <a:endParaRPr lang="es-ES" sz="2400"/>
            </a:p>
          </p:txBody>
        </p:sp>
        <p:sp>
          <p:nvSpPr>
            <p:cNvPr id="16397" name="Text Box 68"/>
            <p:cNvSpPr txBox="1">
              <a:spLocks noChangeArrowheads="1"/>
            </p:cNvSpPr>
            <p:nvPr/>
          </p:nvSpPr>
          <p:spPr bwMode="auto">
            <a:xfrm>
              <a:off x="3606" y="3351"/>
              <a:ext cx="760"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3</a:t>
              </a:r>
            </a:p>
          </p:txBody>
        </p:sp>
        <p:sp>
          <p:nvSpPr>
            <p:cNvPr id="16398" name="AutoShape 70" descr="Zigzag"/>
            <p:cNvSpPr>
              <a:spLocks noChangeArrowheads="1"/>
            </p:cNvSpPr>
            <p:nvPr/>
          </p:nvSpPr>
          <p:spPr bwMode="auto">
            <a:xfrm>
              <a:off x="4324" y="3027"/>
              <a:ext cx="211" cy="326"/>
            </a:xfrm>
            <a:prstGeom prst="foldedCorner">
              <a:avLst>
                <a:gd name="adj" fmla="val 12500"/>
              </a:avLst>
            </a:prstGeom>
            <a:pattFill prst="zigZag">
              <a:fgClr>
                <a:srgbClr val="FF3300"/>
              </a:fgClr>
              <a:bgClr>
                <a:schemeClr val="bg1"/>
              </a:bgClr>
            </a:pattFill>
            <a:ln w="9525">
              <a:solidFill>
                <a:schemeClr val="tx1"/>
              </a:solidFill>
              <a:round/>
              <a:headEnd/>
              <a:tailEnd/>
            </a:ln>
          </p:spPr>
          <p:txBody>
            <a:bodyPr wrap="none" anchor="ctr"/>
            <a:lstStyle/>
            <a:p>
              <a:endParaRPr lang="es-ES" sz="2400"/>
            </a:p>
          </p:txBody>
        </p:sp>
        <p:sp>
          <p:nvSpPr>
            <p:cNvPr id="16399" name="Text Box 71"/>
            <p:cNvSpPr txBox="1">
              <a:spLocks noChangeArrowheads="1"/>
            </p:cNvSpPr>
            <p:nvPr/>
          </p:nvSpPr>
          <p:spPr bwMode="auto">
            <a:xfrm>
              <a:off x="4070" y="3351"/>
              <a:ext cx="761"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4</a:t>
              </a:r>
            </a:p>
          </p:txBody>
        </p:sp>
        <p:grpSp>
          <p:nvGrpSpPr>
            <p:cNvPr id="16400" name="Group 72"/>
            <p:cNvGrpSpPr>
              <a:grpSpLocks/>
            </p:cNvGrpSpPr>
            <p:nvPr/>
          </p:nvGrpSpPr>
          <p:grpSpPr bwMode="auto">
            <a:xfrm>
              <a:off x="4535" y="3028"/>
              <a:ext cx="761" cy="511"/>
              <a:chOff x="1248" y="1056"/>
              <a:chExt cx="865" cy="527"/>
            </a:xfrm>
          </p:grpSpPr>
          <p:sp>
            <p:nvSpPr>
              <p:cNvPr id="16426" name="AutoShape 7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27" name="Text Box 74"/>
              <p:cNvSpPr txBox="1">
                <a:spLocks noChangeArrowheads="1"/>
              </p:cNvSpPr>
              <p:nvPr/>
            </p:nvSpPr>
            <p:spPr bwMode="auto">
              <a:xfrm>
                <a:off x="1248" y="1390"/>
                <a:ext cx="865" cy="193"/>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5</a:t>
                </a:r>
              </a:p>
            </p:txBody>
          </p:sp>
        </p:grpSp>
        <p:grpSp>
          <p:nvGrpSpPr>
            <p:cNvPr id="16401" name="Group 75"/>
            <p:cNvGrpSpPr>
              <a:grpSpLocks/>
            </p:cNvGrpSpPr>
            <p:nvPr/>
          </p:nvGrpSpPr>
          <p:grpSpPr bwMode="auto">
            <a:xfrm>
              <a:off x="5000" y="3028"/>
              <a:ext cx="760" cy="511"/>
              <a:chOff x="1248" y="1056"/>
              <a:chExt cx="864" cy="527"/>
            </a:xfrm>
          </p:grpSpPr>
          <p:sp>
            <p:nvSpPr>
              <p:cNvPr id="16424" name="AutoShape 76"/>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25" name="Text Box 77"/>
              <p:cNvSpPr txBox="1">
                <a:spLocks noChangeArrowheads="1"/>
              </p:cNvSpPr>
              <p:nvPr/>
            </p:nvSpPr>
            <p:spPr bwMode="auto">
              <a:xfrm>
                <a:off x="1248" y="1390"/>
                <a:ext cx="864" cy="193"/>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6</a:t>
                </a:r>
              </a:p>
            </p:txBody>
          </p:sp>
        </p:grpSp>
        <p:cxnSp>
          <p:nvCxnSpPr>
            <p:cNvPr id="16402" name="AutoShape 78"/>
            <p:cNvCxnSpPr>
              <a:cxnSpLocks noChangeShapeType="1"/>
              <a:stCxn id="16391" idx="2"/>
              <a:endCxn id="16392" idx="0"/>
            </p:cNvCxnSpPr>
            <p:nvPr/>
          </p:nvCxnSpPr>
          <p:spPr bwMode="auto">
            <a:xfrm>
              <a:off x="3944" y="2193"/>
              <a:ext cx="147" cy="184"/>
            </a:xfrm>
            <a:prstGeom prst="straightConnector1">
              <a:avLst/>
            </a:prstGeom>
            <a:noFill/>
            <a:ln w="9525">
              <a:solidFill>
                <a:schemeClr val="tx1"/>
              </a:solidFill>
              <a:round/>
              <a:headEnd/>
              <a:tailEnd type="triangle" w="med" len="med"/>
            </a:ln>
          </p:spPr>
        </p:cxnSp>
        <p:cxnSp>
          <p:nvCxnSpPr>
            <p:cNvPr id="16403" name="AutoShape 79"/>
            <p:cNvCxnSpPr>
              <a:cxnSpLocks noChangeShapeType="1"/>
              <a:stCxn id="16393" idx="2"/>
              <a:endCxn id="16396" idx="0"/>
            </p:cNvCxnSpPr>
            <p:nvPr/>
          </p:nvCxnSpPr>
          <p:spPr bwMode="auto">
            <a:xfrm flipH="1">
              <a:off x="3965" y="2889"/>
              <a:ext cx="148" cy="138"/>
            </a:xfrm>
            <a:prstGeom prst="straightConnector1">
              <a:avLst/>
            </a:prstGeom>
            <a:noFill/>
            <a:ln w="9525">
              <a:solidFill>
                <a:schemeClr val="tx1"/>
              </a:solidFill>
              <a:round/>
              <a:headEnd/>
              <a:tailEnd type="triangle" w="med" len="med"/>
            </a:ln>
          </p:spPr>
        </p:cxnSp>
        <p:cxnSp>
          <p:nvCxnSpPr>
            <p:cNvPr id="16404" name="AutoShape 80"/>
            <p:cNvCxnSpPr>
              <a:cxnSpLocks noChangeShapeType="1"/>
              <a:stCxn id="16393" idx="2"/>
              <a:endCxn id="16430" idx="0"/>
            </p:cNvCxnSpPr>
            <p:nvPr/>
          </p:nvCxnSpPr>
          <p:spPr bwMode="auto">
            <a:xfrm flipH="1">
              <a:off x="2951" y="2889"/>
              <a:ext cx="1162" cy="139"/>
            </a:xfrm>
            <a:prstGeom prst="straightConnector1">
              <a:avLst/>
            </a:prstGeom>
            <a:noFill/>
            <a:ln w="9525">
              <a:solidFill>
                <a:schemeClr val="tx1"/>
              </a:solidFill>
              <a:round/>
              <a:headEnd/>
              <a:tailEnd type="triangle" w="med" len="med"/>
            </a:ln>
          </p:spPr>
        </p:cxnSp>
        <p:cxnSp>
          <p:nvCxnSpPr>
            <p:cNvPr id="16405" name="AutoShape 81"/>
            <p:cNvCxnSpPr>
              <a:cxnSpLocks noChangeShapeType="1"/>
              <a:stCxn id="16393" idx="2"/>
              <a:endCxn id="16426" idx="0"/>
            </p:cNvCxnSpPr>
            <p:nvPr/>
          </p:nvCxnSpPr>
          <p:spPr bwMode="auto">
            <a:xfrm>
              <a:off x="4113" y="2889"/>
              <a:ext cx="781" cy="139"/>
            </a:xfrm>
            <a:prstGeom prst="straightConnector1">
              <a:avLst/>
            </a:prstGeom>
            <a:noFill/>
            <a:ln w="9525">
              <a:solidFill>
                <a:schemeClr val="tx1"/>
              </a:solidFill>
              <a:round/>
              <a:headEnd/>
              <a:tailEnd type="triangle" w="med" len="med"/>
            </a:ln>
          </p:spPr>
        </p:cxnSp>
        <p:cxnSp>
          <p:nvCxnSpPr>
            <p:cNvPr id="16406" name="AutoShape 82"/>
            <p:cNvCxnSpPr>
              <a:cxnSpLocks noChangeShapeType="1"/>
              <a:stCxn id="16393" idx="2"/>
              <a:endCxn id="16428" idx="0"/>
            </p:cNvCxnSpPr>
            <p:nvPr/>
          </p:nvCxnSpPr>
          <p:spPr bwMode="auto">
            <a:xfrm flipH="1">
              <a:off x="3458" y="2889"/>
              <a:ext cx="655" cy="139"/>
            </a:xfrm>
            <a:prstGeom prst="straightConnector1">
              <a:avLst/>
            </a:prstGeom>
            <a:noFill/>
            <a:ln w="9525">
              <a:solidFill>
                <a:schemeClr val="tx1"/>
              </a:solidFill>
              <a:round/>
              <a:headEnd/>
              <a:tailEnd type="triangle" w="med" len="med"/>
            </a:ln>
          </p:spPr>
        </p:cxnSp>
        <p:cxnSp>
          <p:nvCxnSpPr>
            <p:cNvPr id="16407" name="AutoShape 83"/>
            <p:cNvCxnSpPr>
              <a:cxnSpLocks noChangeShapeType="1"/>
              <a:stCxn id="16393" idx="2"/>
              <a:endCxn id="16398" idx="0"/>
            </p:cNvCxnSpPr>
            <p:nvPr/>
          </p:nvCxnSpPr>
          <p:spPr bwMode="auto">
            <a:xfrm>
              <a:off x="4113" y="2889"/>
              <a:ext cx="317" cy="138"/>
            </a:xfrm>
            <a:prstGeom prst="straightConnector1">
              <a:avLst/>
            </a:prstGeom>
            <a:noFill/>
            <a:ln w="9525">
              <a:solidFill>
                <a:schemeClr val="tx1"/>
              </a:solidFill>
              <a:round/>
              <a:headEnd/>
              <a:tailEnd type="triangle" w="med" len="med"/>
            </a:ln>
          </p:spPr>
        </p:cxnSp>
        <p:cxnSp>
          <p:nvCxnSpPr>
            <p:cNvPr id="16408" name="AutoShape 84"/>
            <p:cNvCxnSpPr>
              <a:cxnSpLocks noChangeShapeType="1"/>
              <a:stCxn id="16393" idx="2"/>
              <a:endCxn id="16424" idx="0"/>
            </p:cNvCxnSpPr>
            <p:nvPr/>
          </p:nvCxnSpPr>
          <p:spPr bwMode="auto">
            <a:xfrm>
              <a:off x="4113" y="2889"/>
              <a:ext cx="1246" cy="139"/>
            </a:xfrm>
            <a:prstGeom prst="straightConnector1">
              <a:avLst/>
            </a:prstGeom>
            <a:noFill/>
            <a:ln w="9525">
              <a:solidFill>
                <a:schemeClr val="tx1"/>
              </a:solidFill>
              <a:round/>
              <a:headEnd/>
              <a:tailEnd type="triangle" w="med" len="med"/>
            </a:ln>
          </p:spPr>
        </p:cxnSp>
        <p:grpSp>
          <p:nvGrpSpPr>
            <p:cNvPr id="16409" name="Group 85"/>
            <p:cNvGrpSpPr>
              <a:grpSpLocks/>
            </p:cNvGrpSpPr>
            <p:nvPr/>
          </p:nvGrpSpPr>
          <p:grpSpPr bwMode="auto">
            <a:xfrm>
              <a:off x="3268" y="3632"/>
              <a:ext cx="760" cy="511"/>
              <a:chOff x="1248" y="1056"/>
              <a:chExt cx="864" cy="527"/>
            </a:xfrm>
          </p:grpSpPr>
          <p:sp>
            <p:nvSpPr>
              <p:cNvPr id="16422" name="AutoShape 86"/>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23" name="Text Box 87"/>
              <p:cNvSpPr txBox="1">
                <a:spLocks noChangeArrowheads="1"/>
              </p:cNvSpPr>
              <p:nvPr/>
            </p:nvSpPr>
            <p:spPr bwMode="auto">
              <a:xfrm>
                <a:off x="1248" y="1390"/>
                <a:ext cx="864" cy="193"/>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2</a:t>
                </a:r>
              </a:p>
            </p:txBody>
          </p:sp>
        </p:grpSp>
        <p:sp>
          <p:nvSpPr>
            <p:cNvPr id="16410" name="AutoShape 89" descr="Confeti grande"/>
            <p:cNvSpPr>
              <a:spLocks noChangeArrowheads="1"/>
            </p:cNvSpPr>
            <p:nvPr/>
          </p:nvSpPr>
          <p:spPr bwMode="auto">
            <a:xfrm>
              <a:off x="4028" y="3631"/>
              <a:ext cx="211" cy="326"/>
            </a:xfrm>
            <a:prstGeom prst="foldedCorner">
              <a:avLst>
                <a:gd name="adj" fmla="val 12500"/>
              </a:avLst>
            </a:prstGeom>
            <a:pattFill prst="lgConfetti">
              <a:fgClr>
                <a:srgbClr val="FF3300"/>
              </a:fgClr>
              <a:bgClr>
                <a:schemeClr val="bg1"/>
              </a:bgClr>
            </a:pattFill>
            <a:ln w="9525">
              <a:solidFill>
                <a:schemeClr val="tx1"/>
              </a:solidFill>
              <a:round/>
              <a:headEnd/>
              <a:tailEnd/>
            </a:ln>
          </p:spPr>
          <p:txBody>
            <a:bodyPr wrap="none" anchor="ctr"/>
            <a:lstStyle/>
            <a:p>
              <a:endParaRPr lang="es-ES" sz="2400"/>
            </a:p>
          </p:txBody>
        </p:sp>
        <p:sp>
          <p:nvSpPr>
            <p:cNvPr id="16411" name="Text Box 90"/>
            <p:cNvSpPr txBox="1">
              <a:spLocks noChangeArrowheads="1"/>
            </p:cNvSpPr>
            <p:nvPr/>
          </p:nvSpPr>
          <p:spPr bwMode="auto">
            <a:xfrm>
              <a:off x="3775" y="3955"/>
              <a:ext cx="760"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3</a:t>
              </a:r>
            </a:p>
          </p:txBody>
        </p:sp>
        <p:sp>
          <p:nvSpPr>
            <p:cNvPr id="16412" name="AutoShape 92" descr="Confeti grande"/>
            <p:cNvSpPr>
              <a:spLocks noChangeArrowheads="1"/>
            </p:cNvSpPr>
            <p:nvPr/>
          </p:nvSpPr>
          <p:spPr bwMode="auto">
            <a:xfrm>
              <a:off x="4957" y="3631"/>
              <a:ext cx="211" cy="326"/>
            </a:xfrm>
            <a:prstGeom prst="foldedCorner">
              <a:avLst>
                <a:gd name="adj" fmla="val 12500"/>
              </a:avLst>
            </a:prstGeom>
            <a:pattFill prst="lgConfetti">
              <a:fgClr>
                <a:srgbClr val="FF3300"/>
              </a:fgClr>
              <a:bgClr>
                <a:schemeClr val="bg1"/>
              </a:bgClr>
            </a:pattFill>
            <a:ln w="9525">
              <a:solidFill>
                <a:schemeClr val="tx1"/>
              </a:solidFill>
              <a:round/>
              <a:headEnd/>
              <a:tailEnd/>
            </a:ln>
          </p:spPr>
          <p:txBody>
            <a:bodyPr wrap="none" anchor="ctr"/>
            <a:lstStyle/>
            <a:p>
              <a:endParaRPr lang="es-ES" sz="2400"/>
            </a:p>
          </p:txBody>
        </p:sp>
        <p:sp>
          <p:nvSpPr>
            <p:cNvPr id="16413" name="Text Box 93"/>
            <p:cNvSpPr txBox="1">
              <a:spLocks noChangeArrowheads="1"/>
            </p:cNvSpPr>
            <p:nvPr/>
          </p:nvSpPr>
          <p:spPr bwMode="auto">
            <a:xfrm>
              <a:off x="4704" y="3956"/>
              <a:ext cx="760"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5</a:t>
              </a:r>
            </a:p>
          </p:txBody>
        </p:sp>
        <p:cxnSp>
          <p:nvCxnSpPr>
            <p:cNvPr id="16414" name="AutoShape 94"/>
            <p:cNvCxnSpPr>
              <a:cxnSpLocks noChangeShapeType="1"/>
              <a:stCxn id="16431" idx="2"/>
              <a:endCxn id="16422" idx="0"/>
            </p:cNvCxnSpPr>
            <p:nvPr/>
          </p:nvCxnSpPr>
          <p:spPr bwMode="auto">
            <a:xfrm>
              <a:off x="2972" y="3539"/>
              <a:ext cx="655" cy="93"/>
            </a:xfrm>
            <a:prstGeom prst="straightConnector1">
              <a:avLst/>
            </a:prstGeom>
            <a:noFill/>
            <a:ln w="9525">
              <a:solidFill>
                <a:schemeClr val="tx1"/>
              </a:solidFill>
              <a:round/>
              <a:headEnd/>
              <a:tailEnd type="triangle" w="med" len="med"/>
            </a:ln>
          </p:spPr>
        </p:cxnSp>
        <p:cxnSp>
          <p:nvCxnSpPr>
            <p:cNvPr id="16415" name="AutoShape 95"/>
            <p:cNvCxnSpPr>
              <a:cxnSpLocks noChangeShapeType="1"/>
              <a:stCxn id="16429" idx="2"/>
              <a:endCxn id="16422" idx="0"/>
            </p:cNvCxnSpPr>
            <p:nvPr/>
          </p:nvCxnSpPr>
          <p:spPr bwMode="auto">
            <a:xfrm>
              <a:off x="3479" y="3539"/>
              <a:ext cx="148" cy="93"/>
            </a:xfrm>
            <a:prstGeom prst="straightConnector1">
              <a:avLst/>
            </a:prstGeom>
            <a:noFill/>
            <a:ln w="9525">
              <a:solidFill>
                <a:schemeClr val="tx1"/>
              </a:solidFill>
              <a:round/>
              <a:headEnd/>
              <a:tailEnd type="triangle" w="med" len="med"/>
            </a:ln>
          </p:spPr>
        </p:cxnSp>
        <p:cxnSp>
          <p:nvCxnSpPr>
            <p:cNvPr id="16416" name="AutoShape 96"/>
            <p:cNvCxnSpPr>
              <a:cxnSpLocks noChangeShapeType="1"/>
              <a:stCxn id="16397" idx="2"/>
              <a:endCxn id="16410" idx="0"/>
            </p:cNvCxnSpPr>
            <p:nvPr/>
          </p:nvCxnSpPr>
          <p:spPr bwMode="auto">
            <a:xfrm>
              <a:off x="3986" y="3538"/>
              <a:ext cx="147" cy="93"/>
            </a:xfrm>
            <a:prstGeom prst="straightConnector1">
              <a:avLst/>
            </a:prstGeom>
            <a:noFill/>
            <a:ln w="9525">
              <a:solidFill>
                <a:schemeClr val="tx1"/>
              </a:solidFill>
              <a:round/>
              <a:headEnd/>
              <a:tailEnd type="triangle" w="med" len="med"/>
            </a:ln>
          </p:spPr>
        </p:cxnSp>
        <p:cxnSp>
          <p:nvCxnSpPr>
            <p:cNvPr id="16417" name="AutoShape 97"/>
            <p:cNvCxnSpPr>
              <a:cxnSpLocks noChangeShapeType="1"/>
              <a:stCxn id="16399" idx="2"/>
              <a:endCxn id="16410" idx="0"/>
            </p:cNvCxnSpPr>
            <p:nvPr/>
          </p:nvCxnSpPr>
          <p:spPr bwMode="auto">
            <a:xfrm flipH="1">
              <a:off x="4134" y="3538"/>
              <a:ext cx="317" cy="93"/>
            </a:xfrm>
            <a:prstGeom prst="straightConnector1">
              <a:avLst/>
            </a:prstGeom>
            <a:noFill/>
            <a:ln w="9525">
              <a:solidFill>
                <a:schemeClr val="tx1"/>
              </a:solidFill>
              <a:round/>
              <a:headEnd/>
              <a:tailEnd type="triangle" w="med" len="med"/>
            </a:ln>
          </p:spPr>
        </p:cxnSp>
        <p:cxnSp>
          <p:nvCxnSpPr>
            <p:cNvPr id="16418" name="AutoShape 98"/>
            <p:cNvCxnSpPr>
              <a:cxnSpLocks noChangeShapeType="1"/>
              <a:stCxn id="16399" idx="2"/>
              <a:endCxn id="16412" idx="0"/>
            </p:cNvCxnSpPr>
            <p:nvPr/>
          </p:nvCxnSpPr>
          <p:spPr bwMode="auto">
            <a:xfrm>
              <a:off x="4451" y="3538"/>
              <a:ext cx="612" cy="93"/>
            </a:xfrm>
            <a:prstGeom prst="straightConnector1">
              <a:avLst/>
            </a:prstGeom>
            <a:noFill/>
            <a:ln w="9525">
              <a:solidFill>
                <a:schemeClr val="tx1"/>
              </a:solidFill>
              <a:round/>
              <a:headEnd/>
              <a:tailEnd type="triangle" w="med" len="med"/>
            </a:ln>
          </p:spPr>
        </p:cxnSp>
        <p:cxnSp>
          <p:nvCxnSpPr>
            <p:cNvPr id="16419" name="AutoShape 99"/>
            <p:cNvCxnSpPr>
              <a:cxnSpLocks noChangeShapeType="1"/>
              <a:stCxn id="16427" idx="2"/>
              <a:endCxn id="16412" idx="0"/>
            </p:cNvCxnSpPr>
            <p:nvPr/>
          </p:nvCxnSpPr>
          <p:spPr bwMode="auto">
            <a:xfrm>
              <a:off x="4916" y="3539"/>
              <a:ext cx="147" cy="92"/>
            </a:xfrm>
            <a:prstGeom prst="straightConnector1">
              <a:avLst/>
            </a:prstGeom>
            <a:noFill/>
            <a:ln w="9525">
              <a:solidFill>
                <a:schemeClr val="tx1"/>
              </a:solidFill>
              <a:round/>
              <a:headEnd/>
              <a:tailEnd type="triangle" w="med" len="med"/>
            </a:ln>
          </p:spPr>
        </p:cxnSp>
        <p:cxnSp>
          <p:nvCxnSpPr>
            <p:cNvPr id="16420" name="AutoShape 100"/>
            <p:cNvCxnSpPr>
              <a:cxnSpLocks noChangeShapeType="1"/>
              <a:stCxn id="16425" idx="2"/>
              <a:endCxn id="16412" idx="0"/>
            </p:cNvCxnSpPr>
            <p:nvPr/>
          </p:nvCxnSpPr>
          <p:spPr bwMode="auto">
            <a:xfrm flipH="1">
              <a:off x="5063" y="3539"/>
              <a:ext cx="317" cy="92"/>
            </a:xfrm>
            <a:prstGeom prst="straightConnector1">
              <a:avLst/>
            </a:prstGeom>
            <a:noFill/>
            <a:ln w="9525">
              <a:solidFill>
                <a:schemeClr val="tx1"/>
              </a:solidFill>
              <a:round/>
              <a:headEnd/>
              <a:tailEnd type="triangle" w="med" len="med"/>
            </a:ln>
          </p:spPr>
        </p:cxnSp>
        <p:sp>
          <p:nvSpPr>
            <p:cNvPr id="16421" name="Text Box 101"/>
            <p:cNvSpPr txBox="1">
              <a:spLocks noChangeArrowheads="1"/>
            </p:cNvSpPr>
            <p:nvPr/>
          </p:nvSpPr>
          <p:spPr bwMode="auto">
            <a:xfrm>
              <a:off x="4368" y="2352"/>
              <a:ext cx="591" cy="317"/>
            </a:xfrm>
            <a:prstGeom prst="rect">
              <a:avLst/>
            </a:prstGeom>
            <a:noFill/>
            <a:ln w="9525">
              <a:noFill/>
              <a:miter lim="800000"/>
              <a:headEnd/>
              <a:tailEnd/>
            </a:ln>
          </p:spPr>
          <p:txBody>
            <a:bodyPr wrap="none">
              <a:spAutoFit/>
            </a:bodyPr>
            <a:lstStyle/>
            <a:p>
              <a:r>
                <a:rPr lang="es-AR" sz="2667" dirty="0">
                  <a:solidFill>
                    <a:srgbClr val="FF3300"/>
                  </a:solidFill>
                  <a:latin typeface="Times New Roman" pitchFamily="18" charset="0"/>
                </a:rPr>
                <a:t>Febrero</a:t>
              </a:r>
            </a:p>
          </p:txBody>
        </p:sp>
      </p:grpSp>
    </p:spTree>
    <p:extLst>
      <p:ext uri="{BB962C8B-B14F-4D97-AF65-F5344CB8AC3E}">
        <p14:creationId xmlns:p14="http://schemas.microsoft.com/office/powerpoint/2010/main" val="2647657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117"/>
          <p:cNvSpPr>
            <a:spLocks noGrp="1" noChangeArrowheads="1"/>
          </p:cNvSpPr>
          <p:nvPr>
            <p:ph type="title"/>
          </p:nvPr>
        </p:nvSpPr>
        <p:spPr>
          <a:xfrm>
            <a:off x="763682" y="983937"/>
            <a:ext cx="10363200"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Problemas</a:t>
            </a:r>
          </a:p>
        </p:txBody>
      </p:sp>
      <p:sp>
        <p:nvSpPr>
          <p:cNvPr id="91" name="4 Marcador de número de diapositiva"/>
          <p:cNvSpPr>
            <a:spLocks noGrp="1"/>
          </p:cNvSpPr>
          <p:nvPr>
            <p:ph type="sldNum" sz="quarter" idx="12"/>
          </p:nvPr>
        </p:nvSpPr>
        <p:spPr/>
        <p:txBody>
          <a:bodyPr>
            <a:normAutofit fontScale="25000" lnSpcReduction="20000"/>
          </a:bodyPr>
          <a:lstStyle/>
          <a:p>
            <a:pPr>
              <a:defRPr/>
            </a:pPr>
            <a:fld id="{E4990A9C-0A03-477B-820F-7EAF73DE5BE6}" type="slidenum">
              <a:rPr lang="en-US"/>
              <a:pPr>
                <a:defRPr/>
              </a:pPr>
              <a:t>114</a:t>
            </a:fld>
            <a:endParaRPr lang="en-US"/>
          </a:p>
        </p:txBody>
      </p:sp>
      <p:grpSp>
        <p:nvGrpSpPr>
          <p:cNvPr id="17412" name="Group 1073"/>
          <p:cNvGrpSpPr>
            <a:grpSpLocks/>
          </p:cNvGrpSpPr>
          <p:nvPr/>
        </p:nvGrpSpPr>
        <p:grpSpPr bwMode="auto">
          <a:xfrm>
            <a:off x="5384800" y="1590373"/>
            <a:ext cx="7010400" cy="4449213"/>
            <a:chOff x="1200" y="1056"/>
            <a:chExt cx="3744" cy="2869"/>
          </a:xfrm>
        </p:grpSpPr>
        <p:sp>
          <p:nvSpPr>
            <p:cNvPr id="17458" name="AutoShape 1029" descr="Diagonal hacia abajo oscura"/>
            <p:cNvSpPr>
              <a:spLocks noChangeArrowheads="1"/>
            </p:cNvSpPr>
            <p:nvPr/>
          </p:nvSpPr>
          <p:spPr bwMode="auto">
            <a:xfrm>
              <a:off x="2648" y="1056"/>
              <a:ext cx="249" cy="383"/>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7459" name="Text Box 1030"/>
            <p:cNvSpPr txBox="1">
              <a:spLocks noChangeArrowheads="1"/>
            </p:cNvSpPr>
            <p:nvPr/>
          </p:nvSpPr>
          <p:spPr bwMode="auto">
            <a:xfrm>
              <a:off x="2349" y="1439"/>
              <a:ext cx="898"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Requerimientos</a:t>
              </a:r>
            </a:p>
          </p:txBody>
        </p:sp>
        <p:sp>
          <p:nvSpPr>
            <p:cNvPr id="17460" name="AutoShape 1031" descr="Diagonal hacia abajo oscura"/>
            <p:cNvSpPr>
              <a:spLocks noChangeArrowheads="1"/>
            </p:cNvSpPr>
            <p:nvPr/>
          </p:nvSpPr>
          <p:spPr bwMode="auto">
            <a:xfrm>
              <a:off x="2847" y="1876"/>
              <a:ext cx="250" cy="383"/>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7461" name="Text Box 1032"/>
            <p:cNvSpPr txBox="1">
              <a:spLocks noChangeArrowheads="1"/>
            </p:cNvSpPr>
            <p:nvPr/>
          </p:nvSpPr>
          <p:spPr bwMode="auto">
            <a:xfrm>
              <a:off x="2547" y="2258"/>
              <a:ext cx="900"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Diseño</a:t>
              </a:r>
            </a:p>
          </p:txBody>
        </p:sp>
        <p:grpSp>
          <p:nvGrpSpPr>
            <p:cNvPr id="17462" name="Group 1033"/>
            <p:cNvGrpSpPr>
              <a:grpSpLocks/>
            </p:cNvGrpSpPr>
            <p:nvPr/>
          </p:nvGrpSpPr>
          <p:grpSpPr bwMode="auto">
            <a:xfrm>
              <a:off x="1200" y="2640"/>
              <a:ext cx="898" cy="570"/>
              <a:chOff x="1248" y="1056"/>
              <a:chExt cx="864" cy="499"/>
            </a:xfrm>
          </p:grpSpPr>
          <p:sp>
            <p:nvSpPr>
              <p:cNvPr id="17498" name="AutoShape 103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99" name="Text Box 1035"/>
              <p:cNvSpPr txBox="1">
                <a:spLocks noChangeArrowheads="1"/>
              </p:cNvSpPr>
              <p:nvPr/>
            </p:nvSpPr>
            <p:spPr bwMode="auto">
              <a:xfrm>
                <a:off x="1248" y="1387"/>
                <a:ext cx="864" cy="16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1</a:t>
                </a:r>
              </a:p>
            </p:txBody>
          </p:sp>
        </p:grpSp>
        <p:grpSp>
          <p:nvGrpSpPr>
            <p:cNvPr id="17463" name="Group 1036"/>
            <p:cNvGrpSpPr>
              <a:grpSpLocks/>
            </p:cNvGrpSpPr>
            <p:nvPr/>
          </p:nvGrpSpPr>
          <p:grpSpPr bwMode="auto">
            <a:xfrm>
              <a:off x="1798" y="2640"/>
              <a:ext cx="899" cy="570"/>
              <a:chOff x="1247" y="1056"/>
              <a:chExt cx="865" cy="499"/>
            </a:xfrm>
          </p:grpSpPr>
          <p:sp>
            <p:nvSpPr>
              <p:cNvPr id="17496" name="AutoShape 1037"/>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97" name="Text Box 1038"/>
              <p:cNvSpPr txBox="1">
                <a:spLocks noChangeArrowheads="1"/>
              </p:cNvSpPr>
              <p:nvPr/>
            </p:nvSpPr>
            <p:spPr bwMode="auto">
              <a:xfrm>
                <a:off x="1247" y="1387"/>
                <a:ext cx="865" cy="16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2</a:t>
                </a:r>
              </a:p>
            </p:txBody>
          </p:sp>
        </p:grpSp>
        <p:sp>
          <p:nvSpPr>
            <p:cNvPr id="17464" name="AutoShape 1039" descr="Tablero de damas pequeño"/>
            <p:cNvSpPr>
              <a:spLocks noChangeArrowheads="1"/>
            </p:cNvSpPr>
            <p:nvPr/>
          </p:nvSpPr>
          <p:spPr bwMode="auto">
            <a:xfrm>
              <a:off x="2697" y="2640"/>
              <a:ext cx="250" cy="384"/>
            </a:xfrm>
            <a:prstGeom prst="foldedCorner">
              <a:avLst>
                <a:gd name="adj" fmla="val 12500"/>
              </a:avLst>
            </a:prstGeom>
            <a:pattFill prst="smCheck">
              <a:fgClr>
                <a:srgbClr val="FF3300"/>
              </a:fgClr>
              <a:bgClr>
                <a:srgbClr val="FFFFFF"/>
              </a:bgClr>
            </a:pattFill>
            <a:ln w="9525">
              <a:solidFill>
                <a:schemeClr val="tx1"/>
              </a:solidFill>
              <a:round/>
              <a:headEnd/>
              <a:tailEnd/>
            </a:ln>
          </p:spPr>
          <p:txBody>
            <a:bodyPr wrap="none" anchor="ctr"/>
            <a:lstStyle/>
            <a:p>
              <a:endParaRPr lang="es-ES" sz="2400"/>
            </a:p>
          </p:txBody>
        </p:sp>
        <p:sp>
          <p:nvSpPr>
            <p:cNvPr id="17465" name="Text Box 1040"/>
            <p:cNvSpPr txBox="1">
              <a:spLocks noChangeArrowheads="1"/>
            </p:cNvSpPr>
            <p:nvPr/>
          </p:nvSpPr>
          <p:spPr bwMode="auto">
            <a:xfrm>
              <a:off x="2398" y="3020"/>
              <a:ext cx="899"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3</a:t>
              </a:r>
            </a:p>
          </p:txBody>
        </p:sp>
        <p:sp>
          <p:nvSpPr>
            <p:cNvPr id="17466" name="AutoShape 1041"/>
            <p:cNvSpPr>
              <a:spLocks noChangeArrowheads="1"/>
            </p:cNvSpPr>
            <p:nvPr/>
          </p:nvSpPr>
          <p:spPr bwMode="auto">
            <a:xfrm>
              <a:off x="3247" y="2640"/>
              <a:ext cx="249" cy="384"/>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67" name="Text Box 1042"/>
            <p:cNvSpPr txBox="1">
              <a:spLocks noChangeArrowheads="1"/>
            </p:cNvSpPr>
            <p:nvPr/>
          </p:nvSpPr>
          <p:spPr bwMode="auto">
            <a:xfrm>
              <a:off x="2947" y="3020"/>
              <a:ext cx="899"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4</a:t>
              </a:r>
            </a:p>
          </p:txBody>
        </p:sp>
        <p:grpSp>
          <p:nvGrpSpPr>
            <p:cNvPr id="17468" name="Group 1043"/>
            <p:cNvGrpSpPr>
              <a:grpSpLocks/>
            </p:cNvGrpSpPr>
            <p:nvPr/>
          </p:nvGrpSpPr>
          <p:grpSpPr bwMode="auto">
            <a:xfrm>
              <a:off x="3496" y="2640"/>
              <a:ext cx="900" cy="570"/>
              <a:chOff x="1248" y="1056"/>
              <a:chExt cx="865" cy="499"/>
            </a:xfrm>
          </p:grpSpPr>
          <p:sp>
            <p:nvSpPr>
              <p:cNvPr id="17494" name="AutoShape 104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95" name="Text Box 1045"/>
              <p:cNvSpPr txBox="1">
                <a:spLocks noChangeArrowheads="1"/>
              </p:cNvSpPr>
              <p:nvPr/>
            </p:nvSpPr>
            <p:spPr bwMode="auto">
              <a:xfrm>
                <a:off x="1248" y="1387"/>
                <a:ext cx="865" cy="16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5</a:t>
                </a:r>
              </a:p>
            </p:txBody>
          </p:sp>
        </p:grpSp>
        <p:grpSp>
          <p:nvGrpSpPr>
            <p:cNvPr id="17469" name="Group 1046"/>
            <p:cNvGrpSpPr>
              <a:grpSpLocks/>
            </p:cNvGrpSpPr>
            <p:nvPr/>
          </p:nvGrpSpPr>
          <p:grpSpPr bwMode="auto">
            <a:xfrm>
              <a:off x="4046" y="2640"/>
              <a:ext cx="898" cy="570"/>
              <a:chOff x="1248" y="1056"/>
              <a:chExt cx="864" cy="499"/>
            </a:xfrm>
          </p:grpSpPr>
          <p:sp>
            <p:nvSpPr>
              <p:cNvPr id="17492" name="AutoShape 1047"/>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93" name="Text Box 1048"/>
              <p:cNvSpPr txBox="1">
                <a:spLocks noChangeArrowheads="1"/>
              </p:cNvSpPr>
              <p:nvPr/>
            </p:nvSpPr>
            <p:spPr bwMode="auto">
              <a:xfrm>
                <a:off x="1248" y="1387"/>
                <a:ext cx="864" cy="16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6</a:t>
                </a:r>
              </a:p>
            </p:txBody>
          </p:sp>
        </p:grpSp>
        <p:cxnSp>
          <p:nvCxnSpPr>
            <p:cNvPr id="17470" name="AutoShape 1049"/>
            <p:cNvCxnSpPr>
              <a:cxnSpLocks noChangeShapeType="1"/>
              <a:stCxn id="17459" idx="2"/>
              <a:endCxn id="17460" idx="0"/>
            </p:cNvCxnSpPr>
            <p:nvPr/>
          </p:nvCxnSpPr>
          <p:spPr bwMode="auto">
            <a:xfrm>
              <a:off x="2798" y="1631"/>
              <a:ext cx="174" cy="245"/>
            </a:xfrm>
            <a:prstGeom prst="straightConnector1">
              <a:avLst/>
            </a:prstGeom>
            <a:noFill/>
            <a:ln w="9525">
              <a:solidFill>
                <a:schemeClr val="tx1"/>
              </a:solidFill>
              <a:round/>
              <a:headEnd/>
              <a:tailEnd type="triangle" w="med" len="med"/>
            </a:ln>
          </p:spPr>
        </p:cxnSp>
        <p:cxnSp>
          <p:nvCxnSpPr>
            <p:cNvPr id="17471" name="AutoShape 1050"/>
            <p:cNvCxnSpPr>
              <a:cxnSpLocks noChangeShapeType="1"/>
              <a:stCxn id="17461" idx="2"/>
              <a:endCxn id="17464" idx="0"/>
            </p:cNvCxnSpPr>
            <p:nvPr/>
          </p:nvCxnSpPr>
          <p:spPr bwMode="auto">
            <a:xfrm flipH="1">
              <a:off x="2822" y="2450"/>
              <a:ext cx="175" cy="190"/>
            </a:xfrm>
            <a:prstGeom prst="straightConnector1">
              <a:avLst/>
            </a:prstGeom>
            <a:noFill/>
            <a:ln w="9525">
              <a:solidFill>
                <a:schemeClr val="tx1"/>
              </a:solidFill>
              <a:round/>
              <a:headEnd/>
              <a:tailEnd type="triangle" w="med" len="med"/>
            </a:ln>
          </p:spPr>
        </p:cxnSp>
        <p:cxnSp>
          <p:nvCxnSpPr>
            <p:cNvPr id="17472" name="AutoShape 1051"/>
            <p:cNvCxnSpPr>
              <a:cxnSpLocks noChangeShapeType="1"/>
              <a:stCxn id="17461" idx="2"/>
              <a:endCxn id="17498" idx="0"/>
            </p:cNvCxnSpPr>
            <p:nvPr/>
          </p:nvCxnSpPr>
          <p:spPr bwMode="auto">
            <a:xfrm flipH="1">
              <a:off x="1624" y="2450"/>
              <a:ext cx="1373" cy="190"/>
            </a:xfrm>
            <a:prstGeom prst="straightConnector1">
              <a:avLst/>
            </a:prstGeom>
            <a:noFill/>
            <a:ln w="9525">
              <a:solidFill>
                <a:schemeClr val="tx1"/>
              </a:solidFill>
              <a:round/>
              <a:headEnd/>
              <a:tailEnd type="triangle" w="med" len="med"/>
            </a:ln>
          </p:spPr>
        </p:cxnSp>
        <p:cxnSp>
          <p:nvCxnSpPr>
            <p:cNvPr id="17473" name="AutoShape 1052"/>
            <p:cNvCxnSpPr>
              <a:cxnSpLocks noChangeShapeType="1"/>
              <a:stCxn id="17461" idx="2"/>
              <a:endCxn id="17494" idx="0"/>
            </p:cNvCxnSpPr>
            <p:nvPr/>
          </p:nvCxnSpPr>
          <p:spPr bwMode="auto">
            <a:xfrm>
              <a:off x="2997" y="2450"/>
              <a:ext cx="924" cy="190"/>
            </a:xfrm>
            <a:prstGeom prst="straightConnector1">
              <a:avLst/>
            </a:prstGeom>
            <a:noFill/>
            <a:ln w="9525">
              <a:solidFill>
                <a:schemeClr val="tx1"/>
              </a:solidFill>
              <a:round/>
              <a:headEnd/>
              <a:tailEnd type="triangle" w="med" len="med"/>
            </a:ln>
          </p:spPr>
        </p:cxnSp>
        <p:cxnSp>
          <p:nvCxnSpPr>
            <p:cNvPr id="17474" name="AutoShape 1053"/>
            <p:cNvCxnSpPr>
              <a:cxnSpLocks noChangeShapeType="1"/>
              <a:stCxn id="17461" idx="2"/>
              <a:endCxn id="17496" idx="0"/>
            </p:cNvCxnSpPr>
            <p:nvPr/>
          </p:nvCxnSpPr>
          <p:spPr bwMode="auto">
            <a:xfrm flipH="1">
              <a:off x="2223" y="2450"/>
              <a:ext cx="774" cy="190"/>
            </a:xfrm>
            <a:prstGeom prst="straightConnector1">
              <a:avLst/>
            </a:prstGeom>
            <a:noFill/>
            <a:ln w="9525">
              <a:solidFill>
                <a:schemeClr val="tx1"/>
              </a:solidFill>
              <a:round/>
              <a:headEnd/>
              <a:tailEnd type="triangle" w="med" len="med"/>
            </a:ln>
          </p:spPr>
        </p:cxnSp>
        <p:cxnSp>
          <p:nvCxnSpPr>
            <p:cNvPr id="17475" name="AutoShape 1054"/>
            <p:cNvCxnSpPr>
              <a:cxnSpLocks noChangeShapeType="1"/>
              <a:stCxn id="17461" idx="2"/>
              <a:endCxn id="17466" idx="0"/>
            </p:cNvCxnSpPr>
            <p:nvPr/>
          </p:nvCxnSpPr>
          <p:spPr bwMode="auto">
            <a:xfrm>
              <a:off x="2997" y="2450"/>
              <a:ext cx="375" cy="190"/>
            </a:xfrm>
            <a:prstGeom prst="straightConnector1">
              <a:avLst/>
            </a:prstGeom>
            <a:noFill/>
            <a:ln w="9525">
              <a:solidFill>
                <a:schemeClr val="tx1"/>
              </a:solidFill>
              <a:round/>
              <a:headEnd/>
              <a:tailEnd type="triangle" w="med" len="med"/>
            </a:ln>
          </p:spPr>
        </p:cxnSp>
        <p:cxnSp>
          <p:nvCxnSpPr>
            <p:cNvPr id="17476" name="AutoShape 1055"/>
            <p:cNvCxnSpPr>
              <a:cxnSpLocks noChangeShapeType="1"/>
              <a:stCxn id="17461" idx="2"/>
              <a:endCxn id="17492" idx="0"/>
            </p:cNvCxnSpPr>
            <p:nvPr/>
          </p:nvCxnSpPr>
          <p:spPr bwMode="auto">
            <a:xfrm>
              <a:off x="2997" y="2450"/>
              <a:ext cx="1473" cy="190"/>
            </a:xfrm>
            <a:prstGeom prst="straightConnector1">
              <a:avLst/>
            </a:prstGeom>
            <a:noFill/>
            <a:ln w="9525">
              <a:solidFill>
                <a:schemeClr val="tx1"/>
              </a:solidFill>
              <a:round/>
              <a:headEnd/>
              <a:tailEnd type="triangle" w="med" len="med"/>
            </a:ln>
          </p:spPr>
        </p:cxnSp>
        <p:grpSp>
          <p:nvGrpSpPr>
            <p:cNvPr id="17477" name="Group 1056"/>
            <p:cNvGrpSpPr>
              <a:grpSpLocks/>
            </p:cNvGrpSpPr>
            <p:nvPr/>
          </p:nvGrpSpPr>
          <p:grpSpPr bwMode="auto">
            <a:xfrm>
              <a:off x="1999" y="3349"/>
              <a:ext cx="898" cy="572"/>
              <a:chOff x="1248" y="1056"/>
              <a:chExt cx="864" cy="502"/>
            </a:xfrm>
          </p:grpSpPr>
          <p:sp>
            <p:nvSpPr>
              <p:cNvPr id="17490" name="AutoShape 1057"/>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91" name="Text Box 1058"/>
              <p:cNvSpPr txBox="1">
                <a:spLocks noChangeArrowheads="1"/>
              </p:cNvSpPr>
              <p:nvPr/>
            </p:nvSpPr>
            <p:spPr bwMode="auto">
              <a:xfrm>
                <a:off x="1248" y="1390"/>
                <a:ext cx="864" cy="16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2</a:t>
                </a:r>
              </a:p>
            </p:txBody>
          </p:sp>
        </p:grpSp>
        <p:sp>
          <p:nvSpPr>
            <p:cNvPr id="17478" name="AutoShape 1059"/>
            <p:cNvSpPr>
              <a:spLocks noChangeArrowheads="1"/>
            </p:cNvSpPr>
            <p:nvPr/>
          </p:nvSpPr>
          <p:spPr bwMode="auto">
            <a:xfrm>
              <a:off x="2897" y="3351"/>
              <a:ext cx="249" cy="383"/>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79" name="Text Box 1060"/>
            <p:cNvSpPr txBox="1">
              <a:spLocks noChangeArrowheads="1"/>
            </p:cNvSpPr>
            <p:nvPr/>
          </p:nvSpPr>
          <p:spPr bwMode="auto">
            <a:xfrm>
              <a:off x="2598" y="3732"/>
              <a:ext cx="898"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3</a:t>
              </a:r>
            </a:p>
          </p:txBody>
        </p:sp>
        <p:sp>
          <p:nvSpPr>
            <p:cNvPr id="17480" name="AutoShape 1061" descr="Confeti grande"/>
            <p:cNvSpPr>
              <a:spLocks noChangeArrowheads="1"/>
            </p:cNvSpPr>
            <p:nvPr/>
          </p:nvSpPr>
          <p:spPr bwMode="auto">
            <a:xfrm>
              <a:off x="3995" y="3351"/>
              <a:ext cx="249" cy="383"/>
            </a:xfrm>
            <a:prstGeom prst="foldedCorner">
              <a:avLst>
                <a:gd name="adj" fmla="val 12500"/>
              </a:avLst>
            </a:prstGeom>
            <a:pattFill prst="lgConfetti">
              <a:fgClr>
                <a:srgbClr val="FF3300"/>
              </a:fgClr>
              <a:bgClr>
                <a:schemeClr val="bg1"/>
              </a:bgClr>
            </a:pattFill>
            <a:ln w="9525">
              <a:solidFill>
                <a:schemeClr val="tx1"/>
              </a:solidFill>
              <a:round/>
              <a:headEnd/>
              <a:tailEnd/>
            </a:ln>
          </p:spPr>
          <p:txBody>
            <a:bodyPr wrap="none" anchor="ctr"/>
            <a:lstStyle/>
            <a:p>
              <a:endParaRPr lang="es-ES" sz="2400"/>
            </a:p>
          </p:txBody>
        </p:sp>
        <p:sp>
          <p:nvSpPr>
            <p:cNvPr id="17481" name="Text Box 1062"/>
            <p:cNvSpPr txBox="1">
              <a:spLocks noChangeArrowheads="1"/>
            </p:cNvSpPr>
            <p:nvPr/>
          </p:nvSpPr>
          <p:spPr bwMode="auto">
            <a:xfrm>
              <a:off x="3696" y="3733"/>
              <a:ext cx="898"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5</a:t>
              </a:r>
            </a:p>
          </p:txBody>
        </p:sp>
        <p:cxnSp>
          <p:nvCxnSpPr>
            <p:cNvPr id="17482" name="AutoShape 1063"/>
            <p:cNvCxnSpPr>
              <a:cxnSpLocks noChangeShapeType="1"/>
              <a:stCxn id="17499" idx="2"/>
              <a:endCxn id="17490" idx="0"/>
            </p:cNvCxnSpPr>
            <p:nvPr/>
          </p:nvCxnSpPr>
          <p:spPr bwMode="auto">
            <a:xfrm>
              <a:off x="1649" y="3210"/>
              <a:ext cx="774" cy="139"/>
            </a:xfrm>
            <a:prstGeom prst="straightConnector1">
              <a:avLst/>
            </a:prstGeom>
            <a:noFill/>
            <a:ln w="9525">
              <a:solidFill>
                <a:schemeClr val="tx1"/>
              </a:solidFill>
              <a:round/>
              <a:headEnd/>
              <a:tailEnd type="triangle" w="med" len="med"/>
            </a:ln>
          </p:spPr>
        </p:cxnSp>
        <p:cxnSp>
          <p:nvCxnSpPr>
            <p:cNvPr id="17483" name="AutoShape 1064"/>
            <p:cNvCxnSpPr>
              <a:cxnSpLocks noChangeShapeType="1"/>
              <a:stCxn id="17497" idx="2"/>
              <a:endCxn id="17490" idx="0"/>
            </p:cNvCxnSpPr>
            <p:nvPr/>
          </p:nvCxnSpPr>
          <p:spPr bwMode="auto">
            <a:xfrm>
              <a:off x="2248" y="3210"/>
              <a:ext cx="176" cy="139"/>
            </a:xfrm>
            <a:prstGeom prst="straightConnector1">
              <a:avLst/>
            </a:prstGeom>
            <a:noFill/>
            <a:ln w="9525">
              <a:solidFill>
                <a:schemeClr val="tx1"/>
              </a:solidFill>
              <a:round/>
              <a:headEnd/>
              <a:tailEnd type="triangle" w="med" len="med"/>
            </a:ln>
          </p:spPr>
        </p:cxnSp>
        <p:cxnSp>
          <p:nvCxnSpPr>
            <p:cNvPr id="17484" name="AutoShape 1065"/>
            <p:cNvCxnSpPr>
              <a:cxnSpLocks noChangeShapeType="1"/>
              <a:stCxn id="17465" idx="2"/>
              <a:endCxn id="17478" idx="0"/>
            </p:cNvCxnSpPr>
            <p:nvPr/>
          </p:nvCxnSpPr>
          <p:spPr bwMode="auto">
            <a:xfrm>
              <a:off x="2847" y="3212"/>
              <a:ext cx="174" cy="139"/>
            </a:xfrm>
            <a:prstGeom prst="straightConnector1">
              <a:avLst/>
            </a:prstGeom>
            <a:noFill/>
            <a:ln w="9525">
              <a:solidFill>
                <a:schemeClr val="tx1"/>
              </a:solidFill>
              <a:round/>
              <a:headEnd/>
              <a:tailEnd type="triangle" w="med" len="med"/>
            </a:ln>
          </p:spPr>
        </p:cxnSp>
        <p:cxnSp>
          <p:nvCxnSpPr>
            <p:cNvPr id="17485" name="AutoShape 1066"/>
            <p:cNvCxnSpPr>
              <a:cxnSpLocks noChangeShapeType="1"/>
              <a:stCxn id="17467" idx="2"/>
              <a:endCxn id="17478" idx="0"/>
            </p:cNvCxnSpPr>
            <p:nvPr/>
          </p:nvCxnSpPr>
          <p:spPr bwMode="auto">
            <a:xfrm flipH="1">
              <a:off x="3022" y="3212"/>
              <a:ext cx="375" cy="139"/>
            </a:xfrm>
            <a:prstGeom prst="straightConnector1">
              <a:avLst/>
            </a:prstGeom>
            <a:noFill/>
            <a:ln w="9525">
              <a:solidFill>
                <a:schemeClr val="tx1"/>
              </a:solidFill>
              <a:round/>
              <a:headEnd/>
              <a:tailEnd type="triangle" w="med" len="med"/>
            </a:ln>
          </p:spPr>
        </p:cxnSp>
        <p:cxnSp>
          <p:nvCxnSpPr>
            <p:cNvPr id="17486" name="AutoShape 1067"/>
            <p:cNvCxnSpPr>
              <a:cxnSpLocks noChangeShapeType="1"/>
              <a:stCxn id="17467" idx="2"/>
              <a:endCxn id="17480" idx="0"/>
            </p:cNvCxnSpPr>
            <p:nvPr/>
          </p:nvCxnSpPr>
          <p:spPr bwMode="auto">
            <a:xfrm>
              <a:off x="3397" y="3212"/>
              <a:ext cx="723" cy="139"/>
            </a:xfrm>
            <a:prstGeom prst="straightConnector1">
              <a:avLst/>
            </a:prstGeom>
            <a:noFill/>
            <a:ln w="9525">
              <a:solidFill>
                <a:schemeClr val="tx1"/>
              </a:solidFill>
              <a:round/>
              <a:headEnd/>
              <a:tailEnd type="triangle" w="med" len="med"/>
            </a:ln>
          </p:spPr>
        </p:cxnSp>
        <p:cxnSp>
          <p:nvCxnSpPr>
            <p:cNvPr id="17487" name="AutoShape 1068"/>
            <p:cNvCxnSpPr>
              <a:cxnSpLocks noChangeShapeType="1"/>
              <a:stCxn id="17495" idx="2"/>
              <a:endCxn id="17480" idx="0"/>
            </p:cNvCxnSpPr>
            <p:nvPr/>
          </p:nvCxnSpPr>
          <p:spPr bwMode="auto">
            <a:xfrm>
              <a:off x="3946" y="3210"/>
              <a:ext cx="174" cy="141"/>
            </a:xfrm>
            <a:prstGeom prst="straightConnector1">
              <a:avLst/>
            </a:prstGeom>
            <a:noFill/>
            <a:ln w="9525">
              <a:solidFill>
                <a:schemeClr val="tx1"/>
              </a:solidFill>
              <a:round/>
              <a:headEnd/>
              <a:tailEnd type="triangle" w="med" len="med"/>
            </a:ln>
          </p:spPr>
        </p:cxnSp>
        <p:cxnSp>
          <p:nvCxnSpPr>
            <p:cNvPr id="17488" name="AutoShape 1069"/>
            <p:cNvCxnSpPr>
              <a:cxnSpLocks noChangeShapeType="1"/>
              <a:stCxn id="17493" idx="2"/>
              <a:endCxn id="17480" idx="0"/>
            </p:cNvCxnSpPr>
            <p:nvPr/>
          </p:nvCxnSpPr>
          <p:spPr bwMode="auto">
            <a:xfrm flipH="1">
              <a:off x="4120" y="3210"/>
              <a:ext cx="376" cy="141"/>
            </a:xfrm>
            <a:prstGeom prst="straightConnector1">
              <a:avLst/>
            </a:prstGeom>
            <a:noFill/>
            <a:ln w="9525">
              <a:solidFill>
                <a:schemeClr val="tx1"/>
              </a:solidFill>
              <a:round/>
              <a:headEnd/>
              <a:tailEnd type="triangle" w="med" len="med"/>
            </a:ln>
          </p:spPr>
        </p:cxnSp>
        <p:sp>
          <p:nvSpPr>
            <p:cNvPr id="17489" name="Text Box 1070"/>
            <p:cNvSpPr txBox="1">
              <a:spLocks noChangeArrowheads="1"/>
            </p:cNvSpPr>
            <p:nvPr/>
          </p:nvSpPr>
          <p:spPr bwMode="auto">
            <a:xfrm>
              <a:off x="3299" y="1846"/>
              <a:ext cx="831" cy="324"/>
            </a:xfrm>
            <a:prstGeom prst="rect">
              <a:avLst/>
            </a:prstGeom>
            <a:noFill/>
            <a:ln w="9525">
              <a:noFill/>
              <a:miter lim="800000"/>
              <a:headEnd/>
              <a:tailEnd/>
            </a:ln>
          </p:spPr>
          <p:txBody>
            <a:bodyPr wrap="none">
              <a:spAutoFit/>
            </a:bodyPr>
            <a:lstStyle/>
            <a:p>
              <a:r>
                <a:rPr lang="es-AR" sz="2667" dirty="0">
                  <a:solidFill>
                    <a:srgbClr val="FF3300"/>
                  </a:solidFill>
                  <a:latin typeface="Times New Roman" pitchFamily="18" charset="0"/>
                </a:rPr>
                <a:t>¿Febrero?</a:t>
              </a:r>
            </a:p>
          </p:txBody>
        </p:sp>
      </p:grpSp>
      <p:sp>
        <p:nvSpPr>
          <p:cNvPr id="17413" name="Oval 1071"/>
          <p:cNvSpPr>
            <a:spLocks noChangeArrowheads="1"/>
          </p:cNvSpPr>
          <p:nvPr/>
        </p:nvSpPr>
        <p:spPr bwMode="auto">
          <a:xfrm>
            <a:off x="8128000" y="4953000"/>
            <a:ext cx="1320800" cy="1295400"/>
          </a:xfrm>
          <a:prstGeom prst="ellipse">
            <a:avLst/>
          </a:prstGeom>
          <a:noFill/>
          <a:ln w="9525">
            <a:solidFill>
              <a:srgbClr val="FF3300"/>
            </a:solidFill>
            <a:round/>
            <a:headEnd/>
            <a:tailEnd/>
          </a:ln>
        </p:spPr>
        <p:txBody>
          <a:bodyPr wrap="none" lIns="103900" tIns="51951" rIns="103900" bIns="51951" anchor="ctr"/>
          <a:lstStyle/>
          <a:p>
            <a:pPr algn="ctr">
              <a:spcBef>
                <a:spcPct val="50000"/>
              </a:spcBef>
            </a:pPr>
            <a:endParaRPr lang="es-AR" sz="1333" dirty="0">
              <a:solidFill>
                <a:srgbClr val="FF3300"/>
              </a:solidFill>
              <a:latin typeface="Times New Roman" pitchFamily="18" charset="0"/>
            </a:endParaRPr>
          </a:p>
        </p:txBody>
      </p:sp>
      <p:sp>
        <p:nvSpPr>
          <p:cNvPr id="17414" name="Oval 1072"/>
          <p:cNvSpPr>
            <a:spLocks noChangeArrowheads="1"/>
          </p:cNvSpPr>
          <p:nvPr/>
        </p:nvSpPr>
        <p:spPr bwMode="auto">
          <a:xfrm>
            <a:off x="8737600" y="3835400"/>
            <a:ext cx="1320800" cy="1295400"/>
          </a:xfrm>
          <a:prstGeom prst="ellipse">
            <a:avLst/>
          </a:prstGeom>
          <a:noFill/>
          <a:ln w="9525">
            <a:solidFill>
              <a:srgbClr val="FF3300"/>
            </a:solidFill>
            <a:round/>
            <a:headEnd/>
            <a:tailEnd/>
          </a:ln>
        </p:spPr>
        <p:txBody>
          <a:bodyPr wrap="none" lIns="103900" tIns="51951" rIns="103900" bIns="51951" anchor="ctr"/>
          <a:lstStyle/>
          <a:p>
            <a:pPr algn="ctr">
              <a:spcBef>
                <a:spcPct val="50000"/>
              </a:spcBef>
            </a:pPr>
            <a:endParaRPr lang="es-AR" sz="1333" dirty="0">
              <a:solidFill>
                <a:srgbClr val="FF3300"/>
              </a:solidFill>
              <a:latin typeface="Times New Roman" pitchFamily="18" charset="0"/>
            </a:endParaRPr>
          </a:p>
        </p:txBody>
      </p:sp>
      <p:grpSp>
        <p:nvGrpSpPr>
          <p:cNvPr id="17415" name="Group 1074"/>
          <p:cNvGrpSpPr>
            <a:grpSpLocks/>
          </p:cNvGrpSpPr>
          <p:nvPr/>
        </p:nvGrpSpPr>
        <p:grpSpPr bwMode="auto">
          <a:xfrm>
            <a:off x="304801" y="1193801"/>
            <a:ext cx="6142892" cy="3343807"/>
            <a:chOff x="2592" y="1680"/>
            <a:chExt cx="3168" cy="2498"/>
          </a:xfrm>
        </p:grpSpPr>
        <p:sp>
          <p:nvSpPr>
            <p:cNvPr id="17416" name="AutoShape 1075" descr="Diagonal hacia abajo oscura"/>
            <p:cNvSpPr>
              <a:spLocks noChangeArrowheads="1"/>
            </p:cNvSpPr>
            <p:nvPr/>
          </p:nvSpPr>
          <p:spPr bwMode="auto">
            <a:xfrm>
              <a:off x="3817" y="1680"/>
              <a:ext cx="211" cy="326"/>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7417" name="Text Box 1076"/>
            <p:cNvSpPr txBox="1">
              <a:spLocks noChangeArrowheads="1"/>
            </p:cNvSpPr>
            <p:nvPr/>
          </p:nvSpPr>
          <p:spPr bwMode="auto">
            <a:xfrm>
              <a:off x="3564" y="2006"/>
              <a:ext cx="760"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Requerimientos</a:t>
              </a:r>
            </a:p>
          </p:txBody>
        </p:sp>
        <p:sp>
          <p:nvSpPr>
            <p:cNvPr id="17418" name="AutoShape 1077" descr="Diagonal hacia abajo oscura"/>
            <p:cNvSpPr>
              <a:spLocks noChangeArrowheads="1"/>
            </p:cNvSpPr>
            <p:nvPr/>
          </p:nvSpPr>
          <p:spPr bwMode="auto">
            <a:xfrm>
              <a:off x="3986" y="2377"/>
              <a:ext cx="211" cy="326"/>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7419" name="Text Box 1078"/>
            <p:cNvSpPr txBox="1">
              <a:spLocks noChangeArrowheads="1"/>
            </p:cNvSpPr>
            <p:nvPr/>
          </p:nvSpPr>
          <p:spPr bwMode="auto">
            <a:xfrm>
              <a:off x="3732" y="2702"/>
              <a:ext cx="761"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Diseño</a:t>
              </a:r>
            </a:p>
          </p:txBody>
        </p:sp>
        <p:grpSp>
          <p:nvGrpSpPr>
            <p:cNvPr id="17420" name="Group 1079"/>
            <p:cNvGrpSpPr>
              <a:grpSpLocks/>
            </p:cNvGrpSpPr>
            <p:nvPr/>
          </p:nvGrpSpPr>
          <p:grpSpPr bwMode="auto">
            <a:xfrm>
              <a:off x="2592" y="3025"/>
              <a:ext cx="760" cy="545"/>
              <a:chOff x="1248" y="1056"/>
              <a:chExt cx="864" cy="563"/>
            </a:xfrm>
          </p:grpSpPr>
          <p:sp>
            <p:nvSpPr>
              <p:cNvPr id="17456" name="AutoShape 1080"/>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57" name="Text Box 1081"/>
              <p:cNvSpPr txBox="1">
                <a:spLocks noChangeArrowheads="1"/>
              </p:cNvSpPr>
              <p:nvPr/>
            </p:nvSpPr>
            <p:spPr bwMode="auto">
              <a:xfrm>
                <a:off x="1248" y="1390"/>
                <a:ext cx="864" cy="229"/>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1</a:t>
                </a:r>
              </a:p>
            </p:txBody>
          </p:sp>
        </p:grpSp>
        <p:grpSp>
          <p:nvGrpSpPr>
            <p:cNvPr id="17421" name="Group 1082"/>
            <p:cNvGrpSpPr>
              <a:grpSpLocks/>
            </p:cNvGrpSpPr>
            <p:nvPr/>
          </p:nvGrpSpPr>
          <p:grpSpPr bwMode="auto">
            <a:xfrm>
              <a:off x="3098" y="3025"/>
              <a:ext cx="761" cy="545"/>
              <a:chOff x="1247" y="1056"/>
              <a:chExt cx="865" cy="563"/>
            </a:xfrm>
          </p:grpSpPr>
          <p:sp>
            <p:nvSpPr>
              <p:cNvPr id="17454" name="AutoShape 108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55" name="Text Box 1084"/>
              <p:cNvSpPr txBox="1">
                <a:spLocks noChangeArrowheads="1"/>
              </p:cNvSpPr>
              <p:nvPr/>
            </p:nvSpPr>
            <p:spPr bwMode="auto">
              <a:xfrm>
                <a:off x="1247" y="1390"/>
                <a:ext cx="865" cy="229"/>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2</a:t>
                </a:r>
              </a:p>
            </p:txBody>
          </p:sp>
        </p:grpSp>
        <p:sp>
          <p:nvSpPr>
            <p:cNvPr id="17422" name="AutoShape 1085" descr="Tablero de damas pequeño"/>
            <p:cNvSpPr>
              <a:spLocks noChangeArrowheads="1"/>
            </p:cNvSpPr>
            <p:nvPr/>
          </p:nvSpPr>
          <p:spPr bwMode="auto">
            <a:xfrm>
              <a:off x="3859" y="3027"/>
              <a:ext cx="211" cy="326"/>
            </a:xfrm>
            <a:prstGeom prst="foldedCorner">
              <a:avLst>
                <a:gd name="adj" fmla="val 12500"/>
              </a:avLst>
            </a:prstGeom>
            <a:pattFill prst="smCheck">
              <a:fgClr>
                <a:srgbClr val="FF3300"/>
              </a:fgClr>
              <a:bgClr>
                <a:srgbClr val="FFFFFF"/>
              </a:bgClr>
            </a:pattFill>
            <a:ln w="9525">
              <a:solidFill>
                <a:schemeClr val="tx1"/>
              </a:solidFill>
              <a:round/>
              <a:headEnd/>
              <a:tailEnd/>
            </a:ln>
          </p:spPr>
          <p:txBody>
            <a:bodyPr wrap="none" anchor="ctr"/>
            <a:lstStyle/>
            <a:p>
              <a:endParaRPr lang="es-ES" sz="2400"/>
            </a:p>
          </p:txBody>
        </p:sp>
        <p:sp>
          <p:nvSpPr>
            <p:cNvPr id="17423" name="Text Box 1086"/>
            <p:cNvSpPr txBox="1">
              <a:spLocks noChangeArrowheads="1"/>
            </p:cNvSpPr>
            <p:nvPr/>
          </p:nvSpPr>
          <p:spPr bwMode="auto">
            <a:xfrm>
              <a:off x="3606" y="3351"/>
              <a:ext cx="760"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3</a:t>
              </a:r>
            </a:p>
          </p:txBody>
        </p:sp>
        <p:sp>
          <p:nvSpPr>
            <p:cNvPr id="17424" name="AutoShape 1087" descr="Zigzag"/>
            <p:cNvSpPr>
              <a:spLocks noChangeArrowheads="1"/>
            </p:cNvSpPr>
            <p:nvPr/>
          </p:nvSpPr>
          <p:spPr bwMode="auto">
            <a:xfrm>
              <a:off x="4324" y="3027"/>
              <a:ext cx="211" cy="326"/>
            </a:xfrm>
            <a:prstGeom prst="foldedCorner">
              <a:avLst>
                <a:gd name="adj" fmla="val 12500"/>
              </a:avLst>
            </a:prstGeom>
            <a:pattFill prst="zigZag">
              <a:fgClr>
                <a:srgbClr val="FF3300"/>
              </a:fgClr>
              <a:bgClr>
                <a:schemeClr val="bg1"/>
              </a:bgClr>
            </a:pattFill>
            <a:ln w="9525">
              <a:solidFill>
                <a:schemeClr val="tx1"/>
              </a:solidFill>
              <a:round/>
              <a:headEnd/>
              <a:tailEnd/>
            </a:ln>
          </p:spPr>
          <p:txBody>
            <a:bodyPr wrap="none" anchor="ctr"/>
            <a:lstStyle/>
            <a:p>
              <a:endParaRPr lang="es-ES" sz="2400"/>
            </a:p>
          </p:txBody>
        </p:sp>
        <p:sp>
          <p:nvSpPr>
            <p:cNvPr id="17425" name="Text Box 1088"/>
            <p:cNvSpPr txBox="1">
              <a:spLocks noChangeArrowheads="1"/>
            </p:cNvSpPr>
            <p:nvPr/>
          </p:nvSpPr>
          <p:spPr bwMode="auto">
            <a:xfrm>
              <a:off x="4070" y="3351"/>
              <a:ext cx="761"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4</a:t>
              </a:r>
            </a:p>
          </p:txBody>
        </p:sp>
        <p:grpSp>
          <p:nvGrpSpPr>
            <p:cNvPr id="17426" name="Group 1089"/>
            <p:cNvGrpSpPr>
              <a:grpSpLocks/>
            </p:cNvGrpSpPr>
            <p:nvPr/>
          </p:nvGrpSpPr>
          <p:grpSpPr bwMode="auto">
            <a:xfrm>
              <a:off x="4535" y="3025"/>
              <a:ext cx="761" cy="545"/>
              <a:chOff x="1248" y="1056"/>
              <a:chExt cx="865" cy="563"/>
            </a:xfrm>
          </p:grpSpPr>
          <p:sp>
            <p:nvSpPr>
              <p:cNvPr id="17452" name="AutoShape 1090"/>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53" name="Text Box 1091"/>
              <p:cNvSpPr txBox="1">
                <a:spLocks noChangeArrowheads="1"/>
              </p:cNvSpPr>
              <p:nvPr/>
            </p:nvSpPr>
            <p:spPr bwMode="auto">
              <a:xfrm>
                <a:off x="1248" y="1390"/>
                <a:ext cx="865" cy="229"/>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5</a:t>
                </a:r>
              </a:p>
            </p:txBody>
          </p:sp>
        </p:grpSp>
        <p:grpSp>
          <p:nvGrpSpPr>
            <p:cNvPr id="17427" name="Group 1092"/>
            <p:cNvGrpSpPr>
              <a:grpSpLocks/>
            </p:cNvGrpSpPr>
            <p:nvPr/>
          </p:nvGrpSpPr>
          <p:grpSpPr bwMode="auto">
            <a:xfrm>
              <a:off x="5000" y="3025"/>
              <a:ext cx="760" cy="545"/>
              <a:chOff x="1248" y="1056"/>
              <a:chExt cx="864" cy="563"/>
            </a:xfrm>
          </p:grpSpPr>
          <p:sp>
            <p:nvSpPr>
              <p:cNvPr id="17450" name="AutoShape 109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51" name="Text Box 1094"/>
              <p:cNvSpPr txBox="1">
                <a:spLocks noChangeArrowheads="1"/>
              </p:cNvSpPr>
              <p:nvPr/>
            </p:nvSpPr>
            <p:spPr bwMode="auto">
              <a:xfrm>
                <a:off x="1248" y="1390"/>
                <a:ext cx="864" cy="229"/>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6</a:t>
                </a:r>
              </a:p>
            </p:txBody>
          </p:sp>
        </p:grpSp>
        <p:cxnSp>
          <p:nvCxnSpPr>
            <p:cNvPr id="17428" name="AutoShape 1095"/>
            <p:cNvCxnSpPr>
              <a:cxnSpLocks noChangeShapeType="1"/>
              <a:stCxn id="17417" idx="2"/>
              <a:endCxn id="17418" idx="0"/>
            </p:cNvCxnSpPr>
            <p:nvPr/>
          </p:nvCxnSpPr>
          <p:spPr bwMode="auto">
            <a:xfrm>
              <a:off x="3944" y="2228"/>
              <a:ext cx="147" cy="149"/>
            </a:xfrm>
            <a:prstGeom prst="straightConnector1">
              <a:avLst/>
            </a:prstGeom>
            <a:noFill/>
            <a:ln w="9525">
              <a:solidFill>
                <a:schemeClr val="tx1"/>
              </a:solidFill>
              <a:round/>
              <a:headEnd/>
              <a:tailEnd type="triangle" w="med" len="med"/>
            </a:ln>
          </p:spPr>
        </p:cxnSp>
        <p:cxnSp>
          <p:nvCxnSpPr>
            <p:cNvPr id="17429" name="AutoShape 1096"/>
            <p:cNvCxnSpPr>
              <a:cxnSpLocks noChangeShapeType="1"/>
              <a:stCxn id="17419" idx="2"/>
              <a:endCxn id="17422" idx="0"/>
            </p:cNvCxnSpPr>
            <p:nvPr/>
          </p:nvCxnSpPr>
          <p:spPr bwMode="auto">
            <a:xfrm flipH="1">
              <a:off x="3964" y="2924"/>
              <a:ext cx="148" cy="103"/>
            </a:xfrm>
            <a:prstGeom prst="straightConnector1">
              <a:avLst/>
            </a:prstGeom>
            <a:noFill/>
            <a:ln w="9525">
              <a:solidFill>
                <a:schemeClr val="tx1"/>
              </a:solidFill>
              <a:round/>
              <a:headEnd/>
              <a:tailEnd type="triangle" w="med" len="med"/>
            </a:ln>
          </p:spPr>
        </p:cxnSp>
        <p:cxnSp>
          <p:nvCxnSpPr>
            <p:cNvPr id="17430" name="AutoShape 1097"/>
            <p:cNvCxnSpPr>
              <a:cxnSpLocks noChangeShapeType="1"/>
              <a:stCxn id="17419" idx="2"/>
              <a:endCxn id="17456" idx="0"/>
            </p:cNvCxnSpPr>
            <p:nvPr/>
          </p:nvCxnSpPr>
          <p:spPr bwMode="auto">
            <a:xfrm flipH="1">
              <a:off x="2951" y="2924"/>
              <a:ext cx="1162" cy="102"/>
            </a:xfrm>
            <a:prstGeom prst="straightConnector1">
              <a:avLst/>
            </a:prstGeom>
            <a:noFill/>
            <a:ln w="9525">
              <a:solidFill>
                <a:schemeClr val="tx1"/>
              </a:solidFill>
              <a:round/>
              <a:headEnd/>
              <a:tailEnd type="triangle" w="med" len="med"/>
            </a:ln>
          </p:spPr>
        </p:cxnSp>
        <p:cxnSp>
          <p:nvCxnSpPr>
            <p:cNvPr id="17431" name="AutoShape 1098"/>
            <p:cNvCxnSpPr>
              <a:cxnSpLocks noChangeShapeType="1"/>
              <a:stCxn id="17419" idx="2"/>
              <a:endCxn id="17452" idx="0"/>
            </p:cNvCxnSpPr>
            <p:nvPr/>
          </p:nvCxnSpPr>
          <p:spPr bwMode="auto">
            <a:xfrm>
              <a:off x="4113" y="2924"/>
              <a:ext cx="781" cy="102"/>
            </a:xfrm>
            <a:prstGeom prst="straightConnector1">
              <a:avLst/>
            </a:prstGeom>
            <a:noFill/>
            <a:ln w="9525">
              <a:solidFill>
                <a:schemeClr val="tx1"/>
              </a:solidFill>
              <a:round/>
              <a:headEnd/>
              <a:tailEnd type="triangle" w="med" len="med"/>
            </a:ln>
          </p:spPr>
        </p:cxnSp>
        <p:cxnSp>
          <p:nvCxnSpPr>
            <p:cNvPr id="17432" name="AutoShape 1099"/>
            <p:cNvCxnSpPr>
              <a:cxnSpLocks noChangeShapeType="1"/>
              <a:stCxn id="17419" idx="2"/>
              <a:endCxn id="17454" idx="0"/>
            </p:cNvCxnSpPr>
            <p:nvPr/>
          </p:nvCxnSpPr>
          <p:spPr bwMode="auto">
            <a:xfrm flipH="1">
              <a:off x="3458" y="2924"/>
              <a:ext cx="655" cy="102"/>
            </a:xfrm>
            <a:prstGeom prst="straightConnector1">
              <a:avLst/>
            </a:prstGeom>
            <a:noFill/>
            <a:ln w="9525">
              <a:solidFill>
                <a:schemeClr val="tx1"/>
              </a:solidFill>
              <a:round/>
              <a:headEnd/>
              <a:tailEnd type="triangle" w="med" len="med"/>
            </a:ln>
          </p:spPr>
        </p:cxnSp>
        <p:cxnSp>
          <p:nvCxnSpPr>
            <p:cNvPr id="17433" name="AutoShape 1100"/>
            <p:cNvCxnSpPr>
              <a:cxnSpLocks noChangeShapeType="1"/>
              <a:stCxn id="17419" idx="2"/>
              <a:endCxn id="17424" idx="0"/>
            </p:cNvCxnSpPr>
            <p:nvPr/>
          </p:nvCxnSpPr>
          <p:spPr bwMode="auto">
            <a:xfrm>
              <a:off x="4113" y="2924"/>
              <a:ext cx="317" cy="103"/>
            </a:xfrm>
            <a:prstGeom prst="straightConnector1">
              <a:avLst/>
            </a:prstGeom>
            <a:noFill/>
            <a:ln w="9525">
              <a:solidFill>
                <a:schemeClr val="tx1"/>
              </a:solidFill>
              <a:round/>
              <a:headEnd/>
              <a:tailEnd type="triangle" w="med" len="med"/>
            </a:ln>
          </p:spPr>
        </p:cxnSp>
        <p:cxnSp>
          <p:nvCxnSpPr>
            <p:cNvPr id="17434" name="AutoShape 1101"/>
            <p:cNvCxnSpPr>
              <a:cxnSpLocks noChangeShapeType="1"/>
              <a:stCxn id="17419" idx="2"/>
              <a:endCxn id="17450" idx="0"/>
            </p:cNvCxnSpPr>
            <p:nvPr/>
          </p:nvCxnSpPr>
          <p:spPr bwMode="auto">
            <a:xfrm>
              <a:off x="4113" y="2924"/>
              <a:ext cx="1246" cy="102"/>
            </a:xfrm>
            <a:prstGeom prst="straightConnector1">
              <a:avLst/>
            </a:prstGeom>
            <a:noFill/>
            <a:ln w="9525">
              <a:solidFill>
                <a:schemeClr val="tx1"/>
              </a:solidFill>
              <a:round/>
              <a:headEnd/>
              <a:tailEnd type="triangle" w="med" len="med"/>
            </a:ln>
          </p:spPr>
        </p:cxnSp>
        <p:grpSp>
          <p:nvGrpSpPr>
            <p:cNvPr id="17435" name="Group 1102"/>
            <p:cNvGrpSpPr>
              <a:grpSpLocks/>
            </p:cNvGrpSpPr>
            <p:nvPr/>
          </p:nvGrpSpPr>
          <p:grpSpPr bwMode="auto">
            <a:xfrm>
              <a:off x="3268" y="3629"/>
              <a:ext cx="760" cy="545"/>
              <a:chOff x="1248" y="1056"/>
              <a:chExt cx="864" cy="563"/>
            </a:xfrm>
          </p:grpSpPr>
          <p:sp>
            <p:nvSpPr>
              <p:cNvPr id="17448" name="AutoShape 110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49" name="Text Box 1104"/>
              <p:cNvSpPr txBox="1">
                <a:spLocks noChangeArrowheads="1"/>
              </p:cNvSpPr>
              <p:nvPr/>
            </p:nvSpPr>
            <p:spPr bwMode="auto">
              <a:xfrm>
                <a:off x="1248" y="1390"/>
                <a:ext cx="864" cy="229"/>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2</a:t>
                </a:r>
              </a:p>
            </p:txBody>
          </p:sp>
        </p:grpSp>
        <p:sp>
          <p:nvSpPr>
            <p:cNvPr id="17436" name="AutoShape 1105" descr="Confeti grande"/>
            <p:cNvSpPr>
              <a:spLocks noChangeArrowheads="1"/>
            </p:cNvSpPr>
            <p:nvPr/>
          </p:nvSpPr>
          <p:spPr bwMode="auto">
            <a:xfrm>
              <a:off x="4028" y="3631"/>
              <a:ext cx="211" cy="326"/>
            </a:xfrm>
            <a:prstGeom prst="foldedCorner">
              <a:avLst>
                <a:gd name="adj" fmla="val 12500"/>
              </a:avLst>
            </a:prstGeom>
            <a:pattFill prst="lgConfetti">
              <a:fgClr>
                <a:srgbClr val="FF3300"/>
              </a:fgClr>
              <a:bgClr>
                <a:schemeClr val="bg1"/>
              </a:bgClr>
            </a:pattFill>
            <a:ln w="9525">
              <a:solidFill>
                <a:schemeClr val="tx1"/>
              </a:solidFill>
              <a:round/>
              <a:headEnd/>
              <a:tailEnd/>
            </a:ln>
          </p:spPr>
          <p:txBody>
            <a:bodyPr wrap="none" anchor="ctr"/>
            <a:lstStyle/>
            <a:p>
              <a:endParaRPr lang="es-ES" sz="2400"/>
            </a:p>
          </p:txBody>
        </p:sp>
        <p:sp>
          <p:nvSpPr>
            <p:cNvPr id="17437" name="Text Box 1106"/>
            <p:cNvSpPr txBox="1">
              <a:spLocks noChangeArrowheads="1"/>
            </p:cNvSpPr>
            <p:nvPr/>
          </p:nvSpPr>
          <p:spPr bwMode="auto">
            <a:xfrm>
              <a:off x="3775" y="3955"/>
              <a:ext cx="760"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3</a:t>
              </a:r>
            </a:p>
          </p:txBody>
        </p:sp>
        <p:sp>
          <p:nvSpPr>
            <p:cNvPr id="17438" name="AutoShape 1107" descr="Confeti grande"/>
            <p:cNvSpPr>
              <a:spLocks noChangeArrowheads="1"/>
            </p:cNvSpPr>
            <p:nvPr/>
          </p:nvSpPr>
          <p:spPr bwMode="auto">
            <a:xfrm>
              <a:off x="4957" y="3631"/>
              <a:ext cx="211" cy="326"/>
            </a:xfrm>
            <a:prstGeom prst="foldedCorner">
              <a:avLst>
                <a:gd name="adj" fmla="val 12500"/>
              </a:avLst>
            </a:prstGeom>
            <a:pattFill prst="lgConfetti">
              <a:fgClr>
                <a:srgbClr val="FF3300"/>
              </a:fgClr>
              <a:bgClr>
                <a:schemeClr val="bg1"/>
              </a:bgClr>
            </a:pattFill>
            <a:ln w="9525">
              <a:solidFill>
                <a:schemeClr val="tx1"/>
              </a:solidFill>
              <a:round/>
              <a:headEnd/>
              <a:tailEnd/>
            </a:ln>
          </p:spPr>
          <p:txBody>
            <a:bodyPr wrap="none" anchor="ctr"/>
            <a:lstStyle/>
            <a:p>
              <a:endParaRPr lang="es-ES" sz="2400"/>
            </a:p>
          </p:txBody>
        </p:sp>
        <p:sp>
          <p:nvSpPr>
            <p:cNvPr id="17439" name="Text Box 1108"/>
            <p:cNvSpPr txBox="1">
              <a:spLocks noChangeArrowheads="1"/>
            </p:cNvSpPr>
            <p:nvPr/>
          </p:nvSpPr>
          <p:spPr bwMode="auto">
            <a:xfrm>
              <a:off x="4704" y="3956"/>
              <a:ext cx="760"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5</a:t>
              </a:r>
            </a:p>
          </p:txBody>
        </p:sp>
        <p:cxnSp>
          <p:nvCxnSpPr>
            <p:cNvPr id="17440" name="AutoShape 1109"/>
            <p:cNvCxnSpPr>
              <a:cxnSpLocks noChangeShapeType="1"/>
              <a:stCxn id="17457" idx="2"/>
              <a:endCxn id="17448" idx="0"/>
            </p:cNvCxnSpPr>
            <p:nvPr/>
          </p:nvCxnSpPr>
          <p:spPr bwMode="auto">
            <a:xfrm>
              <a:off x="2972" y="3570"/>
              <a:ext cx="655" cy="60"/>
            </a:xfrm>
            <a:prstGeom prst="straightConnector1">
              <a:avLst/>
            </a:prstGeom>
            <a:noFill/>
            <a:ln w="9525">
              <a:solidFill>
                <a:schemeClr val="tx1"/>
              </a:solidFill>
              <a:round/>
              <a:headEnd/>
              <a:tailEnd type="triangle" w="med" len="med"/>
            </a:ln>
          </p:spPr>
        </p:cxnSp>
        <p:cxnSp>
          <p:nvCxnSpPr>
            <p:cNvPr id="17441" name="AutoShape 1110"/>
            <p:cNvCxnSpPr>
              <a:cxnSpLocks noChangeShapeType="1"/>
              <a:stCxn id="17455" idx="2"/>
              <a:endCxn id="17448" idx="0"/>
            </p:cNvCxnSpPr>
            <p:nvPr/>
          </p:nvCxnSpPr>
          <p:spPr bwMode="auto">
            <a:xfrm>
              <a:off x="3479" y="3570"/>
              <a:ext cx="148" cy="60"/>
            </a:xfrm>
            <a:prstGeom prst="straightConnector1">
              <a:avLst/>
            </a:prstGeom>
            <a:noFill/>
            <a:ln w="9525">
              <a:solidFill>
                <a:schemeClr val="tx1"/>
              </a:solidFill>
              <a:round/>
              <a:headEnd/>
              <a:tailEnd type="triangle" w="med" len="med"/>
            </a:ln>
          </p:spPr>
        </p:cxnSp>
        <p:cxnSp>
          <p:nvCxnSpPr>
            <p:cNvPr id="17442" name="AutoShape 1111"/>
            <p:cNvCxnSpPr>
              <a:cxnSpLocks noChangeShapeType="1"/>
              <a:stCxn id="17423" idx="2"/>
              <a:endCxn id="17436" idx="0"/>
            </p:cNvCxnSpPr>
            <p:nvPr/>
          </p:nvCxnSpPr>
          <p:spPr bwMode="auto">
            <a:xfrm>
              <a:off x="3986" y="3573"/>
              <a:ext cx="147" cy="58"/>
            </a:xfrm>
            <a:prstGeom prst="straightConnector1">
              <a:avLst/>
            </a:prstGeom>
            <a:noFill/>
            <a:ln w="9525">
              <a:solidFill>
                <a:schemeClr val="tx1"/>
              </a:solidFill>
              <a:round/>
              <a:headEnd/>
              <a:tailEnd type="triangle" w="med" len="med"/>
            </a:ln>
          </p:spPr>
        </p:cxnSp>
        <p:cxnSp>
          <p:nvCxnSpPr>
            <p:cNvPr id="17443" name="AutoShape 1112"/>
            <p:cNvCxnSpPr>
              <a:cxnSpLocks noChangeShapeType="1"/>
              <a:stCxn id="17425" idx="2"/>
              <a:endCxn id="17436" idx="0"/>
            </p:cNvCxnSpPr>
            <p:nvPr/>
          </p:nvCxnSpPr>
          <p:spPr bwMode="auto">
            <a:xfrm flipH="1">
              <a:off x="4133" y="3573"/>
              <a:ext cx="317" cy="58"/>
            </a:xfrm>
            <a:prstGeom prst="straightConnector1">
              <a:avLst/>
            </a:prstGeom>
            <a:noFill/>
            <a:ln w="9525">
              <a:solidFill>
                <a:schemeClr val="tx1"/>
              </a:solidFill>
              <a:round/>
              <a:headEnd/>
              <a:tailEnd type="triangle" w="med" len="med"/>
            </a:ln>
          </p:spPr>
        </p:cxnSp>
        <p:cxnSp>
          <p:nvCxnSpPr>
            <p:cNvPr id="17444" name="AutoShape 1113"/>
            <p:cNvCxnSpPr>
              <a:cxnSpLocks noChangeShapeType="1"/>
              <a:stCxn id="17425" idx="2"/>
              <a:endCxn id="17438" idx="0"/>
            </p:cNvCxnSpPr>
            <p:nvPr/>
          </p:nvCxnSpPr>
          <p:spPr bwMode="auto">
            <a:xfrm>
              <a:off x="4451" y="3573"/>
              <a:ext cx="612" cy="58"/>
            </a:xfrm>
            <a:prstGeom prst="straightConnector1">
              <a:avLst/>
            </a:prstGeom>
            <a:noFill/>
            <a:ln w="9525">
              <a:solidFill>
                <a:schemeClr val="tx1"/>
              </a:solidFill>
              <a:round/>
              <a:headEnd/>
              <a:tailEnd type="triangle" w="med" len="med"/>
            </a:ln>
          </p:spPr>
        </p:cxnSp>
        <p:cxnSp>
          <p:nvCxnSpPr>
            <p:cNvPr id="17445" name="AutoShape 1114"/>
            <p:cNvCxnSpPr>
              <a:cxnSpLocks noChangeShapeType="1"/>
              <a:stCxn id="17453" idx="2"/>
              <a:endCxn id="17438" idx="0"/>
            </p:cNvCxnSpPr>
            <p:nvPr/>
          </p:nvCxnSpPr>
          <p:spPr bwMode="auto">
            <a:xfrm>
              <a:off x="4916" y="3570"/>
              <a:ext cx="147" cy="61"/>
            </a:xfrm>
            <a:prstGeom prst="straightConnector1">
              <a:avLst/>
            </a:prstGeom>
            <a:noFill/>
            <a:ln w="9525">
              <a:solidFill>
                <a:schemeClr val="tx1"/>
              </a:solidFill>
              <a:round/>
              <a:headEnd/>
              <a:tailEnd type="triangle" w="med" len="med"/>
            </a:ln>
          </p:spPr>
        </p:cxnSp>
        <p:cxnSp>
          <p:nvCxnSpPr>
            <p:cNvPr id="17446" name="AutoShape 1115"/>
            <p:cNvCxnSpPr>
              <a:cxnSpLocks noChangeShapeType="1"/>
              <a:stCxn id="17451" idx="2"/>
              <a:endCxn id="17438" idx="0"/>
            </p:cNvCxnSpPr>
            <p:nvPr/>
          </p:nvCxnSpPr>
          <p:spPr bwMode="auto">
            <a:xfrm flipH="1">
              <a:off x="5063" y="3570"/>
              <a:ext cx="317" cy="61"/>
            </a:xfrm>
            <a:prstGeom prst="straightConnector1">
              <a:avLst/>
            </a:prstGeom>
            <a:noFill/>
            <a:ln w="9525">
              <a:solidFill>
                <a:schemeClr val="tx1"/>
              </a:solidFill>
              <a:round/>
              <a:headEnd/>
              <a:tailEnd type="triangle" w="med" len="med"/>
            </a:ln>
          </p:spPr>
        </p:cxnSp>
        <p:sp>
          <p:nvSpPr>
            <p:cNvPr id="17447" name="Text Box 1116"/>
            <p:cNvSpPr txBox="1">
              <a:spLocks noChangeArrowheads="1"/>
            </p:cNvSpPr>
            <p:nvPr/>
          </p:nvSpPr>
          <p:spPr bwMode="auto">
            <a:xfrm>
              <a:off x="4368" y="2352"/>
              <a:ext cx="645" cy="376"/>
            </a:xfrm>
            <a:prstGeom prst="rect">
              <a:avLst/>
            </a:prstGeom>
            <a:noFill/>
            <a:ln w="9525">
              <a:noFill/>
              <a:miter lim="800000"/>
              <a:headEnd/>
              <a:tailEnd/>
            </a:ln>
          </p:spPr>
          <p:txBody>
            <a:bodyPr wrap="none">
              <a:spAutoFit/>
            </a:bodyPr>
            <a:lstStyle/>
            <a:p>
              <a:r>
                <a:rPr lang="es-AR" sz="2667" dirty="0">
                  <a:solidFill>
                    <a:srgbClr val="FF3300"/>
                  </a:solidFill>
                  <a:latin typeface="Times New Roman" pitchFamily="18" charset="0"/>
                </a:rPr>
                <a:t>Febrero</a:t>
              </a:r>
            </a:p>
          </p:txBody>
        </p:sp>
      </p:grpSp>
    </p:spTree>
    <p:extLst>
      <p:ext uri="{BB962C8B-B14F-4D97-AF65-F5344CB8AC3E}">
        <p14:creationId xmlns:p14="http://schemas.microsoft.com/office/powerpoint/2010/main" val="42412695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1028"/>
          <p:cNvSpPr>
            <a:spLocks noGrp="1" noChangeArrowheads="1"/>
          </p:cNvSpPr>
          <p:nvPr>
            <p:ph type="title"/>
          </p:nvPr>
        </p:nvSpPr>
        <p:spPr>
          <a:xfrm>
            <a:off x="839416" y="1124744"/>
            <a:ext cx="10785231" cy="1143000"/>
          </a:xfrm>
        </p:spPr>
        <p:txBody>
          <a:bodyPr vert="horz" wrap="square" lIns="103219" tIns="50704" rIns="103219" bIns="50704" numCol="1" anchor="t" anchorCtr="0" compatLnSpc="1">
            <a:prstTxWarp prst="textNoShape">
              <a:avLst/>
            </a:prstTxWarp>
            <a:normAutofit/>
          </a:bodyPr>
          <a:lstStyle/>
          <a:p>
            <a:pPr eaLnBrk="1" fontAlgn="auto" hangingPunct="1">
              <a:spcAft>
                <a:spcPts val="0"/>
              </a:spcAft>
              <a:defRPr/>
            </a:pPr>
            <a:r>
              <a:rPr lang="es-ES_tradnl" dirty="0"/>
              <a:t>Problemas en el manejo de componentes</a:t>
            </a:r>
          </a:p>
        </p:txBody>
      </p:sp>
      <p:sp>
        <p:nvSpPr>
          <p:cNvPr id="5" name="5 Marcador de número de diapositiva"/>
          <p:cNvSpPr>
            <a:spLocks noGrp="1"/>
          </p:cNvSpPr>
          <p:nvPr>
            <p:ph type="sldNum" sz="quarter" idx="12"/>
          </p:nvPr>
        </p:nvSpPr>
        <p:spPr/>
        <p:txBody>
          <a:bodyPr>
            <a:normAutofit fontScale="25000" lnSpcReduction="20000"/>
          </a:bodyPr>
          <a:lstStyle/>
          <a:p>
            <a:pPr>
              <a:defRPr/>
            </a:pPr>
            <a:fld id="{AA24C79D-E1ED-4E7B-B5A8-32C66963F4A3}" type="slidenum">
              <a:rPr lang="en-US"/>
              <a:pPr>
                <a:defRPr/>
              </a:pPr>
              <a:t>115</a:t>
            </a:fld>
            <a:endParaRPr lang="en-US"/>
          </a:p>
        </p:txBody>
      </p:sp>
      <p:sp>
        <p:nvSpPr>
          <p:cNvPr id="18436" name="Rectangle 1029"/>
          <p:cNvSpPr>
            <a:spLocks noGrp="1" noChangeArrowheads="1"/>
          </p:cNvSpPr>
          <p:nvPr>
            <p:ph sz="quarter" idx="1"/>
          </p:nvPr>
        </p:nvSpPr>
        <p:spPr>
          <a:xfrm>
            <a:off x="335360" y="2564904"/>
            <a:ext cx="10496061" cy="4495800"/>
          </a:xfrm>
        </p:spPr>
        <p:txBody>
          <a:bodyPr/>
          <a:lstStyle/>
          <a:p>
            <a:pPr eaLnBrk="1" hangingPunct="1"/>
            <a:r>
              <a:rPr lang="es-ES_tradnl" dirty="0"/>
              <a:t>Pérdida de un componente</a:t>
            </a:r>
          </a:p>
          <a:p>
            <a:pPr eaLnBrk="1" hangingPunct="1"/>
            <a:r>
              <a:rPr lang="es-ES_tradnl" dirty="0"/>
              <a:t>Pérdida de cambios (el componente que tengo no es el último)</a:t>
            </a:r>
          </a:p>
          <a:p>
            <a:pPr eaLnBrk="1" hangingPunct="1"/>
            <a:r>
              <a:rPr lang="es-ES_tradnl" dirty="0"/>
              <a:t>Doble mantenimiento</a:t>
            </a:r>
          </a:p>
          <a:p>
            <a:pPr eaLnBrk="1" hangingPunct="1"/>
            <a:r>
              <a:rPr lang="es-ES_tradnl" dirty="0"/>
              <a:t>Superposición de cambios</a:t>
            </a:r>
          </a:p>
          <a:p>
            <a:pPr eaLnBrk="1" hangingPunct="1"/>
            <a:r>
              <a:rPr lang="es-ES_tradnl" dirty="0"/>
              <a:t>Cambios no validados</a:t>
            </a:r>
          </a:p>
        </p:txBody>
      </p:sp>
      <p:pic>
        <p:nvPicPr>
          <p:cNvPr id="18437" name="Picture 1030"/>
          <p:cNvPicPr>
            <a:picLocks noChangeAspect="1" noChangeArrowheads="1"/>
          </p:cNvPicPr>
          <p:nvPr/>
        </p:nvPicPr>
        <p:blipFill>
          <a:blip r:embed="rId2" cstate="print">
            <a:clrChange>
              <a:clrFrom>
                <a:srgbClr val="BFBFBF"/>
              </a:clrFrom>
              <a:clrTo>
                <a:srgbClr val="BFBFBF">
                  <a:alpha val="0"/>
                </a:srgbClr>
              </a:clrTo>
            </a:clrChange>
          </a:blip>
          <a:srcRect/>
          <a:stretch>
            <a:fillRect/>
          </a:stretch>
        </p:blipFill>
        <p:spPr bwMode="auto">
          <a:xfrm>
            <a:off x="6502401" y="3414014"/>
            <a:ext cx="5595816" cy="3228087"/>
          </a:xfrm>
          <a:prstGeom prst="rect">
            <a:avLst/>
          </a:prstGeom>
          <a:noFill/>
          <a:ln w="9525">
            <a:noFill/>
            <a:miter lim="800000"/>
            <a:headEnd/>
            <a:tailEnd/>
          </a:ln>
        </p:spPr>
      </p:pic>
    </p:spTree>
    <p:extLst>
      <p:ext uri="{BB962C8B-B14F-4D97-AF65-F5344CB8AC3E}">
        <p14:creationId xmlns:p14="http://schemas.microsoft.com/office/powerpoint/2010/main" val="7393699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6"/>
          <p:cNvSpPr>
            <a:spLocks noGrp="1" noChangeArrowheads="1"/>
          </p:cNvSpPr>
          <p:nvPr>
            <p:ph type="title"/>
          </p:nvPr>
        </p:nvSpPr>
        <p:spPr>
          <a:xfrm>
            <a:off x="623392" y="1340768"/>
            <a:ext cx="10363200"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La configuración</a:t>
            </a:r>
          </a:p>
        </p:txBody>
      </p:sp>
      <p:sp>
        <p:nvSpPr>
          <p:cNvPr id="4" name="5 Marcador de número de diapositiva"/>
          <p:cNvSpPr>
            <a:spLocks noGrp="1"/>
          </p:cNvSpPr>
          <p:nvPr>
            <p:ph type="sldNum" sz="quarter" idx="12"/>
          </p:nvPr>
        </p:nvSpPr>
        <p:spPr/>
        <p:txBody>
          <a:bodyPr>
            <a:normAutofit fontScale="25000" lnSpcReduction="20000"/>
          </a:bodyPr>
          <a:lstStyle/>
          <a:p>
            <a:pPr>
              <a:defRPr/>
            </a:pPr>
            <a:fld id="{6D2113DA-D1EE-42D7-A985-096D44F02308}" type="slidenum">
              <a:rPr lang="en-US"/>
              <a:pPr>
                <a:defRPr/>
              </a:pPr>
              <a:t>116</a:t>
            </a:fld>
            <a:endParaRPr lang="en-US"/>
          </a:p>
        </p:txBody>
      </p:sp>
      <p:sp>
        <p:nvSpPr>
          <p:cNvPr id="21508" name="Rectangle 7"/>
          <p:cNvSpPr>
            <a:spLocks noGrp="1" noChangeArrowheads="1"/>
          </p:cNvSpPr>
          <p:nvPr>
            <p:ph sz="quarter" idx="1"/>
          </p:nvPr>
        </p:nvSpPr>
        <p:spPr>
          <a:xfrm>
            <a:off x="191344" y="2708920"/>
            <a:ext cx="11512061" cy="2769096"/>
          </a:xfrm>
        </p:spPr>
        <p:txBody>
          <a:bodyPr/>
          <a:lstStyle/>
          <a:p>
            <a:pPr eaLnBrk="1" hangingPunct="1"/>
            <a:r>
              <a:rPr lang="es-ES_tradnl" dirty="0"/>
              <a:t>El arreglo de un sistema o red definido por la naturaleza, número, y características principales de sus unidades funcionales</a:t>
            </a:r>
          </a:p>
          <a:p>
            <a:pPr eaLnBrk="1" hangingPunct="1"/>
            <a:r>
              <a:rPr lang="es-AR" dirty="0"/>
              <a:t>Una configuración es el conjunto de todos los componentes fuentes que son compilados en un ejecutable consistente</a:t>
            </a:r>
          </a:p>
          <a:p>
            <a:pPr eaLnBrk="1" hangingPunct="1"/>
            <a:r>
              <a:rPr lang="es-AR" dirty="0"/>
              <a:t>Son todos los componentes, documentos e información de su estructura que definen una versión determinada del producto a entregar</a:t>
            </a:r>
          </a:p>
          <a:p>
            <a:pPr eaLnBrk="1" hangingPunct="1"/>
            <a:endParaRPr lang="es-ES_tradnl" dirty="0"/>
          </a:p>
          <a:p>
            <a:pPr eaLnBrk="1" hangingPunct="1"/>
            <a:endParaRPr lang="es-ES_tradnl" dirty="0"/>
          </a:p>
        </p:txBody>
      </p:sp>
    </p:spTree>
    <p:extLst>
      <p:ext uri="{BB962C8B-B14F-4D97-AF65-F5344CB8AC3E}">
        <p14:creationId xmlns:p14="http://schemas.microsoft.com/office/powerpoint/2010/main" val="14571596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a:xfrm>
            <a:off x="335360" y="847165"/>
            <a:ext cx="9139064" cy="594841"/>
          </a:xfrm>
          <a:noFill/>
          <a:ln w="9525">
            <a:noFill/>
            <a:miter lim="800000"/>
            <a:headEnd/>
            <a:tailEnd/>
          </a:ln>
        </p:spPr>
        <p:txBody>
          <a:bodyPr vert="horz" wrap="square" lIns="103219" tIns="50704" rIns="103219" bIns="50704" numCol="1" anchor="b" anchorCtr="0" compatLnSpc="1">
            <a:prstTxWarp prst="textNoShape">
              <a:avLst/>
            </a:prstTxWarp>
            <a:spAutoFit/>
          </a:bodyPr>
          <a:lstStyle/>
          <a:p>
            <a:pPr marL="310250" indent="-310250" algn="l" eaLnBrk="1" hangingPunct="1">
              <a:buClr>
                <a:schemeClr val="accent1"/>
              </a:buClr>
              <a:buSzPct val="85000"/>
            </a:pPr>
            <a:r>
              <a:rPr lang="es-ES_tradnl" sz="3200" dirty="0"/>
              <a:t>¿Qué es un Repositorio?</a:t>
            </a:r>
          </a:p>
        </p:txBody>
      </p:sp>
      <p:sp>
        <p:nvSpPr>
          <p:cNvPr id="4" name="5 Marcador de número de diapositiva"/>
          <p:cNvSpPr>
            <a:spLocks noGrp="1"/>
          </p:cNvSpPr>
          <p:nvPr>
            <p:ph type="sldNum" sz="quarter" idx="12"/>
          </p:nvPr>
        </p:nvSpPr>
        <p:spPr/>
        <p:txBody>
          <a:bodyPr>
            <a:normAutofit fontScale="25000" lnSpcReduction="20000"/>
          </a:bodyPr>
          <a:lstStyle/>
          <a:p>
            <a:pPr>
              <a:defRPr/>
            </a:pPr>
            <a:fld id="{484BEE08-FF1A-4E0D-BBA7-4ACFE25028D8}" type="slidenum">
              <a:rPr lang="en-US"/>
              <a:pPr>
                <a:defRPr/>
              </a:pPr>
              <a:t>117</a:t>
            </a:fld>
            <a:endParaRPr lang="en-US"/>
          </a:p>
        </p:txBody>
      </p:sp>
      <p:pic>
        <p:nvPicPr>
          <p:cNvPr id="8" name="Picture 7" descr="LDEO_DSS_Repository.jpg"/>
          <p:cNvPicPr>
            <a:picLocks noChangeAspect="1"/>
          </p:cNvPicPr>
          <p:nvPr/>
        </p:nvPicPr>
        <p:blipFill>
          <a:blip r:embed="rId3" cstate="print"/>
          <a:stretch>
            <a:fillRect/>
          </a:stretch>
        </p:blipFill>
        <p:spPr>
          <a:xfrm>
            <a:off x="874680" y="1844824"/>
            <a:ext cx="4904965" cy="4672403"/>
          </a:xfrm>
          <a:prstGeom prst="rect">
            <a:avLst/>
          </a:prstGeom>
        </p:spPr>
      </p:pic>
      <p:pic>
        <p:nvPicPr>
          <p:cNvPr id="9" name="Picture 8" descr="repositorio.jpeg"/>
          <p:cNvPicPr>
            <a:picLocks noChangeAspect="1"/>
          </p:cNvPicPr>
          <p:nvPr/>
        </p:nvPicPr>
        <p:blipFill>
          <a:blip r:embed="rId4" cstate="print"/>
          <a:stretch>
            <a:fillRect/>
          </a:stretch>
        </p:blipFill>
        <p:spPr>
          <a:xfrm>
            <a:off x="9003325" y="4114800"/>
            <a:ext cx="2887265" cy="2601547"/>
          </a:xfrm>
          <a:prstGeom prst="rect">
            <a:avLst/>
          </a:prstGeom>
        </p:spPr>
      </p:pic>
      <p:sp>
        <p:nvSpPr>
          <p:cNvPr id="7" name="Rectangle 7"/>
          <p:cNvSpPr txBox="1">
            <a:spLocks noChangeArrowheads="1"/>
          </p:cNvSpPr>
          <p:nvPr/>
        </p:nvSpPr>
        <p:spPr bwMode="auto">
          <a:xfrm>
            <a:off x="7408984" y="1524000"/>
            <a:ext cx="3462216" cy="4495800"/>
          </a:xfrm>
          <a:prstGeom prst="rect">
            <a:avLst/>
          </a:prstGeom>
          <a:noFill/>
          <a:ln w="9525">
            <a:noFill/>
            <a:miter lim="800000"/>
            <a:headEnd/>
            <a:tailEnd/>
          </a:ln>
        </p:spPr>
        <p:txBody>
          <a:bodyPr vert="horz" wrap="square" lIns="103900" tIns="51951" rIns="103900" bIns="51951" numCol="1" anchor="t" anchorCtr="0" compatLnSpc="1">
            <a:prstTxWarp prst="textNoShape">
              <a:avLst/>
            </a:prstTxWarp>
          </a:bodyPr>
          <a:lstStyle/>
          <a:p>
            <a:pPr marL="310250" indent="-310250" defTabSz="1038977">
              <a:spcBef>
                <a:spcPts val="653"/>
              </a:spcBef>
              <a:buClr>
                <a:schemeClr val="accent1"/>
              </a:buClr>
              <a:buSzPct val="85000"/>
              <a:buFont typeface="Wingdings 2" pitchFamily="18" charset="2"/>
              <a:buChar char=""/>
              <a:defRPr/>
            </a:pPr>
            <a:endParaRPr lang="es-ES_tradnl" sz="2933" dirty="0"/>
          </a:p>
        </p:txBody>
      </p:sp>
      <p:sp>
        <p:nvSpPr>
          <p:cNvPr id="10" name="Rectangle 9"/>
          <p:cNvSpPr/>
          <p:nvPr/>
        </p:nvSpPr>
        <p:spPr>
          <a:xfrm>
            <a:off x="6752493" y="1066800"/>
            <a:ext cx="4689231" cy="3862997"/>
          </a:xfrm>
          <a:prstGeom prst="rect">
            <a:avLst/>
          </a:prstGeom>
        </p:spPr>
        <p:txBody>
          <a:bodyPr wrap="square" lIns="103900" tIns="51951" rIns="103900" bIns="51951">
            <a:spAutoFit/>
          </a:bodyPr>
          <a:lstStyle/>
          <a:p>
            <a:pPr marL="310250" indent="-310250">
              <a:spcBef>
                <a:spcPts val="653"/>
              </a:spcBef>
              <a:buClr>
                <a:schemeClr val="accent1"/>
              </a:buClr>
              <a:buSzPct val="85000"/>
              <a:buFont typeface="Wingdings 2" pitchFamily="18" charset="2"/>
              <a:buChar char=""/>
            </a:pPr>
            <a:r>
              <a:rPr lang="es-AR" sz="2267" dirty="0"/>
              <a:t>Un repositorio de información conteniendo los ítems de configuración  (</a:t>
            </a:r>
            <a:r>
              <a:rPr lang="es-AR" sz="2267" dirty="0" err="1"/>
              <a:t>CIs</a:t>
            </a:r>
            <a:r>
              <a:rPr lang="es-AR" sz="2267" dirty="0"/>
              <a:t>)</a:t>
            </a:r>
          </a:p>
          <a:p>
            <a:pPr marL="310250" indent="-310250">
              <a:spcBef>
                <a:spcPts val="653"/>
              </a:spcBef>
              <a:buClr>
                <a:schemeClr val="accent1"/>
              </a:buClr>
              <a:buSzPct val="85000"/>
              <a:buFont typeface="Wingdings 2" pitchFamily="18" charset="2"/>
              <a:buChar char=""/>
            </a:pPr>
            <a:r>
              <a:rPr lang="es-AR" sz="2267" dirty="0"/>
              <a:t>Mantiene la historia de cada CI con sus atributos y relaciones.</a:t>
            </a:r>
          </a:p>
          <a:p>
            <a:pPr marL="310250" indent="-310250">
              <a:spcBef>
                <a:spcPts val="653"/>
              </a:spcBef>
              <a:buClr>
                <a:schemeClr val="accent1"/>
              </a:buClr>
              <a:buSzPct val="85000"/>
              <a:buFont typeface="Wingdings 2" pitchFamily="18" charset="2"/>
              <a:buChar char=""/>
            </a:pPr>
            <a:r>
              <a:rPr lang="es-AR" sz="2267" dirty="0"/>
              <a:t>Usado para hacer evaluaciones de impacto de los cambios propuestos.</a:t>
            </a:r>
          </a:p>
          <a:p>
            <a:pPr marL="310250" indent="-310250">
              <a:spcBef>
                <a:spcPts val="653"/>
              </a:spcBef>
              <a:buClr>
                <a:schemeClr val="accent1"/>
              </a:buClr>
              <a:buSzPct val="85000"/>
              <a:buFont typeface="Wingdings 2" pitchFamily="18" charset="2"/>
              <a:buChar char=""/>
            </a:pPr>
            <a:r>
              <a:rPr lang="es-AR" sz="2267" dirty="0"/>
              <a:t>Pueden ser una o varias </a:t>
            </a:r>
            <a:br>
              <a:rPr lang="es-AR" sz="2267" dirty="0"/>
            </a:br>
            <a:r>
              <a:rPr lang="es-AR" sz="2267" dirty="0"/>
              <a:t>bases de datos.</a:t>
            </a:r>
          </a:p>
        </p:txBody>
      </p:sp>
    </p:spTree>
    <p:extLst>
      <p:ext uri="{BB962C8B-B14F-4D97-AF65-F5344CB8AC3E}">
        <p14:creationId xmlns:p14="http://schemas.microsoft.com/office/powerpoint/2010/main" val="33870677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p:cNvSpPr>
            <a:spLocks noGrp="1" noChangeArrowheads="1"/>
          </p:cNvSpPr>
          <p:nvPr>
            <p:ph type="title"/>
          </p:nvPr>
        </p:nvSpPr>
        <p:spPr>
          <a:xfrm>
            <a:off x="479376" y="1124744"/>
            <a:ext cx="10363200" cy="533286"/>
          </a:xfrm>
          <a:noFill/>
          <a:ln w="9525">
            <a:noFill/>
            <a:miter lim="800000"/>
            <a:headEnd/>
            <a:tailEnd/>
          </a:ln>
        </p:spPr>
        <p:txBody>
          <a:bodyPr vert="horz" wrap="square" lIns="103219" tIns="50704" rIns="103219" bIns="50704" numCol="1" anchor="b" anchorCtr="0" compatLnSpc="1">
            <a:prstTxWarp prst="textNoShape">
              <a:avLst/>
            </a:prstTxWarp>
            <a:spAutoFit/>
          </a:bodyPr>
          <a:lstStyle/>
          <a:p>
            <a:pPr eaLnBrk="1" hangingPunct="1"/>
            <a:r>
              <a:rPr lang="es-ES_tradnl" dirty="0"/>
              <a:t>Modelo de Check in - Check Out</a:t>
            </a:r>
          </a:p>
        </p:txBody>
      </p:sp>
      <p:sp>
        <p:nvSpPr>
          <p:cNvPr id="4" name="4 Marcador de número de diapositiva"/>
          <p:cNvSpPr>
            <a:spLocks noGrp="1"/>
          </p:cNvSpPr>
          <p:nvPr>
            <p:ph type="sldNum" sz="quarter" idx="12"/>
          </p:nvPr>
        </p:nvSpPr>
        <p:spPr/>
        <p:txBody>
          <a:bodyPr>
            <a:normAutofit fontScale="25000" lnSpcReduction="20000"/>
          </a:bodyPr>
          <a:lstStyle/>
          <a:p>
            <a:pPr>
              <a:defRPr/>
            </a:pPr>
            <a:fld id="{65BFF9E4-2A2B-4D42-B1A4-70D64CBC7C66}" type="slidenum">
              <a:rPr lang="en-US"/>
              <a:pPr>
                <a:defRPr/>
              </a:pPr>
              <a:t>118</a:t>
            </a:fld>
            <a:endParaRPr lang="en-US"/>
          </a:p>
        </p:txBody>
      </p:sp>
      <p:pic>
        <p:nvPicPr>
          <p:cNvPr id="34820" name="Picture 4"/>
          <p:cNvPicPr>
            <a:picLocks noChangeAspect="1" noChangeArrowheads="1"/>
          </p:cNvPicPr>
          <p:nvPr/>
        </p:nvPicPr>
        <p:blipFill>
          <a:blip r:embed="rId2" cstate="print"/>
          <a:srcRect b="11055"/>
          <a:stretch>
            <a:fillRect/>
          </a:stretch>
        </p:blipFill>
        <p:spPr bwMode="auto">
          <a:xfrm>
            <a:off x="2344616" y="1943101"/>
            <a:ext cx="8819661" cy="4229100"/>
          </a:xfrm>
          <a:prstGeom prst="rect">
            <a:avLst/>
          </a:prstGeom>
          <a:noFill/>
          <a:ln w="9525">
            <a:noFill/>
            <a:miter lim="800000"/>
            <a:headEnd/>
            <a:tailEnd/>
          </a:ln>
        </p:spPr>
      </p:pic>
    </p:spTree>
    <p:extLst>
      <p:ext uri="{BB962C8B-B14F-4D97-AF65-F5344CB8AC3E}">
        <p14:creationId xmlns:p14="http://schemas.microsoft.com/office/powerpoint/2010/main" val="5000756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2"/>
          </p:nvPr>
        </p:nvSpPr>
        <p:spPr/>
        <p:txBody>
          <a:bodyPr/>
          <a:lstStyle/>
          <a:p>
            <a:pPr algn="ctr"/>
            <a:r>
              <a:rPr lang="es-AR" dirty="0"/>
              <a:t>Repositorio Centralizado</a:t>
            </a:r>
          </a:p>
          <a:p>
            <a:pPr marL="0" indent="0">
              <a:buNone/>
            </a:pPr>
            <a:endParaRPr lang="es-AR" dirty="0"/>
          </a:p>
        </p:txBody>
      </p:sp>
      <p:sp>
        <p:nvSpPr>
          <p:cNvPr id="3" name="Marcador de contenido 2"/>
          <p:cNvSpPr>
            <a:spLocks noGrp="1"/>
          </p:cNvSpPr>
          <p:nvPr>
            <p:ph sz="half" idx="3"/>
          </p:nvPr>
        </p:nvSpPr>
        <p:spPr/>
        <p:txBody>
          <a:bodyPr/>
          <a:lstStyle/>
          <a:p>
            <a:pPr algn="ctr"/>
            <a:r>
              <a:rPr lang="es-AR" dirty="0"/>
              <a:t>Repositorio Distribuido</a:t>
            </a:r>
          </a:p>
        </p:txBody>
      </p:sp>
      <p:sp>
        <p:nvSpPr>
          <p:cNvPr id="4" name="Título 3"/>
          <p:cNvSpPr>
            <a:spLocks noGrp="1"/>
          </p:cNvSpPr>
          <p:nvPr>
            <p:ph type="title"/>
          </p:nvPr>
        </p:nvSpPr>
        <p:spPr/>
        <p:txBody>
          <a:bodyPr/>
          <a:lstStyle/>
          <a:p>
            <a:r>
              <a:rPr lang="es-AR" dirty="0"/>
              <a:t>Repositorios</a:t>
            </a:r>
          </a:p>
        </p:txBody>
      </p:sp>
      <p:pic>
        <p:nvPicPr>
          <p:cNvPr id="5" name="pasted-image.png"/>
          <p:cNvPicPr/>
          <p:nvPr/>
        </p:nvPicPr>
        <p:blipFill>
          <a:blip r:embed="rId2">
            <a:extLst/>
          </a:blip>
          <a:stretch>
            <a:fillRect/>
          </a:stretch>
        </p:blipFill>
        <p:spPr>
          <a:xfrm>
            <a:off x="1487488" y="2564904"/>
            <a:ext cx="3744416" cy="2880320"/>
          </a:xfrm>
          <a:prstGeom prst="rect">
            <a:avLst/>
          </a:prstGeom>
          <a:ln w="12700">
            <a:miter lim="400000"/>
          </a:ln>
        </p:spPr>
      </p:pic>
      <p:pic>
        <p:nvPicPr>
          <p:cNvPr id="6" name="pasted-image.png"/>
          <p:cNvPicPr/>
          <p:nvPr/>
        </p:nvPicPr>
        <p:blipFill>
          <a:blip r:embed="rId3">
            <a:extLst/>
          </a:blip>
          <a:stretch>
            <a:fillRect/>
          </a:stretch>
        </p:blipFill>
        <p:spPr>
          <a:xfrm>
            <a:off x="6100655" y="2482204"/>
            <a:ext cx="4603857" cy="2963020"/>
          </a:xfrm>
          <a:prstGeom prst="rect">
            <a:avLst/>
          </a:prstGeom>
          <a:ln w="12700">
            <a:miter lim="400000"/>
          </a:ln>
        </p:spPr>
      </p:pic>
    </p:spTree>
    <p:extLst>
      <p:ext uri="{BB962C8B-B14F-4D97-AF65-F5344CB8AC3E}">
        <p14:creationId xmlns:p14="http://schemas.microsoft.com/office/powerpoint/2010/main" val="1862768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val 2"/>
          <p:cNvSpPr>
            <a:spLocks noChangeArrowheads="1"/>
          </p:cNvSpPr>
          <p:nvPr/>
        </p:nvSpPr>
        <p:spPr bwMode="auto">
          <a:xfrm>
            <a:off x="4800601" y="3860800"/>
            <a:ext cx="2603500" cy="25400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3" name="AutoShape 3"/>
          <p:cNvSpPr>
            <a:spLocks noChangeArrowheads="1"/>
          </p:cNvSpPr>
          <p:nvPr/>
        </p:nvSpPr>
        <p:spPr bwMode="auto">
          <a:xfrm>
            <a:off x="4279900" y="4686300"/>
            <a:ext cx="381000" cy="457200"/>
          </a:xfrm>
          <a:prstGeom prst="roundRect">
            <a:avLst>
              <a:gd name="adj" fmla="val 12495"/>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4" name="Oval 4"/>
          <p:cNvSpPr>
            <a:spLocks noChangeArrowheads="1"/>
          </p:cNvSpPr>
          <p:nvPr/>
        </p:nvSpPr>
        <p:spPr bwMode="auto">
          <a:xfrm>
            <a:off x="4394200" y="4495800"/>
            <a:ext cx="152400" cy="152400"/>
          </a:xfrm>
          <a:prstGeom prst="ellipse">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5" name="Rectangle 5"/>
          <p:cNvSpPr>
            <a:spLocks noChangeArrowheads="1"/>
          </p:cNvSpPr>
          <p:nvPr/>
        </p:nvSpPr>
        <p:spPr bwMode="auto">
          <a:xfrm>
            <a:off x="43561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6" name="Rectangle 6"/>
          <p:cNvSpPr>
            <a:spLocks noChangeArrowheads="1"/>
          </p:cNvSpPr>
          <p:nvPr/>
        </p:nvSpPr>
        <p:spPr bwMode="auto">
          <a:xfrm>
            <a:off x="45085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7" name="Oval 7"/>
          <p:cNvSpPr>
            <a:spLocks noChangeArrowheads="1"/>
          </p:cNvSpPr>
          <p:nvPr/>
        </p:nvSpPr>
        <p:spPr bwMode="auto">
          <a:xfrm>
            <a:off x="5905500" y="3632200"/>
            <a:ext cx="406400" cy="406400"/>
          </a:xfrm>
          <a:prstGeom prst="ellipse">
            <a:avLst/>
          </a:prstGeom>
          <a:solidFill>
            <a:schemeClr val="tx2"/>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8" name="Oval 8"/>
          <p:cNvSpPr>
            <a:spLocks noChangeArrowheads="1"/>
          </p:cNvSpPr>
          <p:nvPr/>
        </p:nvSpPr>
        <p:spPr bwMode="auto">
          <a:xfrm>
            <a:off x="4686300" y="5461000"/>
            <a:ext cx="406400" cy="406400"/>
          </a:xfrm>
          <a:prstGeom prst="ellipse">
            <a:avLst/>
          </a:prstGeom>
          <a:solidFill>
            <a:schemeClr val="accent1"/>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341001" name="Rectangle 9"/>
          <p:cNvSpPr>
            <a:spLocks noChangeArrowheads="1"/>
          </p:cNvSpPr>
          <p:nvPr/>
        </p:nvSpPr>
        <p:spPr bwMode="auto">
          <a:xfrm>
            <a:off x="7059018" y="3098802"/>
            <a:ext cx="3077766" cy="286745"/>
          </a:xfrm>
          <a:prstGeom prst="rect">
            <a:avLst/>
          </a:prstGeom>
          <a:noFill/>
          <a:ln w="9525">
            <a:noFill/>
            <a:miter lim="800000"/>
            <a:headEnd/>
            <a:tailEnd/>
          </a:ln>
          <a:effectLst/>
        </p:spPr>
        <p:txBody>
          <a:bodyPr wrap="none" lIns="63500" tIns="25400" rIns="63500" bIns="25400">
            <a:spAutoFit/>
          </a:bodyPr>
          <a:lstStyle/>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Procedimientos y métodos</a:t>
            </a:r>
          </a:p>
        </p:txBody>
      </p:sp>
      <p:sp>
        <p:nvSpPr>
          <p:cNvPr id="341002" name="Rectangle 10"/>
          <p:cNvSpPr>
            <a:spLocks noChangeArrowheads="1"/>
          </p:cNvSpPr>
          <p:nvPr/>
        </p:nvSpPr>
        <p:spPr bwMode="auto">
          <a:xfrm>
            <a:off x="7547821" y="5486400"/>
            <a:ext cx="1795363" cy="522194"/>
          </a:xfrm>
          <a:prstGeom prst="rect">
            <a:avLst/>
          </a:prstGeom>
          <a:noFill/>
          <a:ln w="9525">
            <a:noFill/>
            <a:miter lim="800000"/>
            <a:headEnd/>
            <a:tailEnd/>
          </a:ln>
          <a:effectLst/>
        </p:spPr>
        <p:txBody>
          <a:bodyPr wrap="none" lIns="63500" tIns="25400" rIns="63500" bIns="25400">
            <a:spAutoFit/>
          </a:bodyPr>
          <a:lstStyle/>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Herramientas y</a:t>
            </a:r>
          </a:p>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Equipos</a:t>
            </a:r>
          </a:p>
        </p:txBody>
      </p:sp>
      <p:sp>
        <p:nvSpPr>
          <p:cNvPr id="341003" name="Rectangle 11"/>
          <p:cNvSpPr>
            <a:spLocks noChangeArrowheads="1"/>
          </p:cNvSpPr>
          <p:nvPr/>
        </p:nvSpPr>
        <p:spPr bwMode="auto">
          <a:xfrm>
            <a:off x="1514761" y="4652964"/>
            <a:ext cx="1910779" cy="993092"/>
          </a:xfrm>
          <a:prstGeom prst="rect">
            <a:avLst/>
          </a:prstGeom>
          <a:noFill/>
          <a:ln w="9525">
            <a:noFill/>
            <a:miter lim="800000"/>
            <a:headEnd/>
            <a:tailEnd/>
          </a:ln>
          <a:effectLst/>
        </p:spPr>
        <p:txBody>
          <a:bodyPr wrap="none" lIns="63500" tIns="25400" rIns="63500" bIns="25400">
            <a:spAutoFit/>
          </a:bodyPr>
          <a:lstStyle/>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Personas con </a:t>
            </a:r>
          </a:p>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habilidades,</a:t>
            </a:r>
          </a:p>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entrenamiento y</a:t>
            </a:r>
          </a:p>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motivación</a:t>
            </a:r>
          </a:p>
        </p:txBody>
      </p:sp>
      <p:sp>
        <p:nvSpPr>
          <p:cNvPr id="10252" name="Rectangle 12"/>
          <p:cNvSpPr>
            <a:spLocks noChangeArrowheads="1"/>
          </p:cNvSpPr>
          <p:nvPr/>
        </p:nvSpPr>
        <p:spPr bwMode="auto">
          <a:xfrm>
            <a:off x="5308601" y="4953001"/>
            <a:ext cx="1667123" cy="37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7000"/>
              </a:lnSpc>
            </a:pPr>
            <a:r>
              <a:rPr lang="en-US" b="1" dirty="0">
                <a:latin typeface="Arial" panose="020B0604020202020204" pitchFamily="34" charset="0"/>
              </a:rPr>
              <a:t>PROCESO</a:t>
            </a:r>
          </a:p>
        </p:txBody>
      </p:sp>
      <p:sp>
        <p:nvSpPr>
          <p:cNvPr id="10253" name="Rectangle 13"/>
          <p:cNvSpPr>
            <a:spLocks noChangeArrowheads="1"/>
          </p:cNvSpPr>
          <p:nvPr/>
        </p:nvSpPr>
        <p:spPr bwMode="auto">
          <a:xfrm>
            <a:off x="7658101" y="4787901"/>
            <a:ext cx="12700" cy="596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4" name="Rectangle 14"/>
          <p:cNvSpPr>
            <a:spLocks noChangeArrowheads="1"/>
          </p:cNvSpPr>
          <p:nvPr/>
        </p:nvSpPr>
        <p:spPr bwMode="auto">
          <a:xfrm>
            <a:off x="7531100" y="4699001"/>
            <a:ext cx="279400" cy="1143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5" name="Rectangle 15"/>
          <p:cNvSpPr>
            <a:spLocks noChangeArrowheads="1"/>
          </p:cNvSpPr>
          <p:nvPr/>
        </p:nvSpPr>
        <p:spPr bwMode="auto">
          <a:xfrm>
            <a:off x="7835900" y="4648201"/>
            <a:ext cx="0" cy="215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6" name="Oval 16"/>
          <p:cNvSpPr>
            <a:spLocks noChangeArrowheads="1"/>
          </p:cNvSpPr>
          <p:nvPr/>
        </p:nvSpPr>
        <p:spPr bwMode="auto">
          <a:xfrm>
            <a:off x="7124700" y="5461000"/>
            <a:ext cx="406400" cy="406400"/>
          </a:xfrm>
          <a:prstGeom prst="ellipse">
            <a:avLst/>
          </a:prstGeom>
          <a:solidFill>
            <a:schemeClr val="bg2"/>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7" name="Rectangle 17"/>
          <p:cNvSpPr>
            <a:spLocks noChangeArrowheads="1"/>
          </p:cNvSpPr>
          <p:nvPr/>
        </p:nvSpPr>
        <p:spPr bwMode="auto">
          <a:xfrm>
            <a:off x="7988301" y="4673601"/>
            <a:ext cx="38100" cy="571500"/>
          </a:xfrm>
          <a:prstGeom prst="rect">
            <a:avLst/>
          </a:prstGeom>
          <a:solidFill>
            <a:schemeClr val="tx1"/>
          </a:solidFill>
          <a:ln w="2540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8" name="AutoShape 18"/>
          <p:cNvSpPr>
            <a:spLocks noChangeArrowheads="1"/>
          </p:cNvSpPr>
          <p:nvPr/>
        </p:nvSpPr>
        <p:spPr bwMode="auto">
          <a:xfrm>
            <a:off x="7950201" y="5092701"/>
            <a:ext cx="114300" cy="292100"/>
          </a:xfrm>
          <a:prstGeom prst="roundRect">
            <a:avLst>
              <a:gd name="adj" fmla="val 12495"/>
            </a:avLst>
          </a:prstGeom>
          <a:solidFill>
            <a:srgbClr val="FC0128"/>
          </a:solidFill>
          <a:ln w="25400">
            <a:solidFill>
              <a:srgbClr val="FC0128"/>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9" name="Rectangle 19"/>
          <p:cNvSpPr>
            <a:spLocks noChangeArrowheads="1"/>
          </p:cNvSpPr>
          <p:nvPr/>
        </p:nvSpPr>
        <p:spPr bwMode="auto">
          <a:xfrm>
            <a:off x="7962901" y="5410200"/>
            <a:ext cx="88900" cy="254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0" name="Line 20"/>
          <p:cNvSpPr>
            <a:spLocks noChangeShapeType="1"/>
          </p:cNvSpPr>
          <p:nvPr/>
        </p:nvSpPr>
        <p:spPr bwMode="auto">
          <a:xfrm flipV="1">
            <a:off x="8013700" y="4572000"/>
            <a:ext cx="0" cy="3048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61" name="AutoShape 21"/>
          <p:cNvSpPr>
            <a:spLocks noChangeArrowheads="1"/>
          </p:cNvSpPr>
          <p:nvPr/>
        </p:nvSpPr>
        <p:spPr bwMode="auto">
          <a:xfrm>
            <a:off x="3822700" y="4686300"/>
            <a:ext cx="381000" cy="457200"/>
          </a:xfrm>
          <a:prstGeom prst="roundRect">
            <a:avLst>
              <a:gd name="adj" fmla="val 12495"/>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2" name="Oval 22"/>
          <p:cNvSpPr>
            <a:spLocks noChangeArrowheads="1"/>
          </p:cNvSpPr>
          <p:nvPr/>
        </p:nvSpPr>
        <p:spPr bwMode="auto">
          <a:xfrm>
            <a:off x="3937000" y="4495800"/>
            <a:ext cx="152400" cy="152400"/>
          </a:xfrm>
          <a:prstGeom prst="ellipse">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3" name="Rectangle 23"/>
          <p:cNvSpPr>
            <a:spLocks noChangeArrowheads="1"/>
          </p:cNvSpPr>
          <p:nvPr/>
        </p:nvSpPr>
        <p:spPr bwMode="auto">
          <a:xfrm>
            <a:off x="38989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4" name="Rectangle 24"/>
          <p:cNvSpPr>
            <a:spLocks noChangeArrowheads="1"/>
          </p:cNvSpPr>
          <p:nvPr/>
        </p:nvSpPr>
        <p:spPr bwMode="auto">
          <a:xfrm>
            <a:off x="40513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5" name="AutoShape 25"/>
          <p:cNvSpPr>
            <a:spLocks noChangeArrowheads="1"/>
          </p:cNvSpPr>
          <p:nvPr/>
        </p:nvSpPr>
        <p:spPr bwMode="auto">
          <a:xfrm>
            <a:off x="3365500" y="4686300"/>
            <a:ext cx="381000" cy="457200"/>
          </a:xfrm>
          <a:prstGeom prst="roundRect">
            <a:avLst>
              <a:gd name="adj" fmla="val 12495"/>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6" name="Oval 26"/>
          <p:cNvSpPr>
            <a:spLocks noChangeArrowheads="1"/>
          </p:cNvSpPr>
          <p:nvPr/>
        </p:nvSpPr>
        <p:spPr bwMode="auto">
          <a:xfrm>
            <a:off x="3479800" y="4495800"/>
            <a:ext cx="152400" cy="152400"/>
          </a:xfrm>
          <a:prstGeom prst="ellipse">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7" name="Rectangle 27"/>
          <p:cNvSpPr>
            <a:spLocks noChangeArrowheads="1"/>
          </p:cNvSpPr>
          <p:nvPr/>
        </p:nvSpPr>
        <p:spPr bwMode="auto">
          <a:xfrm>
            <a:off x="34417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8" name="Rectangle 28"/>
          <p:cNvSpPr>
            <a:spLocks noChangeArrowheads="1"/>
          </p:cNvSpPr>
          <p:nvPr/>
        </p:nvSpPr>
        <p:spPr bwMode="auto">
          <a:xfrm>
            <a:off x="35941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9" name="Rectangle 29"/>
          <p:cNvSpPr>
            <a:spLocks noChangeArrowheads="1"/>
          </p:cNvSpPr>
          <p:nvPr/>
        </p:nvSpPr>
        <p:spPr bwMode="auto">
          <a:xfrm>
            <a:off x="8267701" y="4787901"/>
            <a:ext cx="12700" cy="596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0" name="Rectangle 30"/>
          <p:cNvSpPr>
            <a:spLocks noChangeArrowheads="1"/>
          </p:cNvSpPr>
          <p:nvPr/>
        </p:nvSpPr>
        <p:spPr bwMode="auto">
          <a:xfrm>
            <a:off x="8140700" y="4699001"/>
            <a:ext cx="279400" cy="1143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1" name="Rectangle 31"/>
          <p:cNvSpPr>
            <a:spLocks noChangeArrowheads="1"/>
          </p:cNvSpPr>
          <p:nvPr/>
        </p:nvSpPr>
        <p:spPr bwMode="auto">
          <a:xfrm>
            <a:off x="8445500" y="4648201"/>
            <a:ext cx="0" cy="215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2" name="Rectangle 32"/>
          <p:cNvSpPr>
            <a:spLocks noChangeArrowheads="1"/>
          </p:cNvSpPr>
          <p:nvPr/>
        </p:nvSpPr>
        <p:spPr bwMode="auto">
          <a:xfrm>
            <a:off x="8597901" y="4673601"/>
            <a:ext cx="38100" cy="571500"/>
          </a:xfrm>
          <a:prstGeom prst="rect">
            <a:avLst/>
          </a:prstGeom>
          <a:solidFill>
            <a:schemeClr val="tx1"/>
          </a:solidFill>
          <a:ln w="2540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3" name="AutoShape 33"/>
          <p:cNvSpPr>
            <a:spLocks noChangeArrowheads="1"/>
          </p:cNvSpPr>
          <p:nvPr/>
        </p:nvSpPr>
        <p:spPr bwMode="auto">
          <a:xfrm>
            <a:off x="8559801" y="5092701"/>
            <a:ext cx="114300" cy="292100"/>
          </a:xfrm>
          <a:prstGeom prst="roundRect">
            <a:avLst>
              <a:gd name="adj" fmla="val 12495"/>
            </a:avLst>
          </a:prstGeom>
          <a:solidFill>
            <a:srgbClr val="FC0128"/>
          </a:solidFill>
          <a:ln w="25400">
            <a:solidFill>
              <a:srgbClr val="FC0128"/>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4" name="Rectangle 34"/>
          <p:cNvSpPr>
            <a:spLocks noChangeArrowheads="1"/>
          </p:cNvSpPr>
          <p:nvPr/>
        </p:nvSpPr>
        <p:spPr bwMode="auto">
          <a:xfrm>
            <a:off x="8572501" y="5410200"/>
            <a:ext cx="88900" cy="254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5" name="Line 35"/>
          <p:cNvSpPr>
            <a:spLocks noChangeShapeType="1"/>
          </p:cNvSpPr>
          <p:nvPr/>
        </p:nvSpPr>
        <p:spPr bwMode="auto">
          <a:xfrm flipV="1">
            <a:off x="8623300" y="4572000"/>
            <a:ext cx="0" cy="3048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76" name="Freeform 36"/>
          <p:cNvSpPr>
            <a:spLocks/>
          </p:cNvSpPr>
          <p:nvPr/>
        </p:nvSpPr>
        <p:spPr bwMode="auto">
          <a:xfrm>
            <a:off x="5686426" y="3759201"/>
            <a:ext cx="227013" cy="341313"/>
          </a:xfrm>
          <a:custGeom>
            <a:avLst/>
            <a:gdLst>
              <a:gd name="T0" fmla="*/ 0 w 143"/>
              <a:gd name="T1" fmla="*/ 0 h 215"/>
              <a:gd name="T2" fmla="*/ 227013 w 143"/>
              <a:gd name="T3" fmla="*/ 112713 h 215"/>
              <a:gd name="T4" fmla="*/ 114300 w 143"/>
              <a:gd name="T5" fmla="*/ 341313 h 215"/>
              <a:gd name="T6" fmla="*/ 0 w 143"/>
              <a:gd name="T7" fmla="*/ 0 h 215"/>
              <a:gd name="T8" fmla="*/ 0 60000 65536"/>
              <a:gd name="T9" fmla="*/ 0 60000 65536"/>
              <a:gd name="T10" fmla="*/ 0 60000 65536"/>
              <a:gd name="T11" fmla="*/ 0 60000 65536"/>
              <a:gd name="T12" fmla="*/ 0 w 143"/>
              <a:gd name="T13" fmla="*/ 0 h 215"/>
              <a:gd name="T14" fmla="*/ 143 w 143"/>
              <a:gd name="T15" fmla="*/ 215 h 215"/>
            </a:gdLst>
            <a:ahLst/>
            <a:cxnLst>
              <a:cxn ang="T8">
                <a:pos x="T0" y="T1"/>
              </a:cxn>
              <a:cxn ang="T9">
                <a:pos x="T2" y="T3"/>
              </a:cxn>
              <a:cxn ang="T10">
                <a:pos x="T4" y="T5"/>
              </a:cxn>
              <a:cxn ang="T11">
                <a:pos x="T6" y="T7"/>
              </a:cxn>
            </a:cxnLst>
            <a:rect l="T12" t="T13" r="T14" b="T15"/>
            <a:pathLst>
              <a:path w="143" h="215">
                <a:moveTo>
                  <a:pt x="0" y="0"/>
                </a:moveTo>
                <a:lnTo>
                  <a:pt x="143" y="71"/>
                </a:lnTo>
                <a:lnTo>
                  <a:pt x="72" y="215"/>
                </a:lnTo>
                <a:lnTo>
                  <a:pt x="0" y="0"/>
                </a:lnTo>
                <a:close/>
              </a:path>
            </a:pathLst>
          </a:custGeom>
          <a:solidFill>
            <a:schemeClr val="tx1"/>
          </a:solidFill>
          <a:ln w="12700">
            <a:solidFill>
              <a:srgbClr val="000000"/>
            </a:solidFill>
            <a:prstDash val="solid"/>
            <a:round/>
            <a:headEnd/>
            <a:tailEnd/>
          </a:ln>
        </p:spPr>
        <p:txBody>
          <a:bodyPr/>
          <a:lstStyle/>
          <a:p>
            <a:endParaRPr lang="en-US" dirty="0"/>
          </a:p>
        </p:txBody>
      </p:sp>
      <p:sp>
        <p:nvSpPr>
          <p:cNvPr id="10277" name="Freeform 37"/>
          <p:cNvSpPr>
            <a:spLocks/>
          </p:cNvSpPr>
          <p:nvPr/>
        </p:nvSpPr>
        <p:spPr bwMode="auto">
          <a:xfrm>
            <a:off x="7240588" y="5211763"/>
            <a:ext cx="341312" cy="227012"/>
          </a:xfrm>
          <a:custGeom>
            <a:avLst/>
            <a:gdLst>
              <a:gd name="T0" fmla="*/ 114300 w 215"/>
              <a:gd name="T1" fmla="*/ 227012 h 143"/>
              <a:gd name="T2" fmla="*/ 341312 w 215"/>
              <a:gd name="T3" fmla="*/ 114300 h 143"/>
              <a:gd name="T4" fmla="*/ 0 w 215"/>
              <a:gd name="T5" fmla="*/ 0 h 143"/>
              <a:gd name="T6" fmla="*/ 114300 w 215"/>
              <a:gd name="T7" fmla="*/ 227012 h 143"/>
              <a:gd name="T8" fmla="*/ 0 60000 65536"/>
              <a:gd name="T9" fmla="*/ 0 60000 65536"/>
              <a:gd name="T10" fmla="*/ 0 60000 65536"/>
              <a:gd name="T11" fmla="*/ 0 60000 65536"/>
              <a:gd name="T12" fmla="*/ 0 w 215"/>
              <a:gd name="T13" fmla="*/ 0 h 143"/>
              <a:gd name="T14" fmla="*/ 215 w 215"/>
              <a:gd name="T15" fmla="*/ 143 h 143"/>
            </a:gdLst>
            <a:ahLst/>
            <a:cxnLst>
              <a:cxn ang="T8">
                <a:pos x="T0" y="T1"/>
              </a:cxn>
              <a:cxn ang="T9">
                <a:pos x="T2" y="T3"/>
              </a:cxn>
              <a:cxn ang="T10">
                <a:pos x="T4" y="T5"/>
              </a:cxn>
              <a:cxn ang="T11">
                <a:pos x="T6" y="T7"/>
              </a:cxn>
            </a:cxnLst>
            <a:rect l="T12" t="T13" r="T14" b="T15"/>
            <a:pathLst>
              <a:path w="215" h="143">
                <a:moveTo>
                  <a:pt x="72" y="143"/>
                </a:moveTo>
                <a:lnTo>
                  <a:pt x="215" y="72"/>
                </a:lnTo>
                <a:lnTo>
                  <a:pt x="0" y="0"/>
                </a:lnTo>
                <a:lnTo>
                  <a:pt x="72" y="143"/>
                </a:lnTo>
                <a:close/>
              </a:path>
            </a:pathLst>
          </a:custGeom>
          <a:solidFill>
            <a:schemeClr val="tx1"/>
          </a:solidFill>
          <a:ln w="12700">
            <a:solidFill>
              <a:srgbClr val="000000"/>
            </a:solidFill>
            <a:prstDash val="solid"/>
            <a:round/>
            <a:headEnd/>
            <a:tailEnd/>
          </a:ln>
        </p:spPr>
        <p:txBody>
          <a:bodyPr/>
          <a:lstStyle/>
          <a:p>
            <a:endParaRPr lang="en-US" dirty="0"/>
          </a:p>
        </p:txBody>
      </p:sp>
      <p:sp>
        <p:nvSpPr>
          <p:cNvPr id="10278" name="Freeform 38"/>
          <p:cNvSpPr>
            <a:spLocks/>
          </p:cNvSpPr>
          <p:nvPr/>
        </p:nvSpPr>
        <p:spPr bwMode="auto">
          <a:xfrm>
            <a:off x="5029200" y="5830889"/>
            <a:ext cx="227013" cy="227012"/>
          </a:xfrm>
          <a:custGeom>
            <a:avLst/>
            <a:gdLst>
              <a:gd name="T0" fmla="*/ 0 w 143"/>
              <a:gd name="T1" fmla="*/ 0 h 143"/>
              <a:gd name="T2" fmla="*/ 227013 w 143"/>
              <a:gd name="T3" fmla="*/ 76200 h 143"/>
              <a:gd name="T4" fmla="*/ 0 w 143"/>
              <a:gd name="T5" fmla="*/ 227012 h 143"/>
              <a:gd name="T6" fmla="*/ 0 w 143"/>
              <a:gd name="T7" fmla="*/ 76200 h 143"/>
              <a:gd name="T8" fmla="*/ 0 w 143"/>
              <a:gd name="T9" fmla="*/ 0 h 143"/>
              <a:gd name="T10" fmla="*/ 0 60000 65536"/>
              <a:gd name="T11" fmla="*/ 0 60000 65536"/>
              <a:gd name="T12" fmla="*/ 0 60000 65536"/>
              <a:gd name="T13" fmla="*/ 0 60000 65536"/>
              <a:gd name="T14" fmla="*/ 0 60000 65536"/>
              <a:gd name="T15" fmla="*/ 0 w 143"/>
              <a:gd name="T16" fmla="*/ 0 h 143"/>
              <a:gd name="T17" fmla="*/ 143 w 143"/>
              <a:gd name="T18" fmla="*/ 143 h 143"/>
            </a:gdLst>
            <a:ahLst/>
            <a:cxnLst>
              <a:cxn ang="T10">
                <a:pos x="T0" y="T1"/>
              </a:cxn>
              <a:cxn ang="T11">
                <a:pos x="T2" y="T3"/>
              </a:cxn>
              <a:cxn ang="T12">
                <a:pos x="T4" y="T5"/>
              </a:cxn>
              <a:cxn ang="T13">
                <a:pos x="T6" y="T7"/>
              </a:cxn>
              <a:cxn ang="T14">
                <a:pos x="T8" y="T9"/>
              </a:cxn>
            </a:cxnLst>
            <a:rect l="T15" t="T16" r="T17" b="T18"/>
            <a:pathLst>
              <a:path w="143" h="143">
                <a:moveTo>
                  <a:pt x="0" y="0"/>
                </a:moveTo>
                <a:lnTo>
                  <a:pt x="143" y="48"/>
                </a:lnTo>
                <a:lnTo>
                  <a:pt x="0" y="14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0279" name="Freeform 39"/>
          <p:cNvSpPr>
            <a:spLocks/>
          </p:cNvSpPr>
          <p:nvPr/>
        </p:nvSpPr>
        <p:spPr bwMode="auto">
          <a:xfrm>
            <a:off x="5029200" y="5830889"/>
            <a:ext cx="279400" cy="303212"/>
          </a:xfrm>
          <a:custGeom>
            <a:avLst/>
            <a:gdLst>
              <a:gd name="T0" fmla="*/ 0 w 143"/>
              <a:gd name="T1" fmla="*/ 0 h 143"/>
              <a:gd name="T2" fmla="*/ 227013 w 143"/>
              <a:gd name="T3" fmla="*/ 76200 h 143"/>
              <a:gd name="T4" fmla="*/ 0 w 143"/>
              <a:gd name="T5" fmla="*/ 227012 h 143"/>
              <a:gd name="T6" fmla="*/ 0 w 143"/>
              <a:gd name="T7" fmla="*/ 7620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0" y="0"/>
                </a:moveTo>
                <a:lnTo>
                  <a:pt x="143" y="48"/>
                </a:lnTo>
                <a:lnTo>
                  <a:pt x="0" y="143"/>
                </a:lnTo>
                <a:lnTo>
                  <a:pt x="0" y="48"/>
                </a:lnTo>
              </a:path>
            </a:pathLst>
          </a:custGeom>
          <a:solidFill>
            <a:schemeClr val="tx1"/>
          </a:solidFill>
          <a:ln w="12700">
            <a:solidFill>
              <a:srgbClr val="000000"/>
            </a:solidFill>
            <a:prstDash val="solid"/>
            <a:round/>
            <a:headEnd/>
            <a:tailEnd/>
          </a:ln>
          <a:extLst/>
        </p:spPr>
        <p:txBody>
          <a:bodyPr/>
          <a:lstStyle/>
          <a:p>
            <a:endParaRPr lang="en-US" dirty="0"/>
          </a:p>
        </p:txBody>
      </p:sp>
      <p:sp>
        <p:nvSpPr>
          <p:cNvPr id="10280" name="Rectangle 40"/>
          <p:cNvSpPr>
            <a:spLocks noChangeArrowheads="1"/>
          </p:cNvSpPr>
          <p:nvPr/>
        </p:nvSpPr>
        <p:spPr bwMode="auto">
          <a:xfrm>
            <a:off x="277263" y="1461216"/>
            <a:ext cx="3048000" cy="23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45000"/>
              </a:spcBef>
            </a:pPr>
            <a:r>
              <a:rPr lang="es-ES_tradnl" sz="1600" i="1" dirty="0">
                <a:solidFill>
                  <a:srgbClr val="CC6600"/>
                </a:solidFill>
                <a:latin typeface="Tahoma" panose="020B0604030504040204" pitchFamily="34" charset="0"/>
              </a:rPr>
              <a:t>Proceso:</a:t>
            </a:r>
            <a:r>
              <a:rPr lang="es-ES_tradnl" sz="1600" i="1" dirty="0">
                <a:latin typeface="Tahoma" panose="020B0604030504040204" pitchFamily="34" charset="0"/>
              </a:rPr>
              <a:t> La secuencia de pasos ejecutados para un propósito dado (IEEE)</a:t>
            </a:r>
          </a:p>
          <a:p>
            <a:pPr>
              <a:lnSpc>
                <a:spcPct val="90000"/>
              </a:lnSpc>
              <a:spcBef>
                <a:spcPct val="45000"/>
              </a:spcBef>
            </a:pPr>
            <a:r>
              <a:rPr lang="es-ES_tradnl" sz="1600" i="1" dirty="0">
                <a:solidFill>
                  <a:srgbClr val="CC6600"/>
                </a:solidFill>
                <a:latin typeface="Tahoma" panose="020B0604030504040204" pitchFamily="34" charset="0"/>
              </a:rPr>
              <a:t>Proceso de Software:</a:t>
            </a:r>
            <a:r>
              <a:rPr lang="es-ES_tradnl" sz="1600" i="1" dirty="0">
                <a:latin typeface="Tahoma" panose="020B0604030504040204" pitchFamily="34" charset="0"/>
              </a:rPr>
              <a:t> Un conjunto de actividades, métodos, prácticas, y transformaciones que la gente usa para desarrollar  o mantener software y sus productos asociados (Sw-CMM)</a:t>
            </a:r>
          </a:p>
        </p:txBody>
      </p:sp>
      <p:sp>
        <p:nvSpPr>
          <p:cNvPr id="10281" name="Rectangle 41"/>
          <p:cNvSpPr>
            <a:spLocks noChangeArrowheads="1"/>
          </p:cNvSpPr>
          <p:nvPr/>
        </p:nvSpPr>
        <p:spPr bwMode="auto">
          <a:xfrm>
            <a:off x="5041900" y="28321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dirty="0">
                <a:solidFill>
                  <a:schemeClr val="tx2"/>
                </a:solidFill>
                <a:latin typeface="Arial" panose="020B0604020202020204" pitchFamily="34" charset="0"/>
              </a:rPr>
              <a:t>A</a:t>
            </a:r>
          </a:p>
        </p:txBody>
      </p:sp>
      <p:sp>
        <p:nvSpPr>
          <p:cNvPr id="10282" name="Rectangle 42"/>
          <p:cNvSpPr>
            <a:spLocks noChangeArrowheads="1"/>
          </p:cNvSpPr>
          <p:nvPr/>
        </p:nvSpPr>
        <p:spPr bwMode="auto">
          <a:xfrm>
            <a:off x="5969000" y="25400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dirty="0">
                <a:solidFill>
                  <a:schemeClr val="tx2"/>
                </a:solidFill>
                <a:latin typeface="Arial" panose="020B0604020202020204" pitchFamily="34" charset="0"/>
              </a:rPr>
              <a:t>B</a:t>
            </a:r>
          </a:p>
        </p:txBody>
      </p:sp>
      <p:sp>
        <p:nvSpPr>
          <p:cNvPr id="10283" name="Rectangle 43"/>
          <p:cNvSpPr>
            <a:spLocks noChangeArrowheads="1"/>
          </p:cNvSpPr>
          <p:nvPr/>
        </p:nvSpPr>
        <p:spPr bwMode="auto">
          <a:xfrm>
            <a:off x="5956300" y="31115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dirty="0">
                <a:solidFill>
                  <a:schemeClr val="tx2"/>
                </a:solidFill>
                <a:latin typeface="Arial" panose="020B0604020202020204" pitchFamily="34" charset="0"/>
              </a:rPr>
              <a:t>C</a:t>
            </a:r>
          </a:p>
        </p:txBody>
      </p:sp>
      <p:sp>
        <p:nvSpPr>
          <p:cNvPr id="10284" name="Line 44"/>
          <p:cNvSpPr>
            <a:spLocks noChangeShapeType="1"/>
          </p:cNvSpPr>
          <p:nvPr/>
        </p:nvSpPr>
        <p:spPr bwMode="auto">
          <a:xfrm>
            <a:off x="6324600" y="2667000"/>
            <a:ext cx="6858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85" name="Line 45"/>
          <p:cNvSpPr>
            <a:spLocks noChangeShapeType="1"/>
          </p:cNvSpPr>
          <p:nvPr/>
        </p:nvSpPr>
        <p:spPr bwMode="auto">
          <a:xfrm flipV="1">
            <a:off x="5334000" y="2667000"/>
            <a:ext cx="6096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86" name="Rectangle 46"/>
          <p:cNvSpPr>
            <a:spLocks noChangeArrowheads="1"/>
          </p:cNvSpPr>
          <p:nvPr/>
        </p:nvSpPr>
        <p:spPr bwMode="auto">
          <a:xfrm>
            <a:off x="6946900" y="28321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dirty="0">
                <a:solidFill>
                  <a:schemeClr val="tx2"/>
                </a:solidFill>
                <a:latin typeface="Arial" panose="020B0604020202020204" pitchFamily="34" charset="0"/>
              </a:rPr>
              <a:t>D</a:t>
            </a:r>
          </a:p>
        </p:txBody>
      </p:sp>
      <p:sp>
        <p:nvSpPr>
          <p:cNvPr id="10287" name="Line 47"/>
          <p:cNvSpPr>
            <a:spLocks noChangeShapeType="1"/>
          </p:cNvSpPr>
          <p:nvPr/>
        </p:nvSpPr>
        <p:spPr bwMode="auto">
          <a:xfrm>
            <a:off x="5334000" y="3048000"/>
            <a:ext cx="6096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88" name="Line 48"/>
          <p:cNvSpPr>
            <a:spLocks noChangeShapeType="1"/>
          </p:cNvSpPr>
          <p:nvPr/>
        </p:nvSpPr>
        <p:spPr bwMode="auto">
          <a:xfrm flipV="1">
            <a:off x="6248400" y="3048000"/>
            <a:ext cx="6858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89" name="Line 49"/>
          <p:cNvSpPr>
            <a:spLocks noChangeShapeType="1"/>
          </p:cNvSpPr>
          <p:nvPr/>
        </p:nvSpPr>
        <p:spPr bwMode="auto">
          <a:xfrm>
            <a:off x="5181600" y="3124201"/>
            <a:ext cx="0" cy="36830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0" name="Line 50"/>
          <p:cNvSpPr>
            <a:spLocks noChangeShapeType="1"/>
          </p:cNvSpPr>
          <p:nvPr/>
        </p:nvSpPr>
        <p:spPr bwMode="auto">
          <a:xfrm>
            <a:off x="5181600" y="3505200"/>
            <a:ext cx="9144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1" name="Line 51"/>
          <p:cNvSpPr>
            <a:spLocks noChangeShapeType="1"/>
          </p:cNvSpPr>
          <p:nvPr/>
        </p:nvSpPr>
        <p:spPr bwMode="auto">
          <a:xfrm>
            <a:off x="6108700" y="2781300"/>
            <a:ext cx="0" cy="3048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92" name="Line 52"/>
          <p:cNvSpPr>
            <a:spLocks noChangeShapeType="1"/>
          </p:cNvSpPr>
          <p:nvPr/>
        </p:nvSpPr>
        <p:spPr bwMode="auto">
          <a:xfrm flipV="1">
            <a:off x="5181600" y="3048000"/>
            <a:ext cx="0" cy="76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93" name="Line 53"/>
          <p:cNvSpPr>
            <a:spLocks noChangeShapeType="1"/>
          </p:cNvSpPr>
          <p:nvPr/>
        </p:nvSpPr>
        <p:spPr bwMode="auto">
          <a:xfrm>
            <a:off x="6108700" y="3352800"/>
            <a:ext cx="0" cy="12700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4" name="Line 54"/>
          <p:cNvSpPr>
            <a:spLocks noChangeShapeType="1"/>
          </p:cNvSpPr>
          <p:nvPr/>
        </p:nvSpPr>
        <p:spPr bwMode="auto">
          <a:xfrm>
            <a:off x="6096000" y="3505200"/>
            <a:ext cx="9906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5" name="Line 55"/>
          <p:cNvSpPr>
            <a:spLocks noChangeShapeType="1"/>
          </p:cNvSpPr>
          <p:nvPr/>
        </p:nvSpPr>
        <p:spPr bwMode="auto">
          <a:xfrm>
            <a:off x="7086600" y="3086101"/>
            <a:ext cx="0" cy="41910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6" name="Line 56"/>
          <p:cNvSpPr>
            <a:spLocks noChangeShapeType="1"/>
          </p:cNvSpPr>
          <p:nvPr/>
        </p:nvSpPr>
        <p:spPr bwMode="auto">
          <a:xfrm>
            <a:off x="7226300" y="2946400"/>
            <a:ext cx="4826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7" name="Line 57"/>
          <p:cNvSpPr>
            <a:spLocks noChangeShapeType="1"/>
          </p:cNvSpPr>
          <p:nvPr/>
        </p:nvSpPr>
        <p:spPr bwMode="auto">
          <a:xfrm flipV="1">
            <a:off x="7531100" y="2933701"/>
            <a:ext cx="228600" cy="127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341050" name="Rectangle 58"/>
          <p:cNvSpPr>
            <a:spLocks noGrp="1" noChangeArrowheads="1"/>
          </p:cNvSpPr>
          <p:nvPr>
            <p:ph type="title"/>
          </p:nvPr>
        </p:nvSpPr>
        <p:spPr>
          <a:xfrm>
            <a:off x="2209800" y="895821"/>
            <a:ext cx="7772400" cy="588963"/>
          </a:xfrm>
        </p:spPr>
        <p:txBody>
          <a:bodyPr>
            <a:normAutofit/>
          </a:bodyPr>
          <a:lstStyle/>
          <a:p>
            <a:pPr algn="ctr">
              <a:defRPr/>
            </a:pPr>
            <a:r>
              <a:rPr lang="es-ES_tradnl" sz="3200" b="1" dirty="0"/>
              <a:t>Definición de un Proceso de Software</a:t>
            </a:r>
          </a:p>
        </p:txBody>
      </p:sp>
      <p:sp>
        <p:nvSpPr>
          <p:cNvPr id="59" name="Rectangle 245"/>
          <p:cNvSpPr>
            <a:spLocks noGrp="1" noChangeArrowheads="1"/>
          </p:cNvSpPr>
          <p:nvPr>
            <p:ph type="sldNum" sz="quarter" idx="12"/>
          </p:nvPr>
        </p:nvSpPr>
        <p:spPr/>
        <p:txBody>
          <a:bodyPr/>
          <a:lstStyle>
            <a:lvl1pPr eaLnBrk="0" hangingPunct="0">
              <a:defRPr sz="2400">
                <a:solidFill>
                  <a:schemeClr val="tx1"/>
                </a:solidFill>
                <a:latin typeface="Times New Roman" panose="02020603050405020304" pitchFamily="18" charset="0"/>
              </a:defRPr>
            </a:lvl1pPr>
            <a:lvl2pPr marL="742932" indent="-285744" eaLnBrk="0" hangingPunct="0">
              <a:defRPr sz="2400">
                <a:solidFill>
                  <a:schemeClr val="tx1"/>
                </a:solidFill>
                <a:latin typeface="Times New Roman" panose="02020603050405020304" pitchFamily="18" charset="0"/>
              </a:defRPr>
            </a:lvl2pPr>
            <a:lvl3pPr marL="1142971" indent="-228594" eaLnBrk="0" hangingPunct="0">
              <a:defRPr sz="2400">
                <a:solidFill>
                  <a:schemeClr val="tx1"/>
                </a:solidFill>
                <a:latin typeface="Times New Roman" panose="02020603050405020304" pitchFamily="18" charset="0"/>
              </a:defRPr>
            </a:lvl3pPr>
            <a:lvl4pPr marL="1600160" indent="-228594" eaLnBrk="0" hangingPunct="0">
              <a:defRPr sz="2400">
                <a:solidFill>
                  <a:schemeClr val="tx1"/>
                </a:solidFill>
                <a:latin typeface="Times New Roman" panose="02020603050405020304" pitchFamily="18" charset="0"/>
              </a:defRPr>
            </a:lvl4pPr>
            <a:lvl5pPr marL="2057349" indent="-228594" eaLnBrk="0" hangingPunct="0">
              <a:defRPr sz="2400">
                <a:solidFill>
                  <a:schemeClr val="tx1"/>
                </a:solidFill>
                <a:latin typeface="Times New Roman" panose="02020603050405020304" pitchFamily="18" charset="0"/>
              </a:defRPr>
            </a:lvl5pPr>
            <a:lvl6pPr marL="2514537" indent="-228594" eaLnBrk="0" fontAlgn="base" hangingPunct="0">
              <a:spcBef>
                <a:spcPct val="0"/>
              </a:spcBef>
              <a:spcAft>
                <a:spcPct val="0"/>
              </a:spcAft>
              <a:defRPr sz="2400">
                <a:solidFill>
                  <a:schemeClr val="tx1"/>
                </a:solidFill>
                <a:latin typeface="Times New Roman" panose="02020603050405020304" pitchFamily="18" charset="0"/>
              </a:defRPr>
            </a:lvl6pPr>
            <a:lvl7pPr marL="2971726" indent="-228594" eaLnBrk="0" fontAlgn="base" hangingPunct="0">
              <a:spcBef>
                <a:spcPct val="0"/>
              </a:spcBef>
              <a:spcAft>
                <a:spcPct val="0"/>
              </a:spcAft>
              <a:defRPr sz="2400">
                <a:solidFill>
                  <a:schemeClr val="tx1"/>
                </a:solidFill>
                <a:latin typeface="Times New Roman" panose="02020603050405020304" pitchFamily="18" charset="0"/>
              </a:defRPr>
            </a:lvl7pPr>
            <a:lvl8pPr marL="3428914" indent="-228594" eaLnBrk="0" fontAlgn="base" hangingPunct="0">
              <a:spcBef>
                <a:spcPct val="0"/>
              </a:spcBef>
              <a:spcAft>
                <a:spcPct val="0"/>
              </a:spcAft>
              <a:defRPr sz="2400">
                <a:solidFill>
                  <a:schemeClr val="tx1"/>
                </a:solidFill>
                <a:latin typeface="Times New Roman" panose="02020603050405020304" pitchFamily="18" charset="0"/>
              </a:defRPr>
            </a:lvl8pPr>
            <a:lvl9pPr marL="3886103" indent="-228594"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87B9C0F-D67A-4CD2-BFAC-A514C2659581}" type="slidenum">
              <a:rPr lang="en-US" sz="1200">
                <a:latin typeface="+mj-lt"/>
              </a:rPr>
              <a:pPr eaLnBrk="1" hangingPunct="1"/>
              <a:t>12</a:t>
            </a:fld>
            <a:endParaRPr lang="en-US" sz="1200" dirty="0">
              <a:latin typeface="+mj-lt"/>
            </a:endParaRPr>
          </a:p>
        </p:txBody>
      </p:sp>
    </p:spTree>
    <p:extLst>
      <p:ext uri="{BB962C8B-B14F-4D97-AF65-F5344CB8AC3E}">
        <p14:creationId xmlns:p14="http://schemas.microsoft.com/office/powerpoint/2010/main" val="1441464730"/>
      </p:ext>
    </p:extLst>
  </p:cSld>
  <p:clrMapOvr>
    <a:masterClrMapping/>
  </p:clrMapOvr>
  <p:transition spd="slow">
    <p:split orient="ver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2"/>
          </p:nvPr>
        </p:nvSpPr>
        <p:spPr>
          <a:xfrm>
            <a:off x="811745" y="1793364"/>
            <a:ext cx="5356263" cy="5020012"/>
          </a:xfrm>
        </p:spPr>
        <p:txBody>
          <a:bodyPr>
            <a:normAutofit/>
          </a:bodyPr>
          <a:lstStyle/>
          <a:p>
            <a:pPr marL="0" indent="0">
              <a:buNone/>
            </a:pPr>
            <a:r>
              <a:rPr lang="es-AR" sz="3200" dirty="0"/>
              <a:t>Se llama </a:t>
            </a:r>
            <a:r>
              <a:rPr lang="es-AR" sz="3200" b="1" dirty="0"/>
              <a:t>ítem de configuración</a:t>
            </a:r>
            <a:r>
              <a:rPr lang="es-AR" sz="3200" dirty="0"/>
              <a:t> (IC) a todos y cada uno de los artefactos que forman parte del producto o del proyecto, que pueden sufrir cambios o necesitan ser compartidos entre los miembros del equipo y sobre los cuales necesitamos conocer su estado y evolución.</a:t>
            </a:r>
          </a:p>
          <a:p>
            <a:endParaRPr lang="es-AR" sz="3200" dirty="0"/>
          </a:p>
        </p:txBody>
      </p:sp>
      <p:sp>
        <p:nvSpPr>
          <p:cNvPr id="3" name="Título 2"/>
          <p:cNvSpPr>
            <a:spLocks noGrp="1"/>
          </p:cNvSpPr>
          <p:nvPr>
            <p:ph type="title"/>
          </p:nvPr>
        </p:nvSpPr>
        <p:spPr>
          <a:xfrm>
            <a:off x="91664" y="864612"/>
            <a:ext cx="12000000" cy="553998"/>
          </a:xfrm>
        </p:spPr>
        <p:txBody>
          <a:bodyPr/>
          <a:lstStyle/>
          <a:p>
            <a:r>
              <a:rPr lang="es-AR" sz="3600" dirty="0"/>
              <a:t>Ítem de Configuración</a:t>
            </a:r>
          </a:p>
        </p:txBody>
      </p:sp>
      <p:pic>
        <p:nvPicPr>
          <p:cNvPr id="4" name="Imagen 3"/>
          <p:cNvPicPr/>
          <p:nvPr/>
        </p:nvPicPr>
        <p:blipFill>
          <a:blip r:embed="rId2"/>
          <a:stretch>
            <a:fillRect/>
          </a:stretch>
        </p:blipFill>
        <p:spPr>
          <a:xfrm>
            <a:off x="6836573" y="2438400"/>
            <a:ext cx="4155971" cy="2934816"/>
          </a:xfrm>
          <a:prstGeom prst="rect">
            <a:avLst/>
          </a:prstGeom>
        </p:spPr>
      </p:pic>
    </p:spTree>
    <p:extLst>
      <p:ext uri="{BB962C8B-B14F-4D97-AF65-F5344CB8AC3E}">
        <p14:creationId xmlns:p14="http://schemas.microsoft.com/office/powerpoint/2010/main" val="21160052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p>
            <a:r>
              <a:t>Algunos ejemplos de CI</a:t>
            </a:r>
          </a:p>
        </p:txBody>
      </p:sp>
      <p:sp>
        <p:nvSpPr>
          <p:cNvPr id="154" name="Shape 154"/>
          <p:cNvSpPr>
            <a:spLocks noGrp="1"/>
          </p:cNvSpPr>
          <p:nvPr>
            <p:ph type="body" idx="1"/>
          </p:nvPr>
        </p:nvSpPr>
        <p:spPr>
          <a:xfrm>
            <a:off x="2999656" y="1412776"/>
            <a:ext cx="6408712" cy="5040560"/>
          </a:xfrm>
          <a:prstGeom prst="rect">
            <a:avLst/>
          </a:prstGeom>
        </p:spPr>
        <p:txBody>
          <a:bodyPr numCol="2" spcCol="554990"/>
          <a:lstStyle/>
          <a:p>
            <a:pPr marL="150013" indent="-150013" defTabSz="197160">
              <a:spcBef>
                <a:spcPts val="1406"/>
              </a:spcBef>
              <a:defRPr sz="1824"/>
            </a:pPr>
            <a:r>
              <a:rPr lang="es-AR" dirty="0"/>
              <a:t>Plan de CM</a:t>
            </a:r>
          </a:p>
          <a:p>
            <a:pPr marL="150013" indent="-150013" defTabSz="197160">
              <a:spcBef>
                <a:spcPts val="1406"/>
              </a:spcBef>
              <a:defRPr sz="1824"/>
            </a:pPr>
            <a:r>
              <a:rPr lang="es-AR" dirty="0"/>
              <a:t>Propuestas de Cambio</a:t>
            </a:r>
          </a:p>
          <a:p>
            <a:pPr marL="150013" indent="-150013" defTabSz="197160">
              <a:spcBef>
                <a:spcPts val="1406"/>
              </a:spcBef>
              <a:defRPr sz="1824"/>
            </a:pPr>
            <a:r>
              <a:rPr lang="es-AR" dirty="0"/>
              <a:t>Visión</a:t>
            </a:r>
          </a:p>
          <a:p>
            <a:pPr marL="150013" indent="-150013" defTabSz="197160">
              <a:spcBef>
                <a:spcPts val="1406"/>
              </a:spcBef>
              <a:defRPr sz="1824"/>
            </a:pPr>
            <a:r>
              <a:rPr lang="es-AR" dirty="0"/>
              <a:t>10 Riesgos principales</a:t>
            </a:r>
          </a:p>
          <a:p>
            <a:pPr marL="150013" indent="-150013" defTabSz="197160">
              <a:spcBef>
                <a:spcPts val="1406"/>
              </a:spcBef>
              <a:defRPr sz="1824"/>
            </a:pPr>
            <a:r>
              <a:rPr lang="es-AR" dirty="0"/>
              <a:t>Plan de desarrollo</a:t>
            </a:r>
          </a:p>
          <a:p>
            <a:pPr marL="150013" indent="-150013" defTabSz="197160">
              <a:spcBef>
                <a:spcPts val="1406"/>
              </a:spcBef>
              <a:defRPr sz="1824"/>
            </a:pPr>
            <a:r>
              <a:rPr lang="es-AR" dirty="0"/>
              <a:t>Prototipo de Interface</a:t>
            </a:r>
          </a:p>
          <a:p>
            <a:pPr marL="150013" indent="-150013" defTabSz="197160">
              <a:spcBef>
                <a:spcPts val="1406"/>
              </a:spcBef>
              <a:defRPr sz="1824"/>
            </a:pPr>
            <a:r>
              <a:rPr lang="es-AR" dirty="0"/>
              <a:t>Guía de Estilo de IHM</a:t>
            </a:r>
          </a:p>
          <a:p>
            <a:pPr marL="150013" indent="-150013" defTabSz="197160">
              <a:spcBef>
                <a:spcPts val="1406"/>
              </a:spcBef>
              <a:defRPr sz="1824"/>
            </a:pPr>
            <a:r>
              <a:rPr lang="es-AR" dirty="0"/>
              <a:t>Manual de Usuario</a:t>
            </a:r>
          </a:p>
          <a:p>
            <a:pPr marL="150013" indent="-150013" defTabSz="197160">
              <a:spcBef>
                <a:spcPts val="1406"/>
              </a:spcBef>
              <a:defRPr sz="1824"/>
            </a:pPr>
            <a:r>
              <a:rPr lang="es-AR" dirty="0"/>
              <a:t>Requerimientos</a:t>
            </a:r>
          </a:p>
          <a:p>
            <a:pPr marL="150013" indent="-150013" defTabSz="197160">
              <a:spcBef>
                <a:spcPts val="1406"/>
              </a:spcBef>
              <a:defRPr sz="1824"/>
            </a:pPr>
            <a:r>
              <a:rPr lang="es-AR" dirty="0"/>
              <a:t>Plan de Calidad</a:t>
            </a:r>
          </a:p>
          <a:p>
            <a:pPr marL="150013" indent="-150013" defTabSz="197160">
              <a:spcBef>
                <a:spcPts val="1406"/>
              </a:spcBef>
              <a:defRPr sz="1824"/>
            </a:pPr>
            <a:r>
              <a:rPr lang="es-AR" dirty="0"/>
              <a:t>Arquitectura del Software</a:t>
            </a:r>
          </a:p>
          <a:p>
            <a:pPr marL="150013" indent="-150013" defTabSz="197160">
              <a:spcBef>
                <a:spcPts val="1406"/>
              </a:spcBef>
              <a:defRPr sz="1824"/>
            </a:pPr>
            <a:r>
              <a:rPr lang="es-AR" dirty="0"/>
              <a:t>Plan de Integración</a:t>
            </a:r>
          </a:p>
          <a:p>
            <a:pPr marL="150013" indent="-150013" defTabSz="197160">
              <a:spcBef>
                <a:spcPts val="1406"/>
              </a:spcBef>
              <a:defRPr sz="1824"/>
            </a:pPr>
            <a:r>
              <a:rPr lang="es-AR" dirty="0"/>
              <a:t>Planes de fases</a:t>
            </a:r>
          </a:p>
          <a:p>
            <a:pPr marL="150013" indent="-150013" defTabSz="197160">
              <a:spcBef>
                <a:spcPts val="1406"/>
              </a:spcBef>
              <a:defRPr sz="1824"/>
            </a:pPr>
            <a:r>
              <a:rPr lang="es-AR" dirty="0"/>
              <a:t>Estándares de codificación</a:t>
            </a:r>
          </a:p>
          <a:p>
            <a:pPr marL="150013" indent="-150013" defTabSz="197160">
              <a:spcBef>
                <a:spcPts val="1406"/>
              </a:spcBef>
              <a:defRPr sz="1824"/>
            </a:pPr>
            <a:r>
              <a:rPr lang="es-AR" dirty="0"/>
              <a:t>Casos de prueba</a:t>
            </a:r>
          </a:p>
          <a:p>
            <a:pPr marL="150013" indent="-150013" defTabSz="197160">
              <a:spcBef>
                <a:spcPts val="1406"/>
              </a:spcBef>
              <a:defRPr sz="1824"/>
            </a:pPr>
            <a:r>
              <a:rPr lang="es-AR" dirty="0"/>
              <a:t>Código fuente</a:t>
            </a:r>
          </a:p>
          <a:p>
            <a:pPr marL="150013" indent="-150013" defTabSz="197160">
              <a:spcBef>
                <a:spcPts val="1406"/>
              </a:spcBef>
              <a:defRPr sz="1824"/>
            </a:pPr>
            <a:r>
              <a:rPr lang="es-AR" dirty="0"/>
              <a:t>Gráficos, iconos, ...</a:t>
            </a:r>
          </a:p>
          <a:p>
            <a:pPr marL="150013" indent="-150013" defTabSz="197160">
              <a:spcBef>
                <a:spcPts val="1406"/>
              </a:spcBef>
              <a:defRPr sz="1824"/>
            </a:pPr>
            <a:r>
              <a:rPr lang="es-AR" dirty="0"/>
              <a:t>Instructivo de ensamble</a:t>
            </a:r>
          </a:p>
          <a:p>
            <a:pPr marL="150013" indent="-150013" defTabSz="197160">
              <a:spcBef>
                <a:spcPts val="1406"/>
              </a:spcBef>
              <a:defRPr sz="1824"/>
            </a:pPr>
            <a:r>
              <a:rPr lang="es-AR" dirty="0"/>
              <a:t>Programa de instalación</a:t>
            </a:r>
          </a:p>
          <a:p>
            <a:pPr marL="150013" indent="-150013" defTabSz="197160">
              <a:spcBef>
                <a:spcPts val="1406"/>
              </a:spcBef>
              <a:defRPr sz="1824"/>
            </a:pPr>
            <a:r>
              <a:rPr lang="es-AR" dirty="0"/>
              <a:t>Documento de despliegue</a:t>
            </a:r>
          </a:p>
          <a:p>
            <a:pPr marL="150013" indent="-150013" defTabSz="197160">
              <a:spcBef>
                <a:spcPts val="1406"/>
              </a:spcBef>
              <a:defRPr sz="1824"/>
            </a:pPr>
            <a:r>
              <a:rPr lang="es-AR" dirty="0"/>
              <a:t>Lista de Control de entrega</a:t>
            </a:r>
          </a:p>
          <a:p>
            <a:pPr marL="150013" indent="-150013" defTabSz="197160">
              <a:spcBef>
                <a:spcPts val="1406"/>
              </a:spcBef>
              <a:defRPr sz="1824"/>
            </a:pPr>
            <a:r>
              <a:rPr lang="es-AR" dirty="0"/>
              <a:t>Formulario de aceptación</a:t>
            </a:r>
          </a:p>
          <a:p>
            <a:pPr marL="150013" indent="-150013" defTabSz="197160">
              <a:spcBef>
                <a:spcPts val="1406"/>
              </a:spcBef>
              <a:defRPr sz="1824"/>
            </a:pPr>
            <a:r>
              <a:rPr lang="es-AR" dirty="0"/>
              <a:t>Registro del proyecto</a:t>
            </a:r>
          </a:p>
        </p:txBody>
      </p:sp>
      <p:pic>
        <p:nvPicPr>
          <p:cNvPr id="4" name="Imagen 3"/>
          <p:cNvPicPr/>
          <p:nvPr/>
        </p:nvPicPr>
        <p:blipFill>
          <a:blip r:embed="rId2"/>
          <a:stretch>
            <a:fillRect/>
          </a:stretch>
        </p:blipFill>
        <p:spPr>
          <a:xfrm>
            <a:off x="9552384" y="2348880"/>
            <a:ext cx="2407285" cy="1981200"/>
          </a:xfrm>
          <a:prstGeom prst="rect">
            <a:avLst/>
          </a:prstGeom>
        </p:spPr>
      </p:pic>
    </p:spTree>
    <p:extLst>
      <p:ext uri="{BB962C8B-B14F-4D97-AF65-F5344CB8AC3E}">
        <p14:creationId xmlns:p14="http://schemas.microsoft.com/office/powerpoint/2010/main" val="1927643636"/>
      </p:ext>
    </p:extLst>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2"/>
          </p:nvPr>
        </p:nvSpPr>
        <p:spPr>
          <a:xfrm>
            <a:off x="407368" y="2256064"/>
            <a:ext cx="6508391" cy="3363828"/>
          </a:xfrm>
        </p:spPr>
        <p:txBody>
          <a:bodyPr/>
          <a:lstStyle/>
          <a:p>
            <a:r>
              <a:rPr lang="es-AR" dirty="0"/>
              <a:t>Una versión se define, desde el punto de vista de la evolución, como la forma particular de un artefacto en un instante o contexto dado. </a:t>
            </a:r>
          </a:p>
          <a:p>
            <a:r>
              <a:rPr lang="es-AR" dirty="0"/>
              <a:t>El control de versiones se refiere a la evolución de un único ítem de configuración (IC), o de cada IC por separado.</a:t>
            </a:r>
          </a:p>
          <a:p>
            <a:r>
              <a:rPr lang="es-AR" dirty="0"/>
              <a:t>La evolución puede representarse gráficamente en forma de grafo.</a:t>
            </a:r>
            <a:endParaRPr lang="es-AR" dirty="0"/>
          </a:p>
        </p:txBody>
      </p:sp>
      <p:sp>
        <p:nvSpPr>
          <p:cNvPr id="3" name="Título 2"/>
          <p:cNvSpPr>
            <a:spLocks noGrp="1"/>
          </p:cNvSpPr>
          <p:nvPr>
            <p:ph type="title"/>
          </p:nvPr>
        </p:nvSpPr>
        <p:spPr>
          <a:xfrm>
            <a:off x="263352" y="1309269"/>
            <a:ext cx="12000000" cy="553998"/>
          </a:xfrm>
        </p:spPr>
        <p:txBody>
          <a:bodyPr/>
          <a:lstStyle/>
          <a:p>
            <a:r>
              <a:rPr lang="es-AR" sz="3600" dirty="0"/>
              <a:t>Versión</a:t>
            </a:r>
          </a:p>
        </p:txBody>
      </p:sp>
      <p:pic>
        <p:nvPicPr>
          <p:cNvPr id="4" name="Picture 226"/>
          <p:cNvPicPr/>
          <p:nvPr/>
        </p:nvPicPr>
        <p:blipFill>
          <a:blip r:embed="rId2"/>
          <a:stretch>
            <a:fillRect/>
          </a:stretch>
        </p:blipFill>
        <p:spPr>
          <a:xfrm>
            <a:off x="7608168" y="2708920"/>
            <a:ext cx="4052054" cy="720080"/>
          </a:xfrm>
          <a:prstGeom prst="rect">
            <a:avLst/>
          </a:prstGeom>
        </p:spPr>
      </p:pic>
      <p:sp>
        <p:nvSpPr>
          <p:cNvPr id="5" name="Rectángulo 4"/>
          <p:cNvSpPr/>
          <p:nvPr/>
        </p:nvSpPr>
        <p:spPr>
          <a:xfrm>
            <a:off x="7464152" y="4005064"/>
            <a:ext cx="4395755" cy="369332"/>
          </a:xfrm>
          <a:prstGeom prst="rect">
            <a:avLst/>
          </a:prstGeom>
        </p:spPr>
        <p:txBody>
          <a:bodyPr wrap="none">
            <a:spAutoFit/>
          </a:bodyPr>
          <a:lstStyle/>
          <a:p>
            <a:r>
              <a:rPr lang="es-AR" i="1" dirty="0">
                <a:latin typeface="Calibri" panose="020F0502020204030204" pitchFamily="34" charset="0"/>
                <a:ea typeface="MS PGothic" panose="020B0600070205080204" pitchFamily="34" charset="-128"/>
                <a:cs typeface="Times New Roman" panose="02020603050405020304" pitchFamily="18" charset="0"/>
              </a:rPr>
              <a:t>E</a:t>
            </a:r>
            <a:r>
              <a:rPr lang="es-AR" i="1" dirty="0">
                <a:latin typeface="Calibri" panose="020F0502020204030204" pitchFamily="34" charset="0"/>
                <a:ea typeface="MS PGothic" panose="020B0600070205080204" pitchFamily="34" charset="-128"/>
                <a:cs typeface="Times New Roman" panose="02020603050405020304" pitchFamily="18" charset="0"/>
              </a:rPr>
              <a:t>volución lineal d</a:t>
            </a:r>
            <a:r>
              <a:rPr lang="es-AR" i="1" dirty="0">
                <a:latin typeface="Calibri" panose="020F0502020204030204" pitchFamily="34" charset="0"/>
                <a:ea typeface="MS PGothic" panose="020B0600070205080204" pitchFamily="34" charset="-128"/>
                <a:cs typeface="Times New Roman" panose="02020603050405020304" pitchFamily="18" charset="0"/>
              </a:rPr>
              <a:t>e un ítem de configuración</a:t>
            </a:r>
            <a:endParaRPr lang="es-AR" dirty="0"/>
          </a:p>
        </p:txBody>
      </p:sp>
    </p:spTree>
    <p:extLst>
      <p:ext uri="{BB962C8B-B14F-4D97-AF65-F5344CB8AC3E}">
        <p14:creationId xmlns:p14="http://schemas.microsoft.com/office/powerpoint/2010/main" val="4596811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2"/>
          </p:nvPr>
        </p:nvSpPr>
        <p:spPr>
          <a:xfrm>
            <a:off x="551384" y="2204864"/>
            <a:ext cx="6004335" cy="3291820"/>
          </a:xfrm>
        </p:spPr>
        <p:txBody>
          <a:bodyPr>
            <a:normAutofit fontScale="92500" lnSpcReduction="20000"/>
          </a:bodyPr>
          <a:lstStyle/>
          <a:p>
            <a:r>
              <a:rPr lang="es-AR" sz="2400" dirty="0"/>
              <a:t>Una variante es una versión de un ítem de configuración (o de la configuración) que evoluciona por separado. </a:t>
            </a:r>
          </a:p>
          <a:p>
            <a:r>
              <a:rPr lang="es-AR" sz="2400" dirty="0"/>
              <a:t>Las variantes representan configuraciones alternativas. </a:t>
            </a:r>
          </a:p>
          <a:p>
            <a:r>
              <a:rPr lang="es-AR" sz="2400" dirty="0"/>
              <a:t>Un producto de software puede adoptar distintas formas (configuraciones) dependiendo del lugar donde se instale.</a:t>
            </a:r>
            <a:r>
              <a:rPr lang="es-AR" sz="2400" dirty="0"/>
              <a:t> </a:t>
            </a:r>
          </a:p>
          <a:p>
            <a:r>
              <a:rPr lang="es-AR" sz="2400" dirty="0"/>
              <a:t>Por ejemplo, dependiendo de la plataforma (máquina + S.O.) que la soporta, o de las funciones opcionales que haya de realizar o no.</a:t>
            </a:r>
            <a:endParaRPr lang="es-AR" sz="2400" dirty="0"/>
          </a:p>
          <a:p>
            <a:pPr marL="0" indent="0">
              <a:buNone/>
            </a:pPr>
            <a:endParaRPr lang="es-AR" sz="2400" dirty="0"/>
          </a:p>
        </p:txBody>
      </p:sp>
      <p:sp>
        <p:nvSpPr>
          <p:cNvPr id="3" name="Título 2"/>
          <p:cNvSpPr>
            <a:spLocks noGrp="1"/>
          </p:cNvSpPr>
          <p:nvPr>
            <p:ph type="title"/>
          </p:nvPr>
        </p:nvSpPr>
        <p:spPr/>
        <p:txBody>
          <a:bodyPr/>
          <a:lstStyle/>
          <a:p>
            <a:r>
              <a:rPr lang="es-AR" dirty="0"/>
              <a:t>Variante</a:t>
            </a:r>
          </a:p>
        </p:txBody>
      </p:sp>
      <p:pic>
        <p:nvPicPr>
          <p:cNvPr id="4" name="Picture 237"/>
          <p:cNvPicPr/>
          <p:nvPr/>
        </p:nvPicPr>
        <p:blipFill>
          <a:blip r:embed="rId2"/>
          <a:stretch>
            <a:fillRect/>
          </a:stretch>
        </p:blipFill>
        <p:spPr>
          <a:xfrm>
            <a:off x="7032104" y="1628800"/>
            <a:ext cx="3818890" cy="2399665"/>
          </a:xfrm>
          <a:prstGeom prst="rect">
            <a:avLst/>
          </a:prstGeom>
        </p:spPr>
      </p:pic>
      <p:sp>
        <p:nvSpPr>
          <p:cNvPr id="5" name="Rectángulo 4"/>
          <p:cNvSpPr/>
          <p:nvPr/>
        </p:nvSpPr>
        <p:spPr>
          <a:xfrm>
            <a:off x="7680176" y="4437112"/>
            <a:ext cx="3631507" cy="369332"/>
          </a:xfrm>
          <a:prstGeom prst="rect">
            <a:avLst/>
          </a:prstGeom>
        </p:spPr>
        <p:txBody>
          <a:bodyPr wrap="none">
            <a:spAutoFit/>
          </a:bodyPr>
          <a:lstStyle/>
          <a:p>
            <a:r>
              <a:rPr lang="es-AR" i="1" dirty="0">
                <a:latin typeface="Calibri" panose="020F0502020204030204" pitchFamily="34" charset="0"/>
                <a:ea typeface="MS PGothic" panose="020B0600070205080204" pitchFamily="34" charset="-128"/>
                <a:cs typeface="Times New Roman" panose="02020603050405020304" pitchFamily="18" charset="0"/>
              </a:rPr>
              <a:t>Variante de un ítem de configuración</a:t>
            </a:r>
            <a:endParaRPr lang="es-AR" dirty="0"/>
          </a:p>
        </p:txBody>
      </p:sp>
    </p:spTree>
    <p:extLst>
      <p:ext uri="{BB962C8B-B14F-4D97-AF65-F5344CB8AC3E}">
        <p14:creationId xmlns:p14="http://schemas.microsoft.com/office/powerpoint/2010/main" val="3838487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3392" y="1340768"/>
            <a:ext cx="10971611" cy="430887"/>
          </a:xfrm>
        </p:spPr>
        <p:txBody>
          <a:bodyPr/>
          <a:lstStyle/>
          <a:p>
            <a:r>
              <a:rPr lang="es-AR" dirty="0"/>
              <a:t>Evolución de una configuración</a:t>
            </a:r>
            <a:endParaRPr lang="es-AR" dirty="0"/>
          </a:p>
        </p:txBody>
      </p:sp>
      <p:pic>
        <p:nvPicPr>
          <p:cNvPr id="3" name="Picture 591"/>
          <p:cNvPicPr/>
          <p:nvPr/>
        </p:nvPicPr>
        <p:blipFill>
          <a:blip r:embed="rId2"/>
          <a:stretch>
            <a:fillRect/>
          </a:stretch>
        </p:blipFill>
        <p:spPr>
          <a:xfrm>
            <a:off x="3036948" y="2636912"/>
            <a:ext cx="6118106" cy="3087469"/>
          </a:xfrm>
          <a:prstGeom prst="rect">
            <a:avLst/>
          </a:prstGeom>
        </p:spPr>
      </p:pic>
    </p:spTree>
    <p:extLst>
      <p:ext uri="{BB962C8B-B14F-4D97-AF65-F5344CB8AC3E}">
        <p14:creationId xmlns:p14="http://schemas.microsoft.com/office/powerpoint/2010/main" val="1693141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p:cNvSpPr>
          <p:nvPr>
            <p:ph type="body" sz="half" idx="1"/>
          </p:nvPr>
        </p:nvSpPr>
        <p:spPr>
          <a:xfrm>
            <a:off x="4943872" y="1826121"/>
            <a:ext cx="6984776" cy="4420195"/>
          </a:xfrm>
          <a:prstGeom prst="rect">
            <a:avLst/>
          </a:prstGeom>
        </p:spPr>
        <p:txBody>
          <a:bodyPr/>
          <a:lstStyle/>
          <a:p>
            <a:pPr marL="271899" indent="-271899" defTabSz="357353">
              <a:spcBef>
                <a:spcPts val="2531"/>
              </a:spcBef>
              <a:defRPr sz="3306">
                <a:solidFill>
                  <a:srgbClr val="000000"/>
                </a:solidFill>
              </a:defRPr>
            </a:pPr>
            <a:r>
              <a:rPr sz="2400" dirty="0"/>
              <a:t>Una </a:t>
            </a:r>
            <a:r>
              <a:rPr sz="2400" dirty="0" err="1"/>
              <a:t>configuración</a:t>
            </a:r>
            <a:r>
              <a:rPr sz="2400" dirty="0"/>
              <a:t> que ha </a:t>
            </a:r>
            <a:r>
              <a:rPr sz="2400" dirty="0" err="1"/>
              <a:t>sido</a:t>
            </a:r>
            <a:r>
              <a:rPr sz="2400" dirty="0"/>
              <a:t> </a:t>
            </a:r>
            <a:r>
              <a:rPr sz="2400" dirty="0" err="1"/>
              <a:t>revisada</a:t>
            </a:r>
            <a:r>
              <a:rPr sz="2400" dirty="0"/>
              <a:t> </a:t>
            </a:r>
            <a:r>
              <a:rPr sz="2400" dirty="0" err="1"/>
              <a:t>formalmente</a:t>
            </a:r>
            <a:r>
              <a:rPr sz="2400" dirty="0"/>
              <a:t> y </a:t>
            </a:r>
            <a:r>
              <a:rPr sz="2400" dirty="0" err="1"/>
              <a:t>sobre</a:t>
            </a:r>
            <a:r>
              <a:rPr sz="2400" dirty="0"/>
              <a:t> la que se ha </a:t>
            </a:r>
            <a:r>
              <a:rPr sz="2400" dirty="0" err="1"/>
              <a:t>llegado</a:t>
            </a:r>
            <a:r>
              <a:rPr sz="2400" dirty="0"/>
              <a:t> a un </a:t>
            </a:r>
            <a:r>
              <a:rPr sz="2400" dirty="0" err="1"/>
              <a:t>acuerdo</a:t>
            </a:r>
            <a:endParaRPr sz="2400" dirty="0"/>
          </a:p>
          <a:p>
            <a:pPr marL="271899" indent="-271899" defTabSz="357353">
              <a:spcBef>
                <a:spcPts val="2531"/>
              </a:spcBef>
              <a:defRPr sz="3306">
                <a:solidFill>
                  <a:srgbClr val="000000"/>
                </a:solidFill>
              </a:defRPr>
            </a:pPr>
            <a:r>
              <a:rPr sz="2400" dirty="0" err="1"/>
              <a:t>Sirve</a:t>
            </a:r>
            <a:r>
              <a:rPr sz="2400" dirty="0"/>
              <a:t> </a:t>
            </a:r>
            <a:r>
              <a:rPr sz="2400" dirty="0" err="1"/>
              <a:t>como</a:t>
            </a:r>
            <a:r>
              <a:rPr sz="2400" dirty="0"/>
              <a:t> base para </a:t>
            </a:r>
            <a:r>
              <a:rPr sz="2400" dirty="0" err="1"/>
              <a:t>desarrollos</a:t>
            </a:r>
            <a:r>
              <a:rPr sz="2400" dirty="0"/>
              <a:t> </a:t>
            </a:r>
            <a:r>
              <a:rPr sz="2400" dirty="0" err="1"/>
              <a:t>posteriores</a:t>
            </a:r>
            <a:r>
              <a:rPr sz="2400" dirty="0"/>
              <a:t> y </a:t>
            </a:r>
            <a:r>
              <a:rPr sz="2400" dirty="0" err="1"/>
              <a:t>puede</a:t>
            </a:r>
            <a:r>
              <a:rPr sz="2400" dirty="0"/>
              <a:t> </a:t>
            </a:r>
            <a:r>
              <a:rPr sz="2400" dirty="0" err="1"/>
              <a:t>cambiarse</a:t>
            </a:r>
            <a:r>
              <a:rPr sz="2400" dirty="0"/>
              <a:t> </a:t>
            </a:r>
            <a:r>
              <a:rPr sz="2400" dirty="0" err="1"/>
              <a:t>sólo</a:t>
            </a:r>
            <a:r>
              <a:rPr sz="2400" dirty="0"/>
              <a:t> a </a:t>
            </a:r>
            <a:r>
              <a:rPr sz="2400" dirty="0" err="1"/>
              <a:t>través</a:t>
            </a:r>
            <a:r>
              <a:rPr sz="2400" dirty="0"/>
              <a:t> de un </a:t>
            </a:r>
            <a:r>
              <a:rPr sz="2400" dirty="0" err="1"/>
              <a:t>procedimiento</a:t>
            </a:r>
            <a:r>
              <a:rPr sz="2400" dirty="0"/>
              <a:t> formal de control de </a:t>
            </a:r>
            <a:r>
              <a:rPr sz="2400" dirty="0" err="1"/>
              <a:t>cambios</a:t>
            </a:r>
            <a:endParaRPr sz="2400" dirty="0"/>
          </a:p>
          <a:p>
            <a:pPr marL="271899" indent="-271899" defTabSz="357353">
              <a:spcBef>
                <a:spcPts val="2531"/>
              </a:spcBef>
              <a:defRPr sz="3306">
                <a:solidFill>
                  <a:srgbClr val="000000"/>
                </a:solidFill>
              </a:defRPr>
            </a:pPr>
            <a:r>
              <a:rPr sz="2400" dirty="0" err="1"/>
              <a:t>Permiten</a:t>
            </a:r>
            <a:r>
              <a:rPr sz="2400" dirty="0"/>
              <a:t> </a:t>
            </a:r>
            <a:r>
              <a:rPr sz="2400" dirty="0" err="1"/>
              <a:t>ir</a:t>
            </a:r>
            <a:r>
              <a:rPr sz="2400" dirty="0"/>
              <a:t> </a:t>
            </a:r>
            <a:r>
              <a:rPr sz="2400" dirty="0" err="1"/>
              <a:t>atrás</a:t>
            </a:r>
            <a:r>
              <a:rPr sz="2400" dirty="0"/>
              <a:t> en el </a:t>
            </a:r>
            <a:r>
              <a:rPr sz="2400" dirty="0" err="1"/>
              <a:t>tiempo</a:t>
            </a:r>
            <a:r>
              <a:rPr sz="2400" dirty="0"/>
              <a:t> y </a:t>
            </a:r>
            <a:r>
              <a:rPr sz="2400" dirty="0" err="1"/>
              <a:t>reproducir</a:t>
            </a:r>
            <a:r>
              <a:rPr sz="2400" dirty="0"/>
              <a:t> el </a:t>
            </a:r>
            <a:r>
              <a:rPr sz="2400" dirty="0" err="1"/>
              <a:t>entorno</a:t>
            </a:r>
            <a:r>
              <a:rPr sz="2400" dirty="0"/>
              <a:t> de </a:t>
            </a:r>
            <a:r>
              <a:rPr sz="2400" dirty="0" err="1"/>
              <a:t>desarrollo</a:t>
            </a:r>
            <a:r>
              <a:rPr sz="2400" dirty="0"/>
              <a:t> en un </a:t>
            </a:r>
            <a:r>
              <a:rPr sz="2400" dirty="0" err="1"/>
              <a:t>momento</a:t>
            </a:r>
            <a:r>
              <a:rPr sz="2400" dirty="0"/>
              <a:t> dado del </a:t>
            </a:r>
            <a:r>
              <a:rPr sz="2400" dirty="0" err="1"/>
              <a:t>proyecto</a:t>
            </a:r>
            <a:endParaRPr sz="2400" dirty="0"/>
          </a:p>
        </p:txBody>
      </p:sp>
      <p:pic>
        <p:nvPicPr>
          <p:cNvPr id="198" name="pasted-image.png"/>
          <p:cNvPicPr>
            <a:picLocks noChangeAspect="1"/>
          </p:cNvPicPr>
          <p:nvPr/>
        </p:nvPicPr>
        <p:blipFill>
          <a:blip r:embed="rId2">
            <a:extLst/>
          </a:blip>
          <a:stretch>
            <a:fillRect/>
          </a:stretch>
        </p:blipFill>
        <p:spPr>
          <a:xfrm>
            <a:off x="407368" y="2132856"/>
            <a:ext cx="3587485" cy="3587486"/>
          </a:xfrm>
          <a:prstGeom prst="rect">
            <a:avLst/>
          </a:prstGeom>
          <a:ln w="12700">
            <a:miter lim="400000"/>
          </a:ln>
        </p:spPr>
      </p:pic>
      <p:sp>
        <p:nvSpPr>
          <p:cNvPr id="3" name="Título 2"/>
          <p:cNvSpPr>
            <a:spLocks noGrp="1"/>
          </p:cNvSpPr>
          <p:nvPr>
            <p:ph type="title"/>
          </p:nvPr>
        </p:nvSpPr>
        <p:spPr>
          <a:xfrm>
            <a:off x="119336" y="980728"/>
            <a:ext cx="12000000" cy="430887"/>
          </a:xfrm>
        </p:spPr>
        <p:txBody>
          <a:bodyPr/>
          <a:lstStyle/>
          <a:p>
            <a:r>
              <a:rPr lang="es-AR" dirty="0"/>
              <a:t>Líneas Base</a:t>
            </a:r>
          </a:p>
        </p:txBody>
      </p:sp>
    </p:spTree>
    <p:extLst>
      <p:ext uri="{BB962C8B-B14F-4D97-AF65-F5344CB8AC3E}">
        <p14:creationId xmlns:p14="http://schemas.microsoft.com/office/powerpoint/2010/main" val="3301268214"/>
      </p:ext>
    </p:extLst>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p:cNvSpPr>
          <p:nvPr>
            <p:ph type="body" sz="half" idx="1"/>
          </p:nvPr>
        </p:nvSpPr>
        <p:spPr>
          <a:xfrm>
            <a:off x="479376" y="1395454"/>
            <a:ext cx="11612288" cy="2509556"/>
          </a:xfrm>
          <a:prstGeom prst="rect">
            <a:avLst/>
          </a:prstGeom>
        </p:spPr>
        <p:txBody>
          <a:bodyPr/>
          <a:lstStyle/>
          <a:p>
            <a:pPr marL="0" indent="0">
              <a:spcBef>
                <a:spcPts val="2250"/>
              </a:spcBef>
              <a:buNone/>
              <a:defRPr sz="2800">
                <a:solidFill>
                  <a:srgbClr val="000000"/>
                </a:solidFill>
              </a:defRPr>
            </a:pPr>
            <a:r>
              <a:rPr dirty="0" err="1"/>
              <a:t>Pueden</a:t>
            </a:r>
            <a:r>
              <a:rPr dirty="0"/>
              <a:t> </a:t>
            </a:r>
            <a:r>
              <a:rPr dirty="0" err="1"/>
              <a:t>ser</a:t>
            </a:r>
            <a:r>
              <a:rPr dirty="0"/>
              <a:t>:</a:t>
            </a:r>
          </a:p>
          <a:p>
            <a:pPr marL="230284" indent="-230284">
              <a:spcBef>
                <a:spcPts val="2250"/>
              </a:spcBef>
              <a:defRPr sz="2800">
                <a:solidFill>
                  <a:srgbClr val="000000"/>
                </a:solidFill>
              </a:defRPr>
            </a:pPr>
            <a:r>
              <a:rPr dirty="0"/>
              <a:t> De </a:t>
            </a:r>
            <a:r>
              <a:rPr dirty="0" err="1"/>
              <a:t>especificación</a:t>
            </a:r>
            <a:r>
              <a:rPr dirty="0"/>
              <a:t> (</a:t>
            </a:r>
            <a:r>
              <a:rPr dirty="0" err="1"/>
              <a:t>Requerimientos</a:t>
            </a:r>
            <a:r>
              <a:rPr dirty="0"/>
              <a:t>, </a:t>
            </a:r>
            <a:r>
              <a:rPr dirty="0" err="1"/>
              <a:t>Diseño</a:t>
            </a:r>
            <a:r>
              <a:rPr dirty="0"/>
              <a:t>)</a:t>
            </a:r>
          </a:p>
          <a:p>
            <a:pPr marL="230284" indent="-230284">
              <a:spcBef>
                <a:spcPts val="2250"/>
              </a:spcBef>
              <a:defRPr sz="2800">
                <a:solidFill>
                  <a:srgbClr val="000000"/>
                </a:solidFill>
              </a:defRPr>
            </a:pPr>
            <a:r>
              <a:rPr dirty="0"/>
              <a:t> De </a:t>
            </a:r>
            <a:r>
              <a:rPr dirty="0" err="1"/>
              <a:t>productos</a:t>
            </a:r>
            <a:r>
              <a:rPr dirty="0"/>
              <a:t> que </a:t>
            </a:r>
            <a:r>
              <a:rPr dirty="0" err="1"/>
              <a:t>han</a:t>
            </a:r>
            <a:r>
              <a:rPr dirty="0"/>
              <a:t> </a:t>
            </a:r>
            <a:r>
              <a:rPr dirty="0" err="1"/>
              <a:t>pasado</a:t>
            </a:r>
            <a:r>
              <a:rPr dirty="0"/>
              <a:t> </a:t>
            </a:r>
            <a:r>
              <a:rPr dirty="0" err="1"/>
              <a:t>por</a:t>
            </a:r>
            <a:r>
              <a:rPr dirty="0"/>
              <a:t> un control de </a:t>
            </a:r>
            <a:r>
              <a:rPr dirty="0" err="1"/>
              <a:t>calidad</a:t>
            </a:r>
            <a:r>
              <a:rPr dirty="0"/>
              <a:t> </a:t>
            </a:r>
            <a:r>
              <a:rPr dirty="0" err="1"/>
              <a:t>definido</a:t>
            </a:r>
            <a:r>
              <a:rPr dirty="0"/>
              <a:t> </a:t>
            </a:r>
            <a:r>
              <a:rPr dirty="0" err="1"/>
              <a:t>previamente</a:t>
            </a:r>
            <a:endParaRPr dirty="0"/>
          </a:p>
        </p:txBody>
      </p:sp>
      <p:pic>
        <p:nvPicPr>
          <p:cNvPr id="202" name="pasted-image.pdf"/>
          <p:cNvPicPr>
            <a:picLocks noChangeAspect="1"/>
          </p:cNvPicPr>
          <p:nvPr/>
        </p:nvPicPr>
        <p:blipFill>
          <a:blip r:embed="rId2">
            <a:extLst/>
          </a:blip>
          <a:stretch>
            <a:fillRect/>
          </a:stretch>
        </p:blipFill>
        <p:spPr>
          <a:xfrm>
            <a:off x="3287688" y="3789040"/>
            <a:ext cx="6393656" cy="2348508"/>
          </a:xfrm>
          <a:prstGeom prst="rect">
            <a:avLst/>
          </a:prstGeom>
          <a:ln w="12700">
            <a:miter lim="400000"/>
          </a:ln>
        </p:spPr>
      </p:pic>
      <p:sp>
        <p:nvSpPr>
          <p:cNvPr id="3" name="Título 2"/>
          <p:cNvSpPr>
            <a:spLocks noGrp="1"/>
          </p:cNvSpPr>
          <p:nvPr>
            <p:ph type="title"/>
          </p:nvPr>
        </p:nvSpPr>
        <p:spPr/>
        <p:txBody>
          <a:bodyPr/>
          <a:lstStyle/>
          <a:p>
            <a:r>
              <a:rPr lang="es-AR" dirty="0"/>
              <a:t>Representación de Líneas Base</a:t>
            </a:r>
          </a:p>
        </p:txBody>
      </p:sp>
    </p:spTree>
    <p:extLst>
      <p:ext uri="{BB962C8B-B14F-4D97-AF65-F5344CB8AC3E}">
        <p14:creationId xmlns:p14="http://schemas.microsoft.com/office/powerpoint/2010/main" val="2225956496"/>
      </p:ext>
    </p:extLst>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p:cNvSpPr>
          <p:nvPr>
            <p:ph type="title"/>
          </p:nvPr>
        </p:nvSpPr>
        <p:spPr>
          <a:xfrm>
            <a:off x="91664" y="1053897"/>
            <a:ext cx="12000000" cy="430887"/>
          </a:xfrm>
          <a:prstGeom prst="rect">
            <a:avLst/>
          </a:prstGeom>
        </p:spPr>
        <p:txBody>
          <a:bodyPr>
            <a:noAutofit/>
          </a:bodyPr>
          <a:lstStyle>
            <a:lvl1pPr defTabSz="490727">
              <a:defRPr sz="6719">
                <a:solidFill>
                  <a:srgbClr val="000000"/>
                </a:solidFill>
              </a:defRPr>
            </a:lvl1pPr>
          </a:lstStyle>
          <a:p>
            <a:r>
              <a:rPr sz="4800" dirty="0">
                <a:solidFill>
                  <a:schemeClr val="tx2"/>
                </a:solidFill>
              </a:rPr>
              <a:t>El </a:t>
            </a:r>
            <a:r>
              <a:rPr sz="4800" dirty="0" err="1">
                <a:solidFill>
                  <a:schemeClr val="tx2"/>
                </a:solidFill>
              </a:rPr>
              <a:t>Comité</a:t>
            </a:r>
            <a:r>
              <a:rPr sz="4800" dirty="0">
                <a:solidFill>
                  <a:schemeClr val="tx2"/>
                </a:solidFill>
              </a:rPr>
              <a:t> de Control de </a:t>
            </a:r>
            <a:r>
              <a:rPr sz="4800" dirty="0" err="1">
                <a:solidFill>
                  <a:schemeClr val="tx2"/>
                </a:solidFill>
              </a:rPr>
              <a:t>Cambios</a:t>
            </a:r>
            <a:endParaRPr sz="4800" dirty="0">
              <a:solidFill>
                <a:schemeClr val="tx2"/>
              </a:solidFill>
            </a:endParaRPr>
          </a:p>
        </p:txBody>
      </p:sp>
      <p:sp>
        <p:nvSpPr>
          <p:cNvPr id="161" name="Shape 161"/>
          <p:cNvSpPr>
            <a:spLocks noGrp="1"/>
          </p:cNvSpPr>
          <p:nvPr>
            <p:ph type="body" sz="half" idx="1"/>
          </p:nvPr>
        </p:nvSpPr>
        <p:spPr>
          <a:xfrm>
            <a:off x="6091664" y="2116722"/>
            <a:ext cx="5041905" cy="4420195"/>
          </a:xfrm>
          <a:prstGeom prst="rect">
            <a:avLst/>
          </a:prstGeom>
        </p:spPr>
        <p:txBody>
          <a:bodyPr/>
          <a:lstStyle/>
          <a:p>
            <a:pPr marL="230284" indent="-230284">
              <a:spcBef>
                <a:spcPts val="2250"/>
              </a:spcBef>
              <a:defRPr sz="2800">
                <a:solidFill>
                  <a:srgbClr val="000000"/>
                </a:solidFill>
              </a:defRPr>
            </a:pPr>
            <a:r>
              <a:rPr lang="es-AR" sz="2400"/>
              <a:t>Está formado por representantes de todas las áreas involucradas en el desarrollo:</a:t>
            </a:r>
            <a:endParaRPr lang="es-AR" sz="2400"/>
          </a:p>
          <a:p>
            <a:pPr marL="542811" lvl="1" indent="-230284">
              <a:spcBef>
                <a:spcPts val="2250"/>
              </a:spcBef>
              <a:defRPr sz="2800">
                <a:solidFill>
                  <a:srgbClr val="000000"/>
                </a:solidFill>
              </a:defRPr>
            </a:pPr>
            <a:r>
              <a:rPr lang="es-AR" sz="2400"/>
              <a:t>Análisis, Diseño</a:t>
            </a:r>
            <a:endParaRPr lang="es-AR" sz="2400"/>
          </a:p>
          <a:p>
            <a:pPr marL="542811" lvl="1" indent="-230284">
              <a:spcBef>
                <a:spcPts val="2250"/>
              </a:spcBef>
              <a:defRPr sz="2800">
                <a:solidFill>
                  <a:srgbClr val="000000"/>
                </a:solidFill>
              </a:defRPr>
            </a:pPr>
            <a:r>
              <a:rPr lang="es-AR" sz="2400"/>
              <a:t>Implementación</a:t>
            </a:r>
            <a:endParaRPr lang="es-AR" sz="2400"/>
          </a:p>
          <a:p>
            <a:pPr marL="542811" lvl="1" indent="-230284">
              <a:spcBef>
                <a:spcPts val="2250"/>
              </a:spcBef>
              <a:defRPr sz="2800">
                <a:solidFill>
                  <a:srgbClr val="000000"/>
                </a:solidFill>
              </a:defRPr>
            </a:pPr>
            <a:r>
              <a:rPr lang="es-AR" sz="2400"/>
              <a:t>Testing</a:t>
            </a:r>
            <a:endParaRPr lang="es-AR" sz="2400"/>
          </a:p>
          <a:p>
            <a:pPr marL="542811" lvl="1" indent="-230284">
              <a:spcBef>
                <a:spcPts val="2250"/>
              </a:spcBef>
              <a:defRPr sz="2800">
                <a:solidFill>
                  <a:srgbClr val="000000"/>
                </a:solidFill>
              </a:defRPr>
            </a:pPr>
            <a:r>
              <a:rPr lang="es-AR" sz="2400"/>
              <a:t>Otros interesados</a:t>
            </a:r>
            <a:endParaRPr lang="es-AR" sz="2400"/>
          </a:p>
        </p:txBody>
      </p:sp>
      <p:pic>
        <p:nvPicPr>
          <p:cNvPr id="162" name="pasted-image.png"/>
          <p:cNvPicPr>
            <a:picLocks noChangeAspect="1"/>
          </p:cNvPicPr>
          <p:nvPr/>
        </p:nvPicPr>
        <p:blipFill rotWithShape="1">
          <a:blip r:embed="rId2">
            <a:extLst/>
          </a:blip>
          <a:srcRect b="19908"/>
          <a:stretch/>
        </p:blipFill>
        <p:spPr>
          <a:xfrm>
            <a:off x="479376" y="2924944"/>
            <a:ext cx="5087509" cy="2803752"/>
          </a:xfrm>
          <a:prstGeom prst="rect">
            <a:avLst/>
          </a:prstGeom>
          <a:ln w="12700">
            <a:miter lim="400000"/>
          </a:ln>
        </p:spPr>
      </p:pic>
    </p:spTree>
    <p:extLst>
      <p:ext uri="{BB962C8B-B14F-4D97-AF65-F5344CB8AC3E}">
        <p14:creationId xmlns:p14="http://schemas.microsoft.com/office/powerpoint/2010/main" val="2414867843"/>
      </p:ext>
    </p:extLst>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Marcador de número de diapositiva"/>
          <p:cNvSpPr>
            <a:spLocks noGrp="1"/>
          </p:cNvSpPr>
          <p:nvPr>
            <p:ph type="sldNum" sz="quarter" idx="12"/>
          </p:nvPr>
        </p:nvSpPr>
        <p:spPr/>
        <p:txBody>
          <a:bodyPr>
            <a:normAutofit fontScale="25000" lnSpcReduction="20000"/>
          </a:bodyPr>
          <a:lstStyle/>
          <a:p>
            <a:pPr>
              <a:defRPr/>
            </a:pPr>
            <a:fld id="{8841EF92-E8A7-4DD2-846C-1DE6EFE74A40}" type="slidenum">
              <a:rPr lang="en-US"/>
              <a:pPr>
                <a:defRPr/>
              </a:pPr>
              <a:t>128</a:t>
            </a:fld>
            <a:endParaRPr lang="en-US"/>
          </a:p>
        </p:txBody>
      </p:sp>
      <p:grpSp>
        <p:nvGrpSpPr>
          <p:cNvPr id="65" name="Group 64"/>
          <p:cNvGrpSpPr/>
          <p:nvPr/>
        </p:nvGrpSpPr>
        <p:grpSpPr>
          <a:xfrm>
            <a:off x="2711624" y="2300560"/>
            <a:ext cx="6197600" cy="4368800"/>
            <a:chOff x="2286000" y="1200150"/>
            <a:chExt cx="4648200" cy="3276600"/>
          </a:xfrm>
        </p:grpSpPr>
        <p:sp>
          <p:nvSpPr>
            <p:cNvPr id="13" name="Rectangle 12"/>
            <p:cNvSpPr/>
            <p:nvPr/>
          </p:nvSpPr>
          <p:spPr>
            <a:xfrm>
              <a:off x="3886200" y="1200150"/>
              <a:ext cx="1524000" cy="1066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rPr>
                <a:t>Control de Cambios</a:t>
              </a:r>
            </a:p>
            <a:p>
              <a:pPr algn="ctr"/>
              <a:endParaRPr lang="es-AR" sz="2400" dirty="0">
                <a:solidFill>
                  <a:schemeClr val="tx1"/>
                </a:solidFill>
              </a:endParaRPr>
            </a:p>
          </p:txBody>
        </p:sp>
        <p:sp>
          <p:nvSpPr>
            <p:cNvPr id="14" name="Rectangle 13"/>
            <p:cNvSpPr/>
            <p:nvPr/>
          </p:nvSpPr>
          <p:spPr>
            <a:xfrm>
              <a:off x="5410200" y="2266950"/>
              <a:ext cx="1524000" cy="1066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rPr>
                <a:t>Identificación de Ítems</a:t>
              </a:r>
            </a:p>
          </p:txBody>
        </p:sp>
        <p:sp>
          <p:nvSpPr>
            <p:cNvPr id="15" name="Rectangle 14"/>
            <p:cNvSpPr/>
            <p:nvPr/>
          </p:nvSpPr>
          <p:spPr>
            <a:xfrm>
              <a:off x="2286000" y="2114550"/>
              <a:ext cx="1524000" cy="1066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rPr>
                <a:t>Informes de Estado</a:t>
              </a:r>
            </a:p>
          </p:txBody>
        </p:sp>
        <p:sp>
          <p:nvSpPr>
            <p:cNvPr id="16" name="Rectangle 15"/>
            <p:cNvSpPr/>
            <p:nvPr/>
          </p:nvSpPr>
          <p:spPr>
            <a:xfrm>
              <a:off x="3886200" y="3409950"/>
              <a:ext cx="1524000" cy="1066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rPr>
                <a:t>Auditorías de Configuración</a:t>
              </a:r>
            </a:p>
          </p:txBody>
        </p:sp>
        <p:sp>
          <p:nvSpPr>
            <p:cNvPr id="12" name="Flowchart: Decision 11"/>
            <p:cNvSpPr/>
            <p:nvPr/>
          </p:nvSpPr>
          <p:spPr>
            <a:xfrm>
              <a:off x="3505200" y="1885950"/>
              <a:ext cx="2286000" cy="1828800"/>
            </a:xfrm>
            <a:prstGeom prst="flowChartDecision">
              <a:avLst/>
            </a:prstGeom>
            <a:solidFill>
              <a:schemeClr val="accent1">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rPr>
                <a:t>SCM:</a:t>
              </a:r>
            </a:p>
            <a:p>
              <a:pPr algn="ctr"/>
              <a:r>
                <a:rPr lang="es-AR" sz="2400" dirty="0">
                  <a:solidFill>
                    <a:schemeClr val="tx1"/>
                  </a:solidFill>
                </a:rPr>
                <a:t>Elementos Principales</a:t>
              </a:r>
            </a:p>
          </p:txBody>
        </p:sp>
      </p:grpSp>
      <p:sp>
        <p:nvSpPr>
          <p:cNvPr id="3" name="Título 2"/>
          <p:cNvSpPr>
            <a:spLocks noGrp="1"/>
          </p:cNvSpPr>
          <p:nvPr>
            <p:ph type="title"/>
          </p:nvPr>
        </p:nvSpPr>
        <p:spPr>
          <a:xfrm>
            <a:off x="1487488" y="1052736"/>
            <a:ext cx="9100680" cy="861774"/>
          </a:xfrm>
        </p:spPr>
        <p:txBody>
          <a:bodyPr/>
          <a:lstStyle/>
          <a:p>
            <a:r>
              <a:rPr lang="es-AR" b="1" dirty="0"/>
              <a:t>Actividades Fundamentales de la Administración de Configuración de Software</a:t>
            </a:r>
            <a:br>
              <a:rPr lang="es-AR" b="1" dirty="0"/>
            </a:br>
            <a:endParaRPr lang="es-AR" dirty="0"/>
          </a:p>
        </p:txBody>
      </p:sp>
    </p:spTree>
    <p:extLst>
      <p:ext uri="{BB962C8B-B14F-4D97-AF65-F5344CB8AC3E}">
        <p14:creationId xmlns:p14="http://schemas.microsoft.com/office/powerpoint/2010/main" val="19766763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61" name="Text Box 9"/>
          <p:cNvSpPr txBox="1">
            <a:spLocks noChangeArrowheads="1"/>
          </p:cNvSpPr>
          <p:nvPr/>
        </p:nvSpPr>
        <p:spPr bwMode="auto">
          <a:xfrm>
            <a:off x="1364358" y="1168208"/>
            <a:ext cx="9844210" cy="676616"/>
          </a:xfrm>
          <a:prstGeom prst="rect">
            <a:avLst/>
          </a:prstGeom>
          <a:noFill/>
          <a:ln w="9525">
            <a:noFill/>
            <a:miter lim="800000"/>
            <a:headEnd/>
            <a:tailEnd/>
          </a:ln>
          <a:effectLst/>
        </p:spPr>
        <p:txBody>
          <a:bodyPr wrap="none" lIns="121432" tIns="60716" rIns="121432" bIns="60716">
            <a:spAutoFit/>
          </a:bodyPr>
          <a:lstStyle/>
          <a:p>
            <a:pPr algn="ctr" defTabSz="1214936" eaLnBrk="0" hangingPunct="0"/>
            <a:r>
              <a:rPr lang="es-ES_tradnl" sz="3600" dirty="0">
                <a:solidFill>
                  <a:schemeClr val="tx2"/>
                </a:solidFill>
                <a:latin typeface="+mj-lt"/>
                <a:ea typeface="+mj-ea"/>
                <a:cs typeface="+mj-cs"/>
              </a:rPr>
              <a:t>Planeando la Gestión de Configuración de Software</a:t>
            </a:r>
          </a:p>
        </p:txBody>
      </p:sp>
      <p:sp>
        <p:nvSpPr>
          <p:cNvPr id="6" name="2 Marcador de número de diapositiva"/>
          <p:cNvSpPr>
            <a:spLocks noGrp="1"/>
          </p:cNvSpPr>
          <p:nvPr>
            <p:ph type="sldNum" sz="quarter" idx="12"/>
          </p:nvPr>
        </p:nvSpPr>
        <p:spPr>
          <a:xfrm>
            <a:off x="195384" y="6208713"/>
            <a:ext cx="609600" cy="457200"/>
          </a:xfrm>
        </p:spPr>
        <p:txBody>
          <a:bodyPr/>
          <a:lstStyle/>
          <a:p>
            <a:pPr>
              <a:defRPr/>
            </a:pPr>
            <a:fld id="{705137B5-178B-4D4C-9FB5-2B04ED0AE6AA}" type="slidenum">
              <a:rPr lang="en-US" smtClean="0"/>
              <a:pPr>
                <a:defRPr/>
              </a:pPr>
              <a:t>129</a:t>
            </a:fld>
            <a:endParaRPr lang="en-US" dirty="0"/>
          </a:p>
        </p:txBody>
      </p:sp>
      <p:pic>
        <p:nvPicPr>
          <p:cNvPr id="114690" name="Picture 2" descr="http://t3.gstatic.com/images?q=tbn:ANd9GcQbMM2KxyTUdlmNQUdYCC5Fuef-AOaPBxXEZAJQRMHItDyoIlg&amp;t=1&amp;usg=__ZfOgs_s-Gd7P7zLg2EmQorIFYC8="/>
          <p:cNvPicPr>
            <a:picLocks noChangeAspect="1" noChangeArrowheads="1"/>
          </p:cNvPicPr>
          <p:nvPr/>
        </p:nvPicPr>
        <p:blipFill>
          <a:blip r:embed="rId2" cstate="print"/>
          <a:srcRect/>
          <a:stretch>
            <a:fillRect/>
          </a:stretch>
        </p:blipFill>
        <p:spPr bwMode="auto">
          <a:xfrm>
            <a:off x="8544272" y="4941168"/>
            <a:ext cx="3509433" cy="1869017"/>
          </a:xfrm>
          <a:prstGeom prst="rect">
            <a:avLst/>
          </a:prstGeom>
          <a:noFill/>
        </p:spPr>
      </p:pic>
      <p:graphicFrame>
        <p:nvGraphicFramePr>
          <p:cNvPr id="2" name="Diagrama 1"/>
          <p:cNvGraphicFramePr/>
          <p:nvPr>
            <p:extLst>
              <p:ext uri="{D42A27DB-BD31-4B8C-83A1-F6EECF244321}">
                <p14:modId xmlns:p14="http://schemas.microsoft.com/office/powerpoint/2010/main" val="2958196597"/>
              </p:ext>
            </p:extLst>
          </p:nvPr>
        </p:nvGraphicFramePr>
        <p:xfrm>
          <a:off x="1127448" y="1439333"/>
          <a:ext cx="921702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2269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AR" dirty="0"/>
              <a:t>Definido (inspirados en las líneas de producción)</a:t>
            </a:r>
          </a:p>
        </p:txBody>
      </p:sp>
      <p:sp>
        <p:nvSpPr>
          <p:cNvPr id="4" name="Slide Number Placeholder 3"/>
          <p:cNvSpPr>
            <a:spLocks noGrp="1"/>
          </p:cNvSpPr>
          <p:nvPr>
            <p:ph type="sldNum" sz="quarter" idx="12"/>
          </p:nvPr>
        </p:nvSpPr>
        <p:spPr/>
        <p:txBody>
          <a:bodyPr/>
          <a:lstStyle/>
          <a:p>
            <a:fld id="{D3D4FDB8-77AE-4BF2-9137-F1510AAFEBF7}" type="slidenum">
              <a:rPr lang="es-AR" smtClean="0"/>
              <a:pPr/>
              <a:t>13</a:t>
            </a:fld>
            <a:endParaRPr lang="es-AR" dirty="0"/>
          </a:p>
        </p:txBody>
      </p:sp>
      <p:sp>
        <p:nvSpPr>
          <p:cNvPr id="6" name="Rectangle 3"/>
          <p:cNvSpPr txBox="1">
            <a:spLocks noChangeArrowheads="1"/>
          </p:cNvSpPr>
          <p:nvPr/>
        </p:nvSpPr>
        <p:spPr>
          <a:xfrm>
            <a:off x="305058" y="1832673"/>
            <a:ext cx="5124188" cy="4706241"/>
          </a:xfrm>
          <a:prstGeom prst="rect">
            <a:avLst/>
          </a:prstGeom>
        </p:spPr>
        <p:txBody>
          <a:bodyPr vert="horz" lIns="121920" tIns="60960" rIns="121920" bIns="6096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
                <a:schemeClr val="accent2"/>
              </a:buClr>
              <a:buFont typeface="Wingdings" panose="05000000000000000000" pitchFamily="2" charset="2"/>
              <a:buChar char="§"/>
            </a:pPr>
            <a:r>
              <a:rPr lang="es-AR" sz="2800" dirty="0"/>
              <a:t>Asume que podemos repetir el mismo proceso una y otra vez, indefinidamente, y obtener los mismos resultados.</a:t>
            </a:r>
          </a:p>
          <a:p>
            <a:pPr>
              <a:buClr>
                <a:schemeClr val="accent2"/>
              </a:buClr>
              <a:buFont typeface="Wingdings" panose="05000000000000000000" pitchFamily="2" charset="2"/>
              <a:buChar char="§"/>
            </a:pPr>
            <a:r>
              <a:rPr lang="es-AR" sz="2800" dirty="0"/>
              <a:t>La administración y control provienen de la predictibilidad del proceso definido.</a:t>
            </a:r>
          </a:p>
          <a:p>
            <a:pPr marL="872740" lvl="2" indent="0">
              <a:buNone/>
            </a:pPr>
            <a:endParaRPr lang="es-AR" sz="2000" dirty="0"/>
          </a:p>
          <a:p>
            <a:pPr lvl="1"/>
            <a:endParaRPr lang="es-AR" sz="2400" dirty="0"/>
          </a:p>
        </p:txBody>
      </p:sp>
      <p:pic>
        <p:nvPicPr>
          <p:cNvPr id="7" name="Picture 2" descr="http://imgc.allpostersimages.com/images/P-473-488-90/46/4617/49LFG00Z/posters/ford-motor-company-the-assembly-line-at-the-rouge-plant-dearborn-illino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98" y="1832673"/>
            <a:ext cx="6153753" cy="461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21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title"/>
          </p:nvPr>
        </p:nvSpPr>
        <p:spPr>
          <a:xfrm>
            <a:off x="623392" y="960074"/>
            <a:ext cx="10363200" cy="656396"/>
          </a:xfrm>
          <a:noFill/>
        </p:spPr>
        <p:txBody>
          <a:bodyPr vert="horz" wrap="square" lIns="103219" tIns="50704" rIns="103219" bIns="50704" numCol="1" anchor="t" anchorCtr="0" compatLnSpc="1">
            <a:prstTxWarp prst="textNoShape">
              <a:avLst/>
            </a:prstTxWarp>
            <a:spAutoFit/>
          </a:bodyPr>
          <a:lstStyle/>
          <a:p>
            <a:pPr eaLnBrk="1" hangingPunct="1"/>
            <a:r>
              <a:rPr lang="es-ES_tradnl" sz="3600" dirty="0"/>
              <a:t>Productos</a:t>
            </a:r>
          </a:p>
        </p:txBody>
      </p:sp>
      <p:sp>
        <p:nvSpPr>
          <p:cNvPr id="4" name="5 Marcador de número de diapositiva"/>
          <p:cNvSpPr>
            <a:spLocks noGrp="1"/>
          </p:cNvSpPr>
          <p:nvPr>
            <p:ph type="sldNum" sz="quarter" idx="12"/>
          </p:nvPr>
        </p:nvSpPr>
        <p:spPr/>
        <p:txBody>
          <a:bodyPr>
            <a:normAutofit fontScale="25000" lnSpcReduction="20000"/>
          </a:bodyPr>
          <a:lstStyle/>
          <a:p>
            <a:pPr>
              <a:defRPr/>
            </a:pPr>
            <a:fld id="{1723376C-6A80-4211-957C-B9FAE4887382}" type="slidenum">
              <a:rPr lang="en-US"/>
              <a:pPr>
                <a:defRPr/>
              </a:pPr>
              <a:t>130</a:t>
            </a:fld>
            <a:endParaRPr lang="en-US"/>
          </a:p>
        </p:txBody>
      </p:sp>
      <p:sp>
        <p:nvSpPr>
          <p:cNvPr id="48132" name="Rectangle 7"/>
          <p:cNvSpPr>
            <a:spLocks noGrp="1" noChangeArrowheads="1"/>
          </p:cNvSpPr>
          <p:nvPr>
            <p:ph sz="quarter" idx="1"/>
          </p:nvPr>
        </p:nvSpPr>
        <p:spPr>
          <a:xfrm>
            <a:off x="2639616" y="2133600"/>
            <a:ext cx="9144000" cy="4724400"/>
          </a:xfrm>
        </p:spPr>
        <p:txBody>
          <a:bodyPr/>
          <a:lstStyle/>
          <a:p>
            <a:pPr lvl="0"/>
            <a:r>
              <a:rPr lang="es-AR" dirty="0" err="1"/>
              <a:t>MicroFocus</a:t>
            </a:r>
            <a:r>
              <a:rPr lang="es-AR" dirty="0"/>
              <a:t> - PVCS </a:t>
            </a:r>
            <a:r>
              <a:rPr lang="es-AR" dirty="0" err="1"/>
              <a:t>Dimensions</a:t>
            </a:r>
            <a:endParaRPr lang="es-AR" dirty="0"/>
          </a:p>
          <a:p>
            <a:pPr lvl="0"/>
            <a:r>
              <a:rPr lang="es-AR" dirty="0" err="1"/>
              <a:t>Platinum</a:t>
            </a:r>
            <a:r>
              <a:rPr lang="es-AR" dirty="0"/>
              <a:t> - CCC/</a:t>
            </a:r>
            <a:r>
              <a:rPr lang="es-AR" dirty="0" err="1"/>
              <a:t>Harvest</a:t>
            </a:r>
            <a:r>
              <a:rPr lang="es-AR" dirty="0"/>
              <a:t> </a:t>
            </a:r>
          </a:p>
          <a:p>
            <a:pPr lvl="0"/>
            <a:r>
              <a:rPr lang="es-AR" dirty="0"/>
              <a:t>Rational – </a:t>
            </a:r>
            <a:r>
              <a:rPr lang="es-AR" dirty="0" err="1"/>
              <a:t>ClearCase</a:t>
            </a:r>
            <a:endParaRPr lang="es-AR" dirty="0"/>
          </a:p>
          <a:p>
            <a:pPr lvl="0"/>
            <a:r>
              <a:rPr lang="es-ES_tradnl" dirty="0"/>
              <a:t>Microsoft – Team </a:t>
            </a:r>
            <a:r>
              <a:rPr lang="es-ES_tradnl" dirty="0" err="1"/>
              <a:t>Fundation</a:t>
            </a:r>
            <a:endParaRPr lang="es-AR" dirty="0"/>
          </a:p>
          <a:p>
            <a:pPr lvl="0"/>
            <a:r>
              <a:rPr lang="es-AR" dirty="0" err="1"/>
              <a:t>Accurev</a:t>
            </a:r>
            <a:r>
              <a:rPr lang="es-AR" dirty="0"/>
              <a:t> – </a:t>
            </a:r>
            <a:r>
              <a:rPr lang="es-AR" dirty="0" err="1"/>
              <a:t>Accurev</a:t>
            </a:r>
            <a:endParaRPr lang="es-AR" dirty="0"/>
          </a:p>
          <a:p>
            <a:pPr lvl="0"/>
            <a:r>
              <a:rPr lang="es-AR" dirty="0" err="1"/>
              <a:t>Borland</a:t>
            </a:r>
            <a:r>
              <a:rPr lang="es-AR" dirty="0"/>
              <a:t> – </a:t>
            </a:r>
            <a:r>
              <a:rPr lang="es-AR" dirty="0" err="1"/>
              <a:t>StarTeam</a:t>
            </a:r>
            <a:endParaRPr lang="es-AR" dirty="0"/>
          </a:p>
          <a:p>
            <a:r>
              <a:rPr lang="es-AR" b="1" dirty="0"/>
              <a:t>Herramientas de software libre para control de configuración</a:t>
            </a:r>
            <a:r>
              <a:rPr lang="es-AR" dirty="0"/>
              <a:t>:</a:t>
            </a:r>
          </a:p>
          <a:p>
            <a:pPr lvl="1"/>
            <a:r>
              <a:rPr lang="es-AR" dirty="0" err="1"/>
              <a:t>TortoiseSVN</a:t>
            </a:r>
            <a:endParaRPr lang="es-AR" dirty="0"/>
          </a:p>
          <a:p>
            <a:pPr lvl="1"/>
            <a:r>
              <a:rPr lang="es-AR" dirty="0" err="1"/>
              <a:t>Subversion</a:t>
            </a:r>
            <a:endParaRPr lang="es-AR" dirty="0"/>
          </a:p>
          <a:p>
            <a:pPr lvl="1"/>
            <a:r>
              <a:rPr lang="es-AR" dirty="0" err="1"/>
              <a:t>Git</a:t>
            </a:r>
            <a:endParaRPr lang="es-AR" dirty="0"/>
          </a:p>
          <a:p>
            <a:pPr eaLnBrk="1" hangingPunct="1"/>
            <a:endParaRPr lang="es-AR" sz="3733" dirty="0"/>
          </a:p>
          <a:p>
            <a:pPr eaLnBrk="1" hangingPunct="1"/>
            <a:endParaRPr lang="es-AR" sz="3733" dirty="0"/>
          </a:p>
        </p:txBody>
      </p:sp>
      <p:pic>
        <p:nvPicPr>
          <p:cNvPr id="6" name="Picture 5" descr="logomicrofocus_tcm21-8292.jpg"/>
          <p:cNvPicPr>
            <a:picLocks noChangeAspect="1"/>
          </p:cNvPicPr>
          <p:nvPr/>
        </p:nvPicPr>
        <p:blipFill>
          <a:blip r:embed="rId3" cstate="print"/>
          <a:stretch>
            <a:fillRect/>
          </a:stretch>
        </p:blipFill>
        <p:spPr>
          <a:xfrm>
            <a:off x="703385" y="1738852"/>
            <a:ext cx="1031631" cy="212503"/>
          </a:xfrm>
          <a:prstGeom prst="rect">
            <a:avLst/>
          </a:prstGeom>
        </p:spPr>
      </p:pic>
      <p:pic>
        <p:nvPicPr>
          <p:cNvPr id="8" name="Picture 7" descr="ibm1.jpg"/>
          <p:cNvPicPr>
            <a:picLocks noChangeAspect="1"/>
          </p:cNvPicPr>
          <p:nvPr/>
        </p:nvPicPr>
        <p:blipFill>
          <a:blip r:embed="rId4" cstate="print"/>
          <a:stretch>
            <a:fillRect/>
          </a:stretch>
        </p:blipFill>
        <p:spPr>
          <a:xfrm>
            <a:off x="750278" y="2286001"/>
            <a:ext cx="750277" cy="321308"/>
          </a:xfrm>
          <a:prstGeom prst="rect">
            <a:avLst/>
          </a:prstGeom>
        </p:spPr>
      </p:pic>
      <p:pic>
        <p:nvPicPr>
          <p:cNvPr id="9" name="Picture 8" descr="microsoft_logo.jpg"/>
          <p:cNvPicPr>
            <a:picLocks noChangeAspect="1"/>
          </p:cNvPicPr>
          <p:nvPr/>
        </p:nvPicPr>
        <p:blipFill>
          <a:blip r:embed="rId5" cstate="print"/>
          <a:stretch>
            <a:fillRect/>
          </a:stretch>
        </p:blipFill>
        <p:spPr>
          <a:xfrm>
            <a:off x="844062" y="2667000"/>
            <a:ext cx="656492" cy="426720"/>
          </a:xfrm>
          <a:prstGeom prst="rect">
            <a:avLst/>
          </a:prstGeom>
        </p:spPr>
      </p:pic>
      <p:pic>
        <p:nvPicPr>
          <p:cNvPr id="10" name="Picture 9" descr="tortoisesvn_logo_hor468x64.PNG"/>
          <p:cNvPicPr>
            <a:picLocks noChangeAspect="1"/>
          </p:cNvPicPr>
          <p:nvPr/>
        </p:nvPicPr>
        <p:blipFill>
          <a:blip r:embed="rId6" cstate="print"/>
          <a:stretch>
            <a:fillRect/>
          </a:stretch>
        </p:blipFill>
        <p:spPr>
          <a:xfrm>
            <a:off x="281354" y="3276601"/>
            <a:ext cx="1781908" cy="197991"/>
          </a:xfrm>
          <a:prstGeom prst="rect">
            <a:avLst/>
          </a:prstGeom>
        </p:spPr>
      </p:pic>
      <p:pic>
        <p:nvPicPr>
          <p:cNvPr id="11" name="Picture 10" descr="accurev.jpg"/>
          <p:cNvPicPr>
            <a:picLocks noChangeAspect="1"/>
          </p:cNvPicPr>
          <p:nvPr/>
        </p:nvPicPr>
        <p:blipFill>
          <a:blip r:embed="rId7" cstate="print"/>
          <a:stretch>
            <a:fillRect/>
          </a:stretch>
        </p:blipFill>
        <p:spPr>
          <a:xfrm>
            <a:off x="656492" y="3657601"/>
            <a:ext cx="1219200" cy="287908"/>
          </a:xfrm>
          <a:prstGeom prst="rect">
            <a:avLst/>
          </a:prstGeom>
        </p:spPr>
      </p:pic>
      <p:pic>
        <p:nvPicPr>
          <p:cNvPr id="12" name="Picture 11" descr="800px-Borland_logo.svg.png"/>
          <p:cNvPicPr>
            <a:picLocks noChangeAspect="1"/>
          </p:cNvPicPr>
          <p:nvPr/>
        </p:nvPicPr>
        <p:blipFill>
          <a:blip r:embed="rId8" cstate="print"/>
          <a:stretch>
            <a:fillRect/>
          </a:stretch>
        </p:blipFill>
        <p:spPr>
          <a:xfrm>
            <a:off x="750278" y="4191001"/>
            <a:ext cx="937847" cy="193359"/>
          </a:xfrm>
          <a:prstGeom prst="rect">
            <a:avLst/>
          </a:prstGeom>
        </p:spPr>
      </p:pic>
    </p:spTree>
    <p:extLst>
      <p:ext uri="{BB962C8B-B14F-4D97-AF65-F5344CB8AC3E}">
        <p14:creationId xmlns:p14="http://schemas.microsoft.com/office/powerpoint/2010/main" val="1275321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Grp="1" noChangeArrowheads="1"/>
          </p:cNvSpPr>
          <p:nvPr>
            <p:ph type="title"/>
          </p:nvPr>
        </p:nvSpPr>
        <p:spPr>
          <a:xfrm>
            <a:off x="393354" y="1268760"/>
            <a:ext cx="5774654" cy="964173"/>
          </a:xfrm>
          <a:noFill/>
        </p:spPr>
        <p:txBody>
          <a:bodyPr vert="horz" wrap="square" lIns="103219" tIns="50704" rIns="103219" bIns="50704" numCol="1" anchor="t" anchorCtr="0" compatLnSpc="1">
            <a:prstTxWarp prst="textNoShape">
              <a:avLst/>
            </a:prstTxWarp>
            <a:spAutoFit/>
          </a:bodyPr>
          <a:lstStyle/>
          <a:p>
            <a:pPr algn="l" eaLnBrk="1" hangingPunct="1"/>
            <a:r>
              <a:rPr lang="es-ES_tradnl" dirty="0"/>
              <a:t>Mejores Prácticas en la Gestión de </a:t>
            </a:r>
            <a:br>
              <a:rPr lang="es-ES_tradnl" dirty="0"/>
            </a:br>
            <a:r>
              <a:rPr lang="es-ES_tradnl" dirty="0"/>
              <a:t>Configuración de Software</a:t>
            </a:r>
          </a:p>
        </p:txBody>
      </p:sp>
      <p:sp>
        <p:nvSpPr>
          <p:cNvPr id="7" name="5 Marcador de número de diapositiva"/>
          <p:cNvSpPr>
            <a:spLocks noGrp="1"/>
          </p:cNvSpPr>
          <p:nvPr>
            <p:ph type="sldNum" sz="quarter" idx="12"/>
          </p:nvPr>
        </p:nvSpPr>
        <p:spPr/>
        <p:txBody>
          <a:bodyPr>
            <a:normAutofit fontScale="25000" lnSpcReduction="20000"/>
          </a:bodyPr>
          <a:lstStyle/>
          <a:p>
            <a:pPr>
              <a:defRPr/>
            </a:pPr>
            <a:fld id="{808A65E1-1A98-46B3-ACEB-B7AF581815B9}" type="slidenum">
              <a:rPr lang="en-US"/>
              <a:pPr>
                <a:defRPr/>
              </a:pPr>
              <a:t>131</a:t>
            </a:fld>
            <a:endParaRPr lang="en-US"/>
          </a:p>
        </p:txBody>
      </p:sp>
      <p:sp>
        <p:nvSpPr>
          <p:cNvPr id="46084" name="Rectangle 5"/>
          <p:cNvSpPr>
            <a:spLocks noGrp="1" noChangeArrowheads="1"/>
          </p:cNvSpPr>
          <p:nvPr>
            <p:ph sz="quarter" idx="1"/>
          </p:nvPr>
        </p:nvSpPr>
        <p:spPr>
          <a:xfrm>
            <a:off x="393354" y="2682776"/>
            <a:ext cx="11105661" cy="3598912"/>
          </a:xfrm>
        </p:spPr>
        <p:txBody>
          <a:bodyPr/>
          <a:lstStyle/>
          <a:p>
            <a:pPr eaLnBrk="1" hangingPunct="1"/>
            <a:r>
              <a:rPr lang="es-ES_tradnl" dirty="0"/>
              <a:t>Hacer de la Gestión de Configuración el trabajo de todos</a:t>
            </a:r>
          </a:p>
          <a:p>
            <a:pPr eaLnBrk="1" hangingPunct="1"/>
            <a:r>
              <a:rPr lang="es-ES_tradnl" dirty="0"/>
              <a:t>Crear un ambiente y un proceso de ingeniería que permita</a:t>
            </a:r>
            <a:br>
              <a:rPr lang="es-ES_tradnl" dirty="0"/>
            </a:br>
            <a:r>
              <a:rPr lang="es-ES_tradnl" dirty="0"/>
              <a:t>la Gestión de Configuración</a:t>
            </a:r>
          </a:p>
          <a:p>
            <a:pPr eaLnBrk="1" hangingPunct="1"/>
            <a:r>
              <a:rPr lang="es-ES_tradnl" dirty="0"/>
              <a:t>Definir y documentar el proceso de ACS/Ingeniería , luego seleccionar la/las herramientas que le den soporte al proceso.</a:t>
            </a:r>
          </a:p>
          <a:p>
            <a:pPr eaLnBrk="1" hangingPunct="1"/>
            <a:r>
              <a:rPr lang="es-ES_tradnl" dirty="0"/>
              <a:t>El personal de ACS debe contar con Individuos con expertez técnica para dar soporte al desarrollo y mantenimiento del producto</a:t>
            </a:r>
          </a:p>
          <a:p>
            <a:pPr eaLnBrk="1" hangingPunct="1"/>
            <a:r>
              <a:rPr lang="es-ES_tradnl" dirty="0"/>
              <a:t>Los procedimientos y el Plan de ACS debe realizarse en las etapas iniciales del proyectos</a:t>
            </a:r>
          </a:p>
          <a:p>
            <a:pPr eaLnBrk="1" hangingPunct="1">
              <a:buNone/>
            </a:pPr>
            <a:endParaRPr lang="es-ES_tradnl" dirty="0"/>
          </a:p>
        </p:txBody>
      </p:sp>
      <p:pic>
        <p:nvPicPr>
          <p:cNvPr id="8" name="Picture 7" descr="1175932953G2FQX8.jpg"/>
          <p:cNvPicPr>
            <a:picLocks noChangeAspect="1"/>
          </p:cNvPicPr>
          <p:nvPr/>
        </p:nvPicPr>
        <p:blipFill>
          <a:blip r:embed="rId2" cstate="print"/>
          <a:stretch>
            <a:fillRect/>
          </a:stretch>
        </p:blipFill>
        <p:spPr>
          <a:xfrm>
            <a:off x="8688288" y="962933"/>
            <a:ext cx="2540000" cy="2540000"/>
          </a:xfrm>
          <a:prstGeom prst="rect">
            <a:avLst/>
          </a:prstGeom>
        </p:spPr>
      </p:pic>
    </p:spTree>
    <p:extLst>
      <p:ext uri="{BB962C8B-B14F-4D97-AF65-F5344CB8AC3E}">
        <p14:creationId xmlns:p14="http://schemas.microsoft.com/office/powerpoint/2010/main" val="38521436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58400" y="2108201"/>
            <a:ext cx="8229600" cy="3338025"/>
          </a:xfrm>
        </p:spPr>
        <p:txBody>
          <a:bodyPr vert="vert">
            <a:normAutofit/>
          </a:bodyPr>
          <a:lstStyle/>
          <a:p>
            <a:r>
              <a:rPr lang="es-MX" sz="4800" dirty="0">
                <a:solidFill>
                  <a:schemeClr val="tx1"/>
                </a:solidFill>
              </a:rPr>
              <a:t>Filosofía</a:t>
            </a:r>
            <a:r>
              <a:rPr lang="es-MX" sz="4800" dirty="0"/>
              <a:t> </a:t>
            </a:r>
            <a:r>
              <a:rPr lang="es-MX" sz="4800" dirty="0">
                <a:solidFill>
                  <a:schemeClr val="tx1"/>
                </a:solidFill>
              </a:rPr>
              <a:t>Ágil</a:t>
            </a:r>
            <a:endParaRPr lang="es-AR" sz="4800" dirty="0">
              <a:solidFill>
                <a:schemeClr val="tx1"/>
              </a:solidFill>
            </a:endParaRPr>
          </a:p>
        </p:txBody>
      </p:sp>
      <p:sp>
        <p:nvSpPr>
          <p:cNvPr id="4" name="Marcador de número de diapositiva 3"/>
          <p:cNvSpPr>
            <a:spLocks noGrp="1"/>
          </p:cNvSpPr>
          <p:nvPr>
            <p:ph type="sldNum" sz="quarter" idx="12"/>
          </p:nvPr>
        </p:nvSpPr>
        <p:spPr>
          <a:xfrm>
            <a:off x="10352540" y="295729"/>
            <a:ext cx="838199" cy="767687"/>
          </a:xfrm>
        </p:spPr>
        <p:txBody>
          <a:bodyPr/>
          <a:lstStyle/>
          <a:p>
            <a:fld id="{704C0AEC-BFDA-493E-999B-9165ED1364D9}" type="slidenum">
              <a:rPr lang="en-US" sz="1600" smtClean="0"/>
              <a:pPr/>
              <a:t>132</a:t>
            </a:fld>
            <a:endParaRPr lang="en-US" sz="1600" dirty="0"/>
          </a:p>
        </p:txBody>
      </p:sp>
      <p:pic>
        <p:nvPicPr>
          <p:cNvPr id="5" name="2 Imagen" descr="agile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4942" y="1063416"/>
            <a:ext cx="6502400" cy="540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45734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87488" y="1052736"/>
            <a:ext cx="9404723" cy="1400531"/>
          </a:xfrm>
        </p:spPr>
        <p:txBody>
          <a:bodyPr>
            <a:normAutofit/>
          </a:bodyPr>
          <a:lstStyle/>
          <a:p>
            <a:r>
              <a:rPr lang="es-AR" sz="3600" dirty="0"/>
              <a:t>¿Qué es Ágil?</a:t>
            </a:r>
          </a:p>
        </p:txBody>
      </p:sp>
      <p:sp>
        <p:nvSpPr>
          <p:cNvPr id="4" name="Content Placeholder 3"/>
          <p:cNvSpPr>
            <a:spLocks noGrp="1"/>
          </p:cNvSpPr>
          <p:nvPr>
            <p:ph idx="1"/>
          </p:nvPr>
        </p:nvSpPr>
        <p:spPr>
          <a:xfrm>
            <a:off x="553491" y="2564904"/>
            <a:ext cx="7010142" cy="2880320"/>
          </a:xfrm>
        </p:spPr>
        <p:txBody>
          <a:bodyPr/>
          <a:lstStyle/>
          <a:p>
            <a:pPr marL="0" indent="0">
              <a:buNone/>
            </a:pPr>
            <a:r>
              <a:rPr lang="es-AR" sz="3200" b="1" dirty="0"/>
              <a:t>NO </a:t>
            </a:r>
            <a:r>
              <a:rPr lang="es-AR" sz="3200" dirty="0"/>
              <a:t>es una </a:t>
            </a:r>
            <a:r>
              <a:rPr lang="es-AR" sz="3200" u="sng" dirty="0"/>
              <a:t>metodología</a:t>
            </a:r>
            <a:r>
              <a:rPr lang="es-AR" sz="3200" dirty="0"/>
              <a:t> o </a:t>
            </a:r>
            <a:r>
              <a:rPr lang="es-AR" sz="3200" u="sng" dirty="0"/>
              <a:t>proceso</a:t>
            </a:r>
          </a:p>
          <a:p>
            <a:pPr marL="0" indent="0">
              <a:buNone/>
            </a:pPr>
            <a:r>
              <a:rPr lang="es-AR" sz="3200" dirty="0"/>
              <a:t>Ágil es una ideología con un conjunto definido de principios que guían el desarrollo del producto</a:t>
            </a:r>
            <a:endParaRPr lang="es-AR" sz="3200" b="1" dirty="0">
              <a:solidFill>
                <a:schemeClr val="tx2"/>
              </a:solidFill>
            </a:endParaRPr>
          </a:p>
        </p:txBody>
      </p:sp>
      <p:grpSp>
        <p:nvGrpSpPr>
          <p:cNvPr id="7" name="Grupo 6"/>
          <p:cNvGrpSpPr/>
          <p:nvPr/>
        </p:nvGrpSpPr>
        <p:grpSpPr>
          <a:xfrm>
            <a:off x="7824192" y="2348880"/>
            <a:ext cx="4035307" cy="2844141"/>
            <a:chOff x="7629093" y="1756954"/>
            <a:chExt cx="4035307" cy="284414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9093" y="1756954"/>
              <a:ext cx="4035307" cy="2844140"/>
            </a:xfrm>
            <a:prstGeom prst="rect">
              <a:avLst/>
            </a:prstGeom>
            <a:ln>
              <a:noFill/>
            </a:ln>
          </p:spPr>
          <p:style>
            <a:lnRef idx="2">
              <a:schemeClr val="dk1"/>
            </a:lnRef>
            <a:fillRef idx="1">
              <a:schemeClr val="lt1"/>
            </a:fillRef>
            <a:effectRef idx="0">
              <a:schemeClr val="dk1"/>
            </a:effectRef>
            <a:fontRef idx="minor">
              <a:schemeClr val="dk1"/>
            </a:fontRef>
          </p:style>
        </p:pic>
        <p:sp>
          <p:nvSpPr>
            <p:cNvPr id="2" name="Rectangle 1"/>
            <p:cNvSpPr/>
            <p:nvPr/>
          </p:nvSpPr>
          <p:spPr bwMode="auto">
            <a:xfrm>
              <a:off x="8497397" y="3026593"/>
              <a:ext cx="546100" cy="304862"/>
            </a:xfrm>
            <a:prstGeom prst="rect">
              <a:avLst/>
            </a:prstGeom>
            <a:ln>
              <a:noFill/>
              <a:headEnd type="none" w="sm" len="sm"/>
              <a:tailEnd type="none" w="sm" len="sm"/>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0" hangingPunct="0"/>
              <a:endParaRPr lang="en-US" sz="2000" b="1">
                <a:latin typeface="Neo Sans Intel" pitchFamily="34" charset="0"/>
                <a:cs typeface="Arial" pitchFamily="34" charset="0"/>
              </a:endParaRPr>
            </a:p>
          </p:txBody>
        </p:sp>
        <p:sp>
          <p:nvSpPr>
            <p:cNvPr id="14" name="TextBox 11"/>
            <p:cNvSpPr txBox="1"/>
            <p:nvPr/>
          </p:nvSpPr>
          <p:spPr>
            <a:xfrm>
              <a:off x="8011541" y="3745811"/>
              <a:ext cx="1752600" cy="523220"/>
            </a:xfrm>
            <a:prstGeom prst="rect">
              <a:avLst/>
            </a:prstGeom>
            <a:noFill/>
          </p:spPr>
          <p:txBody>
            <a:bodyPr wrap="square" rtlCol="0">
              <a:spAutoFit/>
            </a:bodyPr>
            <a:lstStyle/>
            <a:p>
              <a:r>
                <a:rPr lang="en-US" sz="1400" dirty="0">
                  <a:solidFill>
                    <a:schemeClr val="bg1"/>
                  </a:solidFill>
                  <a:latin typeface="Verdana" pitchFamily="34" charset="0"/>
                  <a:ea typeface="Verdana" pitchFamily="34" charset="0"/>
                  <a:cs typeface="Verdana" pitchFamily="34" charset="0"/>
                </a:rPr>
                <a:t>Iterative development</a:t>
              </a:r>
            </a:p>
          </p:txBody>
        </p:sp>
        <p:sp>
          <p:nvSpPr>
            <p:cNvPr id="15" name="TextBox 12"/>
            <p:cNvSpPr txBox="1"/>
            <p:nvPr/>
          </p:nvSpPr>
          <p:spPr>
            <a:xfrm>
              <a:off x="9867265" y="3699646"/>
              <a:ext cx="1752600" cy="307777"/>
            </a:xfrm>
            <a:prstGeom prst="rect">
              <a:avLst/>
            </a:prstGeom>
            <a:noFill/>
          </p:spPr>
          <p:txBody>
            <a:bodyPr wrap="square" rtlCol="0">
              <a:spAutoFit/>
            </a:bodyPr>
            <a:lstStyle/>
            <a:p>
              <a:r>
                <a:rPr lang="en-US" sz="1400" dirty="0">
                  <a:solidFill>
                    <a:schemeClr val="bg1"/>
                  </a:solidFill>
                  <a:latin typeface="Verdana" pitchFamily="34" charset="0"/>
                  <a:ea typeface="Verdana" pitchFamily="34" charset="0"/>
                  <a:cs typeface="Verdana" pitchFamily="34" charset="0"/>
                </a:rPr>
                <a:t>TDD</a:t>
              </a:r>
            </a:p>
          </p:txBody>
        </p:sp>
      </p:grpSp>
    </p:spTree>
    <p:extLst>
      <p:ext uri="{BB962C8B-B14F-4D97-AF65-F5344CB8AC3E}">
        <p14:creationId xmlns:p14="http://schemas.microsoft.com/office/powerpoint/2010/main" val="25975433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Rectangle 2050"/>
          <p:cNvSpPr>
            <a:spLocks noGrp="1" noChangeArrowheads="1"/>
          </p:cNvSpPr>
          <p:nvPr>
            <p:ph type="title"/>
          </p:nvPr>
        </p:nvSpPr>
        <p:spPr>
          <a:xfrm>
            <a:off x="839416" y="829835"/>
            <a:ext cx="10363200" cy="476156"/>
          </a:xfrm>
        </p:spPr>
        <p:txBody>
          <a:bodyPr/>
          <a:lstStyle/>
          <a:p>
            <a:r>
              <a:rPr lang="es-AR" dirty="0"/>
              <a:t>Manifiesto Ágil: Valores</a:t>
            </a:r>
          </a:p>
        </p:txBody>
      </p:sp>
      <p:sp>
        <p:nvSpPr>
          <p:cNvPr id="141315" name="Rectangle 2051"/>
          <p:cNvSpPr>
            <a:spLocks noGrp="1" noChangeArrowheads="1"/>
          </p:cNvSpPr>
          <p:nvPr>
            <p:ph idx="1"/>
          </p:nvPr>
        </p:nvSpPr>
        <p:spPr>
          <a:xfrm>
            <a:off x="562708" y="1827041"/>
            <a:ext cx="6121233" cy="2743200"/>
          </a:xfrm>
        </p:spPr>
        <p:txBody>
          <a:bodyPr>
            <a:noAutofit/>
          </a:bodyPr>
          <a:lstStyle/>
          <a:p>
            <a:r>
              <a:rPr lang="es-ES_tradnl" sz="2400" b="1" dirty="0"/>
              <a:t>Individuos e interacciones </a:t>
            </a:r>
            <a:br>
              <a:rPr lang="es-ES_tradnl" sz="2400" b="1" dirty="0"/>
            </a:br>
            <a:r>
              <a:rPr lang="es-ES_tradnl" sz="2400" dirty="0">
                <a:solidFill>
                  <a:schemeClr val="tx2"/>
                </a:solidFill>
              </a:rPr>
              <a:t>por sobre procesos y herramientas</a:t>
            </a:r>
          </a:p>
          <a:p>
            <a:r>
              <a:rPr lang="es-ES_tradnl" sz="2400" b="1" dirty="0"/>
              <a:t>Software funcionando </a:t>
            </a:r>
            <a:br>
              <a:rPr lang="es-ES_tradnl" sz="2400" b="1" dirty="0"/>
            </a:br>
            <a:r>
              <a:rPr lang="es-ES_tradnl" sz="2400" dirty="0">
                <a:solidFill>
                  <a:schemeClr val="tx2"/>
                </a:solidFill>
              </a:rPr>
              <a:t>por sobre documentación detallada</a:t>
            </a:r>
          </a:p>
          <a:p>
            <a:r>
              <a:rPr lang="es-ES_tradnl" sz="2400" b="1" dirty="0"/>
              <a:t>Colaboración </a:t>
            </a:r>
            <a:br>
              <a:rPr lang="es-ES_tradnl" sz="2400" b="1" dirty="0"/>
            </a:br>
            <a:r>
              <a:rPr lang="es-ES_tradnl" sz="2400" dirty="0">
                <a:solidFill>
                  <a:schemeClr val="tx2"/>
                </a:solidFill>
              </a:rPr>
              <a:t>por sobre negociación con el cliente</a:t>
            </a:r>
          </a:p>
          <a:p>
            <a:r>
              <a:rPr lang="es-ES_tradnl" sz="2400" b="1" dirty="0"/>
              <a:t>Responder a cambios </a:t>
            </a:r>
            <a:br>
              <a:rPr lang="es-ES_tradnl" sz="2400" b="1" dirty="0"/>
            </a:br>
            <a:r>
              <a:rPr lang="es-ES_tradnl" sz="2400" dirty="0">
                <a:solidFill>
                  <a:schemeClr val="tx2"/>
                </a:solidFill>
              </a:rPr>
              <a:t>por sobre seguir un plan</a:t>
            </a:r>
            <a:endParaRPr lang="es-AR" sz="2400" dirty="0">
              <a:solidFill>
                <a:schemeClr val="tx2"/>
              </a:solidFill>
            </a:endParaRPr>
          </a:p>
          <a:p>
            <a:pPr marL="0" lvl="0" indent="0">
              <a:buNone/>
              <a:defRPr/>
            </a:pPr>
            <a:endParaRPr lang="es-AR" sz="3200" dirty="0"/>
          </a:p>
          <a:p>
            <a:pPr marL="0" indent="0">
              <a:buNone/>
            </a:pPr>
            <a:endParaRPr lang="es-AR" sz="3200" dirty="0"/>
          </a:p>
          <a:p>
            <a:endParaRPr lang="en-US" sz="3200" dirty="0"/>
          </a:p>
          <a:p>
            <a:pPr>
              <a:buNone/>
            </a:pPr>
            <a:endParaRPr lang="es-AR" sz="3200" dirty="0"/>
          </a:p>
        </p:txBody>
      </p:sp>
      <p:sp>
        <p:nvSpPr>
          <p:cNvPr id="7" name="6 Rectángulo"/>
          <p:cNvSpPr/>
          <p:nvPr/>
        </p:nvSpPr>
        <p:spPr>
          <a:xfrm>
            <a:off x="1179866" y="6187302"/>
            <a:ext cx="10217345" cy="658914"/>
          </a:xfrm>
          <a:prstGeom prst="rect">
            <a:avLst/>
          </a:prstGeom>
        </p:spPr>
        <p:txBody>
          <a:bodyPr wrap="square" lIns="103900" tIns="51951" rIns="103900" bIns="51951">
            <a:spAutoFit/>
          </a:bodyPr>
          <a:lstStyle/>
          <a:p>
            <a:r>
              <a:rPr lang="es-AR" sz="1200" b="1" dirty="0"/>
              <a:t>©2001</a:t>
            </a:r>
            <a:r>
              <a:rPr lang="es-AR" sz="1200" dirty="0"/>
              <a:t>, Kent Beck, Mike </a:t>
            </a:r>
            <a:r>
              <a:rPr lang="es-AR" sz="1200" dirty="0" err="1"/>
              <a:t>Beedle</a:t>
            </a:r>
            <a:r>
              <a:rPr lang="es-AR" sz="1200" dirty="0"/>
              <a:t>, </a:t>
            </a:r>
            <a:r>
              <a:rPr lang="es-AR" sz="1200" dirty="0" err="1"/>
              <a:t>Arievan</a:t>
            </a:r>
            <a:r>
              <a:rPr lang="es-AR" sz="1200" dirty="0"/>
              <a:t> </a:t>
            </a:r>
            <a:r>
              <a:rPr lang="es-AR" sz="1200" dirty="0" err="1"/>
              <a:t>Bennekum</a:t>
            </a:r>
            <a:r>
              <a:rPr lang="es-AR" sz="1200" dirty="0"/>
              <a:t>, </a:t>
            </a:r>
            <a:r>
              <a:rPr lang="es-AR" sz="1200" dirty="0" err="1"/>
              <a:t>Alistair</a:t>
            </a:r>
            <a:r>
              <a:rPr lang="es-AR" sz="1200" dirty="0"/>
              <a:t>  </a:t>
            </a:r>
            <a:r>
              <a:rPr lang="en-US" sz="1200" dirty="0"/>
              <a:t>Cockburn, Ward Cunningham, Martin Fowler, James </a:t>
            </a:r>
            <a:r>
              <a:rPr lang="en-US" sz="1200" dirty="0" err="1"/>
              <a:t>Grenning</a:t>
            </a:r>
            <a:r>
              <a:rPr lang="en-US" sz="1200" dirty="0"/>
              <a:t>, Jim </a:t>
            </a:r>
            <a:r>
              <a:rPr lang="en-US" sz="1200" dirty="0" err="1"/>
              <a:t>Highsmith</a:t>
            </a:r>
            <a:r>
              <a:rPr lang="en-US" sz="1200" dirty="0"/>
              <a:t>, Andrew Hunt, Ron Jeffries, Jon Kern, Brian </a:t>
            </a:r>
            <a:r>
              <a:rPr lang="en-US" sz="1200" dirty="0" err="1"/>
              <a:t>Marick</a:t>
            </a:r>
            <a:r>
              <a:rPr lang="en-US" sz="1200" dirty="0"/>
              <a:t>, Robert </a:t>
            </a:r>
            <a:r>
              <a:rPr lang="es-AR" sz="1200" dirty="0"/>
              <a:t>C. Martin, Steve </a:t>
            </a:r>
            <a:r>
              <a:rPr lang="es-AR" sz="1200" dirty="0" err="1"/>
              <a:t>Mellor</a:t>
            </a:r>
            <a:r>
              <a:rPr lang="es-AR" sz="1200" dirty="0"/>
              <a:t>, Ken </a:t>
            </a:r>
            <a:r>
              <a:rPr lang="es-AR" sz="1200" dirty="0" err="1"/>
              <a:t>Schwaber</a:t>
            </a:r>
            <a:r>
              <a:rPr lang="es-AR" sz="1200" dirty="0"/>
              <a:t>, Jeff Sutherland, </a:t>
            </a:r>
            <a:r>
              <a:rPr lang="es-AR" sz="1200" dirty="0" err="1"/>
              <a:t>Dave</a:t>
            </a:r>
            <a:r>
              <a:rPr lang="es-AR" sz="1200" dirty="0"/>
              <a:t> Thomas, 850+ </a:t>
            </a:r>
            <a:r>
              <a:rPr lang="es-AR" sz="1200" dirty="0" err="1"/>
              <a:t>signers</a:t>
            </a:r>
            <a:endParaRPr lang="es-AR" sz="12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624" y="2175734"/>
            <a:ext cx="5206352" cy="2915557"/>
          </a:xfrm>
          <a:prstGeom prst="rect">
            <a:avLst/>
          </a:prstGeom>
        </p:spPr>
      </p:pic>
    </p:spTree>
    <p:extLst>
      <p:ext uri="{BB962C8B-B14F-4D97-AF65-F5344CB8AC3E}">
        <p14:creationId xmlns:p14="http://schemas.microsoft.com/office/powerpoint/2010/main" val="4155807725"/>
      </p:ext>
    </p:extLst>
  </p:cSld>
  <p:clrMapOvr>
    <a:masterClrMapping/>
  </p:clrMapOvr>
  <p:transition advClick="0"/>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544703" y="908720"/>
            <a:ext cx="9404723" cy="1400530"/>
          </a:xfrm>
        </p:spPr>
        <p:txBody>
          <a:bodyPr>
            <a:normAutofit/>
          </a:bodyPr>
          <a:lstStyle/>
          <a:p>
            <a:r>
              <a:rPr lang="es-ES_tradnl" sz="3600" dirty="0"/>
              <a:t>Los 12 principios del Manifiesto Ágil</a:t>
            </a:r>
            <a:endParaRPr lang="es-ES_tradnl" sz="1800" dirty="0"/>
          </a:p>
        </p:txBody>
      </p:sp>
      <p:graphicFrame>
        <p:nvGraphicFramePr>
          <p:cNvPr id="3" name="Marcador de contenido 2"/>
          <p:cNvGraphicFramePr>
            <a:graphicFrameLocks noGrp="1"/>
          </p:cNvGraphicFramePr>
          <p:nvPr>
            <p:ph idx="1"/>
            <p:extLst>
              <p:ext uri="{D42A27DB-BD31-4B8C-83A1-F6EECF244321}">
                <p14:modId xmlns:p14="http://schemas.microsoft.com/office/powerpoint/2010/main" val="290278317"/>
              </p:ext>
            </p:extLst>
          </p:nvPr>
        </p:nvGraphicFramePr>
        <p:xfrm>
          <a:off x="1919536" y="1700808"/>
          <a:ext cx="8655058" cy="4922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26727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p:cNvSpPr>
            <a:spLocks noGrp="1" noChangeArrowheads="1"/>
          </p:cNvSpPr>
          <p:nvPr>
            <p:ph type="title"/>
          </p:nvPr>
        </p:nvSpPr>
        <p:spPr>
          <a:xfrm>
            <a:off x="-960784" y="908720"/>
            <a:ext cx="10972800" cy="1066800"/>
          </a:xfrm>
        </p:spPr>
        <p:txBody>
          <a:bodyPr/>
          <a:lstStyle/>
          <a:p>
            <a:pPr>
              <a:defRPr/>
            </a:pPr>
            <a:r>
              <a:rPr lang="en-US" sz="4800" dirty="0">
                <a:solidFill>
                  <a:schemeClr val="tx1"/>
                </a:solidFill>
              </a:rPr>
              <a:t>La </a:t>
            </a:r>
            <a:r>
              <a:rPr lang="en-US" sz="4800" dirty="0" err="1">
                <a:solidFill>
                  <a:schemeClr val="tx1"/>
                </a:solidFill>
              </a:rPr>
              <a:t>actitud</a:t>
            </a:r>
            <a:r>
              <a:rPr lang="en-US" sz="4800" dirty="0">
                <a:solidFill>
                  <a:schemeClr val="tx1"/>
                </a:solidFill>
              </a:rPr>
              <a:t> </a:t>
            </a:r>
            <a:r>
              <a:rPr lang="en-US" sz="4800" dirty="0" err="1">
                <a:solidFill>
                  <a:schemeClr val="tx1"/>
                </a:solidFill>
              </a:rPr>
              <a:t>Ágil</a:t>
            </a:r>
            <a:r>
              <a:rPr lang="en-US" sz="4800" dirty="0">
                <a:solidFill>
                  <a:schemeClr val="tx1"/>
                </a:solidFill>
              </a:rPr>
              <a:t> se </a:t>
            </a:r>
            <a:r>
              <a:rPr lang="en-US" sz="4800" dirty="0" err="1">
                <a:solidFill>
                  <a:schemeClr val="tx1"/>
                </a:solidFill>
              </a:rPr>
              <a:t>focaliza</a:t>
            </a:r>
            <a:r>
              <a:rPr lang="en-US" sz="4800" dirty="0">
                <a:solidFill>
                  <a:schemeClr val="tx1"/>
                </a:solidFill>
              </a:rPr>
              <a:t> en:</a:t>
            </a:r>
          </a:p>
        </p:txBody>
      </p:sp>
      <p:graphicFrame>
        <p:nvGraphicFramePr>
          <p:cNvPr id="2" name="Diagrama 1"/>
          <p:cNvGraphicFramePr/>
          <p:nvPr>
            <p:extLst>
              <p:ext uri="{D42A27DB-BD31-4B8C-83A1-F6EECF244321}">
                <p14:modId xmlns:p14="http://schemas.microsoft.com/office/powerpoint/2010/main" val="3567475664"/>
              </p:ext>
            </p:extLst>
          </p:nvPr>
        </p:nvGraphicFramePr>
        <p:xfrm>
          <a:off x="2351584" y="1844824"/>
          <a:ext cx="8216931" cy="4794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102975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1052736"/>
            <a:ext cx="10363200" cy="476156"/>
          </a:xfrm>
        </p:spPr>
        <p:txBody>
          <a:bodyPr>
            <a:noAutofit/>
          </a:bodyPr>
          <a:lstStyle/>
          <a:p>
            <a:r>
              <a:rPr lang="es-AR" sz="4000" dirty="0"/>
              <a:t>SCRUM</a:t>
            </a:r>
          </a:p>
        </p:txBody>
      </p:sp>
      <p:pic>
        <p:nvPicPr>
          <p:cNvPr id="4" name="4 Marcador de contenido" descr="pumas.jpg"/>
          <p:cNvPicPr>
            <a:picLocks noChangeAspect="1"/>
          </p:cNvPicPr>
          <p:nvPr/>
        </p:nvPicPr>
        <p:blipFill>
          <a:blip r:embed="rId2"/>
          <a:stretch>
            <a:fillRect/>
          </a:stretch>
        </p:blipFill>
        <p:spPr>
          <a:xfrm>
            <a:off x="2648929" y="1916832"/>
            <a:ext cx="7119479" cy="4248472"/>
          </a:xfrm>
          <a:prstGeom prst="rect">
            <a:avLst/>
          </a:prstGeom>
        </p:spPr>
      </p:pic>
    </p:spTree>
    <p:extLst>
      <p:ext uri="{BB962C8B-B14F-4D97-AF65-F5344CB8AC3E}">
        <p14:creationId xmlns:p14="http://schemas.microsoft.com/office/powerpoint/2010/main" val="8427215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www.innolution.com/images/made/uploads/icon-language/bce672b27b7e9b84215ddd4411e897133e0e8b5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2" y="673769"/>
            <a:ext cx="12144964" cy="6168190"/>
          </a:xfrm>
          <a:prstGeom prst="rect">
            <a:avLst/>
          </a:prstGeom>
          <a:solidFill>
            <a:schemeClr val="bg1"/>
          </a:solidFill>
        </p:spPr>
      </p:pic>
      <p:sp>
        <p:nvSpPr>
          <p:cNvPr id="2" name="Título 1"/>
          <p:cNvSpPr>
            <a:spLocks noGrp="1"/>
          </p:cNvSpPr>
          <p:nvPr>
            <p:ph type="title"/>
          </p:nvPr>
        </p:nvSpPr>
        <p:spPr>
          <a:xfrm>
            <a:off x="119336" y="836712"/>
            <a:ext cx="7388499" cy="536434"/>
          </a:xfrm>
        </p:spPr>
        <p:txBody>
          <a:bodyPr>
            <a:normAutofit fontScale="90000"/>
          </a:bodyPr>
          <a:lstStyle/>
          <a:p>
            <a:r>
              <a:rPr lang="es-AR" sz="3600" dirty="0"/>
              <a:t>El framework SCRUM</a:t>
            </a:r>
          </a:p>
        </p:txBody>
      </p:sp>
    </p:spTree>
    <p:extLst>
      <p:ext uri="{BB962C8B-B14F-4D97-AF65-F5344CB8AC3E}">
        <p14:creationId xmlns:p14="http://schemas.microsoft.com/office/powerpoint/2010/main" val="376190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6680" y="1125905"/>
            <a:ext cx="12000000" cy="430887"/>
          </a:xfrm>
        </p:spPr>
        <p:txBody>
          <a:bodyPr>
            <a:noAutofit/>
          </a:bodyPr>
          <a:lstStyle/>
          <a:p>
            <a:r>
              <a:rPr lang="es-AR" sz="3600" dirty="0"/>
              <a:t>Valores de SCRUM</a:t>
            </a:r>
          </a:p>
        </p:txBody>
      </p:sp>
      <p:sp>
        <p:nvSpPr>
          <p:cNvPr id="3" name="Marcador de número de diapositiva 2"/>
          <p:cNvSpPr>
            <a:spLocks noGrp="1"/>
          </p:cNvSpPr>
          <p:nvPr>
            <p:ph type="sldNum" sz="quarter" idx="12"/>
          </p:nvPr>
        </p:nvSpPr>
        <p:spPr/>
        <p:txBody>
          <a:bodyPr/>
          <a:lstStyle/>
          <a:p>
            <a:fld id="{D57F1E4F-1CFF-5643-939E-02111984F565}" type="slidenum">
              <a:rPr lang="en-US" smtClean="0"/>
              <a:t>139</a:t>
            </a:fld>
            <a:endParaRPr lang="en-U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704" y="1916832"/>
            <a:ext cx="6339955" cy="3762106"/>
          </a:xfrm>
          <a:prstGeom prst="rect">
            <a:avLst/>
          </a:prstGeom>
        </p:spPr>
      </p:pic>
    </p:spTree>
    <p:extLst>
      <p:ext uri="{BB962C8B-B14F-4D97-AF65-F5344CB8AC3E}">
        <p14:creationId xmlns:p14="http://schemas.microsoft.com/office/powerpoint/2010/main" val="1452137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Empírico</a:t>
            </a:r>
          </a:p>
        </p:txBody>
      </p:sp>
      <p:sp>
        <p:nvSpPr>
          <p:cNvPr id="3" name="Content Placeholder 2"/>
          <p:cNvSpPr>
            <a:spLocks noGrp="1"/>
          </p:cNvSpPr>
          <p:nvPr>
            <p:ph idx="1"/>
          </p:nvPr>
        </p:nvSpPr>
        <p:spPr>
          <a:xfrm>
            <a:off x="285709" y="1797051"/>
            <a:ext cx="5283200" cy="4600208"/>
          </a:xfrm>
        </p:spPr>
        <p:txBody>
          <a:bodyPr>
            <a:normAutofit lnSpcReduction="10000"/>
          </a:bodyPr>
          <a:lstStyle/>
          <a:p>
            <a:pPr marL="436370" lvl="1" indent="-457189">
              <a:spcBef>
                <a:spcPts val="0"/>
              </a:spcBef>
              <a:buClr>
                <a:schemeClr val="accent2"/>
              </a:buClr>
              <a:buSzPct val="80000"/>
              <a:buFont typeface="Wingdings" panose="05000000000000000000" pitchFamily="2" charset="2"/>
              <a:buChar char="§"/>
            </a:pPr>
            <a:r>
              <a:rPr lang="es-AR" sz="2933" dirty="0"/>
              <a:t>Asume procesos complicados con variables cambiantes. Cuando se repite el proceso, se pueden llegar a obtener resultados diferentes.</a:t>
            </a:r>
          </a:p>
          <a:p>
            <a:pPr marL="436370" lvl="1" indent="-457189">
              <a:spcBef>
                <a:spcPts val="0"/>
              </a:spcBef>
              <a:buClr>
                <a:schemeClr val="accent2"/>
              </a:buClr>
              <a:buSzPct val="80000"/>
              <a:buFont typeface="Wingdings" panose="05000000000000000000" pitchFamily="2" charset="2"/>
              <a:buChar char="§"/>
            </a:pPr>
            <a:r>
              <a:rPr lang="es-AR" sz="2933" dirty="0"/>
              <a:t>La administración y control es a través de inspecciones frecuentes y adaptaciones</a:t>
            </a:r>
          </a:p>
          <a:p>
            <a:pPr marL="436370" lvl="1" indent="-457189">
              <a:spcBef>
                <a:spcPts val="0"/>
              </a:spcBef>
              <a:buClr>
                <a:schemeClr val="accent2"/>
              </a:buClr>
              <a:buSzPct val="80000"/>
              <a:buFont typeface="Wingdings" panose="05000000000000000000" pitchFamily="2" charset="2"/>
              <a:buChar char="§"/>
            </a:pPr>
            <a:r>
              <a:rPr lang="es-AR" sz="2933" dirty="0"/>
              <a:t>Son procesos que trabajan bien con procesos creativos y complejos. (a que suena??)</a:t>
            </a:r>
          </a:p>
        </p:txBody>
      </p:sp>
      <p:sp>
        <p:nvSpPr>
          <p:cNvPr id="4" name="Slide Number Placeholder 3"/>
          <p:cNvSpPr>
            <a:spLocks noGrp="1"/>
          </p:cNvSpPr>
          <p:nvPr>
            <p:ph type="sldNum" sz="quarter" idx="12"/>
          </p:nvPr>
        </p:nvSpPr>
        <p:spPr/>
        <p:txBody>
          <a:bodyPr/>
          <a:lstStyle/>
          <a:p>
            <a:fld id="{A866D488-4E5E-45C8-B154-47A4D140861A}" type="slidenum">
              <a:rPr lang="en-US" smtClean="0"/>
              <a:pPr/>
              <a:t>14</a:t>
            </a:fld>
            <a:endParaRPr lang="en-US" dirty="0"/>
          </a:p>
        </p:txBody>
      </p:sp>
      <p:pic>
        <p:nvPicPr>
          <p:cNvPr id="6" name="Picture 5"/>
          <p:cNvPicPr>
            <a:picLocks noChangeAspect="1"/>
          </p:cNvPicPr>
          <p:nvPr/>
        </p:nvPicPr>
        <p:blipFill>
          <a:blip r:embed="rId2"/>
          <a:stretch>
            <a:fillRect/>
          </a:stretch>
        </p:blipFill>
        <p:spPr>
          <a:xfrm>
            <a:off x="5810248" y="1799012"/>
            <a:ext cx="6096000" cy="3162659"/>
          </a:xfrm>
          <a:prstGeom prst="rect">
            <a:avLst/>
          </a:prstGeom>
        </p:spPr>
      </p:pic>
    </p:spTree>
    <p:extLst>
      <p:ext uri="{BB962C8B-B14F-4D97-AF65-F5344CB8AC3E}">
        <p14:creationId xmlns:p14="http://schemas.microsoft.com/office/powerpoint/2010/main" val="341559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323" y="4518248"/>
            <a:ext cx="4319043" cy="1143000"/>
          </a:xfrm>
        </p:spPr>
        <p:txBody>
          <a:bodyPr>
            <a:normAutofit fontScale="90000"/>
          </a:bodyPr>
          <a:lstStyle/>
          <a:p>
            <a:r>
              <a:rPr lang="es-AR" sz="4400" dirty="0">
                <a:solidFill>
                  <a:schemeClr val="tx1"/>
                </a:solidFill>
              </a:rPr>
              <a:t>Cimientos</a:t>
            </a:r>
            <a:br>
              <a:rPr lang="es-AR" sz="4400" dirty="0">
                <a:solidFill>
                  <a:schemeClr val="tx1"/>
                </a:solidFill>
              </a:rPr>
            </a:br>
            <a:r>
              <a:rPr lang="es-AR" sz="4400" dirty="0">
                <a:solidFill>
                  <a:schemeClr val="tx1"/>
                </a:solidFill>
              </a:rPr>
              <a:t>de </a:t>
            </a:r>
            <a:br>
              <a:rPr lang="es-AR" sz="4400" dirty="0">
                <a:solidFill>
                  <a:schemeClr val="tx1"/>
                </a:solidFill>
              </a:rPr>
            </a:br>
            <a:r>
              <a:rPr lang="es-AR" sz="4400" dirty="0">
                <a:solidFill>
                  <a:schemeClr val="tx1"/>
                </a:solidFill>
              </a:rPr>
              <a:t>Scrum</a:t>
            </a:r>
            <a:endParaRPr lang="en-US" sz="4400" dirty="0">
              <a:solidFill>
                <a:schemeClr val="tx1"/>
              </a:solidFill>
            </a:endParaRPr>
          </a:p>
        </p:txBody>
      </p:sp>
      <p:sp>
        <p:nvSpPr>
          <p:cNvPr id="5" name="Slide Number Placeholder 4"/>
          <p:cNvSpPr>
            <a:spLocks noGrp="1"/>
          </p:cNvSpPr>
          <p:nvPr>
            <p:ph type="sldNum" sz="quarter" idx="12"/>
          </p:nvPr>
        </p:nvSpPr>
        <p:spPr/>
        <p:txBody>
          <a:bodyPr/>
          <a:lstStyle/>
          <a:p>
            <a:fld id="{3A24872E-48D0-4810-8E52-67FC5736612C}" type="slidenum">
              <a:rPr lang="en-US" sz="1400" u="none" smtClean="0"/>
              <a:pPr/>
              <a:t>140</a:t>
            </a:fld>
            <a:endParaRPr lang="en-US" sz="1400" u="none" dirty="0"/>
          </a:p>
        </p:txBody>
      </p:sp>
      <p:sp>
        <p:nvSpPr>
          <p:cNvPr id="14" name="CuadroTexto 13"/>
          <p:cNvSpPr txBox="1"/>
          <p:nvPr/>
        </p:nvSpPr>
        <p:spPr>
          <a:xfrm>
            <a:off x="10273901" y="5436354"/>
            <a:ext cx="1726755" cy="461665"/>
          </a:xfrm>
          <a:prstGeom prst="rect">
            <a:avLst/>
          </a:prstGeom>
          <a:noFill/>
        </p:spPr>
        <p:txBody>
          <a:bodyPr wrap="none" rtlCol="0">
            <a:spAutoFit/>
          </a:bodyPr>
          <a:lstStyle/>
          <a:p>
            <a:r>
              <a:rPr lang="es-MX" sz="2400" b="1" dirty="0">
                <a:solidFill>
                  <a:srgbClr val="C00000"/>
                </a:solidFill>
                <a:latin typeface="Segoe UI Semilight" panose="020B0402040204020203" pitchFamily="34" charset="0"/>
                <a:cs typeface="Segoe UI Semilight" panose="020B0402040204020203" pitchFamily="34" charset="0"/>
              </a:rPr>
              <a:t>Priorización</a:t>
            </a:r>
            <a:endParaRPr lang="es-AR" sz="2400" b="1" dirty="0">
              <a:solidFill>
                <a:srgbClr val="C00000"/>
              </a:solidFill>
              <a:latin typeface="Segoe UI Semilight" panose="020B0402040204020203" pitchFamily="34" charset="0"/>
              <a:cs typeface="Segoe UI Semilight" panose="020B0402040204020203" pitchFamily="34" charset="0"/>
            </a:endParaRPr>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7879" r="15296"/>
          <a:stretch/>
        </p:blipFill>
        <p:spPr>
          <a:xfrm>
            <a:off x="291874" y="1179576"/>
            <a:ext cx="4137285" cy="2743200"/>
          </a:xfrm>
          <a:prstGeom prst="rect">
            <a:avLst/>
          </a:prstGeom>
        </p:spPr>
      </p:pic>
      <p:pic>
        <p:nvPicPr>
          <p:cNvPr id="12" name="Imagen 11"/>
          <p:cNvPicPr>
            <a:picLocks noChangeAspect="1"/>
          </p:cNvPicPr>
          <p:nvPr/>
        </p:nvPicPr>
        <p:blipFill rotWithShape="1">
          <a:blip r:embed="rId3">
            <a:extLst>
              <a:ext uri="{28A0092B-C50C-407E-A947-70E740481C1C}">
                <a14:useLocalDpi xmlns:a14="http://schemas.microsoft.com/office/drawing/2010/main" val="0"/>
              </a:ext>
            </a:extLst>
          </a:blip>
          <a:srcRect l="5944" r="6374"/>
          <a:stretch/>
        </p:blipFill>
        <p:spPr>
          <a:xfrm>
            <a:off x="2855640" y="4063342"/>
            <a:ext cx="4077325" cy="2620434"/>
          </a:xfrm>
          <a:prstGeom prst="rect">
            <a:avLst/>
          </a:prstGeom>
        </p:spPr>
      </p:pic>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0866" y="1464951"/>
            <a:ext cx="3971928" cy="2762697"/>
          </a:xfrm>
          <a:prstGeom prst="rect">
            <a:avLst/>
          </a:prstGeom>
        </p:spPr>
      </p:pic>
      <p:pic>
        <p:nvPicPr>
          <p:cNvPr id="17" name="Imagen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2192" y="4174873"/>
            <a:ext cx="3310272" cy="2683127"/>
          </a:xfrm>
          <a:prstGeom prst="rect">
            <a:avLst/>
          </a:prstGeom>
        </p:spPr>
      </p:pic>
      <p:sp>
        <p:nvSpPr>
          <p:cNvPr id="4" name="CuadroTexto 3"/>
          <p:cNvSpPr txBox="1"/>
          <p:nvPr/>
        </p:nvSpPr>
        <p:spPr>
          <a:xfrm>
            <a:off x="2967923" y="1356207"/>
            <a:ext cx="1579278" cy="461665"/>
          </a:xfrm>
          <a:prstGeom prst="rect">
            <a:avLst/>
          </a:prstGeom>
          <a:noFill/>
        </p:spPr>
        <p:txBody>
          <a:bodyPr wrap="none" rtlCol="0">
            <a:spAutoFit/>
          </a:bodyPr>
          <a:lstStyle/>
          <a:p>
            <a:r>
              <a:rPr lang="es-MX" sz="2400" b="1" dirty="0">
                <a:solidFill>
                  <a:srgbClr val="C00000"/>
                </a:solidFill>
                <a:latin typeface="Segoe UI Semilight" panose="020B0402040204020203" pitchFamily="34" charset="0"/>
                <a:cs typeface="Segoe UI Semilight" panose="020B0402040204020203" pitchFamily="34" charset="0"/>
              </a:rPr>
              <a:t>Empirismo</a:t>
            </a:r>
            <a:endParaRPr lang="es-AR" sz="2400" b="1" dirty="0">
              <a:solidFill>
                <a:srgbClr val="C00000"/>
              </a:solidFill>
              <a:latin typeface="Segoe UI Semilight" panose="020B0402040204020203" pitchFamily="34" charset="0"/>
              <a:cs typeface="Segoe UI Semilight" panose="020B0402040204020203" pitchFamily="34" charset="0"/>
            </a:endParaRPr>
          </a:p>
        </p:txBody>
      </p:sp>
      <p:sp>
        <p:nvSpPr>
          <p:cNvPr id="11" name="CuadroTexto 10"/>
          <p:cNvSpPr txBox="1"/>
          <p:nvPr/>
        </p:nvSpPr>
        <p:spPr>
          <a:xfrm>
            <a:off x="4932935" y="6212036"/>
            <a:ext cx="1811137" cy="461665"/>
          </a:xfrm>
          <a:prstGeom prst="rect">
            <a:avLst/>
          </a:prstGeom>
          <a:noFill/>
        </p:spPr>
        <p:txBody>
          <a:bodyPr wrap="none" rtlCol="0">
            <a:spAutoFit/>
          </a:bodyPr>
          <a:lstStyle/>
          <a:p>
            <a:r>
              <a:rPr lang="es-MX" sz="2400" b="1" dirty="0">
                <a:solidFill>
                  <a:srgbClr val="C00000"/>
                </a:solidFill>
                <a:latin typeface="Segoe UI Semilight" panose="020B0402040204020203" pitchFamily="34" charset="0"/>
                <a:cs typeface="Segoe UI Semilight" panose="020B0402040204020203" pitchFamily="34" charset="0"/>
              </a:rPr>
              <a:t>Time </a:t>
            </a:r>
            <a:r>
              <a:rPr lang="es-MX" sz="2400" b="1" dirty="0" err="1">
                <a:solidFill>
                  <a:srgbClr val="C00000"/>
                </a:solidFill>
                <a:latin typeface="Segoe UI Semilight" panose="020B0402040204020203" pitchFamily="34" charset="0"/>
                <a:cs typeface="Segoe UI Semilight" panose="020B0402040204020203" pitchFamily="34" charset="0"/>
              </a:rPr>
              <a:t>Boxing</a:t>
            </a:r>
            <a:endParaRPr lang="es-AR" sz="2400" b="1" dirty="0">
              <a:solidFill>
                <a:srgbClr val="C00000"/>
              </a:solidFill>
              <a:latin typeface="Segoe UI Semilight" panose="020B0402040204020203" pitchFamily="34" charset="0"/>
              <a:cs typeface="Segoe UI Semilight" panose="020B0402040204020203" pitchFamily="34" charset="0"/>
            </a:endParaRPr>
          </a:p>
        </p:txBody>
      </p:sp>
      <p:sp>
        <p:nvSpPr>
          <p:cNvPr id="16" name="CuadroTexto 15"/>
          <p:cNvSpPr txBox="1"/>
          <p:nvPr/>
        </p:nvSpPr>
        <p:spPr>
          <a:xfrm>
            <a:off x="8094254" y="1033351"/>
            <a:ext cx="2640403" cy="461665"/>
          </a:xfrm>
          <a:prstGeom prst="rect">
            <a:avLst/>
          </a:prstGeom>
          <a:noFill/>
        </p:spPr>
        <p:txBody>
          <a:bodyPr wrap="none" rtlCol="0">
            <a:spAutoFit/>
          </a:bodyPr>
          <a:lstStyle/>
          <a:p>
            <a:r>
              <a:rPr lang="es-MX" sz="2400" b="1" dirty="0">
                <a:solidFill>
                  <a:srgbClr val="C00000"/>
                </a:solidFill>
                <a:latin typeface="Segoe UI Semilight" panose="020B0402040204020203" pitchFamily="34" charset="0"/>
                <a:cs typeface="Segoe UI Semilight" panose="020B0402040204020203" pitchFamily="34" charset="0"/>
              </a:rPr>
              <a:t>Auto-organización</a:t>
            </a:r>
            <a:endParaRPr lang="es-AR" sz="2400" b="1" dirty="0">
              <a:solidFill>
                <a:srgbClr val="C00000"/>
              </a:solidFill>
              <a:latin typeface="Segoe UI Semilight" panose="020B0402040204020203" pitchFamily="34" charset="0"/>
              <a:cs typeface="Segoe UI Semilight" panose="020B0402040204020203" pitchFamily="34" charset="0"/>
            </a:endParaRPr>
          </a:p>
        </p:txBody>
      </p:sp>
      <p:pic>
        <p:nvPicPr>
          <p:cNvPr id="18" name="Picture 2"/>
          <p:cNvPicPr>
            <a:picLocks noChangeArrowheads="1"/>
          </p:cNvPicPr>
          <p:nvPr/>
        </p:nvPicPr>
        <p:blipFill rotWithShape="1">
          <a:blip r:embed="rId6" cstate="print">
            <a:extLst>
              <a:ext uri="{28A0092B-C50C-407E-A947-70E740481C1C}">
                <a14:useLocalDpi xmlns:a14="http://schemas.microsoft.com/office/drawing/2010/main" val="0"/>
              </a:ext>
            </a:extLst>
          </a:blip>
          <a:srcRect r="12846" b="12353"/>
          <a:stretch/>
        </p:blipFill>
        <p:spPr bwMode="auto">
          <a:xfrm>
            <a:off x="4750404" y="1063416"/>
            <a:ext cx="3141807" cy="2859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CuadroTexto 14"/>
          <p:cNvSpPr txBox="1"/>
          <p:nvPr/>
        </p:nvSpPr>
        <p:spPr>
          <a:xfrm>
            <a:off x="4715856" y="1003286"/>
            <a:ext cx="1939955" cy="461665"/>
          </a:xfrm>
          <a:prstGeom prst="rect">
            <a:avLst/>
          </a:prstGeom>
          <a:noFill/>
        </p:spPr>
        <p:txBody>
          <a:bodyPr wrap="none" rtlCol="0">
            <a:spAutoFit/>
          </a:bodyPr>
          <a:lstStyle/>
          <a:p>
            <a:r>
              <a:rPr lang="es-MX" sz="2400" b="1" dirty="0">
                <a:solidFill>
                  <a:srgbClr val="C00000"/>
                </a:solidFill>
                <a:latin typeface="Segoe UI Semilight" panose="020B0402040204020203" pitchFamily="34" charset="0"/>
                <a:cs typeface="Segoe UI Semilight" panose="020B0402040204020203" pitchFamily="34" charset="0"/>
              </a:rPr>
              <a:t>Colaboración</a:t>
            </a:r>
            <a:endParaRPr lang="es-AR" sz="2400" b="1" dirty="0">
              <a:solidFill>
                <a:srgbClr val="C0000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5846259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0" y="783363"/>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AR" dirty="0"/>
              <a:t>Roles de Scrum</a:t>
            </a:r>
          </a:p>
        </p:txBody>
      </p:sp>
      <p:sp>
        <p:nvSpPr>
          <p:cNvPr id="4" name="Marcador de número de diapositiva 3"/>
          <p:cNvSpPr>
            <a:spLocks noGrp="1"/>
          </p:cNvSpPr>
          <p:nvPr>
            <p:ph type="sldNum" sz="quarter" idx="12"/>
          </p:nvPr>
        </p:nvSpPr>
        <p:spPr/>
        <p:txBody>
          <a:bodyPr/>
          <a:lstStyle/>
          <a:p>
            <a:fld id="{D57F1E4F-1CFF-5643-939E-02111984F565}" type="slidenum">
              <a:rPr lang="en-US" smtClean="0"/>
              <a:t>141</a:t>
            </a:fld>
            <a:endParaRPr lang="en-US" dirty="0"/>
          </a:p>
        </p:txBody>
      </p:sp>
      <p:grpSp>
        <p:nvGrpSpPr>
          <p:cNvPr id="6" name="5 Grupo"/>
          <p:cNvGrpSpPr/>
          <p:nvPr/>
        </p:nvGrpSpPr>
        <p:grpSpPr>
          <a:xfrm>
            <a:off x="3647728" y="1268760"/>
            <a:ext cx="7373938" cy="5283200"/>
            <a:chOff x="3108325" y="1130300"/>
            <a:chExt cx="7373938" cy="5283200"/>
          </a:xfrm>
        </p:grpSpPr>
        <p:pic>
          <p:nvPicPr>
            <p:cNvPr id="5122" name="Picture 2" descr="C:\Documents and Settings\Florencia\Escritorio\Presentacion de Scrum\Reemplazos\Figura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8325" y="1130300"/>
              <a:ext cx="7373938" cy="528320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3276600" y="1345168"/>
              <a:ext cx="1741182" cy="400110"/>
            </a:xfrm>
            <a:prstGeom prst="rect">
              <a:avLst/>
            </a:prstGeom>
            <a:noFill/>
          </p:spPr>
          <p:txBody>
            <a:bodyPr wrap="none" rtlCol="0">
              <a:spAutoFit/>
            </a:bodyPr>
            <a:lstStyle/>
            <a:p>
              <a:r>
                <a:rPr lang="es-AR" sz="2000" dirty="0">
                  <a:latin typeface="Garamond" pitchFamily="18" charset="0"/>
                </a:rPr>
                <a:t>Product Owner</a:t>
              </a:r>
            </a:p>
          </p:txBody>
        </p:sp>
        <p:sp>
          <p:nvSpPr>
            <p:cNvPr id="7" name="6 CuadroTexto"/>
            <p:cNvSpPr txBox="1"/>
            <p:nvPr/>
          </p:nvSpPr>
          <p:spPr>
            <a:xfrm>
              <a:off x="8398497" y="1309181"/>
              <a:ext cx="1573123" cy="400110"/>
            </a:xfrm>
            <a:prstGeom prst="rect">
              <a:avLst/>
            </a:prstGeom>
            <a:noFill/>
          </p:spPr>
          <p:txBody>
            <a:bodyPr wrap="none" rtlCol="0">
              <a:spAutoFit/>
            </a:bodyPr>
            <a:lstStyle/>
            <a:p>
              <a:r>
                <a:rPr lang="es-AR" sz="2000" dirty="0">
                  <a:latin typeface="Garamond" pitchFamily="18" charset="0"/>
                </a:rPr>
                <a:t>Scrum Master</a:t>
              </a:r>
            </a:p>
          </p:txBody>
        </p:sp>
        <p:sp>
          <p:nvSpPr>
            <p:cNvPr id="8" name="7 CuadroTexto"/>
            <p:cNvSpPr txBox="1"/>
            <p:nvPr/>
          </p:nvSpPr>
          <p:spPr>
            <a:xfrm>
              <a:off x="6150597" y="5804981"/>
              <a:ext cx="2048959" cy="400110"/>
            </a:xfrm>
            <a:prstGeom prst="rect">
              <a:avLst/>
            </a:prstGeom>
            <a:noFill/>
          </p:spPr>
          <p:txBody>
            <a:bodyPr wrap="none" rtlCol="0">
              <a:spAutoFit/>
            </a:bodyPr>
            <a:lstStyle/>
            <a:p>
              <a:r>
                <a:rPr lang="es-AR" sz="2000" dirty="0">
                  <a:latin typeface="Garamond" pitchFamily="18" charset="0"/>
                </a:rPr>
                <a:t>Equipo Desarrollo</a:t>
              </a:r>
            </a:p>
          </p:txBody>
        </p:sp>
      </p:grpSp>
    </p:spTree>
    <p:extLst>
      <p:ext uri="{BB962C8B-B14F-4D97-AF65-F5344CB8AC3E}">
        <p14:creationId xmlns:p14="http://schemas.microsoft.com/office/powerpoint/2010/main" val="19192882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8040216" y="991469"/>
            <a:ext cx="3316148" cy="1400530"/>
          </a:xfrm>
        </p:spPr>
        <p:txBody>
          <a:bodyPr>
            <a:normAutofit/>
          </a:bodyPr>
          <a:lstStyle/>
          <a:p>
            <a:r>
              <a:rPr lang="es-AR" sz="3600" dirty="0"/>
              <a:t>Product Owner</a:t>
            </a:r>
          </a:p>
        </p:txBody>
      </p:sp>
      <p:graphicFrame>
        <p:nvGraphicFramePr>
          <p:cNvPr id="4" name="Diagrama 3"/>
          <p:cNvGraphicFramePr/>
          <p:nvPr>
            <p:extLst/>
          </p:nvPr>
        </p:nvGraphicFramePr>
        <p:xfrm>
          <a:off x="-711199" y="994522"/>
          <a:ext cx="900076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410" name="Picture 2"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9540" y="2451317"/>
            <a:ext cx="28575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5468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4871864" y="1338188"/>
            <a:ext cx="9404723" cy="1400530"/>
          </a:xfrm>
        </p:spPr>
        <p:txBody>
          <a:bodyPr>
            <a:normAutofit/>
          </a:bodyPr>
          <a:lstStyle/>
          <a:p>
            <a:r>
              <a:rPr lang="es-AR" sz="4000" dirty="0"/>
              <a:t>Scrum Master</a:t>
            </a:r>
          </a:p>
        </p:txBody>
      </p:sp>
      <p:graphicFrame>
        <p:nvGraphicFramePr>
          <p:cNvPr id="4" name="Diagrama 3"/>
          <p:cNvGraphicFramePr/>
          <p:nvPr>
            <p:extLst/>
          </p:nvPr>
        </p:nvGraphicFramePr>
        <p:xfrm>
          <a:off x="-711199" y="994522"/>
          <a:ext cx="900076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Imágenes integradas 1"/>
          <p:cNvPicPr>
            <a:picLocks noChangeAspect="1" noChangeArrowheads="1"/>
          </p:cNvPicPr>
          <p:nvPr/>
        </p:nvPicPr>
        <p:blipFill>
          <a:blip r:embed="rId7"/>
          <a:srcRect/>
          <a:stretch>
            <a:fillRect/>
          </a:stretch>
        </p:blipFill>
        <p:spPr bwMode="auto">
          <a:xfrm>
            <a:off x="7826126" y="2738718"/>
            <a:ext cx="4029355" cy="3642610"/>
          </a:xfrm>
          <a:prstGeom prst="rect">
            <a:avLst/>
          </a:prstGeom>
          <a:noFill/>
          <a:ln w="9525">
            <a:noFill/>
            <a:miter lim="800000"/>
            <a:headEnd/>
            <a:tailEnd/>
          </a:ln>
        </p:spPr>
      </p:pic>
    </p:spTree>
    <p:extLst>
      <p:ext uri="{BB962C8B-B14F-4D97-AF65-F5344CB8AC3E}">
        <p14:creationId xmlns:p14="http://schemas.microsoft.com/office/powerpoint/2010/main" val="13703738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87888" y="1556792"/>
            <a:ext cx="9404723" cy="881407"/>
          </a:xfrm>
        </p:spPr>
        <p:txBody>
          <a:bodyPr>
            <a:normAutofit/>
          </a:bodyPr>
          <a:lstStyle/>
          <a:p>
            <a:r>
              <a:rPr lang="es-AR" sz="4000" dirty="0"/>
              <a:t>Equipo Scrum</a:t>
            </a:r>
          </a:p>
        </p:txBody>
      </p:sp>
      <p:graphicFrame>
        <p:nvGraphicFramePr>
          <p:cNvPr id="5" name="Marcador de contenido 4"/>
          <p:cNvGraphicFramePr>
            <a:graphicFrameLocks noGrp="1"/>
          </p:cNvGraphicFramePr>
          <p:nvPr>
            <p:ph idx="1"/>
            <p:extLst/>
          </p:nvPr>
        </p:nvGraphicFramePr>
        <p:xfrm>
          <a:off x="-470654" y="1063416"/>
          <a:ext cx="8850157" cy="51849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676" name="Picture 4" descr="Resultado de imagen para scrum mast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6240" y="3068960"/>
            <a:ext cx="3149736" cy="2720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9020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395031" y="835390"/>
            <a:ext cx="9404723" cy="1400530"/>
          </a:xfrm>
        </p:spPr>
        <p:txBody>
          <a:bodyPr/>
          <a:lstStyle/>
          <a:p>
            <a:r>
              <a:rPr lang="es-AR" dirty="0"/>
              <a:t>Story time, reconfigura el Product Backlog </a:t>
            </a:r>
          </a:p>
        </p:txBody>
      </p:sp>
      <p:grpSp>
        <p:nvGrpSpPr>
          <p:cNvPr id="2" name="Grupo 1"/>
          <p:cNvGrpSpPr/>
          <p:nvPr/>
        </p:nvGrpSpPr>
        <p:grpSpPr>
          <a:xfrm>
            <a:off x="2847975" y="1303338"/>
            <a:ext cx="7029450" cy="5243512"/>
            <a:chOff x="2847975" y="1303338"/>
            <a:chExt cx="7029450" cy="5243512"/>
          </a:xfrm>
        </p:grpSpPr>
        <p:pic>
          <p:nvPicPr>
            <p:cNvPr id="5122" name="Picture 2" descr="C:\Documents and Settings\Florencia\Escritorio\Presentacion de Scrum\Reemplazos\Imagen5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975" y="1303338"/>
              <a:ext cx="7029450" cy="524351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338918" y="1397860"/>
              <a:ext cx="576504" cy="338554"/>
            </a:xfrm>
            <a:prstGeom prst="rect">
              <a:avLst/>
            </a:prstGeom>
            <a:noFill/>
          </p:spPr>
          <p:txBody>
            <a:bodyPr wrap="none" rtlCol="0">
              <a:spAutoFit/>
            </a:bodyPr>
            <a:lstStyle/>
            <a:p>
              <a:r>
                <a:rPr lang="es-AR" sz="1600" b="1" dirty="0"/>
                <a:t>Ítem</a:t>
              </a:r>
            </a:p>
          </p:txBody>
        </p:sp>
        <p:sp>
          <p:nvSpPr>
            <p:cNvPr id="5" name="CuadroTexto 4"/>
            <p:cNvSpPr txBox="1"/>
            <p:nvPr/>
          </p:nvSpPr>
          <p:spPr>
            <a:xfrm>
              <a:off x="6185724" y="1383112"/>
              <a:ext cx="860044" cy="338554"/>
            </a:xfrm>
            <a:prstGeom prst="rect">
              <a:avLst/>
            </a:prstGeom>
            <a:noFill/>
          </p:spPr>
          <p:txBody>
            <a:bodyPr wrap="none" rtlCol="0">
              <a:spAutoFit/>
            </a:bodyPr>
            <a:lstStyle/>
            <a:p>
              <a:r>
                <a:rPr lang="es-AR" sz="1600" b="1" dirty="0"/>
                <a:t>Tamaño</a:t>
              </a:r>
            </a:p>
          </p:txBody>
        </p:sp>
        <p:sp>
          <p:nvSpPr>
            <p:cNvPr id="6" name="CuadroTexto 5"/>
            <p:cNvSpPr txBox="1"/>
            <p:nvPr/>
          </p:nvSpPr>
          <p:spPr>
            <a:xfrm>
              <a:off x="7398015" y="1685121"/>
              <a:ext cx="972639" cy="338554"/>
            </a:xfrm>
            <a:prstGeom prst="rect">
              <a:avLst/>
            </a:prstGeom>
            <a:noFill/>
          </p:spPr>
          <p:txBody>
            <a:bodyPr wrap="none" rtlCol="0">
              <a:spAutoFit/>
            </a:bodyPr>
            <a:lstStyle/>
            <a:p>
              <a:r>
                <a:rPr lang="es-AR" sz="1600" b="1" dirty="0"/>
                <a:t>Estimado</a:t>
              </a:r>
            </a:p>
          </p:txBody>
        </p:sp>
        <p:sp>
          <p:nvSpPr>
            <p:cNvPr id="7" name="CuadroTexto 6"/>
            <p:cNvSpPr txBox="1"/>
            <p:nvPr/>
          </p:nvSpPr>
          <p:spPr>
            <a:xfrm>
              <a:off x="7842962" y="2041569"/>
              <a:ext cx="1289456" cy="338554"/>
            </a:xfrm>
            <a:prstGeom prst="rect">
              <a:avLst/>
            </a:prstGeom>
            <a:noFill/>
          </p:spPr>
          <p:txBody>
            <a:bodyPr wrap="none" rtlCol="0">
              <a:spAutoFit/>
            </a:bodyPr>
            <a:lstStyle/>
            <a:p>
              <a:r>
                <a:rPr lang="es-AR" sz="1600" b="1" dirty="0"/>
                <a:t>Insertar Ítem</a:t>
              </a:r>
            </a:p>
          </p:txBody>
        </p:sp>
        <p:sp>
          <p:nvSpPr>
            <p:cNvPr id="8" name="CuadroTexto 7"/>
            <p:cNvSpPr txBox="1"/>
            <p:nvPr/>
          </p:nvSpPr>
          <p:spPr>
            <a:xfrm>
              <a:off x="7234509" y="2724249"/>
              <a:ext cx="1606402" cy="338554"/>
            </a:xfrm>
            <a:prstGeom prst="rect">
              <a:avLst/>
            </a:prstGeom>
            <a:noFill/>
          </p:spPr>
          <p:txBody>
            <a:bodyPr wrap="none" rtlCol="0">
              <a:spAutoFit/>
            </a:bodyPr>
            <a:lstStyle/>
            <a:p>
              <a:r>
                <a:rPr lang="es-AR" sz="1600" b="1" dirty="0"/>
                <a:t>Re priorizar Ítem</a:t>
              </a:r>
            </a:p>
          </p:txBody>
        </p:sp>
        <p:sp>
          <p:nvSpPr>
            <p:cNvPr id="9" name="CuadroTexto 8"/>
            <p:cNvSpPr txBox="1"/>
            <p:nvPr/>
          </p:nvSpPr>
          <p:spPr>
            <a:xfrm>
              <a:off x="8486775" y="4604336"/>
              <a:ext cx="1237262" cy="338554"/>
            </a:xfrm>
            <a:prstGeom prst="rect">
              <a:avLst/>
            </a:prstGeom>
            <a:noFill/>
          </p:spPr>
          <p:txBody>
            <a:bodyPr wrap="none" rtlCol="0">
              <a:spAutoFit/>
            </a:bodyPr>
            <a:lstStyle/>
            <a:p>
              <a:r>
                <a:rPr lang="es-AR" sz="1600" b="1" dirty="0"/>
                <a:t>Refinar Ítem</a:t>
              </a:r>
            </a:p>
          </p:txBody>
        </p:sp>
        <p:sp>
          <p:nvSpPr>
            <p:cNvPr id="10" name="CuadroTexto 9"/>
            <p:cNvSpPr txBox="1"/>
            <p:nvPr/>
          </p:nvSpPr>
          <p:spPr>
            <a:xfrm>
              <a:off x="7842962" y="5511844"/>
              <a:ext cx="1166730" cy="338554"/>
            </a:xfrm>
            <a:prstGeom prst="rect">
              <a:avLst/>
            </a:prstGeom>
            <a:noFill/>
          </p:spPr>
          <p:txBody>
            <a:bodyPr wrap="none" rtlCol="0">
              <a:spAutoFit/>
            </a:bodyPr>
            <a:lstStyle/>
            <a:p>
              <a:r>
                <a:rPr lang="es-AR" sz="1600" b="1" dirty="0"/>
                <a:t>Borrar Ítem</a:t>
              </a:r>
            </a:p>
          </p:txBody>
        </p:sp>
        <p:sp>
          <p:nvSpPr>
            <p:cNvPr id="11" name="CuadroTexto 10"/>
            <p:cNvSpPr txBox="1"/>
            <p:nvPr/>
          </p:nvSpPr>
          <p:spPr>
            <a:xfrm>
              <a:off x="3079232" y="4456856"/>
              <a:ext cx="1549335" cy="584775"/>
            </a:xfrm>
            <a:prstGeom prst="rect">
              <a:avLst/>
            </a:prstGeom>
            <a:noFill/>
          </p:spPr>
          <p:txBody>
            <a:bodyPr wrap="none" rtlCol="0">
              <a:spAutoFit/>
            </a:bodyPr>
            <a:lstStyle/>
            <a:p>
              <a:r>
                <a:rPr lang="es-AR" sz="1600" b="1" dirty="0"/>
                <a:t>Tamaño original</a:t>
              </a:r>
              <a:br>
                <a:rPr lang="es-AR" sz="1600" b="1" dirty="0"/>
              </a:br>
              <a:r>
                <a:rPr lang="es-AR" sz="1600" b="1" dirty="0"/>
                <a:t>del Ítem</a:t>
              </a:r>
            </a:p>
          </p:txBody>
        </p:sp>
      </p:grpSp>
    </p:spTree>
    <p:extLst>
      <p:ext uri="{BB962C8B-B14F-4D97-AF65-F5344CB8AC3E}">
        <p14:creationId xmlns:p14="http://schemas.microsoft.com/office/powerpoint/2010/main" val="38480225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311545" y="1005740"/>
            <a:ext cx="7758719" cy="1809537"/>
          </a:xfrm>
        </p:spPr>
        <p:txBody>
          <a:bodyPr/>
          <a:lstStyle/>
          <a:p>
            <a:r>
              <a:rPr lang="es-AR" sz="4000" dirty="0"/>
              <a:t>Artefactos: Product Backlog</a:t>
            </a:r>
          </a:p>
        </p:txBody>
      </p:sp>
      <p:grpSp>
        <p:nvGrpSpPr>
          <p:cNvPr id="4" name="Grupo 3"/>
          <p:cNvGrpSpPr/>
          <p:nvPr/>
        </p:nvGrpSpPr>
        <p:grpSpPr>
          <a:xfrm>
            <a:off x="541253" y="2210596"/>
            <a:ext cx="8188325" cy="4308475"/>
            <a:chOff x="86154" y="1083360"/>
            <a:chExt cx="8188325" cy="4308475"/>
          </a:xfrm>
        </p:grpSpPr>
        <p:pic>
          <p:nvPicPr>
            <p:cNvPr id="9218" name="Picture 2" descr="C:\Documents and Settings\Florencia\Escritorio\Presentacion de Scrum\Reemplazos\Imagen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4" y="1083360"/>
              <a:ext cx="8188325" cy="430847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4645742" y="2389243"/>
              <a:ext cx="652743" cy="369332"/>
            </a:xfrm>
            <a:prstGeom prst="rect">
              <a:avLst/>
            </a:prstGeom>
            <a:noFill/>
          </p:spPr>
          <p:txBody>
            <a:bodyPr wrap="none" rtlCol="0">
              <a:spAutoFit/>
            </a:bodyPr>
            <a:lstStyle/>
            <a:p>
              <a:r>
                <a:rPr lang="es-AR" b="1" dirty="0"/>
                <a:t>Flujo</a:t>
              </a:r>
            </a:p>
          </p:txBody>
        </p:sp>
        <p:sp>
          <p:nvSpPr>
            <p:cNvPr id="7" name="CuadroTexto 6"/>
            <p:cNvSpPr txBox="1"/>
            <p:nvPr/>
          </p:nvSpPr>
          <p:spPr>
            <a:xfrm>
              <a:off x="5633884" y="4866972"/>
              <a:ext cx="628698" cy="369332"/>
            </a:xfrm>
            <a:prstGeom prst="rect">
              <a:avLst/>
            </a:prstGeom>
            <a:noFill/>
          </p:spPr>
          <p:txBody>
            <a:bodyPr wrap="none" rtlCol="0">
              <a:spAutoFit/>
            </a:bodyPr>
            <a:lstStyle/>
            <a:p>
              <a:r>
                <a:rPr lang="es-AR" b="1" dirty="0"/>
                <a:t>Listo</a:t>
              </a:r>
            </a:p>
          </p:txBody>
        </p:sp>
        <p:sp>
          <p:nvSpPr>
            <p:cNvPr id="8" name="CuadroTexto 7"/>
            <p:cNvSpPr txBox="1"/>
            <p:nvPr/>
          </p:nvSpPr>
          <p:spPr>
            <a:xfrm>
              <a:off x="6470876" y="4543806"/>
              <a:ext cx="1395190" cy="646331"/>
            </a:xfrm>
            <a:prstGeom prst="rect">
              <a:avLst/>
            </a:prstGeom>
            <a:noFill/>
          </p:spPr>
          <p:txBody>
            <a:bodyPr wrap="none" rtlCol="0">
              <a:spAutoFit/>
            </a:bodyPr>
            <a:lstStyle/>
            <a:p>
              <a:r>
                <a:rPr lang="es-AR" b="1" dirty="0"/>
                <a:t>Planificación</a:t>
              </a:r>
              <a:br>
                <a:rPr lang="es-AR" b="1" dirty="0"/>
              </a:br>
              <a:r>
                <a:rPr lang="es-AR" b="1" dirty="0"/>
                <a:t>del Sprint</a:t>
              </a:r>
            </a:p>
          </p:txBody>
        </p:sp>
      </p:grpSp>
      <p:grpSp>
        <p:nvGrpSpPr>
          <p:cNvPr id="3" name="Grupo 2"/>
          <p:cNvGrpSpPr/>
          <p:nvPr/>
        </p:nvGrpSpPr>
        <p:grpSpPr>
          <a:xfrm>
            <a:off x="8654237" y="2250743"/>
            <a:ext cx="3195891" cy="3966851"/>
            <a:chOff x="8654237" y="2250743"/>
            <a:chExt cx="3195891" cy="3966851"/>
          </a:xfrm>
        </p:grpSpPr>
        <p:pic>
          <p:nvPicPr>
            <p:cNvPr id="9219" name="Picture 3" descr="C:\Documents and Settings\Florencia\Escritorio\Presentacion de Scrum\Reemplazos\Imagen45-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3229" y="2282686"/>
              <a:ext cx="3136899" cy="3934908"/>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10231717" y="2250743"/>
              <a:ext cx="625877" cy="369332"/>
            </a:xfrm>
            <a:prstGeom prst="rect">
              <a:avLst/>
            </a:prstGeom>
            <a:noFill/>
          </p:spPr>
          <p:txBody>
            <a:bodyPr wrap="none" rtlCol="0">
              <a:spAutoFit/>
            </a:bodyPr>
            <a:lstStyle/>
            <a:p>
              <a:r>
                <a:rPr lang="es-AR" b="1" dirty="0"/>
                <a:t>Ítem</a:t>
              </a:r>
            </a:p>
          </p:txBody>
        </p:sp>
        <p:sp>
          <p:nvSpPr>
            <p:cNvPr id="10" name="CuadroTexto 9"/>
            <p:cNvSpPr txBox="1"/>
            <p:nvPr/>
          </p:nvSpPr>
          <p:spPr>
            <a:xfrm>
              <a:off x="8654237" y="2629685"/>
              <a:ext cx="1142364" cy="338554"/>
            </a:xfrm>
            <a:prstGeom prst="rect">
              <a:avLst/>
            </a:prstGeom>
            <a:noFill/>
          </p:spPr>
          <p:txBody>
            <a:bodyPr wrap="none" rtlCol="0">
              <a:spAutoFit/>
            </a:bodyPr>
            <a:lstStyle/>
            <a:p>
              <a:r>
                <a:rPr lang="es-AR" sz="1600" b="1" dirty="0"/>
                <a:t>Debo tener</a:t>
              </a:r>
            </a:p>
          </p:txBody>
        </p:sp>
        <p:sp>
          <p:nvSpPr>
            <p:cNvPr id="11" name="CuadroTexto 10"/>
            <p:cNvSpPr txBox="1"/>
            <p:nvPr/>
          </p:nvSpPr>
          <p:spPr>
            <a:xfrm>
              <a:off x="8713229" y="3780059"/>
              <a:ext cx="1087157" cy="584775"/>
            </a:xfrm>
            <a:prstGeom prst="rect">
              <a:avLst/>
            </a:prstGeom>
            <a:noFill/>
          </p:spPr>
          <p:txBody>
            <a:bodyPr wrap="none" rtlCol="0">
              <a:spAutoFit/>
            </a:bodyPr>
            <a:lstStyle/>
            <a:p>
              <a:r>
                <a:rPr lang="es-AR" sz="1600" b="1" dirty="0"/>
                <a:t>Sería lindo</a:t>
              </a:r>
              <a:br>
                <a:rPr lang="es-AR" sz="1600" b="1" dirty="0"/>
              </a:br>
              <a:r>
                <a:rPr lang="es-AR" sz="1600" b="1" dirty="0"/>
                <a:t>tener</a:t>
              </a:r>
            </a:p>
          </p:txBody>
        </p:sp>
        <p:sp>
          <p:nvSpPr>
            <p:cNvPr id="12" name="CuadroTexto 11"/>
            <p:cNvSpPr txBox="1"/>
            <p:nvPr/>
          </p:nvSpPr>
          <p:spPr>
            <a:xfrm>
              <a:off x="8729578" y="4998826"/>
              <a:ext cx="746743" cy="584775"/>
            </a:xfrm>
            <a:prstGeom prst="rect">
              <a:avLst/>
            </a:prstGeom>
            <a:noFill/>
          </p:spPr>
          <p:txBody>
            <a:bodyPr wrap="none" rtlCol="0">
              <a:spAutoFit/>
            </a:bodyPr>
            <a:lstStyle/>
            <a:p>
              <a:r>
                <a:rPr lang="es-AR" sz="1600" b="1" dirty="0"/>
                <a:t>No lo</a:t>
              </a:r>
              <a:br>
                <a:rPr lang="es-AR" sz="1600" b="1" dirty="0"/>
              </a:br>
              <a:r>
                <a:rPr lang="es-AR" sz="1600" b="1" dirty="0"/>
                <a:t>tendrá</a:t>
              </a:r>
            </a:p>
          </p:txBody>
        </p:sp>
      </p:grpSp>
    </p:spTree>
    <p:extLst>
      <p:ext uri="{BB962C8B-B14F-4D97-AF65-F5344CB8AC3E}">
        <p14:creationId xmlns:p14="http://schemas.microsoft.com/office/powerpoint/2010/main" val="37361986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47036" y="876342"/>
            <a:ext cx="11233540"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AR" sz="4000" dirty="0"/>
              <a:t>Ceremonias: Sprint Planning (Planificación del Sprint)</a:t>
            </a:r>
          </a:p>
        </p:txBody>
      </p:sp>
      <p:sp>
        <p:nvSpPr>
          <p:cNvPr id="4" name="Marcador de número de diapositiva 3"/>
          <p:cNvSpPr>
            <a:spLocks noGrp="1"/>
          </p:cNvSpPr>
          <p:nvPr>
            <p:ph type="sldNum" sz="quarter" idx="12"/>
          </p:nvPr>
        </p:nvSpPr>
        <p:spPr/>
        <p:txBody>
          <a:bodyPr/>
          <a:lstStyle/>
          <a:p>
            <a:fld id="{D57F1E4F-1CFF-5643-939E-02111984F565}" type="slidenum">
              <a:rPr lang="en-US" smtClean="0"/>
              <a:t>147</a:t>
            </a:fld>
            <a:endParaRPr lang="en-US" dirty="0"/>
          </a:p>
        </p:txBody>
      </p:sp>
      <p:grpSp>
        <p:nvGrpSpPr>
          <p:cNvPr id="8" name="Grupo 7"/>
          <p:cNvGrpSpPr/>
          <p:nvPr/>
        </p:nvGrpSpPr>
        <p:grpSpPr>
          <a:xfrm>
            <a:off x="567779" y="1725361"/>
            <a:ext cx="10902585" cy="4871991"/>
            <a:chOff x="567779" y="1268760"/>
            <a:chExt cx="10902585" cy="4871991"/>
          </a:xfrm>
        </p:grpSpPr>
        <p:pic>
          <p:nvPicPr>
            <p:cNvPr id="4099" name="Picture 3" descr="C:\Documents and Settings\Florencia\Escritorio\Presentacion de Scrum\Reemplazos\Imagen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779" y="1268760"/>
              <a:ext cx="10902585" cy="487199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300747" y="2271258"/>
              <a:ext cx="1037463" cy="253916"/>
            </a:xfrm>
            <a:prstGeom prst="rect">
              <a:avLst/>
            </a:prstGeom>
            <a:noFill/>
          </p:spPr>
          <p:txBody>
            <a:bodyPr wrap="none" rtlCol="0">
              <a:spAutoFit/>
            </a:bodyPr>
            <a:lstStyle/>
            <a:p>
              <a:r>
                <a:rPr lang="es-AR" sz="1050" dirty="0"/>
                <a:t>Característica A</a:t>
              </a:r>
            </a:p>
          </p:txBody>
        </p:sp>
        <p:sp>
          <p:nvSpPr>
            <p:cNvPr id="6" name="CuadroTexto 5"/>
            <p:cNvSpPr txBox="1"/>
            <p:nvPr/>
          </p:nvSpPr>
          <p:spPr>
            <a:xfrm>
              <a:off x="2300747" y="2497685"/>
              <a:ext cx="1032655" cy="253916"/>
            </a:xfrm>
            <a:prstGeom prst="rect">
              <a:avLst/>
            </a:prstGeom>
            <a:noFill/>
          </p:spPr>
          <p:txBody>
            <a:bodyPr wrap="none" rtlCol="0">
              <a:spAutoFit/>
            </a:bodyPr>
            <a:lstStyle/>
            <a:p>
              <a:r>
                <a:rPr lang="es-AR" sz="1050" dirty="0"/>
                <a:t>Característica B</a:t>
              </a:r>
            </a:p>
          </p:txBody>
        </p:sp>
        <p:sp>
          <p:nvSpPr>
            <p:cNvPr id="7" name="CuadroTexto 6"/>
            <p:cNvSpPr txBox="1"/>
            <p:nvPr/>
          </p:nvSpPr>
          <p:spPr>
            <a:xfrm>
              <a:off x="2300747" y="2715056"/>
              <a:ext cx="1031051" cy="253916"/>
            </a:xfrm>
            <a:prstGeom prst="rect">
              <a:avLst/>
            </a:prstGeom>
            <a:noFill/>
          </p:spPr>
          <p:txBody>
            <a:bodyPr wrap="none" rtlCol="0">
              <a:spAutoFit/>
            </a:bodyPr>
            <a:lstStyle/>
            <a:p>
              <a:r>
                <a:rPr lang="es-AR" sz="1050" dirty="0"/>
                <a:t>Característica C</a:t>
              </a:r>
            </a:p>
          </p:txBody>
        </p:sp>
        <p:sp>
          <p:nvSpPr>
            <p:cNvPr id="2" name="CuadroTexto 1"/>
            <p:cNvSpPr txBox="1"/>
            <p:nvPr/>
          </p:nvSpPr>
          <p:spPr>
            <a:xfrm>
              <a:off x="671392" y="2629137"/>
              <a:ext cx="1273105" cy="369332"/>
            </a:xfrm>
            <a:prstGeom prst="rect">
              <a:avLst/>
            </a:prstGeom>
            <a:noFill/>
          </p:spPr>
          <p:txBody>
            <a:bodyPr wrap="none" rtlCol="0">
              <a:spAutoFit/>
            </a:bodyPr>
            <a:lstStyle/>
            <a:p>
              <a:r>
                <a:rPr lang="es-AR" b="1" dirty="0"/>
                <a:t>Qué hacer?</a:t>
              </a:r>
            </a:p>
          </p:txBody>
        </p:sp>
        <p:sp>
          <p:nvSpPr>
            <p:cNvPr id="11" name="CuadroTexto 10"/>
            <p:cNvSpPr txBox="1"/>
            <p:nvPr/>
          </p:nvSpPr>
          <p:spPr>
            <a:xfrm>
              <a:off x="1850289" y="1877201"/>
              <a:ext cx="1725537" cy="369332"/>
            </a:xfrm>
            <a:prstGeom prst="rect">
              <a:avLst/>
            </a:prstGeom>
            <a:noFill/>
          </p:spPr>
          <p:txBody>
            <a:bodyPr wrap="none" rtlCol="0">
              <a:spAutoFit/>
            </a:bodyPr>
            <a:lstStyle/>
            <a:p>
              <a:r>
                <a:rPr lang="es-AR" b="1" dirty="0"/>
                <a:t>Product Backlog</a:t>
              </a:r>
            </a:p>
          </p:txBody>
        </p:sp>
        <p:sp>
          <p:nvSpPr>
            <p:cNvPr id="12" name="CuadroTexto 11"/>
            <p:cNvSpPr txBox="1"/>
            <p:nvPr/>
          </p:nvSpPr>
          <p:spPr>
            <a:xfrm>
              <a:off x="4075655" y="1388546"/>
              <a:ext cx="2367699" cy="369332"/>
            </a:xfrm>
            <a:prstGeom prst="rect">
              <a:avLst/>
            </a:prstGeom>
            <a:noFill/>
          </p:spPr>
          <p:txBody>
            <a:bodyPr wrap="none" rtlCol="0">
              <a:spAutoFit/>
            </a:bodyPr>
            <a:lstStyle/>
            <a:p>
              <a:r>
                <a:rPr lang="es-AR" b="1" dirty="0"/>
                <a:t>Planificación del Sprint</a:t>
              </a:r>
            </a:p>
          </p:txBody>
        </p:sp>
        <p:sp>
          <p:nvSpPr>
            <p:cNvPr id="13" name="CuadroTexto 12"/>
            <p:cNvSpPr txBox="1"/>
            <p:nvPr/>
          </p:nvSpPr>
          <p:spPr>
            <a:xfrm>
              <a:off x="6794669" y="1745893"/>
              <a:ext cx="1548309" cy="369332"/>
            </a:xfrm>
            <a:prstGeom prst="rect">
              <a:avLst/>
            </a:prstGeom>
            <a:noFill/>
          </p:spPr>
          <p:txBody>
            <a:bodyPr wrap="none" rtlCol="0">
              <a:spAutoFit/>
            </a:bodyPr>
            <a:lstStyle/>
            <a:p>
              <a:r>
                <a:rPr lang="es-AR" b="1" dirty="0"/>
                <a:t>Sprint Backlog</a:t>
              </a:r>
            </a:p>
          </p:txBody>
        </p:sp>
        <p:sp>
          <p:nvSpPr>
            <p:cNvPr id="14" name="CuadroTexto 13"/>
            <p:cNvSpPr txBox="1"/>
            <p:nvPr/>
          </p:nvSpPr>
          <p:spPr>
            <a:xfrm>
              <a:off x="3553013" y="4082159"/>
              <a:ext cx="1212576" cy="369332"/>
            </a:xfrm>
            <a:prstGeom prst="rect">
              <a:avLst/>
            </a:prstGeom>
            <a:noFill/>
          </p:spPr>
          <p:txBody>
            <a:bodyPr wrap="none" rtlCol="0">
              <a:spAutoFit/>
            </a:bodyPr>
            <a:lstStyle/>
            <a:p>
              <a:r>
                <a:rPr lang="es-AR" b="1" dirty="0"/>
                <a:t>Story Time</a:t>
              </a:r>
            </a:p>
          </p:txBody>
        </p:sp>
        <p:sp>
          <p:nvSpPr>
            <p:cNvPr id="15" name="CuadroTexto 14"/>
            <p:cNvSpPr txBox="1"/>
            <p:nvPr/>
          </p:nvSpPr>
          <p:spPr>
            <a:xfrm>
              <a:off x="9042566" y="2263001"/>
              <a:ext cx="1477136" cy="646331"/>
            </a:xfrm>
            <a:prstGeom prst="rect">
              <a:avLst/>
            </a:prstGeom>
            <a:noFill/>
          </p:spPr>
          <p:txBody>
            <a:bodyPr wrap="none" rtlCol="0">
              <a:spAutoFit/>
            </a:bodyPr>
            <a:lstStyle/>
            <a:p>
              <a:r>
                <a:rPr lang="es-AR" b="1" dirty="0"/>
                <a:t>Tareas = </a:t>
              </a:r>
              <a:br>
                <a:rPr lang="es-AR" b="1" dirty="0"/>
              </a:br>
              <a:r>
                <a:rPr lang="es-AR" b="1" dirty="0"/>
                <a:t>cómo hacerlo</a:t>
              </a:r>
            </a:p>
          </p:txBody>
        </p:sp>
        <p:sp>
          <p:nvSpPr>
            <p:cNvPr id="16" name="CuadroTexto 15"/>
            <p:cNvSpPr txBox="1"/>
            <p:nvPr/>
          </p:nvSpPr>
          <p:spPr>
            <a:xfrm>
              <a:off x="4599536" y="4744798"/>
              <a:ext cx="2366417" cy="830997"/>
            </a:xfrm>
            <a:prstGeom prst="rect">
              <a:avLst/>
            </a:prstGeom>
            <a:noFill/>
          </p:spPr>
          <p:txBody>
            <a:bodyPr wrap="none" rtlCol="0">
              <a:spAutoFit/>
            </a:bodyPr>
            <a:lstStyle/>
            <a:p>
              <a:r>
                <a:rPr lang="es-AR" sz="1600" b="1" dirty="0"/>
                <a:t>La planificación del Sprint</a:t>
              </a:r>
              <a:br>
                <a:rPr lang="es-AR" sz="1600" b="1" dirty="0"/>
              </a:br>
              <a:r>
                <a:rPr lang="es-AR" sz="1600" b="1" dirty="0"/>
                <a:t>es la primera actividad </a:t>
              </a:r>
              <a:br>
                <a:rPr lang="es-AR" sz="1600" b="1" dirty="0"/>
              </a:br>
              <a:r>
                <a:rPr lang="es-AR" sz="1600" b="1" dirty="0"/>
                <a:t>de cada Sprint</a:t>
              </a:r>
            </a:p>
          </p:txBody>
        </p:sp>
      </p:grpSp>
    </p:spTree>
    <p:extLst>
      <p:ext uri="{BB962C8B-B14F-4D97-AF65-F5344CB8AC3E}">
        <p14:creationId xmlns:p14="http://schemas.microsoft.com/office/powerpoint/2010/main" val="32202558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19336" y="732326"/>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AR" dirty="0" err="1"/>
              <a:t>Timebox</a:t>
            </a:r>
            <a:r>
              <a:rPr lang="es-AR" dirty="0"/>
              <a:t>…</a:t>
            </a:r>
          </a:p>
        </p:txBody>
      </p:sp>
      <p:sp>
        <p:nvSpPr>
          <p:cNvPr id="4" name="Marcador de número de diapositiva 3"/>
          <p:cNvSpPr>
            <a:spLocks noGrp="1"/>
          </p:cNvSpPr>
          <p:nvPr>
            <p:ph type="sldNum" sz="quarter" idx="12"/>
          </p:nvPr>
        </p:nvSpPr>
        <p:spPr/>
        <p:txBody>
          <a:bodyPr/>
          <a:lstStyle/>
          <a:p>
            <a:fld id="{D57F1E4F-1CFF-5643-939E-02111984F565}" type="slidenum">
              <a:rPr lang="en-US" smtClean="0"/>
              <a:t>148</a:t>
            </a:fld>
            <a:endParaRPr lang="en-US" dirty="0"/>
          </a:p>
        </p:txBody>
      </p:sp>
      <p:pic>
        <p:nvPicPr>
          <p:cNvPr id="3075" name="Picture 3" descr="C:\Documents and Settings\Florencia\Mis documentos\Capacitaciones\Cursos JM\Scrum\Imagenes\imagen1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38" y="1400530"/>
            <a:ext cx="10907712" cy="4486275"/>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787399" y="1834634"/>
            <a:ext cx="1607812" cy="369332"/>
          </a:xfrm>
          <a:prstGeom prst="rect">
            <a:avLst/>
          </a:prstGeom>
          <a:noFill/>
        </p:spPr>
        <p:txBody>
          <a:bodyPr wrap="none" rtlCol="0">
            <a:spAutoFit/>
          </a:bodyPr>
          <a:lstStyle/>
          <a:p>
            <a:r>
              <a:rPr lang="es-AR" dirty="0">
                <a:latin typeface="Garamond" pitchFamily="18" charset="0"/>
              </a:rPr>
              <a:t>Fecha de Inicio </a:t>
            </a:r>
          </a:p>
        </p:txBody>
      </p:sp>
      <p:sp>
        <p:nvSpPr>
          <p:cNvPr id="8" name="7 CuadroTexto"/>
          <p:cNvSpPr txBox="1"/>
          <p:nvPr/>
        </p:nvSpPr>
        <p:spPr>
          <a:xfrm>
            <a:off x="3111499" y="1834634"/>
            <a:ext cx="1389804" cy="369332"/>
          </a:xfrm>
          <a:prstGeom prst="rect">
            <a:avLst/>
          </a:prstGeom>
          <a:noFill/>
        </p:spPr>
        <p:txBody>
          <a:bodyPr wrap="none" rtlCol="0">
            <a:spAutoFit/>
          </a:bodyPr>
          <a:lstStyle/>
          <a:p>
            <a:r>
              <a:rPr lang="es-AR" dirty="0">
                <a:latin typeface="Garamond" pitchFamily="18" charset="0"/>
              </a:rPr>
              <a:t>Fecha de Fin </a:t>
            </a:r>
          </a:p>
        </p:txBody>
      </p:sp>
      <p:sp>
        <p:nvSpPr>
          <p:cNvPr id="9" name="8 CuadroTexto"/>
          <p:cNvSpPr txBox="1"/>
          <p:nvPr/>
        </p:nvSpPr>
        <p:spPr>
          <a:xfrm>
            <a:off x="3806401" y="4971534"/>
            <a:ext cx="1819699" cy="646331"/>
          </a:xfrm>
          <a:prstGeom prst="rect">
            <a:avLst/>
          </a:prstGeom>
          <a:noFill/>
        </p:spPr>
        <p:txBody>
          <a:bodyPr wrap="square" rtlCol="0">
            <a:spAutoFit/>
          </a:bodyPr>
          <a:lstStyle/>
          <a:p>
            <a:r>
              <a:rPr lang="es-AR" dirty="0" err="1">
                <a:latin typeface="Garamond" pitchFamily="18" charset="0"/>
              </a:rPr>
              <a:t>Timebox</a:t>
            </a:r>
            <a:r>
              <a:rPr lang="es-AR" dirty="0">
                <a:latin typeface="Garamond" pitchFamily="18" charset="0"/>
              </a:rPr>
              <a:t> de hasta un mes calendario</a:t>
            </a:r>
          </a:p>
        </p:txBody>
      </p:sp>
      <p:sp>
        <p:nvSpPr>
          <p:cNvPr id="10" name="9 CuadroTexto"/>
          <p:cNvSpPr txBox="1"/>
          <p:nvPr/>
        </p:nvSpPr>
        <p:spPr>
          <a:xfrm>
            <a:off x="1736301" y="2736334"/>
            <a:ext cx="1819699" cy="369332"/>
          </a:xfrm>
          <a:prstGeom prst="rect">
            <a:avLst/>
          </a:prstGeom>
          <a:noFill/>
        </p:spPr>
        <p:txBody>
          <a:bodyPr wrap="square" rtlCol="0">
            <a:spAutoFit/>
          </a:bodyPr>
          <a:lstStyle/>
          <a:p>
            <a:pPr algn="ctr"/>
            <a:r>
              <a:rPr lang="es-AR" dirty="0">
                <a:latin typeface="Garamond" pitchFamily="18" charset="0"/>
              </a:rPr>
              <a:t>Longitud Fija</a:t>
            </a:r>
          </a:p>
        </p:txBody>
      </p:sp>
    </p:spTree>
    <p:extLst>
      <p:ext uri="{BB962C8B-B14F-4D97-AF65-F5344CB8AC3E}">
        <p14:creationId xmlns:p14="http://schemas.microsoft.com/office/powerpoint/2010/main" val="33198251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90250" y="2256715"/>
            <a:ext cx="4152275" cy="1400530"/>
          </a:xfrm>
        </p:spPr>
        <p:txBody>
          <a:bodyPr/>
          <a:lstStyle/>
          <a:p>
            <a:r>
              <a:rPr lang="es-AR" dirty="0"/>
              <a:t>Cada Sprint tiene su </a:t>
            </a:r>
            <a:br>
              <a:rPr lang="es-AR" dirty="0"/>
            </a:br>
            <a:r>
              <a:rPr lang="es-AR" dirty="0"/>
              <a:t>Sprint Backlog</a:t>
            </a:r>
          </a:p>
        </p:txBody>
      </p:sp>
      <p:pic>
        <p:nvPicPr>
          <p:cNvPr id="4098" name="Picture 2" descr="C:\Documents and Settings\Florencia\Mis documentos\Capacitaciones\Cursos JM\Scrum\Imagenes\imagen1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0" y="692696"/>
            <a:ext cx="7812088" cy="6192838"/>
          </a:xfrm>
          <a:prstGeom prst="rect">
            <a:avLst/>
          </a:prstGeom>
          <a:noFill/>
          <a:extLst>
            <a:ext uri="{909E8E84-426E-40DD-AFC4-6F175D3DCCD1}">
              <a14:hiddenFill xmlns:a14="http://schemas.microsoft.com/office/drawing/2010/main">
                <a:solidFill>
                  <a:srgbClr val="FFFFFF"/>
                </a:solidFill>
              </a14:hiddenFill>
            </a:ext>
          </a:extLst>
        </p:spPr>
      </p:pic>
      <p:sp>
        <p:nvSpPr>
          <p:cNvPr id="3" name="2 CuadroTexto"/>
          <p:cNvSpPr txBox="1"/>
          <p:nvPr/>
        </p:nvSpPr>
        <p:spPr>
          <a:xfrm>
            <a:off x="1320800" y="860768"/>
            <a:ext cx="893193" cy="369332"/>
          </a:xfrm>
          <a:prstGeom prst="rect">
            <a:avLst/>
          </a:prstGeom>
          <a:noFill/>
        </p:spPr>
        <p:txBody>
          <a:bodyPr wrap="none" rtlCol="0">
            <a:spAutoFit/>
          </a:bodyPr>
          <a:lstStyle/>
          <a:p>
            <a:r>
              <a:rPr lang="es-AR" dirty="0">
                <a:latin typeface="Garamond" pitchFamily="18" charset="0"/>
              </a:rPr>
              <a:t>Sprint 1</a:t>
            </a:r>
          </a:p>
        </p:txBody>
      </p:sp>
      <p:sp>
        <p:nvSpPr>
          <p:cNvPr id="6" name="5 CuadroTexto"/>
          <p:cNvSpPr txBox="1"/>
          <p:nvPr/>
        </p:nvSpPr>
        <p:spPr>
          <a:xfrm>
            <a:off x="2654300" y="2626068"/>
            <a:ext cx="623889" cy="369332"/>
          </a:xfrm>
          <a:prstGeom prst="rect">
            <a:avLst/>
          </a:prstGeom>
          <a:noFill/>
        </p:spPr>
        <p:txBody>
          <a:bodyPr wrap="none" rtlCol="0">
            <a:spAutoFit/>
          </a:bodyPr>
          <a:lstStyle/>
          <a:p>
            <a:r>
              <a:rPr lang="es-AR" dirty="0" err="1">
                <a:latin typeface="Garamond" pitchFamily="18" charset="0"/>
              </a:rPr>
              <a:t>IPBs</a:t>
            </a:r>
            <a:endParaRPr lang="es-AR" dirty="0">
              <a:latin typeface="Garamond" pitchFamily="18" charset="0"/>
            </a:endParaRPr>
          </a:p>
        </p:txBody>
      </p:sp>
      <p:sp>
        <p:nvSpPr>
          <p:cNvPr id="7" name="6 CuadroTexto"/>
          <p:cNvSpPr txBox="1"/>
          <p:nvPr/>
        </p:nvSpPr>
        <p:spPr>
          <a:xfrm>
            <a:off x="5118100" y="2580070"/>
            <a:ext cx="764440" cy="369332"/>
          </a:xfrm>
          <a:prstGeom prst="rect">
            <a:avLst/>
          </a:prstGeom>
          <a:noFill/>
        </p:spPr>
        <p:txBody>
          <a:bodyPr wrap="none" rtlCol="0">
            <a:spAutoFit/>
          </a:bodyPr>
          <a:lstStyle/>
          <a:p>
            <a:r>
              <a:rPr lang="es-AR" dirty="0">
                <a:latin typeface="Garamond" pitchFamily="18" charset="0"/>
              </a:rPr>
              <a:t>Tareas</a:t>
            </a:r>
          </a:p>
        </p:txBody>
      </p:sp>
      <p:sp>
        <p:nvSpPr>
          <p:cNvPr id="8" name="7 CuadroTexto"/>
          <p:cNvSpPr txBox="1"/>
          <p:nvPr/>
        </p:nvSpPr>
        <p:spPr>
          <a:xfrm>
            <a:off x="4989347" y="1495768"/>
            <a:ext cx="2222147" cy="523220"/>
          </a:xfrm>
          <a:prstGeom prst="rect">
            <a:avLst/>
          </a:prstGeom>
          <a:noFill/>
        </p:spPr>
        <p:txBody>
          <a:bodyPr wrap="none" rtlCol="0">
            <a:spAutoFit/>
          </a:bodyPr>
          <a:lstStyle/>
          <a:p>
            <a:r>
              <a:rPr lang="es-AR" sz="2800" dirty="0">
                <a:latin typeface="Garamond" pitchFamily="18" charset="0"/>
              </a:rPr>
              <a:t>Sprint </a:t>
            </a:r>
            <a:r>
              <a:rPr lang="es-AR" sz="2800" dirty="0" err="1">
                <a:latin typeface="Garamond" pitchFamily="18" charset="0"/>
              </a:rPr>
              <a:t>Backlog</a:t>
            </a:r>
            <a:endParaRPr lang="es-AR" sz="2800" dirty="0">
              <a:latin typeface="Garamond" pitchFamily="18" charset="0"/>
            </a:endParaRPr>
          </a:p>
        </p:txBody>
      </p:sp>
      <p:sp>
        <p:nvSpPr>
          <p:cNvPr id="9" name="8 CuadroTexto"/>
          <p:cNvSpPr txBox="1"/>
          <p:nvPr/>
        </p:nvSpPr>
        <p:spPr>
          <a:xfrm>
            <a:off x="4010640" y="3655249"/>
            <a:ext cx="926857" cy="400110"/>
          </a:xfrm>
          <a:prstGeom prst="rect">
            <a:avLst/>
          </a:prstGeom>
          <a:noFill/>
        </p:spPr>
        <p:txBody>
          <a:bodyPr wrap="none" rtlCol="0">
            <a:spAutoFit/>
          </a:bodyPr>
          <a:lstStyle/>
          <a:p>
            <a:pPr algn="ctr"/>
            <a:r>
              <a:rPr lang="es-AR" sz="1000" dirty="0">
                <a:latin typeface="Garamond" pitchFamily="18" charset="0"/>
              </a:rPr>
              <a:t>Codificar la IU</a:t>
            </a:r>
          </a:p>
          <a:p>
            <a:pPr algn="ctr"/>
            <a:r>
              <a:rPr lang="es-AR" sz="1000" dirty="0">
                <a:latin typeface="Garamond" pitchFamily="18" charset="0"/>
              </a:rPr>
              <a:t>Hs=5 </a:t>
            </a:r>
          </a:p>
        </p:txBody>
      </p:sp>
      <p:sp>
        <p:nvSpPr>
          <p:cNvPr id="10" name="9 CuadroTexto"/>
          <p:cNvSpPr txBox="1"/>
          <p:nvPr/>
        </p:nvSpPr>
        <p:spPr>
          <a:xfrm>
            <a:off x="5010895" y="3655249"/>
            <a:ext cx="1233030" cy="400110"/>
          </a:xfrm>
          <a:prstGeom prst="rect">
            <a:avLst/>
          </a:prstGeom>
          <a:noFill/>
        </p:spPr>
        <p:txBody>
          <a:bodyPr wrap="none" rtlCol="0">
            <a:spAutoFit/>
          </a:bodyPr>
          <a:lstStyle/>
          <a:p>
            <a:pPr algn="ctr"/>
            <a:r>
              <a:rPr lang="es-AR" sz="1000" dirty="0">
                <a:latin typeface="Garamond" pitchFamily="18" charset="0"/>
              </a:rPr>
              <a:t>Automatizar Pruebas</a:t>
            </a:r>
          </a:p>
          <a:p>
            <a:pPr algn="ctr"/>
            <a:r>
              <a:rPr lang="es-AR" sz="1000" dirty="0">
                <a:latin typeface="Garamond" pitchFamily="18" charset="0"/>
              </a:rPr>
              <a:t>Hs=8</a:t>
            </a:r>
          </a:p>
        </p:txBody>
      </p:sp>
      <p:sp>
        <p:nvSpPr>
          <p:cNvPr id="11" name="10 CuadroTexto"/>
          <p:cNvSpPr txBox="1"/>
          <p:nvPr/>
        </p:nvSpPr>
        <p:spPr>
          <a:xfrm>
            <a:off x="6214564" y="3629849"/>
            <a:ext cx="1162498" cy="400110"/>
          </a:xfrm>
          <a:prstGeom prst="rect">
            <a:avLst/>
          </a:prstGeom>
          <a:noFill/>
        </p:spPr>
        <p:txBody>
          <a:bodyPr wrap="none" rtlCol="0">
            <a:spAutoFit/>
          </a:bodyPr>
          <a:lstStyle/>
          <a:p>
            <a:pPr algn="ctr"/>
            <a:r>
              <a:rPr lang="es-AR" sz="1000" dirty="0">
                <a:latin typeface="Garamond" pitchFamily="18" charset="0"/>
              </a:rPr>
              <a:t>Crear Esquema BD</a:t>
            </a:r>
          </a:p>
          <a:p>
            <a:pPr algn="ctr"/>
            <a:r>
              <a:rPr lang="es-AR" sz="1000" dirty="0">
                <a:latin typeface="Garamond" pitchFamily="18" charset="0"/>
              </a:rPr>
              <a:t>Hs=6</a:t>
            </a:r>
          </a:p>
        </p:txBody>
      </p:sp>
      <p:sp>
        <p:nvSpPr>
          <p:cNvPr id="12" name="11 CuadroTexto"/>
          <p:cNvSpPr txBox="1"/>
          <p:nvPr/>
        </p:nvSpPr>
        <p:spPr>
          <a:xfrm>
            <a:off x="3855156" y="4468049"/>
            <a:ext cx="1266693" cy="400110"/>
          </a:xfrm>
          <a:prstGeom prst="rect">
            <a:avLst/>
          </a:prstGeom>
          <a:noFill/>
        </p:spPr>
        <p:txBody>
          <a:bodyPr wrap="none" rtlCol="0">
            <a:spAutoFit/>
          </a:bodyPr>
          <a:lstStyle/>
          <a:p>
            <a:pPr algn="ctr"/>
            <a:r>
              <a:rPr lang="es-AR" sz="1000" dirty="0">
                <a:latin typeface="Garamond" pitchFamily="18" charset="0"/>
              </a:rPr>
              <a:t>Agregar registro error</a:t>
            </a:r>
          </a:p>
          <a:p>
            <a:pPr algn="ctr"/>
            <a:r>
              <a:rPr lang="es-AR" sz="1000" dirty="0">
                <a:latin typeface="Garamond" pitchFamily="18" charset="0"/>
              </a:rPr>
              <a:t>Hs=12</a:t>
            </a:r>
          </a:p>
        </p:txBody>
      </p:sp>
      <p:sp>
        <p:nvSpPr>
          <p:cNvPr id="13" name="12 CuadroTexto"/>
          <p:cNvSpPr txBox="1"/>
          <p:nvPr/>
        </p:nvSpPr>
        <p:spPr>
          <a:xfrm>
            <a:off x="5240099" y="4471194"/>
            <a:ext cx="816249" cy="400110"/>
          </a:xfrm>
          <a:prstGeom prst="rect">
            <a:avLst/>
          </a:prstGeom>
          <a:noFill/>
        </p:spPr>
        <p:txBody>
          <a:bodyPr wrap="none" rtlCol="0">
            <a:spAutoFit/>
          </a:bodyPr>
          <a:lstStyle/>
          <a:p>
            <a:pPr algn="ctr"/>
            <a:r>
              <a:rPr lang="es-AR" sz="1000" dirty="0">
                <a:latin typeface="Garamond" pitchFamily="18" charset="0"/>
              </a:rPr>
              <a:t>Crear iconos</a:t>
            </a:r>
          </a:p>
          <a:p>
            <a:pPr algn="ctr"/>
            <a:r>
              <a:rPr lang="es-AR" sz="1000" dirty="0">
                <a:latin typeface="Garamond" pitchFamily="18" charset="0"/>
              </a:rPr>
              <a:t>Hs=8</a:t>
            </a:r>
          </a:p>
        </p:txBody>
      </p:sp>
      <p:sp>
        <p:nvSpPr>
          <p:cNvPr id="14" name="13 CuadroTexto"/>
          <p:cNvSpPr txBox="1"/>
          <p:nvPr/>
        </p:nvSpPr>
        <p:spPr>
          <a:xfrm>
            <a:off x="6232199" y="4448939"/>
            <a:ext cx="1127233" cy="400110"/>
          </a:xfrm>
          <a:prstGeom prst="rect">
            <a:avLst/>
          </a:prstGeom>
          <a:noFill/>
        </p:spPr>
        <p:txBody>
          <a:bodyPr wrap="none" rtlCol="0">
            <a:spAutoFit/>
          </a:bodyPr>
          <a:lstStyle/>
          <a:p>
            <a:pPr algn="ctr"/>
            <a:r>
              <a:rPr lang="es-AR" sz="1000" dirty="0">
                <a:latin typeface="Garamond" pitchFamily="18" charset="0"/>
              </a:rPr>
              <a:t>Buffer para prueba</a:t>
            </a:r>
          </a:p>
          <a:p>
            <a:pPr algn="ctr"/>
            <a:r>
              <a:rPr lang="es-AR" sz="1000" dirty="0">
                <a:latin typeface="Garamond" pitchFamily="18" charset="0"/>
              </a:rPr>
              <a:t>Hs=2</a:t>
            </a:r>
          </a:p>
        </p:txBody>
      </p:sp>
      <p:sp>
        <p:nvSpPr>
          <p:cNvPr id="15" name="14 CuadroTexto"/>
          <p:cNvSpPr txBox="1"/>
          <p:nvPr/>
        </p:nvSpPr>
        <p:spPr>
          <a:xfrm>
            <a:off x="3919522" y="5320028"/>
            <a:ext cx="1087157" cy="400110"/>
          </a:xfrm>
          <a:prstGeom prst="rect">
            <a:avLst/>
          </a:prstGeom>
          <a:noFill/>
        </p:spPr>
        <p:txBody>
          <a:bodyPr wrap="none" rtlCol="0">
            <a:spAutoFit/>
          </a:bodyPr>
          <a:lstStyle/>
          <a:p>
            <a:pPr algn="ctr"/>
            <a:r>
              <a:rPr lang="es-AR" sz="1000" dirty="0">
                <a:latin typeface="Garamond" pitchFamily="18" charset="0"/>
              </a:rPr>
              <a:t>Instalar Librería </a:t>
            </a:r>
          </a:p>
          <a:p>
            <a:pPr algn="ctr"/>
            <a:r>
              <a:rPr lang="es-AR" sz="1000" dirty="0">
                <a:latin typeface="Garamond" pitchFamily="18" charset="0"/>
              </a:rPr>
              <a:t>de Gráficos Hs=8</a:t>
            </a:r>
          </a:p>
        </p:txBody>
      </p:sp>
      <p:sp>
        <p:nvSpPr>
          <p:cNvPr id="16" name="15 CuadroTexto"/>
          <p:cNvSpPr txBox="1"/>
          <p:nvPr/>
        </p:nvSpPr>
        <p:spPr>
          <a:xfrm>
            <a:off x="5012659" y="5342283"/>
            <a:ext cx="1233031" cy="400110"/>
          </a:xfrm>
          <a:prstGeom prst="rect">
            <a:avLst/>
          </a:prstGeom>
          <a:noFill/>
        </p:spPr>
        <p:txBody>
          <a:bodyPr wrap="none" rtlCol="0">
            <a:spAutoFit/>
          </a:bodyPr>
          <a:lstStyle/>
          <a:p>
            <a:pPr algn="ctr"/>
            <a:r>
              <a:rPr lang="es-AR" sz="1000" dirty="0">
                <a:latin typeface="Garamond" pitchFamily="18" charset="0"/>
              </a:rPr>
              <a:t>Automatizar Pruebas</a:t>
            </a:r>
          </a:p>
          <a:p>
            <a:pPr algn="ctr"/>
            <a:r>
              <a:rPr lang="es-AR" sz="1000" dirty="0">
                <a:latin typeface="Garamond" pitchFamily="18" charset="0"/>
              </a:rPr>
              <a:t>Hs=6</a:t>
            </a:r>
          </a:p>
        </p:txBody>
      </p:sp>
    </p:spTree>
    <p:extLst>
      <p:ext uri="{BB962C8B-B14F-4D97-AF65-F5344CB8AC3E}">
        <p14:creationId xmlns:p14="http://schemas.microsoft.com/office/powerpoint/2010/main" val="1426709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AR" dirty="0"/>
              <a:t>Ciclos de Vida</a:t>
            </a:r>
          </a:p>
        </p:txBody>
      </p:sp>
      <p:sp>
        <p:nvSpPr>
          <p:cNvPr id="6" name="Content Placeholder 5"/>
          <p:cNvSpPr>
            <a:spLocks noGrp="1"/>
          </p:cNvSpPr>
          <p:nvPr>
            <p:ph idx="1"/>
          </p:nvPr>
        </p:nvSpPr>
        <p:spPr/>
        <p:txBody>
          <a:bodyPr>
            <a:normAutofit/>
          </a:bodyPr>
          <a:lstStyle/>
          <a:p>
            <a:pPr>
              <a:buClr>
                <a:schemeClr val="accent2"/>
              </a:buClr>
              <a:buFont typeface="Wingdings" panose="05000000000000000000" pitchFamily="2" charset="2"/>
              <a:buChar char="§"/>
            </a:pPr>
            <a:r>
              <a:rPr lang="es-AR" sz="4267" dirty="0"/>
              <a:t>Un ciclo de vida de software es un representación de un proceso. Grafica una descripción del proceso desde una perspectiva particular</a:t>
            </a:r>
          </a:p>
          <a:p>
            <a:pPr>
              <a:buClr>
                <a:schemeClr val="accent2"/>
              </a:buClr>
              <a:buFont typeface="Wingdings" panose="05000000000000000000" pitchFamily="2" charset="2"/>
              <a:buChar char="§"/>
            </a:pPr>
            <a:r>
              <a:rPr lang="es-AR" sz="4267" dirty="0"/>
              <a:t>Los modelos especifican</a:t>
            </a:r>
          </a:p>
          <a:p>
            <a:pPr marL="1219170" lvl="1" indent="-609585">
              <a:buClr>
                <a:schemeClr val="accent2"/>
              </a:buClr>
              <a:buFont typeface="Wingdings" panose="05000000000000000000" pitchFamily="2" charset="2"/>
              <a:buChar char="§"/>
            </a:pPr>
            <a:r>
              <a:rPr lang="es-AR" sz="3733" dirty="0"/>
              <a:t>Las fases de proceso.</a:t>
            </a:r>
          </a:p>
          <a:p>
            <a:pPr marL="1904952" lvl="2" indent="-609585">
              <a:buClr>
                <a:schemeClr val="accent2"/>
              </a:buClr>
              <a:buFont typeface="Wingdings" panose="05000000000000000000" pitchFamily="2" charset="2"/>
              <a:buChar char="§"/>
            </a:pPr>
            <a:r>
              <a:rPr lang="es-AR" sz="3733" dirty="0"/>
              <a:t>Ejemplo: requerimientos, especificación, diseño…</a:t>
            </a:r>
          </a:p>
          <a:p>
            <a:pPr marL="1219170" lvl="1" indent="-609585">
              <a:buClr>
                <a:schemeClr val="accent2"/>
              </a:buClr>
              <a:buFont typeface="Wingdings" panose="05000000000000000000" pitchFamily="2" charset="2"/>
              <a:buChar char="§"/>
            </a:pPr>
            <a:r>
              <a:rPr lang="es-AR" sz="3733" dirty="0"/>
              <a:t>El orden en el cual se llevan a cabo</a:t>
            </a:r>
          </a:p>
          <a:p>
            <a:endParaRPr lang="en-US" dirty="0"/>
          </a:p>
        </p:txBody>
      </p:sp>
      <p:sp>
        <p:nvSpPr>
          <p:cNvPr id="4" name="Slide Number Placeholder 3"/>
          <p:cNvSpPr>
            <a:spLocks noGrp="1"/>
          </p:cNvSpPr>
          <p:nvPr>
            <p:ph type="sldNum" sz="quarter" idx="12"/>
          </p:nvPr>
        </p:nvSpPr>
        <p:spPr/>
        <p:txBody>
          <a:bodyPr/>
          <a:lstStyle/>
          <a:p>
            <a:fld id="{D3D4FDB8-77AE-4BF2-9137-F1510AAFEBF7}" type="slidenum">
              <a:rPr lang="es-AR" smtClean="0"/>
              <a:pPr/>
              <a:t>15</a:t>
            </a:fld>
            <a:endParaRPr lang="es-AR" dirty="0"/>
          </a:p>
        </p:txBody>
      </p:sp>
    </p:spTree>
    <p:extLst>
      <p:ext uri="{BB962C8B-B14F-4D97-AF65-F5344CB8AC3E}">
        <p14:creationId xmlns:p14="http://schemas.microsoft.com/office/powerpoint/2010/main" val="39123109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AR" dirty="0"/>
              <a:t>Artefacto: Sprint Backlog </a:t>
            </a:r>
          </a:p>
        </p:txBody>
      </p:sp>
      <p:pic>
        <p:nvPicPr>
          <p:cNvPr id="6146" name="Picture 2" descr="C:\Documents and Settings\Florencia\Mis documentos\Capacitaciones\Cursos JM\Scrum\Imagenes\imagen131.png"/>
          <p:cNvPicPr>
            <a:picLocks noChangeAspect="1" noChangeArrowheads="1"/>
          </p:cNvPicPr>
          <p:nvPr/>
        </p:nvPicPr>
        <p:blipFill rotWithShape="1">
          <a:blip r:embed="rId2">
            <a:extLst>
              <a:ext uri="{28A0092B-C50C-407E-A947-70E740481C1C}">
                <a14:useLocalDpi xmlns:a14="http://schemas.microsoft.com/office/drawing/2010/main" val="0"/>
              </a:ext>
            </a:extLst>
          </a:blip>
          <a:srcRect t="2881" r="9177" b="18711"/>
          <a:stretch/>
        </p:blipFill>
        <p:spPr bwMode="auto">
          <a:xfrm>
            <a:off x="1463675" y="1313462"/>
            <a:ext cx="7095109" cy="4855691"/>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3949680" y="2922235"/>
            <a:ext cx="926857" cy="400110"/>
          </a:xfrm>
          <a:prstGeom prst="rect">
            <a:avLst/>
          </a:prstGeom>
          <a:noFill/>
        </p:spPr>
        <p:txBody>
          <a:bodyPr wrap="none" rtlCol="0">
            <a:spAutoFit/>
          </a:bodyPr>
          <a:lstStyle/>
          <a:p>
            <a:pPr algn="ctr"/>
            <a:r>
              <a:rPr lang="es-AR" sz="1000" dirty="0">
                <a:latin typeface="Garamond" pitchFamily="18" charset="0"/>
              </a:rPr>
              <a:t>Codificar la IU</a:t>
            </a:r>
          </a:p>
          <a:p>
            <a:pPr algn="ctr"/>
            <a:r>
              <a:rPr lang="es-AR" sz="1000" dirty="0">
                <a:latin typeface="Garamond" pitchFamily="18" charset="0"/>
              </a:rPr>
              <a:t>Hs=5 </a:t>
            </a:r>
          </a:p>
        </p:txBody>
      </p:sp>
      <p:sp>
        <p:nvSpPr>
          <p:cNvPr id="6" name="5 CuadroTexto"/>
          <p:cNvSpPr txBox="1"/>
          <p:nvPr/>
        </p:nvSpPr>
        <p:spPr>
          <a:xfrm>
            <a:off x="4949935" y="2922235"/>
            <a:ext cx="1233030" cy="400110"/>
          </a:xfrm>
          <a:prstGeom prst="rect">
            <a:avLst/>
          </a:prstGeom>
          <a:noFill/>
        </p:spPr>
        <p:txBody>
          <a:bodyPr wrap="none" rtlCol="0">
            <a:spAutoFit/>
          </a:bodyPr>
          <a:lstStyle/>
          <a:p>
            <a:pPr algn="ctr"/>
            <a:r>
              <a:rPr lang="es-AR" sz="1000" dirty="0">
                <a:latin typeface="Garamond" pitchFamily="18" charset="0"/>
              </a:rPr>
              <a:t>Automatizar Pruebas</a:t>
            </a:r>
          </a:p>
          <a:p>
            <a:pPr algn="ctr"/>
            <a:r>
              <a:rPr lang="es-AR" sz="1000" dirty="0">
                <a:latin typeface="Garamond" pitchFamily="18" charset="0"/>
              </a:rPr>
              <a:t>Hs=8</a:t>
            </a:r>
          </a:p>
        </p:txBody>
      </p:sp>
      <p:sp>
        <p:nvSpPr>
          <p:cNvPr id="7" name="6 CuadroTexto"/>
          <p:cNvSpPr txBox="1"/>
          <p:nvPr/>
        </p:nvSpPr>
        <p:spPr>
          <a:xfrm>
            <a:off x="6153604" y="2896835"/>
            <a:ext cx="1162498" cy="400110"/>
          </a:xfrm>
          <a:prstGeom prst="rect">
            <a:avLst/>
          </a:prstGeom>
          <a:noFill/>
        </p:spPr>
        <p:txBody>
          <a:bodyPr wrap="none" rtlCol="0">
            <a:spAutoFit/>
          </a:bodyPr>
          <a:lstStyle/>
          <a:p>
            <a:pPr algn="ctr"/>
            <a:r>
              <a:rPr lang="es-AR" sz="1000" dirty="0">
                <a:latin typeface="Garamond" pitchFamily="18" charset="0"/>
              </a:rPr>
              <a:t>Crear Esquema BD</a:t>
            </a:r>
          </a:p>
          <a:p>
            <a:pPr algn="ctr"/>
            <a:r>
              <a:rPr lang="es-AR" sz="1000" dirty="0">
                <a:latin typeface="Garamond" pitchFamily="18" charset="0"/>
              </a:rPr>
              <a:t>Hs=6</a:t>
            </a:r>
          </a:p>
        </p:txBody>
      </p:sp>
      <p:sp>
        <p:nvSpPr>
          <p:cNvPr id="8" name="7 CuadroTexto"/>
          <p:cNvSpPr txBox="1"/>
          <p:nvPr/>
        </p:nvSpPr>
        <p:spPr>
          <a:xfrm>
            <a:off x="3794196" y="3735035"/>
            <a:ext cx="1266693" cy="400110"/>
          </a:xfrm>
          <a:prstGeom prst="rect">
            <a:avLst/>
          </a:prstGeom>
          <a:noFill/>
        </p:spPr>
        <p:txBody>
          <a:bodyPr wrap="none" rtlCol="0">
            <a:spAutoFit/>
          </a:bodyPr>
          <a:lstStyle/>
          <a:p>
            <a:pPr algn="ctr"/>
            <a:r>
              <a:rPr lang="es-AR" sz="1000" dirty="0">
                <a:latin typeface="Garamond" pitchFamily="18" charset="0"/>
              </a:rPr>
              <a:t>Agregar registro error</a:t>
            </a:r>
          </a:p>
          <a:p>
            <a:pPr algn="ctr"/>
            <a:r>
              <a:rPr lang="es-AR" sz="1000" dirty="0">
                <a:latin typeface="Garamond" pitchFamily="18" charset="0"/>
              </a:rPr>
              <a:t>Hs=12</a:t>
            </a:r>
          </a:p>
        </p:txBody>
      </p:sp>
      <p:sp>
        <p:nvSpPr>
          <p:cNvPr id="9" name="8 CuadroTexto"/>
          <p:cNvSpPr txBox="1"/>
          <p:nvPr/>
        </p:nvSpPr>
        <p:spPr>
          <a:xfrm>
            <a:off x="5179139" y="3738180"/>
            <a:ext cx="816249" cy="400110"/>
          </a:xfrm>
          <a:prstGeom prst="rect">
            <a:avLst/>
          </a:prstGeom>
          <a:noFill/>
        </p:spPr>
        <p:txBody>
          <a:bodyPr wrap="none" rtlCol="0">
            <a:spAutoFit/>
          </a:bodyPr>
          <a:lstStyle/>
          <a:p>
            <a:pPr algn="ctr"/>
            <a:r>
              <a:rPr lang="es-AR" sz="1000" dirty="0">
                <a:latin typeface="Garamond" pitchFamily="18" charset="0"/>
              </a:rPr>
              <a:t>Crear iconos</a:t>
            </a:r>
          </a:p>
          <a:p>
            <a:pPr algn="ctr"/>
            <a:r>
              <a:rPr lang="es-AR" sz="1000" dirty="0">
                <a:latin typeface="Garamond" pitchFamily="18" charset="0"/>
              </a:rPr>
              <a:t>Hs=8</a:t>
            </a:r>
          </a:p>
        </p:txBody>
      </p:sp>
      <p:sp>
        <p:nvSpPr>
          <p:cNvPr id="10" name="9 CuadroTexto"/>
          <p:cNvSpPr txBox="1"/>
          <p:nvPr/>
        </p:nvSpPr>
        <p:spPr>
          <a:xfrm>
            <a:off x="6171239" y="3715925"/>
            <a:ext cx="1127233" cy="400110"/>
          </a:xfrm>
          <a:prstGeom prst="rect">
            <a:avLst/>
          </a:prstGeom>
          <a:noFill/>
        </p:spPr>
        <p:txBody>
          <a:bodyPr wrap="none" rtlCol="0">
            <a:spAutoFit/>
          </a:bodyPr>
          <a:lstStyle/>
          <a:p>
            <a:pPr algn="ctr"/>
            <a:r>
              <a:rPr lang="es-AR" sz="1000" dirty="0">
                <a:latin typeface="Garamond" pitchFamily="18" charset="0"/>
              </a:rPr>
              <a:t>Buffer para prueba</a:t>
            </a:r>
          </a:p>
          <a:p>
            <a:pPr algn="ctr"/>
            <a:r>
              <a:rPr lang="es-AR" sz="1000" dirty="0">
                <a:latin typeface="Garamond" pitchFamily="18" charset="0"/>
              </a:rPr>
              <a:t>Hs=2</a:t>
            </a:r>
          </a:p>
        </p:txBody>
      </p:sp>
      <p:sp>
        <p:nvSpPr>
          <p:cNvPr id="11" name="10 CuadroTexto"/>
          <p:cNvSpPr txBox="1"/>
          <p:nvPr/>
        </p:nvSpPr>
        <p:spPr>
          <a:xfrm>
            <a:off x="3858562" y="4587014"/>
            <a:ext cx="1087157" cy="400110"/>
          </a:xfrm>
          <a:prstGeom prst="rect">
            <a:avLst/>
          </a:prstGeom>
          <a:noFill/>
        </p:spPr>
        <p:txBody>
          <a:bodyPr wrap="none" rtlCol="0">
            <a:spAutoFit/>
          </a:bodyPr>
          <a:lstStyle/>
          <a:p>
            <a:pPr algn="ctr"/>
            <a:r>
              <a:rPr lang="es-AR" sz="1000" dirty="0">
                <a:latin typeface="Garamond" pitchFamily="18" charset="0"/>
              </a:rPr>
              <a:t>Instalar Librería </a:t>
            </a:r>
          </a:p>
          <a:p>
            <a:pPr algn="ctr"/>
            <a:r>
              <a:rPr lang="es-AR" sz="1000" dirty="0">
                <a:latin typeface="Garamond" pitchFamily="18" charset="0"/>
              </a:rPr>
              <a:t>de Gráficos Hs=8</a:t>
            </a:r>
          </a:p>
        </p:txBody>
      </p:sp>
      <p:sp>
        <p:nvSpPr>
          <p:cNvPr id="12" name="11 CuadroTexto"/>
          <p:cNvSpPr txBox="1"/>
          <p:nvPr/>
        </p:nvSpPr>
        <p:spPr>
          <a:xfrm>
            <a:off x="4951699" y="4609269"/>
            <a:ext cx="1233031" cy="400110"/>
          </a:xfrm>
          <a:prstGeom prst="rect">
            <a:avLst/>
          </a:prstGeom>
          <a:noFill/>
        </p:spPr>
        <p:txBody>
          <a:bodyPr wrap="none" rtlCol="0">
            <a:spAutoFit/>
          </a:bodyPr>
          <a:lstStyle/>
          <a:p>
            <a:pPr algn="ctr"/>
            <a:r>
              <a:rPr lang="es-AR" sz="1000" dirty="0">
                <a:latin typeface="Garamond" pitchFamily="18" charset="0"/>
              </a:rPr>
              <a:t>Automatizar Pruebas</a:t>
            </a:r>
          </a:p>
          <a:p>
            <a:pPr algn="ctr"/>
            <a:r>
              <a:rPr lang="es-AR" sz="1000" dirty="0">
                <a:latin typeface="Garamond" pitchFamily="18" charset="0"/>
              </a:rPr>
              <a:t>Hs=6</a:t>
            </a:r>
          </a:p>
        </p:txBody>
      </p:sp>
      <p:sp>
        <p:nvSpPr>
          <p:cNvPr id="2" name="1 CuadroTexto"/>
          <p:cNvSpPr txBox="1"/>
          <p:nvPr/>
        </p:nvSpPr>
        <p:spPr>
          <a:xfrm>
            <a:off x="3328416" y="2927218"/>
            <a:ext cx="293670" cy="369332"/>
          </a:xfrm>
          <a:prstGeom prst="rect">
            <a:avLst/>
          </a:prstGeom>
          <a:noFill/>
        </p:spPr>
        <p:txBody>
          <a:bodyPr wrap="none" rtlCol="0">
            <a:spAutoFit/>
          </a:bodyPr>
          <a:lstStyle/>
          <a:p>
            <a:r>
              <a:rPr lang="es-AR" b="1" dirty="0">
                <a:latin typeface="Garamond" pitchFamily="18" charset="0"/>
              </a:rPr>
              <a:t>8</a:t>
            </a:r>
          </a:p>
        </p:txBody>
      </p:sp>
      <p:sp>
        <p:nvSpPr>
          <p:cNvPr id="22" name="21 CuadroTexto"/>
          <p:cNvSpPr txBox="1"/>
          <p:nvPr/>
        </p:nvSpPr>
        <p:spPr>
          <a:xfrm>
            <a:off x="3324363" y="3765813"/>
            <a:ext cx="293670" cy="369332"/>
          </a:xfrm>
          <a:prstGeom prst="rect">
            <a:avLst/>
          </a:prstGeom>
          <a:noFill/>
        </p:spPr>
        <p:txBody>
          <a:bodyPr wrap="none" rtlCol="0">
            <a:spAutoFit/>
          </a:bodyPr>
          <a:lstStyle/>
          <a:p>
            <a:r>
              <a:rPr lang="es-AR" b="1" dirty="0">
                <a:latin typeface="Garamond" pitchFamily="18" charset="0"/>
              </a:rPr>
              <a:t>5</a:t>
            </a:r>
          </a:p>
        </p:txBody>
      </p:sp>
      <p:sp>
        <p:nvSpPr>
          <p:cNvPr id="23" name="22 CuadroTexto"/>
          <p:cNvSpPr txBox="1"/>
          <p:nvPr/>
        </p:nvSpPr>
        <p:spPr>
          <a:xfrm>
            <a:off x="3346498" y="4638979"/>
            <a:ext cx="293670" cy="369332"/>
          </a:xfrm>
          <a:prstGeom prst="rect">
            <a:avLst/>
          </a:prstGeom>
          <a:noFill/>
        </p:spPr>
        <p:txBody>
          <a:bodyPr wrap="none" rtlCol="0">
            <a:spAutoFit/>
          </a:bodyPr>
          <a:lstStyle/>
          <a:p>
            <a:r>
              <a:rPr lang="es-AR" b="1" dirty="0">
                <a:latin typeface="Garamond" pitchFamily="18" charset="0"/>
              </a:rPr>
              <a:t>3</a:t>
            </a:r>
          </a:p>
        </p:txBody>
      </p:sp>
      <p:grpSp>
        <p:nvGrpSpPr>
          <p:cNvPr id="27" name="26 Grupo"/>
          <p:cNvGrpSpPr/>
          <p:nvPr/>
        </p:nvGrpSpPr>
        <p:grpSpPr>
          <a:xfrm>
            <a:off x="2572512" y="2109216"/>
            <a:ext cx="85344" cy="1060704"/>
            <a:chOff x="2572512" y="2109216"/>
            <a:chExt cx="85344" cy="1060704"/>
          </a:xfrm>
        </p:grpSpPr>
        <p:cxnSp>
          <p:nvCxnSpPr>
            <p:cNvPr id="24" name="23 Conector recto"/>
            <p:cNvCxnSpPr/>
            <p:nvPr/>
          </p:nvCxnSpPr>
          <p:spPr>
            <a:xfrm>
              <a:off x="2609088" y="2109216"/>
              <a:ext cx="0" cy="963168"/>
            </a:xfrm>
            <a:prstGeom prst="line">
              <a:avLst/>
            </a:prstGeom>
            <a:ln w="254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5" name="24 Elipse"/>
            <p:cNvSpPr/>
            <p:nvPr/>
          </p:nvSpPr>
          <p:spPr>
            <a:xfrm>
              <a:off x="2572512" y="3072384"/>
              <a:ext cx="85344" cy="9753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000" dirty="0">
                <a:solidFill>
                  <a:schemeClr val="tx1"/>
                </a:solidFill>
                <a:latin typeface="Garamond" pitchFamily="18" charset="0"/>
              </a:endParaRPr>
            </a:p>
          </p:txBody>
        </p:sp>
      </p:grpSp>
      <p:sp>
        <p:nvSpPr>
          <p:cNvPr id="28" name="27 CuadroTexto"/>
          <p:cNvSpPr txBox="1"/>
          <p:nvPr/>
        </p:nvSpPr>
        <p:spPr>
          <a:xfrm>
            <a:off x="1683575" y="1780032"/>
            <a:ext cx="1854995" cy="338554"/>
          </a:xfrm>
          <a:prstGeom prst="rect">
            <a:avLst/>
          </a:prstGeom>
          <a:noFill/>
        </p:spPr>
        <p:txBody>
          <a:bodyPr wrap="none" rtlCol="0">
            <a:spAutoFit/>
          </a:bodyPr>
          <a:lstStyle/>
          <a:p>
            <a:r>
              <a:rPr lang="es-AR" sz="1600" dirty="0">
                <a:latin typeface="Garamond" pitchFamily="18" charset="0"/>
              </a:rPr>
              <a:t>Cada característica…</a:t>
            </a:r>
          </a:p>
        </p:txBody>
      </p:sp>
      <p:sp>
        <p:nvSpPr>
          <p:cNvPr id="30" name="29 CuadroTexto"/>
          <p:cNvSpPr txBox="1"/>
          <p:nvPr/>
        </p:nvSpPr>
        <p:spPr>
          <a:xfrm>
            <a:off x="3815684" y="1780032"/>
            <a:ext cx="3219856" cy="338554"/>
          </a:xfrm>
          <a:prstGeom prst="rect">
            <a:avLst/>
          </a:prstGeom>
          <a:noFill/>
        </p:spPr>
        <p:txBody>
          <a:bodyPr wrap="none" rtlCol="0">
            <a:spAutoFit/>
          </a:bodyPr>
          <a:lstStyle/>
          <a:p>
            <a:r>
              <a:rPr lang="es-AR" sz="1600" dirty="0">
                <a:latin typeface="Garamond" pitchFamily="18" charset="0"/>
              </a:rPr>
              <a:t>… se divide en un conjunto de tareas. </a:t>
            </a:r>
          </a:p>
        </p:txBody>
      </p:sp>
      <p:sp>
        <p:nvSpPr>
          <p:cNvPr id="31" name="30 CuadroTexto"/>
          <p:cNvSpPr txBox="1"/>
          <p:nvPr/>
        </p:nvSpPr>
        <p:spPr>
          <a:xfrm>
            <a:off x="7418420" y="1313462"/>
            <a:ext cx="1030636" cy="1077218"/>
          </a:xfrm>
          <a:prstGeom prst="rect">
            <a:avLst/>
          </a:prstGeom>
          <a:noFill/>
        </p:spPr>
        <p:txBody>
          <a:bodyPr wrap="square" rtlCol="0">
            <a:spAutoFit/>
          </a:bodyPr>
          <a:lstStyle/>
          <a:p>
            <a:r>
              <a:rPr lang="es-AR" sz="1600" dirty="0">
                <a:latin typeface="Garamond" pitchFamily="18" charset="0"/>
              </a:rPr>
              <a:t>Suma de las horas-esfuerzo estimadas</a:t>
            </a:r>
          </a:p>
        </p:txBody>
      </p:sp>
      <p:sp>
        <p:nvSpPr>
          <p:cNvPr id="32" name="31 CuadroTexto"/>
          <p:cNvSpPr txBox="1"/>
          <p:nvPr/>
        </p:nvSpPr>
        <p:spPr>
          <a:xfrm>
            <a:off x="7640068" y="2912224"/>
            <a:ext cx="385042" cy="369332"/>
          </a:xfrm>
          <a:prstGeom prst="rect">
            <a:avLst/>
          </a:prstGeom>
          <a:noFill/>
        </p:spPr>
        <p:txBody>
          <a:bodyPr wrap="none" rtlCol="0">
            <a:spAutoFit/>
          </a:bodyPr>
          <a:lstStyle/>
          <a:p>
            <a:r>
              <a:rPr lang="es-AR" b="1" dirty="0">
                <a:latin typeface="Garamond" pitchFamily="18" charset="0"/>
              </a:rPr>
              <a:t>19</a:t>
            </a:r>
          </a:p>
        </p:txBody>
      </p:sp>
      <p:sp>
        <p:nvSpPr>
          <p:cNvPr id="33" name="32 CuadroTexto"/>
          <p:cNvSpPr txBox="1"/>
          <p:nvPr/>
        </p:nvSpPr>
        <p:spPr>
          <a:xfrm>
            <a:off x="7640068" y="3768958"/>
            <a:ext cx="402674" cy="369332"/>
          </a:xfrm>
          <a:prstGeom prst="rect">
            <a:avLst/>
          </a:prstGeom>
          <a:noFill/>
        </p:spPr>
        <p:txBody>
          <a:bodyPr wrap="none" rtlCol="0">
            <a:spAutoFit/>
          </a:bodyPr>
          <a:lstStyle/>
          <a:p>
            <a:r>
              <a:rPr lang="es-AR" b="1" dirty="0">
                <a:latin typeface="Garamond" pitchFamily="18" charset="0"/>
              </a:rPr>
              <a:t>22</a:t>
            </a:r>
          </a:p>
        </p:txBody>
      </p:sp>
      <p:sp>
        <p:nvSpPr>
          <p:cNvPr id="34" name="33 CuadroTexto"/>
          <p:cNvSpPr txBox="1"/>
          <p:nvPr/>
        </p:nvSpPr>
        <p:spPr>
          <a:xfrm>
            <a:off x="7640068" y="4617792"/>
            <a:ext cx="385042" cy="369332"/>
          </a:xfrm>
          <a:prstGeom prst="rect">
            <a:avLst/>
          </a:prstGeom>
          <a:noFill/>
        </p:spPr>
        <p:txBody>
          <a:bodyPr wrap="none" rtlCol="0">
            <a:spAutoFit/>
          </a:bodyPr>
          <a:lstStyle/>
          <a:p>
            <a:r>
              <a:rPr lang="es-AR" b="1" dirty="0">
                <a:latin typeface="Garamond" pitchFamily="18" charset="0"/>
              </a:rPr>
              <a:t>14</a:t>
            </a:r>
          </a:p>
        </p:txBody>
      </p:sp>
      <p:sp>
        <p:nvSpPr>
          <p:cNvPr id="35" name="34 CuadroTexto"/>
          <p:cNvSpPr txBox="1"/>
          <p:nvPr/>
        </p:nvSpPr>
        <p:spPr>
          <a:xfrm>
            <a:off x="7640068" y="3322345"/>
            <a:ext cx="338554" cy="369332"/>
          </a:xfrm>
          <a:prstGeom prst="rect">
            <a:avLst/>
          </a:prstGeom>
          <a:noFill/>
        </p:spPr>
        <p:txBody>
          <a:bodyPr wrap="none" rtlCol="0">
            <a:spAutoFit/>
          </a:bodyPr>
          <a:lstStyle/>
          <a:p>
            <a:r>
              <a:rPr lang="es-AR" b="1" dirty="0">
                <a:latin typeface="Garamond" pitchFamily="18" charset="0"/>
              </a:rPr>
              <a:t>+</a:t>
            </a:r>
          </a:p>
        </p:txBody>
      </p:sp>
      <p:sp>
        <p:nvSpPr>
          <p:cNvPr id="36" name="35 CuadroTexto"/>
          <p:cNvSpPr txBox="1"/>
          <p:nvPr/>
        </p:nvSpPr>
        <p:spPr>
          <a:xfrm>
            <a:off x="7640068" y="4154079"/>
            <a:ext cx="338554" cy="369332"/>
          </a:xfrm>
          <a:prstGeom prst="rect">
            <a:avLst/>
          </a:prstGeom>
          <a:noFill/>
        </p:spPr>
        <p:txBody>
          <a:bodyPr wrap="none" rtlCol="0">
            <a:spAutoFit/>
          </a:bodyPr>
          <a:lstStyle/>
          <a:p>
            <a:r>
              <a:rPr lang="es-AR" b="1" dirty="0">
                <a:latin typeface="Garamond" pitchFamily="18" charset="0"/>
              </a:rPr>
              <a:t>+</a:t>
            </a:r>
          </a:p>
        </p:txBody>
      </p:sp>
      <p:sp>
        <p:nvSpPr>
          <p:cNvPr id="37" name="36 CuadroTexto"/>
          <p:cNvSpPr txBox="1"/>
          <p:nvPr/>
        </p:nvSpPr>
        <p:spPr>
          <a:xfrm>
            <a:off x="7640068" y="5599248"/>
            <a:ext cx="402674" cy="369332"/>
          </a:xfrm>
          <a:prstGeom prst="rect">
            <a:avLst/>
          </a:prstGeom>
          <a:noFill/>
        </p:spPr>
        <p:txBody>
          <a:bodyPr wrap="none" rtlCol="0">
            <a:spAutoFit/>
          </a:bodyPr>
          <a:lstStyle/>
          <a:p>
            <a:r>
              <a:rPr lang="es-AR" b="1" dirty="0">
                <a:latin typeface="Garamond" pitchFamily="18" charset="0"/>
              </a:rPr>
              <a:t>55</a:t>
            </a:r>
          </a:p>
        </p:txBody>
      </p:sp>
      <p:sp>
        <p:nvSpPr>
          <p:cNvPr id="38" name="37 CuadroTexto"/>
          <p:cNvSpPr txBox="1"/>
          <p:nvPr/>
        </p:nvSpPr>
        <p:spPr>
          <a:xfrm>
            <a:off x="7155798" y="5821681"/>
            <a:ext cx="1459054" cy="338554"/>
          </a:xfrm>
          <a:prstGeom prst="rect">
            <a:avLst/>
          </a:prstGeom>
          <a:noFill/>
        </p:spPr>
        <p:txBody>
          <a:bodyPr wrap="none" rtlCol="0">
            <a:spAutoFit/>
          </a:bodyPr>
          <a:lstStyle/>
          <a:p>
            <a:r>
              <a:rPr lang="es-AR" sz="1600" dirty="0">
                <a:latin typeface="Garamond" pitchFamily="18" charset="0"/>
              </a:rPr>
              <a:t>Horas-Esfuerzo</a:t>
            </a:r>
          </a:p>
        </p:txBody>
      </p:sp>
      <p:sp>
        <p:nvSpPr>
          <p:cNvPr id="39" name="38 CuadroTexto"/>
          <p:cNvSpPr txBox="1"/>
          <p:nvPr/>
        </p:nvSpPr>
        <p:spPr>
          <a:xfrm>
            <a:off x="2140751" y="5544682"/>
            <a:ext cx="1397819" cy="338554"/>
          </a:xfrm>
          <a:prstGeom prst="rect">
            <a:avLst/>
          </a:prstGeom>
          <a:noFill/>
        </p:spPr>
        <p:txBody>
          <a:bodyPr wrap="none" rtlCol="0">
            <a:spAutoFit/>
          </a:bodyPr>
          <a:lstStyle/>
          <a:p>
            <a:r>
              <a:rPr lang="es-AR" sz="1600" dirty="0">
                <a:latin typeface="Garamond" pitchFamily="18" charset="0"/>
              </a:rPr>
              <a:t>16 </a:t>
            </a:r>
            <a:r>
              <a:rPr lang="es-AR" sz="1600" dirty="0" err="1">
                <a:latin typeface="Garamond" pitchFamily="18" charset="0"/>
              </a:rPr>
              <a:t>Story</a:t>
            </a:r>
            <a:r>
              <a:rPr lang="es-AR" sz="1600" dirty="0">
                <a:latin typeface="Garamond" pitchFamily="18" charset="0"/>
              </a:rPr>
              <a:t> </a:t>
            </a:r>
            <a:r>
              <a:rPr lang="es-AR" sz="1600" dirty="0" err="1">
                <a:latin typeface="Garamond" pitchFamily="18" charset="0"/>
              </a:rPr>
              <a:t>Points</a:t>
            </a:r>
            <a:endParaRPr lang="es-AR" sz="1600" dirty="0">
              <a:latin typeface="Garamond" pitchFamily="18" charset="0"/>
            </a:endParaRPr>
          </a:p>
        </p:txBody>
      </p:sp>
    </p:spTree>
    <p:extLst>
      <p:ext uri="{BB962C8B-B14F-4D97-AF65-F5344CB8AC3E}">
        <p14:creationId xmlns:p14="http://schemas.microsoft.com/office/powerpoint/2010/main" val="38084205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8499428" y="1816823"/>
            <a:ext cx="4024788" cy="1400530"/>
          </a:xfrm>
        </p:spPr>
        <p:txBody>
          <a:bodyPr/>
          <a:lstStyle/>
          <a:p>
            <a:r>
              <a:rPr lang="es-AR" dirty="0"/>
              <a:t>Ejecución</a:t>
            </a:r>
            <a:br>
              <a:rPr lang="es-AR" dirty="0"/>
            </a:br>
            <a:r>
              <a:rPr lang="es-AR" dirty="0"/>
              <a:t>del Sprint</a:t>
            </a:r>
          </a:p>
        </p:txBody>
      </p:sp>
      <p:grpSp>
        <p:nvGrpSpPr>
          <p:cNvPr id="4" name="3 Grupo"/>
          <p:cNvGrpSpPr/>
          <p:nvPr/>
        </p:nvGrpSpPr>
        <p:grpSpPr>
          <a:xfrm>
            <a:off x="342900" y="692696"/>
            <a:ext cx="8077200" cy="6162675"/>
            <a:chOff x="342900" y="322262"/>
            <a:chExt cx="8077200" cy="6162675"/>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322262"/>
              <a:ext cx="8077200" cy="616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520700" y="1037595"/>
              <a:ext cx="972959" cy="307777"/>
            </a:xfrm>
            <a:prstGeom prst="rect">
              <a:avLst/>
            </a:prstGeom>
            <a:noFill/>
          </p:spPr>
          <p:txBody>
            <a:bodyPr wrap="none" rtlCol="0">
              <a:spAutoFit/>
            </a:bodyPr>
            <a:lstStyle/>
            <a:p>
              <a:r>
                <a:rPr lang="es-AR" sz="1400" dirty="0" err="1">
                  <a:latin typeface="Garamond" pitchFamily="18" charset="0"/>
                </a:rPr>
                <a:t>Timeboxed</a:t>
              </a:r>
              <a:endParaRPr lang="es-AR" sz="1400" dirty="0">
                <a:latin typeface="Garamond" pitchFamily="18" charset="0"/>
              </a:endParaRPr>
            </a:p>
          </p:txBody>
        </p:sp>
        <p:sp>
          <p:nvSpPr>
            <p:cNvPr id="6" name="5 CuadroTexto"/>
            <p:cNvSpPr txBox="1"/>
            <p:nvPr/>
          </p:nvSpPr>
          <p:spPr>
            <a:xfrm>
              <a:off x="1905000" y="1710695"/>
              <a:ext cx="737702" cy="307777"/>
            </a:xfrm>
            <a:prstGeom prst="rect">
              <a:avLst/>
            </a:prstGeom>
            <a:noFill/>
          </p:spPr>
          <p:txBody>
            <a:bodyPr wrap="none" rtlCol="0">
              <a:spAutoFit/>
            </a:bodyPr>
            <a:lstStyle/>
            <a:p>
              <a:r>
                <a:rPr lang="es-AR" sz="1400" dirty="0">
                  <a:latin typeface="Garamond" pitchFamily="18" charset="0"/>
                </a:rPr>
                <a:t>Sprint 1</a:t>
              </a:r>
            </a:p>
          </p:txBody>
        </p:sp>
        <p:sp>
          <p:nvSpPr>
            <p:cNvPr id="7" name="6 CuadroTexto"/>
            <p:cNvSpPr txBox="1"/>
            <p:nvPr/>
          </p:nvSpPr>
          <p:spPr>
            <a:xfrm>
              <a:off x="3543300" y="1710695"/>
              <a:ext cx="737702" cy="307777"/>
            </a:xfrm>
            <a:prstGeom prst="rect">
              <a:avLst/>
            </a:prstGeom>
            <a:noFill/>
          </p:spPr>
          <p:txBody>
            <a:bodyPr wrap="none" rtlCol="0">
              <a:spAutoFit/>
            </a:bodyPr>
            <a:lstStyle/>
            <a:p>
              <a:r>
                <a:rPr lang="es-AR" sz="1400" dirty="0">
                  <a:latin typeface="Garamond" pitchFamily="18" charset="0"/>
                </a:rPr>
                <a:t>Sprint 2</a:t>
              </a:r>
            </a:p>
          </p:txBody>
        </p:sp>
        <p:sp>
          <p:nvSpPr>
            <p:cNvPr id="8" name="7 CuadroTexto"/>
            <p:cNvSpPr txBox="1"/>
            <p:nvPr/>
          </p:nvSpPr>
          <p:spPr>
            <a:xfrm>
              <a:off x="5232400" y="1710695"/>
              <a:ext cx="737702" cy="307777"/>
            </a:xfrm>
            <a:prstGeom prst="rect">
              <a:avLst/>
            </a:prstGeom>
            <a:noFill/>
          </p:spPr>
          <p:txBody>
            <a:bodyPr wrap="none" rtlCol="0">
              <a:spAutoFit/>
            </a:bodyPr>
            <a:lstStyle/>
            <a:p>
              <a:r>
                <a:rPr lang="es-AR" sz="1400" dirty="0">
                  <a:latin typeface="Garamond" pitchFamily="18" charset="0"/>
                </a:rPr>
                <a:t>Sprint 3</a:t>
              </a:r>
            </a:p>
          </p:txBody>
        </p:sp>
        <p:sp>
          <p:nvSpPr>
            <p:cNvPr id="9" name="8 CuadroTexto"/>
            <p:cNvSpPr txBox="1"/>
            <p:nvPr/>
          </p:nvSpPr>
          <p:spPr>
            <a:xfrm>
              <a:off x="6845300" y="1710695"/>
              <a:ext cx="737702" cy="307777"/>
            </a:xfrm>
            <a:prstGeom prst="rect">
              <a:avLst/>
            </a:prstGeom>
            <a:noFill/>
          </p:spPr>
          <p:txBody>
            <a:bodyPr wrap="none" rtlCol="0">
              <a:spAutoFit/>
            </a:bodyPr>
            <a:lstStyle/>
            <a:p>
              <a:r>
                <a:rPr lang="es-AR" sz="1400" dirty="0">
                  <a:latin typeface="Garamond" pitchFamily="18" charset="0"/>
                </a:rPr>
                <a:t>Sprint 4</a:t>
              </a:r>
            </a:p>
          </p:txBody>
        </p:sp>
        <p:sp>
          <p:nvSpPr>
            <p:cNvPr id="10" name="9 CuadroTexto"/>
            <p:cNvSpPr txBox="1"/>
            <p:nvPr/>
          </p:nvSpPr>
          <p:spPr>
            <a:xfrm>
              <a:off x="3611097" y="775985"/>
              <a:ext cx="1576072" cy="307777"/>
            </a:xfrm>
            <a:prstGeom prst="rect">
              <a:avLst/>
            </a:prstGeom>
            <a:noFill/>
          </p:spPr>
          <p:txBody>
            <a:bodyPr wrap="none" rtlCol="0">
              <a:spAutoFit/>
            </a:bodyPr>
            <a:lstStyle/>
            <a:p>
              <a:r>
                <a:rPr lang="es-AR" sz="1400" dirty="0">
                  <a:latin typeface="Garamond" pitchFamily="18" charset="0"/>
                </a:rPr>
                <a:t>Longitud Constante</a:t>
              </a:r>
            </a:p>
          </p:txBody>
        </p:sp>
        <p:sp>
          <p:nvSpPr>
            <p:cNvPr id="12" name="11 CuadroTexto"/>
            <p:cNvSpPr txBox="1"/>
            <p:nvPr/>
          </p:nvSpPr>
          <p:spPr>
            <a:xfrm>
              <a:off x="6446830" y="590575"/>
              <a:ext cx="1754006" cy="738664"/>
            </a:xfrm>
            <a:prstGeom prst="rect">
              <a:avLst/>
            </a:prstGeom>
            <a:noFill/>
          </p:spPr>
          <p:txBody>
            <a:bodyPr wrap="none" rtlCol="0">
              <a:spAutoFit/>
            </a:bodyPr>
            <a:lstStyle/>
            <a:p>
              <a:pPr algn="ctr"/>
              <a:r>
                <a:rPr lang="es-AR" sz="1400" dirty="0">
                  <a:latin typeface="Garamond" pitchFamily="18" charset="0"/>
                </a:rPr>
                <a:t>Duración corta:</a:t>
              </a:r>
            </a:p>
            <a:p>
              <a:pPr algn="ctr"/>
              <a:r>
                <a:rPr lang="es-AR" sz="1400" dirty="0">
                  <a:latin typeface="Garamond" pitchFamily="18" charset="0"/>
                </a:rPr>
                <a:t>Desde 1 semana </a:t>
              </a:r>
            </a:p>
            <a:p>
              <a:pPr algn="ctr"/>
              <a:r>
                <a:rPr lang="es-AR" sz="1400" dirty="0">
                  <a:latin typeface="Garamond" pitchFamily="18" charset="0"/>
                </a:rPr>
                <a:t>hasta 1 mes calendario</a:t>
              </a:r>
            </a:p>
          </p:txBody>
        </p:sp>
        <p:sp>
          <p:nvSpPr>
            <p:cNvPr id="13" name="12 CuadroTexto"/>
            <p:cNvSpPr txBox="1"/>
            <p:nvPr/>
          </p:nvSpPr>
          <p:spPr>
            <a:xfrm>
              <a:off x="2255231" y="2955295"/>
              <a:ext cx="1478569" cy="523220"/>
            </a:xfrm>
            <a:prstGeom prst="rect">
              <a:avLst/>
            </a:prstGeom>
            <a:noFill/>
          </p:spPr>
          <p:txBody>
            <a:bodyPr wrap="square" rtlCol="0">
              <a:spAutoFit/>
            </a:bodyPr>
            <a:lstStyle/>
            <a:p>
              <a:r>
                <a:rPr lang="es-AR" sz="1400" dirty="0">
                  <a:latin typeface="Garamond" pitchFamily="18" charset="0"/>
                </a:rPr>
                <a:t>Sin cambios que alteren el objetivo</a:t>
              </a:r>
            </a:p>
          </p:txBody>
        </p:sp>
        <p:sp>
          <p:nvSpPr>
            <p:cNvPr id="14" name="13 CuadroTexto"/>
            <p:cNvSpPr txBox="1"/>
            <p:nvPr/>
          </p:nvSpPr>
          <p:spPr>
            <a:xfrm>
              <a:off x="3766272" y="2955295"/>
              <a:ext cx="2101610" cy="523220"/>
            </a:xfrm>
            <a:prstGeom prst="rect">
              <a:avLst/>
            </a:prstGeom>
            <a:noFill/>
          </p:spPr>
          <p:txBody>
            <a:bodyPr wrap="square" rtlCol="0">
              <a:spAutoFit/>
            </a:bodyPr>
            <a:lstStyle/>
            <a:p>
              <a:r>
                <a:rPr lang="es-AR" sz="1400" dirty="0">
                  <a:latin typeface="Garamond" pitchFamily="18" charset="0"/>
                </a:rPr>
                <a:t>Definición acordada del criterio de “Hecho”</a:t>
              </a:r>
            </a:p>
          </p:txBody>
        </p:sp>
      </p:grpSp>
    </p:spTree>
    <p:extLst>
      <p:ext uri="{BB962C8B-B14F-4D97-AF65-F5344CB8AC3E}">
        <p14:creationId xmlns:p14="http://schemas.microsoft.com/office/powerpoint/2010/main" val="11145461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D57F1E4F-1CFF-5643-939E-02111984F565}" type="slidenum">
              <a:rPr lang="en-US" smtClean="0"/>
              <a:t>152</a:t>
            </a:fld>
            <a:endParaRPr lang="en-US" dirty="0"/>
          </a:p>
        </p:txBody>
      </p:sp>
      <p:graphicFrame>
        <p:nvGraphicFramePr>
          <p:cNvPr id="3" name="Tabla 2"/>
          <p:cNvGraphicFramePr>
            <a:graphicFrameLocks noGrp="1"/>
          </p:cNvGraphicFramePr>
          <p:nvPr>
            <p:extLst>
              <p:ext uri="{D42A27DB-BD31-4B8C-83A1-F6EECF244321}">
                <p14:modId xmlns:p14="http://schemas.microsoft.com/office/powerpoint/2010/main" val="1656137780"/>
              </p:ext>
            </p:extLst>
          </p:nvPr>
        </p:nvGraphicFramePr>
        <p:xfrm>
          <a:off x="1055440" y="822960"/>
          <a:ext cx="5567223" cy="6035040"/>
        </p:xfrm>
        <a:graphic>
          <a:graphicData uri="http://schemas.openxmlformats.org/drawingml/2006/table">
            <a:tbl>
              <a:tblPr firstRow="1" bandRow="1">
                <a:tableStyleId>{5C22544A-7EE6-4342-B048-85BDC9FD1C3A}</a:tableStyleId>
              </a:tblPr>
              <a:tblGrid>
                <a:gridCol w="466056">
                  <a:extLst>
                    <a:ext uri="{9D8B030D-6E8A-4147-A177-3AD203B41FA5}">
                      <a16:colId xmlns:a16="http://schemas.microsoft.com/office/drawing/2014/main" val="20000"/>
                    </a:ext>
                  </a:extLst>
                </a:gridCol>
                <a:gridCol w="5101167">
                  <a:extLst>
                    <a:ext uri="{9D8B030D-6E8A-4147-A177-3AD203B41FA5}">
                      <a16:colId xmlns:a16="http://schemas.microsoft.com/office/drawing/2014/main" val="20001"/>
                    </a:ext>
                  </a:extLst>
                </a:gridCol>
              </a:tblGrid>
              <a:tr h="332801">
                <a:tc gridSpan="2">
                  <a:txBody>
                    <a:bodyPr/>
                    <a:lstStyle/>
                    <a:p>
                      <a:pPr algn="ctr"/>
                      <a:r>
                        <a:rPr lang="es-AR" sz="1600" dirty="0">
                          <a:solidFill>
                            <a:schemeClr val="bg1"/>
                          </a:solidFill>
                        </a:rPr>
                        <a:t>Definición</a:t>
                      </a:r>
                      <a:r>
                        <a:rPr lang="es-AR" sz="1600" baseline="0" dirty="0">
                          <a:solidFill>
                            <a:schemeClr val="bg1"/>
                          </a:solidFill>
                        </a:rPr>
                        <a:t> de Hecho (DONE)</a:t>
                      </a:r>
                      <a:endParaRPr lang="es-AR" sz="1600" dirty="0">
                        <a:solidFill>
                          <a:schemeClr val="bg1"/>
                        </a:solidFill>
                      </a:endParaRPr>
                    </a:p>
                  </a:txBody>
                  <a:tcPr/>
                </a:tc>
                <a:tc hMerge="1">
                  <a:txBody>
                    <a:bodyPr/>
                    <a:lstStyle/>
                    <a:p>
                      <a:endParaRPr lang="es-AR" dirty="0"/>
                    </a:p>
                  </a:txBody>
                  <a:tcPr/>
                </a:tc>
                <a:extLst>
                  <a:ext uri="{0D108BD9-81ED-4DB2-BD59-A6C34878D82A}">
                    <a16:rowId xmlns:a16="http://schemas.microsoft.com/office/drawing/2014/main" val="10000"/>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Diseño</a:t>
                      </a:r>
                      <a:r>
                        <a:rPr lang="es-AR" sz="1600" baseline="0" dirty="0">
                          <a:solidFill>
                            <a:schemeClr val="tx1"/>
                          </a:solidFill>
                        </a:rPr>
                        <a:t> revisado</a:t>
                      </a:r>
                      <a:endParaRPr lang="es-AR" sz="1600" dirty="0">
                        <a:solidFill>
                          <a:schemeClr val="tx1"/>
                        </a:solidFill>
                      </a:endParaRPr>
                    </a:p>
                  </a:txBody>
                  <a:tcPr/>
                </a:tc>
                <a:extLst>
                  <a:ext uri="{0D108BD9-81ED-4DB2-BD59-A6C34878D82A}">
                    <a16:rowId xmlns:a16="http://schemas.microsoft.com/office/drawing/2014/main" val="10001"/>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r>
                        <a:rPr lang="es-AR" sz="1600" dirty="0">
                          <a:solidFill>
                            <a:schemeClr val="bg1"/>
                          </a:solidFill>
                        </a:rPr>
                        <a:t>Código Completo</a:t>
                      </a:r>
                    </a:p>
                  </a:txBody>
                  <a:tcPr>
                    <a:solidFill>
                      <a:schemeClr val="tx1"/>
                    </a:solidFill>
                  </a:tcPr>
                </a:tc>
                <a:extLst>
                  <a:ext uri="{0D108BD9-81ED-4DB2-BD59-A6C34878D82A}">
                    <a16:rowId xmlns:a16="http://schemas.microsoft.com/office/drawing/2014/main" val="10002"/>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a:t>
                      </a:r>
                      <a:r>
                        <a:rPr lang="es-AR" sz="1600" baseline="0" dirty="0">
                          <a:solidFill>
                            <a:schemeClr val="bg1"/>
                          </a:solidFill>
                        </a:rPr>
                        <a:t> </a:t>
                      </a:r>
                      <a:r>
                        <a:rPr lang="es-AR" sz="1600" baseline="0" dirty="0" err="1">
                          <a:solidFill>
                            <a:schemeClr val="bg1"/>
                          </a:solidFill>
                        </a:rPr>
                        <a:t>refactorizado</a:t>
                      </a:r>
                      <a:endParaRPr lang="es-AR" sz="1600" dirty="0">
                        <a:solidFill>
                          <a:schemeClr val="bg1"/>
                        </a:solidFill>
                      </a:endParaRPr>
                    </a:p>
                  </a:txBody>
                  <a:tcPr>
                    <a:solidFill>
                      <a:schemeClr val="tx1"/>
                    </a:solidFill>
                  </a:tcPr>
                </a:tc>
                <a:extLst>
                  <a:ext uri="{0D108BD9-81ED-4DB2-BD59-A6C34878D82A}">
                    <a16:rowId xmlns:a16="http://schemas.microsoft.com/office/drawing/2014/main" val="10003"/>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a:t>
                      </a:r>
                      <a:r>
                        <a:rPr lang="es-AR" sz="1600" baseline="0" dirty="0">
                          <a:solidFill>
                            <a:schemeClr val="bg1"/>
                          </a:solidFill>
                        </a:rPr>
                        <a:t> con formato estándar</a:t>
                      </a:r>
                      <a:endParaRPr lang="es-AR" sz="1600" dirty="0">
                        <a:solidFill>
                          <a:schemeClr val="bg1"/>
                        </a:solidFill>
                      </a:endParaRPr>
                    </a:p>
                  </a:txBody>
                  <a:tcPr>
                    <a:solidFill>
                      <a:schemeClr val="tx1"/>
                    </a:solidFill>
                  </a:tcPr>
                </a:tc>
                <a:extLst>
                  <a:ext uri="{0D108BD9-81ED-4DB2-BD59-A6C34878D82A}">
                    <a16:rowId xmlns:a16="http://schemas.microsoft.com/office/drawing/2014/main" val="10004"/>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 Comentado</a:t>
                      </a:r>
                    </a:p>
                  </a:txBody>
                  <a:tcPr>
                    <a:solidFill>
                      <a:schemeClr val="tx1"/>
                    </a:solidFill>
                  </a:tcPr>
                </a:tc>
                <a:extLst>
                  <a:ext uri="{0D108BD9-81ED-4DB2-BD59-A6C34878D82A}">
                    <a16:rowId xmlns:a16="http://schemas.microsoft.com/office/drawing/2014/main" val="10005"/>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 en el repositorio</a:t>
                      </a:r>
                    </a:p>
                  </a:txBody>
                  <a:tcPr>
                    <a:solidFill>
                      <a:schemeClr val="tx1"/>
                    </a:solidFill>
                  </a:tcPr>
                </a:tc>
                <a:extLst>
                  <a:ext uri="{0D108BD9-81ED-4DB2-BD59-A6C34878D82A}">
                    <a16:rowId xmlns:a16="http://schemas.microsoft.com/office/drawing/2014/main" val="10006"/>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 Inspeccionado</a:t>
                      </a:r>
                    </a:p>
                  </a:txBody>
                  <a:tcPr>
                    <a:solidFill>
                      <a:schemeClr val="tx1"/>
                    </a:solidFill>
                  </a:tcPr>
                </a:tc>
                <a:extLst>
                  <a:ext uri="{0D108BD9-81ED-4DB2-BD59-A6C34878D82A}">
                    <a16:rowId xmlns:a16="http://schemas.microsoft.com/office/drawing/2014/main" val="10007"/>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Documentación de Usuario actualizada</a:t>
                      </a:r>
                    </a:p>
                  </a:txBody>
                  <a:tcPr/>
                </a:tc>
                <a:extLst>
                  <a:ext uri="{0D108BD9-81ED-4DB2-BD59-A6C34878D82A}">
                    <a16:rowId xmlns:a16="http://schemas.microsoft.com/office/drawing/2014/main" val="10008"/>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Probado</a:t>
                      </a:r>
                    </a:p>
                  </a:txBody>
                  <a:tcPr/>
                </a:tc>
                <a:extLst>
                  <a:ext uri="{0D108BD9-81ED-4DB2-BD59-A6C34878D82A}">
                    <a16:rowId xmlns:a16="http://schemas.microsoft.com/office/drawing/2014/main" val="10009"/>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rgbClr val="E4CCCC"/>
                    </a:solidFill>
                  </a:tcPr>
                </a:tc>
                <a:tc>
                  <a:txBody>
                    <a:bodyPr/>
                    <a:lstStyle/>
                    <a:p>
                      <a:pPr lvl="1"/>
                      <a:r>
                        <a:rPr lang="es-AR" sz="1600" dirty="0">
                          <a:solidFill>
                            <a:schemeClr val="tx1"/>
                          </a:solidFill>
                        </a:rPr>
                        <a:t>Prueba de unidad hecha</a:t>
                      </a:r>
                    </a:p>
                  </a:txBody>
                  <a:tcPr>
                    <a:solidFill>
                      <a:srgbClr val="E4CCCC"/>
                    </a:solidFill>
                  </a:tcPr>
                </a:tc>
                <a:extLst>
                  <a:ext uri="{0D108BD9-81ED-4DB2-BD59-A6C34878D82A}">
                    <a16:rowId xmlns:a16="http://schemas.microsoft.com/office/drawing/2014/main" val="10010"/>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pPr lvl="1"/>
                      <a:r>
                        <a:rPr lang="es-AR" sz="1600" dirty="0">
                          <a:solidFill>
                            <a:schemeClr val="tx1"/>
                          </a:solidFill>
                        </a:rPr>
                        <a:t>Prueba de integración hecha</a:t>
                      </a:r>
                    </a:p>
                  </a:txBody>
                  <a:tcPr/>
                </a:tc>
                <a:extLst>
                  <a:ext uri="{0D108BD9-81ED-4DB2-BD59-A6C34878D82A}">
                    <a16:rowId xmlns:a16="http://schemas.microsoft.com/office/drawing/2014/main" val="10011"/>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rgbClr val="E4CCCC"/>
                    </a:solidFill>
                  </a:tcPr>
                </a:tc>
                <a:tc>
                  <a:txBody>
                    <a:bodyPr/>
                    <a:lstStyle/>
                    <a:p>
                      <a:pPr lvl="1"/>
                      <a:r>
                        <a:rPr lang="es-AR" sz="1600" dirty="0">
                          <a:solidFill>
                            <a:schemeClr val="tx1"/>
                          </a:solidFill>
                        </a:rPr>
                        <a:t>Prueba</a:t>
                      </a:r>
                      <a:r>
                        <a:rPr lang="es-AR" sz="1600" baseline="0" dirty="0">
                          <a:solidFill>
                            <a:schemeClr val="tx1"/>
                          </a:solidFill>
                        </a:rPr>
                        <a:t> de Regresión hecha</a:t>
                      </a:r>
                      <a:endParaRPr lang="es-AR" sz="1600" dirty="0">
                        <a:solidFill>
                          <a:schemeClr val="tx1"/>
                        </a:solidFill>
                      </a:endParaRPr>
                    </a:p>
                  </a:txBody>
                  <a:tcPr>
                    <a:solidFill>
                      <a:srgbClr val="E4CCCC"/>
                    </a:solidFill>
                  </a:tcPr>
                </a:tc>
                <a:extLst>
                  <a:ext uri="{0D108BD9-81ED-4DB2-BD59-A6C34878D82A}">
                    <a16:rowId xmlns:a16="http://schemas.microsoft.com/office/drawing/2014/main" val="10012"/>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rgbClr val="E4CCCC"/>
                    </a:solidFill>
                  </a:tcPr>
                </a:tc>
                <a:tc>
                  <a:txBody>
                    <a:bodyPr/>
                    <a:lstStyle/>
                    <a:p>
                      <a:pPr lvl="1"/>
                      <a:r>
                        <a:rPr lang="es-AR" sz="1600" dirty="0">
                          <a:solidFill>
                            <a:schemeClr val="tx1"/>
                          </a:solidFill>
                        </a:rPr>
                        <a:t>Plataforma probada</a:t>
                      </a:r>
                    </a:p>
                  </a:txBody>
                  <a:tcPr>
                    <a:solidFill>
                      <a:srgbClr val="E4CCCC"/>
                    </a:solidFill>
                  </a:tcPr>
                </a:tc>
                <a:extLst>
                  <a:ext uri="{0D108BD9-81ED-4DB2-BD59-A6C34878D82A}">
                    <a16:rowId xmlns:a16="http://schemas.microsoft.com/office/drawing/2014/main" val="10013"/>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rgbClr val="E4CCCC"/>
                    </a:solidFill>
                  </a:tcPr>
                </a:tc>
                <a:tc>
                  <a:txBody>
                    <a:bodyPr/>
                    <a:lstStyle/>
                    <a:p>
                      <a:pPr lvl="1"/>
                      <a:r>
                        <a:rPr lang="es-AR" sz="1600" dirty="0">
                          <a:solidFill>
                            <a:schemeClr val="tx1"/>
                          </a:solidFill>
                        </a:rPr>
                        <a:t>Lenguaje probado</a:t>
                      </a:r>
                    </a:p>
                  </a:txBody>
                  <a:tcPr>
                    <a:solidFill>
                      <a:srgbClr val="E4CCCC"/>
                    </a:solidFill>
                  </a:tcPr>
                </a:tc>
                <a:extLst>
                  <a:ext uri="{0D108BD9-81ED-4DB2-BD59-A6C34878D82A}">
                    <a16:rowId xmlns:a16="http://schemas.microsoft.com/office/drawing/2014/main" val="10014"/>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r>
                        <a:rPr lang="es-AR" sz="1600" dirty="0">
                          <a:solidFill>
                            <a:schemeClr val="bg1"/>
                          </a:solidFill>
                        </a:rPr>
                        <a:t>Cero defectos conocidos</a:t>
                      </a:r>
                    </a:p>
                  </a:txBody>
                  <a:tcPr>
                    <a:solidFill>
                      <a:schemeClr val="tx1"/>
                    </a:solidFill>
                  </a:tcPr>
                </a:tc>
                <a:extLst>
                  <a:ext uri="{0D108BD9-81ED-4DB2-BD59-A6C34878D82A}">
                    <a16:rowId xmlns:a16="http://schemas.microsoft.com/office/drawing/2014/main" val="10015"/>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Prueba</a:t>
                      </a:r>
                      <a:r>
                        <a:rPr lang="es-AR" sz="1600" baseline="0" dirty="0">
                          <a:solidFill>
                            <a:schemeClr val="tx1"/>
                          </a:solidFill>
                        </a:rPr>
                        <a:t> de Aceptación realizada</a:t>
                      </a:r>
                      <a:endParaRPr lang="es-AR" sz="1600" dirty="0">
                        <a:solidFill>
                          <a:schemeClr val="tx1"/>
                        </a:solidFill>
                      </a:endParaRPr>
                    </a:p>
                  </a:txBody>
                  <a:tcPr/>
                </a:tc>
                <a:extLst>
                  <a:ext uri="{0D108BD9-81ED-4DB2-BD59-A6C34878D82A}">
                    <a16:rowId xmlns:a16="http://schemas.microsoft.com/office/drawing/2014/main" val="10016"/>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En</a:t>
                      </a:r>
                      <a:r>
                        <a:rPr lang="es-AR" sz="1600" baseline="0" dirty="0">
                          <a:solidFill>
                            <a:schemeClr val="tx1"/>
                          </a:solidFill>
                        </a:rPr>
                        <a:t> los servidores de producción</a:t>
                      </a:r>
                      <a:endParaRPr lang="es-AR" sz="1600" dirty="0">
                        <a:solidFill>
                          <a:schemeClr val="tx1"/>
                        </a:solidFill>
                      </a:endParaRPr>
                    </a:p>
                  </a:txBody>
                  <a:tcPr/>
                </a:tc>
                <a:extLst>
                  <a:ext uri="{0D108BD9-81ED-4DB2-BD59-A6C34878D82A}">
                    <a16:rowId xmlns:a16="http://schemas.microsoft.com/office/drawing/2014/main" val="10017"/>
                  </a:ext>
                </a:extLst>
              </a:tr>
            </a:tbl>
          </a:graphicData>
        </a:graphic>
      </p:graphicFrame>
      <p:pic>
        <p:nvPicPr>
          <p:cNvPr id="1030" name="Picture 6" descr="https://encrypted-tbn2.gstatic.com/images?q=tbn:ANd9GcTEjnT3WGLq8q3ZThp9o-uKxiquCh-JgWqGh19dxqHY_z_JsoFh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924" y="4201816"/>
            <a:ext cx="3632517" cy="217951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3435" y="1213867"/>
            <a:ext cx="2143125" cy="2143125"/>
          </a:xfrm>
          <a:prstGeom prst="rect">
            <a:avLst/>
          </a:prstGeom>
        </p:spPr>
      </p:pic>
    </p:spTree>
    <p:extLst>
      <p:ext uri="{BB962C8B-B14F-4D97-AF65-F5344CB8AC3E}">
        <p14:creationId xmlns:p14="http://schemas.microsoft.com/office/powerpoint/2010/main" val="7527918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6555" y="2532526"/>
            <a:ext cx="9404723" cy="1400530"/>
          </a:xfrm>
        </p:spPr>
        <p:txBody>
          <a:bodyPr>
            <a:normAutofit/>
          </a:bodyPr>
          <a:lstStyle/>
          <a:p>
            <a:r>
              <a:rPr lang="es-AR" sz="3600" dirty="0"/>
              <a:t>Artefacto: </a:t>
            </a:r>
            <a:br>
              <a:rPr lang="es-AR" sz="3600" dirty="0"/>
            </a:br>
            <a:r>
              <a:rPr lang="es-AR" sz="3600" dirty="0"/>
              <a:t>Versión del Producto</a:t>
            </a:r>
          </a:p>
        </p:txBody>
      </p:sp>
      <p:pic>
        <p:nvPicPr>
          <p:cNvPr id="4" name="Picture 2" descr="C:\Documents and Settings\Florencia\Mis documentos\Capacitaciones\Cursos JM\Scrum\Imagenes\imagen4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936" y="1054100"/>
            <a:ext cx="6516688" cy="533400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9907737" y="3771900"/>
            <a:ext cx="1703287" cy="1077218"/>
          </a:xfrm>
          <a:prstGeom prst="rect">
            <a:avLst/>
          </a:prstGeom>
          <a:noFill/>
        </p:spPr>
        <p:txBody>
          <a:bodyPr wrap="square" rtlCol="0">
            <a:spAutoFit/>
          </a:bodyPr>
          <a:lstStyle/>
          <a:p>
            <a:pPr algn="ctr"/>
            <a:r>
              <a:rPr lang="es-AR" sz="1600" dirty="0">
                <a:latin typeface="Garamond" pitchFamily="18" charset="0"/>
              </a:rPr>
              <a:t>Incremento </a:t>
            </a:r>
          </a:p>
          <a:p>
            <a:pPr algn="ctr"/>
            <a:r>
              <a:rPr lang="es-AR" sz="1600" dirty="0">
                <a:latin typeface="Garamond" pitchFamily="18" charset="0"/>
              </a:rPr>
              <a:t>del producto potencialmente entregable</a:t>
            </a:r>
            <a:endParaRPr lang="es-AR" sz="1400" dirty="0">
              <a:latin typeface="Garamond" pitchFamily="18" charset="0"/>
            </a:endParaRPr>
          </a:p>
        </p:txBody>
      </p:sp>
      <p:sp>
        <p:nvSpPr>
          <p:cNvPr id="7" name="6 CuadroTexto"/>
          <p:cNvSpPr txBox="1"/>
          <p:nvPr/>
        </p:nvSpPr>
        <p:spPr>
          <a:xfrm>
            <a:off x="9298137" y="1752600"/>
            <a:ext cx="1703287" cy="338554"/>
          </a:xfrm>
          <a:prstGeom prst="rect">
            <a:avLst/>
          </a:prstGeom>
          <a:noFill/>
        </p:spPr>
        <p:txBody>
          <a:bodyPr wrap="square" rtlCol="0">
            <a:spAutoFit/>
          </a:bodyPr>
          <a:lstStyle/>
          <a:p>
            <a:pPr algn="ctr"/>
            <a:r>
              <a:rPr lang="es-AR" sz="1600" dirty="0">
                <a:latin typeface="Garamond" pitchFamily="18" charset="0"/>
              </a:rPr>
              <a:t>Sprint </a:t>
            </a:r>
            <a:r>
              <a:rPr lang="es-AR" sz="1600" dirty="0" err="1">
                <a:latin typeface="Garamond" pitchFamily="18" charset="0"/>
              </a:rPr>
              <a:t>Execution</a:t>
            </a:r>
            <a:endParaRPr lang="es-AR" sz="1600" dirty="0">
              <a:latin typeface="Garamond" pitchFamily="18" charset="0"/>
            </a:endParaRPr>
          </a:p>
        </p:txBody>
      </p:sp>
      <p:sp>
        <p:nvSpPr>
          <p:cNvPr id="8" name="7 CuadroTexto"/>
          <p:cNvSpPr txBox="1"/>
          <p:nvPr/>
        </p:nvSpPr>
        <p:spPr>
          <a:xfrm>
            <a:off x="7494737" y="5981700"/>
            <a:ext cx="1703287" cy="338554"/>
          </a:xfrm>
          <a:prstGeom prst="rect">
            <a:avLst/>
          </a:prstGeom>
          <a:noFill/>
        </p:spPr>
        <p:txBody>
          <a:bodyPr wrap="square" rtlCol="0">
            <a:spAutoFit/>
          </a:bodyPr>
          <a:lstStyle/>
          <a:p>
            <a:pPr algn="ctr"/>
            <a:r>
              <a:rPr lang="es-AR" sz="1600" dirty="0">
                <a:latin typeface="Garamond" pitchFamily="18" charset="0"/>
              </a:rPr>
              <a:t>Sprint </a:t>
            </a:r>
            <a:r>
              <a:rPr lang="es-AR" sz="1600" dirty="0" err="1">
                <a:latin typeface="Garamond" pitchFamily="18" charset="0"/>
              </a:rPr>
              <a:t>Review</a:t>
            </a:r>
            <a:endParaRPr lang="es-AR" sz="1600" dirty="0">
              <a:latin typeface="Garamond" pitchFamily="18" charset="0"/>
            </a:endParaRPr>
          </a:p>
        </p:txBody>
      </p:sp>
    </p:spTree>
    <p:extLst>
      <p:ext uri="{BB962C8B-B14F-4D97-AF65-F5344CB8AC3E}">
        <p14:creationId xmlns:p14="http://schemas.microsoft.com/office/powerpoint/2010/main" val="19170002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19336" y="836712"/>
            <a:ext cx="4955458"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AR" dirty="0"/>
              <a:t>Resumiendo SCRUM…</a:t>
            </a:r>
          </a:p>
        </p:txBody>
      </p:sp>
      <p:sp>
        <p:nvSpPr>
          <p:cNvPr id="4" name="Marcador de número de diapositiva 3"/>
          <p:cNvSpPr>
            <a:spLocks noGrp="1"/>
          </p:cNvSpPr>
          <p:nvPr>
            <p:ph type="sldNum" sz="quarter" idx="12"/>
          </p:nvPr>
        </p:nvSpPr>
        <p:spPr/>
        <p:txBody>
          <a:bodyPr/>
          <a:lstStyle/>
          <a:p>
            <a:fld id="{D57F1E4F-1CFF-5643-939E-02111984F565}" type="slidenum">
              <a:rPr lang="en-US" smtClean="0"/>
              <a:t>154</a:t>
            </a:fld>
            <a:endParaRPr lang="en-US" dirty="0"/>
          </a:p>
        </p:txBody>
      </p:sp>
      <p:graphicFrame>
        <p:nvGraphicFramePr>
          <p:cNvPr id="5" name="Diagrama 4"/>
          <p:cNvGraphicFramePr/>
          <p:nvPr>
            <p:extLst>
              <p:ext uri="{D42A27DB-BD31-4B8C-83A1-F6EECF244321}">
                <p14:modId xmlns:p14="http://schemas.microsoft.com/office/powerpoint/2010/main" val="837041049"/>
              </p:ext>
            </p:extLst>
          </p:nvPr>
        </p:nvGraphicFramePr>
        <p:xfrm>
          <a:off x="3287687" y="548680"/>
          <a:ext cx="8344679" cy="6309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95021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55440" y="2132856"/>
            <a:ext cx="3112120" cy="2053591"/>
          </a:xfrm>
        </p:spPr>
        <p:txBody>
          <a:bodyPr>
            <a:normAutofit/>
          </a:bodyPr>
          <a:lstStyle/>
          <a:p>
            <a:pPr>
              <a:defRPr/>
            </a:pPr>
            <a:r>
              <a:rPr lang="es-AR" sz="4000" b="1" dirty="0">
                <a:solidFill>
                  <a:schemeClr val="tx2">
                    <a:lumMod val="75000"/>
                  </a:schemeClr>
                </a:solidFill>
              </a:rPr>
              <a:t>Extreme </a:t>
            </a:r>
            <a:r>
              <a:rPr lang="es-AR" sz="4000" b="1" dirty="0" err="1">
                <a:solidFill>
                  <a:schemeClr val="tx2">
                    <a:lumMod val="75000"/>
                  </a:schemeClr>
                </a:solidFill>
              </a:rPr>
              <a:t>Programming</a:t>
            </a:r>
            <a:endParaRPr lang="es-AR" sz="4000" b="1" dirty="0">
              <a:solidFill>
                <a:schemeClr val="tx2">
                  <a:lumMod val="75000"/>
                </a:schemeClr>
              </a:solidFill>
            </a:endParaRPr>
          </a:p>
        </p:txBody>
      </p:sp>
      <p:pic>
        <p:nvPicPr>
          <p:cNvPr id="40964" name="4 Imagen" descr="extreme-programming 3.jpg"/>
          <p:cNvPicPr>
            <a:picLocks noChangeAspect="1"/>
          </p:cNvPicPr>
          <p:nvPr/>
        </p:nvPicPr>
        <p:blipFill>
          <a:blip r:embed="rId2"/>
          <a:srcRect/>
          <a:stretch>
            <a:fillRect/>
          </a:stretch>
        </p:blipFill>
        <p:spPr bwMode="auto">
          <a:xfrm>
            <a:off x="5735960" y="1717754"/>
            <a:ext cx="5588000" cy="4048048"/>
          </a:xfrm>
          <a:prstGeom prst="rect">
            <a:avLst/>
          </a:prstGeom>
          <a:noFill/>
          <a:ln w="9525">
            <a:noFill/>
            <a:miter lim="800000"/>
            <a:headEnd/>
            <a:tailEnd/>
          </a:ln>
        </p:spPr>
      </p:pic>
    </p:spTree>
    <p:extLst>
      <p:ext uri="{BB962C8B-B14F-4D97-AF65-F5344CB8AC3E}">
        <p14:creationId xmlns:p14="http://schemas.microsoft.com/office/powerpoint/2010/main" val="1433761466"/>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Programación Extrema (Extreme </a:t>
            </a:r>
            <a:r>
              <a:rPr lang="es-AR" dirty="0" err="1"/>
              <a:t>Programming</a:t>
            </a:r>
            <a:r>
              <a:rPr lang="es-AR" dirty="0"/>
              <a:t>)</a:t>
            </a:r>
          </a:p>
        </p:txBody>
      </p:sp>
      <p:pic>
        <p:nvPicPr>
          <p:cNvPr id="3" name="3 Marcador de contenido" descr="XP.jpg"/>
          <p:cNvPicPr>
            <a:picLocks noChangeAspect="1"/>
          </p:cNvPicPr>
          <p:nvPr/>
        </p:nvPicPr>
        <p:blipFill>
          <a:blip r:embed="rId2"/>
          <a:stretch>
            <a:fillRect/>
          </a:stretch>
        </p:blipFill>
        <p:spPr>
          <a:xfrm>
            <a:off x="2855640" y="1700808"/>
            <a:ext cx="6044140" cy="4533105"/>
          </a:xfrm>
          <a:prstGeom prst="rect">
            <a:avLst/>
          </a:prstGeom>
        </p:spPr>
      </p:pic>
    </p:spTree>
    <p:extLst>
      <p:ext uri="{BB962C8B-B14F-4D97-AF65-F5344CB8AC3E}">
        <p14:creationId xmlns:p14="http://schemas.microsoft.com/office/powerpoint/2010/main" val="39587156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a:xfrm>
            <a:off x="2063552" y="908720"/>
            <a:ext cx="7772400" cy="561975"/>
          </a:xfrm>
        </p:spPr>
        <p:txBody>
          <a:bodyPr>
            <a:noAutofit/>
          </a:bodyPr>
          <a:lstStyle/>
          <a:p>
            <a:pPr eaLnBrk="1" fontAlgn="auto" hangingPunct="1">
              <a:spcAft>
                <a:spcPts val="0"/>
              </a:spcAft>
              <a:defRPr/>
            </a:pPr>
            <a:r>
              <a:rPr lang="es-AR" sz="2400" dirty="0">
                <a:latin typeface="Ergoe" pitchFamily="2" charset="0"/>
              </a:rPr>
              <a:t>XP: Prácticas</a:t>
            </a:r>
            <a:br>
              <a:rPr lang="es-AR" sz="2400" dirty="0">
                <a:latin typeface="Ergoe" pitchFamily="2" charset="0"/>
              </a:rPr>
            </a:br>
            <a:r>
              <a:rPr lang="es-AR" sz="2400" dirty="0">
                <a:latin typeface="Ergoe" pitchFamily="2" charset="0"/>
              </a:rPr>
              <a:t>(Extreme </a:t>
            </a:r>
            <a:r>
              <a:rPr lang="es-AR" sz="2400" dirty="0" err="1">
                <a:latin typeface="Ergoe" pitchFamily="2" charset="0"/>
              </a:rPr>
              <a:t>Programming</a:t>
            </a:r>
            <a:r>
              <a:rPr lang="es-AR" sz="2400" dirty="0">
                <a:latin typeface="Ergoe" pitchFamily="2" charset="0"/>
              </a:rPr>
              <a:t>)</a:t>
            </a:r>
          </a:p>
        </p:txBody>
      </p:sp>
      <p:sp>
        <p:nvSpPr>
          <p:cNvPr id="283651" name="Rectangle 3"/>
          <p:cNvSpPr>
            <a:spLocks noGrp="1" noChangeArrowheads="1"/>
          </p:cNvSpPr>
          <p:nvPr>
            <p:ph sz="half" idx="1"/>
          </p:nvPr>
        </p:nvSpPr>
        <p:spPr>
          <a:xfrm>
            <a:off x="3648075" y="1988840"/>
            <a:ext cx="5543550" cy="4525962"/>
          </a:xfrm>
        </p:spPr>
        <p:txBody>
          <a:bodyPr>
            <a:normAutofit/>
          </a:bodyPr>
          <a:lstStyle/>
          <a:p>
            <a:pPr eaLnBrk="1" fontAlgn="auto" hangingPunct="1">
              <a:lnSpc>
                <a:spcPct val="90000"/>
              </a:lnSpc>
              <a:spcAft>
                <a:spcPts val="0"/>
              </a:spcAft>
              <a:buFont typeface="Arial" panose="020B0604020202020204" pitchFamily="34" charset="0"/>
              <a:buChar char="•"/>
              <a:defRPr/>
            </a:pPr>
            <a:r>
              <a:rPr lang="es-AR" sz="2200" dirty="0"/>
              <a:t>Planificar el juego</a:t>
            </a:r>
          </a:p>
          <a:p>
            <a:pPr eaLnBrk="1" fontAlgn="auto" hangingPunct="1">
              <a:lnSpc>
                <a:spcPct val="90000"/>
              </a:lnSpc>
              <a:spcAft>
                <a:spcPts val="0"/>
              </a:spcAft>
              <a:buFont typeface="Arial" panose="020B0604020202020204" pitchFamily="34" charset="0"/>
              <a:buChar char="•"/>
              <a:defRPr/>
            </a:pPr>
            <a:r>
              <a:rPr lang="es-AR" sz="2200" dirty="0"/>
              <a:t>Releases pequeños y frecuentes</a:t>
            </a:r>
          </a:p>
          <a:p>
            <a:pPr eaLnBrk="1" fontAlgn="auto" hangingPunct="1">
              <a:lnSpc>
                <a:spcPct val="90000"/>
              </a:lnSpc>
              <a:spcAft>
                <a:spcPts val="0"/>
              </a:spcAft>
              <a:buFont typeface="Arial" panose="020B0604020202020204" pitchFamily="34" charset="0"/>
              <a:buChar char="•"/>
              <a:defRPr/>
            </a:pPr>
            <a:r>
              <a:rPr lang="es-AR" sz="2200" dirty="0"/>
              <a:t>Metáforas de sistema</a:t>
            </a:r>
          </a:p>
          <a:p>
            <a:pPr eaLnBrk="1" fontAlgn="auto" hangingPunct="1">
              <a:lnSpc>
                <a:spcPct val="90000"/>
              </a:lnSpc>
              <a:spcAft>
                <a:spcPts val="0"/>
              </a:spcAft>
              <a:buFont typeface="Arial" panose="020B0604020202020204" pitchFamily="34" charset="0"/>
              <a:buChar char="•"/>
              <a:defRPr/>
            </a:pPr>
            <a:r>
              <a:rPr lang="es-AR" sz="2200" dirty="0"/>
              <a:t>Diseño simple</a:t>
            </a:r>
          </a:p>
          <a:p>
            <a:pPr eaLnBrk="1" fontAlgn="auto" hangingPunct="1">
              <a:lnSpc>
                <a:spcPct val="90000"/>
              </a:lnSpc>
              <a:spcAft>
                <a:spcPts val="0"/>
              </a:spcAft>
              <a:buFont typeface="Arial" panose="020B0604020202020204" pitchFamily="34" charset="0"/>
              <a:buChar char="•"/>
              <a:defRPr/>
            </a:pPr>
            <a:r>
              <a:rPr lang="es-AR" sz="2200" dirty="0"/>
              <a:t>Prueba</a:t>
            </a:r>
          </a:p>
          <a:p>
            <a:pPr eaLnBrk="1" fontAlgn="auto" hangingPunct="1">
              <a:lnSpc>
                <a:spcPct val="90000"/>
              </a:lnSpc>
              <a:spcAft>
                <a:spcPts val="0"/>
              </a:spcAft>
              <a:buFont typeface="Arial" panose="020B0604020202020204" pitchFamily="34" charset="0"/>
              <a:buChar char="•"/>
              <a:defRPr/>
            </a:pPr>
            <a:r>
              <a:rPr lang="es-AR" sz="2200" dirty="0" err="1"/>
              <a:t>Refactoring</a:t>
            </a:r>
            <a:r>
              <a:rPr lang="es-AR" sz="2200" dirty="0"/>
              <a:t> frecuente</a:t>
            </a:r>
          </a:p>
          <a:p>
            <a:pPr eaLnBrk="1" fontAlgn="auto" hangingPunct="1">
              <a:lnSpc>
                <a:spcPct val="90000"/>
              </a:lnSpc>
              <a:spcAft>
                <a:spcPts val="0"/>
              </a:spcAft>
              <a:buFont typeface="Arial" panose="020B0604020202020204" pitchFamily="34" charset="0"/>
              <a:buChar char="•"/>
              <a:defRPr/>
            </a:pPr>
            <a:r>
              <a:rPr lang="es-AR" sz="2200" dirty="0"/>
              <a:t>Programación de a pares</a:t>
            </a:r>
          </a:p>
          <a:p>
            <a:pPr eaLnBrk="1" fontAlgn="auto" hangingPunct="1">
              <a:lnSpc>
                <a:spcPct val="90000"/>
              </a:lnSpc>
              <a:spcAft>
                <a:spcPts val="0"/>
              </a:spcAft>
              <a:buFont typeface="Arial" panose="020B0604020202020204" pitchFamily="34" charset="0"/>
              <a:buChar char="•"/>
              <a:defRPr/>
            </a:pPr>
            <a:r>
              <a:rPr lang="es-AR" sz="2200" dirty="0"/>
              <a:t>Propiedad del código es del equipo</a:t>
            </a:r>
          </a:p>
          <a:p>
            <a:pPr eaLnBrk="1" fontAlgn="auto" hangingPunct="1">
              <a:lnSpc>
                <a:spcPct val="90000"/>
              </a:lnSpc>
              <a:spcAft>
                <a:spcPts val="0"/>
              </a:spcAft>
              <a:buFont typeface="Arial" panose="020B0604020202020204" pitchFamily="34" charset="0"/>
              <a:buChar char="•"/>
              <a:defRPr/>
            </a:pPr>
            <a:r>
              <a:rPr lang="es-AR" sz="2200" dirty="0"/>
              <a:t>Integración continua</a:t>
            </a:r>
          </a:p>
          <a:p>
            <a:pPr eaLnBrk="1" fontAlgn="auto" hangingPunct="1">
              <a:lnSpc>
                <a:spcPct val="90000"/>
              </a:lnSpc>
              <a:spcAft>
                <a:spcPts val="0"/>
              </a:spcAft>
              <a:buFont typeface="Arial" panose="020B0604020202020204" pitchFamily="34" charset="0"/>
              <a:buChar char="•"/>
              <a:defRPr/>
            </a:pPr>
            <a:r>
              <a:rPr lang="es-AR" sz="2200" dirty="0"/>
              <a:t>Ritmo sostenible</a:t>
            </a:r>
          </a:p>
          <a:p>
            <a:pPr eaLnBrk="1" fontAlgn="auto" hangingPunct="1">
              <a:lnSpc>
                <a:spcPct val="90000"/>
              </a:lnSpc>
              <a:spcAft>
                <a:spcPts val="0"/>
              </a:spcAft>
              <a:buFont typeface="Arial" panose="020B0604020202020204" pitchFamily="34" charset="0"/>
              <a:buChar char="•"/>
              <a:defRPr/>
            </a:pPr>
            <a:r>
              <a:rPr lang="es-AR" sz="2200" dirty="0"/>
              <a:t>El equipo completo junto</a:t>
            </a:r>
          </a:p>
          <a:p>
            <a:pPr eaLnBrk="1" fontAlgn="auto" hangingPunct="1">
              <a:lnSpc>
                <a:spcPct val="90000"/>
              </a:lnSpc>
              <a:spcAft>
                <a:spcPts val="0"/>
              </a:spcAft>
              <a:buFont typeface="Arial" panose="020B0604020202020204" pitchFamily="34" charset="0"/>
              <a:buChar char="•"/>
              <a:defRPr/>
            </a:pPr>
            <a:r>
              <a:rPr lang="es-AR" sz="2200" dirty="0"/>
              <a:t>Estándares de codificación</a:t>
            </a:r>
          </a:p>
        </p:txBody>
      </p:sp>
    </p:spTree>
    <p:extLst>
      <p:ext uri="{BB962C8B-B14F-4D97-AF65-F5344CB8AC3E}">
        <p14:creationId xmlns:p14="http://schemas.microsoft.com/office/powerpoint/2010/main" val="3634690253"/>
      </p:ext>
    </p:extLst>
  </p:cSld>
  <p:clrMapOvr>
    <a:masterClrMapping/>
  </p:clrMapOvr>
  <p:transition advClick="0"/>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idx="1"/>
          </p:nvPr>
        </p:nvSpPr>
        <p:spPr/>
        <p:txBody>
          <a:bodyPr/>
          <a:lstStyle/>
          <a:p>
            <a:pPr eaLnBrk="1" fontAlgn="auto" hangingPunct="1">
              <a:lnSpc>
                <a:spcPct val="90000"/>
              </a:lnSpc>
              <a:spcAft>
                <a:spcPts val="0"/>
              </a:spcAft>
              <a:buFont typeface="Arial" panose="020B0604020202020204" pitchFamily="34" charset="0"/>
              <a:buChar char="•"/>
              <a:defRPr/>
            </a:pPr>
            <a:r>
              <a:rPr lang="es-AR" sz="2400" dirty="0"/>
              <a:t>Técnicas de desarrollo prácticas y de alto impacto, fácilmente utilizadas por los desarrolladores (integración continua, desarrollo conducido por pruebas).</a:t>
            </a:r>
          </a:p>
          <a:p>
            <a:pPr eaLnBrk="1" fontAlgn="auto" hangingPunct="1">
              <a:lnSpc>
                <a:spcPct val="90000"/>
              </a:lnSpc>
              <a:spcAft>
                <a:spcPts val="0"/>
              </a:spcAft>
              <a:buFont typeface="Arial" panose="020B0604020202020204" pitchFamily="34" charset="0"/>
              <a:buChar char="•"/>
              <a:defRPr/>
            </a:pPr>
            <a:r>
              <a:rPr lang="es-AR" sz="2400" dirty="0"/>
              <a:t>Énfasis en la participación y conducción del cliente.</a:t>
            </a:r>
          </a:p>
          <a:p>
            <a:pPr eaLnBrk="1" fontAlgn="auto" hangingPunct="1">
              <a:lnSpc>
                <a:spcPct val="90000"/>
              </a:lnSpc>
              <a:spcAft>
                <a:spcPts val="0"/>
              </a:spcAft>
              <a:buFont typeface="Arial" panose="020B0604020202020204" pitchFamily="34" charset="0"/>
              <a:buChar char="•"/>
              <a:defRPr/>
            </a:pPr>
            <a:r>
              <a:rPr lang="es-AR" sz="2400" dirty="0"/>
              <a:t>Requerimientos y desarrollo evolutivo e incremental y comportamiento adaptativo.</a:t>
            </a:r>
          </a:p>
          <a:p>
            <a:pPr eaLnBrk="1" fontAlgn="auto" hangingPunct="1">
              <a:lnSpc>
                <a:spcPct val="90000"/>
              </a:lnSpc>
              <a:spcAft>
                <a:spcPts val="0"/>
              </a:spcAft>
              <a:buFont typeface="Arial" panose="020B0604020202020204" pitchFamily="34" charset="0"/>
              <a:buChar char="•"/>
              <a:defRPr/>
            </a:pPr>
            <a:r>
              <a:rPr lang="es-AR" sz="2400" dirty="0"/>
              <a:t>Programadores estiman las tareas que han elegido.</a:t>
            </a:r>
          </a:p>
          <a:p>
            <a:pPr eaLnBrk="1" fontAlgn="auto" hangingPunct="1">
              <a:lnSpc>
                <a:spcPct val="90000"/>
              </a:lnSpc>
              <a:spcAft>
                <a:spcPts val="0"/>
              </a:spcAft>
              <a:buFont typeface="Arial" panose="020B0604020202020204" pitchFamily="34" charset="0"/>
              <a:buChar char="•"/>
              <a:defRPr/>
            </a:pPr>
            <a:r>
              <a:rPr lang="es-AR" sz="2400" dirty="0"/>
              <a:t>Énfasis en la comunicación de todos los involucrados.</a:t>
            </a:r>
          </a:p>
          <a:p>
            <a:pPr eaLnBrk="1" fontAlgn="auto" hangingPunct="1">
              <a:lnSpc>
                <a:spcPct val="90000"/>
              </a:lnSpc>
              <a:spcAft>
                <a:spcPts val="0"/>
              </a:spcAft>
              <a:buFont typeface="Arial" panose="020B0604020202020204" pitchFamily="34" charset="0"/>
              <a:buChar char="•"/>
              <a:defRPr/>
            </a:pPr>
            <a:r>
              <a:rPr lang="es-AR" sz="2400" dirty="0"/>
              <a:t>Clarifica lo que es un sistema aceptable, requiriendo al cliente que defina las pruebas de aceptación.</a:t>
            </a:r>
          </a:p>
          <a:p>
            <a:pPr eaLnBrk="1" fontAlgn="auto" hangingPunct="1">
              <a:lnSpc>
                <a:spcPct val="90000"/>
              </a:lnSpc>
              <a:spcAft>
                <a:spcPts val="0"/>
              </a:spcAft>
              <a:buFont typeface="Arial" panose="020B0604020202020204" pitchFamily="34" charset="0"/>
              <a:buChar char="•"/>
              <a:defRPr/>
            </a:pPr>
            <a:r>
              <a:rPr lang="es-AR" sz="2400" dirty="0"/>
              <a:t>Medición diaria, y los desarrolladores deciden que medir y toman las mediciones.</a:t>
            </a:r>
          </a:p>
          <a:p>
            <a:pPr eaLnBrk="1" fontAlgn="auto" hangingPunct="1">
              <a:lnSpc>
                <a:spcPct val="90000"/>
              </a:lnSpc>
              <a:spcAft>
                <a:spcPts val="0"/>
              </a:spcAft>
              <a:buFont typeface="Arial" panose="020B0604020202020204" pitchFamily="34" charset="0"/>
              <a:buChar char="•"/>
              <a:defRPr/>
            </a:pPr>
            <a:r>
              <a:rPr lang="es-AR" sz="2400" dirty="0"/>
              <a:t>Cada iteración identifica tareas y las estima, permitiendo que los desarrolladores mejoren en esas habilidades.</a:t>
            </a:r>
          </a:p>
          <a:p>
            <a:pPr eaLnBrk="1" fontAlgn="auto" hangingPunct="1">
              <a:lnSpc>
                <a:spcPct val="90000"/>
              </a:lnSpc>
              <a:spcAft>
                <a:spcPts val="0"/>
              </a:spcAft>
              <a:buFont typeface="Arial" panose="020B0604020202020204" pitchFamily="34" charset="0"/>
              <a:buChar char="•"/>
              <a:defRPr/>
            </a:pPr>
            <a:r>
              <a:rPr lang="es-AR" sz="2400" dirty="0"/>
              <a:t>Revisiones e inspecciones detalladas, todo el trabajo significativo se realiza de a pares. Las inspecciones están relacionadas con la reducción del nivel de defectos.</a:t>
            </a:r>
          </a:p>
          <a:p>
            <a:pPr>
              <a:buFont typeface="Arial" panose="020B0604020202020204" pitchFamily="34" charset="0"/>
              <a:buChar char="•"/>
            </a:pPr>
            <a:endParaRPr lang="es-AR" dirty="0"/>
          </a:p>
        </p:txBody>
      </p:sp>
      <p:sp>
        <p:nvSpPr>
          <p:cNvPr id="6" name="Título 5"/>
          <p:cNvSpPr>
            <a:spLocks noGrp="1"/>
          </p:cNvSpPr>
          <p:nvPr>
            <p:ph type="title"/>
          </p:nvPr>
        </p:nvSpPr>
        <p:spPr/>
        <p:txBody>
          <a:bodyPr/>
          <a:lstStyle/>
          <a:p>
            <a:r>
              <a:rPr lang="es-AR" dirty="0"/>
              <a:t>Fortalezas de Extreme </a:t>
            </a:r>
            <a:r>
              <a:rPr lang="es-AR" dirty="0" err="1"/>
              <a:t>Programming</a:t>
            </a:r>
            <a:endParaRPr lang="es-AR" dirty="0"/>
          </a:p>
        </p:txBody>
      </p:sp>
      <p:sp>
        <p:nvSpPr>
          <p:cNvPr id="5" name="Marcador de número de diapositiva 4"/>
          <p:cNvSpPr>
            <a:spLocks noGrp="1"/>
          </p:cNvSpPr>
          <p:nvPr>
            <p:ph type="sldNum" sz="quarter" idx="4294967295"/>
          </p:nvPr>
        </p:nvSpPr>
        <p:spPr/>
        <p:txBody>
          <a:bodyPr/>
          <a:lstStyle/>
          <a:p>
            <a:fld id="{D57F1E4F-1CFF-5643-939E-02111984F565}" type="slidenum">
              <a:rPr lang="en-US" smtClean="0"/>
              <a:t>158</a:t>
            </a:fld>
            <a:endParaRPr lang="en-US" dirty="0"/>
          </a:p>
        </p:txBody>
      </p:sp>
    </p:spTree>
    <p:extLst>
      <p:ext uri="{BB962C8B-B14F-4D97-AF65-F5344CB8AC3E}">
        <p14:creationId xmlns:p14="http://schemas.microsoft.com/office/powerpoint/2010/main" val="20374770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AR" dirty="0"/>
              <a:t>Test </a:t>
            </a:r>
            <a:r>
              <a:rPr lang="es-AR" dirty="0" err="1"/>
              <a:t>Driven</a:t>
            </a:r>
            <a:r>
              <a:rPr lang="es-AR" dirty="0"/>
              <a:t> </a:t>
            </a:r>
            <a:r>
              <a:rPr lang="es-AR" dirty="0" err="1"/>
              <a:t>Development</a:t>
            </a:r>
            <a:r>
              <a:rPr lang="es-AR" dirty="0"/>
              <a:t> (Desarrollo Conducido por Pruebas)</a:t>
            </a:r>
          </a:p>
        </p:txBody>
      </p:sp>
      <p:pic>
        <p:nvPicPr>
          <p:cNvPr id="7" name="Picture 2" descr="http://d2o0t5hpnwv4c1.cloudfront.net/767_testDrivenDev/td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880" y="3162300"/>
            <a:ext cx="2800350" cy="280035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9552384" y="6237312"/>
            <a:ext cx="2769797" cy="584775"/>
          </a:xfrm>
          <a:prstGeom prst="rect">
            <a:avLst/>
          </a:prstGeom>
          <a:noFill/>
        </p:spPr>
        <p:txBody>
          <a:bodyPr wrap="none" rtlCol="0">
            <a:spAutoFit/>
          </a:bodyPr>
          <a:lstStyle/>
          <a:p>
            <a:r>
              <a:rPr lang="es-AR" sz="1600" i="1" dirty="0"/>
              <a:t>(Todo código es culpable hasta </a:t>
            </a:r>
            <a:br>
              <a:rPr lang="es-AR" sz="1600" i="1" dirty="0"/>
            </a:br>
            <a:r>
              <a:rPr lang="es-AR" sz="1600" i="1" dirty="0"/>
              <a:t>que se pruebe su inocencia)</a:t>
            </a:r>
          </a:p>
        </p:txBody>
      </p:sp>
    </p:spTree>
    <p:extLst>
      <p:ext uri="{BB962C8B-B14F-4D97-AF65-F5344CB8AC3E}">
        <p14:creationId xmlns:p14="http://schemas.microsoft.com/office/powerpoint/2010/main" val="1697032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64" y="864612"/>
            <a:ext cx="12000000" cy="615553"/>
          </a:xfrm>
        </p:spPr>
        <p:txBody>
          <a:bodyPr/>
          <a:lstStyle/>
          <a:p>
            <a:r>
              <a:rPr lang="es-AR" sz="4000" dirty="0"/>
              <a:t>Clasificación de los Modelos de Proceso o Ciclos de Vida</a:t>
            </a:r>
          </a:p>
        </p:txBody>
      </p:sp>
      <p:sp>
        <p:nvSpPr>
          <p:cNvPr id="3" name="Content Placeholder 2"/>
          <p:cNvSpPr>
            <a:spLocks noGrp="1"/>
          </p:cNvSpPr>
          <p:nvPr>
            <p:ph idx="1"/>
          </p:nvPr>
        </p:nvSpPr>
        <p:spPr>
          <a:xfrm>
            <a:off x="2423592" y="2060848"/>
            <a:ext cx="7776864" cy="3528392"/>
          </a:xfrm>
        </p:spPr>
        <p:txBody>
          <a:bodyPr/>
          <a:lstStyle/>
          <a:p>
            <a:pPr>
              <a:buClr>
                <a:schemeClr val="accent2"/>
              </a:buClr>
              <a:buFont typeface="Wingdings" panose="05000000000000000000" pitchFamily="2" charset="2"/>
              <a:buChar char="§"/>
            </a:pPr>
            <a:r>
              <a:rPr lang="es-AR" sz="3733" dirty="0"/>
              <a:t>Hay tres tipos básicos de Ciclos de Vida</a:t>
            </a:r>
          </a:p>
          <a:p>
            <a:pPr lvl="1">
              <a:buClr>
                <a:schemeClr val="accent2"/>
              </a:buClr>
              <a:buFont typeface="Wingdings" panose="05000000000000000000" pitchFamily="2" charset="2"/>
              <a:buChar char="§"/>
            </a:pPr>
            <a:r>
              <a:rPr lang="es-AR" sz="3200" dirty="0"/>
              <a:t>Secuencial </a:t>
            </a:r>
          </a:p>
          <a:p>
            <a:pPr lvl="1">
              <a:buClr>
                <a:schemeClr val="accent2"/>
              </a:buClr>
              <a:buFont typeface="Wingdings" panose="05000000000000000000" pitchFamily="2" charset="2"/>
              <a:buChar char="§"/>
            </a:pPr>
            <a:r>
              <a:rPr lang="es-AR" sz="3200" dirty="0"/>
              <a:t>Iterativo/Incremental</a:t>
            </a:r>
          </a:p>
          <a:p>
            <a:pPr lvl="1">
              <a:buClr>
                <a:schemeClr val="accent2"/>
              </a:buClr>
              <a:buFont typeface="Wingdings" panose="05000000000000000000" pitchFamily="2" charset="2"/>
              <a:buChar char="§"/>
            </a:pPr>
            <a:r>
              <a:rPr lang="es-AR" sz="3200" dirty="0"/>
              <a:t>Recursivo  (sólo se lo nombra, no vamos a profundizar)</a:t>
            </a:r>
          </a:p>
          <a:p>
            <a:endParaRPr lang="en-US" dirty="0"/>
          </a:p>
        </p:txBody>
      </p:sp>
      <p:sp>
        <p:nvSpPr>
          <p:cNvPr id="4" name="Slide Number Placeholder 3"/>
          <p:cNvSpPr>
            <a:spLocks noGrp="1"/>
          </p:cNvSpPr>
          <p:nvPr>
            <p:ph type="sldNum" sz="quarter" idx="12"/>
          </p:nvPr>
        </p:nvSpPr>
        <p:spPr/>
        <p:txBody>
          <a:bodyPr/>
          <a:lstStyle/>
          <a:p>
            <a:fld id="{D3D4FDB8-77AE-4BF2-9137-F1510AAFEBF7}" type="slidenum">
              <a:rPr lang="es-AR" smtClean="0"/>
              <a:pPr/>
              <a:t>16</a:t>
            </a:fld>
            <a:endParaRPr lang="es-AR" dirty="0"/>
          </a:p>
        </p:txBody>
      </p:sp>
    </p:spTree>
    <p:extLst>
      <p:ext uri="{BB962C8B-B14F-4D97-AF65-F5344CB8AC3E}">
        <p14:creationId xmlns:p14="http://schemas.microsoft.com/office/powerpoint/2010/main" val="21282952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AR" dirty="0"/>
              <a:t>Test </a:t>
            </a:r>
            <a:r>
              <a:rPr lang="es-AR" dirty="0" err="1"/>
              <a:t>Driven</a:t>
            </a:r>
            <a:r>
              <a:rPr lang="es-AR" dirty="0"/>
              <a:t> </a:t>
            </a:r>
            <a:r>
              <a:rPr lang="es-AR" dirty="0" err="1"/>
              <a:t>Development</a:t>
            </a:r>
            <a:endParaRPr lang="es-AR" dirty="0"/>
          </a:p>
        </p:txBody>
      </p:sp>
      <p:sp>
        <p:nvSpPr>
          <p:cNvPr id="5" name="Marcador de número de diapositiva 4"/>
          <p:cNvSpPr>
            <a:spLocks noGrp="1"/>
          </p:cNvSpPr>
          <p:nvPr>
            <p:ph type="sldNum" sz="quarter" idx="4294967295"/>
          </p:nvPr>
        </p:nvSpPr>
        <p:spPr/>
        <p:txBody>
          <a:bodyPr/>
          <a:lstStyle/>
          <a:p>
            <a:fld id="{D57F1E4F-1CFF-5643-939E-02111984F565}" type="slidenum">
              <a:rPr lang="en-US" smtClean="0"/>
              <a:t>160</a:t>
            </a:fld>
            <a:endParaRPr lang="en-US" dirty="0"/>
          </a:p>
        </p:txBody>
      </p:sp>
      <p:graphicFrame>
        <p:nvGraphicFramePr>
          <p:cNvPr id="8" name="Diagrama 7"/>
          <p:cNvGraphicFramePr/>
          <p:nvPr>
            <p:extLst>
              <p:ext uri="{D42A27DB-BD31-4B8C-83A1-F6EECF244321}">
                <p14:modId xmlns:p14="http://schemas.microsoft.com/office/powerpoint/2010/main" val="2280909393"/>
              </p:ext>
            </p:extLst>
          </p:nvPr>
        </p:nvGraphicFramePr>
        <p:xfrm>
          <a:off x="3252787" y="1700212"/>
          <a:ext cx="6443613" cy="4177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965160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407368" y="1556792"/>
            <a:ext cx="11684296" cy="5040560"/>
          </a:xfrm>
        </p:spPr>
        <p:txBody>
          <a:bodyPr/>
          <a:lstStyle/>
          <a:p>
            <a:pPr lvl="0"/>
            <a:r>
              <a:rPr lang="es-AR" dirty="0"/>
              <a:t>La calidad del software aumenta.</a:t>
            </a:r>
          </a:p>
          <a:p>
            <a:pPr lvl="0"/>
            <a:r>
              <a:rPr lang="es-AR" dirty="0"/>
              <a:t>Se obtiene código altamente reutilizable.</a:t>
            </a:r>
          </a:p>
          <a:p>
            <a:pPr lvl="0"/>
            <a:r>
              <a:rPr lang="es-AR" dirty="0"/>
              <a:t>El trabajo en equipo se hace más fácil, une a las personas.</a:t>
            </a:r>
          </a:p>
          <a:p>
            <a:pPr lvl="0"/>
            <a:r>
              <a:rPr lang="es-AR" dirty="0"/>
              <a:t>Nos permite confiar en nuestros compañeros, aunque tengan menos experiencia.</a:t>
            </a:r>
          </a:p>
          <a:p>
            <a:pPr lvl="0"/>
            <a:r>
              <a:rPr lang="es-AR" dirty="0"/>
              <a:t>Multiplica la comunicación entre los miembros del equipo.</a:t>
            </a:r>
          </a:p>
          <a:p>
            <a:pPr lvl="0"/>
            <a:r>
              <a:rPr lang="es-AR" dirty="0"/>
              <a:t>Las personas encargadas del aseguramiento de calidad adquieren un rol más inteligente e interesante.</a:t>
            </a:r>
          </a:p>
          <a:p>
            <a:pPr lvl="0"/>
            <a:r>
              <a:rPr lang="es-AR" dirty="0"/>
              <a:t>Escribir el ejemplo (test) antes que el código obliga a escribir el mínimo de funcionalidad necesaria, evitando sobre-diseñar.</a:t>
            </a:r>
          </a:p>
          <a:p>
            <a:pPr lvl="0"/>
            <a:r>
              <a:rPr lang="es-AR" dirty="0"/>
              <a:t>Los tests son la mejor documentación técnica que podemos consultar a la hora de entender qué misión cumple cada pieza de software.</a:t>
            </a:r>
          </a:p>
          <a:p>
            <a:pPr lvl="0"/>
            <a:r>
              <a:rPr lang="es-AR" dirty="0"/>
              <a:t>Incrementa la productividad.</a:t>
            </a:r>
          </a:p>
          <a:p>
            <a:endParaRPr lang="es-AR" dirty="0"/>
          </a:p>
        </p:txBody>
      </p:sp>
      <p:sp>
        <p:nvSpPr>
          <p:cNvPr id="3" name="Título 2"/>
          <p:cNvSpPr>
            <a:spLocks noGrp="1"/>
          </p:cNvSpPr>
          <p:nvPr>
            <p:ph type="title"/>
          </p:nvPr>
        </p:nvSpPr>
        <p:spPr/>
        <p:txBody>
          <a:bodyPr/>
          <a:lstStyle/>
          <a:p>
            <a:r>
              <a:rPr lang="es-AR" dirty="0"/>
              <a:t>Razones para utilizar TDD</a:t>
            </a:r>
          </a:p>
        </p:txBody>
      </p:sp>
    </p:spTree>
    <p:extLst>
      <p:ext uri="{BB962C8B-B14F-4D97-AF65-F5344CB8AC3E}">
        <p14:creationId xmlns:p14="http://schemas.microsoft.com/office/powerpoint/2010/main" val="902399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3235" y="835530"/>
            <a:ext cx="10515600" cy="1325563"/>
          </a:xfrm>
        </p:spPr>
        <p:txBody>
          <a:bodyPr/>
          <a:lstStyle/>
          <a:p>
            <a:r>
              <a:rPr lang="es-AR" dirty="0"/>
              <a:t>En los extremos….</a:t>
            </a:r>
          </a:p>
        </p:txBody>
      </p:sp>
      <p:sp>
        <p:nvSpPr>
          <p:cNvPr id="56" name="Slide Number Placeholder 3"/>
          <p:cNvSpPr>
            <a:spLocks noGrp="1"/>
          </p:cNvSpPr>
          <p:nvPr>
            <p:ph type="sldNum" sz="quarter" idx="12"/>
          </p:nvPr>
        </p:nvSpPr>
        <p:spPr/>
        <p:txBody>
          <a:bodyPr/>
          <a:lstStyle/>
          <a:p>
            <a:fld id="{F0815290-DBC3-46B2-AFA5-E73F5F336726}" type="slidenum">
              <a:rPr lang="es-AR" smtClean="0"/>
              <a:pPr/>
              <a:t>17</a:t>
            </a:fld>
            <a:endParaRPr lang="es-AR" dirty="0"/>
          </a:p>
        </p:txBody>
      </p:sp>
      <p:grpSp>
        <p:nvGrpSpPr>
          <p:cNvPr id="57" name="56 Grupo"/>
          <p:cNvGrpSpPr/>
          <p:nvPr/>
        </p:nvGrpSpPr>
        <p:grpSpPr>
          <a:xfrm>
            <a:off x="883972" y="947700"/>
            <a:ext cx="10107043" cy="2926776"/>
            <a:chOff x="662979" y="710775"/>
            <a:chExt cx="7580282" cy="2195082"/>
          </a:xfrm>
        </p:grpSpPr>
        <p:sp>
          <p:nvSpPr>
            <p:cNvPr id="6" name="Rectangle 5"/>
            <p:cNvSpPr/>
            <p:nvPr/>
          </p:nvSpPr>
          <p:spPr bwMode="auto">
            <a:xfrm>
              <a:off x="699461" y="1107435"/>
              <a:ext cx="1371600"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p>
          </p:txBody>
        </p:sp>
        <p:sp>
          <p:nvSpPr>
            <p:cNvPr id="7" name="Rectangle 6"/>
            <p:cNvSpPr/>
            <p:nvPr/>
          </p:nvSpPr>
          <p:spPr bwMode="auto">
            <a:xfrm>
              <a:off x="2290303" y="1107435"/>
              <a:ext cx="1371600" cy="1371600"/>
            </a:xfrm>
            <a:prstGeom prst="rect">
              <a:avLst/>
            </a:prstGeom>
            <a:solidFill>
              <a:srgbClr val="92D050"/>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p>
          </p:txBody>
        </p:sp>
        <p:sp>
          <p:nvSpPr>
            <p:cNvPr id="8" name="Rectangle 7"/>
            <p:cNvSpPr/>
            <p:nvPr/>
          </p:nvSpPr>
          <p:spPr bwMode="auto">
            <a:xfrm>
              <a:off x="3881145" y="1107435"/>
              <a:ext cx="2771274" cy="1371600"/>
            </a:xfrm>
            <a:prstGeom prst="rect">
              <a:avLst/>
            </a:prstGeom>
            <a:solidFill>
              <a:schemeClr val="accent1"/>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p>
          </p:txBody>
        </p:sp>
        <p:sp>
          <p:nvSpPr>
            <p:cNvPr id="9" name="Rectangle 8"/>
            <p:cNvSpPr/>
            <p:nvPr/>
          </p:nvSpPr>
          <p:spPr bwMode="auto">
            <a:xfrm>
              <a:off x="6871661" y="1107435"/>
              <a:ext cx="1371600" cy="1371600"/>
            </a:xfrm>
            <a:prstGeom prst="rect">
              <a:avLst/>
            </a:prstGeom>
            <a:solidFill>
              <a:srgbClr val="FF0000"/>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p>
          </p:txBody>
        </p:sp>
        <p:sp>
          <p:nvSpPr>
            <p:cNvPr id="10" name="TextBox 50"/>
            <p:cNvSpPr txBox="1"/>
            <p:nvPr/>
          </p:nvSpPr>
          <p:spPr>
            <a:xfrm>
              <a:off x="3459971" y="710775"/>
              <a:ext cx="1868541" cy="3770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s-AR" sz="2667" dirty="0"/>
                <a:t>100% Secuencial</a:t>
              </a:r>
            </a:p>
          </p:txBody>
        </p:sp>
        <p:sp>
          <p:nvSpPr>
            <p:cNvPr id="11" name="TextBox 51"/>
            <p:cNvSpPr txBox="1"/>
            <p:nvPr/>
          </p:nvSpPr>
          <p:spPr>
            <a:xfrm>
              <a:off x="662979" y="2559245"/>
              <a:ext cx="1624435" cy="34624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s-AR" sz="2400" dirty="0"/>
                <a:t>Requerimientos</a:t>
              </a:r>
            </a:p>
          </p:txBody>
        </p:sp>
        <p:sp>
          <p:nvSpPr>
            <p:cNvPr id="12" name="TextBox 52"/>
            <p:cNvSpPr txBox="1"/>
            <p:nvPr/>
          </p:nvSpPr>
          <p:spPr>
            <a:xfrm>
              <a:off x="2338456" y="2559245"/>
              <a:ext cx="1317139" cy="34624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s-AR" sz="2400" dirty="0"/>
                <a:t>Arquitectura</a:t>
              </a:r>
            </a:p>
          </p:txBody>
        </p:sp>
        <p:sp>
          <p:nvSpPr>
            <p:cNvPr id="13" name="TextBox 53"/>
            <p:cNvSpPr txBox="1"/>
            <p:nvPr/>
          </p:nvSpPr>
          <p:spPr>
            <a:xfrm>
              <a:off x="4570630" y="2559608"/>
              <a:ext cx="1102609" cy="34624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s-AR" sz="2400" dirty="0"/>
                <a:t>Desarrollo</a:t>
              </a:r>
            </a:p>
          </p:txBody>
        </p:sp>
        <p:sp>
          <p:nvSpPr>
            <p:cNvPr id="14" name="TextBox 54"/>
            <p:cNvSpPr txBox="1"/>
            <p:nvPr/>
          </p:nvSpPr>
          <p:spPr>
            <a:xfrm>
              <a:off x="7267349" y="2559245"/>
              <a:ext cx="510909" cy="34624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s-AR" sz="2400" dirty="0"/>
                <a:t>Test</a:t>
              </a:r>
            </a:p>
          </p:txBody>
        </p:sp>
      </p:grpSp>
      <p:grpSp>
        <p:nvGrpSpPr>
          <p:cNvPr id="15" name="Group 14"/>
          <p:cNvGrpSpPr/>
          <p:nvPr/>
        </p:nvGrpSpPr>
        <p:grpSpPr>
          <a:xfrm>
            <a:off x="2130425" y="4842329"/>
            <a:ext cx="893011" cy="1828800"/>
            <a:chOff x="701842" y="4343400"/>
            <a:chExt cx="1126958" cy="1371600"/>
          </a:xfrm>
        </p:grpSpPr>
        <p:sp>
          <p:nvSpPr>
            <p:cNvPr id="52" name="Rectangle 51"/>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53" name="Rectangle 52"/>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54" name="Rectangle 53"/>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55" name="Rectangle 54"/>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sp>
        <p:nvSpPr>
          <p:cNvPr id="16" name="TextBox 102"/>
          <p:cNvSpPr txBox="1"/>
          <p:nvPr/>
        </p:nvSpPr>
        <p:spPr>
          <a:xfrm>
            <a:off x="4897949" y="4101075"/>
            <a:ext cx="2355453" cy="50276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n-US" sz="2667" dirty="0">
                <a:latin typeface="Neo Sans Intel" pitchFamily="34" charset="0"/>
              </a:rPr>
              <a:t>100% </a:t>
            </a:r>
            <a:r>
              <a:rPr lang="es-AR" sz="2667" dirty="0">
                <a:latin typeface="Neo Sans Intel" pitchFamily="34" charset="0"/>
              </a:rPr>
              <a:t>Iterativo</a:t>
            </a:r>
          </a:p>
        </p:txBody>
      </p:sp>
      <p:grpSp>
        <p:nvGrpSpPr>
          <p:cNvPr id="17" name="Group 16"/>
          <p:cNvGrpSpPr/>
          <p:nvPr/>
        </p:nvGrpSpPr>
        <p:grpSpPr>
          <a:xfrm>
            <a:off x="3181884" y="4842329"/>
            <a:ext cx="893011" cy="1828800"/>
            <a:chOff x="701842" y="4343400"/>
            <a:chExt cx="1126958" cy="1371600"/>
          </a:xfrm>
        </p:grpSpPr>
        <p:sp>
          <p:nvSpPr>
            <p:cNvPr id="48" name="Rectangle 47"/>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9" name="Rectangle 48"/>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50" name="Rectangle 49"/>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51" name="Rectangle 50"/>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18" name="Group 17"/>
          <p:cNvGrpSpPr/>
          <p:nvPr/>
        </p:nvGrpSpPr>
        <p:grpSpPr>
          <a:xfrm>
            <a:off x="4244455" y="4842329"/>
            <a:ext cx="893011" cy="1828800"/>
            <a:chOff x="701842" y="4343400"/>
            <a:chExt cx="1126958" cy="1371600"/>
          </a:xfrm>
        </p:grpSpPr>
        <p:sp>
          <p:nvSpPr>
            <p:cNvPr id="44" name="Rectangle 43"/>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5" name="Rectangle 44"/>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6" name="Rectangle 45"/>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7" name="Rectangle 46"/>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19" name="Group 18"/>
          <p:cNvGrpSpPr/>
          <p:nvPr/>
        </p:nvGrpSpPr>
        <p:grpSpPr>
          <a:xfrm>
            <a:off x="5295913" y="4842329"/>
            <a:ext cx="893011" cy="1828800"/>
            <a:chOff x="701842" y="4343400"/>
            <a:chExt cx="1126958" cy="1371600"/>
          </a:xfrm>
        </p:grpSpPr>
        <p:sp>
          <p:nvSpPr>
            <p:cNvPr id="40" name="Rectangle 39"/>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1" name="Rectangle 40"/>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2" name="Rectangle 41"/>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3" name="Rectangle 42"/>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20" name="Group 19"/>
          <p:cNvGrpSpPr/>
          <p:nvPr/>
        </p:nvGrpSpPr>
        <p:grpSpPr>
          <a:xfrm>
            <a:off x="6385560" y="4842329"/>
            <a:ext cx="893011" cy="1828800"/>
            <a:chOff x="701842" y="4343400"/>
            <a:chExt cx="1126958" cy="1371600"/>
          </a:xfrm>
        </p:grpSpPr>
        <p:sp>
          <p:nvSpPr>
            <p:cNvPr id="36" name="Rectangle 35"/>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7" name="Rectangle 36"/>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8" name="Rectangle 37"/>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9" name="Rectangle 38"/>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21" name="Group 20"/>
          <p:cNvGrpSpPr/>
          <p:nvPr/>
        </p:nvGrpSpPr>
        <p:grpSpPr>
          <a:xfrm>
            <a:off x="7437019" y="4842329"/>
            <a:ext cx="893011" cy="1828800"/>
            <a:chOff x="701842" y="4343400"/>
            <a:chExt cx="1126958" cy="1371600"/>
          </a:xfrm>
        </p:grpSpPr>
        <p:sp>
          <p:nvSpPr>
            <p:cNvPr id="32" name="Rectangle 31"/>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3" name="Rectangle 32"/>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4" name="Rectangle 33"/>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5" name="Rectangle 34"/>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22" name="Group 21"/>
          <p:cNvGrpSpPr/>
          <p:nvPr/>
        </p:nvGrpSpPr>
        <p:grpSpPr>
          <a:xfrm>
            <a:off x="8499589" y="4842329"/>
            <a:ext cx="893011" cy="1828800"/>
            <a:chOff x="701842" y="4343400"/>
            <a:chExt cx="1126958" cy="1371600"/>
          </a:xfrm>
        </p:grpSpPr>
        <p:sp>
          <p:nvSpPr>
            <p:cNvPr id="28" name="Rectangle 27"/>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29" name="Rectangle 28"/>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0" name="Rectangle 29"/>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1" name="Rectangle 30"/>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23" name="Group 22"/>
          <p:cNvGrpSpPr/>
          <p:nvPr/>
        </p:nvGrpSpPr>
        <p:grpSpPr>
          <a:xfrm>
            <a:off x="9551048" y="4842329"/>
            <a:ext cx="893011" cy="1828800"/>
            <a:chOff x="701842" y="4343400"/>
            <a:chExt cx="1126958" cy="1371600"/>
          </a:xfrm>
        </p:grpSpPr>
        <p:sp>
          <p:nvSpPr>
            <p:cNvPr id="24" name="Rectangle 23"/>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25" name="Rectangle 24"/>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26" name="Rectangle 25"/>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27" name="Rectangle 26"/>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spTree>
    <p:extLst>
      <p:ext uri="{BB962C8B-B14F-4D97-AF65-F5344CB8AC3E}">
        <p14:creationId xmlns:p14="http://schemas.microsoft.com/office/powerpoint/2010/main" val="4132660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1624" y="951309"/>
            <a:ext cx="7803976" cy="492443"/>
          </a:xfrm>
        </p:spPr>
        <p:txBody>
          <a:bodyPr/>
          <a:lstStyle/>
          <a:p>
            <a:r>
              <a:rPr lang="es-AR" sz="3200" dirty="0"/>
              <a:t>Algunos Modelos de Proceso o Ciclos de vida</a:t>
            </a:r>
          </a:p>
        </p:txBody>
      </p:sp>
      <p:sp>
        <p:nvSpPr>
          <p:cNvPr id="5" name="Rectangle 3"/>
          <p:cNvSpPr>
            <a:spLocks noGrp="1" noChangeArrowheads="1"/>
          </p:cNvSpPr>
          <p:nvPr>
            <p:ph idx="1"/>
          </p:nvPr>
        </p:nvSpPr>
        <p:spPr>
          <a:xfrm>
            <a:off x="857213" y="1619237"/>
            <a:ext cx="10515600" cy="4351339"/>
          </a:xfrm>
        </p:spPr>
        <p:txBody>
          <a:bodyPr>
            <a:normAutofit/>
          </a:bodyPr>
          <a:lstStyle/>
          <a:p>
            <a:pPr>
              <a:spcBef>
                <a:spcPts val="773"/>
              </a:spcBef>
              <a:buClr>
                <a:schemeClr val="accent2"/>
              </a:buClr>
              <a:buFont typeface="Wingdings" panose="05000000000000000000" pitchFamily="2" charset="2"/>
              <a:buChar char="§"/>
              <a:defRPr/>
            </a:pPr>
            <a:r>
              <a:rPr lang="es-AR" dirty="0"/>
              <a:t>Build and Fix</a:t>
            </a:r>
          </a:p>
          <a:p>
            <a:pPr>
              <a:spcBef>
                <a:spcPts val="773"/>
              </a:spcBef>
              <a:buClr>
                <a:schemeClr val="accent2"/>
              </a:buClr>
              <a:buFont typeface="Wingdings" panose="05000000000000000000" pitchFamily="2" charset="2"/>
              <a:buChar char="§"/>
              <a:defRPr/>
            </a:pPr>
            <a:r>
              <a:rPr lang="es-AR" dirty="0"/>
              <a:t>Secuencial</a:t>
            </a:r>
          </a:p>
          <a:p>
            <a:pPr>
              <a:spcBef>
                <a:spcPts val="773"/>
              </a:spcBef>
              <a:buClr>
                <a:schemeClr val="accent2"/>
              </a:buClr>
              <a:buFont typeface="Wingdings" panose="05000000000000000000" pitchFamily="2" charset="2"/>
              <a:buChar char="§"/>
              <a:defRPr/>
            </a:pPr>
            <a:r>
              <a:rPr lang="es-AR" dirty="0"/>
              <a:t>Cascada</a:t>
            </a:r>
          </a:p>
          <a:p>
            <a:pPr>
              <a:spcBef>
                <a:spcPts val="773"/>
              </a:spcBef>
              <a:buClr>
                <a:schemeClr val="accent2"/>
              </a:buClr>
              <a:buFont typeface="Wingdings" panose="05000000000000000000" pitchFamily="2" charset="2"/>
              <a:buChar char="§"/>
              <a:defRPr/>
            </a:pPr>
            <a:r>
              <a:rPr lang="es-AR" dirty="0"/>
              <a:t>Cascada con Retroalimentación</a:t>
            </a:r>
          </a:p>
          <a:p>
            <a:pPr>
              <a:spcBef>
                <a:spcPts val="773"/>
              </a:spcBef>
              <a:buClr>
                <a:schemeClr val="accent2"/>
              </a:buClr>
              <a:buFont typeface="Wingdings" panose="05000000000000000000" pitchFamily="2" charset="2"/>
              <a:buChar char="§"/>
              <a:defRPr/>
            </a:pPr>
            <a:r>
              <a:rPr lang="es-AR" dirty="0"/>
              <a:t>Cascada con Subproyectos</a:t>
            </a:r>
          </a:p>
          <a:p>
            <a:pPr>
              <a:spcBef>
                <a:spcPts val="773"/>
              </a:spcBef>
              <a:buClr>
                <a:schemeClr val="accent2"/>
              </a:buClr>
              <a:buFont typeface="Wingdings" panose="05000000000000000000" pitchFamily="2" charset="2"/>
              <a:buChar char="§"/>
              <a:defRPr/>
            </a:pPr>
            <a:r>
              <a:rPr lang="es-AR" dirty="0"/>
              <a:t>Modelo V</a:t>
            </a:r>
          </a:p>
          <a:p>
            <a:pPr>
              <a:spcBef>
                <a:spcPts val="773"/>
              </a:spcBef>
              <a:buClr>
                <a:schemeClr val="accent2"/>
              </a:buClr>
              <a:buFont typeface="Wingdings" panose="05000000000000000000" pitchFamily="2" charset="2"/>
              <a:buChar char="§"/>
              <a:defRPr/>
            </a:pPr>
            <a:r>
              <a:rPr lang="es-AR" dirty="0"/>
              <a:t>Espiral</a:t>
            </a:r>
          </a:p>
          <a:p>
            <a:pPr>
              <a:spcBef>
                <a:spcPts val="773"/>
              </a:spcBef>
              <a:buClr>
                <a:schemeClr val="accent2"/>
              </a:buClr>
              <a:buFont typeface="Wingdings" panose="05000000000000000000" pitchFamily="2" charset="2"/>
              <a:buChar char="§"/>
              <a:defRPr/>
            </a:pPr>
            <a:r>
              <a:rPr lang="es-AR" dirty="0"/>
              <a:t>Modelo Evolucionario</a:t>
            </a:r>
          </a:p>
          <a:p>
            <a:pPr>
              <a:spcBef>
                <a:spcPts val="773"/>
              </a:spcBef>
              <a:buClr>
                <a:schemeClr val="accent2"/>
              </a:buClr>
              <a:buFont typeface="Wingdings" panose="05000000000000000000" pitchFamily="2" charset="2"/>
              <a:buChar char="§"/>
              <a:defRPr/>
            </a:pPr>
            <a:r>
              <a:rPr lang="es-AR" dirty="0"/>
              <a:t>RAD ( Desarrollo Rápido de Aplicaciones)</a:t>
            </a:r>
          </a:p>
          <a:p>
            <a:pPr>
              <a:spcBef>
                <a:spcPts val="773"/>
              </a:spcBef>
              <a:buClr>
                <a:schemeClr val="accent2"/>
              </a:buClr>
              <a:buFont typeface="Wingdings" panose="05000000000000000000" pitchFamily="2" charset="2"/>
              <a:buChar char="§"/>
              <a:defRPr/>
            </a:pPr>
            <a:r>
              <a:rPr lang="es-AR" dirty="0"/>
              <a:t>Incremental</a:t>
            </a:r>
          </a:p>
        </p:txBody>
      </p:sp>
      <p:sp>
        <p:nvSpPr>
          <p:cNvPr id="4" name="Slide Number Placeholder 3"/>
          <p:cNvSpPr>
            <a:spLocks noGrp="1"/>
          </p:cNvSpPr>
          <p:nvPr>
            <p:ph type="sldNum" sz="quarter" idx="12"/>
          </p:nvPr>
        </p:nvSpPr>
        <p:spPr/>
        <p:txBody>
          <a:bodyPr/>
          <a:lstStyle/>
          <a:p>
            <a:fld id="{D3D4FDB8-77AE-4BF2-9137-F1510AAFEBF7}" type="slidenum">
              <a:rPr lang="es-AR" smtClean="0"/>
              <a:pPr/>
              <a:t>18</a:t>
            </a:fld>
            <a:endParaRPr lang="es-AR" dirty="0"/>
          </a:p>
        </p:txBody>
      </p:sp>
    </p:spTree>
    <p:extLst>
      <p:ext uri="{BB962C8B-B14F-4D97-AF65-F5344CB8AC3E}">
        <p14:creationId xmlns:p14="http://schemas.microsoft.com/office/powerpoint/2010/main" val="19431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p:txBody>
          <a:bodyPr/>
          <a:lstStyle/>
          <a:p>
            <a:pPr marL="0" indent="0">
              <a:buNone/>
            </a:pPr>
            <a:endParaRPr lang="es-AR" dirty="0"/>
          </a:p>
        </p:txBody>
      </p:sp>
      <p:sp>
        <p:nvSpPr>
          <p:cNvPr id="3" name="Título 2"/>
          <p:cNvSpPr>
            <a:spLocks noGrp="1"/>
          </p:cNvSpPr>
          <p:nvPr>
            <p:ph type="title"/>
          </p:nvPr>
        </p:nvSpPr>
        <p:spPr>
          <a:xfrm>
            <a:off x="91664" y="864612"/>
            <a:ext cx="12000000" cy="615553"/>
          </a:xfrm>
        </p:spPr>
        <p:txBody>
          <a:bodyPr/>
          <a:lstStyle/>
          <a:p>
            <a:r>
              <a:rPr lang="es-AR" sz="4000" dirty="0"/>
              <a:t>Cascada</a:t>
            </a:r>
          </a:p>
        </p:txBody>
      </p:sp>
      <p:pic>
        <p:nvPicPr>
          <p:cNvPr id="4" name="Imagen 3"/>
          <p:cNvPicPr/>
          <p:nvPr/>
        </p:nvPicPr>
        <p:blipFill>
          <a:blip r:embed="rId2"/>
          <a:stretch>
            <a:fillRect/>
          </a:stretch>
        </p:blipFill>
        <p:spPr>
          <a:xfrm>
            <a:off x="3431704" y="2277427"/>
            <a:ext cx="6552728" cy="3959885"/>
          </a:xfrm>
          <a:prstGeom prst="rect">
            <a:avLst/>
          </a:prstGeom>
        </p:spPr>
      </p:pic>
    </p:spTree>
    <p:extLst>
      <p:ext uri="{BB962C8B-B14F-4D97-AF65-F5344CB8AC3E}">
        <p14:creationId xmlns:p14="http://schemas.microsoft.com/office/powerpoint/2010/main" val="2912099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610196" y="864612"/>
            <a:ext cx="10971611" cy="553998"/>
          </a:xfrm>
        </p:spPr>
        <p:txBody>
          <a:bodyPr/>
          <a:lstStyle/>
          <a:p>
            <a:r>
              <a:rPr lang="es-AR" sz="3600" dirty="0"/>
              <a:t>Módulo de Desarrollo de Software</a:t>
            </a:r>
          </a:p>
        </p:txBody>
      </p:sp>
      <p:pic>
        <p:nvPicPr>
          <p:cNvPr id="8" name="Imagen 7"/>
          <p:cNvPicPr/>
          <p:nvPr/>
        </p:nvPicPr>
        <p:blipFill>
          <a:blip r:embed="rId2"/>
          <a:stretch>
            <a:fillRect/>
          </a:stretch>
        </p:blipFill>
        <p:spPr>
          <a:xfrm>
            <a:off x="3503712" y="1772816"/>
            <a:ext cx="5662697" cy="4622636"/>
          </a:xfrm>
          <a:prstGeom prst="rect">
            <a:avLst/>
          </a:prstGeom>
        </p:spPr>
      </p:pic>
      <p:sp>
        <p:nvSpPr>
          <p:cNvPr id="11" name="Bocadillo nube: nube 10"/>
          <p:cNvSpPr/>
          <p:nvPr/>
        </p:nvSpPr>
        <p:spPr>
          <a:xfrm>
            <a:off x="6456040" y="2276872"/>
            <a:ext cx="2400300" cy="1133475"/>
          </a:xfrm>
          <a:prstGeom prst="cloudCallout">
            <a:avLst>
              <a:gd name="adj1" fmla="val -46707"/>
              <a:gd name="adj2" fmla="val 7388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0000"/>
              </a:lnSpc>
              <a:spcBef>
                <a:spcPts val="0"/>
              </a:spcBef>
              <a:spcAft>
                <a:spcPts val="600"/>
              </a:spcAft>
            </a:pPr>
            <a:r>
              <a:rPr lang="es-AR" sz="1200">
                <a:effectLst/>
                <a:latin typeface="AR CENA" panose="02000000000000000000" pitchFamily="2" charset="0"/>
                <a:ea typeface="MS PGothic" panose="020B0600070205080204" pitchFamily="34" charset="-128"/>
                <a:cs typeface="Times New Roman" panose="02020603050405020304" pitchFamily="18" charset="0"/>
              </a:rPr>
              <a:t>El camino al éxito está siempre en construcción</a:t>
            </a:r>
            <a:endParaRPr lang="es-AR" sz="1100">
              <a:effectLst/>
              <a:ea typeface="MS PGothic"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4171550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1664" y="864612"/>
            <a:ext cx="12000000" cy="553998"/>
          </a:xfrm>
        </p:spPr>
        <p:txBody>
          <a:bodyPr/>
          <a:lstStyle/>
          <a:p>
            <a:r>
              <a:rPr lang="es-AR" sz="3600" dirty="0"/>
              <a:t>Cascada con Subproyectos</a:t>
            </a:r>
          </a:p>
        </p:txBody>
      </p:sp>
      <p:pic>
        <p:nvPicPr>
          <p:cNvPr id="4" name="Imagen 3"/>
          <p:cNvPicPr/>
          <p:nvPr/>
        </p:nvPicPr>
        <p:blipFill rotWithShape="1">
          <a:blip r:embed="rId2"/>
          <a:srcRect t="5464" b="6409"/>
          <a:stretch/>
        </p:blipFill>
        <p:spPr bwMode="auto">
          <a:xfrm>
            <a:off x="3143672" y="1484784"/>
            <a:ext cx="6473894" cy="50644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60667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1664" y="1340768"/>
            <a:ext cx="12000000" cy="615553"/>
          </a:xfrm>
        </p:spPr>
        <p:txBody>
          <a:bodyPr/>
          <a:lstStyle/>
          <a:p>
            <a:r>
              <a:rPr lang="es-AR" sz="4000" dirty="0"/>
              <a:t>Incremental</a:t>
            </a:r>
          </a:p>
        </p:txBody>
      </p:sp>
      <p:pic>
        <p:nvPicPr>
          <p:cNvPr id="4" name="Imagen 3"/>
          <p:cNvPicPr/>
          <p:nvPr/>
        </p:nvPicPr>
        <p:blipFill rotWithShape="1">
          <a:blip r:embed="rId2"/>
          <a:srcRect t="5206"/>
          <a:stretch/>
        </p:blipFill>
        <p:spPr bwMode="auto">
          <a:xfrm>
            <a:off x="2783632" y="2424172"/>
            <a:ext cx="6735638" cy="35971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65273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1664" y="864612"/>
            <a:ext cx="12000000" cy="615553"/>
          </a:xfrm>
        </p:spPr>
        <p:txBody>
          <a:bodyPr/>
          <a:lstStyle/>
          <a:p>
            <a:r>
              <a:rPr lang="es-AR" sz="4000" dirty="0"/>
              <a:t>Iterativo</a:t>
            </a:r>
          </a:p>
        </p:txBody>
      </p:sp>
      <p:pic>
        <p:nvPicPr>
          <p:cNvPr id="4" name="Imagen 3"/>
          <p:cNvPicPr/>
          <p:nvPr/>
        </p:nvPicPr>
        <p:blipFill>
          <a:blip r:embed="rId2"/>
          <a:stretch>
            <a:fillRect/>
          </a:stretch>
        </p:blipFill>
        <p:spPr>
          <a:xfrm>
            <a:off x="2889776" y="2132856"/>
            <a:ext cx="6590600" cy="3602509"/>
          </a:xfrm>
          <a:prstGeom prst="rect">
            <a:avLst/>
          </a:prstGeom>
        </p:spPr>
      </p:pic>
    </p:spTree>
    <p:extLst>
      <p:ext uri="{BB962C8B-B14F-4D97-AF65-F5344CB8AC3E}">
        <p14:creationId xmlns:p14="http://schemas.microsoft.com/office/powerpoint/2010/main" val="239534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40975" y="1052736"/>
            <a:ext cx="5656455" cy="1143000"/>
          </a:xfrm>
        </p:spPr>
        <p:txBody>
          <a:bodyPr/>
          <a:lstStyle/>
          <a:p>
            <a:pPr eaLnBrk="1" hangingPunct="1"/>
            <a:r>
              <a:rPr lang="es-ES_tradnl" sz="4800" b="1" dirty="0"/>
              <a:t>Requerimientos </a:t>
            </a:r>
            <a:endParaRPr lang="es-AR" sz="4800" b="1" dirty="0"/>
          </a:p>
        </p:txBody>
      </p:sp>
      <p:sp>
        <p:nvSpPr>
          <p:cNvPr id="23555" name="Rectangle 3"/>
          <p:cNvSpPr>
            <a:spLocks noChangeArrowheads="1"/>
          </p:cNvSpPr>
          <p:nvPr/>
        </p:nvSpPr>
        <p:spPr bwMode="auto">
          <a:xfrm>
            <a:off x="431371" y="2172920"/>
            <a:ext cx="6720747" cy="3416320"/>
          </a:xfrm>
          <a:prstGeom prst="rect">
            <a:avLst/>
          </a:prstGeom>
          <a:noFill/>
          <a:ln w="12700">
            <a:noFill/>
            <a:miter lim="800000"/>
            <a:headEnd type="none" w="sm" len="sm"/>
            <a:tailEnd type="none" w="sm" len="sm"/>
          </a:ln>
        </p:spPr>
        <p:txBody>
          <a:bodyPr wrap="square">
            <a:spAutoFit/>
          </a:bodyPr>
          <a:lstStyle/>
          <a:p>
            <a:r>
              <a:rPr lang="es-ES_tradnl" sz="2400" dirty="0">
                <a:latin typeface="Arial Rounded MT Bold" pitchFamily="34" charset="0"/>
              </a:rPr>
              <a:t>“La parte más difícil de construir un sistema de software es decidir precisamente qué construir. Ninguna otra parte del trabajo conceptual, es tan difícil como establecer los requerimientos técnicos detallados... Ninguna otra parte del trabajo afecta tanto el sistema resultante si se hace incorrectamente. Ninguna otra parte es tan difícil de rectificar más adelante”</a:t>
            </a:r>
            <a:endParaRPr lang="es-ES" sz="2400" dirty="0">
              <a:latin typeface="Arial Rounded MT Bold" pitchFamily="34" charset="0"/>
            </a:endParaRPr>
          </a:p>
        </p:txBody>
      </p:sp>
      <p:sp>
        <p:nvSpPr>
          <p:cNvPr id="29700" name="Rectangle 4"/>
          <p:cNvSpPr>
            <a:spLocks noChangeArrowheads="1"/>
          </p:cNvSpPr>
          <p:nvPr/>
        </p:nvSpPr>
        <p:spPr bwMode="auto">
          <a:xfrm>
            <a:off x="2980507" y="6269509"/>
            <a:ext cx="4771677" cy="543867"/>
          </a:xfrm>
          <a:prstGeom prst="rect">
            <a:avLst/>
          </a:prstGeom>
          <a:noFill/>
          <a:ln w="12700">
            <a:noFill/>
            <a:miter lim="800000"/>
            <a:headEnd type="none" w="sm" len="sm"/>
            <a:tailEnd type="none" w="sm" len="sm"/>
          </a:ln>
        </p:spPr>
        <p:txBody>
          <a:bodyPr wrap="square">
            <a:spAutoFit/>
          </a:bodyPr>
          <a:lstStyle/>
          <a:p>
            <a:pPr algn="r">
              <a:defRPr/>
            </a:pPr>
            <a:r>
              <a:rPr lang="es-ES_tradnl" sz="1467" dirty="0"/>
              <a:t>Fred Brooks - </a:t>
            </a:r>
            <a:r>
              <a:rPr lang="es-ES_tradnl" sz="1467" i="1" dirty="0"/>
              <a:t>“No </a:t>
            </a:r>
            <a:r>
              <a:rPr lang="es-ES_tradnl" sz="1467" i="1" dirty="0" err="1"/>
              <a:t>Silver</a:t>
            </a:r>
            <a:r>
              <a:rPr lang="es-ES_tradnl" sz="1467" i="1" dirty="0"/>
              <a:t> </a:t>
            </a:r>
            <a:r>
              <a:rPr lang="es-ES_tradnl" sz="1467" i="1" dirty="0" err="1"/>
              <a:t>Bullet</a:t>
            </a:r>
            <a:r>
              <a:rPr lang="es-ES_tradnl" sz="1467" i="1" dirty="0"/>
              <a:t> - </a:t>
            </a:r>
            <a:r>
              <a:rPr lang="es-ES_tradnl" sz="1467" i="1" dirty="0" err="1"/>
              <a:t>Essence</a:t>
            </a:r>
            <a:r>
              <a:rPr lang="es-ES_tradnl" sz="1467" i="1" dirty="0"/>
              <a:t> and </a:t>
            </a:r>
            <a:r>
              <a:rPr lang="es-ES_tradnl" sz="1467" i="1" dirty="0" err="1"/>
              <a:t>Accidents</a:t>
            </a:r>
            <a:r>
              <a:rPr lang="es-ES_tradnl" sz="1467" i="1" dirty="0"/>
              <a:t> of Software </a:t>
            </a:r>
            <a:r>
              <a:rPr lang="es-ES_tradnl" sz="1467" i="1" dirty="0" err="1"/>
              <a:t>Engineering</a:t>
            </a:r>
            <a:r>
              <a:rPr lang="es-ES_tradnl" sz="1467" i="1" dirty="0"/>
              <a:t>”</a:t>
            </a:r>
            <a:r>
              <a:rPr lang="es-ES_tradnl" sz="1467" dirty="0"/>
              <a:t>. IEEE </a:t>
            </a:r>
            <a:r>
              <a:rPr lang="es-ES_tradnl" sz="1467" dirty="0" err="1"/>
              <a:t>Computer</a:t>
            </a:r>
            <a:r>
              <a:rPr lang="es-ES_tradnl" sz="1467" dirty="0"/>
              <a:t>, Abril de 1987.</a:t>
            </a:r>
            <a:endParaRPr lang="es-ES" sz="1467" dirty="0"/>
          </a:p>
        </p:txBody>
      </p:sp>
      <p:pic>
        <p:nvPicPr>
          <p:cNvPr id="6" name="Imagen 5"/>
          <p:cNvPicPr>
            <a:picLocks noChangeAspect="1"/>
          </p:cNvPicPr>
          <p:nvPr/>
        </p:nvPicPr>
        <p:blipFill>
          <a:blip r:embed="rId3"/>
          <a:stretch>
            <a:fillRect/>
          </a:stretch>
        </p:blipFill>
        <p:spPr>
          <a:xfrm>
            <a:off x="7824192" y="836713"/>
            <a:ext cx="4220013" cy="5982022"/>
          </a:xfrm>
          <a:prstGeom prst="rect">
            <a:avLst/>
          </a:prstGeom>
        </p:spPr>
      </p:pic>
    </p:spTree>
    <p:extLst>
      <p:ext uri="{BB962C8B-B14F-4D97-AF65-F5344CB8AC3E}">
        <p14:creationId xmlns:p14="http://schemas.microsoft.com/office/powerpoint/2010/main" val="426888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285711" y="1238235"/>
          <a:ext cx="7905805" cy="3947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Connector 7"/>
          <p:cNvCxnSpPr/>
          <p:nvPr/>
        </p:nvCxnSpPr>
        <p:spPr>
          <a:xfrm>
            <a:off x="1047752" y="3905251"/>
            <a:ext cx="9810749" cy="2116"/>
          </a:xfrm>
          <a:prstGeom prst="line">
            <a:avLst/>
          </a:prstGeom>
          <a:ln>
            <a:tailEnd type="none"/>
          </a:ln>
        </p:spPr>
        <p:style>
          <a:lnRef idx="3">
            <a:schemeClr val="accent3"/>
          </a:lnRef>
          <a:fillRef idx="0">
            <a:schemeClr val="accent3"/>
          </a:fillRef>
          <a:effectRef idx="2">
            <a:schemeClr val="accent3"/>
          </a:effectRef>
          <a:fontRef idx="minor">
            <a:schemeClr val="tx1"/>
          </a:fontRef>
        </p:style>
      </p:cxnSp>
      <p:sp>
        <p:nvSpPr>
          <p:cNvPr id="9" name="Cloud Callout 8"/>
          <p:cNvSpPr/>
          <p:nvPr/>
        </p:nvSpPr>
        <p:spPr>
          <a:xfrm>
            <a:off x="9412311" y="2435066"/>
            <a:ext cx="2667000" cy="1238251"/>
          </a:xfrm>
          <a:prstGeom prst="cloudCallout">
            <a:avLst>
              <a:gd name="adj1" fmla="val -48695"/>
              <a:gd name="adj2" fmla="val -7112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2400" b="1" dirty="0">
                <a:solidFill>
                  <a:schemeClr val="tx1"/>
                </a:solidFill>
                <a:latin typeface="Andy MT" pitchFamily="66" charset="0"/>
              </a:rPr>
              <a:t>Dominio del Problema</a:t>
            </a:r>
          </a:p>
        </p:txBody>
      </p:sp>
      <p:pic>
        <p:nvPicPr>
          <p:cNvPr id="48134" name="Picture 9" descr="https://encrypted-tbn3.gstatic.com/images?q=tbn:ANd9GcT0QmXy4bRil6j0D28bQdxUGkQVoYafNbwA2Azn4Ax3Wfzjh9rIx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8048" y="1124744"/>
            <a:ext cx="2884263" cy="215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loud Callout 8"/>
          <p:cNvSpPr/>
          <p:nvPr/>
        </p:nvSpPr>
        <p:spPr>
          <a:xfrm>
            <a:off x="4000500" y="5429253"/>
            <a:ext cx="2667000" cy="1238249"/>
          </a:xfrm>
          <a:prstGeom prst="cloudCallout">
            <a:avLst>
              <a:gd name="adj1" fmla="val 110834"/>
              <a:gd name="adj2" fmla="val -30268"/>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2400" b="1" dirty="0">
                <a:solidFill>
                  <a:schemeClr val="tx1"/>
                </a:solidFill>
                <a:latin typeface="Andy MT" pitchFamily="66" charset="0"/>
              </a:rPr>
              <a:t>Dominio de la Solución</a:t>
            </a:r>
          </a:p>
        </p:txBody>
      </p:sp>
      <p:pic>
        <p:nvPicPr>
          <p:cNvPr id="48136" name="Picture 11" descr="https://encrypted-tbn1.gstatic.com/images?q=tbn:ANd9GcTnW-fYFB2aF6zaGlRo5JwXBXFnfhFYSySIMIz8s44wQx82cK-3O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1610" y="4167241"/>
            <a:ext cx="3407701" cy="2180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579279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ChangeArrowheads="1"/>
          </p:cNvSpPr>
          <p:nvPr/>
        </p:nvSpPr>
        <p:spPr bwMode="auto">
          <a:xfrm>
            <a:off x="912284" y="629816"/>
            <a:ext cx="10363200" cy="1143000"/>
          </a:xfrm>
          <a:prstGeom prst="rect">
            <a:avLst/>
          </a:prstGeom>
          <a:noFill/>
          <a:ln w="9525">
            <a:noFill/>
            <a:miter lim="800000"/>
            <a:headEnd/>
            <a:tailEnd/>
          </a:ln>
        </p:spPr>
        <p:txBody>
          <a:bodyPr lIns="122767" tIns="61384" rIns="122767" bIns="61384" anchor="ctr"/>
          <a:lstStyle/>
          <a:p>
            <a:pPr algn="ctr"/>
            <a:r>
              <a:rPr lang="es-AR" sz="4267" b="1" dirty="0"/>
              <a:t>Requerimientos Funcionales</a:t>
            </a:r>
          </a:p>
        </p:txBody>
      </p:sp>
      <p:sp>
        <p:nvSpPr>
          <p:cNvPr id="34819" name="Rectangle 5"/>
          <p:cNvSpPr>
            <a:spLocks noChangeArrowheads="1"/>
          </p:cNvSpPr>
          <p:nvPr/>
        </p:nvSpPr>
        <p:spPr bwMode="auto">
          <a:xfrm>
            <a:off x="381001" y="1772816"/>
            <a:ext cx="7905751" cy="3505200"/>
          </a:xfrm>
          <a:prstGeom prst="rect">
            <a:avLst/>
          </a:prstGeom>
          <a:noFill/>
          <a:ln w="9525">
            <a:noFill/>
            <a:miter lim="800000"/>
            <a:headEnd/>
            <a:tailEnd/>
          </a:ln>
        </p:spPr>
        <p:txBody>
          <a:bodyPr lIns="122767" tIns="61384" rIns="122767" bIns="61384"/>
          <a:lstStyle/>
          <a:p>
            <a:pPr marL="457189" indent="-457189">
              <a:spcBef>
                <a:spcPct val="100000"/>
              </a:spcBef>
              <a:buClr>
                <a:srgbClr val="000000"/>
              </a:buClr>
              <a:buSzPct val="75000"/>
              <a:buBlip>
                <a:blip r:embed="rId2"/>
              </a:buBlip>
            </a:pPr>
            <a:r>
              <a:rPr lang="es-AR" sz="2800" b="1" dirty="0"/>
              <a:t>Relacionados con la descripción del comportamiento fundamental de los componentes del software.</a:t>
            </a:r>
          </a:p>
          <a:p>
            <a:pPr marL="457189" indent="-457189">
              <a:spcBef>
                <a:spcPct val="100000"/>
              </a:spcBef>
              <a:buClr>
                <a:srgbClr val="000000"/>
              </a:buClr>
              <a:buSzPct val="75000"/>
              <a:buBlip>
                <a:blip r:embed="rId2"/>
              </a:buBlip>
            </a:pPr>
            <a:r>
              <a:rPr lang="es-AR" sz="2800" b="1" dirty="0"/>
              <a:t>Las funciones son especificadas en términos de entradas, procesos y salidas.</a:t>
            </a:r>
          </a:p>
          <a:p>
            <a:pPr marL="457189" indent="-457189">
              <a:spcBef>
                <a:spcPct val="100000"/>
              </a:spcBef>
              <a:buClr>
                <a:srgbClr val="000000"/>
              </a:buClr>
              <a:buSzPct val="75000"/>
              <a:buBlip>
                <a:blip r:embed="rId2"/>
              </a:buBlip>
            </a:pPr>
            <a:r>
              <a:rPr lang="es-AR" sz="2800" b="1" dirty="0"/>
              <a:t>Una vista dinámica podría considerar aspectos como el control, el tiempo de las funciones (de comienzo a fin) y  su comportamiento en situaciones excepcionales.</a:t>
            </a:r>
          </a:p>
        </p:txBody>
      </p:sp>
      <p:pic>
        <p:nvPicPr>
          <p:cNvPr id="34820" name="Picture 7" descr="http://t1.gstatic.com/images?q=tbn:ANd9GcR029saoNkG6hXfZPp_QKE87eHwAh3pxOEmpKv3VYySZ9LDx9UQ"/>
          <p:cNvPicPr>
            <a:picLocks noChangeAspect="1" noChangeArrowheads="1"/>
          </p:cNvPicPr>
          <p:nvPr/>
        </p:nvPicPr>
        <p:blipFill>
          <a:blip r:embed="rId3"/>
          <a:srcRect/>
          <a:stretch>
            <a:fillRect/>
          </a:stretch>
        </p:blipFill>
        <p:spPr bwMode="auto">
          <a:xfrm>
            <a:off x="8688288" y="2708920"/>
            <a:ext cx="3062817" cy="3333749"/>
          </a:xfrm>
          <a:prstGeom prst="rect">
            <a:avLst/>
          </a:prstGeom>
          <a:noFill/>
          <a:ln w="9525">
            <a:noFill/>
            <a:miter lim="800000"/>
            <a:headEnd/>
            <a:tailEnd/>
          </a:ln>
        </p:spPr>
      </p:pic>
      <p:sp>
        <p:nvSpPr>
          <p:cNvPr id="2" name="Marcador de número de diapositiva 1"/>
          <p:cNvSpPr>
            <a:spLocks noGrp="1"/>
          </p:cNvSpPr>
          <p:nvPr>
            <p:ph type="sldNum" sz="quarter" idx="12"/>
          </p:nvPr>
        </p:nvSpPr>
        <p:spPr/>
        <p:txBody>
          <a:bodyPr/>
          <a:lstStyle/>
          <a:p>
            <a:fld id="{25D43550-BA00-46D3-8B5E-29EC76514BBE}" type="slidenum">
              <a:rPr lang="en-US" smtClean="0"/>
              <a:pPr/>
              <a:t>25</a:t>
            </a:fld>
            <a:endParaRPr lang="en-US" dirty="0"/>
          </a:p>
        </p:txBody>
      </p:sp>
    </p:spTree>
    <p:extLst>
      <p:ext uri="{BB962C8B-B14F-4D97-AF65-F5344CB8AC3E}">
        <p14:creationId xmlns:p14="http://schemas.microsoft.com/office/powerpoint/2010/main" val="1505805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916517" y="629816"/>
            <a:ext cx="10363200" cy="1143000"/>
          </a:xfrm>
          <a:prstGeom prst="rect">
            <a:avLst/>
          </a:prstGeom>
          <a:noFill/>
          <a:ln w="9525">
            <a:noFill/>
            <a:miter lim="800000"/>
            <a:headEnd/>
            <a:tailEnd/>
          </a:ln>
        </p:spPr>
        <p:txBody>
          <a:bodyPr lIns="122767" tIns="61384" rIns="122767" bIns="61384" anchor="ctr"/>
          <a:lstStyle/>
          <a:p>
            <a:pPr algn="ctr"/>
            <a:r>
              <a:rPr lang="es-AR" sz="4267" b="1" dirty="0"/>
              <a:t>Requerimientos No Funcionales</a:t>
            </a:r>
          </a:p>
        </p:txBody>
      </p:sp>
      <p:sp>
        <p:nvSpPr>
          <p:cNvPr id="35843" name="Rectangle 3"/>
          <p:cNvSpPr>
            <a:spLocks noChangeArrowheads="1"/>
          </p:cNvSpPr>
          <p:nvPr/>
        </p:nvSpPr>
        <p:spPr bwMode="auto">
          <a:xfrm>
            <a:off x="527051" y="1524000"/>
            <a:ext cx="7092949" cy="3505200"/>
          </a:xfrm>
          <a:prstGeom prst="rect">
            <a:avLst/>
          </a:prstGeom>
          <a:noFill/>
          <a:ln w="9525">
            <a:noFill/>
            <a:miter lim="800000"/>
            <a:headEnd/>
            <a:tailEnd/>
          </a:ln>
        </p:spPr>
        <p:txBody>
          <a:bodyPr lIns="122767" tIns="61384" rIns="122767" bIns="61384"/>
          <a:lstStyle/>
          <a:p>
            <a:pPr marL="457189" indent="-457189">
              <a:spcBef>
                <a:spcPct val="100000"/>
              </a:spcBef>
              <a:buClr>
                <a:srgbClr val="000000"/>
              </a:buClr>
              <a:buSzPct val="75000"/>
              <a:buBlip>
                <a:blip r:embed="rId2"/>
              </a:buBlip>
            </a:pPr>
            <a:r>
              <a:rPr lang="es-AR" sz="2800" b="1" dirty="0"/>
              <a:t>Juegan un papel </a:t>
            </a:r>
            <a:r>
              <a:rPr lang="es-AR" sz="2800" b="1" dirty="0">
                <a:solidFill>
                  <a:srgbClr val="B13794"/>
                </a:solidFill>
              </a:rPr>
              <a:t>crucial</a:t>
            </a:r>
            <a:r>
              <a:rPr lang="es-AR" sz="2800" b="1" dirty="0"/>
              <a:t> en el </a:t>
            </a:r>
            <a:r>
              <a:rPr lang="es-AR" sz="2800" b="1" dirty="0">
                <a:solidFill>
                  <a:srgbClr val="B13794"/>
                </a:solidFill>
              </a:rPr>
              <a:t>diseño</a:t>
            </a:r>
            <a:r>
              <a:rPr lang="es-AR" sz="2800" b="1" dirty="0"/>
              <a:t> y </a:t>
            </a:r>
            <a:r>
              <a:rPr lang="es-AR" sz="2800" b="1" dirty="0">
                <a:solidFill>
                  <a:srgbClr val="B13794"/>
                </a:solidFill>
              </a:rPr>
              <a:t>desarrollo</a:t>
            </a:r>
            <a:r>
              <a:rPr lang="es-AR" sz="2800" b="1" dirty="0"/>
              <a:t> del sistema de información. </a:t>
            </a:r>
          </a:p>
          <a:p>
            <a:pPr marL="457189" indent="-457189">
              <a:spcBef>
                <a:spcPct val="100000"/>
              </a:spcBef>
              <a:buClr>
                <a:srgbClr val="000000"/>
              </a:buClr>
              <a:buSzPct val="75000"/>
              <a:buBlip>
                <a:blip r:embed="rId2"/>
              </a:buBlip>
            </a:pPr>
            <a:r>
              <a:rPr lang="es-AR" sz="2800" b="1" dirty="0"/>
              <a:t>Pueden definirse como </a:t>
            </a:r>
            <a:r>
              <a:rPr lang="es-AR" sz="2800" b="1" dirty="0">
                <a:solidFill>
                  <a:srgbClr val="B13794"/>
                </a:solidFill>
              </a:rPr>
              <a:t>consideraciones</a:t>
            </a:r>
            <a:r>
              <a:rPr lang="es-AR" sz="2800" b="1" dirty="0"/>
              <a:t> o </a:t>
            </a:r>
            <a:r>
              <a:rPr lang="es-AR" sz="2800" b="1" dirty="0">
                <a:solidFill>
                  <a:srgbClr val="B13794"/>
                </a:solidFill>
              </a:rPr>
              <a:t>restricciones</a:t>
            </a:r>
            <a:r>
              <a:rPr lang="es-AR" sz="2800" b="1" dirty="0"/>
              <a:t> asociadas a un servicio del sistema.</a:t>
            </a:r>
            <a:endParaRPr lang="es-AR" sz="2800" b="1" dirty="0">
              <a:solidFill>
                <a:srgbClr val="B13794"/>
              </a:solidFill>
            </a:endParaRPr>
          </a:p>
          <a:p>
            <a:pPr marL="457189" indent="-457189">
              <a:spcBef>
                <a:spcPct val="100000"/>
              </a:spcBef>
              <a:buClr>
                <a:srgbClr val="000000"/>
              </a:buClr>
              <a:buSzPct val="75000"/>
              <a:buBlip>
                <a:blip r:embed="rId2"/>
              </a:buBlip>
            </a:pPr>
            <a:r>
              <a:rPr lang="es-AR" sz="2800" b="1" dirty="0"/>
              <a:t>Suelen llamarse también </a:t>
            </a:r>
            <a:r>
              <a:rPr lang="es-AR" sz="2800" b="1" dirty="0">
                <a:solidFill>
                  <a:srgbClr val="B13794"/>
                </a:solidFill>
              </a:rPr>
              <a:t>requerimientos</a:t>
            </a:r>
            <a:r>
              <a:rPr lang="es-AR" sz="2800" b="1" dirty="0"/>
              <a:t> de </a:t>
            </a:r>
            <a:r>
              <a:rPr lang="es-AR" sz="2800" b="1" dirty="0">
                <a:solidFill>
                  <a:srgbClr val="B13794"/>
                </a:solidFill>
              </a:rPr>
              <a:t>calidad</a:t>
            </a:r>
            <a:r>
              <a:rPr lang="es-AR" sz="2800" b="1" dirty="0"/>
              <a:t> o </a:t>
            </a:r>
            <a:r>
              <a:rPr lang="es-AR" sz="2800" b="1" dirty="0">
                <a:solidFill>
                  <a:srgbClr val="B13794"/>
                </a:solidFill>
              </a:rPr>
              <a:t>no comportamentales</a:t>
            </a:r>
            <a:r>
              <a:rPr lang="es-AR" sz="2800" b="1" dirty="0"/>
              <a:t> en contraste con los comportamentales.</a:t>
            </a:r>
          </a:p>
          <a:p>
            <a:pPr marL="457189" indent="-457189">
              <a:spcBef>
                <a:spcPct val="100000"/>
              </a:spcBef>
              <a:buClr>
                <a:srgbClr val="000000"/>
              </a:buClr>
              <a:buSzPct val="75000"/>
              <a:buBlip>
                <a:blip r:embed="rId2"/>
              </a:buBlip>
            </a:pPr>
            <a:r>
              <a:rPr lang="es-AR" sz="2800" b="1" dirty="0"/>
              <a:t>Pueden ser tan </a:t>
            </a:r>
            <a:r>
              <a:rPr lang="es-AR" sz="2800" b="1" dirty="0">
                <a:solidFill>
                  <a:srgbClr val="B13794"/>
                </a:solidFill>
              </a:rPr>
              <a:t>críticos</a:t>
            </a:r>
            <a:r>
              <a:rPr lang="es-AR" sz="2800" b="1" dirty="0"/>
              <a:t> con los funcionales.</a:t>
            </a:r>
          </a:p>
        </p:txBody>
      </p:sp>
      <p:sp>
        <p:nvSpPr>
          <p:cNvPr id="35844" name="AutoShape 5" descr="data:image/jpg;base64,/9j/4AAQSkZJRgABAQAAAQABAAD/2wCEAAkGBhQSEBQSExIUExUVGBwYGRcYGBgYGRwYGBcXHBUYGhkXGyYeGBojHBQYHy8gJCcqLCwsFR4xNTAqNScsLCkBCQoKDQwMFA8PFCkYFBgpKSkpKSkpKSkpKSkpKSkpKSkpKSkpKSkpKSkpKSkpKSkpKSkpKSkpKSkpKSkpKSkpKf/AABEIALUArAMBIgACEQEDEQH/xAAbAAACAgMBAAAAAAAAAAAAAAAABQQGAgMHAf/EAEEQAAIBAgQDBgMECAUEAwEAAAECAwARBBIhMQVBUQYTImFxgTKRoUJSsdEHFCMzYnLB8EOCkqKyFcLh8XPS4lP/xAAWAQEBAQAAAAAAAAAAAAAAAAAAAQL/xAAWEQEBAQAAAAAAAAAAAAAAAAAAEQH/2gAMAwEAAhEDEQA/AO40UUUBRRRQFasTiFRczGwFeySW03J5f3yrHuN83ivoelugoKhiO1siY+LMQMJIvdna6yk3Vyw3UjTyq6VzztFwUKJIXBdWVmjsLACwsMw+0p1t60+7C8eM8HdyH9tBZH6kW8D+4+oNBZqKKKAooooCiiigKK8JoDUHtFQMbx2CH95Kqet/yog49A4usqEetvxoJ9FYpICLggjyrKgKKKKAoorw0HtaZZ7XAtpuTsPX8qGe+gNvP8qr3aieWMo0LBljuZIebC3xE72A/OgeYLEI9yrAnn19+np51JJqscKxSsO+iYWbU3HiU/bU23Og/u1Ku2/HJTkRNIHHxg/GftLflbpzqwOMZxSHEydwhu6gsj/ZZl+JAeen96VWHxZw2IixqhgoHdzLbeK9ifVDY+lLOHyNcFdGU5gejDb5jT2qyYuRZIu+tdZPBKu4ViNgOatf60SrzFKGUMCCCAQRsQRcEVrxuMWKNpHYKiAsxPICqr2F4kUL4GQ+KIZoiecJOg9UPhPqKZ8e/az4XDbqXM0g6pDYqD5GVo/9NRUjhvaDvZO7eGSByudVktdk2JGUmxFxdTqLjrTaqv2lBMYxYZl/VpQy2/8A5hsk5PUFS2n8AqxYWfMoPPUH1BsfqKDdRRRQK+00uXCyN0A/5CqJ2ZxbyfGxbXrb8KvnaSDPhZF6gfRgf6Vz/smpB1BBvzBH41cQ27a4dIUjKKPERe/i3IvvVbh4qMxHK5tVo/SCLxwjqVHzYUmn7PeEC3kOWvLWqLb2GkzQOb7yHzqy0s7O8MWDDJGOl2N73Y7m/wDe1M6yoooooCl54grStFqpHI6ZvQ9KYVE4hw5ZVytcEahhuDyINBm77WAvta9iBztpqfLnSqPABCzgk59STuSSND93r+FacZiGj8M6FxfwyryHVragivYeJ5DZxmjbVZFuVI0AB6G/OqMeEcKiWWRlFjIB4QRkva7ZQNM356aGtHEeECzxsB3Ta5R9lr6Mh8uQ9RWluGyM5MbZkzE6nKVbNqCORvzHrve73BYhnXK4GYbNYWJBOoHtvVFBwfDTBOEcjKxOVgCbqd7Drzt5EcqsCQLH41jbuiLSZjq4voyL1WxYW5XFZcW4SzeEocosQQNA175wRqF2DDyB60sYu4ETSNFKjAnKLswAIQLqBaxJFza5NERuKYR4ZFlhGaWBg6HfvIyDdSRvnT6gVYeG8VSfETYqM3SPDRhfWQvIw8jogI8qU8PxcUkrRK37RBZbMT4QfEl9AzKfELdSOVYcFcYbEvhsoEeMkV0IGglW3fR36MiZl9xU0q6z8NDYVoD9qMof8ykH8agdksYZIUY7vFG5/my5H/3R08qs9ljlJj+5LiYvYTF0/wBr1FWiiiig0Yw+BttuYuPlzqt4jgWIJLJio28ilh8he1WbEyhVLNoALk76D0qozfpFwblkOdSDozIbGx36j3FEJOK8Wljfu5xh5iutr6ix31tzqLJ2nMzguAoA0Ubep61hxfFpL/iob/aX8jtUPBcMeWaKGL94bMWI0RRY5j+VaHWuCknDxkixK7fhU2teHjKqAWLECxY7k8ya2VlRRRRQFeEV7RQYSRBhYi4NVXDSsO/MUZaOOVoyrNr4AM7KB8O5tffQ1barPG8A0M36zGpeJiDiYQCSwUELKgG7KLZl+0FHMa3BjhpLLnjIMfw6rbLY+NW6jfX0tUoSBQr5SsTXvrsb+E6fZPXbXWpCRq6ibDsrq4va/gcHmOhrZgHTIVAso3Q7rfcEH7PSqJJIcXBBB57g8iD9aqvaXhLMbqtio/Zt94kHNGw57XFPUwXcNmj+Am7Lqbea9P8A1UySFJU2DBh/69xUHJeG8CnmxCGA5SpBZ9ghG4Pn/DVz7V8GuFIvmLKVy3BEqkFWW22t/YkU9wZ7mMhgpILG62GbzI62Fj6VXzxd5mhmUsgkhLgaaBslh660FuwzMUUuoViBmAN7G2ovVc4fZcViF2ti1b173DLf/cKSYvi+ITaZx7j+tKoe2kkUrPKgkztGzMvhb9nYCw+Ha/SkHWaKR4TtlhZIe+Eyhb2IPxhvu5PiLeQBvR/1HEz/ALmLuEP+JODm9VhBv/rK+lQOJpQoLMQANySAPcmqzxHGYPEXC4Y4w9Yo7rfzmOVP91SRwOEsDMz4yQffsyg+UagRp7j3pqEkIsMsY5ADMbf8R9aDnuN/RzJJdooFw/k85c/JUNv9Rqx/o94YkWHc2/bd46SsdfFGxWynmvStXarjscBWBXZ8RJt8Undj75jTdvurbU2vYVAwnEGiiCwQnDrEou7kPIwNwWdF0BLG+pve9BfhXta8O90U9QD8xWygKKKKAooooCiiigrGN4bLhHbEYVTJGxzS4YW1J+KSG+ivzK7N5Gp+DxkWMQSwvZhpe1mU80kU6j0NODSDi3Zq8n6xhn7jEc2A8Mg+7IuzDz386CfBiiGyOArW25EdVPMeW9aZplguFO+oTlc7nyHlSp+0wKNFiY+5nUeFbnK7cjE/M6g5d9edKIMWSSS2YjQm9/aqLJLiyYZWYi+Rzt0Q2pZw+ICHDDpg4/rl/Ko/EsVbDzG+ndv/AMDSfB8XklEa4dRYQRoZZAQote+Rd5NQRyGlVErjBjVSzuEGwJ5noBux8hVO4jg5XBdVyINi9g59EJ099fKp/GcOyzArOS4W7tYNNqdQL+GBbDTKLk3qvY4mQ55GdvuqxvkHIabnqaIacCwZgkjxMEhMw11AKEHdWY7Dcaa117A4xZ4RM8gVeag5VUjcMx1NvYeVcGXjEoaJBIyKrAaW1BOpOm1ja3SumQcBGhYs63v4vEL+SAhQfakVYZ+1kSjLh4zNbmtkiFurtv8A5QaVyT4nE/FKyr9yC6ix2vKfGf8AaK2SvDCuaQqvQyEdLDQkD8dxWmfj0aFs7E5FDAfZINwoAsFufSkVtwnC0iuAFS+4QZmPmzcz6k1s/wCnhmJ1UEAa2LaXttpb8Kk8MxnfIsjXW42BDW8tNPlU2Up9kEeZP9KBjw0WiQHcC3y0/pUqonDj4SOjH66/1qXWQUUUUBRRRQFFFFAUUVpxeKWNC7sqKouWY2AHmTtQIO33D1lwhDaeJfFYXGvL5Vy7/qbYG8QtMBZjqFYA7szAWJ8j4tRveuidoZ58XhnaNTDh1GfOwIlkC6kop/dra/ibxHkBvXNe0MgTu4Y8ojN2bS5ZgRux1be9+ZqolvxJZ8LLNiH2VgqE2jDFTlsAbu3m3yFScdxUhLHP44UVQmpNlOrMD4AN7b1VMSikEjQ2Jv7H22JoXH6gsLHKACNvzHvVQ0dwlwuxJJOuZmPNjfW2wpXi8RUnG4WVFzMhC5c3WwuBr03pO7ljQYasb/Ku84FA0aSBbrlUknzUE7b71xbBYO9dj7OLmwkFgTZAD/luvL0oK1x3DYRWizrJeKXVs3eXZ7aG97aDRfWlXbTjAeUxKuQIQL8yFF1Fr+Z1p52t4O7xl4FZpUkvlQEswt5a3F9DSfgvZvERzXaJWuA2eQbfw2c3Db7jnRVs7JK4woWUHPnJGhFlIUgWPnT5YmGtj1valXBsNIjSFwEDZMt2jNyAdsvlannesd2NFSeHvct1Nj8xb+lTqh4VbHfcfgf/ADUys6CiiigKKKKAry9e0q43xnucqRr3k8txHHew0+J3P2Y1vcn0A1IoNnF+MpAouGeRzaOJNXc9AOQHNjYAbmlycLZ2E+NIZgbxwLrHGeVh/iy/xEWHIDetuB4d3DF3JnxUosz7aD7Kj/DiXp7m5NNIcNY5mOZuvIeS9B9TQazhzIPGLIfsdR/Gf6D61w7tz2ZkwmLYeIxvrG518Gngv/DtbprXbeJcehgIWRxnPwxqC8jfyxqCx+VV3tCkuLi/awJDCrBh3lnnY30AVTlivtckm3KmDiLSNY36VlgsYUdHADWA0PoRyrqi8PjCse4QbfYTTS2mnWtXdqBlEa9ehvtl0GtaZUBOLSZXVFCqwIyAEpre5yn4T5rb0qNhogCAwyE7X0B9DXSTjCrDw2VgpNuWSRg2/IiQX9BSvtbgDlzEfAQbG1u7cgNoeQYc+hoEcUeUaV1Hs9gXgw0cb3D2LFegYkhTrvr9ar3BewU+FyT3RmXxLGwMkS9L2OdTrfMuYC21WCTtPYq0qHDn4c5YNCT/AAzDwgn7r5D5UVnicIt86+FrWuFW9tbgk620FeRxrYXkIP8AKL+/KpT4dmGYhiG6AMD5gqainDNm1lt5EFfqWoN+FLE7LbcEix/DemaItviIPpUCHHlRYhHHUG5+lY/rfkRb+Fvyoprhj4h7j5j/APNT6TYPFqSACCQwJ15bbcqc1NBRRRUHhNIuMdsYIGyX7yT7q8v5m2FNMdh+8XISQDvYke1xrSWTsFhSb5XB8nb+tBqwfayRzqiC+29ScJLCssk5YvLLYcjlRfhRfurcljzJPpaq9rsOMJJEkRYK6km5udCALfOvOFYkadDVRbDxKUMyw4WWVr6yOUijPSxJLMov9lbVjNgMRIL4jFCFPuQeD2Mz3c/5QtTsFh2aNSZGsQNFsPra/wBalw4FFNwuvU3J+Z1qKXcOwMcQIw0AF95GuC3mXa7v/etKe0uIYssTPfW5sAoB6Dn86tc8oVSx5CqmfGczWJZs3y2/pVwIe6J8JJXyO9m0sRzNTpMAMpsSW2B2ty0tyqdKg0FhYG/vm+tYudBy1H1NaZKsfhwDGo+2s0et/iMauu2vxJ9azmjE+Hici+dMjWts4u2/8Qf/AFVMxTBRDIRmKTIR7hgfnt01o4SgVGiH2SbA331e2uxFnHvUDXsLxFpMN3UhvLh2MTdSF/dv/mQqfW9OsTw1HubZSdCRpcdGGzDyYGqRgsZ+q8Rie/7LEj9XfoJFu2Hb3BKfKugiouKy/ZgxHNh3aH/4rZD/ADQSXjPquU1sj4tiU8LwpiANzEe7k94ZiPo5qx1rmgVhZlDeoqKQSdoML/ixSxt0fDyg+xVCD7GtPZmAmLLKJFBZ+5Ylkdogxyd4vJ8pG41FvOnwwNvgkdfK+YfJwbexr1MM2YF3zZdhYKLkWvub6Ggjng4uCJH0IOpB2PpTKtU0wRSzGwUXNJcN2rVpljKFVdsqtfnYkBhyvY0D+iiigicQgR0tIcq3Gt8uvLWoC8Fj3SZx6OD+FTOKn9nz3G1/+3WqzxKbKNQPVgv/AHwj8aBP+kZ80sRGuVSPqNaS8JxJ60x7QPnI52FV7DPke1aR2bgTXw0R/hphSvsy18JCf4f6mmbNYEnYVkwj7S4rRYgdW39KUjU+QsP7/vlRPiTJK8h2vYf37WryNdB56/PetDCS9zy/8KfzoYaD2rEi/wAjt5n8qzkXUeo+VVGHcgxhWAYEC4O11Oh9qzknYNnNjqrGwAJsdRfzF/nXkcZsP75mvHj66Dz/AL6UC7tDwvvYZIlPiue7YcnjOeFh8re9W/shx4YzBxT7MRZx0kXRwfcfWqKk7owjCnIoZzICTYg+AFfT5mn/AGMxixSvBZVWQmRbCwLfa06//Ws6uLrUPiON7oI3IuqnyDaA/O3zqWKXdocIZcNIikBiLrc2GZSGXX1FRS/jXaUw3sVNuoqb2a4z+s4cS6XuQbdQa55xWH9YDMJ100ZdcynowIBHOtvYntGmCDwuJZEdswdVLBSdGuBrbQbbVYOj8VkjETCVrKwsevtzqm4XFxRSZlVpSvwl7KB56XJNb5sJNij3wAdT8NnUgDpvofWlk2HZGKsCrDkaCww9rJWYKsCknYBjf8NKssROUZhY21G9jz1pJ2TwAEQlt4n2PRb6fPen1qgXcdkAhJPUcr/9rfhVC4hjd7Ee1h/xKn6Vce1xHdKCbXbmAdh51zbikxF/ED7kfQkirgmK+cN5EfhSjHQ2OlM+BreOQnmwP+2p+A7O/rEliwRB8TEi9jyUHc/hVZXbsc18Bh/5B+JqdxZHaMqguTpWfD8IkUSRxiyKAF1vp686k1lpXcJwNgih1Ga2tjpepa8GHQU3tRVupC0cJHlWGK4aQjFMpe3hB0UkbAnkD1prRSkVrg7yysTLCYEQWYMVLGTfTKSBGF5nU38qYYfhiSIC6k3JIG1lJ8N7c8tqmT4FWNyDqACASAwGwYDepAFKRBTgUA2iWt6cPjBBEagjY2Fx6GpFFRRS7iOAkc3SXLpYqyhlPnyIPvTGigp+P7Ltm/WG7nPGps4BuRY3BB+L3vrascV2FaVfFiSPILp8gas/Fv3Ev8jfgakR7D0FWorvAOzC8PjmdXeVmFyDoPCDYKo9d6rOIxTSFnJuza+9tB5CulVRO0eEWPENksAQGIHIm9/zoqz9msWkmGiyH4UVWHNWCi4I5GmtVvsxwVkYztdSy5cvUXBDN56aepqyVAq4/wAJWeMBpO7y3N9Lbc78q5Hxfu1mKrMJlH21BAvz339RpXZOK8IjxMZjlBKnkCV/A1VMZ+iqA/u5ZI/I2YfXWrgp6caSKI5CGYnQchYbtTXsh2IfEsMTicwjJuFNwX8z0T8ab8D/AEZLHNnndZVXVVAIBPVr726VelW22lWpHkcYUAAWA0AG1qzoorKiiiigKKKKAooooCiiigKKK8dbgjr7UC/jmKRYJAWUEqRYnnavcJxyByFWeNm+6GF/S29Q8T2Tjk0aSUjzYH6kX+dQR+jXBZ1co7FSGF3bcG4Jt50FpNc+7UYF4Hc6sr3ZSdSebKfPf2roIpP2o7swFXdENwULsFGYevlce9XA0w0wdFddVYAj0IuPxrbSvs3GiYaONJVlCDLmU3HM29r29qaVAUUUUHlq9oooCiiigKKKKAooooCiiigKKKKAooooCiiigKXcW4BBibd9GGK7G5BF99RRRQZ8L4NFh1KwoEBNzubnqSanUUUH/9k="/>
          <p:cNvSpPr>
            <a:spLocks noChangeAspect="1" noChangeArrowheads="1"/>
          </p:cNvSpPr>
          <p:nvPr/>
        </p:nvSpPr>
        <p:spPr bwMode="auto">
          <a:xfrm>
            <a:off x="207433" y="-192617"/>
            <a:ext cx="406400" cy="406401"/>
          </a:xfrm>
          <a:prstGeom prst="rect">
            <a:avLst/>
          </a:prstGeom>
          <a:noFill/>
          <a:ln w="9525">
            <a:noFill/>
            <a:miter lim="800000"/>
            <a:headEnd/>
            <a:tailEnd/>
          </a:ln>
        </p:spPr>
        <p:txBody>
          <a:bodyPr/>
          <a:lstStyle/>
          <a:p>
            <a:endParaRPr lang="es-AR" sz="2400"/>
          </a:p>
        </p:txBody>
      </p:sp>
      <p:sp>
        <p:nvSpPr>
          <p:cNvPr id="35845" name="AutoShape 7" descr="data:image/jpg;base64,/9j/4AAQSkZJRgABAQAAAQABAAD/2wCEAAkGBhQSEBQSExIUExUVGBwYGRcYGBgYGRwYGBcXHBUYGhkXGyYeGBojHBQYHy8gJCcqLCwsFR4xNTAqNScsLCkBCQoKDQwMFA8PFCkYFBgpKSkpKSkpKSkpKSkpKSkpKSkpKSkpKSkpKSkpKSkpKSkpKSkpKSkpKSkpKSkpKSkpKf/AABEIALUArAMBIgACEQEDEQH/xAAbAAACAgMBAAAAAAAAAAAAAAAABQQGAgMHAf/EAEEQAAIBAgQDBgMECAUEAwEAAAECAwARBBIhMQVBUQYTImFxgTKRoUJSsdEHFCMzYnLB8EOCkqKyFcLh8XPS4lP/xAAWAQEBAQAAAAAAAAAAAAAAAAAAAQL/xAAWEQEBAQAAAAAAAAAAAAAAAAAAEQH/2gAMAwEAAhEDEQA/AO40UUUBRRRQFasTiFRczGwFeySW03J5f3yrHuN83ivoelugoKhiO1siY+LMQMJIvdna6yk3Vyw3UjTyq6VzztFwUKJIXBdWVmjsLACwsMw+0p1t60+7C8eM8HdyH9tBZH6kW8D+4+oNBZqKKKAooooCiiigKK8JoDUHtFQMbx2CH95Kqet/yog49A4usqEetvxoJ9FYpICLggjyrKgKKKKAoorw0HtaZZ7XAtpuTsPX8qGe+gNvP8qr3aieWMo0LBljuZIebC3xE72A/OgeYLEI9yrAnn19+np51JJqscKxSsO+iYWbU3HiU/bU23Og/u1Ku2/HJTkRNIHHxg/GftLflbpzqwOMZxSHEydwhu6gsj/ZZl+JAeen96VWHxZw2IixqhgoHdzLbeK9ifVDY+lLOHyNcFdGU5gejDb5jT2qyYuRZIu+tdZPBKu4ViNgOatf60SrzFKGUMCCCAQRsQRcEVrxuMWKNpHYKiAsxPICqr2F4kUL4GQ+KIZoiecJOg9UPhPqKZ8e/az4XDbqXM0g6pDYqD5GVo/9NRUjhvaDvZO7eGSByudVktdk2JGUmxFxdTqLjrTaqv2lBMYxYZl/VpQy2/8A5hsk5PUFS2n8AqxYWfMoPPUH1BsfqKDdRRRQK+00uXCyN0A/5CqJ2ZxbyfGxbXrb8KvnaSDPhZF6gfRgf6Vz/smpB1BBvzBH41cQ27a4dIUjKKPERe/i3IvvVbh4qMxHK5tVo/SCLxwjqVHzYUmn7PeEC3kOWvLWqLb2GkzQOb7yHzqy0s7O8MWDDJGOl2N73Y7m/wDe1M6yoooooCl54grStFqpHI6ZvQ9KYVE4hw5ZVytcEahhuDyINBm77WAvta9iBztpqfLnSqPABCzgk59STuSSND93r+FacZiGj8M6FxfwyryHVragivYeJ5DZxmjbVZFuVI0AB6G/OqMeEcKiWWRlFjIB4QRkva7ZQNM356aGtHEeECzxsB3Ta5R9lr6Mh8uQ9RWluGyM5MbZkzE6nKVbNqCORvzHrve73BYhnXK4GYbNYWJBOoHtvVFBwfDTBOEcjKxOVgCbqd7Drzt5EcqsCQLH41jbuiLSZjq4voyL1WxYW5XFZcW4SzeEocosQQNA175wRqF2DDyB60sYu4ETSNFKjAnKLswAIQLqBaxJFza5NERuKYR4ZFlhGaWBg6HfvIyDdSRvnT6gVYeG8VSfETYqM3SPDRhfWQvIw8jogI8qU8PxcUkrRK37RBZbMT4QfEl9AzKfELdSOVYcFcYbEvhsoEeMkV0IGglW3fR36MiZl9xU0q6z8NDYVoD9qMof8ykH8agdksYZIUY7vFG5/my5H/3R08qs9ljlJj+5LiYvYTF0/wBr1FWiiiig0Yw+BttuYuPlzqt4jgWIJLJio28ilh8he1WbEyhVLNoALk76D0qozfpFwblkOdSDozIbGx36j3FEJOK8Wljfu5xh5iutr6ix31tzqLJ2nMzguAoA0Ubep61hxfFpL/iob/aX8jtUPBcMeWaKGL94bMWI0RRY5j+VaHWuCknDxkixK7fhU2teHjKqAWLECxY7k8ya2VlRRRRQFeEV7RQYSRBhYi4NVXDSsO/MUZaOOVoyrNr4AM7KB8O5tffQ1barPG8A0M36zGpeJiDiYQCSwUELKgG7KLZl+0FHMa3BjhpLLnjIMfw6rbLY+NW6jfX0tUoSBQr5SsTXvrsb+E6fZPXbXWpCRq6ibDsrq4va/gcHmOhrZgHTIVAso3Q7rfcEH7PSqJJIcXBBB57g8iD9aqvaXhLMbqtio/Zt94kHNGw57XFPUwXcNmj+Am7Lqbea9P8A1UySFJU2DBh/69xUHJeG8CnmxCGA5SpBZ9ghG4Pn/DVz7V8GuFIvmLKVy3BEqkFWW22t/YkU9wZ7mMhgpILG62GbzI62Fj6VXzxd5mhmUsgkhLgaaBslh660FuwzMUUuoViBmAN7G2ovVc4fZcViF2ti1b173DLf/cKSYvi+ITaZx7j+tKoe2kkUrPKgkztGzMvhb9nYCw+Ha/SkHWaKR4TtlhZIe+Eyhb2IPxhvu5PiLeQBvR/1HEz/ALmLuEP+JODm9VhBv/rK+lQOJpQoLMQANySAPcmqzxHGYPEXC4Y4w9Yo7rfzmOVP91SRwOEsDMz4yQffsyg+UagRp7j3pqEkIsMsY5ADMbf8R9aDnuN/RzJJdooFw/k85c/JUNv9Rqx/o94YkWHc2/bd46SsdfFGxWynmvStXarjscBWBXZ8RJt8Undj75jTdvurbU2vYVAwnEGiiCwQnDrEou7kPIwNwWdF0BLG+pve9BfhXta8O90U9QD8xWygKKKKAooooCiiigrGN4bLhHbEYVTJGxzS4YW1J+KSG+ivzK7N5Gp+DxkWMQSwvZhpe1mU80kU6j0NODSDi3Zq8n6xhn7jEc2A8Mg+7IuzDz386CfBiiGyOArW25EdVPMeW9aZplguFO+oTlc7nyHlSp+0wKNFiY+5nUeFbnK7cjE/M6g5d9edKIMWSSS2YjQm9/aqLJLiyYZWYi+Rzt0Q2pZw+ICHDDpg4/rl/Ko/EsVbDzG+ndv/AMDSfB8XklEa4dRYQRoZZAQote+Rd5NQRyGlVErjBjVSzuEGwJ5noBux8hVO4jg5XBdVyINi9g59EJ099fKp/GcOyzArOS4W7tYNNqdQL+GBbDTKLk3qvY4mQ55GdvuqxvkHIabnqaIacCwZgkjxMEhMw11AKEHdWY7Dcaa117A4xZ4RM8gVeag5VUjcMx1NvYeVcGXjEoaJBIyKrAaW1BOpOm1ja3SumQcBGhYs63v4vEL+SAhQfakVYZ+1kSjLh4zNbmtkiFurtv8A5QaVyT4nE/FKyr9yC6ix2vKfGf8AaK2SvDCuaQqvQyEdLDQkD8dxWmfj0aFs7E5FDAfZINwoAsFufSkVtwnC0iuAFS+4QZmPmzcz6k1s/wCnhmJ1UEAa2LaXttpb8Kk8MxnfIsjXW42BDW8tNPlU2Up9kEeZP9KBjw0WiQHcC3y0/pUqonDj4SOjH66/1qXWQUUUUBRRRQFFFFAUUVpxeKWNC7sqKouWY2AHmTtQIO33D1lwhDaeJfFYXGvL5Vy7/qbYG8QtMBZjqFYA7szAWJ8j4tRveuidoZ58XhnaNTDh1GfOwIlkC6kop/dra/ibxHkBvXNe0MgTu4Y8ojN2bS5ZgRux1be9+ZqolvxJZ8LLNiH2VgqE2jDFTlsAbu3m3yFScdxUhLHP44UVQmpNlOrMD4AN7b1VMSikEjQ2Jv7H22JoXH6gsLHKACNvzHvVQ0dwlwuxJJOuZmPNjfW2wpXi8RUnG4WVFzMhC5c3WwuBr03pO7ljQYasb/Ku84FA0aSBbrlUknzUE7b71xbBYO9dj7OLmwkFgTZAD/luvL0oK1x3DYRWizrJeKXVs3eXZ7aG97aDRfWlXbTjAeUxKuQIQL8yFF1Fr+Z1p52t4O7xl4FZpUkvlQEswt5a3F9DSfgvZvERzXaJWuA2eQbfw2c3Db7jnRVs7JK4woWUHPnJGhFlIUgWPnT5YmGtj1valXBsNIjSFwEDZMt2jNyAdsvlannesd2NFSeHvct1Nj8xb+lTqh4VbHfcfgf/ADUys6CiiigKKKKAry9e0q43xnucqRr3k8txHHew0+J3P2Y1vcn0A1IoNnF+MpAouGeRzaOJNXc9AOQHNjYAbmlycLZ2E+NIZgbxwLrHGeVh/iy/xEWHIDetuB4d3DF3JnxUosz7aD7Kj/DiXp7m5NNIcNY5mOZuvIeS9B9TQazhzIPGLIfsdR/Gf6D61w7tz2ZkwmLYeIxvrG518Gngv/DtbprXbeJcehgIWRxnPwxqC8jfyxqCx+VV3tCkuLi/awJDCrBh3lnnY30AVTlivtckm3KmDiLSNY36VlgsYUdHADWA0PoRyrqi8PjCse4QbfYTTS2mnWtXdqBlEa9ehvtl0GtaZUBOLSZXVFCqwIyAEpre5yn4T5rb0qNhogCAwyE7X0B9DXSTjCrDw2VgpNuWSRg2/IiQX9BSvtbgDlzEfAQbG1u7cgNoeQYc+hoEcUeUaV1Hs9gXgw0cb3D2LFegYkhTrvr9ar3BewU+FyT3RmXxLGwMkS9L2OdTrfMuYC21WCTtPYq0qHDn4c5YNCT/AAzDwgn7r5D5UVnicIt86+FrWuFW9tbgk620FeRxrYXkIP8AKL+/KpT4dmGYhiG6AMD5gqainDNm1lt5EFfqWoN+FLE7LbcEix/DemaItviIPpUCHHlRYhHHUG5+lY/rfkRb+Fvyoprhj4h7j5j/APNT6TYPFqSACCQwJ15bbcqc1NBRRRUHhNIuMdsYIGyX7yT7q8v5m2FNMdh+8XISQDvYke1xrSWTsFhSb5XB8nb+tBqwfayRzqiC+29ScJLCssk5YvLLYcjlRfhRfurcljzJPpaq9rsOMJJEkRYK6km5udCALfOvOFYkadDVRbDxKUMyw4WWVr6yOUijPSxJLMov9lbVjNgMRIL4jFCFPuQeD2Mz3c/5QtTsFh2aNSZGsQNFsPra/wBalw4FFNwuvU3J+Z1qKXcOwMcQIw0AF95GuC3mXa7v/etKe0uIYssTPfW5sAoB6Dn86tc8oVSx5CqmfGczWJZs3y2/pVwIe6J8JJXyO9m0sRzNTpMAMpsSW2B2ty0tyqdKg0FhYG/vm+tYudBy1H1NaZKsfhwDGo+2s0et/iMauu2vxJ9azmjE+Hici+dMjWts4u2/8Qf/AFVMxTBRDIRmKTIR7hgfnt01o4SgVGiH2SbA331e2uxFnHvUDXsLxFpMN3UhvLh2MTdSF/dv/mQqfW9OsTw1HubZSdCRpcdGGzDyYGqRgsZ+q8Rie/7LEj9XfoJFu2Hb3BKfKugiouKy/ZgxHNh3aH/4rZD/ADQSXjPquU1sj4tiU8LwpiANzEe7k94ZiPo5qx1rmgVhZlDeoqKQSdoML/ixSxt0fDyg+xVCD7GtPZmAmLLKJFBZ+5Ylkdogxyd4vJ8pG41FvOnwwNvgkdfK+YfJwbexr1MM2YF3zZdhYKLkWvub6Ggjng4uCJH0IOpB2PpTKtU0wRSzGwUXNJcN2rVpljKFVdsqtfnYkBhyvY0D+iiigicQgR0tIcq3Gt8uvLWoC8Fj3SZx6OD+FTOKn9nz3G1/+3WqzxKbKNQPVgv/AHwj8aBP+kZ80sRGuVSPqNaS8JxJ60x7QPnI52FV7DPke1aR2bgTXw0R/hphSvsy18JCf4f6mmbNYEnYVkwj7S4rRYgdW39KUjU+QsP7/vlRPiTJK8h2vYf37WryNdB56/PetDCS9zy/8KfzoYaD2rEi/wAjt5n8qzkXUeo+VVGHcgxhWAYEC4O11Oh9qzknYNnNjqrGwAJsdRfzF/nXkcZsP75mvHj66Dz/AL6UC7tDwvvYZIlPiue7YcnjOeFh8re9W/shx4YzBxT7MRZx0kXRwfcfWqKk7owjCnIoZzICTYg+AFfT5mn/AGMxixSvBZVWQmRbCwLfa06//Ws6uLrUPiON7oI3IuqnyDaA/O3zqWKXdocIZcNIikBiLrc2GZSGXX1FRS/jXaUw3sVNuoqb2a4z+s4cS6XuQbdQa55xWH9YDMJ100ZdcynowIBHOtvYntGmCDwuJZEdswdVLBSdGuBrbQbbVYOj8VkjETCVrKwsevtzqm4XFxRSZlVpSvwl7KB56XJNb5sJNij3wAdT8NnUgDpvofWlk2HZGKsCrDkaCww9rJWYKsCknYBjf8NKssROUZhY21G9jz1pJ2TwAEQlt4n2PRb6fPen1qgXcdkAhJPUcr/9rfhVC4hjd7Ee1h/xKn6Vce1xHdKCbXbmAdh51zbikxF/ED7kfQkirgmK+cN5EfhSjHQ2OlM+BreOQnmwP+2p+A7O/rEliwRB8TEi9jyUHc/hVZXbsc18Bh/5B+JqdxZHaMqguTpWfD8IkUSRxiyKAF1vp686k1lpXcJwNgih1Ga2tjpepa8GHQU3tRVupC0cJHlWGK4aQjFMpe3hB0UkbAnkD1prRSkVrg7yysTLCYEQWYMVLGTfTKSBGF5nU38qYYfhiSIC6k3JIG1lJ8N7c8tqmT4FWNyDqACASAwGwYDepAFKRBTgUA2iWt6cPjBBEagjY2Fx6GpFFRRS7iOAkc3SXLpYqyhlPnyIPvTGigp+P7Ltm/WG7nPGps4BuRY3BB+L3vrascV2FaVfFiSPILp8gas/Fv3Ev8jfgakR7D0FWorvAOzC8PjmdXeVmFyDoPCDYKo9d6rOIxTSFnJuza+9tB5CulVRO0eEWPENksAQGIHIm9/zoqz9msWkmGiyH4UVWHNWCi4I5GmtVvsxwVkYztdSy5cvUXBDN56aepqyVAq4/wAJWeMBpO7y3N9Lbc78q5Hxfu1mKrMJlH21BAvz339RpXZOK8IjxMZjlBKnkCV/A1VMZ+iqA/u5ZI/I2YfXWrgp6caSKI5CGYnQchYbtTXsh2IfEsMTicwjJuFNwX8z0T8ab8D/AEZLHNnndZVXVVAIBPVr726VelW22lWpHkcYUAAWA0AG1qzoorKiiiigKKKKAooooCiiigKKK8dbgjr7UC/jmKRYJAWUEqRYnnavcJxyByFWeNm+6GF/S29Q8T2Tjk0aSUjzYH6kX+dQR+jXBZ1co7FSGF3bcG4Jt50FpNc+7UYF4Hc6sr3ZSdSebKfPf2roIpP2o7swFXdENwULsFGYevlce9XA0w0wdFddVYAj0IuPxrbSvs3GiYaONJVlCDLmU3HM29r29qaVAUUUUHlq9oooCiiigKKKKAooooCiiigKKKKAooooCiiigKXcW4BBibd9GGK7G5BF99RRRQZ8L4NFh1KwoEBNzubnqSanUUUH/9k="/>
          <p:cNvSpPr>
            <a:spLocks noChangeAspect="1" noChangeArrowheads="1"/>
          </p:cNvSpPr>
          <p:nvPr/>
        </p:nvSpPr>
        <p:spPr bwMode="auto">
          <a:xfrm>
            <a:off x="207433" y="-192617"/>
            <a:ext cx="406400" cy="406401"/>
          </a:xfrm>
          <a:prstGeom prst="rect">
            <a:avLst/>
          </a:prstGeom>
          <a:noFill/>
          <a:ln w="9525">
            <a:noFill/>
            <a:miter lim="800000"/>
            <a:headEnd/>
            <a:tailEnd/>
          </a:ln>
        </p:spPr>
        <p:txBody>
          <a:bodyPr/>
          <a:lstStyle/>
          <a:p>
            <a:endParaRPr lang="es-AR" sz="2400"/>
          </a:p>
        </p:txBody>
      </p:sp>
      <p:pic>
        <p:nvPicPr>
          <p:cNvPr id="35846" name="Picture 9" descr="http://t1.gstatic.com/images?q=tbn:ANd9GcTsdMHcOkFx1P2QgD9tzu9zyZI7YzVhTHnnSONP0U7suawzFuBjxQ"/>
          <p:cNvPicPr>
            <a:picLocks noChangeAspect="1" noChangeArrowheads="1"/>
          </p:cNvPicPr>
          <p:nvPr/>
        </p:nvPicPr>
        <p:blipFill>
          <a:blip r:embed="rId3"/>
          <a:srcRect/>
          <a:stretch>
            <a:fillRect/>
          </a:stretch>
        </p:blipFill>
        <p:spPr bwMode="auto">
          <a:xfrm>
            <a:off x="8096251" y="2041748"/>
            <a:ext cx="3619500" cy="3619500"/>
          </a:xfrm>
          <a:prstGeom prst="rect">
            <a:avLst/>
          </a:prstGeom>
          <a:noFill/>
          <a:ln w="9525">
            <a:noFill/>
            <a:miter lim="800000"/>
            <a:headEnd/>
            <a:tailEnd/>
          </a:ln>
        </p:spPr>
      </p:pic>
      <p:sp>
        <p:nvSpPr>
          <p:cNvPr id="2" name="Marcador de número de diapositiva 1"/>
          <p:cNvSpPr>
            <a:spLocks noGrp="1"/>
          </p:cNvSpPr>
          <p:nvPr>
            <p:ph type="sldNum" sz="quarter" idx="12"/>
          </p:nvPr>
        </p:nvSpPr>
        <p:spPr/>
        <p:txBody>
          <a:bodyPr/>
          <a:lstStyle/>
          <a:p>
            <a:fld id="{25D43550-BA00-46D3-8B5E-29EC76514BBE}" type="slidenum">
              <a:rPr lang="en-US" smtClean="0"/>
              <a:pPr/>
              <a:t>26</a:t>
            </a:fld>
            <a:endParaRPr lang="en-US" dirty="0"/>
          </a:p>
        </p:txBody>
      </p:sp>
    </p:spTree>
    <p:extLst>
      <p:ext uri="{BB962C8B-B14F-4D97-AF65-F5344CB8AC3E}">
        <p14:creationId xmlns:p14="http://schemas.microsoft.com/office/powerpoint/2010/main" val="2649753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a:blip r:embed="rId2"/>
          <a:stretch>
            <a:fillRect/>
          </a:stretch>
        </p:blipFill>
        <p:spPr>
          <a:xfrm>
            <a:off x="1991544" y="1988840"/>
            <a:ext cx="7920880" cy="4176464"/>
          </a:xfrm>
          <a:prstGeom prst="rect">
            <a:avLst/>
          </a:prstGeom>
        </p:spPr>
      </p:pic>
      <p:sp>
        <p:nvSpPr>
          <p:cNvPr id="3" name="Título 2"/>
          <p:cNvSpPr>
            <a:spLocks noGrp="1"/>
          </p:cNvSpPr>
          <p:nvPr>
            <p:ph type="title"/>
          </p:nvPr>
        </p:nvSpPr>
        <p:spPr>
          <a:xfrm>
            <a:off x="610196" y="1074802"/>
            <a:ext cx="10971611" cy="553998"/>
          </a:xfrm>
        </p:spPr>
        <p:txBody>
          <a:bodyPr/>
          <a:lstStyle/>
          <a:p>
            <a:r>
              <a:rPr lang="es-AR" sz="3600" i="1" dirty="0"/>
              <a:t>Dominios involucrados en el desarrollo de Software</a:t>
            </a:r>
            <a:endParaRPr lang="es-AR" sz="3600" dirty="0"/>
          </a:p>
        </p:txBody>
      </p:sp>
    </p:spTree>
    <p:extLst>
      <p:ext uri="{BB962C8B-B14F-4D97-AF65-F5344CB8AC3E}">
        <p14:creationId xmlns:p14="http://schemas.microsoft.com/office/powerpoint/2010/main" val="2942414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2"/>
          <p:cNvSpPr txBox="1">
            <a:spLocks noChangeArrowheads="1"/>
          </p:cNvSpPr>
          <p:nvPr/>
        </p:nvSpPr>
        <p:spPr bwMode="auto">
          <a:xfrm>
            <a:off x="2537557" y="1773767"/>
            <a:ext cx="7303153" cy="2308324"/>
          </a:xfrm>
          <a:prstGeom prst="rect">
            <a:avLst/>
          </a:prstGeom>
          <a:noFill/>
          <a:ln w="9525">
            <a:noFill/>
            <a:miter lim="800000"/>
            <a:headEnd/>
            <a:tailEnd/>
          </a:ln>
          <a:effectLst/>
        </p:spPr>
        <p:txBody>
          <a:bodyPr wrap="none">
            <a:spAutoFit/>
          </a:bodyPr>
          <a:lstStyle/>
          <a:p>
            <a:pPr algn="ctr">
              <a:defRPr/>
            </a:pPr>
            <a:r>
              <a:rPr lang="es-MX" sz="7200" dirty="0">
                <a:effectLst>
                  <a:outerShdw blurRad="38100" dist="38100" dir="2700000" algn="tl">
                    <a:srgbClr val="000000"/>
                  </a:outerShdw>
                </a:effectLst>
              </a:rPr>
              <a:t>El problema de los </a:t>
            </a:r>
          </a:p>
          <a:p>
            <a:pPr algn="ctr">
              <a:defRPr/>
            </a:pPr>
            <a:r>
              <a:rPr lang="es-MX" sz="7200" dirty="0">
                <a:effectLst>
                  <a:outerShdw blurRad="38100" dist="38100" dir="2700000" algn="tl">
                    <a:srgbClr val="000000"/>
                  </a:outerShdw>
                </a:effectLst>
              </a:rPr>
              <a:t>Requerimientos… </a:t>
            </a:r>
            <a:endParaRPr lang="es-MX" sz="6400" dirty="0">
              <a:effectLst>
                <a:outerShdw blurRad="38100" dist="38100" dir="2700000" algn="tl">
                  <a:srgbClr val="000000"/>
                </a:outerShdw>
              </a:effectLst>
            </a:endParaRPr>
          </a:p>
        </p:txBody>
      </p:sp>
      <p:sp>
        <p:nvSpPr>
          <p:cNvPr id="2" name="Marcador de número de diapositiva 1"/>
          <p:cNvSpPr>
            <a:spLocks noGrp="1"/>
          </p:cNvSpPr>
          <p:nvPr>
            <p:ph type="sldNum" sz="quarter" idx="12"/>
          </p:nvPr>
        </p:nvSpPr>
        <p:spPr/>
        <p:txBody>
          <a:bodyPr/>
          <a:lstStyle/>
          <a:p>
            <a:fld id="{25D43550-BA00-46D3-8B5E-29EC76514BBE}" type="slidenum">
              <a:rPr lang="en-US" smtClean="0"/>
              <a:pPr/>
              <a:t>28</a:t>
            </a:fld>
            <a:endParaRPr lang="en-US" dirty="0"/>
          </a:p>
        </p:txBody>
      </p:sp>
    </p:spTree>
    <p:extLst>
      <p:ext uri="{BB962C8B-B14F-4D97-AF65-F5344CB8AC3E}">
        <p14:creationId xmlns:p14="http://schemas.microsoft.com/office/powerpoint/2010/main" val="2780016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proyect"/>
          <p:cNvPicPr/>
          <p:nvPr/>
        </p:nvPicPr>
        <p:blipFill>
          <a:blip r:embed="rId2"/>
          <a:srcRect/>
          <a:stretch>
            <a:fillRect/>
          </a:stretch>
        </p:blipFill>
        <p:spPr bwMode="auto">
          <a:xfrm>
            <a:off x="1847528" y="1124744"/>
            <a:ext cx="8712968" cy="5616624"/>
          </a:xfrm>
          <a:prstGeom prst="rect">
            <a:avLst/>
          </a:prstGeom>
          <a:noFill/>
          <a:ln w="9525">
            <a:noFill/>
            <a:miter lim="800000"/>
            <a:headEnd/>
            <a:tailEnd/>
          </a:ln>
        </p:spPr>
      </p:pic>
    </p:spTree>
    <p:extLst>
      <p:ext uri="{BB962C8B-B14F-4D97-AF65-F5344CB8AC3E}">
        <p14:creationId xmlns:p14="http://schemas.microsoft.com/office/powerpoint/2010/main" val="1356932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551384" y="3212976"/>
            <a:ext cx="11233248" cy="1584176"/>
          </a:xfrm>
        </p:spPr>
        <p:txBody>
          <a:bodyPr/>
          <a:lstStyle/>
          <a:p>
            <a:pPr lvl="0"/>
            <a:r>
              <a:rPr lang="es-AR" b="1" dirty="0"/>
              <a:t>Integrar un equipo en el contexto de un Proyecto de Desarrollo de Software.</a:t>
            </a:r>
          </a:p>
          <a:p>
            <a:pPr marL="0" lvl="0" indent="0">
              <a:buNone/>
            </a:pPr>
            <a:endParaRPr lang="es-AR" dirty="0"/>
          </a:p>
          <a:p>
            <a:pPr lvl="0"/>
            <a:r>
              <a:rPr lang="es-AR" b="1" dirty="0"/>
              <a:t>Dimensionar su trabajo en el contexto del proyecto de desarrollo de software.</a:t>
            </a:r>
            <a:endParaRPr lang="es-AR" dirty="0"/>
          </a:p>
          <a:p>
            <a:pPr marL="0" indent="0">
              <a:buNone/>
            </a:pPr>
            <a:endParaRPr lang="es-AR" dirty="0"/>
          </a:p>
        </p:txBody>
      </p:sp>
      <p:sp>
        <p:nvSpPr>
          <p:cNvPr id="3" name="Título 2"/>
          <p:cNvSpPr>
            <a:spLocks noGrp="1"/>
          </p:cNvSpPr>
          <p:nvPr>
            <p:ph type="title"/>
          </p:nvPr>
        </p:nvSpPr>
        <p:spPr>
          <a:xfrm>
            <a:off x="47328" y="1340768"/>
            <a:ext cx="12000000" cy="861774"/>
          </a:xfrm>
        </p:spPr>
        <p:txBody>
          <a:bodyPr/>
          <a:lstStyle/>
          <a:p>
            <a:r>
              <a:rPr lang="es-AR" dirty="0"/>
              <a:t>Capacidades Profesionales a las que contribuye el </a:t>
            </a:r>
            <a:br>
              <a:rPr lang="es-AR" dirty="0"/>
            </a:br>
            <a:r>
              <a:rPr lang="es-AR" dirty="0"/>
              <a:t>Módulo de Desarrollo de Software</a:t>
            </a:r>
          </a:p>
        </p:txBody>
      </p:sp>
    </p:spTree>
    <p:extLst>
      <p:ext uri="{BB962C8B-B14F-4D97-AF65-F5344CB8AC3E}">
        <p14:creationId xmlns:p14="http://schemas.microsoft.com/office/powerpoint/2010/main" val="2427804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407368" y="1556792"/>
            <a:ext cx="11684296" cy="5040560"/>
          </a:xfrm>
        </p:spPr>
        <p:txBody>
          <a:bodyPr/>
          <a:lstStyle/>
          <a:p>
            <a:pPr lvl="0"/>
            <a:r>
              <a:rPr lang="es-AR" dirty="0"/>
              <a:t>Dificultad en el seguimiento de los cambios en los requerimientos.</a:t>
            </a:r>
          </a:p>
          <a:p>
            <a:pPr lvl="0"/>
            <a:r>
              <a:rPr lang="es-AR" dirty="0"/>
              <a:t>Dificultad en la especificación de los requerimientos.</a:t>
            </a:r>
          </a:p>
          <a:p>
            <a:pPr lvl="0"/>
            <a:r>
              <a:rPr lang="es-AR" dirty="0"/>
              <a:t>Errores en la detección de características esperadas para el software</a:t>
            </a:r>
          </a:p>
          <a:p>
            <a:r>
              <a:rPr lang="es-AR" dirty="0"/>
              <a:t>Mala organización.</a:t>
            </a:r>
          </a:p>
          <a:p>
            <a:pPr lvl="0"/>
            <a:r>
              <a:rPr lang="es-AR" dirty="0"/>
              <a:t>Los requerimientos no son siempre obvios y provienen de fuentes diferentes. </a:t>
            </a:r>
          </a:p>
          <a:p>
            <a:pPr lvl="0"/>
            <a:r>
              <a:rPr lang="es-AR" dirty="0"/>
              <a:t>Los requerimientos no son siempre fáciles de expresar de manera clara mediante palabras. </a:t>
            </a:r>
          </a:p>
          <a:p>
            <a:pPr lvl="0"/>
            <a:r>
              <a:rPr lang="es-AR" dirty="0"/>
              <a:t>Existen diferentes tipos de requerimientos a diferentes niveles de detalle. </a:t>
            </a:r>
          </a:p>
          <a:p>
            <a:pPr lvl="0"/>
            <a:r>
              <a:rPr lang="es-AR" dirty="0"/>
              <a:t>El número de requerimientos puede volverse inmanejable si no se controla. </a:t>
            </a:r>
          </a:p>
          <a:p>
            <a:pPr lvl="0"/>
            <a:r>
              <a:rPr lang="es-AR" dirty="0"/>
              <a:t>Existen varias partes interesadas y responsables, lo que significa que los requerimientos necesitan ser gestionados por grupos de personas de funciones cruzadas. </a:t>
            </a:r>
          </a:p>
          <a:p>
            <a:pPr lvl="0"/>
            <a:r>
              <a:rPr lang="es-AR" sz="2800" b="1" dirty="0"/>
              <a:t>Los requerimientos cambian </a:t>
            </a:r>
            <a:endParaRPr lang="es-AR" sz="2800" dirty="0"/>
          </a:p>
          <a:p>
            <a:pPr marL="0" indent="0">
              <a:buNone/>
            </a:pPr>
            <a:endParaRPr lang="es-AR" dirty="0"/>
          </a:p>
        </p:txBody>
      </p:sp>
      <p:sp>
        <p:nvSpPr>
          <p:cNvPr id="3" name="Título 2"/>
          <p:cNvSpPr>
            <a:spLocks noGrp="1"/>
          </p:cNvSpPr>
          <p:nvPr>
            <p:ph type="title"/>
          </p:nvPr>
        </p:nvSpPr>
        <p:spPr>
          <a:xfrm>
            <a:off x="91664" y="864612"/>
            <a:ext cx="12000000" cy="492443"/>
          </a:xfrm>
        </p:spPr>
        <p:txBody>
          <a:bodyPr/>
          <a:lstStyle/>
          <a:p>
            <a:r>
              <a:rPr lang="es-AR" sz="3200" dirty="0"/>
              <a:t>Problemas más comunes…</a:t>
            </a:r>
          </a:p>
        </p:txBody>
      </p:sp>
    </p:spTree>
    <p:extLst>
      <p:ext uri="{BB962C8B-B14F-4D97-AF65-F5344CB8AC3E}">
        <p14:creationId xmlns:p14="http://schemas.microsoft.com/office/powerpoint/2010/main" val="824353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0196" y="864612"/>
            <a:ext cx="10971611" cy="861774"/>
          </a:xfrm>
        </p:spPr>
        <p:txBody>
          <a:bodyPr/>
          <a:lstStyle/>
          <a:p>
            <a:r>
              <a:rPr lang="es-AR" b="1" dirty="0"/>
              <a:t>Un enfoque ágil para el tratamiento de los Requerimientos</a:t>
            </a:r>
            <a:br>
              <a:rPr lang="es-AR" b="1" dirty="0"/>
            </a:br>
            <a:endParaRPr lang="es-AR" dirty="0"/>
          </a:p>
        </p:txBody>
      </p:sp>
      <p:pic>
        <p:nvPicPr>
          <p:cNvPr id="3" name="Content Placeholder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83632" y="1628800"/>
            <a:ext cx="6858000" cy="5143500"/>
          </a:xfrm>
          <a:prstGeom prst="rect">
            <a:avLst/>
          </a:prstGeom>
        </p:spPr>
      </p:pic>
    </p:spTree>
    <p:extLst>
      <p:ext uri="{BB962C8B-B14F-4D97-AF65-F5344CB8AC3E}">
        <p14:creationId xmlns:p14="http://schemas.microsoft.com/office/powerpoint/2010/main" val="848062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72752" y="847916"/>
            <a:ext cx="10972800" cy="1068916"/>
          </a:xfrm>
        </p:spPr>
        <p:txBody>
          <a:bodyPr>
            <a:noAutofit/>
          </a:bodyPr>
          <a:lstStyle/>
          <a:p>
            <a:pPr eaLnBrk="1" fontAlgn="auto" hangingPunct="1">
              <a:spcAft>
                <a:spcPts val="0"/>
              </a:spcAft>
              <a:defRPr/>
            </a:pPr>
            <a:r>
              <a:rPr lang="es-AR" sz="2400" b="1" dirty="0">
                <a:solidFill>
                  <a:schemeClr val="accent2">
                    <a:lumMod val="75000"/>
                  </a:schemeClr>
                </a:solidFill>
              </a:rPr>
              <a:t>El cara-a-cara permite que fluya información </a:t>
            </a:r>
            <a:br>
              <a:rPr lang="es-AR" sz="2400" b="1" dirty="0">
                <a:solidFill>
                  <a:schemeClr val="accent2">
                    <a:lumMod val="75000"/>
                  </a:schemeClr>
                </a:solidFill>
              </a:rPr>
            </a:br>
            <a:r>
              <a:rPr lang="es-AR" sz="2400" b="1" dirty="0">
                <a:solidFill>
                  <a:schemeClr val="accent2">
                    <a:lumMod val="75000"/>
                  </a:schemeClr>
                </a:solidFill>
              </a:rPr>
              <a:t>vocal, </a:t>
            </a:r>
            <a:r>
              <a:rPr lang="es-AR" sz="2400" b="1" dirty="0" err="1">
                <a:solidFill>
                  <a:schemeClr val="accent2">
                    <a:lumMod val="75000"/>
                  </a:schemeClr>
                </a:solidFill>
              </a:rPr>
              <a:t>subvocal</a:t>
            </a:r>
            <a:r>
              <a:rPr lang="es-AR" sz="2400" b="1" dirty="0">
                <a:solidFill>
                  <a:schemeClr val="accent2">
                    <a:lumMod val="75000"/>
                  </a:schemeClr>
                </a:solidFill>
              </a:rPr>
              <a:t>, gestual con realimentación rápida.</a:t>
            </a:r>
          </a:p>
        </p:txBody>
      </p:sp>
      <p:grpSp>
        <p:nvGrpSpPr>
          <p:cNvPr id="46086" name="Group 10"/>
          <p:cNvGrpSpPr>
            <a:grpSpLocks/>
          </p:cNvGrpSpPr>
          <p:nvPr/>
        </p:nvGrpSpPr>
        <p:grpSpPr bwMode="auto">
          <a:xfrm>
            <a:off x="2891367" y="609600"/>
            <a:ext cx="8540751" cy="4772558"/>
            <a:chOff x="1366" y="522"/>
            <a:chExt cx="4035" cy="3007"/>
          </a:xfrm>
        </p:grpSpPr>
        <p:sp>
          <p:nvSpPr>
            <p:cNvPr id="46089" name="Arc 11"/>
            <p:cNvSpPr>
              <a:spLocks/>
            </p:cNvSpPr>
            <p:nvPr/>
          </p:nvSpPr>
          <p:spPr bwMode="auto">
            <a:xfrm flipH="1">
              <a:off x="2152" y="522"/>
              <a:ext cx="3120" cy="2544"/>
            </a:xfrm>
            <a:custGeom>
              <a:avLst/>
              <a:gdLst>
                <a:gd name="T0" fmla="*/ 0 w 20670"/>
                <a:gd name="T1" fmla="*/ 0 h 21600"/>
                <a:gd name="T2" fmla="*/ 0 w 20670"/>
                <a:gd name="T3" fmla="*/ 0 h 21600"/>
                <a:gd name="T4" fmla="*/ 0 w 20670"/>
                <a:gd name="T5" fmla="*/ 0 h 21600"/>
                <a:gd name="T6" fmla="*/ 0 60000 65536"/>
                <a:gd name="T7" fmla="*/ 0 60000 65536"/>
                <a:gd name="T8" fmla="*/ 0 60000 65536"/>
                <a:gd name="T9" fmla="*/ 0 w 20670"/>
                <a:gd name="T10" fmla="*/ 0 h 21600"/>
                <a:gd name="T11" fmla="*/ 20670 w 20670"/>
                <a:gd name="T12" fmla="*/ 21600 h 21600"/>
              </a:gdLst>
              <a:ahLst/>
              <a:cxnLst>
                <a:cxn ang="T6">
                  <a:pos x="T0" y="T1"/>
                </a:cxn>
                <a:cxn ang="T7">
                  <a:pos x="T2" y="T3"/>
                </a:cxn>
                <a:cxn ang="T8">
                  <a:pos x="T4" y="T5"/>
                </a:cxn>
              </a:cxnLst>
              <a:rect l="T9" t="T10" r="T11" b="T12"/>
              <a:pathLst>
                <a:path w="20670" h="21600" fill="none" extrusionOk="0">
                  <a:moveTo>
                    <a:pt x="20670" y="21600"/>
                  </a:moveTo>
                  <a:cubicBezTo>
                    <a:pt x="11156" y="21600"/>
                    <a:pt x="2762" y="15375"/>
                    <a:pt x="0" y="6270"/>
                  </a:cubicBezTo>
                </a:path>
                <a:path w="20670" h="21600" stroke="0" extrusionOk="0">
                  <a:moveTo>
                    <a:pt x="20670" y="21600"/>
                  </a:moveTo>
                  <a:cubicBezTo>
                    <a:pt x="11156" y="21600"/>
                    <a:pt x="2762" y="15375"/>
                    <a:pt x="0" y="6270"/>
                  </a:cubicBezTo>
                  <a:lnTo>
                    <a:pt x="2067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AR" altLang="es-AR" sz="2133"/>
            </a:p>
          </p:txBody>
        </p:sp>
        <p:sp>
          <p:nvSpPr>
            <p:cNvPr id="46090" name="Arc 12"/>
            <p:cNvSpPr>
              <a:spLocks/>
            </p:cNvSpPr>
            <p:nvPr/>
          </p:nvSpPr>
          <p:spPr bwMode="auto">
            <a:xfrm flipH="1">
              <a:off x="1456" y="1962"/>
              <a:ext cx="2472" cy="1542"/>
            </a:xfrm>
            <a:custGeom>
              <a:avLst/>
              <a:gdLst>
                <a:gd name="T0" fmla="*/ 0 w 20670"/>
                <a:gd name="T1" fmla="*/ 0 h 21600"/>
                <a:gd name="T2" fmla="*/ 0 w 20670"/>
                <a:gd name="T3" fmla="*/ 0 h 21600"/>
                <a:gd name="T4" fmla="*/ 0 w 20670"/>
                <a:gd name="T5" fmla="*/ 0 h 21600"/>
                <a:gd name="T6" fmla="*/ 0 60000 65536"/>
                <a:gd name="T7" fmla="*/ 0 60000 65536"/>
                <a:gd name="T8" fmla="*/ 0 60000 65536"/>
                <a:gd name="T9" fmla="*/ 0 w 20670"/>
                <a:gd name="T10" fmla="*/ 0 h 21600"/>
                <a:gd name="T11" fmla="*/ 20670 w 20670"/>
                <a:gd name="T12" fmla="*/ 21600 h 21600"/>
              </a:gdLst>
              <a:ahLst/>
              <a:cxnLst>
                <a:cxn ang="T6">
                  <a:pos x="T0" y="T1"/>
                </a:cxn>
                <a:cxn ang="T7">
                  <a:pos x="T2" y="T3"/>
                </a:cxn>
                <a:cxn ang="T8">
                  <a:pos x="T4" y="T5"/>
                </a:cxn>
              </a:cxnLst>
              <a:rect l="T9" t="T10" r="T11" b="T12"/>
              <a:pathLst>
                <a:path w="20670" h="21600" fill="none" extrusionOk="0">
                  <a:moveTo>
                    <a:pt x="20670" y="21600"/>
                  </a:moveTo>
                  <a:cubicBezTo>
                    <a:pt x="11156" y="21600"/>
                    <a:pt x="2762" y="15375"/>
                    <a:pt x="0" y="6270"/>
                  </a:cubicBezTo>
                </a:path>
                <a:path w="20670" h="21600" stroke="0" extrusionOk="0">
                  <a:moveTo>
                    <a:pt x="20670" y="21600"/>
                  </a:moveTo>
                  <a:cubicBezTo>
                    <a:pt x="11156" y="21600"/>
                    <a:pt x="2762" y="15375"/>
                    <a:pt x="0" y="6270"/>
                  </a:cubicBezTo>
                  <a:lnTo>
                    <a:pt x="20670" y="0"/>
                  </a:lnTo>
                  <a:close/>
                </a:path>
              </a:pathLst>
            </a:custGeom>
            <a:noFill/>
            <a:ln w="7620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AR" altLang="es-AR" sz="2133"/>
            </a:p>
          </p:txBody>
        </p:sp>
        <p:sp>
          <p:nvSpPr>
            <p:cNvPr id="46091" name="Rectangle 13"/>
            <p:cNvSpPr>
              <a:spLocks noChangeArrowheads="1"/>
            </p:cNvSpPr>
            <p:nvPr/>
          </p:nvSpPr>
          <p:spPr bwMode="auto">
            <a:xfrm flipH="1">
              <a:off x="4270" y="978"/>
              <a:ext cx="1131"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i="1"/>
                <a:t>2 personas en </a:t>
              </a:r>
              <a:br>
                <a:rPr lang="en-US" altLang="es-AR" sz="2667" b="1" i="1"/>
              </a:br>
              <a:r>
                <a:rPr lang="en-US" altLang="es-AR" sz="2667" b="1" i="1"/>
                <a:t>el pizarrón</a:t>
              </a:r>
            </a:p>
          </p:txBody>
        </p:sp>
        <p:sp>
          <p:nvSpPr>
            <p:cNvPr id="46092" name="Rectangle 14"/>
            <p:cNvSpPr>
              <a:spLocks noChangeArrowheads="1"/>
            </p:cNvSpPr>
            <p:nvPr/>
          </p:nvSpPr>
          <p:spPr bwMode="auto">
            <a:xfrm flipH="1">
              <a:off x="3690" y="1603"/>
              <a:ext cx="1041"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i="1"/>
                <a:t>2 personas</a:t>
              </a:r>
            </a:p>
            <a:p>
              <a:pPr eaLnBrk="1" hangingPunct="1">
                <a:lnSpc>
                  <a:spcPct val="80000"/>
                </a:lnSpc>
              </a:pPr>
              <a:r>
                <a:rPr lang="en-US" altLang="es-AR" sz="2667" b="1" i="1"/>
                <a:t>en el teléfono</a:t>
              </a:r>
            </a:p>
          </p:txBody>
        </p:sp>
        <p:sp>
          <p:nvSpPr>
            <p:cNvPr id="46093" name="Rectangle 15"/>
            <p:cNvSpPr>
              <a:spLocks noChangeArrowheads="1"/>
            </p:cNvSpPr>
            <p:nvPr/>
          </p:nvSpPr>
          <p:spPr bwMode="auto">
            <a:xfrm flipH="1">
              <a:off x="1722" y="2701"/>
              <a:ext cx="854"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i="1" dirty="0"/>
                <a:t>2 personas</a:t>
              </a:r>
            </a:p>
            <a:p>
              <a:pPr eaLnBrk="1" hangingPunct="1">
                <a:lnSpc>
                  <a:spcPct val="80000"/>
                </a:lnSpc>
              </a:pPr>
              <a:r>
                <a:rPr lang="en-US" altLang="es-AR" sz="2667" b="1" i="1" dirty="0"/>
                <a:t>en el chat </a:t>
              </a:r>
            </a:p>
          </p:txBody>
        </p:sp>
        <p:sp>
          <p:nvSpPr>
            <p:cNvPr id="46094" name="Rectangle 16"/>
            <p:cNvSpPr>
              <a:spLocks noChangeArrowheads="1"/>
            </p:cNvSpPr>
            <p:nvPr/>
          </p:nvSpPr>
          <p:spPr bwMode="auto">
            <a:xfrm flipH="1">
              <a:off x="3344" y="2369"/>
              <a:ext cx="43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a:t>Video</a:t>
              </a:r>
            </a:p>
          </p:txBody>
        </p:sp>
        <p:sp>
          <p:nvSpPr>
            <p:cNvPr id="46095" name="Rectangle 17"/>
            <p:cNvSpPr>
              <a:spLocks noChangeArrowheads="1"/>
            </p:cNvSpPr>
            <p:nvPr/>
          </p:nvSpPr>
          <p:spPr bwMode="auto">
            <a:xfrm flipH="1">
              <a:off x="1366" y="3306"/>
              <a:ext cx="43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a:t>Papel</a:t>
              </a:r>
            </a:p>
          </p:txBody>
        </p:sp>
        <p:sp>
          <p:nvSpPr>
            <p:cNvPr id="46096" name="Rectangle 18"/>
            <p:cNvSpPr>
              <a:spLocks noChangeArrowheads="1"/>
            </p:cNvSpPr>
            <p:nvPr/>
          </p:nvSpPr>
          <p:spPr bwMode="auto">
            <a:xfrm flipH="1">
              <a:off x="2153" y="3137"/>
              <a:ext cx="88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a:t>Audiotaped</a:t>
              </a:r>
            </a:p>
          </p:txBody>
        </p:sp>
        <p:sp>
          <p:nvSpPr>
            <p:cNvPr id="46097" name="Arc 19"/>
            <p:cNvSpPr>
              <a:spLocks/>
            </p:cNvSpPr>
            <p:nvPr/>
          </p:nvSpPr>
          <p:spPr bwMode="auto">
            <a:xfrm flipH="1">
              <a:off x="1456" y="1962"/>
              <a:ext cx="2472" cy="1542"/>
            </a:xfrm>
            <a:custGeom>
              <a:avLst/>
              <a:gdLst>
                <a:gd name="T0" fmla="*/ 0 w 20670"/>
                <a:gd name="T1" fmla="*/ 0 h 21600"/>
                <a:gd name="T2" fmla="*/ 0 w 20670"/>
                <a:gd name="T3" fmla="*/ 0 h 21600"/>
                <a:gd name="T4" fmla="*/ 0 w 20670"/>
                <a:gd name="T5" fmla="*/ 0 h 21600"/>
                <a:gd name="T6" fmla="*/ 0 60000 65536"/>
                <a:gd name="T7" fmla="*/ 0 60000 65536"/>
                <a:gd name="T8" fmla="*/ 0 60000 65536"/>
                <a:gd name="T9" fmla="*/ 0 w 20670"/>
                <a:gd name="T10" fmla="*/ 0 h 21600"/>
                <a:gd name="T11" fmla="*/ 20670 w 20670"/>
                <a:gd name="T12" fmla="*/ 21600 h 21600"/>
              </a:gdLst>
              <a:ahLst/>
              <a:cxnLst>
                <a:cxn ang="T6">
                  <a:pos x="T0" y="T1"/>
                </a:cxn>
                <a:cxn ang="T7">
                  <a:pos x="T2" y="T3"/>
                </a:cxn>
                <a:cxn ang="T8">
                  <a:pos x="T4" y="T5"/>
                </a:cxn>
              </a:cxnLst>
              <a:rect l="T9" t="T10" r="T11" b="T12"/>
              <a:pathLst>
                <a:path w="20670" h="21600" fill="none" extrusionOk="0">
                  <a:moveTo>
                    <a:pt x="20670" y="21600"/>
                  </a:moveTo>
                  <a:cubicBezTo>
                    <a:pt x="11156" y="21600"/>
                    <a:pt x="2762" y="15375"/>
                    <a:pt x="0" y="6270"/>
                  </a:cubicBezTo>
                </a:path>
                <a:path w="20670" h="21600" stroke="0" extrusionOk="0">
                  <a:moveTo>
                    <a:pt x="20670" y="21600"/>
                  </a:moveTo>
                  <a:cubicBezTo>
                    <a:pt x="11156" y="21600"/>
                    <a:pt x="2762" y="15375"/>
                    <a:pt x="0" y="6270"/>
                  </a:cubicBezTo>
                  <a:lnTo>
                    <a:pt x="20670"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AR" altLang="es-AR" sz="2133"/>
            </a:p>
          </p:txBody>
        </p:sp>
        <p:sp>
          <p:nvSpPr>
            <p:cNvPr id="46098" name="Rectangle 20"/>
            <p:cNvSpPr>
              <a:spLocks noChangeArrowheads="1"/>
            </p:cNvSpPr>
            <p:nvPr/>
          </p:nvSpPr>
          <p:spPr bwMode="auto">
            <a:xfrm rot="20796159" flipH="1">
              <a:off x="2179" y="3364"/>
              <a:ext cx="150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133" b="1"/>
                <a:t>(No pregunta-respuesta)</a:t>
              </a:r>
            </a:p>
          </p:txBody>
        </p:sp>
        <p:sp>
          <p:nvSpPr>
            <p:cNvPr id="46099" name="Rectangle 21"/>
            <p:cNvSpPr>
              <a:spLocks noChangeArrowheads="1"/>
            </p:cNvSpPr>
            <p:nvPr/>
          </p:nvSpPr>
          <p:spPr bwMode="auto">
            <a:xfrm rot="19728964" flipH="1">
              <a:off x="3958" y="2380"/>
              <a:ext cx="134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133" b="1"/>
                <a:t>(Pregunta-Respuesta)</a:t>
              </a:r>
            </a:p>
          </p:txBody>
        </p:sp>
      </p:grpSp>
      <p:grpSp>
        <p:nvGrpSpPr>
          <p:cNvPr id="2" name="Grupo 1"/>
          <p:cNvGrpSpPr/>
          <p:nvPr/>
        </p:nvGrpSpPr>
        <p:grpSpPr>
          <a:xfrm>
            <a:off x="767408" y="1812017"/>
            <a:ext cx="10199786" cy="4950015"/>
            <a:chOff x="351798" y="1428751"/>
            <a:chExt cx="10199786" cy="4950015"/>
          </a:xfrm>
        </p:grpSpPr>
        <p:sp>
          <p:nvSpPr>
            <p:cNvPr id="46083" name="Rectangle 3"/>
            <p:cNvSpPr>
              <a:spLocks noChangeArrowheads="1"/>
            </p:cNvSpPr>
            <p:nvPr/>
          </p:nvSpPr>
          <p:spPr bwMode="auto">
            <a:xfrm>
              <a:off x="2334685" y="6083300"/>
              <a:ext cx="4986943"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400"/>
                <a:t>Riqueza del Canal de Comunicación</a:t>
              </a:r>
            </a:p>
          </p:txBody>
        </p:sp>
        <p:grpSp>
          <p:nvGrpSpPr>
            <p:cNvPr id="46084" name="Group 4"/>
            <p:cNvGrpSpPr>
              <a:grpSpLocks/>
            </p:cNvGrpSpPr>
            <p:nvPr/>
          </p:nvGrpSpPr>
          <p:grpSpPr bwMode="auto">
            <a:xfrm>
              <a:off x="711200" y="1581152"/>
              <a:ext cx="9840384" cy="4286249"/>
              <a:chOff x="631" y="439"/>
              <a:chExt cx="5002" cy="3365"/>
            </a:xfrm>
          </p:grpSpPr>
          <p:sp>
            <p:nvSpPr>
              <p:cNvPr id="46100" name="Line 5"/>
              <p:cNvSpPr>
                <a:spLocks noChangeShapeType="1"/>
              </p:cNvSpPr>
              <p:nvPr/>
            </p:nvSpPr>
            <p:spPr bwMode="auto">
              <a:xfrm>
                <a:off x="669" y="527"/>
                <a:ext cx="1" cy="324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AR" sz="2133"/>
              </a:p>
            </p:txBody>
          </p:sp>
          <p:sp>
            <p:nvSpPr>
              <p:cNvPr id="46101" name="Freeform 6"/>
              <p:cNvSpPr>
                <a:spLocks/>
              </p:cNvSpPr>
              <p:nvPr/>
            </p:nvSpPr>
            <p:spPr bwMode="auto">
              <a:xfrm>
                <a:off x="631" y="439"/>
                <a:ext cx="76" cy="122"/>
              </a:xfrm>
              <a:custGeom>
                <a:avLst/>
                <a:gdLst>
                  <a:gd name="T0" fmla="*/ 76 w 76"/>
                  <a:gd name="T1" fmla="*/ 122 h 122"/>
                  <a:gd name="T2" fmla="*/ 38 w 76"/>
                  <a:gd name="T3" fmla="*/ 106 h 122"/>
                  <a:gd name="T4" fmla="*/ 0 w 76"/>
                  <a:gd name="T5" fmla="*/ 122 h 122"/>
                  <a:gd name="T6" fmla="*/ 38 w 76"/>
                  <a:gd name="T7" fmla="*/ 0 h 122"/>
                  <a:gd name="T8" fmla="*/ 76 w 76"/>
                  <a:gd name="T9" fmla="*/ 122 h 122"/>
                  <a:gd name="T10" fmla="*/ 0 60000 65536"/>
                  <a:gd name="T11" fmla="*/ 0 60000 65536"/>
                  <a:gd name="T12" fmla="*/ 0 60000 65536"/>
                  <a:gd name="T13" fmla="*/ 0 60000 65536"/>
                  <a:gd name="T14" fmla="*/ 0 60000 65536"/>
                  <a:gd name="T15" fmla="*/ 0 w 76"/>
                  <a:gd name="T16" fmla="*/ 0 h 122"/>
                  <a:gd name="T17" fmla="*/ 76 w 76"/>
                  <a:gd name="T18" fmla="*/ 122 h 122"/>
                </a:gdLst>
                <a:ahLst/>
                <a:cxnLst>
                  <a:cxn ang="T10">
                    <a:pos x="T0" y="T1"/>
                  </a:cxn>
                  <a:cxn ang="T11">
                    <a:pos x="T2" y="T3"/>
                  </a:cxn>
                  <a:cxn ang="T12">
                    <a:pos x="T4" y="T5"/>
                  </a:cxn>
                  <a:cxn ang="T13">
                    <a:pos x="T6" y="T7"/>
                  </a:cxn>
                  <a:cxn ang="T14">
                    <a:pos x="T8" y="T9"/>
                  </a:cxn>
                </a:cxnLst>
                <a:rect l="T15" t="T16" r="T17" b="T18"/>
                <a:pathLst>
                  <a:path w="76" h="122">
                    <a:moveTo>
                      <a:pt x="76" y="122"/>
                    </a:moveTo>
                    <a:lnTo>
                      <a:pt x="38" y="106"/>
                    </a:lnTo>
                    <a:lnTo>
                      <a:pt x="0" y="122"/>
                    </a:lnTo>
                    <a:lnTo>
                      <a:pt x="38" y="0"/>
                    </a:lnTo>
                    <a:lnTo>
                      <a:pt x="76"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AR" altLang="es-AR" sz="2133"/>
              </a:p>
            </p:txBody>
          </p:sp>
          <p:sp>
            <p:nvSpPr>
              <p:cNvPr id="46102" name="Line 7"/>
              <p:cNvSpPr>
                <a:spLocks noChangeShapeType="1"/>
              </p:cNvSpPr>
              <p:nvPr/>
            </p:nvSpPr>
            <p:spPr bwMode="auto">
              <a:xfrm flipH="1">
                <a:off x="667" y="3766"/>
                <a:ext cx="488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AR" sz="2133"/>
              </a:p>
            </p:txBody>
          </p:sp>
          <p:sp>
            <p:nvSpPr>
              <p:cNvPr id="46103" name="Freeform 8"/>
              <p:cNvSpPr>
                <a:spLocks/>
              </p:cNvSpPr>
              <p:nvPr/>
            </p:nvSpPr>
            <p:spPr bwMode="auto">
              <a:xfrm>
                <a:off x="5511" y="3728"/>
                <a:ext cx="122" cy="76"/>
              </a:xfrm>
              <a:custGeom>
                <a:avLst/>
                <a:gdLst>
                  <a:gd name="T0" fmla="*/ 0 w 122"/>
                  <a:gd name="T1" fmla="*/ 76 h 76"/>
                  <a:gd name="T2" fmla="*/ 16 w 122"/>
                  <a:gd name="T3" fmla="*/ 38 h 76"/>
                  <a:gd name="T4" fmla="*/ 0 w 122"/>
                  <a:gd name="T5" fmla="*/ 0 h 76"/>
                  <a:gd name="T6" fmla="*/ 122 w 122"/>
                  <a:gd name="T7" fmla="*/ 38 h 76"/>
                  <a:gd name="T8" fmla="*/ 0 w 122"/>
                  <a:gd name="T9" fmla="*/ 76 h 76"/>
                  <a:gd name="T10" fmla="*/ 0 60000 65536"/>
                  <a:gd name="T11" fmla="*/ 0 60000 65536"/>
                  <a:gd name="T12" fmla="*/ 0 60000 65536"/>
                  <a:gd name="T13" fmla="*/ 0 60000 65536"/>
                  <a:gd name="T14" fmla="*/ 0 60000 65536"/>
                  <a:gd name="T15" fmla="*/ 0 w 122"/>
                  <a:gd name="T16" fmla="*/ 0 h 76"/>
                  <a:gd name="T17" fmla="*/ 122 w 122"/>
                  <a:gd name="T18" fmla="*/ 76 h 76"/>
                </a:gdLst>
                <a:ahLst/>
                <a:cxnLst>
                  <a:cxn ang="T10">
                    <a:pos x="T0" y="T1"/>
                  </a:cxn>
                  <a:cxn ang="T11">
                    <a:pos x="T2" y="T3"/>
                  </a:cxn>
                  <a:cxn ang="T12">
                    <a:pos x="T4" y="T5"/>
                  </a:cxn>
                  <a:cxn ang="T13">
                    <a:pos x="T6" y="T7"/>
                  </a:cxn>
                  <a:cxn ang="T14">
                    <a:pos x="T8" y="T9"/>
                  </a:cxn>
                </a:cxnLst>
                <a:rect l="T15" t="T16" r="T17" b="T18"/>
                <a:pathLst>
                  <a:path w="122" h="76">
                    <a:moveTo>
                      <a:pt x="0" y="76"/>
                    </a:moveTo>
                    <a:lnTo>
                      <a:pt x="16" y="38"/>
                    </a:lnTo>
                    <a:lnTo>
                      <a:pt x="0" y="0"/>
                    </a:lnTo>
                    <a:lnTo>
                      <a:pt x="122" y="38"/>
                    </a:lnTo>
                    <a:lnTo>
                      <a:pt x="0"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AR" altLang="es-AR" sz="2133"/>
              </a:p>
            </p:txBody>
          </p:sp>
        </p:grpSp>
        <p:sp>
          <p:nvSpPr>
            <p:cNvPr id="46085" name="Rectangle 9"/>
            <p:cNvSpPr>
              <a:spLocks noChangeArrowheads="1"/>
            </p:cNvSpPr>
            <p:nvPr/>
          </p:nvSpPr>
          <p:spPr bwMode="auto">
            <a:xfrm rot="-5400000">
              <a:off x="-1650096" y="3668618"/>
              <a:ext cx="4299254"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400"/>
                <a:t>Efectividad en la Comunicación</a:t>
              </a:r>
            </a:p>
          </p:txBody>
        </p:sp>
        <p:sp>
          <p:nvSpPr>
            <p:cNvPr id="46087" name="Rectangle 23"/>
            <p:cNvSpPr>
              <a:spLocks noChangeArrowheads="1"/>
            </p:cNvSpPr>
            <p:nvPr/>
          </p:nvSpPr>
          <p:spPr bwMode="auto">
            <a:xfrm>
              <a:off x="1143886" y="5502124"/>
              <a:ext cx="9407698" cy="32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dirty="0"/>
                <a:t>Más </a:t>
              </a:r>
              <a:r>
                <a:rPr lang="en-US" altLang="es-AR" sz="2667" dirty="0" err="1"/>
                <a:t>frío</a:t>
              </a:r>
              <a:r>
                <a:rPr lang="en-US" altLang="es-AR" sz="2667" dirty="0"/>
                <a:t>							</a:t>
              </a:r>
              <a:r>
                <a:rPr lang="en-US" altLang="es-AR" sz="2667" dirty="0" err="1"/>
                <a:t>más</a:t>
              </a:r>
              <a:r>
                <a:rPr lang="en-US" altLang="es-AR" sz="2667" dirty="0"/>
                <a:t> </a:t>
              </a:r>
              <a:r>
                <a:rPr lang="en-US" altLang="es-AR" sz="2667" dirty="0" err="1"/>
                <a:t>cálido</a:t>
              </a:r>
              <a:endParaRPr lang="en-US" altLang="es-AR" sz="2667" dirty="0"/>
            </a:p>
          </p:txBody>
        </p:sp>
        <p:pic>
          <p:nvPicPr>
            <p:cNvPr id="46088" name="Picture 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8251" y="1428751"/>
              <a:ext cx="4713816" cy="222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pic>
      </p:grpSp>
    </p:spTree>
    <p:extLst>
      <p:ext uri="{BB962C8B-B14F-4D97-AF65-F5344CB8AC3E}">
        <p14:creationId xmlns:p14="http://schemas.microsoft.com/office/powerpoint/2010/main" val="2118352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ctrTitle"/>
          </p:nvPr>
        </p:nvSpPr>
        <p:spPr>
          <a:xfrm>
            <a:off x="7104112" y="2797630"/>
            <a:ext cx="4795559" cy="1468967"/>
          </a:xfrm>
        </p:spPr>
        <p:txBody>
          <a:bodyPr>
            <a:normAutofit fontScale="90000"/>
          </a:bodyPr>
          <a:lstStyle/>
          <a:p>
            <a:pPr algn="ctr">
              <a:defRPr/>
            </a:pPr>
            <a:r>
              <a:rPr lang="es-AR" dirty="0">
                <a:solidFill>
                  <a:schemeClr val="tx1"/>
                </a:solidFill>
              </a:rPr>
              <a:t>Historias de Usuario</a:t>
            </a:r>
            <a:br>
              <a:rPr lang="es-AR" dirty="0">
                <a:solidFill>
                  <a:schemeClr val="tx1"/>
                </a:solidFill>
              </a:rPr>
            </a:br>
            <a:r>
              <a:rPr lang="es-AR" dirty="0">
                <a:solidFill>
                  <a:schemeClr val="tx1"/>
                </a:solidFill>
              </a:rPr>
              <a:t> (User Stories)</a:t>
            </a:r>
            <a:endParaRPr lang="es-AR" sz="2667" dirty="0">
              <a:solidFill>
                <a:schemeClr val="tx1"/>
              </a:solidFill>
            </a:endParaRPr>
          </a:p>
        </p:txBody>
      </p:sp>
      <p:pic>
        <p:nvPicPr>
          <p:cNvPr id="49156" name="Picture 4" descr="EN00613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3415" y="1067815"/>
            <a:ext cx="4504543" cy="344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Rectangle 4"/>
          <p:cNvSpPr>
            <a:spLocks noChangeArrowheads="1"/>
          </p:cNvSpPr>
          <p:nvPr/>
        </p:nvSpPr>
        <p:spPr bwMode="auto">
          <a:xfrm>
            <a:off x="576187" y="4868368"/>
            <a:ext cx="7239000" cy="1569660"/>
          </a:xfrm>
          <a:prstGeom prst="rect">
            <a:avLst/>
          </a:prstGeom>
          <a:noFill/>
          <a:ln w="9525">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AR" sz="2400" dirty="0"/>
              <a:t>“….se las llama “historias” porque se supone que Ud. cuenta una historia. Lo que se escribe en la tarjeta no es importante, lo que Ud. habla, si!. </a:t>
            </a:r>
          </a:p>
          <a:p>
            <a:pPr eaLnBrk="1" hangingPunct="1"/>
            <a:r>
              <a:rPr lang="es-AR" sz="2400" dirty="0"/>
              <a:t>  ---  Jeff </a:t>
            </a:r>
            <a:r>
              <a:rPr lang="es-AR" sz="2400" dirty="0" err="1"/>
              <a:t>Patton</a:t>
            </a:r>
            <a:r>
              <a:rPr lang="es-AR" sz="2400" dirty="0"/>
              <a:t>, </a:t>
            </a:r>
            <a:r>
              <a:rPr lang="es-AR" sz="2400" dirty="0" err="1"/>
              <a:t>InfoQ</a:t>
            </a:r>
            <a:r>
              <a:rPr lang="es-AR" sz="2400" dirty="0"/>
              <a:t>, </a:t>
            </a:r>
          </a:p>
        </p:txBody>
      </p:sp>
    </p:spTree>
    <p:extLst>
      <p:ext uri="{BB962C8B-B14F-4D97-AF65-F5344CB8AC3E}">
        <p14:creationId xmlns:p14="http://schemas.microsoft.com/office/powerpoint/2010/main" val="22479970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extLst>
              <p:ext uri="{D42A27DB-BD31-4B8C-83A1-F6EECF244321}">
                <p14:modId xmlns:p14="http://schemas.microsoft.com/office/powerpoint/2010/main" val="680861110"/>
              </p:ext>
            </p:extLst>
          </p:nvPr>
        </p:nvGraphicFramePr>
        <p:xfrm>
          <a:off x="350683" y="153872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Imagen 1"/>
          <p:cNvPicPr>
            <a:picLocks noChangeAspect="1"/>
          </p:cNvPicPr>
          <p:nvPr/>
        </p:nvPicPr>
        <p:blipFill rotWithShape="1">
          <a:blip r:embed="rId7">
            <a:extLst>
              <a:ext uri="{28A0092B-C50C-407E-A947-70E740481C1C}">
                <a14:useLocalDpi xmlns:a14="http://schemas.microsoft.com/office/drawing/2010/main" val="0"/>
              </a:ext>
            </a:extLst>
          </a:blip>
          <a:srcRect l="20060"/>
          <a:stretch/>
        </p:blipFill>
        <p:spPr>
          <a:xfrm>
            <a:off x="7896200" y="2636912"/>
            <a:ext cx="3744416" cy="2566165"/>
          </a:xfrm>
          <a:prstGeom prst="rect">
            <a:avLst/>
          </a:prstGeom>
        </p:spPr>
      </p:pic>
      <p:sp>
        <p:nvSpPr>
          <p:cNvPr id="4" name="Título 3"/>
          <p:cNvSpPr>
            <a:spLocks noGrp="1"/>
          </p:cNvSpPr>
          <p:nvPr>
            <p:ph type="title"/>
          </p:nvPr>
        </p:nvSpPr>
        <p:spPr/>
        <p:txBody>
          <a:bodyPr/>
          <a:lstStyle/>
          <a:p>
            <a:r>
              <a:rPr lang="es-AR" dirty="0"/>
              <a:t>Las tres “C” de una Historia de Usuario</a:t>
            </a:r>
          </a:p>
        </p:txBody>
      </p:sp>
    </p:spTree>
    <p:extLst>
      <p:ext uri="{BB962C8B-B14F-4D97-AF65-F5344CB8AC3E}">
        <p14:creationId xmlns:p14="http://schemas.microsoft.com/office/powerpoint/2010/main" val="63482208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608856" y="764704"/>
            <a:ext cx="10363200" cy="1143000"/>
          </a:xfrm>
        </p:spPr>
        <p:txBody>
          <a:bodyPr>
            <a:noAutofit/>
          </a:bodyPr>
          <a:lstStyle/>
          <a:p>
            <a:pPr>
              <a:defRPr/>
            </a:pPr>
            <a:r>
              <a:rPr lang="es-AR" sz="3600" b="0" dirty="0">
                <a:solidFill>
                  <a:schemeClr val="tx1"/>
                </a:solidFill>
              </a:rPr>
              <a:t>Sintaxis recomendada </a:t>
            </a:r>
            <a:br>
              <a:rPr lang="es-AR" sz="3600" b="0" dirty="0">
                <a:solidFill>
                  <a:schemeClr val="tx1"/>
                </a:solidFill>
              </a:rPr>
            </a:br>
            <a:r>
              <a:rPr lang="es-AR" sz="3600" b="0" dirty="0">
                <a:solidFill>
                  <a:schemeClr val="tx1"/>
                </a:solidFill>
              </a:rPr>
              <a:t>para escribir Historias de Usuario</a:t>
            </a:r>
          </a:p>
        </p:txBody>
      </p:sp>
      <p:sp>
        <p:nvSpPr>
          <p:cNvPr id="51203" name="Text Placeholder 5"/>
          <p:cNvSpPr>
            <a:spLocks noGrp="1"/>
          </p:cNvSpPr>
          <p:nvPr>
            <p:ph type="body" sz="half" idx="1"/>
          </p:nvPr>
        </p:nvSpPr>
        <p:spPr>
          <a:xfrm>
            <a:off x="190502" y="2095500"/>
            <a:ext cx="6229351" cy="3048000"/>
          </a:xfrm>
        </p:spPr>
        <p:txBody>
          <a:bodyPr/>
          <a:lstStyle/>
          <a:p>
            <a:pPr marL="0" indent="0">
              <a:buNone/>
            </a:pPr>
            <a:r>
              <a:rPr lang="es-AR" sz="3733" dirty="0">
                <a:latin typeface="Andy MT" panose="03010101010101010101" pitchFamily="66" charset="0"/>
              </a:rPr>
              <a:t>Como &lt;</a:t>
            </a:r>
            <a:r>
              <a:rPr lang="es-AR" sz="3733" dirty="0">
                <a:solidFill>
                  <a:schemeClr val="accent2">
                    <a:lumMod val="75000"/>
                  </a:schemeClr>
                </a:solidFill>
                <a:latin typeface="Andy MT" panose="03010101010101010101" pitchFamily="66" charset="0"/>
              </a:rPr>
              <a:t>nombre del rol</a:t>
            </a:r>
            <a:r>
              <a:rPr lang="es-AR" sz="3733" dirty="0">
                <a:latin typeface="Andy MT" panose="03010101010101010101" pitchFamily="66" charset="0"/>
              </a:rPr>
              <a:t>&gt;, </a:t>
            </a:r>
            <a:br>
              <a:rPr lang="es-AR" sz="3733" dirty="0">
                <a:latin typeface="Andy MT" panose="03010101010101010101" pitchFamily="66" charset="0"/>
              </a:rPr>
            </a:br>
            <a:r>
              <a:rPr lang="es-AR" sz="3733" dirty="0">
                <a:latin typeface="Andy MT" panose="03010101010101010101" pitchFamily="66" charset="0"/>
              </a:rPr>
              <a:t>yo puedo &lt;</a:t>
            </a:r>
            <a:r>
              <a:rPr lang="es-AR" sz="3733" dirty="0">
                <a:solidFill>
                  <a:schemeClr val="accent2">
                    <a:lumMod val="75000"/>
                  </a:schemeClr>
                </a:solidFill>
                <a:latin typeface="Andy MT" panose="03010101010101010101" pitchFamily="66" charset="0"/>
              </a:rPr>
              <a:t>actividad</a:t>
            </a:r>
            <a:r>
              <a:rPr lang="es-AR" sz="3733" dirty="0">
                <a:latin typeface="Andy MT" panose="03010101010101010101" pitchFamily="66" charset="0"/>
              </a:rPr>
              <a:t>&gt; </a:t>
            </a:r>
            <a:br>
              <a:rPr lang="es-AR" sz="3733" dirty="0">
                <a:latin typeface="Andy MT" panose="03010101010101010101" pitchFamily="66" charset="0"/>
              </a:rPr>
            </a:br>
            <a:r>
              <a:rPr lang="es-AR" sz="3733" dirty="0">
                <a:latin typeface="Andy MT" panose="03010101010101010101" pitchFamily="66" charset="0"/>
              </a:rPr>
              <a:t>de forma tal que &lt;</a:t>
            </a:r>
            <a:r>
              <a:rPr lang="es-AR" sz="3733" dirty="0">
                <a:solidFill>
                  <a:schemeClr val="accent2">
                    <a:lumMod val="75000"/>
                  </a:schemeClr>
                </a:solidFill>
                <a:latin typeface="Andy MT" panose="03010101010101010101" pitchFamily="66" charset="0"/>
              </a:rPr>
              <a:t>valor de negocio que recibo</a:t>
            </a:r>
            <a:r>
              <a:rPr lang="es-AR" sz="3733" dirty="0">
                <a:latin typeface="Andy MT" panose="03010101010101010101" pitchFamily="66" charset="0"/>
              </a:rPr>
              <a:t>&gt;</a:t>
            </a:r>
          </a:p>
        </p:txBody>
      </p:sp>
      <p:sp>
        <p:nvSpPr>
          <p:cNvPr id="8" name="Oval Callout 7"/>
          <p:cNvSpPr/>
          <p:nvPr/>
        </p:nvSpPr>
        <p:spPr>
          <a:xfrm>
            <a:off x="6744072" y="1190625"/>
            <a:ext cx="5238749" cy="1428749"/>
          </a:xfrm>
          <a:prstGeom prst="wedgeEllipseCallout">
            <a:avLst>
              <a:gd name="adj1" fmla="val -89184"/>
              <a:gd name="adj2" fmla="val 3651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2133" dirty="0"/>
              <a:t>Permite segmentación de la funcionalidad del producto y ayuda a identificar otros roles</a:t>
            </a:r>
          </a:p>
        </p:txBody>
      </p:sp>
      <p:sp>
        <p:nvSpPr>
          <p:cNvPr id="9" name="Oval Callout 8"/>
          <p:cNvSpPr/>
          <p:nvPr/>
        </p:nvSpPr>
        <p:spPr>
          <a:xfrm>
            <a:off x="7608168" y="3195649"/>
            <a:ext cx="3619500" cy="1143000"/>
          </a:xfrm>
          <a:prstGeom prst="wedgeEllipseCallout">
            <a:avLst>
              <a:gd name="adj1" fmla="val -99060"/>
              <a:gd name="adj2" fmla="val -2061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2133" dirty="0"/>
              <a:t>Representa el requerimiento del sistema</a:t>
            </a:r>
          </a:p>
        </p:txBody>
      </p:sp>
      <p:sp>
        <p:nvSpPr>
          <p:cNvPr id="10" name="Oval Callout 9"/>
          <p:cNvSpPr/>
          <p:nvPr/>
        </p:nvSpPr>
        <p:spPr>
          <a:xfrm>
            <a:off x="2639616" y="5733256"/>
            <a:ext cx="4476749" cy="952500"/>
          </a:xfrm>
          <a:prstGeom prst="wedgeEllipseCallout">
            <a:avLst>
              <a:gd name="adj1" fmla="val -57398"/>
              <a:gd name="adj2" fmla="val -13771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2133" dirty="0"/>
              <a:t>Comunica porque es necesaria la actividad</a:t>
            </a:r>
          </a:p>
        </p:txBody>
      </p:sp>
      <p:pic>
        <p:nvPicPr>
          <p:cNvPr id="51207" name="Picture 4" descr="http://t2.gstatic.com/images?q=tbn:ANd9GcQV5pbXWC3bpceEiQoQ2zndEnP8aJ3vEP3NtHnFDjBMUQwroaT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6360" y="4941168"/>
            <a:ext cx="26035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107571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7" name="Group 14"/>
          <p:cNvGrpSpPr>
            <a:grpSpLocks/>
          </p:cNvGrpSpPr>
          <p:nvPr/>
        </p:nvGrpSpPr>
        <p:grpSpPr bwMode="auto">
          <a:xfrm>
            <a:off x="6480042" y="1989161"/>
            <a:ext cx="4417527" cy="4248151"/>
            <a:chOff x="4910108" y="2657475"/>
            <a:chExt cx="2692430" cy="3813175"/>
          </a:xfrm>
        </p:grpSpPr>
        <p:sp>
          <p:nvSpPr>
            <p:cNvPr id="2" name="Rectangle 1"/>
            <p:cNvSpPr>
              <a:spLocks noChangeArrowheads="1"/>
            </p:cNvSpPr>
            <p:nvPr/>
          </p:nvSpPr>
          <p:spPr bwMode="auto">
            <a:xfrm>
              <a:off x="5138481" y="3214157"/>
              <a:ext cx="2464057" cy="868271"/>
            </a:xfrm>
            <a:prstGeom prst="rect">
              <a:avLst/>
            </a:prstGeom>
            <a:solidFill>
              <a:srgbClr val="000000">
                <a:alpha val="50195"/>
              </a:srgbClr>
            </a:solidFill>
            <a:ln w="9525">
              <a:solidFill>
                <a:srgbClr val="000000"/>
              </a:solidFill>
              <a:miter lim="800000"/>
              <a:headEnd/>
              <a:tailEnd/>
            </a:ln>
            <a:effectLst>
              <a:outerShdw dist="23000" dir="5400000" rotWithShape="0">
                <a:srgbClr val="808080">
                  <a:alpha val="34999"/>
                </a:srgbClr>
              </a:outerShdw>
            </a:effectLst>
          </p:spPr>
          <p:txBody>
            <a:bodyPr anchor="ctr"/>
            <a:lstStyle/>
            <a:p>
              <a:pPr>
                <a:defRPr/>
              </a:pPr>
              <a:r>
                <a:rPr lang="en-US" sz="2400" dirty="0">
                  <a:solidFill>
                    <a:srgbClr val="FFFFFF"/>
                  </a:solidFill>
                  <a:ea typeface="ＭＳ Ｐゴシック" pitchFamily="-108" charset="-128"/>
                </a:rPr>
                <a:t>GUI</a:t>
              </a:r>
            </a:p>
          </p:txBody>
        </p:sp>
        <p:sp>
          <p:nvSpPr>
            <p:cNvPr id="3" name="Rectangle 2"/>
            <p:cNvSpPr>
              <a:spLocks noChangeArrowheads="1"/>
            </p:cNvSpPr>
            <p:nvPr/>
          </p:nvSpPr>
          <p:spPr bwMode="auto">
            <a:xfrm>
              <a:off x="5138481" y="4204024"/>
              <a:ext cx="2464057" cy="870171"/>
            </a:xfrm>
            <a:prstGeom prst="rect">
              <a:avLst/>
            </a:prstGeom>
            <a:solidFill>
              <a:srgbClr val="000000">
                <a:alpha val="50195"/>
              </a:srgbClr>
            </a:solidFill>
            <a:ln w="9525">
              <a:solidFill>
                <a:srgbClr val="000000"/>
              </a:solidFill>
              <a:miter lim="800000"/>
              <a:headEnd/>
              <a:tailEnd/>
            </a:ln>
            <a:effectLst>
              <a:outerShdw dist="23000" dir="5400000" rotWithShape="0">
                <a:srgbClr val="808080">
                  <a:alpha val="34999"/>
                </a:srgbClr>
              </a:outerShdw>
            </a:effectLst>
          </p:spPr>
          <p:txBody>
            <a:bodyPr anchor="ctr"/>
            <a:lstStyle/>
            <a:p>
              <a:pPr>
                <a:defRPr/>
              </a:pPr>
              <a:r>
                <a:rPr lang="en-US" sz="2400" dirty="0" err="1">
                  <a:solidFill>
                    <a:srgbClr val="FFFFFF"/>
                  </a:solidFill>
                  <a:ea typeface="ＭＳ Ｐゴシック" pitchFamily="-108" charset="-128"/>
                </a:rPr>
                <a:t>Lógica</a:t>
              </a:r>
              <a:r>
                <a:rPr lang="en-US" sz="2400" dirty="0">
                  <a:solidFill>
                    <a:srgbClr val="FFFFFF"/>
                  </a:solidFill>
                  <a:ea typeface="ＭＳ Ｐゴシック" pitchFamily="-108" charset="-128"/>
                </a:rPr>
                <a:t> de </a:t>
              </a:r>
              <a:r>
                <a:rPr lang="en-US" sz="2400" dirty="0" err="1">
                  <a:solidFill>
                    <a:srgbClr val="FFFFFF"/>
                  </a:solidFill>
                  <a:ea typeface="ＭＳ Ｐゴシック" pitchFamily="-108" charset="-128"/>
                </a:rPr>
                <a:t>Negpcio</a:t>
              </a:r>
              <a:endParaRPr lang="en-US" sz="2400" dirty="0">
                <a:solidFill>
                  <a:srgbClr val="FFFFFF"/>
                </a:solidFill>
                <a:ea typeface="ＭＳ Ｐゴシック" pitchFamily="-108" charset="-128"/>
              </a:endParaRPr>
            </a:p>
          </p:txBody>
        </p:sp>
        <p:sp>
          <p:nvSpPr>
            <p:cNvPr id="4" name="Rectangle 3"/>
            <p:cNvSpPr>
              <a:spLocks noChangeArrowheads="1"/>
            </p:cNvSpPr>
            <p:nvPr/>
          </p:nvSpPr>
          <p:spPr bwMode="auto">
            <a:xfrm>
              <a:off x="5138481" y="5146393"/>
              <a:ext cx="2464057" cy="870171"/>
            </a:xfrm>
            <a:prstGeom prst="rect">
              <a:avLst/>
            </a:prstGeom>
            <a:solidFill>
              <a:srgbClr val="000000">
                <a:alpha val="50195"/>
              </a:srgbClr>
            </a:solidFill>
            <a:ln w="9525">
              <a:solidFill>
                <a:srgbClr val="000000"/>
              </a:solidFill>
              <a:miter lim="800000"/>
              <a:headEnd/>
              <a:tailEnd/>
            </a:ln>
            <a:effectLst>
              <a:outerShdw dist="23000" dir="5400000" rotWithShape="0">
                <a:srgbClr val="808080">
                  <a:alpha val="34999"/>
                </a:srgbClr>
              </a:outerShdw>
            </a:effectLst>
          </p:spPr>
          <p:txBody>
            <a:bodyPr anchor="ctr"/>
            <a:lstStyle/>
            <a:p>
              <a:pPr>
                <a:defRPr/>
              </a:pPr>
              <a:r>
                <a:rPr lang="en-US" sz="2400" dirty="0">
                  <a:solidFill>
                    <a:srgbClr val="FFFFFF"/>
                  </a:solidFill>
                  <a:ea typeface="ＭＳ Ｐゴシック" pitchFamily="-108" charset="-128"/>
                </a:rPr>
                <a:t>Base de </a:t>
              </a:r>
              <a:r>
                <a:rPr lang="en-US" sz="2400" dirty="0" err="1">
                  <a:solidFill>
                    <a:srgbClr val="FFFFFF"/>
                  </a:solidFill>
                  <a:ea typeface="ＭＳ Ｐゴシック" pitchFamily="-108" charset="-128"/>
                </a:rPr>
                <a:t>Datos</a:t>
              </a:r>
              <a:endParaRPr lang="en-US" sz="2400" dirty="0">
                <a:solidFill>
                  <a:srgbClr val="FFFFFF"/>
                </a:solidFill>
                <a:ea typeface="ＭＳ Ｐゴシック" pitchFamily="-108" charset="-128"/>
              </a:endParaRPr>
            </a:p>
          </p:txBody>
        </p:sp>
        <p:grpSp>
          <p:nvGrpSpPr>
            <p:cNvPr id="59403" name="Group 6"/>
            <p:cNvGrpSpPr>
              <a:grpSpLocks/>
            </p:cNvGrpSpPr>
            <p:nvPr/>
          </p:nvGrpSpPr>
          <p:grpSpPr bwMode="auto">
            <a:xfrm>
              <a:off x="4910108" y="2657475"/>
              <a:ext cx="931441" cy="3811275"/>
              <a:chOff x="5842133" y="2819400"/>
              <a:chExt cx="931781" cy="3811141"/>
            </a:xfrm>
          </p:grpSpPr>
          <p:sp>
            <p:nvSpPr>
              <p:cNvPr id="8" name="Rectangle 12"/>
              <p:cNvSpPr>
                <a:spLocks noChangeArrowheads="1"/>
              </p:cNvSpPr>
              <p:nvPr/>
            </p:nvSpPr>
            <p:spPr bwMode="auto">
              <a:xfrm>
                <a:off x="5842138" y="2834599"/>
                <a:ext cx="931776" cy="3795942"/>
              </a:xfrm>
              <a:prstGeom prst="rect">
                <a:avLst/>
              </a:prstGeom>
              <a:solidFill>
                <a:srgbClr val="CCCCCC">
                  <a:alpha val="43000"/>
                </a:srgbClr>
              </a:solidFill>
              <a:ln>
                <a:solidFill>
                  <a:srgbClr val="000000"/>
                </a:solid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a:solidFill>
                    <a:srgbClr val="000000"/>
                  </a:solidFill>
                  <a:ea typeface="ＭＳ Ｐゴシック" pitchFamily="-108" charset="-128"/>
                  <a:cs typeface="Arial" pitchFamily="34" charset="0"/>
                </a:endParaRPr>
              </a:p>
            </p:txBody>
          </p:sp>
          <p:sp>
            <p:nvSpPr>
              <p:cNvPr id="59408" name="TextBox 8"/>
              <p:cNvSpPr txBox="1">
                <a:spLocks noChangeArrowheads="1"/>
              </p:cNvSpPr>
              <p:nvPr/>
            </p:nvSpPr>
            <p:spPr bwMode="auto">
              <a:xfrm>
                <a:off x="5842133" y="2819400"/>
                <a:ext cx="906215" cy="4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400" dirty="0" err="1"/>
                  <a:t>Historia</a:t>
                </a:r>
                <a:r>
                  <a:rPr lang="en-US" sz="2400" dirty="0"/>
                  <a:t> 1</a:t>
                </a:r>
              </a:p>
            </p:txBody>
          </p:sp>
        </p:grpSp>
        <p:grpSp>
          <p:nvGrpSpPr>
            <p:cNvPr id="59404" name="Group 9"/>
            <p:cNvGrpSpPr>
              <a:grpSpLocks/>
            </p:cNvGrpSpPr>
            <p:nvPr/>
          </p:nvGrpSpPr>
          <p:grpSpPr bwMode="auto">
            <a:xfrm>
              <a:off x="5821363" y="2673350"/>
              <a:ext cx="947782" cy="3797300"/>
              <a:chOff x="6799043" y="2835475"/>
              <a:chExt cx="948135" cy="3797127"/>
            </a:xfrm>
          </p:grpSpPr>
          <p:sp>
            <p:nvSpPr>
              <p:cNvPr id="11" name="Rectangle 12"/>
              <p:cNvSpPr>
                <a:spLocks noChangeArrowheads="1"/>
              </p:cNvSpPr>
              <p:nvPr/>
            </p:nvSpPr>
            <p:spPr bwMode="auto">
              <a:xfrm>
                <a:off x="6814101" y="2836700"/>
                <a:ext cx="933077" cy="3795902"/>
              </a:xfrm>
              <a:prstGeom prst="rect">
                <a:avLst/>
              </a:prstGeom>
              <a:solidFill>
                <a:srgbClr val="CCCCCC">
                  <a:alpha val="43000"/>
                </a:srgbClr>
              </a:solidFill>
              <a:ln>
                <a:solidFill>
                  <a:srgbClr val="000000"/>
                </a:solid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a:solidFill>
                    <a:srgbClr val="000000"/>
                  </a:solidFill>
                  <a:ea typeface="ＭＳ Ｐゴシック" pitchFamily="-108" charset="-128"/>
                  <a:cs typeface="Arial" pitchFamily="34" charset="0"/>
                </a:endParaRPr>
              </a:p>
            </p:txBody>
          </p:sp>
          <p:sp>
            <p:nvSpPr>
              <p:cNvPr id="59406" name="TextBox 11"/>
              <p:cNvSpPr txBox="1">
                <a:spLocks noChangeArrowheads="1"/>
              </p:cNvSpPr>
              <p:nvPr/>
            </p:nvSpPr>
            <p:spPr bwMode="auto">
              <a:xfrm>
                <a:off x="6799043" y="2835475"/>
                <a:ext cx="906222" cy="4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400" dirty="0" err="1"/>
                  <a:t>Historia</a:t>
                </a:r>
                <a:r>
                  <a:rPr lang="en-US" sz="2400" dirty="0"/>
                  <a:t> 2</a:t>
                </a:r>
              </a:p>
            </p:txBody>
          </p:sp>
        </p:grpSp>
      </p:grpSp>
      <p:sp>
        <p:nvSpPr>
          <p:cNvPr id="13" name="Title 12"/>
          <p:cNvSpPr>
            <a:spLocks noGrp="1"/>
          </p:cNvSpPr>
          <p:nvPr>
            <p:ph type="title"/>
          </p:nvPr>
        </p:nvSpPr>
        <p:spPr>
          <a:xfrm>
            <a:off x="407368" y="782770"/>
            <a:ext cx="10972800" cy="740833"/>
          </a:xfrm>
        </p:spPr>
        <p:txBody>
          <a:bodyPr>
            <a:normAutofit/>
          </a:bodyPr>
          <a:lstStyle/>
          <a:p>
            <a:pPr>
              <a:defRPr/>
            </a:pPr>
            <a:r>
              <a:rPr lang="es-AR" sz="4800" dirty="0">
                <a:solidFill>
                  <a:schemeClr val="tx1"/>
                </a:solidFill>
                <a:cs typeface="Arial" pitchFamily="34" charset="0"/>
              </a:rPr>
              <a:t>Historias que entregan valor…</a:t>
            </a:r>
          </a:p>
        </p:txBody>
      </p:sp>
      <p:pic>
        <p:nvPicPr>
          <p:cNvPr id="59399"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1384" y="2504307"/>
            <a:ext cx="5356311" cy="30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690770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23392" y="799211"/>
            <a:ext cx="10991849" cy="1143001"/>
          </a:xfrm>
        </p:spPr>
        <p:txBody>
          <a:bodyPr>
            <a:noAutofit/>
          </a:bodyPr>
          <a:lstStyle/>
          <a:p>
            <a:pPr>
              <a:defRPr/>
            </a:pPr>
            <a:r>
              <a:rPr lang="en-US" sz="4000" dirty="0" err="1">
                <a:solidFill>
                  <a:schemeClr val="tx1"/>
                </a:solidFill>
              </a:rPr>
              <a:t>Ejemplo</a:t>
            </a:r>
            <a:r>
              <a:rPr lang="en-US" sz="4000" dirty="0">
                <a:solidFill>
                  <a:schemeClr val="tx1"/>
                </a:solidFill>
              </a:rPr>
              <a:t>: Historia de </a:t>
            </a:r>
            <a:r>
              <a:rPr lang="en-US" sz="4000" dirty="0" err="1">
                <a:solidFill>
                  <a:schemeClr val="tx1"/>
                </a:solidFill>
              </a:rPr>
              <a:t>Usuario</a:t>
            </a:r>
            <a:r>
              <a:rPr lang="en-US" sz="4000" dirty="0">
                <a:solidFill>
                  <a:schemeClr val="tx1"/>
                </a:solidFill>
              </a:rPr>
              <a:t> (User Story)para un software de un GPS</a:t>
            </a:r>
            <a:endParaRPr lang="es-AR" sz="4000" dirty="0">
              <a:solidFill>
                <a:schemeClr val="tx1"/>
              </a:solidFill>
            </a:endParaRPr>
          </a:p>
        </p:txBody>
      </p:sp>
      <p:grpSp>
        <p:nvGrpSpPr>
          <p:cNvPr id="2" name="Grupo 1"/>
          <p:cNvGrpSpPr/>
          <p:nvPr/>
        </p:nvGrpSpPr>
        <p:grpSpPr>
          <a:xfrm>
            <a:off x="1583499" y="2204864"/>
            <a:ext cx="9337037" cy="3888432"/>
            <a:chOff x="1583499" y="1607553"/>
            <a:chExt cx="8159419" cy="3909679"/>
          </a:xfrm>
        </p:grpSpPr>
        <p:pic>
          <p:nvPicPr>
            <p:cNvPr id="7" name="Imagen 6" descr="post it"/>
            <p:cNvPicPr/>
            <p:nvPr/>
          </p:nvPicPr>
          <p:blipFill>
            <a:blip r:embed="rId2">
              <a:extLst>
                <a:ext uri="{28A0092B-C50C-407E-A947-70E740481C1C}">
                  <a14:useLocalDpi xmlns:a14="http://schemas.microsoft.com/office/drawing/2010/main" val="0"/>
                </a:ext>
              </a:extLst>
            </a:blip>
            <a:srcRect l="14122" t="16580" r="7634" b="18652"/>
            <a:stretch>
              <a:fillRect/>
            </a:stretch>
          </p:blipFill>
          <p:spPr bwMode="auto">
            <a:xfrm>
              <a:off x="1583499" y="1607553"/>
              <a:ext cx="8114504" cy="3909679"/>
            </a:xfrm>
            <a:prstGeom prst="rect">
              <a:avLst/>
            </a:prstGeom>
            <a:noFill/>
            <a:ln>
              <a:noFill/>
            </a:ln>
          </p:spPr>
        </p:pic>
        <p:sp>
          <p:nvSpPr>
            <p:cNvPr id="9" name="Text Box 60"/>
            <p:cNvSpPr txBox="1">
              <a:spLocks noChangeArrowheads="1"/>
            </p:cNvSpPr>
            <p:nvPr/>
          </p:nvSpPr>
          <p:spPr bwMode="auto">
            <a:xfrm>
              <a:off x="1820435" y="2276872"/>
              <a:ext cx="7922483" cy="2185247"/>
            </a:xfrm>
            <a:prstGeom prst="rect">
              <a:avLst/>
            </a:prstGeom>
            <a:noFill/>
            <a:ln>
              <a:noFill/>
            </a:ln>
            <a:extLst>
              <a:ext uri="{909E8E84-426E-40dd-AFC4-6F175D3DCCD1}">
                <a14:hiddenFill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solidFill>
                    <a:srgbClr val="FFFFFF"/>
                  </a:solidFill>
                </a14:hiddenFill>
              </a:ext>
              <a:ext uri="{91240B29-F687-4f45-9708-019B960494DF}">
                <a14:hiddenLine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w="9525">
                  <a:solidFill>
                    <a:srgbClr val="000000"/>
                  </a:solidFill>
                  <a:miter lim="800000"/>
                  <a:headEnd/>
                  <a:tailEnd/>
                </a14:hiddenLine>
              </a:ext>
            </a:extLst>
          </p:spPr>
          <p:txBody>
            <a:bodyPr rot="0" vert="horz" wrap="square" lIns="121920" tIns="60960" rIns="121920" bIns="60960" anchor="t" anchorCtr="0" upright="1">
              <a:noAutofit/>
            </a:bodyPr>
            <a:lstStyle/>
            <a:p>
              <a:r>
                <a:rPr lang="es-AR" sz="4000" b="1" dirty="0">
                  <a:solidFill>
                    <a:schemeClr val="accent6">
                      <a:lumMod val="75000"/>
                    </a:schemeClr>
                  </a:solidFill>
                  <a:latin typeface="Pristina" panose="03060402040406080204" pitchFamily="66" charset="0"/>
                  <a:ea typeface="Times New Roman" panose="02020603050405020304" pitchFamily="18" charset="0"/>
                  <a:cs typeface="Calibri" panose="020F0502020204030204" pitchFamily="34" charset="0"/>
                </a:rPr>
                <a:t>Como</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Conductor</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b="1" dirty="0">
                  <a:solidFill>
                    <a:schemeClr val="accent6">
                      <a:lumMod val="75000"/>
                    </a:schemeClr>
                  </a:solidFill>
                  <a:latin typeface="Pristina" panose="03060402040406080204" pitchFamily="66" charset="0"/>
                  <a:cs typeface="Calibri" panose="020F0502020204030204" pitchFamily="34" charset="0"/>
                </a:rPr>
                <a:t>quiero</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buscar un destino a partir de sus coordenadas</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b="1" dirty="0">
                  <a:solidFill>
                    <a:schemeClr val="accent6">
                      <a:lumMod val="75000"/>
                    </a:schemeClr>
                  </a:solidFill>
                  <a:latin typeface="Pristina" panose="03060402040406080204" pitchFamily="66" charset="0"/>
                  <a:cs typeface="Calibri" panose="020F0502020204030204" pitchFamily="34" charset="0"/>
                </a:rPr>
                <a:t>para</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conocer el camino a recorrer</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dirty="0">
                  <a:solidFill>
                    <a:schemeClr val="accent1">
                      <a:lumMod val="75000"/>
                    </a:schemeClr>
                  </a:solidFill>
                  <a:latin typeface="Pristina" panose="03060402040406080204" pitchFamily="66" charset="0"/>
                  <a:cs typeface="Calibri" panose="020F0502020204030204" pitchFamily="34" charset="0"/>
                </a:rPr>
                <a:t>y así llegar destino deseado.</a:t>
              </a:r>
            </a:p>
            <a:p>
              <a:pPr algn="ctr"/>
              <a:r>
                <a:rPr lang="es-AR" sz="4000" b="1" dirty="0">
                  <a:solidFill>
                    <a:schemeClr val="bg1"/>
                  </a:solidFill>
                  <a:latin typeface="Corbel" panose="020B0503020204020204" pitchFamily="34" charset="0"/>
                  <a:ea typeface="Times New Roman" panose="02020603050405020304" pitchFamily="18" charset="0"/>
                  <a:cs typeface="Calibri" panose="020F0502020204030204" pitchFamily="34" charset="0"/>
                </a:rPr>
                <a:t> </a:t>
              </a:r>
              <a:endParaRPr lang="es-AR" sz="2800" dirty="0">
                <a:solidFill>
                  <a:schemeClr val="bg1"/>
                </a:solidFill>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239323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post it"/>
          <p:cNvPicPr/>
          <p:nvPr/>
        </p:nvPicPr>
        <p:blipFill>
          <a:blip r:embed="rId2">
            <a:extLst>
              <a:ext uri="{28A0092B-C50C-407E-A947-70E740481C1C}">
                <a14:useLocalDpi xmlns:a14="http://schemas.microsoft.com/office/drawing/2010/main" val="0"/>
              </a:ext>
            </a:extLst>
          </a:blip>
          <a:srcRect l="14122" t="16580" r="7634" b="18652"/>
          <a:stretch>
            <a:fillRect/>
          </a:stretch>
        </p:blipFill>
        <p:spPr bwMode="auto">
          <a:xfrm>
            <a:off x="285752" y="1751571"/>
            <a:ext cx="5522216" cy="4989798"/>
          </a:xfrm>
          <a:prstGeom prst="rect">
            <a:avLst/>
          </a:prstGeom>
          <a:noFill/>
          <a:ln>
            <a:noFill/>
          </a:ln>
        </p:spPr>
      </p:pic>
      <p:pic>
        <p:nvPicPr>
          <p:cNvPr id="8" name="Imagen 7" descr="post it"/>
          <p:cNvPicPr/>
          <p:nvPr/>
        </p:nvPicPr>
        <p:blipFill>
          <a:blip r:embed="rId2">
            <a:extLst>
              <a:ext uri="{28A0092B-C50C-407E-A947-70E740481C1C}">
                <a14:useLocalDpi xmlns:a14="http://schemas.microsoft.com/office/drawing/2010/main" val="0"/>
              </a:ext>
            </a:extLst>
          </a:blip>
          <a:srcRect l="14122" t="16580" r="7634" b="18652"/>
          <a:stretch>
            <a:fillRect/>
          </a:stretch>
        </p:blipFill>
        <p:spPr bwMode="auto">
          <a:xfrm>
            <a:off x="6096001" y="1751570"/>
            <a:ext cx="5757664" cy="5061806"/>
          </a:xfrm>
          <a:prstGeom prst="rect">
            <a:avLst/>
          </a:prstGeom>
          <a:noFill/>
          <a:ln>
            <a:noFill/>
          </a:ln>
        </p:spPr>
      </p:pic>
      <p:sp>
        <p:nvSpPr>
          <p:cNvPr id="9" name="Text Box 60"/>
          <p:cNvSpPr txBox="1">
            <a:spLocks noChangeArrowheads="1"/>
          </p:cNvSpPr>
          <p:nvPr/>
        </p:nvSpPr>
        <p:spPr bwMode="auto">
          <a:xfrm>
            <a:off x="285752" y="1843821"/>
            <a:ext cx="5234184" cy="2185247"/>
          </a:xfrm>
          <a:prstGeom prst="rect">
            <a:avLst/>
          </a:prstGeom>
          <a:noFill/>
          <a:ln>
            <a:noFill/>
          </a:ln>
          <a:extLst>
            <a:ext uri="{909E8E84-426E-40dd-AFC4-6F175D3DCCD1}">
              <a14:hiddenFill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solidFill>
                  <a:srgbClr val="FFFFFF"/>
                </a:solidFill>
              </a14:hiddenFill>
            </a:ext>
            <a:ext uri="{91240B29-F687-4f45-9708-019B960494DF}">
              <a14:hiddenLine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w="9525">
                <a:solidFill>
                  <a:srgbClr val="000000"/>
                </a:solidFill>
                <a:miter lim="800000"/>
                <a:headEnd/>
                <a:tailEnd/>
              </a14:hiddenLine>
            </a:ext>
          </a:extLst>
        </p:spPr>
        <p:txBody>
          <a:bodyPr rot="0" vert="horz" wrap="square" lIns="121920" tIns="60960" rIns="121920" bIns="60960" anchor="t" anchorCtr="0" upright="1">
            <a:noAutofit/>
          </a:bodyPr>
          <a:lstStyle/>
          <a:p>
            <a:r>
              <a:rPr lang="es-AR" sz="2800" b="1" dirty="0">
                <a:solidFill>
                  <a:schemeClr val="accent6">
                    <a:lumMod val="75000"/>
                  </a:schemeClr>
                </a:solidFill>
                <a:latin typeface="Pristina" panose="03060402040406080204" pitchFamily="66" charset="0"/>
                <a:ea typeface="Times New Roman" panose="02020603050405020304" pitchFamily="18" charset="0"/>
                <a:cs typeface="Calibri" panose="020F0502020204030204" pitchFamily="34" charset="0"/>
              </a:rPr>
              <a:t>Como</a:t>
            </a:r>
            <a:r>
              <a:rPr lang="es-AR" sz="28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28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Conductor</a:t>
            </a:r>
            <a:r>
              <a:rPr lang="es-AR" sz="28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2800" b="1" dirty="0">
                <a:solidFill>
                  <a:schemeClr val="accent6">
                    <a:lumMod val="75000"/>
                  </a:schemeClr>
                </a:solidFill>
                <a:latin typeface="Pristina" panose="03060402040406080204" pitchFamily="66" charset="0"/>
                <a:cs typeface="Calibri" panose="020F0502020204030204" pitchFamily="34" charset="0"/>
              </a:rPr>
              <a:t>quiero</a:t>
            </a:r>
            <a:r>
              <a:rPr lang="es-AR" sz="28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28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buscar un destino a partir de sus coordenadas</a:t>
            </a:r>
            <a:r>
              <a:rPr lang="es-AR" sz="28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2800" dirty="0">
                <a:solidFill>
                  <a:schemeClr val="accent6">
                    <a:lumMod val="75000"/>
                  </a:schemeClr>
                </a:solidFill>
                <a:latin typeface="Pristina" panose="03060402040406080204" pitchFamily="66" charset="0"/>
                <a:ea typeface="Times New Roman" panose="02020603050405020304" pitchFamily="18" charset="0"/>
                <a:cs typeface="Calibri" panose="020F0502020204030204" pitchFamily="34" charset="0"/>
              </a:rPr>
              <a:t>para</a:t>
            </a:r>
            <a:r>
              <a:rPr lang="es-AR" sz="28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28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conocer el camino a recorrer y así llegar destino deseado.</a:t>
            </a:r>
            <a:r>
              <a:rPr lang="es-AR" sz="2800" b="1" dirty="0">
                <a:solidFill>
                  <a:schemeClr val="bg1"/>
                </a:solidFill>
                <a:latin typeface="Corbel" panose="020B0503020204020204" pitchFamily="34" charset="0"/>
                <a:ea typeface="Times New Roman" panose="02020603050405020304" pitchFamily="18" charset="0"/>
                <a:cs typeface="Calibri" panose="020F0502020204030204" pitchFamily="34" charset="0"/>
              </a:rPr>
              <a:t> </a:t>
            </a:r>
            <a:endParaRPr lang="es-AR" dirty="0">
              <a:solidFill>
                <a:schemeClr val="bg1"/>
              </a:solidFill>
              <a:latin typeface="Times New Roman" panose="02020603050405020304" pitchFamily="18" charset="0"/>
              <a:ea typeface="Times New Roman" panose="02020603050405020304" pitchFamily="18" charset="0"/>
            </a:endParaRPr>
          </a:p>
        </p:txBody>
      </p:sp>
      <p:sp>
        <p:nvSpPr>
          <p:cNvPr id="10" name="Text Box 62"/>
          <p:cNvSpPr txBox="1">
            <a:spLocks noChangeArrowheads="1"/>
          </p:cNvSpPr>
          <p:nvPr/>
        </p:nvSpPr>
        <p:spPr bwMode="auto">
          <a:xfrm>
            <a:off x="6096000" y="2012843"/>
            <a:ext cx="5181601" cy="2641600"/>
          </a:xfrm>
          <a:prstGeom prst="rect">
            <a:avLst/>
          </a:prstGeom>
          <a:noFill/>
          <a:ln>
            <a:noFill/>
          </a:ln>
          <a:extLst>
            <a:ext uri="{909E8E84-426E-40dd-AFC4-6F175D3DCCD1}">
              <a14:hiddenFill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solidFill>
                  <a:srgbClr val="FFFFFF"/>
                </a:solidFill>
              </a14:hiddenFill>
            </a:ext>
            <a:ext uri="{91240B29-F687-4f45-9708-019B960494DF}">
              <a14:hiddenLine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w="9525">
                <a:solidFill>
                  <a:srgbClr val="000000"/>
                </a:solidFill>
                <a:miter lim="800000"/>
                <a:headEnd/>
                <a:tailEnd/>
              </a14:hiddenLine>
            </a:ext>
          </a:extLst>
        </p:spPr>
        <p:txBody>
          <a:bodyPr rot="0" vert="horz" wrap="square" lIns="121920" tIns="60960" rIns="121920" bIns="60960" anchor="t" anchorCtr="0" upright="1">
            <a:noAutofit/>
          </a:bodyPr>
          <a:lstStyle/>
          <a:p>
            <a:pPr marL="380990" indent="-380990">
              <a:buFont typeface="Arial" panose="020B0604020202020204" pitchFamily="34" charset="0"/>
              <a:buChar char="•"/>
            </a:pPr>
            <a:r>
              <a:rPr lang="es-AR" sz="2400" dirty="0">
                <a:latin typeface="Pristina" panose="03060402040406080204" pitchFamily="66" charset="0"/>
                <a:ea typeface="Times New Roman" panose="02020603050405020304" pitchFamily="18" charset="0"/>
                <a:cs typeface="Calibri" panose="020F0502020204030204" pitchFamily="34" charset="0"/>
              </a:rPr>
              <a:t>Probar buscar un destino en un país y ciudad existentes, de dos coordenadas existentes (pasa).</a:t>
            </a:r>
          </a:p>
          <a:p>
            <a:pPr marL="380990" indent="-380990">
              <a:buFont typeface="Arial" panose="020B0604020202020204" pitchFamily="34" charset="0"/>
              <a:buChar char="•"/>
            </a:pPr>
            <a:r>
              <a:rPr lang="es-AR" sz="2400" dirty="0">
                <a:latin typeface="Pristina" panose="03060402040406080204" pitchFamily="66" charset="0"/>
                <a:ea typeface="Times New Roman" panose="02020603050405020304" pitchFamily="18" charset="0"/>
                <a:cs typeface="Calibri" panose="020F0502020204030204" pitchFamily="34" charset="0"/>
              </a:rPr>
              <a:t>Probar buscar un destino en un país y ciudad existentes, de una coordenada inexistente (falla).</a:t>
            </a:r>
          </a:p>
          <a:p>
            <a:pPr marL="380990" indent="-380990">
              <a:buFont typeface="Arial" panose="020B0604020202020204" pitchFamily="34" charset="0"/>
              <a:buChar char="•"/>
            </a:pPr>
            <a:r>
              <a:rPr lang="es-AR" sz="2400" dirty="0">
                <a:latin typeface="Pristina" panose="03060402040406080204" pitchFamily="66" charset="0"/>
                <a:ea typeface="Times New Roman" panose="02020603050405020304" pitchFamily="18" charset="0"/>
                <a:cs typeface="Calibri" panose="020F0502020204030204" pitchFamily="34" charset="0"/>
              </a:rPr>
              <a:t>Probar buscar un destino en un país y ciudad existentes, de dos coordenadas existentes sin indicar la orientación (falla).</a:t>
            </a:r>
          </a:p>
          <a:p>
            <a:pPr marL="380990" indent="-380990">
              <a:buFont typeface="Arial" panose="020B0604020202020204" pitchFamily="34" charset="0"/>
              <a:buChar char="•"/>
            </a:pPr>
            <a:r>
              <a:rPr lang="es-AR" sz="2400" dirty="0">
                <a:latin typeface="Pristina" panose="03060402040406080204" pitchFamily="66" charset="0"/>
                <a:ea typeface="Times New Roman" panose="02020603050405020304" pitchFamily="18" charset="0"/>
                <a:cs typeface="Calibri" panose="020F0502020204030204" pitchFamily="34" charset="0"/>
              </a:rPr>
              <a:t>Probar ingresar coordenadas de latitud y longitud válidas (pasa).</a:t>
            </a:r>
          </a:p>
          <a:p>
            <a:pPr marL="380990" indent="-380990">
              <a:buFont typeface="Arial" panose="020B0604020202020204" pitchFamily="34" charset="0"/>
              <a:buChar char="•"/>
            </a:pPr>
            <a:r>
              <a:rPr lang="es-AR" sz="2400" dirty="0">
                <a:latin typeface="Pristina" panose="03060402040406080204" pitchFamily="66" charset="0"/>
                <a:ea typeface="Times New Roman" panose="02020603050405020304" pitchFamily="18" charset="0"/>
                <a:cs typeface="Calibri" panose="020F0502020204030204" pitchFamily="34" charset="0"/>
              </a:rPr>
              <a:t>Probar ingresar coordenadas de latitud y longitud inválidas (falla).</a:t>
            </a:r>
          </a:p>
        </p:txBody>
      </p:sp>
      <p:sp>
        <p:nvSpPr>
          <p:cNvPr id="11" name="Text Box 60"/>
          <p:cNvSpPr txBox="1">
            <a:spLocks noChangeArrowheads="1"/>
          </p:cNvSpPr>
          <p:nvPr/>
        </p:nvSpPr>
        <p:spPr bwMode="auto">
          <a:xfrm>
            <a:off x="358561" y="3501008"/>
            <a:ext cx="5088565" cy="2185247"/>
          </a:xfrm>
          <a:prstGeom prst="rect">
            <a:avLst/>
          </a:prstGeom>
          <a:noFill/>
          <a:ln>
            <a:noFill/>
          </a:ln>
          <a:extLst>
            <a:ext uri="{909E8E84-426E-40dd-AFC4-6F175D3DCCD1}">
              <a14:hiddenFill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solidFill>
                  <a:srgbClr val="FFFFFF"/>
                </a:solidFill>
              </a14:hiddenFill>
            </a:ext>
            <a:ext uri="{91240B29-F687-4f45-9708-019B960494DF}">
              <a14:hiddenLine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w="9525">
                <a:solidFill>
                  <a:srgbClr val="000000"/>
                </a:solidFill>
                <a:miter lim="800000"/>
                <a:headEnd/>
                <a:tailEnd/>
              </a14:hiddenLine>
            </a:ext>
          </a:extLst>
        </p:spPr>
        <p:txBody>
          <a:bodyPr rot="0" vert="horz" wrap="square" lIns="121920" tIns="60960" rIns="121920" bIns="60960" anchor="t" anchorCtr="0" upright="1">
            <a:noAutofit/>
          </a:bodyPr>
          <a:lstStyle/>
          <a:p>
            <a:pPr algn="ctr"/>
            <a:r>
              <a:rPr lang="es-AR" sz="1867" b="1" dirty="0">
                <a:latin typeface="Corbel" panose="020B0503020204020204" pitchFamily="34" charset="0"/>
                <a:ea typeface="Times New Roman" panose="02020603050405020304" pitchFamily="18" charset="0"/>
                <a:cs typeface="Calibri" panose="020F0502020204030204" pitchFamily="34" charset="0"/>
              </a:rPr>
              <a:t> </a:t>
            </a:r>
            <a:endParaRPr lang="es-AR" sz="1400" dirty="0">
              <a:latin typeface="Times New Roman" panose="02020603050405020304" pitchFamily="18" charset="0"/>
              <a:ea typeface="Times New Roman" panose="02020603050405020304" pitchFamily="18" charset="0"/>
            </a:endParaRPr>
          </a:p>
          <a:p>
            <a:endParaRPr lang="es-AR" sz="1867" b="1" u="sng" dirty="0">
              <a:latin typeface="Pristina" panose="03060402040406080204" pitchFamily="66" charset="0"/>
              <a:ea typeface="Times New Roman" panose="02020603050405020304" pitchFamily="18" charset="0"/>
              <a:cs typeface="Calibri" panose="020F0502020204030204" pitchFamily="34" charset="0"/>
            </a:endParaRPr>
          </a:p>
          <a:p>
            <a:r>
              <a:rPr lang="es-AR" sz="1867" b="1" u="sng" dirty="0">
                <a:latin typeface="Pristina" panose="03060402040406080204" pitchFamily="66" charset="0"/>
                <a:ea typeface="Times New Roman" panose="02020603050405020304" pitchFamily="18" charset="0"/>
                <a:cs typeface="Calibri" panose="020F0502020204030204" pitchFamily="34" charset="0"/>
              </a:rPr>
              <a:t>Criterios de Aceptación</a:t>
            </a:r>
            <a:r>
              <a:rPr lang="es-AR" sz="1867" dirty="0">
                <a:latin typeface="Pristina" panose="03060402040406080204" pitchFamily="66" charset="0"/>
                <a:ea typeface="Times New Roman" panose="02020603050405020304" pitchFamily="18" charset="0"/>
                <a:cs typeface="Calibri" panose="020F0502020204030204" pitchFamily="34" charset="0"/>
              </a:rPr>
              <a:t>: Las coordenadas se representan con tres números que indican longitud y tres números que indican latitud. Cada número representa los grados, minutos y segundos</a:t>
            </a:r>
            <a:r>
              <a:rPr lang="es-AR" sz="1867" dirty="0">
                <a:latin typeface="Corbel" panose="020B0503020204020204" pitchFamily="34" charset="0"/>
                <a:ea typeface="Times New Roman" panose="02020603050405020304" pitchFamily="18" charset="0"/>
                <a:cs typeface="Calibri" panose="020F0502020204030204" pitchFamily="34" charset="0"/>
              </a:rPr>
              <a:t> </a:t>
            </a:r>
            <a:r>
              <a:rPr lang="es-AR" sz="1867" dirty="0">
                <a:latin typeface="Pristina" panose="03060402040406080204" pitchFamily="66" charset="0"/>
                <a:ea typeface="Times New Roman" panose="02020603050405020304" pitchFamily="18" charset="0"/>
                <a:cs typeface="Calibri" panose="020F0502020204030204" pitchFamily="34" charset="0"/>
              </a:rPr>
              <a:t>respectivamente. Además se debe indicar </a:t>
            </a:r>
            <a:br>
              <a:rPr lang="es-AR" sz="1867" dirty="0">
                <a:latin typeface="Pristina" panose="03060402040406080204" pitchFamily="66" charset="0"/>
                <a:ea typeface="Times New Roman" panose="02020603050405020304" pitchFamily="18" charset="0"/>
                <a:cs typeface="Calibri" panose="020F0502020204030204" pitchFamily="34" charset="0"/>
              </a:rPr>
            </a:br>
            <a:r>
              <a:rPr lang="es-AR" sz="1867" dirty="0">
                <a:latin typeface="Pristina" panose="03060402040406080204" pitchFamily="66" charset="0"/>
                <a:ea typeface="Times New Roman" panose="02020603050405020304" pitchFamily="18" charset="0"/>
                <a:cs typeface="Calibri" panose="020F0502020204030204" pitchFamily="34" charset="0"/>
              </a:rPr>
              <a:t>la orientación (norte, sur, este, oeste).</a:t>
            </a:r>
            <a:endParaRPr lang="es-AR" sz="1400" dirty="0">
              <a:latin typeface="Times New Roman" panose="02020603050405020304" pitchFamily="18" charset="0"/>
              <a:ea typeface="Times New Roman" panose="02020603050405020304" pitchFamily="18" charset="0"/>
            </a:endParaRPr>
          </a:p>
        </p:txBody>
      </p:sp>
      <p:sp>
        <p:nvSpPr>
          <p:cNvPr id="12" name="Rectangle 2"/>
          <p:cNvSpPr txBox="1">
            <a:spLocks noChangeArrowheads="1"/>
          </p:cNvSpPr>
          <p:nvPr/>
        </p:nvSpPr>
        <p:spPr bwMode="auto">
          <a:xfrm>
            <a:off x="623392" y="773831"/>
            <a:ext cx="10991849"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defRPr/>
            </a:pPr>
            <a:r>
              <a:rPr lang="en-US" sz="3600" kern="0" dirty="0" err="1">
                <a:solidFill>
                  <a:schemeClr val="tx1"/>
                </a:solidFill>
              </a:rPr>
              <a:t>Ejemplo</a:t>
            </a:r>
            <a:r>
              <a:rPr lang="en-US" sz="3600" kern="0" dirty="0">
                <a:solidFill>
                  <a:schemeClr val="tx1"/>
                </a:solidFill>
              </a:rPr>
              <a:t>: Historia de </a:t>
            </a:r>
            <a:r>
              <a:rPr lang="en-US" sz="3600" kern="0" dirty="0" err="1">
                <a:solidFill>
                  <a:schemeClr val="tx1"/>
                </a:solidFill>
              </a:rPr>
              <a:t>Usuario</a:t>
            </a:r>
            <a:r>
              <a:rPr lang="en-US" sz="3600" kern="0" dirty="0">
                <a:solidFill>
                  <a:schemeClr val="tx1"/>
                </a:solidFill>
              </a:rPr>
              <a:t> complete para </a:t>
            </a:r>
            <a:br>
              <a:rPr lang="en-US" sz="3600" kern="0" dirty="0">
                <a:solidFill>
                  <a:schemeClr val="tx1"/>
                </a:solidFill>
              </a:rPr>
            </a:br>
            <a:r>
              <a:rPr lang="en-US" sz="3600" kern="0" dirty="0">
                <a:solidFill>
                  <a:schemeClr val="tx1"/>
                </a:solidFill>
              </a:rPr>
              <a:t>un software de un GPS</a:t>
            </a:r>
            <a:endParaRPr lang="es-AR" sz="3600" kern="0" dirty="0">
              <a:solidFill>
                <a:schemeClr val="tx1"/>
              </a:solidFill>
            </a:endParaRPr>
          </a:p>
        </p:txBody>
      </p:sp>
    </p:spTree>
    <p:extLst>
      <p:ext uri="{BB962C8B-B14F-4D97-AF65-F5344CB8AC3E}">
        <p14:creationId xmlns:p14="http://schemas.microsoft.com/office/powerpoint/2010/main" val="195749543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1664" y="864612"/>
            <a:ext cx="12000000" cy="430887"/>
          </a:xfrm>
        </p:spPr>
        <p:txBody>
          <a:bodyPr/>
          <a:lstStyle/>
          <a:p>
            <a:r>
              <a:rPr lang="es-AR" dirty="0"/>
              <a:t>INVEST - Características de una Historia de Usuario </a:t>
            </a:r>
          </a:p>
        </p:txBody>
      </p:sp>
      <p:graphicFrame>
        <p:nvGraphicFramePr>
          <p:cNvPr id="4" name="Diagrama 3"/>
          <p:cNvGraphicFramePr/>
          <p:nvPr>
            <p:extLst>
              <p:ext uri="{D42A27DB-BD31-4B8C-83A1-F6EECF244321}">
                <p14:modId xmlns:p14="http://schemas.microsoft.com/office/powerpoint/2010/main" val="550792172"/>
              </p:ext>
            </p:extLst>
          </p:nvPr>
        </p:nvGraphicFramePr>
        <p:xfrm>
          <a:off x="407368" y="1268760"/>
          <a:ext cx="11449272" cy="547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1779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407368" y="1988840"/>
            <a:ext cx="11521280" cy="2664296"/>
          </a:xfrm>
        </p:spPr>
        <p:txBody>
          <a:bodyPr/>
          <a:lstStyle/>
          <a:p>
            <a:pPr lvl="0"/>
            <a:r>
              <a:rPr lang="es-AR" dirty="0"/>
              <a:t>Identificar las disciplinas que conforman la Ingeniería de Software y las técnicas y herramientas relacionadas.</a:t>
            </a:r>
          </a:p>
          <a:p>
            <a:pPr lvl="0"/>
            <a:r>
              <a:rPr lang="es-AR" dirty="0"/>
              <a:t>Conocer los tipos de procesos y los modelos de procesos más adecuados para el desarrollo de software en cada situación particular.</a:t>
            </a:r>
          </a:p>
          <a:p>
            <a:pPr lvl="0"/>
            <a:r>
              <a:rPr lang="es-AR" dirty="0"/>
              <a:t>Introducir los enfoques de gestión de proyectos tradicional y ágil.</a:t>
            </a:r>
          </a:p>
          <a:p>
            <a:pPr lvl="0"/>
            <a:r>
              <a:rPr lang="es-AR" dirty="0"/>
              <a:t>Conocer los principales métodos de desarrollo y gestión ágil.</a:t>
            </a:r>
          </a:p>
          <a:p>
            <a:pPr lvl="0"/>
            <a:r>
              <a:rPr lang="es-AR" dirty="0"/>
              <a:t>Valorar la relación existente entre el Proceso, el Proyecto y el Producto de Software a construir</a:t>
            </a:r>
          </a:p>
          <a:p>
            <a:pPr lvl="0"/>
            <a:r>
              <a:rPr lang="es-AR" dirty="0"/>
              <a:t>Reconocer la importancia de la Gestión de Configuración de Software.</a:t>
            </a:r>
          </a:p>
          <a:p>
            <a:pPr lvl="0"/>
            <a:r>
              <a:rPr lang="es-AR" dirty="0"/>
              <a:t>Conocer técnicas y herramientas para realizar pruebas y revisiones técnicas al software.</a:t>
            </a:r>
          </a:p>
          <a:p>
            <a:pPr lvl="0"/>
            <a:r>
              <a:rPr lang="es-AR" dirty="0"/>
              <a:t>Integrar por medio de casos prácticos concretos los conocimientos adquiridos en la parte teórica, empleando así las técnicas y herramientas de aplicación de la ingeniería de software.</a:t>
            </a:r>
          </a:p>
          <a:p>
            <a:pPr marL="0" indent="0" algn="just">
              <a:buNone/>
            </a:pPr>
            <a:endParaRPr lang="es-AR" sz="2800" dirty="0"/>
          </a:p>
        </p:txBody>
      </p:sp>
      <p:sp>
        <p:nvSpPr>
          <p:cNvPr id="3" name="Título 2"/>
          <p:cNvSpPr>
            <a:spLocks noGrp="1"/>
          </p:cNvSpPr>
          <p:nvPr>
            <p:ph type="title"/>
          </p:nvPr>
        </p:nvSpPr>
        <p:spPr>
          <a:xfrm>
            <a:off x="119336" y="1124744"/>
            <a:ext cx="12000000" cy="430887"/>
          </a:xfrm>
        </p:spPr>
        <p:txBody>
          <a:bodyPr/>
          <a:lstStyle/>
          <a:p>
            <a:r>
              <a:rPr lang="es-AR" b="1" dirty="0"/>
              <a:t>Objetivos de Aprendizaje del Módulo de Desarrollo de Software</a:t>
            </a:r>
            <a:endParaRPr lang="es-AR" dirty="0"/>
          </a:p>
        </p:txBody>
      </p:sp>
    </p:spTree>
    <p:extLst>
      <p:ext uri="{BB962C8B-B14F-4D97-AF65-F5344CB8AC3E}">
        <p14:creationId xmlns:p14="http://schemas.microsoft.com/office/powerpoint/2010/main" val="3382532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1487488" y="2492896"/>
            <a:ext cx="2835984" cy="2808312"/>
          </a:xfrm>
        </p:spPr>
        <p:txBody>
          <a:bodyPr/>
          <a:lstStyle/>
          <a:p>
            <a:pPr marL="0" indent="0">
              <a:buNone/>
            </a:pPr>
            <a:r>
              <a:rPr lang="es-AR" sz="2800" i="1" dirty="0">
                <a:solidFill>
                  <a:srgbClr val="7030A0"/>
                </a:solidFill>
              </a:rPr>
              <a:t>Cuando el mapa y</a:t>
            </a:r>
            <a:br>
              <a:rPr lang="es-AR" sz="2800" i="1" dirty="0">
                <a:solidFill>
                  <a:srgbClr val="7030A0"/>
                </a:solidFill>
              </a:rPr>
            </a:br>
            <a:r>
              <a:rPr lang="es-AR" sz="2800" i="1" dirty="0">
                <a:solidFill>
                  <a:srgbClr val="7030A0"/>
                </a:solidFill>
              </a:rPr>
              <a:t> el territorio no </a:t>
            </a:r>
            <a:br>
              <a:rPr lang="es-AR" sz="2800" i="1" dirty="0">
                <a:solidFill>
                  <a:srgbClr val="7030A0"/>
                </a:solidFill>
              </a:rPr>
            </a:br>
            <a:r>
              <a:rPr lang="es-AR" sz="2800" i="1" dirty="0">
                <a:solidFill>
                  <a:srgbClr val="7030A0"/>
                </a:solidFill>
              </a:rPr>
              <a:t>coinciden… </a:t>
            </a:r>
            <a:br>
              <a:rPr lang="es-AR" sz="2800" i="1" dirty="0">
                <a:solidFill>
                  <a:srgbClr val="7030A0"/>
                </a:solidFill>
              </a:rPr>
            </a:br>
            <a:r>
              <a:rPr lang="es-AR" sz="2800" i="1" dirty="0">
                <a:solidFill>
                  <a:srgbClr val="7030A0"/>
                </a:solidFill>
              </a:rPr>
              <a:t>confía en el territorio</a:t>
            </a:r>
            <a:endParaRPr lang="es-AR" sz="2800" dirty="0">
              <a:solidFill>
                <a:srgbClr val="7030A0"/>
              </a:solidFill>
            </a:endParaRPr>
          </a:p>
          <a:p>
            <a:pPr marL="0" indent="0">
              <a:buNone/>
            </a:pPr>
            <a:endParaRPr lang="es-AR" sz="2800" dirty="0">
              <a:solidFill>
                <a:srgbClr val="7030A0"/>
              </a:solidFill>
            </a:endParaRPr>
          </a:p>
        </p:txBody>
      </p:sp>
      <p:sp>
        <p:nvSpPr>
          <p:cNvPr id="3" name="Título 2"/>
          <p:cNvSpPr>
            <a:spLocks noGrp="1"/>
          </p:cNvSpPr>
          <p:nvPr>
            <p:ph type="title"/>
          </p:nvPr>
        </p:nvSpPr>
        <p:spPr>
          <a:xfrm>
            <a:off x="91664" y="864612"/>
            <a:ext cx="12000000" cy="492443"/>
          </a:xfrm>
        </p:spPr>
        <p:txBody>
          <a:bodyPr/>
          <a:lstStyle/>
          <a:p>
            <a:r>
              <a:rPr lang="es-AR" sz="3200" dirty="0"/>
              <a:t>Planificar Proyectos de Software</a:t>
            </a:r>
          </a:p>
        </p:txBody>
      </p:sp>
      <p:pic>
        <p:nvPicPr>
          <p:cNvPr id="4" name="Imagen 3"/>
          <p:cNvPicPr/>
          <p:nvPr/>
        </p:nvPicPr>
        <p:blipFill>
          <a:blip r:embed="rId2">
            <a:extLst>
              <a:ext uri="{28A0092B-C50C-407E-A947-70E740481C1C}">
                <a14:useLocalDpi xmlns:a14="http://schemas.microsoft.com/office/drawing/2010/main" val="0"/>
              </a:ext>
            </a:extLst>
          </a:blip>
          <a:stretch>
            <a:fillRect/>
          </a:stretch>
        </p:blipFill>
        <p:spPr>
          <a:xfrm>
            <a:off x="4583832" y="1772816"/>
            <a:ext cx="5602362" cy="4617422"/>
          </a:xfrm>
          <a:prstGeom prst="rect">
            <a:avLst/>
          </a:prstGeom>
        </p:spPr>
      </p:pic>
    </p:spTree>
    <p:extLst>
      <p:ext uri="{BB962C8B-B14F-4D97-AF65-F5344CB8AC3E}">
        <p14:creationId xmlns:p14="http://schemas.microsoft.com/office/powerpoint/2010/main" val="2194706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285751" y="922040"/>
            <a:ext cx="10972800" cy="1066800"/>
          </a:xfrm>
        </p:spPr>
        <p:txBody>
          <a:bodyPr>
            <a:normAutofit/>
          </a:bodyPr>
          <a:lstStyle/>
          <a:p>
            <a:pPr eaLnBrk="1" hangingPunct="1"/>
            <a:r>
              <a:rPr lang="es-ES" sz="4000" dirty="0"/>
              <a:t>¿Qué es un proyecto?</a:t>
            </a:r>
          </a:p>
        </p:txBody>
      </p:sp>
      <p:sp>
        <p:nvSpPr>
          <p:cNvPr id="60419" name="Rectangle 3"/>
          <p:cNvSpPr>
            <a:spLocks noGrp="1" noChangeArrowheads="1"/>
          </p:cNvSpPr>
          <p:nvPr>
            <p:ph idx="1"/>
          </p:nvPr>
        </p:nvSpPr>
        <p:spPr>
          <a:xfrm>
            <a:off x="1007533" y="1989667"/>
            <a:ext cx="10363200" cy="1799167"/>
          </a:xfrm>
        </p:spPr>
        <p:txBody>
          <a:bodyPr>
            <a:normAutofit/>
          </a:bodyPr>
          <a:lstStyle/>
          <a:p>
            <a:pPr marL="487668" indent="-341367" algn="ctr">
              <a:buClr>
                <a:schemeClr val="accent3"/>
              </a:buClr>
              <a:buNone/>
              <a:defRPr/>
            </a:pPr>
            <a:r>
              <a:rPr lang="es-ES" sz="2667" dirty="0"/>
              <a:t>Es un esfuerzo temporal que se lleva a cabo para crear un producto, servicio o resultado único</a:t>
            </a:r>
          </a:p>
        </p:txBody>
      </p:sp>
      <p:sp>
        <p:nvSpPr>
          <p:cNvPr id="2" name="Marcador de número de diapositiva 1"/>
          <p:cNvSpPr>
            <a:spLocks noGrp="1"/>
          </p:cNvSpPr>
          <p:nvPr>
            <p:ph type="sldNum" sz="quarter" idx="12"/>
          </p:nvPr>
        </p:nvSpPr>
        <p:spPr/>
        <p:txBody>
          <a:bodyPr/>
          <a:lstStyle/>
          <a:p>
            <a:fld id="{D57F1E4F-1CFF-5643-939E-02111984F565}" type="slidenum">
              <a:rPr lang="en-US" smtClean="0"/>
              <a:t>41</a:t>
            </a:fld>
            <a:endParaRPr lang="en-US"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838" y="3372002"/>
            <a:ext cx="4374577" cy="3153341"/>
          </a:xfrm>
          <a:prstGeom prst="rect">
            <a:avLst/>
          </a:prstGeom>
        </p:spPr>
      </p:pic>
    </p:spTree>
    <p:extLst>
      <p:ext uri="{BB962C8B-B14F-4D97-AF65-F5344CB8AC3E}">
        <p14:creationId xmlns:p14="http://schemas.microsoft.com/office/powerpoint/2010/main" val="52690178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914400" y="825501"/>
            <a:ext cx="10363200" cy="732367"/>
          </a:xfrm>
        </p:spPr>
        <p:txBody>
          <a:bodyPr>
            <a:normAutofit/>
          </a:bodyPr>
          <a:lstStyle/>
          <a:p>
            <a:pPr>
              <a:defRPr/>
            </a:pPr>
            <a:r>
              <a:rPr lang="es-ES"/>
              <a:t>Proyecto: Características</a:t>
            </a:r>
          </a:p>
        </p:txBody>
      </p:sp>
      <p:sp>
        <p:nvSpPr>
          <p:cNvPr id="74755" name="Rectangle 3"/>
          <p:cNvSpPr>
            <a:spLocks noGrp="1" noChangeArrowheads="1"/>
          </p:cNvSpPr>
          <p:nvPr>
            <p:ph idx="1"/>
          </p:nvPr>
        </p:nvSpPr>
        <p:spPr>
          <a:xfrm>
            <a:off x="912284" y="1907118"/>
            <a:ext cx="10945283" cy="3035300"/>
          </a:xfrm>
        </p:spPr>
        <p:txBody>
          <a:bodyPr/>
          <a:lstStyle/>
          <a:p>
            <a:pPr eaLnBrk="1" hangingPunct="1"/>
            <a:r>
              <a:rPr lang="es-ES" sz="3200" dirty="0"/>
              <a:t>Temporal</a:t>
            </a:r>
          </a:p>
          <a:p>
            <a:pPr eaLnBrk="1" hangingPunct="1"/>
            <a:r>
              <a:rPr lang="es-ES" sz="3200" dirty="0"/>
              <a:t>Productos, Servicios o Resultados únicos</a:t>
            </a:r>
          </a:p>
          <a:p>
            <a:pPr eaLnBrk="1" hangingPunct="1"/>
            <a:r>
              <a:rPr lang="es-ES" sz="3200" dirty="0"/>
              <a:t>Orientado a Objetivos</a:t>
            </a:r>
          </a:p>
          <a:p>
            <a:pPr eaLnBrk="1" hangingPunct="1"/>
            <a:r>
              <a:rPr lang="es-ES" sz="3200" dirty="0"/>
              <a:t>Elaboración Gradual</a:t>
            </a:r>
          </a:p>
        </p:txBody>
      </p:sp>
      <p:sp>
        <p:nvSpPr>
          <p:cNvPr id="2" name="Marcador de número de diapositiva 1"/>
          <p:cNvSpPr>
            <a:spLocks noGrp="1"/>
          </p:cNvSpPr>
          <p:nvPr>
            <p:ph type="sldNum" sz="quarter" idx="12"/>
          </p:nvPr>
        </p:nvSpPr>
        <p:spPr/>
        <p:txBody>
          <a:bodyPr/>
          <a:lstStyle/>
          <a:p>
            <a:fld id="{D57F1E4F-1CFF-5643-939E-02111984F565}" type="slidenum">
              <a:rPr lang="en-US" smtClean="0"/>
              <a:t>42</a:t>
            </a:fld>
            <a:endParaRPr lang="en-US" dirty="0"/>
          </a:p>
        </p:txBody>
      </p:sp>
      <p:pic>
        <p:nvPicPr>
          <p:cNvPr id="74757" name="Picture 5" descr="http://t0.gstatic.com/images?q=tbn:ANd9GcQAm3ol21urTN1gAW_r3u4hzyZImfVWEoMEmaNcGwW24k-Af0Wrjg"/>
          <p:cNvPicPr>
            <a:picLocks noChangeAspect="1" noChangeArrowheads="1"/>
          </p:cNvPicPr>
          <p:nvPr/>
        </p:nvPicPr>
        <p:blipFill>
          <a:blip r:embed="rId3" cstate="print"/>
          <a:srcRect/>
          <a:stretch>
            <a:fillRect/>
          </a:stretch>
        </p:blipFill>
        <p:spPr bwMode="auto">
          <a:xfrm>
            <a:off x="7524751" y="3619501"/>
            <a:ext cx="2563283" cy="2563284"/>
          </a:xfrm>
          <a:prstGeom prst="rect">
            <a:avLst/>
          </a:prstGeom>
          <a:noFill/>
          <a:ln w="9525">
            <a:noFill/>
            <a:miter lim="800000"/>
            <a:headEnd/>
            <a:tailEnd/>
          </a:ln>
        </p:spPr>
      </p:pic>
    </p:spTree>
    <p:extLst>
      <p:ext uri="{BB962C8B-B14F-4D97-AF65-F5344CB8AC3E}">
        <p14:creationId xmlns:p14="http://schemas.microsoft.com/office/powerpoint/2010/main" val="67092295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719667" y="1858964"/>
            <a:ext cx="5156200" cy="3375026"/>
          </a:xfrm>
          <a:prstGeom prst="rect">
            <a:avLst/>
          </a:prstGeom>
          <a:noFill/>
          <a:ln w="9525">
            <a:noFill/>
            <a:miter lim="800000"/>
            <a:headEnd/>
            <a:tailEnd/>
          </a:ln>
        </p:spPr>
        <p:txBody>
          <a:bodyPr>
            <a:spAutoFit/>
          </a:bodyPr>
          <a:lstStyle/>
          <a:p>
            <a:pPr algn="ctr" eaLnBrk="0" hangingPunct="0">
              <a:spcBef>
                <a:spcPct val="50000"/>
              </a:spcBef>
            </a:pPr>
            <a:r>
              <a:rPr lang="es-ES" sz="5333" b="1" dirty="0"/>
              <a:t>Un plan es a un proyecto lo que una hoja de ruta a un viaje</a:t>
            </a:r>
          </a:p>
        </p:txBody>
      </p:sp>
      <p:sp>
        <p:nvSpPr>
          <p:cNvPr id="1028" name="Rectangle 3"/>
          <p:cNvSpPr>
            <a:spLocks noGrp="1" noChangeArrowheads="1"/>
          </p:cNvSpPr>
          <p:nvPr>
            <p:ph type="title"/>
          </p:nvPr>
        </p:nvSpPr>
        <p:spPr/>
        <p:txBody>
          <a:bodyPr/>
          <a:lstStyle/>
          <a:p>
            <a:r>
              <a:rPr lang="es-ES" dirty="0"/>
              <a:t>¿Qué es el plan de proyecto? </a:t>
            </a:r>
          </a:p>
        </p:txBody>
      </p:sp>
      <p:sp>
        <p:nvSpPr>
          <p:cNvPr id="5" name="5 Marcador de número de diapositiva"/>
          <p:cNvSpPr>
            <a:spLocks noGrp="1"/>
          </p:cNvSpPr>
          <p:nvPr>
            <p:ph type="sldNum" sz="quarter" idx="12"/>
          </p:nvPr>
        </p:nvSpPr>
        <p:spPr/>
        <p:txBody>
          <a:bodyPr/>
          <a:lstStyle>
            <a:lvl1pPr>
              <a:defRPr/>
            </a:lvl1pPr>
          </a:lstStyle>
          <a:p>
            <a:pPr>
              <a:defRPr/>
            </a:pPr>
            <a:fld id="{43DFC5B7-B710-4CA7-9D79-012D2F7ABEBF}" type="slidenum">
              <a:rPr lang="en-US"/>
              <a:pPr>
                <a:defRPr/>
              </a:pPr>
              <a:t>43</a:t>
            </a:fld>
            <a:endParaRPr lang="en-US" dirty="0"/>
          </a:p>
        </p:txBody>
      </p:sp>
      <p:graphicFrame>
        <p:nvGraphicFramePr>
          <p:cNvPr id="1026" name="Object 4"/>
          <p:cNvGraphicFramePr>
            <a:graphicFrameLocks noChangeAspect="1"/>
          </p:cNvGraphicFramePr>
          <p:nvPr/>
        </p:nvGraphicFramePr>
        <p:xfrm>
          <a:off x="6085420" y="1671639"/>
          <a:ext cx="5327649" cy="3416300"/>
        </p:xfrm>
        <a:graphic>
          <a:graphicData uri="http://schemas.openxmlformats.org/presentationml/2006/ole">
            <mc:AlternateContent xmlns:mc="http://schemas.openxmlformats.org/markup-compatibility/2006">
              <mc:Choice xmlns:v="urn:schemas-microsoft-com:vml" Requires="v">
                <p:oleObj spid="_x0000_s1115" name="Clip" r:id="rId4" imgW="1881612" imgH="1608499" progId="">
                  <p:embed/>
                </p:oleObj>
              </mc:Choice>
              <mc:Fallback>
                <p:oleObj name="Clip" r:id="rId4" imgW="1881612" imgH="1608499" progId="">
                  <p:embed/>
                  <p:pic>
                    <p:nvPicPr>
                      <p:cNvPr id="102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5420" y="1671639"/>
                        <a:ext cx="5327649" cy="341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7749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8658"/>
                                        </p:tgtEl>
                                        <p:attrNameLst>
                                          <p:attrName>style.visibility</p:attrName>
                                        </p:attrNameLst>
                                      </p:cBhvr>
                                      <p:to>
                                        <p:strVal val="visible"/>
                                      </p:to>
                                    </p:set>
                                    <p:anim calcmode="lin" valueType="num">
                                      <p:cBhvr additive="base">
                                        <p:cTn id="7" dur="500" fill="hold"/>
                                        <p:tgtEl>
                                          <p:spTgt spid="198658"/>
                                        </p:tgtEl>
                                        <p:attrNameLst>
                                          <p:attrName>ppt_x</p:attrName>
                                        </p:attrNameLst>
                                      </p:cBhvr>
                                      <p:tavLst>
                                        <p:tav tm="0">
                                          <p:val>
                                            <p:strVal val="#ppt_x"/>
                                          </p:val>
                                        </p:tav>
                                        <p:tav tm="100000">
                                          <p:val>
                                            <p:strVal val="#ppt_x"/>
                                          </p:val>
                                        </p:tav>
                                      </p:tavLst>
                                    </p:anim>
                                    <p:anim calcmode="lin" valueType="num">
                                      <p:cBhvr additive="base">
                                        <p:cTn id="8" dur="500" fill="hold"/>
                                        <p:tgtEl>
                                          <p:spTgt spid="1986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dirty="0">
                <a:cs typeface="Arial" charset="0"/>
              </a:rPr>
              <a:t>¿</a:t>
            </a:r>
            <a:r>
              <a:rPr lang="es-ES" dirty="0"/>
              <a:t>Qué es un plan de proyecto?</a:t>
            </a:r>
          </a:p>
        </p:txBody>
      </p:sp>
      <p:sp>
        <p:nvSpPr>
          <p:cNvPr id="49155" name="Rectangle 3"/>
          <p:cNvSpPr>
            <a:spLocks noGrp="1" noChangeArrowheads="1"/>
          </p:cNvSpPr>
          <p:nvPr>
            <p:ph idx="1"/>
          </p:nvPr>
        </p:nvSpPr>
        <p:spPr/>
        <p:txBody>
          <a:bodyPr>
            <a:normAutofit/>
          </a:bodyPr>
          <a:lstStyle/>
          <a:p>
            <a:pPr>
              <a:buClr>
                <a:schemeClr val="accent2"/>
              </a:buClr>
              <a:buFont typeface="Wingdings" panose="05000000000000000000" pitchFamily="2" charset="2"/>
              <a:buChar char="§"/>
            </a:pPr>
            <a:r>
              <a:rPr lang="es-AR" sz="3200" dirty="0"/>
              <a:t>El plan de proyecto documenta:</a:t>
            </a:r>
          </a:p>
          <a:p>
            <a:pPr lvl="1">
              <a:buClr>
                <a:schemeClr val="accent2"/>
              </a:buClr>
              <a:buFont typeface="Wingdings" panose="05000000000000000000" pitchFamily="2" charset="2"/>
              <a:buChar char="§"/>
            </a:pPr>
            <a:r>
              <a:rPr lang="en-US" sz="2667" dirty="0">
                <a:cs typeface="Arial" charset="0"/>
              </a:rPr>
              <a:t>¿</a:t>
            </a:r>
            <a:r>
              <a:rPr lang="es-AR" sz="2667" dirty="0"/>
              <a:t>Qué es lo que hacemos?</a:t>
            </a:r>
          </a:p>
          <a:p>
            <a:pPr lvl="1">
              <a:buClr>
                <a:schemeClr val="accent2"/>
              </a:buClr>
              <a:buFont typeface="Wingdings" panose="05000000000000000000" pitchFamily="2" charset="2"/>
              <a:buChar char="§"/>
            </a:pPr>
            <a:r>
              <a:rPr lang="en-US" sz="2667" dirty="0">
                <a:cs typeface="Arial" charset="0"/>
              </a:rPr>
              <a:t>¿</a:t>
            </a:r>
            <a:r>
              <a:rPr lang="es-AR" sz="2667" dirty="0"/>
              <a:t>Cuándo lo hacemos?</a:t>
            </a:r>
          </a:p>
          <a:p>
            <a:pPr lvl="1">
              <a:buClr>
                <a:schemeClr val="accent2"/>
              </a:buClr>
              <a:buFont typeface="Wingdings" panose="05000000000000000000" pitchFamily="2" charset="2"/>
              <a:buChar char="§"/>
            </a:pPr>
            <a:r>
              <a:rPr lang="en-US" sz="2667" dirty="0">
                <a:cs typeface="Arial" charset="0"/>
              </a:rPr>
              <a:t>¿</a:t>
            </a:r>
            <a:r>
              <a:rPr lang="es-AR" sz="2667" dirty="0"/>
              <a:t>Cómo lo  hacemos? </a:t>
            </a:r>
          </a:p>
          <a:p>
            <a:pPr lvl="1">
              <a:buClr>
                <a:schemeClr val="accent2"/>
              </a:buClr>
              <a:buFont typeface="Wingdings" panose="05000000000000000000" pitchFamily="2" charset="2"/>
              <a:buChar char="§"/>
            </a:pPr>
            <a:r>
              <a:rPr lang="en-US" sz="2667" dirty="0">
                <a:cs typeface="Arial" charset="0"/>
              </a:rPr>
              <a:t>¿</a:t>
            </a:r>
            <a:r>
              <a:rPr lang="es-AR" sz="2667" dirty="0"/>
              <a:t>Quién lo va a hacer?</a:t>
            </a:r>
          </a:p>
          <a:p>
            <a:endParaRPr lang="es-AR" sz="3200" dirty="0"/>
          </a:p>
        </p:txBody>
      </p:sp>
      <p:sp>
        <p:nvSpPr>
          <p:cNvPr id="49156" name="Rectangle 4"/>
          <p:cNvSpPr>
            <a:spLocks noChangeArrowheads="1"/>
          </p:cNvSpPr>
          <p:nvPr/>
        </p:nvSpPr>
        <p:spPr bwMode="auto">
          <a:xfrm>
            <a:off x="4694767" y="1084264"/>
            <a:ext cx="6951133" cy="4186237"/>
          </a:xfrm>
          <a:prstGeom prst="rect">
            <a:avLst/>
          </a:prstGeom>
          <a:noFill/>
          <a:ln w="9525">
            <a:noFill/>
            <a:miter lim="800000"/>
            <a:headEnd/>
            <a:tailEnd/>
          </a:ln>
        </p:spPr>
        <p:txBody>
          <a:bodyPr lIns="123803" tIns="61901" rIns="123803" bIns="61901"/>
          <a:lstStyle/>
          <a:p>
            <a:pPr marL="457189" indent="-457189">
              <a:spcBef>
                <a:spcPct val="20000"/>
              </a:spcBef>
              <a:buSzPct val="60000"/>
              <a:buBlip>
                <a:blip r:embed="rId3"/>
              </a:buBlip>
            </a:pPr>
            <a:endParaRPr lang="en-US" sz="4267" dirty="0">
              <a:solidFill>
                <a:srgbClr val="666633"/>
              </a:solidFill>
              <a:latin typeface="Arial" charset="0"/>
            </a:endParaRPr>
          </a:p>
        </p:txBody>
      </p:sp>
      <p:pic>
        <p:nvPicPr>
          <p:cNvPr id="49157" name="4 Imagen" descr="07898-0004619.jpg"/>
          <p:cNvPicPr>
            <a:picLocks noChangeAspect="1"/>
          </p:cNvPicPr>
          <p:nvPr/>
        </p:nvPicPr>
        <p:blipFill>
          <a:blip r:embed="rId4" cstate="email"/>
          <a:srcRect/>
          <a:stretch>
            <a:fillRect/>
          </a:stretch>
        </p:blipFill>
        <p:spPr bwMode="auto">
          <a:xfrm>
            <a:off x="6381752" y="2571745"/>
            <a:ext cx="5164675" cy="3873508"/>
          </a:xfrm>
          <a:prstGeom prst="rect">
            <a:avLst/>
          </a:prstGeom>
          <a:noFill/>
          <a:ln w="9525">
            <a:noFill/>
            <a:miter lim="800000"/>
            <a:headEnd/>
            <a:tailEnd/>
          </a:ln>
        </p:spPr>
      </p:pic>
      <p:sp>
        <p:nvSpPr>
          <p:cNvPr id="6" name="Slide Number Placeholder 3"/>
          <p:cNvSpPr>
            <a:spLocks noGrp="1"/>
          </p:cNvSpPr>
          <p:nvPr>
            <p:ph type="sldNum" sz="quarter" idx="12"/>
          </p:nvPr>
        </p:nvSpPr>
        <p:spPr>
          <a:xfrm>
            <a:off x="8610600" y="6356351"/>
            <a:ext cx="2743200" cy="365125"/>
          </a:xfrm>
        </p:spPr>
        <p:txBody>
          <a:bodyPr/>
          <a:lstStyle/>
          <a:p>
            <a:fld id="{A5AC5312-029A-4AF8-9059-FCA4E0DCE988}" type="slidenum">
              <a:rPr lang="es-AR" smtClean="0"/>
              <a:t>44</a:t>
            </a:fld>
            <a:endParaRPr lang="es-AR" dirty="0"/>
          </a:p>
        </p:txBody>
      </p:sp>
    </p:spTree>
    <p:extLst>
      <p:ext uri="{BB962C8B-B14F-4D97-AF65-F5344CB8AC3E}">
        <p14:creationId xmlns:p14="http://schemas.microsoft.com/office/powerpoint/2010/main" val="250893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773360" y="909881"/>
            <a:ext cx="10363200" cy="553998"/>
          </a:xfrm>
        </p:spPr>
        <p:txBody>
          <a:bodyPr/>
          <a:lstStyle/>
          <a:p>
            <a:r>
              <a:rPr lang="es-ES_tradnl" sz="3600" dirty="0"/>
              <a:t>Definición del Alcance</a:t>
            </a:r>
            <a:endParaRPr lang="es-MX" sz="3600" dirty="0"/>
          </a:p>
        </p:txBody>
      </p:sp>
      <p:sp>
        <p:nvSpPr>
          <p:cNvPr id="1496067" name="Rectangle 3"/>
          <p:cNvSpPr>
            <a:spLocks noGrp="1" noChangeArrowheads="1"/>
          </p:cNvSpPr>
          <p:nvPr>
            <p:ph idx="1"/>
          </p:nvPr>
        </p:nvSpPr>
        <p:spPr>
          <a:xfrm>
            <a:off x="914400" y="1546448"/>
            <a:ext cx="10363200" cy="4114800"/>
          </a:xfrm>
        </p:spPr>
        <p:txBody>
          <a:bodyPr>
            <a:normAutofit/>
          </a:bodyPr>
          <a:lstStyle/>
          <a:p>
            <a:pPr fontAlgn="auto">
              <a:spcBef>
                <a:spcPts val="773"/>
              </a:spcBef>
              <a:spcAft>
                <a:spcPts val="0"/>
              </a:spcAft>
              <a:buClr>
                <a:schemeClr val="accent2"/>
              </a:buClr>
              <a:buFont typeface="Wingdings" panose="05000000000000000000" pitchFamily="2" charset="2"/>
              <a:buChar char="§"/>
              <a:defRPr/>
            </a:pPr>
            <a:r>
              <a:rPr lang="es-ES_tradnl" sz="3200" b="1" dirty="0">
                <a:solidFill>
                  <a:schemeClr val="accent2"/>
                </a:solidFill>
              </a:rPr>
              <a:t>Alcance del Producto</a:t>
            </a:r>
            <a:r>
              <a:rPr lang="es-ES_tradnl" sz="3200" dirty="0"/>
              <a:t>:</a:t>
            </a:r>
          </a:p>
          <a:p>
            <a:pPr marL="960096" lvl="1" indent="-457189" fontAlgn="auto">
              <a:spcBef>
                <a:spcPts val="493"/>
              </a:spcBef>
              <a:spcAft>
                <a:spcPts val="0"/>
              </a:spcAft>
              <a:buClr>
                <a:schemeClr val="accent2"/>
              </a:buClr>
              <a:buFont typeface="Wingdings" panose="05000000000000000000" pitchFamily="2" charset="2"/>
              <a:buChar char="§"/>
              <a:defRPr/>
            </a:pPr>
            <a:r>
              <a:rPr lang="es-ES_tradnl" sz="2667" dirty="0"/>
              <a:t>Son todas las características que pueden incluirse en un producto o servicio.</a:t>
            </a:r>
          </a:p>
          <a:p>
            <a:pPr fontAlgn="auto">
              <a:spcBef>
                <a:spcPts val="773"/>
              </a:spcBef>
              <a:spcAft>
                <a:spcPts val="0"/>
              </a:spcAft>
              <a:buClr>
                <a:schemeClr val="accent2"/>
              </a:buClr>
              <a:buFont typeface="Wingdings" panose="05000000000000000000" pitchFamily="2" charset="2"/>
              <a:buChar char="§"/>
              <a:defRPr/>
            </a:pPr>
            <a:r>
              <a:rPr lang="es-ES_tradnl" sz="3200" b="1" dirty="0">
                <a:solidFill>
                  <a:schemeClr val="accent2"/>
                </a:solidFill>
              </a:rPr>
              <a:t>Alcance del Proyecto</a:t>
            </a:r>
            <a:r>
              <a:rPr lang="es-ES_tradnl" sz="3200" dirty="0"/>
              <a:t>:</a:t>
            </a:r>
          </a:p>
          <a:p>
            <a:pPr marL="960096" lvl="1" indent="-457189" fontAlgn="auto">
              <a:spcBef>
                <a:spcPts val="493"/>
              </a:spcBef>
              <a:spcAft>
                <a:spcPts val="0"/>
              </a:spcAft>
              <a:buClr>
                <a:schemeClr val="accent2"/>
              </a:buClr>
              <a:buFont typeface="Wingdings" panose="05000000000000000000" pitchFamily="2" charset="2"/>
              <a:buChar char="§"/>
              <a:defRPr/>
            </a:pPr>
            <a:r>
              <a:rPr lang="es-ES_tradnl" sz="2667" dirty="0"/>
              <a:t>Es </a:t>
            </a:r>
            <a:r>
              <a:rPr lang="es-ES_tradnl" sz="2667" dirty="0">
                <a:effectLst>
                  <a:outerShdw blurRad="38100" dist="38100" dir="2700000" algn="tl">
                    <a:srgbClr val="000000"/>
                  </a:outerShdw>
                </a:effectLst>
              </a:rPr>
              <a:t>todo el trabajo</a:t>
            </a:r>
            <a:r>
              <a:rPr lang="es-ES_tradnl" sz="2667" dirty="0"/>
              <a:t> y </a:t>
            </a:r>
            <a:r>
              <a:rPr lang="es-ES_tradnl" sz="2667" dirty="0">
                <a:effectLst>
                  <a:outerShdw blurRad="38100" dist="38100" dir="2700000" algn="tl">
                    <a:srgbClr val="000000"/>
                  </a:outerShdw>
                </a:effectLst>
              </a:rPr>
              <a:t>solo el trabajo</a:t>
            </a:r>
            <a:r>
              <a:rPr lang="es-ES_tradnl" sz="2667" dirty="0"/>
              <a:t> que debe hacerse para entregar el producto o servicio con todas las características y funciones especificadas.</a:t>
            </a:r>
            <a:endParaRPr lang="es-MX" sz="2667" dirty="0"/>
          </a:p>
        </p:txBody>
      </p:sp>
      <p:pic>
        <p:nvPicPr>
          <p:cNvPr id="57348" name="Picture 2" descr="C:\Program Files (x86)\Microsoft Office\Media\CntCD1\ClipArt1\j0199398.wmf"/>
          <p:cNvPicPr>
            <a:picLocks noChangeAspect="1" noChangeArrowheads="1"/>
          </p:cNvPicPr>
          <p:nvPr/>
        </p:nvPicPr>
        <p:blipFill>
          <a:blip r:embed="rId2" cstate="email"/>
          <a:srcRect/>
          <a:stretch>
            <a:fillRect/>
          </a:stretch>
        </p:blipFill>
        <p:spPr bwMode="auto">
          <a:xfrm>
            <a:off x="8880310" y="4537577"/>
            <a:ext cx="3024716" cy="1995488"/>
          </a:xfrm>
          <a:prstGeom prst="rect">
            <a:avLst/>
          </a:prstGeom>
          <a:noFill/>
          <a:ln w="9525">
            <a:noFill/>
            <a:miter lim="800000"/>
            <a:headEnd/>
            <a:tailEnd/>
          </a:ln>
        </p:spPr>
      </p:pic>
    </p:spTree>
    <p:extLst>
      <p:ext uri="{BB962C8B-B14F-4D97-AF65-F5344CB8AC3E}">
        <p14:creationId xmlns:p14="http://schemas.microsoft.com/office/powerpoint/2010/main" val="57523189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49803" y="1052736"/>
            <a:ext cx="11334829" cy="1018136"/>
          </a:xfrm>
        </p:spPr>
        <p:txBody>
          <a:bodyPr>
            <a:normAutofit fontScale="90000"/>
          </a:bodyPr>
          <a:lstStyle/>
          <a:p>
            <a:pPr>
              <a:defRPr/>
            </a:pPr>
            <a:r>
              <a:rPr lang="es-ES" sz="4800" dirty="0"/>
              <a:t>Relación: Ciclo de Vida del Proyecto</a:t>
            </a:r>
            <a:br>
              <a:rPr lang="es-ES" sz="4800" dirty="0"/>
            </a:br>
            <a:r>
              <a:rPr lang="es-ES" sz="4800" dirty="0"/>
              <a:t> y del Producto</a:t>
            </a:r>
          </a:p>
        </p:txBody>
      </p:sp>
      <p:sp>
        <p:nvSpPr>
          <p:cNvPr id="2" name="Marcador de número de diapositiva 1"/>
          <p:cNvSpPr>
            <a:spLocks noGrp="1"/>
          </p:cNvSpPr>
          <p:nvPr>
            <p:ph type="sldNum" sz="quarter" idx="12"/>
          </p:nvPr>
        </p:nvSpPr>
        <p:spPr/>
        <p:txBody>
          <a:bodyPr/>
          <a:lstStyle/>
          <a:p>
            <a:fld id="{D57F1E4F-1CFF-5643-939E-02111984F565}" type="slidenum">
              <a:rPr lang="en-US" smtClean="0"/>
              <a:t>46</a:t>
            </a:fld>
            <a:endParaRPr lang="en-US" dirty="0"/>
          </a:p>
        </p:txBody>
      </p:sp>
      <p:grpSp>
        <p:nvGrpSpPr>
          <p:cNvPr id="58371" name="Group 3"/>
          <p:cNvGrpSpPr>
            <a:grpSpLocks/>
          </p:cNvGrpSpPr>
          <p:nvPr/>
        </p:nvGrpSpPr>
        <p:grpSpPr bwMode="auto">
          <a:xfrm>
            <a:off x="342901" y="3106226"/>
            <a:ext cx="11709402" cy="3131086"/>
            <a:chOff x="162" y="1064"/>
            <a:chExt cx="5532" cy="1971"/>
          </a:xfrm>
        </p:grpSpPr>
        <p:grpSp>
          <p:nvGrpSpPr>
            <p:cNvPr id="58373" name="Group 4"/>
            <p:cNvGrpSpPr>
              <a:grpSpLocks/>
            </p:cNvGrpSpPr>
            <p:nvPr/>
          </p:nvGrpSpPr>
          <p:grpSpPr bwMode="auto">
            <a:xfrm>
              <a:off x="748" y="2539"/>
              <a:ext cx="3556" cy="496"/>
              <a:chOff x="884" y="2539"/>
              <a:chExt cx="3556" cy="496"/>
            </a:xfrm>
          </p:grpSpPr>
          <p:sp>
            <p:nvSpPr>
              <p:cNvPr id="58386" name="AutoShape 5"/>
              <p:cNvSpPr>
                <a:spLocks noChangeArrowheads="1"/>
              </p:cNvSpPr>
              <p:nvPr/>
            </p:nvSpPr>
            <p:spPr bwMode="auto">
              <a:xfrm>
                <a:off x="2560" y="2539"/>
                <a:ext cx="495" cy="437"/>
              </a:xfrm>
              <a:prstGeom prst="chevron">
                <a:avLst>
                  <a:gd name="adj" fmla="val 28318"/>
                </a:avLst>
              </a:prstGeom>
              <a:solidFill>
                <a:schemeClr val="accent1"/>
              </a:solidFill>
              <a:ln w="9525">
                <a:solidFill>
                  <a:schemeClr val="tx1"/>
                </a:solidFill>
                <a:miter lim="800000"/>
                <a:headEnd/>
                <a:tailEnd/>
              </a:ln>
            </p:spPr>
            <p:txBody>
              <a:bodyPr wrap="none" anchor="ctr"/>
              <a:lstStyle/>
              <a:p>
                <a:endParaRPr lang="es-AR" sz="3733"/>
              </a:p>
            </p:txBody>
          </p:sp>
          <p:sp>
            <p:nvSpPr>
              <p:cNvPr id="58387" name="AutoShape 6"/>
              <p:cNvSpPr>
                <a:spLocks noChangeArrowheads="1"/>
              </p:cNvSpPr>
              <p:nvPr/>
            </p:nvSpPr>
            <p:spPr bwMode="auto">
              <a:xfrm>
                <a:off x="2956" y="2539"/>
                <a:ext cx="494" cy="437"/>
              </a:xfrm>
              <a:prstGeom prst="chevron">
                <a:avLst>
                  <a:gd name="adj" fmla="val 28261"/>
                </a:avLst>
              </a:prstGeom>
              <a:solidFill>
                <a:schemeClr val="accent1"/>
              </a:solidFill>
              <a:ln w="9525">
                <a:solidFill>
                  <a:schemeClr val="tx1"/>
                </a:solidFill>
                <a:miter lim="800000"/>
                <a:headEnd/>
                <a:tailEnd/>
              </a:ln>
            </p:spPr>
            <p:txBody>
              <a:bodyPr wrap="none" anchor="ctr"/>
              <a:lstStyle/>
              <a:p>
                <a:endParaRPr lang="es-AR" sz="3733"/>
              </a:p>
            </p:txBody>
          </p:sp>
          <p:sp>
            <p:nvSpPr>
              <p:cNvPr id="58388" name="AutoShape 7"/>
              <p:cNvSpPr>
                <a:spLocks noChangeArrowheads="1"/>
              </p:cNvSpPr>
              <p:nvPr/>
            </p:nvSpPr>
            <p:spPr bwMode="auto">
              <a:xfrm>
                <a:off x="3351" y="2539"/>
                <a:ext cx="495" cy="437"/>
              </a:xfrm>
              <a:prstGeom prst="chevron">
                <a:avLst>
                  <a:gd name="adj" fmla="val 28318"/>
                </a:avLst>
              </a:prstGeom>
              <a:solidFill>
                <a:schemeClr val="accent1"/>
              </a:solidFill>
              <a:ln w="9525">
                <a:solidFill>
                  <a:schemeClr val="tx1"/>
                </a:solidFill>
                <a:miter lim="800000"/>
                <a:headEnd/>
                <a:tailEnd/>
              </a:ln>
            </p:spPr>
            <p:txBody>
              <a:bodyPr wrap="none" anchor="ctr"/>
              <a:lstStyle/>
              <a:p>
                <a:endParaRPr lang="es-AR" sz="3733"/>
              </a:p>
            </p:txBody>
          </p:sp>
          <p:grpSp>
            <p:nvGrpSpPr>
              <p:cNvPr id="58389" name="Group 8"/>
              <p:cNvGrpSpPr>
                <a:grpSpLocks/>
              </p:cNvGrpSpPr>
              <p:nvPr/>
            </p:nvGrpSpPr>
            <p:grpSpPr bwMode="auto">
              <a:xfrm>
                <a:off x="3747" y="2539"/>
                <a:ext cx="693" cy="437"/>
                <a:chOff x="3333" y="1797"/>
                <a:chExt cx="636" cy="409"/>
              </a:xfrm>
            </p:grpSpPr>
            <p:sp>
              <p:nvSpPr>
                <p:cNvPr id="58398" name="AutoShape 9"/>
                <p:cNvSpPr>
                  <a:spLocks noChangeArrowheads="1"/>
                </p:cNvSpPr>
                <p:nvPr/>
              </p:nvSpPr>
              <p:spPr bwMode="auto">
                <a:xfrm>
                  <a:off x="3333" y="1797"/>
                  <a:ext cx="454" cy="409"/>
                </a:xfrm>
                <a:prstGeom prst="chevron">
                  <a:avLst>
                    <a:gd name="adj" fmla="val 27751"/>
                  </a:avLst>
                </a:prstGeom>
                <a:solidFill>
                  <a:srgbClr val="000000"/>
                </a:solidFill>
                <a:ln w="9525">
                  <a:noFill/>
                  <a:miter lim="800000"/>
                  <a:headEnd/>
                  <a:tailEnd/>
                </a:ln>
              </p:spPr>
              <p:txBody>
                <a:bodyPr wrap="none" anchor="ctr"/>
                <a:lstStyle/>
                <a:p>
                  <a:endParaRPr lang="es-AR" sz="3733"/>
                </a:p>
              </p:txBody>
            </p:sp>
            <p:sp>
              <p:nvSpPr>
                <p:cNvPr id="58399" name="AutoShape 10"/>
                <p:cNvSpPr>
                  <a:spLocks noChangeArrowheads="1"/>
                </p:cNvSpPr>
                <p:nvPr/>
              </p:nvSpPr>
              <p:spPr bwMode="auto">
                <a:xfrm rot="10800000">
                  <a:off x="3470" y="1797"/>
                  <a:ext cx="499" cy="408"/>
                </a:xfrm>
                <a:prstGeom prst="homePlate">
                  <a:avLst>
                    <a:gd name="adj" fmla="val 30576"/>
                  </a:avLst>
                </a:prstGeom>
                <a:solidFill>
                  <a:srgbClr val="000000"/>
                </a:solidFill>
                <a:ln w="9525">
                  <a:noFill/>
                  <a:miter lim="800000"/>
                  <a:headEnd/>
                  <a:tailEnd/>
                </a:ln>
              </p:spPr>
              <p:txBody>
                <a:bodyPr wrap="none" anchor="ctr"/>
                <a:lstStyle/>
                <a:p>
                  <a:endParaRPr lang="es-AR" sz="3733"/>
                </a:p>
              </p:txBody>
            </p:sp>
          </p:grpSp>
          <p:grpSp>
            <p:nvGrpSpPr>
              <p:cNvPr id="58390" name="Group 11"/>
              <p:cNvGrpSpPr>
                <a:grpSpLocks/>
              </p:cNvGrpSpPr>
              <p:nvPr/>
            </p:nvGrpSpPr>
            <p:grpSpPr bwMode="auto">
              <a:xfrm>
                <a:off x="1818" y="2539"/>
                <a:ext cx="841" cy="437"/>
                <a:chOff x="1156" y="1661"/>
                <a:chExt cx="772" cy="409"/>
              </a:xfrm>
            </p:grpSpPr>
            <p:sp>
              <p:nvSpPr>
                <p:cNvPr id="58396" name="AutoShape 12"/>
                <p:cNvSpPr>
                  <a:spLocks noChangeArrowheads="1"/>
                </p:cNvSpPr>
                <p:nvPr/>
              </p:nvSpPr>
              <p:spPr bwMode="auto">
                <a:xfrm>
                  <a:off x="1156" y="1661"/>
                  <a:ext cx="726" cy="408"/>
                </a:xfrm>
                <a:prstGeom prst="homePlate">
                  <a:avLst>
                    <a:gd name="adj" fmla="val 44485"/>
                  </a:avLst>
                </a:prstGeom>
                <a:solidFill>
                  <a:srgbClr val="DDDDDD"/>
                </a:solidFill>
                <a:ln w="9525">
                  <a:noFill/>
                  <a:miter lim="800000"/>
                  <a:headEnd/>
                  <a:tailEnd/>
                </a:ln>
              </p:spPr>
              <p:txBody>
                <a:bodyPr wrap="none" lIns="121905" tIns="60953" rIns="121905" bIns="60953" anchor="ctr"/>
                <a:lstStyle/>
                <a:p>
                  <a:r>
                    <a:rPr lang="es-ES_tradnl" sz="2133" dirty="0">
                      <a:solidFill>
                        <a:schemeClr val="bg1"/>
                      </a:solidFill>
                    </a:rPr>
                    <a:t>Inicial</a:t>
                  </a:r>
                  <a:endParaRPr lang="es-MX" sz="2133" dirty="0">
                    <a:solidFill>
                      <a:schemeClr val="bg1"/>
                    </a:solidFill>
                  </a:endParaRPr>
                </a:p>
              </p:txBody>
            </p:sp>
            <p:sp>
              <p:nvSpPr>
                <p:cNvPr id="58397" name="AutoShape 13"/>
                <p:cNvSpPr>
                  <a:spLocks noChangeArrowheads="1"/>
                </p:cNvSpPr>
                <p:nvPr/>
              </p:nvSpPr>
              <p:spPr bwMode="auto">
                <a:xfrm>
                  <a:off x="1474" y="1661"/>
                  <a:ext cx="454" cy="409"/>
                </a:xfrm>
                <a:prstGeom prst="chevron">
                  <a:avLst>
                    <a:gd name="adj" fmla="val 27751"/>
                  </a:avLst>
                </a:prstGeom>
                <a:solidFill>
                  <a:srgbClr val="DDDDDD"/>
                </a:solidFill>
                <a:ln w="9525">
                  <a:noFill/>
                  <a:miter lim="800000"/>
                  <a:headEnd/>
                  <a:tailEnd/>
                </a:ln>
              </p:spPr>
              <p:txBody>
                <a:bodyPr wrap="none" anchor="ctr"/>
                <a:lstStyle/>
                <a:p>
                  <a:endParaRPr lang="es-AR" sz="3733"/>
                </a:p>
              </p:txBody>
            </p:sp>
          </p:grpSp>
          <p:sp>
            <p:nvSpPr>
              <p:cNvPr id="58391" name="Text Box 14"/>
              <p:cNvSpPr txBox="1">
                <a:spLocks noChangeArrowheads="1"/>
              </p:cNvSpPr>
              <p:nvPr/>
            </p:nvSpPr>
            <p:spPr bwMode="auto">
              <a:xfrm>
                <a:off x="3994" y="2636"/>
                <a:ext cx="432" cy="310"/>
              </a:xfrm>
              <a:prstGeom prst="rect">
                <a:avLst/>
              </a:prstGeom>
              <a:noFill/>
              <a:ln w="9525">
                <a:noFill/>
                <a:miter lim="800000"/>
                <a:headEnd/>
                <a:tailEnd/>
              </a:ln>
            </p:spPr>
            <p:txBody>
              <a:bodyPr wrap="none" lIns="121905" tIns="60953" rIns="121905" bIns="60953">
                <a:spAutoFit/>
              </a:bodyPr>
              <a:lstStyle/>
              <a:p>
                <a:r>
                  <a:rPr lang="es-ES_tradnl" sz="2400"/>
                  <a:t>Final</a:t>
                </a:r>
                <a:endParaRPr lang="es-MX" sz="2400"/>
              </a:p>
            </p:txBody>
          </p:sp>
          <p:sp>
            <p:nvSpPr>
              <p:cNvPr id="58392" name="Text Box 15"/>
              <p:cNvSpPr txBox="1">
                <a:spLocks noChangeArrowheads="1"/>
              </p:cNvSpPr>
              <p:nvPr/>
            </p:nvSpPr>
            <p:spPr bwMode="auto">
              <a:xfrm>
                <a:off x="2907" y="2636"/>
                <a:ext cx="766" cy="310"/>
              </a:xfrm>
              <a:prstGeom prst="rect">
                <a:avLst/>
              </a:prstGeom>
              <a:noFill/>
              <a:ln w="9525">
                <a:noFill/>
                <a:miter lim="800000"/>
                <a:headEnd/>
                <a:tailEnd/>
              </a:ln>
            </p:spPr>
            <p:txBody>
              <a:bodyPr wrap="none" lIns="121905" tIns="60953" rIns="121905" bIns="60953">
                <a:spAutoFit/>
              </a:bodyPr>
              <a:lstStyle/>
              <a:p>
                <a:r>
                  <a:rPr lang="es-ES_tradnl" sz="2400" dirty="0">
                    <a:solidFill>
                      <a:schemeClr val="bg1"/>
                    </a:solidFill>
                  </a:rPr>
                  <a:t>Intermedia</a:t>
                </a:r>
                <a:endParaRPr lang="es-MX" sz="2400" dirty="0">
                  <a:solidFill>
                    <a:schemeClr val="bg1"/>
                  </a:solidFill>
                </a:endParaRPr>
              </a:p>
            </p:txBody>
          </p:sp>
          <p:sp>
            <p:nvSpPr>
              <p:cNvPr id="58393" name="Line 16"/>
              <p:cNvSpPr>
                <a:spLocks noChangeShapeType="1"/>
              </p:cNvSpPr>
              <p:nvPr/>
            </p:nvSpPr>
            <p:spPr bwMode="auto">
              <a:xfrm>
                <a:off x="930" y="2539"/>
                <a:ext cx="3509" cy="0"/>
              </a:xfrm>
              <a:prstGeom prst="line">
                <a:avLst/>
              </a:prstGeom>
              <a:noFill/>
              <a:ln w="28575">
                <a:solidFill>
                  <a:schemeClr val="tx2"/>
                </a:solidFill>
                <a:round/>
                <a:headEnd/>
                <a:tailEnd/>
              </a:ln>
            </p:spPr>
            <p:txBody>
              <a:bodyPr wrap="none"/>
              <a:lstStyle/>
              <a:p>
                <a:endParaRPr lang="es-AR" sz="3733"/>
              </a:p>
            </p:txBody>
          </p:sp>
          <p:sp>
            <p:nvSpPr>
              <p:cNvPr id="58394" name="Line 17"/>
              <p:cNvSpPr>
                <a:spLocks noChangeShapeType="1"/>
              </p:cNvSpPr>
              <p:nvPr/>
            </p:nvSpPr>
            <p:spPr bwMode="auto">
              <a:xfrm>
                <a:off x="930" y="2975"/>
                <a:ext cx="3509" cy="0"/>
              </a:xfrm>
              <a:prstGeom prst="line">
                <a:avLst/>
              </a:prstGeom>
              <a:noFill/>
              <a:ln w="28575">
                <a:solidFill>
                  <a:schemeClr val="tx2"/>
                </a:solidFill>
                <a:round/>
                <a:headEnd/>
                <a:tailEnd/>
              </a:ln>
            </p:spPr>
            <p:txBody>
              <a:bodyPr wrap="none"/>
              <a:lstStyle/>
              <a:p>
                <a:endParaRPr lang="es-AR" sz="3733"/>
              </a:p>
            </p:txBody>
          </p:sp>
          <p:sp>
            <p:nvSpPr>
              <p:cNvPr id="58395" name="Text Box 18"/>
              <p:cNvSpPr txBox="1">
                <a:spLocks noChangeArrowheads="1"/>
              </p:cNvSpPr>
              <p:nvPr/>
            </p:nvSpPr>
            <p:spPr bwMode="auto">
              <a:xfrm>
                <a:off x="884" y="2544"/>
                <a:ext cx="1014" cy="491"/>
              </a:xfrm>
              <a:prstGeom prst="rect">
                <a:avLst/>
              </a:prstGeom>
              <a:noFill/>
              <a:ln w="9525">
                <a:noFill/>
                <a:miter lim="800000"/>
                <a:headEnd/>
                <a:tailEnd/>
              </a:ln>
            </p:spPr>
            <p:txBody>
              <a:bodyPr wrap="none" lIns="121905" tIns="60953" rIns="121905" bIns="60953">
                <a:spAutoFit/>
              </a:bodyPr>
              <a:lstStyle/>
              <a:p>
                <a:r>
                  <a:rPr lang="es-ES_tradnl" sz="2133" dirty="0"/>
                  <a:t>Ciclo de Vida </a:t>
                </a:r>
                <a:br>
                  <a:rPr lang="es-ES_tradnl" sz="2133" dirty="0"/>
                </a:br>
                <a:r>
                  <a:rPr lang="es-ES_tradnl" sz="2133" dirty="0"/>
                  <a:t>del </a:t>
                </a:r>
                <a:r>
                  <a:rPr lang="es-ES_tradnl" sz="2133" b="1" dirty="0"/>
                  <a:t>Proyecto</a:t>
                </a:r>
                <a:endParaRPr lang="es-MX" sz="2133" b="1" dirty="0"/>
              </a:p>
            </p:txBody>
          </p:sp>
        </p:grpSp>
        <p:sp>
          <p:nvSpPr>
            <p:cNvPr id="58374" name="AutoShape 19"/>
            <p:cNvSpPr>
              <a:spLocks noChangeArrowheads="1"/>
            </p:cNvSpPr>
            <p:nvPr/>
          </p:nvSpPr>
          <p:spPr bwMode="auto">
            <a:xfrm>
              <a:off x="932" y="1752"/>
              <a:ext cx="828" cy="408"/>
            </a:xfrm>
            <a:prstGeom prst="homePlate">
              <a:avLst>
                <a:gd name="adj" fmla="val 44485"/>
              </a:avLst>
            </a:prstGeom>
            <a:solidFill>
              <a:schemeClr val="hlink"/>
            </a:solidFill>
            <a:ln w="9525">
              <a:noFill/>
              <a:miter lim="800000"/>
              <a:headEnd/>
              <a:tailEnd/>
            </a:ln>
          </p:spPr>
          <p:txBody>
            <a:bodyPr wrap="none" lIns="121905" tIns="60953" rIns="121905" bIns="60953" anchor="ctr"/>
            <a:lstStyle/>
            <a:p>
              <a:pPr algn="ctr"/>
              <a:r>
                <a:rPr lang="es-ES_tradnl" sz="2400" dirty="0">
                  <a:solidFill>
                    <a:schemeClr val="bg1"/>
                  </a:solidFill>
                </a:rPr>
                <a:t>Plan de </a:t>
              </a:r>
              <a:br>
                <a:rPr lang="es-ES_tradnl" sz="2400" dirty="0">
                  <a:solidFill>
                    <a:schemeClr val="bg1"/>
                  </a:solidFill>
                </a:rPr>
              </a:br>
              <a:r>
                <a:rPr lang="es-ES_tradnl" sz="2400" dirty="0">
                  <a:solidFill>
                    <a:schemeClr val="bg1"/>
                  </a:solidFill>
                </a:rPr>
                <a:t>Negocio</a:t>
              </a:r>
              <a:endParaRPr lang="es-MX" sz="2400" dirty="0">
                <a:solidFill>
                  <a:schemeClr val="bg1"/>
                </a:solidFill>
              </a:endParaRPr>
            </a:p>
          </p:txBody>
        </p:sp>
        <p:sp>
          <p:nvSpPr>
            <p:cNvPr id="58375" name="Text Box 20"/>
            <p:cNvSpPr txBox="1">
              <a:spLocks noChangeArrowheads="1"/>
            </p:cNvSpPr>
            <p:nvPr/>
          </p:nvSpPr>
          <p:spPr bwMode="auto">
            <a:xfrm>
              <a:off x="162" y="1064"/>
              <a:ext cx="1127" cy="542"/>
            </a:xfrm>
            <a:prstGeom prst="rect">
              <a:avLst/>
            </a:prstGeom>
            <a:solidFill>
              <a:schemeClr val="folHlink"/>
            </a:solidFill>
            <a:ln w="9525">
              <a:noFill/>
              <a:miter lim="800000"/>
              <a:headEnd/>
              <a:tailEnd/>
            </a:ln>
          </p:spPr>
          <p:txBody>
            <a:bodyPr wrap="none" lIns="121905" tIns="60953" rIns="121905" bIns="60953">
              <a:spAutoFit/>
            </a:bodyPr>
            <a:lstStyle/>
            <a:p>
              <a:r>
                <a:rPr lang="es-ES_tradnl" sz="2400" dirty="0">
                  <a:solidFill>
                    <a:schemeClr val="bg1"/>
                  </a:solidFill>
                </a:rPr>
                <a:t>Ciclo de Vida </a:t>
              </a:r>
              <a:br>
                <a:rPr lang="es-ES_tradnl" sz="2400" dirty="0">
                  <a:solidFill>
                    <a:schemeClr val="bg1"/>
                  </a:solidFill>
                </a:rPr>
              </a:br>
              <a:r>
                <a:rPr lang="es-ES_tradnl" sz="2400" dirty="0">
                  <a:solidFill>
                    <a:schemeClr val="bg1"/>
                  </a:solidFill>
                </a:rPr>
                <a:t>del </a:t>
              </a:r>
              <a:r>
                <a:rPr lang="es-ES_tradnl" sz="2400" b="1" dirty="0">
                  <a:solidFill>
                    <a:schemeClr val="bg1"/>
                  </a:solidFill>
                </a:rPr>
                <a:t>Producto</a:t>
              </a:r>
              <a:endParaRPr lang="es-MX" sz="2400" b="1" dirty="0">
                <a:solidFill>
                  <a:schemeClr val="bg1"/>
                </a:solidFill>
              </a:endParaRPr>
            </a:p>
          </p:txBody>
        </p:sp>
        <p:sp>
          <p:nvSpPr>
            <p:cNvPr id="58376" name="AutoShape 21"/>
            <p:cNvSpPr>
              <a:spLocks noChangeArrowheads="1"/>
            </p:cNvSpPr>
            <p:nvPr/>
          </p:nvSpPr>
          <p:spPr bwMode="auto">
            <a:xfrm>
              <a:off x="1701" y="1979"/>
              <a:ext cx="680" cy="545"/>
            </a:xfrm>
            <a:prstGeom prst="downArrow">
              <a:avLst>
                <a:gd name="adj1" fmla="val 50000"/>
                <a:gd name="adj2" fmla="val 25000"/>
              </a:avLst>
            </a:prstGeom>
            <a:solidFill>
              <a:schemeClr val="hlink"/>
            </a:solidFill>
            <a:ln w="9525">
              <a:solidFill>
                <a:schemeClr val="tx1"/>
              </a:solidFill>
              <a:miter lim="800000"/>
              <a:headEnd/>
              <a:tailEnd/>
            </a:ln>
          </p:spPr>
          <p:txBody>
            <a:bodyPr wrap="none" lIns="121905" tIns="60953" rIns="121905" bIns="60953" anchor="ctr"/>
            <a:lstStyle/>
            <a:p>
              <a:pPr algn="ctr"/>
              <a:r>
                <a:rPr lang="es-ES_tradnl" sz="2400" dirty="0">
                  <a:solidFill>
                    <a:schemeClr val="bg1"/>
                  </a:solidFill>
                </a:rPr>
                <a:t>Idea</a:t>
              </a:r>
              <a:endParaRPr lang="es-MX" sz="2400" dirty="0">
                <a:solidFill>
                  <a:schemeClr val="bg1"/>
                </a:solidFill>
              </a:endParaRPr>
            </a:p>
          </p:txBody>
        </p:sp>
        <p:sp>
          <p:nvSpPr>
            <p:cNvPr id="58377" name="AutoShape 22"/>
            <p:cNvSpPr>
              <a:spLocks noChangeArrowheads="1"/>
            </p:cNvSpPr>
            <p:nvPr/>
          </p:nvSpPr>
          <p:spPr bwMode="auto">
            <a:xfrm>
              <a:off x="3605" y="1917"/>
              <a:ext cx="534" cy="499"/>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36 w 21600"/>
                <a:gd name="T13" fmla="*/ 2900 h 21600"/>
                <a:gd name="T14" fmla="*/ 18238 w 21600"/>
                <a:gd name="T15" fmla="*/ 9263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hlink"/>
            </a:solidFill>
            <a:ln w="9525">
              <a:noFill/>
              <a:miter lim="800000"/>
              <a:headEnd/>
              <a:tailEnd/>
            </a:ln>
          </p:spPr>
          <p:txBody>
            <a:bodyPr wrap="none" lIns="121905" tIns="60953" rIns="121905" bIns="60953" anchor="ctr"/>
            <a:lstStyle/>
            <a:p>
              <a:pPr algn="ctr"/>
              <a:r>
                <a:rPr lang="es-ES_tradnl" sz="2133" b="1" dirty="0"/>
                <a:t>Producto</a:t>
              </a:r>
              <a:endParaRPr lang="es-MX" sz="2400" b="1" dirty="0"/>
            </a:p>
          </p:txBody>
        </p:sp>
        <p:grpSp>
          <p:nvGrpSpPr>
            <p:cNvPr id="58378" name="Group 23"/>
            <p:cNvGrpSpPr>
              <a:grpSpLocks/>
            </p:cNvGrpSpPr>
            <p:nvPr/>
          </p:nvGrpSpPr>
          <p:grpSpPr bwMode="auto">
            <a:xfrm>
              <a:off x="4474" y="1764"/>
              <a:ext cx="1220" cy="726"/>
              <a:chOff x="2665" y="1570"/>
              <a:chExt cx="1485" cy="726"/>
            </a:xfrm>
          </p:grpSpPr>
          <p:sp>
            <p:nvSpPr>
              <p:cNvPr id="58381" name="AutoShape 24"/>
              <p:cNvSpPr>
                <a:spLocks noChangeArrowheads="1"/>
              </p:cNvSpPr>
              <p:nvPr/>
            </p:nvSpPr>
            <p:spPr bwMode="auto">
              <a:xfrm>
                <a:off x="2665" y="1570"/>
                <a:ext cx="1122" cy="726"/>
              </a:xfrm>
              <a:prstGeom prst="homePlate">
                <a:avLst>
                  <a:gd name="adj" fmla="val 31267"/>
                </a:avLst>
              </a:prstGeom>
              <a:solidFill>
                <a:schemeClr val="hlink"/>
              </a:solidFill>
              <a:ln w="9525">
                <a:noFill/>
                <a:miter lim="800000"/>
                <a:headEnd/>
                <a:tailEnd/>
              </a:ln>
            </p:spPr>
            <p:txBody>
              <a:bodyPr wrap="none" lIns="121905" tIns="60953" rIns="121905" bIns="60953" anchor="ctr"/>
              <a:lstStyle/>
              <a:p>
                <a:pPr algn="ctr"/>
                <a:r>
                  <a:rPr lang="es-ES_tradnl" sz="2133" b="1" dirty="0">
                    <a:solidFill>
                      <a:schemeClr val="bg1"/>
                    </a:solidFill>
                  </a:rPr>
                  <a:t>Operaciones</a:t>
                </a:r>
                <a:endParaRPr lang="es-MX" sz="2133" b="1" dirty="0">
                  <a:solidFill>
                    <a:schemeClr val="bg1"/>
                  </a:solidFill>
                </a:endParaRPr>
              </a:p>
            </p:txBody>
          </p:sp>
          <p:grpSp>
            <p:nvGrpSpPr>
              <p:cNvPr id="58382" name="Group 25"/>
              <p:cNvGrpSpPr>
                <a:grpSpLocks/>
              </p:cNvGrpSpPr>
              <p:nvPr/>
            </p:nvGrpSpPr>
            <p:grpSpPr bwMode="auto">
              <a:xfrm>
                <a:off x="3742" y="1570"/>
                <a:ext cx="408" cy="726"/>
                <a:chOff x="3333" y="1797"/>
                <a:chExt cx="636" cy="409"/>
              </a:xfrm>
            </p:grpSpPr>
            <p:sp>
              <p:nvSpPr>
                <p:cNvPr id="58384" name="AutoShape 26"/>
                <p:cNvSpPr>
                  <a:spLocks noChangeArrowheads="1"/>
                </p:cNvSpPr>
                <p:nvPr/>
              </p:nvSpPr>
              <p:spPr bwMode="auto">
                <a:xfrm>
                  <a:off x="3333" y="1797"/>
                  <a:ext cx="454" cy="409"/>
                </a:xfrm>
                <a:prstGeom prst="chevron">
                  <a:avLst>
                    <a:gd name="adj" fmla="val 27751"/>
                  </a:avLst>
                </a:prstGeom>
                <a:solidFill>
                  <a:schemeClr val="hlink"/>
                </a:solidFill>
                <a:ln w="9525">
                  <a:noFill/>
                  <a:miter lim="800000"/>
                  <a:headEnd/>
                  <a:tailEnd/>
                </a:ln>
              </p:spPr>
              <p:txBody>
                <a:bodyPr wrap="none" anchor="ctr"/>
                <a:lstStyle/>
                <a:p>
                  <a:endParaRPr lang="es-AR" sz="3733"/>
                </a:p>
              </p:txBody>
            </p:sp>
            <p:sp>
              <p:nvSpPr>
                <p:cNvPr id="58385" name="AutoShape 27"/>
                <p:cNvSpPr>
                  <a:spLocks noChangeArrowheads="1"/>
                </p:cNvSpPr>
                <p:nvPr/>
              </p:nvSpPr>
              <p:spPr bwMode="auto">
                <a:xfrm rot="10800000">
                  <a:off x="3470" y="1797"/>
                  <a:ext cx="499" cy="408"/>
                </a:xfrm>
                <a:prstGeom prst="homePlate">
                  <a:avLst>
                    <a:gd name="adj" fmla="val 30576"/>
                  </a:avLst>
                </a:prstGeom>
                <a:solidFill>
                  <a:schemeClr val="hlink"/>
                </a:solidFill>
                <a:ln w="9525">
                  <a:noFill/>
                  <a:miter lim="800000"/>
                  <a:headEnd/>
                  <a:tailEnd/>
                </a:ln>
              </p:spPr>
              <p:txBody>
                <a:bodyPr wrap="none" anchor="ctr"/>
                <a:lstStyle/>
                <a:p>
                  <a:endParaRPr lang="es-AR" sz="3733"/>
                </a:p>
              </p:txBody>
            </p:sp>
          </p:grpSp>
          <p:sp>
            <p:nvSpPr>
              <p:cNvPr id="58383" name="Text Box 28"/>
              <p:cNvSpPr txBox="1">
                <a:spLocks noChangeArrowheads="1"/>
              </p:cNvSpPr>
              <p:nvPr/>
            </p:nvSpPr>
            <p:spPr bwMode="auto">
              <a:xfrm rot="16200000">
                <a:off x="3635" y="1773"/>
                <a:ext cx="680" cy="307"/>
              </a:xfrm>
              <a:prstGeom prst="rect">
                <a:avLst/>
              </a:prstGeom>
              <a:noFill/>
              <a:ln w="9525">
                <a:noFill/>
                <a:miter lim="800000"/>
                <a:headEnd/>
                <a:tailEnd/>
              </a:ln>
            </p:spPr>
            <p:txBody>
              <a:bodyPr wrap="none" lIns="121905" tIns="60953" rIns="121905" bIns="60953">
                <a:spAutoFit/>
              </a:bodyPr>
              <a:lstStyle/>
              <a:p>
                <a:r>
                  <a:rPr lang="es-ES_tradnl" sz="2667" dirty="0">
                    <a:solidFill>
                      <a:schemeClr val="bg1"/>
                    </a:solidFill>
                  </a:rPr>
                  <a:t>Retiro</a:t>
                </a:r>
                <a:endParaRPr lang="es-MX" sz="2667" dirty="0">
                  <a:solidFill>
                    <a:schemeClr val="bg1"/>
                  </a:solidFill>
                </a:endParaRPr>
              </a:p>
            </p:txBody>
          </p:sp>
        </p:grpSp>
        <p:sp>
          <p:nvSpPr>
            <p:cNvPr id="58379" name="AutoShape 29"/>
            <p:cNvSpPr>
              <a:spLocks noChangeArrowheads="1"/>
            </p:cNvSpPr>
            <p:nvPr/>
          </p:nvSpPr>
          <p:spPr bwMode="auto">
            <a:xfrm rot="5400000">
              <a:off x="2926" y="-245"/>
              <a:ext cx="680" cy="3311"/>
            </a:xfrm>
            <a:prstGeom prst="curvedRightArrow">
              <a:avLst>
                <a:gd name="adj1" fmla="val 38074"/>
                <a:gd name="adj2" fmla="val 136042"/>
                <a:gd name="adj3" fmla="val 33333"/>
              </a:avLst>
            </a:prstGeom>
            <a:solidFill>
              <a:schemeClr val="accent1"/>
            </a:solidFill>
            <a:ln w="9525">
              <a:solidFill>
                <a:schemeClr val="tx1"/>
              </a:solidFill>
              <a:miter lim="800000"/>
              <a:headEnd/>
              <a:tailEnd/>
            </a:ln>
          </p:spPr>
          <p:txBody>
            <a:bodyPr rot="10800000" vert="eaVert" wrap="none" lIns="121905" tIns="60953" rIns="121905" bIns="60953" anchor="ctr"/>
            <a:lstStyle/>
            <a:p>
              <a:pPr algn="ctr"/>
              <a:endParaRPr lang="es-MX" sz="3733"/>
            </a:p>
          </p:txBody>
        </p:sp>
        <p:sp>
          <p:nvSpPr>
            <p:cNvPr id="58380" name="Text Box 30"/>
            <p:cNvSpPr txBox="1">
              <a:spLocks noChangeArrowheads="1"/>
            </p:cNvSpPr>
            <p:nvPr/>
          </p:nvSpPr>
          <p:spPr bwMode="auto">
            <a:xfrm>
              <a:off x="2430" y="1437"/>
              <a:ext cx="872" cy="258"/>
            </a:xfrm>
            <a:prstGeom prst="rect">
              <a:avLst/>
            </a:prstGeom>
            <a:noFill/>
            <a:ln w="9525">
              <a:noFill/>
              <a:miter lim="800000"/>
              <a:headEnd/>
              <a:tailEnd/>
            </a:ln>
          </p:spPr>
          <p:txBody>
            <a:bodyPr wrap="none" lIns="121905" tIns="60953" rIns="121905" bIns="60953">
              <a:spAutoFit/>
            </a:bodyPr>
            <a:lstStyle/>
            <a:p>
              <a:r>
                <a:rPr lang="es-ES_tradnl" sz="1867" b="1" dirty="0"/>
                <a:t>Actualización</a:t>
              </a:r>
              <a:endParaRPr lang="es-MX" sz="1867" b="1" dirty="0"/>
            </a:p>
          </p:txBody>
        </p:sp>
      </p:grpSp>
    </p:spTree>
    <p:extLst>
      <p:ext uri="{BB962C8B-B14F-4D97-AF65-F5344CB8AC3E}">
        <p14:creationId xmlns:p14="http://schemas.microsoft.com/office/powerpoint/2010/main" val="372570561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46111" y="1092366"/>
            <a:ext cx="9404723" cy="1400530"/>
          </a:xfrm>
        </p:spPr>
        <p:txBody>
          <a:bodyPr>
            <a:normAutofit/>
          </a:bodyPr>
          <a:lstStyle/>
          <a:p>
            <a:r>
              <a:rPr lang="es-AR" sz="4400" dirty="0"/>
              <a:t>¿Por qué planificamos?</a:t>
            </a:r>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2896644510"/>
              </p:ext>
            </p:extLst>
          </p:nvPr>
        </p:nvGraphicFramePr>
        <p:xfrm>
          <a:off x="460373" y="2104603"/>
          <a:ext cx="11355389" cy="4276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p:cNvSpPr>
            <a:spLocks noGrp="1"/>
          </p:cNvSpPr>
          <p:nvPr>
            <p:ph type="sldNum" sz="quarter" idx="12"/>
          </p:nvPr>
        </p:nvSpPr>
        <p:spPr/>
        <p:txBody>
          <a:bodyPr/>
          <a:lstStyle/>
          <a:p>
            <a:fld id="{D57F1E4F-1CFF-5643-939E-02111984F565}" type="slidenum">
              <a:rPr lang="en-US" smtClean="0"/>
              <a:t>47</a:t>
            </a:fld>
            <a:endParaRPr lang="en-US" dirty="0"/>
          </a:p>
        </p:txBody>
      </p:sp>
    </p:spTree>
    <p:extLst>
      <p:ext uri="{BB962C8B-B14F-4D97-AF65-F5344CB8AC3E}">
        <p14:creationId xmlns:p14="http://schemas.microsoft.com/office/powerpoint/2010/main" val="15967585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1664" y="864612"/>
            <a:ext cx="12000000" cy="861774"/>
          </a:xfrm>
        </p:spPr>
        <p:txBody>
          <a:bodyPr/>
          <a:lstStyle/>
          <a:p>
            <a:r>
              <a:rPr lang="es-AR" b="1" dirty="0"/>
              <a:t>La planificación en el contexto de los procesos de control definido</a:t>
            </a:r>
            <a:br>
              <a:rPr lang="es-AR" b="1" dirty="0"/>
            </a:br>
            <a:endParaRPr lang="es-AR" dirty="0"/>
          </a:p>
        </p:txBody>
      </p:sp>
      <p:graphicFrame>
        <p:nvGraphicFramePr>
          <p:cNvPr id="5" name="Diagrama 4"/>
          <p:cNvGraphicFramePr/>
          <p:nvPr>
            <p:extLst>
              <p:ext uri="{D42A27DB-BD31-4B8C-83A1-F6EECF244321}">
                <p14:modId xmlns:p14="http://schemas.microsoft.com/office/powerpoint/2010/main" val="3774414983"/>
              </p:ext>
            </p:extLst>
          </p:nvPr>
        </p:nvGraphicFramePr>
        <p:xfrm>
          <a:off x="191344" y="1322701"/>
          <a:ext cx="1058517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85181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¿Porqué falla la planificación tradicional?</a:t>
            </a:r>
          </a:p>
        </p:txBody>
      </p:sp>
      <p:graphicFrame>
        <p:nvGraphicFramePr>
          <p:cNvPr id="5" name="Marcador de contenido 4"/>
          <p:cNvGraphicFramePr>
            <a:graphicFrameLocks noGrp="1"/>
          </p:cNvGraphicFramePr>
          <p:nvPr>
            <p:ph idx="4294967295"/>
            <p:extLst/>
          </p:nvPr>
        </p:nvGraphicFramePr>
        <p:xfrm>
          <a:off x="0" y="1624013"/>
          <a:ext cx="11088688"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p:cNvSpPr>
            <a:spLocks noGrp="1"/>
          </p:cNvSpPr>
          <p:nvPr>
            <p:ph type="sldNum" sz="quarter" idx="12"/>
          </p:nvPr>
        </p:nvSpPr>
        <p:spPr/>
        <p:txBody>
          <a:bodyPr/>
          <a:lstStyle/>
          <a:p>
            <a:fld id="{D57F1E4F-1CFF-5643-939E-02111984F565}" type="slidenum">
              <a:rPr lang="en-US" smtClean="0"/>
              <a:t>49</a:t>
            </a:fld>
            <a:endParaRPr lang="en-US" dirty="0"/>
          </a:p>
        </p:txBody>
      </p:sp>
    </p:spTree>
    <p:extLst>
      <p:ext uri="{BB962C8B-B14F-4D97-AF65-F5344CB8AC3E}">
        <p14:creationId xmlns:p14="http://schemas.microsoft.com/office/powerpoint/2010/main" val="320134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864" y="1556793"/>
            <a:ext cx="6629930" cy="4956874"/>
          </a:xfrm>
          <a:prstGeom prst="rect">
            <a:avLst/>
          </a:prstGeom>
        </p:spPr>
      </p:pic>
      <p:sp>
        <p:nvSpPr>
          <p:cNvPr id="9" name="CuadroTexto 8"/>
          <p:cNvSpPr txBox="1"/>
          <p:nvPr/>
        </p:nvSpPr>
        <p:spPr>
          <a:xfrm>
            <a:off x="623392" y="2500907"/>
            <a:ext cx="2290167" cy="3847207"/>
          </a:xfrm>
          <a:prstGeom prst="rect">
            <a:avLst/>
          </a:prstGeom>
          <a:noFill/>
        </p:spPr>
        <p:txBody>
          <a:bodyPr wrap="square" rtlCol="0">
            <a:spAutoFit/>
          </a:bodyPr>
          <a:lstStyle/>
          <a:p>
            <a:r>
              <a:rPr lang="es-ES" sz="2400" i="1" dirty="0"/>
              <a:t>Conjunto de:</a:t>
            </a:r>
          </a:p>
          <a:p>
            <a:pPr marL="285750" indent="-285750">
              <a:lnSpc>
                <a:spcPct val="200000"/>
              </a:lnSpc>
              <a:buFont typeface="Arial" panose="020B0604020202020204" pitchFamily="34" charset="0"/>
              <a:buChar char="•"/>
            </a:pPr>
            <a:r>
              <a:rPr lang="es-ES" sz="2200" i="1" dirty="0"/>
              <a:t>Programas</a:t>
            </a:r>
          </a:p>
          <a:p>
            <a:pPr marL="285750" indent="-285750">
              <a:lnSpc>
                <a:spcPct val="200000"/>
              </a:lnSpc>
              <a:buFont typeface="Arial" panose="020B0604020202020204" pitchFamily="34" charset="0"/>
              <a:buChar char="•"/>
            </a:pPr>
            <a:r>
              <a:rPr lang="es-ES" sz="2200" i="1" dirty="0"/>
              <a:t>Procedimientos</a:t>
            </a:r>
          </a:p>
          <a:p>
            <a:pPr marL="285750" indent="-285750">
              <a:lnSpc>
                <a:spcPct val="200000"/>
              </a:lnSpc>
              <a:buFont typeface="Arial" panose="020B0604020202020204" pitchFamily="34" charset="0"/>
              <a:buChar char="•"/>
            </a:pPr>
            <a:r>
              <a:rPr lang="es-ES" sz="2200" i="1" dirty="0"/>
              <a:t>Reglas</a:t>
            </a:r>
          </a:p>
          <a:p>
            <a:pPr marL="285750" indent="-285750">
              <a:lnSpc>
                <a:spcPct val="200000"/>
              </a:lnSpc>
              <a:buFont typeface="Arial" panose="020B0604020202020204" pitchFamily="34" charset="0"/>
              <a:buChar char="•"/>
            </a:pPr>
            <a:r>
              <a:rPr lang="es-ES" sz="2200" i="1" dirty="0"/>
              <a:t>Documentación</a:t>
            </a:r>
          </a:p>
          <a:p>
            <a:pPr marL="285750" indent="-285750">
              <a:lnSpc>
                <a:spcPct val="200000"/>
              </a:lnSpc>
              <a:buFont typeface="Arial" panose="020B0604020202020204" pitchFamily="34" charset="0"/>
              <a:buChar char="•"/>
            </a:pPr>
            <a:r>
              <a:rPr lang="es-ES" sz="2200" i="1" dirty="0"/>
              <a:t>Datos</a:t>
            </a:r>
          </a:p>
        </p:txBody>
      </p:sp>
      <p:sp>
        <p:nvSpPr>
          <p:cNvPr id="3" name="Título 2"/>
          <p:cNvSpPr>
            <a:spLocks noGrp="1"/>
          </p:cNvSpPr>
          <p:nvPr>
            <p:ph type="title"/>
          </p:nvPr>
        </p:nvSpPr>
        <p:spPr/>
        <p:txBody>
          <a:bodyPr/>
          <a:lstStyle/>
          <a:p>
            <a:r>
              <a:rPr lang="en-US" dirty="0"/>
              <a:t>¿</a:t>
            </a:r>
            <a:r>
              <a:rPr lang="en-US" dirty="0" err="1"/>
              <a:t>Cuando</a:t>
            </a:r>
            <a:r>
              <a:rPr lang="en-US" dirty="0"/>
              <a:t> </a:t>
            </a:r>
            <a:r>
              <a:rPr lang="en-US" dirty="0" err="1"/>
              <a:t>pensamos</a:t>
            </a:r>
            <a:r>
              <a:rPr lang="en-US" dirty="0"/>
              <a:t> en Software… en </a:t>
            </a:r>
            <a:r>
              <a:rPr lang="en-US" dirty="0" err="1"/>
              <a:t>qué</a:t>
            </a:r>
            <a:r>
              <a:rPr lang="en-US" dirty="0"/>
              <a:t> </a:t>
            </a:r>
            <a:r>
              <a:rPr lang="en-US" dirty="0" err="1"/>
              <a:t>pensamos</a:t>
            </a:r>
            <a:r>
              <a:rPr lang="en-US" dirty="0"/>
              <a:t>?</a:t>
            </a:r>
            <a:endParaRPr lang="es-AR" dirty="0"/>
          </a:p>
        </p:txBody>
      </p:sp>
    </p:spTree>
    <p:extLst>
      <p:ext uri="{BB962C8B-B14F-4D97-AF65-F5344CB8AC3E}">
        <p14:creationId xmlns:p14="http://schemas.microsoft.com/office/powerpoint/2010/main" val="3347473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95487" y="1052736"/>
            <a:ext cx="10363200" cy="476156"/>
          </a:xfrm>
        </p:spPr>
        <p:txBody>
          <a:bodyPr/>
          <a:lstStyle/>
          <a:p>
            <a:r>
              <a:rPr lang="es-AR" dirty="0"/>
              <a:t>¿Qué hace a la planificación ágil?</a:t>
            </a:r>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311863257"/>
              </p:ext>
            </p:extLst>
          </p:nvPr>
        </p:nvGraphicFramePr>
        <p:xfrm>
          <a:off x="1775520" y="1552903"/>
          <a:ext cx="89471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p:cNvSpPr>
            <a:spLocks noGrp="1"/>
          </p:cNvSpPr>
          <p:nvPr>
            <p:ph type="sldNum" sz="quarter" idx="12"/>
          </p:nvPr>
        </p:nvSpPr>
        <p:spPr/>
        <p:txBody>
          <a:bodyPr/>
          <a:lstStyle/>
          <a:p>
            <a:fld id="{D57F1E4F-1CFF-5643-939E-02111984F565}" type="slidenum">
              <a:rPr lang="en-US" smtClean="0"/>
              <a:t>50</a:t>
            </a:fld>
            <a:endParaRPr lang="en-US" dirty="0"/>
          </a:p>
        </p:txBody>
      </p:sp>
    </p:spTree>
    <p:extLst>
      <p:ext uri="{BB962C8B-B14F-4D97-AF65-F5344CB8AC3E}">
        <p14:creationId xmlns:p14="http://schemas.microsoft.com/office/powerpoint/2010/main" val="4901969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AR" dirty="0"/>
              <a:t>Principios de Planificación Ágil que propones SCRUM</a:t>
            </a:r>
          </a:p>
        </p:txBody>
      </p:sp>
      <p:graphicFrame>
        <p:nvGraphicFramePr>
          <p:cNvPr id="4" name="Diagrama 3"/>
          <p:cNvGraphicFramePr/>
          <p:nvPr>
            <p:extLst>
              <p:ext uri="{D42A27DB-BD31-4B8C-83A1-F6EECF244321}">
                <p14:modId xmlns:p14="http://schemas.microsoft.com/office/powerpoint/2010/main" val="153276392"/>
              </p:ext>
            </p:extLst>
          </p:nvPr>
        </p:nvGraphicFramePr>
        <p:xfrm>
          <a:off x="2032000" y="134076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7411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AR" dirty="0"/>
              <a:t>Estimaciones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976" y="2132855"/>
            <a:ext cx="5318312" cy="3224055"/>
          </a:xfrm>
          <a:prstGeom prst="rect">
            <a:avLst/>
          </a:prstGeom>
        </p:spPr>
      </p:pic>
      <p:sp>
        <p:nvSpPr>
          <p:cNvPr id="7" name="1 Rectángulo"/>
          <p:cNvSpPr/>
          <p:nvPr/>
        </p:nvSpPr>
        <p:spPr>
          <a:xfrm>
            <a:off x="479376" y="2420888"/>
            <a:ext cx="4572000" cy="2677656"/>
          </a:xfrm>
          <a:prstGeom prst="rect">
            <a:avLst/>
          </a:prstGeom>
        </p:spPr>
        <p:txBody>
          <a:bodyPr>
            <a:spAutoFit/>
          </a:bodyPr>
          <a:lstStyle/>
          <a:p>
            <a:r>
              <a:rPr lang="en-US" sz="2800" cap="small" dirty="0">
                <a:solidFill>
                  <a:schemeClr val="accent1"/>
                </a:solidFill>
                <a:effectLst>
                  <a:outerShdw blurRad="38100" dist="38100" dir="2700000" algn="tl">
                    <a:srgbClr val="000000">
                      <a:alpha val="43137"/>
                    </a:srgbClr>
                  </a:outerShdw>
                </a:effectLst>
              </a:rPr>
              <a:t>“Prediction is very difficult, especially about the future.”</a:t>
            </a:r>
          </a:p>
          <a:p>
            <a:r>
              <a:rPr lang="es-AR" sz="2800" i="1" dirty="0">
                <a:solidFill>
                  <a:schemeClr val="accent1"/>
                </a:solidFill>
                <a:effectLst>
                  <a:outerShdw blurRad="38100" dist="38100" dir="2700000" algn="tl">
                    <a:srgbClr val="000000">
                      <a:alpha val="43137"/>
                    </a:srgbClr>
                  </a:outerShdw>
                </a:effectLst>
              </a:rPr>
              <a:t>La predicción es muy difícil, especialmente acerca del futuro.</a:t>
            </a:r>
          </a:p>
          <a:p>
            <a:r>
              <a:rPr lang="en-US" sz="2800" cap="small" dirty="0">
                <a:solidFill>
                  <a:schemeClr val="accent1"/>
                </a:solidFill>
                <a:effectLst>
                  <a:outerShdw blurRad="38100" dist="38100" dir="2700000" algn="tl">
                    <a:srgbClr val="000000">
                      <a:alpha val="43137"/>
                    </a:srgbClr>
                  </a:outerShdw>
                </a:effectLst>
              </a:rPr>
              <a:t>—</a:t>
            </a:r>
            <a:r>
              <a:rPr lang="en-US" sz="2800" cap="small" dirty="0" err="1">
                <a:solidFill>
                  <a:schemeClr val="accent1"/>
                </a:solidFill>
                <a:effectLst>
                  <a:outerShdw blurRad="38100" dist="38100" dir="2700000" algn="tl">
                    <a:srgbClr val="000000">
                      <a:alpha val="43137"/>
                    </a:srgbClr>
                  </a:outerShdw>
                </a:effectLst>
              </a:rPr>
              <a:t>Niels</a:t>
            </a:r>
            <a:r>
              <a:rPr lang="en-US" sz="2800" cap="small" dirty="0">
                <a:solidFill>
                  <a:schemeClr val="accent1"/>
                </a:solidFill>
                <a:effectLst>
                  <a:outerShdw blurRad="38100" dist="38100" dir="2700000" algn="tl">
                    <a:srgbClr val="000000">
                      <a:alpha val="43137"/>
                    </a:srgbClr>
                  </a:outerShdw>
                </a:effectLst>
              </a:rPr>
              <a:t> Bohr, </a:t>
            </a:r>
            <a:endParaRPr lang="es-AR" sz="2800" cap="small" dirty="0">
              <a:solidFill>
                <a:schemeClr val="accent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51145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91664" y="1772816"/>
            <a:ext cx="12000000" cy="5040560"/>
          </a:xfrm>
        </p:spPr>
        <p:txBody>
          <a:bodyPr/>
          <a:lstStyle/>
          <a:p>
            <a:r>
              <a:rPr lang="es-AR" sz="2800" dirty="0"/>
              <a:t>El proceso de encontrar una aproximación sobre una medida, lo que se ha de valorar con algún propósito. </a:t>
            </a:r>
          </a:p>
          <a:p>
            <a:r>
              <a:rPr lang="es-AR" sz="2800" dirty="0"/>
              <a:t>El resultado del proceso es utilizable incluso si los datos de entrada estuvieran incompletos, inciertos, o inestables. </a:t>
            </a:r>
          </a:p>
          <a:p>
            <a:r>
              <a:rPr lang="es-AR" sz="2600" dirty="0"/>
              <a:t>Las estimaciones tienen asociado un valor de probabilidad, </a:t>
            </a:r>
            <a:br>
              <a:rPr lang="es-AR" sz="2600" dirty="0"/>
            </a:br>
            <a:r>
              <a:rPr lang="es-AR" sz="2600" dirty="0"/>
              <a:t>dado que no se realizan estimaciones en universos de </a:t>
            </a:r>
            <a:br>
              <a:rPr lang="es-AR" sz="2600" dirty="0"/>
            </a:br>
            <a:r>
              <a:rPr lang="es-AR" sz="2600" dirty="0"/>
              <a:t>certeza.</a:t>
            </a:r>
          </a:p>
          <a:p>
            <a:r>
              <a:rPr lang="es-AR" sz="2600" dirty="0"/>
              <a:t>Cuando una estimación resulta ser incorrecta, </a:t>
            </a:r>
            <a:br>
              <a:rPr lang="es-AR" sz="2600" dirty="0"/>
            </a:br>
            <a:r>
              <a:rPr lang="es-AR" sz="2600" dirty="0"/>
              <a:t>se denomina “sobreestimar” si la estimación superó el resultado </a:t>
            </a:r>
            <a:br>
              <a:rPr lang="es-AR" sz="2600" dirty="0"/>
            </a:br>
            <a:r>
              <a:rPr lang="es-AR" sz="2600" dirty="0"/>
              <a:t>real y “subestimar” si la estimación fue un valor inferior respecto del resultado real.</a:t>
            </a:r>
          </a:p>
          <a:p>
            <a:endParaRPr lang="es-AR" sz="2600" dirty="0"/>
          </a:p>
          <a:p>
            <a:endParaRPr lang="es-AR" sz="2400" dirty="0"/>
          </a:p>
        </p:txBody>
      </p:sp>
      <p:sp>
        <p:nvSpPr>
          <p:cNvPr id="3" name="Título 2"/>
          <p:cNvSpPr>
            <a:spLocks noGrp="1"/>
          </p:cNvSpPr>
          <p:nvPr>
            <p:ph type="title"/>
          </p:nvPr>
        </p:nvSpPr>
        <p:spPr>
          <a:xfrm>
            <a:off x="91664" y="1074802"/>
            <a:ext cx="12000000" cy="553998"/>
          </a:xfrm>
        </p:spPr>
        <p:txBody>
          <a:bodyPr/>
          <a:lstStyle/>
          <a:p>
            <a:r>
              <a:rPr lang="es-AR" sz="3600" dirty="0"/>
              <a:t>¿Qué es estimar?</a:t>
            </a: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0376" y="3356992"/>
            <a:ext cx="2429181" cy="2292474"/>
          </a:xfrm>
          <a:prstGeom prst="rect">
            <a:avLst/>
          </a:prstGeom>
        </p:spPr>
      </p:pic>
    </p:spTree>
    <p:extLst>
      <p:ext uri="{BB962C8B-B14F-4D97-AF65-F5344CB8AC3E}">
        <p14:creationId xmlns:p14="http://schemas.microsoft.com/office/powerpoint/2010/main" val="37259363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767408" y="1052736"/>
            <a:ext cx="10363200" cy="1143000"/>
          </a:xfrm>
        </p:spPr>
        <p:txBody>
          <a:bodyPr>
            <a:normAutofit fontScale="90000"/>
          </a:bodyPr>
          <a:lstStyle/>
          <a:p>
            <a:pPr eaLnBrk="1" hangingPunct="1"/>
            <a:r>
              <a:rPr lang="es-AR" sz="4533" dirty="0"/>
              <a:t>Estimaciones en el software: consideraciones</a:t>
            </a:r>
            <a:endParaRPr lang="es-ES" sz="4533" dirty="0"/>
          </a:p>
        </p:txBody>
      </p:sp>
      <p:sp>
        <p:nvSpPr>
          <p:cNvPr id="8196" name="Rectangle 3"/>
          <p:cNvSpPr>
            <a:spLocks noGrp="1" noChangeArrowheads="1"/>
          </p:cNvSpPr>
          <p:nvPr>
            <p:ph type="body" idx="1"/>
          </p:nvPr>
        </p:nvSpPr>
        <p:spPr>
          <a:xfrm>
            <a:off x="609600" y="2097360"/>
            <a:ext cx="10972800" cy="4572000"/>
          </a:xfrm>
        </p:spPr>
        <p:txBody>
          <a:bodyPr>
            <a:noAutofit/>
          </a:bodyPr>
          <a:lstStyle/>
          <a:p>
            <a:pPr eaLnBrk="1" hangingPunct="1">
              <a:lnSpc>
                <a:spcPct val="80000"/>
              </a:lnSpc>
            </a:pPr>
            <a:r>
              <a:rPr lang="es-AR" sz="3733" dirty="0"/>
              <a:t>Por definición una estimación </a:t>
            </a:r>
            <a:r>
              <a:rPr lang="es-AR" sz="3733" u="sng" dirty="0"/>
              <a:t>no es precisa.</a:t>
            </a:r>
          </a:p>
          <a:p>
            <a:pPr eaLnBrk="1" hangingPunct="1">
              <a:lnSpc>
                <a:spcPct val="80000"/>
              </a:lnSpc>
            </a:pPr>
            <a:r>
              <a:rPr lang="es-AR" sz="3733" u="sng" dirty="0"/>
              <a:t>Estimar no es planear y planear no es estimar</a:t>
            </a:r>
            <a:r>
              <a:rPr lang="es-AR" sz="3733" dirty="0"/>
              <a:t>.</a:t>
            </a:r>
          </a:p>
          <a:p>
            <a:pPr eaLnBrk="1" hangingPunct="1">
              <a:lnSpc>
                <a:spcPct val="80000"/>
              </a:lnSpc>
            </a:pPr>
            <a:r>
              <a:rPr lang="es-AR" sz="3733" dirty="0"/>
              <a:t>Las estimaciones son la base de los planes, pero los planes no tienen que ser lo mismo que lo estimado.</a:t>
            </a:r>
          </a:p>
          <a:p>
            <a:pPr eaLnBrk="1" hangingPunct="1">
              <a:lnSpc>
                <a:spcPct val="80000"/>
              </a:lnSpc>
            </a:pPr>
            <a:r>
              <a:rPr lang="es-AR" sz="3733" dirty="0"/>
              <a:t>A mayor diferencia entre lo estimado y</a:t>
            </a:r>
            <a:br>
              <a:rPr lang="es-AR" sz="3733" dirty="0"/>
            </a:br>
            <a:r>
              <a:rPr lang="es-AR" sz="3733" dirty="0"/>
              <a:t>lo planeado mayor riesgo.</a:t>
            </a:r>
          </a:p>
          <a:p>
            <a:pPr eaLnBrk="1" hangingPunct="1">
              <a:lnSpc>
                <a:spcPct val="80000"/>
              </a:lnSpc>
            </a:pPr>
            <a:r>
              <a:rPr lang="es-AR" sz="3733" dirty="0"/>
              <a:t>Las estimaciones </a:t>
            </a:r>
            <a:r>
              <a:rPr lang="es-AR" sz="3733" u="sng" dirty="0"/>
              <a:t>no son compromisos</a:t>
            </a:r>
            <a:r>
              <a:rPr lang="es-AR" sz="3733" dirty="0"/>
              <a:t>.</a:t>
            </a:r>
            <a:endParaRPr lang="es-ES" sz="3733" dirty="0"/>
          </a:p>
        </p:txBody>
      </p:sp>
      <p:sp>
        <p:nvSpPr>
          <p:cNvPr id="5" name="3 Marcador de número de diapositiva"/>
          <p:cNvSpPr>
            <a:spLocks noGrp="1"/>
          </p:cNvSpPr>
          <p:nvPr>
            <p:ph type="sldNum" sz="quarter" idx="12"/>
          </p:nvPr>
        </p:nvSpPr>
        <p:spPr>
          <a:xfrm>
            <a:off x="195072" y="6210300"/>
            <a:ext cx="609600" cy="457200"/>
          </a:xfrm>
        </p:spPr>
        <p:txBody>
          <a:bodyPr>
            <a:normAutofit/>
          </a:bodyPr>
          <a:lstStyle/>
          <a:p>
            <a:pPr>
              <a:defRPr/>
            </a:pPr>
            <a:fld id="{33E567FE-E989-4EAF-A869-3569556F1CDE}" type="slidenum">
              <a:rPr lang="en-US"/>
              <a:pPr>
                <a:defRPr/>
              </a:pPr>
              <a:t>54</a:t>
            </a:fld>
            <a:endParaRPr lang="en-US" dirty="0"/>
          </a:p>
        </p:txBody>
      </p:sp>
    </p:spTree>
    <p:extLst>
      <p:ext uri="{BB962C8B-B14F-4D97-AF65-F5344CB8AC3E}">
        <p14:creationId xmlns:p14="http://schemas.microsoft.com/office/powerpoint/2010/main" val="94017525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609600" y="688429"/>
            <a:ext cx="11074400" cy="868363"/>
          </a:xfrm>
        </p:spPr>
        <p:txBody>
          <a:bodyPr>
            <a:normAutofit/>
          </a:bodyPr>
          <a:lstStyle/>
          <a:p>
            <a:pPr eaLnBrk="1" hangingPunct="1"/>
            <a:r>
              <a:rPr lang="es-AR" sz="4533" dirty="0"/>
              <a:t>¿De dónde vienen los errores de estimación?</a:t>
            </a:r>
            <a:endParaRPr lang="es-ES" sz="4533" dirty="0"/>
          </a:p>
        </p:txBody>
      </p:sp>
      <p:sp>
        <p:nvSpPr>
          <p:cNvPr id="5" name="3 Marcador de número de diapositiva"/>
          <p:cNvSpPr>
            <a:spLocks noGrp="1"/>
          </p:cNvSpPr>
          <p:nvPr>
            <p:ph type="sldNum" sz="quarter" idx="12"/>
          </p:nvPr>
        </p:nvSpPr>
        <p:spPr>
          <a:xfrm>
            <a:off x="195072" y="6210300"/>
            <a:ext cx="609600" cy="457200"/>
          </a:xfrm>
        </p:spPr>
        <p:txBody>
          <a:bodyPr>
            <a:normAutofit/>
          </a:bodyPr>
          <a:lstStyle/>
          <a:p>
            <a:pPr>
              <a:defRPr/>
            </a:pPr>
            <a:fld id="{33E567FE-E989-4EAF-A869-3569556F1CDE}" type="slidenum">
              <a:rPr lang="en-US"/>
              <a:pPr>
                <a:defRPr/>
              </a:pPr>
              <a:t>55</a:t>
            </a:fld>
            <a:endParaRPr lang="en-US" dirty="0"/>
          </a:p>
        </p:txBody>
      </p:sp>
      <p:pic>
        <p:nvPicPr>
          <p:cNvPr id="6145" name="Picture 1" descr="C:\Program Files (x86)\Microsoft Office\Media\CntCD1\ClipArt6\j0295581.wmf"/>
          <p:cNvPicPr>
            <a:picLocks noChangeAspect="1" noChangeArrowheads="1"/>
          </p:cNvPicPr>
          <p:nvPr/>
        </p:nvPicPr>
        <p:blipFill>
          <a:blip r:embed="rId2" cstate="print"/>
          <a:srcRect/>
          <a:stretch>
            <a:fillRect/>
          </a:stretch>
        </p:blipFill>
        <p:spPr bwMode="auto">
          <a:xfrm>
            <a:off x="9245600" y="5156200"/>
            <a:ext cx="2734147" cy="1542107"/>
          </a:xfrm>
          <a:prstGeom prst="rect">
            <a:avLst/>
          </a:prstGeom>
          <a:noFill/>
        </p:spPr>
      </p:pic>
      <p:graphicFrame>
        <p:nvGraphicFramePr>
          <p:cNvPr id="2" name="Diagrama 1"/>
          <p:cNvGraphicFramePr/>
          <p:nvPr>
            <p:extLst>
              <p:ext uri="{D42A27DB-BD31-4B8C-83A1-F6EECF244321}">
                <p14:modId xmlns:p14="http://schemas.microsoft.com/office/powerpoint/2010/main" val="3028343077"/>
              </p:ext>
            </p:extLst>
          </p:nvPr>
        </p:nvGraphicFramePr>
        <p:xfrm>
          <a:off x="231800" y="1466717"/>
          <a:ext cx="924857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83199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456040" y="1484784"/>
            <a:ext cx="5829672" cy="1143000"/>
          </a:xfrm>
        </p:spPr>
        <p:txBody>
          <a:bodyPr>
            <a:normAutofit fontScale="90000"/>
          </a:bodyPr>
          <a:lstStyle/>
          <a:p>
            <a:pPr defTabSz="1214936"/>
            <a:r>
              <a:rPr lang="es-AR" sz="3600" b="1" dirty="0"/>
              <a:t>Estimaciones de Software en Procesos de Control Definidos</a:t>
            </a:r>
            <a:br>
              <a:rPr lang="es-AR" b="1" dirty="0"/>
            </a:br>
            <a:endParaRPr lang="es-ES_tradnl" dirty="0"/>
          </a:p>
        </p:txBody>
      </p:sp>
      <p:sp>
        <p:nvSpPr>
          <p:cNvPr id="60419" name="Rectangle 3"/>
          <p:cNvSpPr>
            <a:spLocks noGrp="1" noChangeArrowheads="1"/>
          </p:cNvSpPr>
          <p:nvPr>
            <p:ph type="body" sz="half" idx="1"/>
          </p:nvPr>
        </p:nvSpPr>
        <p:spPr>
          <a:xfrm>
            <a:off x="914400" y="1504965"/>
            <a:ext cx="5080000" cy="4114800"/>
          </a:xfrm>
        </p:spPr>
        <p:txBody>
          <a:bodyPr>
            <a:normAutofit/>
          </a:bodyPr>
          <a:lstStyle/>
          <a:p>
            <a:pPr defTabSz="1214936">
              <a:buClr>
                <a:schemeClr val="accent2"/>
              </a:buClr>
              <a:buFont typeface="Wingdings" panose="05000000000000000000" pitchFamily="2" charset="2"/>
              <a:buChar char="§"/>
            </a:pPr>
            <a:r>
              <a:rPr lang="es-ES_tradnl" sz="3200" dirty="0"/>
              <a:t>Tamaño</a:t>
            </a:r>
          </a:p>
          <a:p>
            <a:pPr defTabSz="1214936">
              <a:buClr>
                <a:schemeClr val="accent2"/>
              </a:buClr>
              <a:buFont typeface="Wingdings" panose="05000000000000000000" pitchFamily="2" charset="2"/>
              <a:buChar char="§"/>
            </a:pPr>
            <a:endParaRPr lang="es-ES_tradnl" sz="3200" dirty="0"/>
          </a:p>
          <a:p>
            <a:pPr defTabSz="1214936">
              <a:buClr>
                <a:schemeClr val="accent2"/>
              </a:buClr>
              <a:buFont typeface="Wingdings" panose="05000000000000000000" pitchFamily="2" charset="2"/>
              <a:buChar char="§"/>
            </a:pPr>
            <a:r>
              <a:rPr lang="es-ES_tradnl" sz="3200" dirty="0"/>
              <a:t>Esfuerzo</a:t>
            </a:r>
          </a:p>
          <a:p>
            <a:pPr defTabSz="1214936">
              <a:buClr>
                <a:schemeClr val="accent2"/>
              </a:buClr>
              <a:buFont typeface="Wingdings" panose="05000000000000000000" pitchFamily="2" charset="2"/>
              <a:buChar char="§"/>
            </a:pPr>
            <a:endParaRPr lang="es-ES_tradnl" sz="3200" dirty="0"/>
          </a:p>
          <a:p>
            <a:pPr defTabSz="1214936">
              <a:buClr>
                <a:schemeClr val="accent2"/>
              </a:buClr>
              <a:buFont typeface="Wingdings" panose="05000000000000000000" pitchFamily="2" charset="2"/>
              <a:buChar char="§"/>
            </a:pPr>
            <a:r>
              <a:rPr lang="es-ES_tradnl" sz="3200" dirty="0"/>
              <a:t>Calendario</a:t>
            </a:r>
          </a:p>
          <a:p>
            <a:pPr defTabSz="1214936">
              <a:buClr>
                <a:schemeClr val="accent2"/>
              </a:buClr>
              <a:buFont typeface="Wingdings" panose="05000000000000000000" pitchFamily="2" charset="2"/>
              <a:buChar char="§"/>
            </a:pPr>
            <a:endParaRPr lang="es-ES_tradnl" sz="1400" dirty="0"/>
          </a:p>
          <a:p>
            <a:pPr defTabSz="1214936">
              <a:buClr>
                <a:schemeClr val="accent2"/>
              </a:buClr>
              <a:buFont typeface="Wingdings" panose="05000000000000000000" pitchFamily="2" charset="2"/>
              <a:buChar char="§"/>
            </a:pPr>
            <a:r>
              <a:rPr lang="es-ES_tradnl" sz="3200" dirty="0"/>
              <a:t>Costo</a:t>
            </a:r>
          </a:p>
          <a:p>
            <a:pPr marL="0" indent="0" defTabSz="1214936">
              <a:buClr>
                <a:schemeClr val="accent2"/>
              </a:buClr>
              <a:buNone/>
            </a:pPr>
            <a:endParaRPr lang="es-ES_tradnl" sz="1200" dirty="0"/>
          </a:p>
        </p:txBody>
      </p:sp>
      <p:pic>
        <p:nvPicPr>
          <p:cNvPr id="60420" name="Picture 4" descr="j0078708"/>
          <p:cNvPicPr>
            <a:picLocks noGrp="1" noChangeAspect="1" noChangeArrowheads="1"/>
          </p:cNvPicPr>
          <p:nvPr>
            <p:ph sz="quarter" idx="2"/>
          </p:nvPr>
        </p:nvPicPr>
        <p:blipFill>
          <a:blip r:embed="rId3" cstate="email"/>
          <a:srcRect/>
          <a:stretch>
            <a:fillRect/>
          </a:stretch>
        </p:blipFill>
        <p:spPr>
          <a:xfrm>
            <a:off x="3993262" y="2444750"/>
            <a:ext cx="2017183" cy="1419225"/>
          </a:xfrm>
          <a:solidFill>
            <a:schemeClr val="accent2"/>
          </a:solidFill>
        </p:spPr>
      </p:pic>
      <p:pic>
        <p:nvPicPr>
          <p:cNvPr id="60421" name="Picture 5" descr="BS00578_"/>
          <p:cNvPicPr>
            <a:picLocks noGrp="1" noChangeAspect="1" noChangeArrowheads="1"/>
          </p:cNvPicPr>
          <p:nvPr>
            <p:ph sz="quarter" idx="3"/>
          </p:nvPr>
        </p:nvPicPr>
        <p:blipFill>
          <a:blip r:embed="rId4" cstate="email"/>
          <a:srcRect/>
          <a:stretch>
            <a:fillRect/>
          </a:stretch>
        </p:blipFill>
        <p:spPr>
          <a:xfrm>
            <a:off x="8062607" y="4725144"/>
            <a:ext cx="1583267" cy="1057275"/>
          </a:xfrm>
          <a:solidFill>
            <a:schemeClr val="accent4"/>
          </a:solidFill>
        </p:spPr>
      </p:pic>
      <p:pic>
        <p:nvPicPr>
          <p:cNvPr id="60422" name="Picture 6" descr="j0078842"/>
          <p:cNvPicPr>
            <a:picLocks noChangeAspect="1" noChangeArrowheads="1"/>
          </p:cNvPicPr>
          <p:nvPr/>
        </p:nvPicPr>
        <p:blipFill>
          <a:blip r:embed="rId5" cstate="email"/>
          <a:srcRect/>
          <a:stretch>
            <a:fillRect/>
          </a:stretch>
        </p:blipFill>
        <p:spPr bwMode="auto">
          <a:xfrm>
            <a:off x="6456040" y="3645024"/>
            <a:ext cx="1545167" cy="1400175"/>
          </a:xfrm>
          <a:prstGeom prst="rect">
            <a:avLst/>
          </a:prstGeom>
          <a:solidFill>
            <a:schemeClr val="accent3"/>
          </a:solidFill>
          <a:ln w="9525">
            <a:noFill/>
            <a:miter lim="800000"/>
            <a:headEnd/>
            <a:tailEnd/>
          </a:ln>
        </p:spPr>
      </p:pic>
      <p:pic>
        <p:nvPicPr>
          <p:cNvPr id="60424" name="Picture 8" descr="j0078802"/>
          <p:cNvPicPr>
            <a:picLocks noChangeAspect="1" noChangeArrowheads="1"/>
          </p:cNvPicPr>
          <p:nvPr/>
        </p:nvPicPr>
        <p:blipFill>
          <a:blip r:embed="rId6" cstate="email"/>
          <a:srcRect/>
          <a:stretch>
            <a:fillRect/>
          </a:stretch>
        </p:blipFill>
        <p:spPr bwMode="auto">
          <a:xfrm>
            <a:off x="2999656" y="980728"/>
            <a:ext cx="1905000" cy="1292225"/>
          </a:xfrm>
          <a:prstGeom prst="rect">
            <a:avLst/>
          </a:prstGeom>
          <a:solidFill>
            <a:schemeClr val="accent1"/>
          </a:solidFill>
          <a:ln w="9525">
            <a:noFill/>
            <a:miter lim="800000"/>
            <a:headEnd/>
            <a:tailEnd/>
          </a:ln>
        </p:spPr>
      </p:pic>
      <p:sp>
        <p:nvSpPr>
          <p:cNvPr id="10" name="Slide Number Placeholder 3"/>
          <p:cNvSpPr txBox="1">
            <a:spLocks/>
          </p:cNvSpPr>
          <p:nvPr/>
        </p:nvSpPr>
        <p:spPr>
          <a:xfrm>
            <a:off x="8610600" y="6356351"/>
            <a:ext cx="2743200" cy="365125"/>
          </a:xfrm>
          <a:prstGeom prst="rect">
            <a:avLst/>
          </a:prstGeom>
        </p:spPr>
        <p:txBody>
          <a:bodyPr vert="horz" lIns="121920" tIns="60960" rIns="121920" bIns="60960" rtlCol="0" anchor="ctr"/>
          <a:lstStyle>
            <a:defPPr>
              <a:defRPr lang="es-AR"/>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8458B0-2EB3-432E-8F2E-AFF1A52F012E}" type="slidenum">
              <a:rPr lang="es-AR" sz="1200"/>
              <a:t>56</a:t>
            </a:fld>
            <a:endParaRPr lang="es-AR" sz="1200" dirty="0"/>
          </a:p>
        </p:txBody>
      </p:sp>
    </p:spTree>
    <p:extLst>
      <p:ext uri="{BB962C8B-B14F-4D97-AF65-F5344CB8AC3E}">
        <p14:creationId xmlns:p14="http://schemas.microsoft.com/office/powerpoint/2010/main" val="26854548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6"/>
          <p:cNvSpPr>
            <a:spLocks noGrp="1" noChangeArrowheads="1"/>
          </p:cNvSpPr>
          <p:nvPr>
            <p:ph type="title"/>
          </p:nvPr>
        </p:nvSpPr>
        <p:spPr>
          <a:xfrm>
            <a:off x="2207568" y="900113"/>
            <a:ext cx="8153400" cy="990600"/>
          </a:xfrm>
        </p:spPr>
        <p:txBody>
          <a:bodyPr>
            <a:normAutofit/>
          </a:bodyPr>
          <a:lstStyle/>
          <a:p>
            <a:r>
              <a:rPr lang="es-ES_tradnl" altLang="es-AR" sz="3600" dirty="0"/>
              <a:t>Métodos de Estimación</a:t>
            </a:r>
          </a:p>
        </p:txBody>
      </p:sp>
      <p:sp>
        <p:nvSpPr>
          <p:cNvPr id="7" name="4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88E85E9A-C558-499F-9CC4-6E16BD7BAD1F}" type="slidenum">
              <a:rPr lang="en-US" altLang="es-AR" sz="1200">
                <a:solidFill>
                  <a:srgbClr val="FFFFFF"/>
                </a:solidFill>
              </a:rPr>
              <a:pPr>
                <a:lnSpc>
                  <a:spcPct val="80000"/>
                </a:lnSpc>
              </a:pPr>
              <a:t>57</a:t>
            </a:fld>
            <a:endParaRPr lang="en-US" altLang="es-AR" sz="1200">
              <a:solidFill>
                <a:srgbClr val="FFFFFF"/>
              </a:solidFill>
            </a:endParaRPr>
          </a:p>
        </p:txBody>
      </p:sp>
      <p:graphicFrame>
        <p:nvGraphicFramePr>
          <p:cNvPr id="10244" name="Object 4"/>
          <p:cNvGraphicFramePr>
            <a:graphicFrameLocks/>
          </p:cNvGraphicFramePr>
          <p:nvPr>
            <p:extLst>
              <p:ext uri="{D42A27DB-BD31-4B8C-83A1-F6EECF244321}">
                <p14:modId xmlns:p14="http://schemas.microsoft.com/office/powerpoint/2010/main" val="3154996664"/>
              </p:ext>
            </p:extLst>
          </p:nvPr>
        </p:nvGraphicFramePr>
        <p:xfrm>
          <a:off x="407368" y="1395413"/>
          <a:ext cx="2554288" cy="2570162"/>
        </p:xfrm>
        <a:graphic>
          <a:graphicData uri="http://schemas.openxmlformats.org/presentationml/2006/ole">
            <mc:AlternateContent xmlns:mc="http://schemas.openxmlformats.org/markup-compatibility/2006">
              <mc:Choice xmlns:v="urn:schemas-microsoft-com:vml" Requires="v">
                <p:oleObj spid="_x0000_s2226" name="Imagen" r:id="rId4" imgW="3636720" imgH="3659040" progId="MS_ClipArt_Gallery.2">
                  <p:embed/>
                </p:oleObj>
              </mc:Choice>
              <mc:Fallback>
                <p:oleObj name="Imagen" r:id="rId4" imgW="3636720" imgH="3659040" progId="MS_ClipArt_Gallery.2">
                  <p:embed/>
                  <p:pic>
                    <p:nvPicPr>
                      <p:cNvPr id="10244"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368" y="1395413"/>
                        <a:ext cx="2554288" cy="257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5" name="Object 5"/>
          <p:cNvGraphicFramePr>
            <a:graphicFrameLocks/>
          </p:cNvGraphicFramePr>
          <p:nvPr>
            <p:extLst>
              <p:ext uri="{D42A27DB-BD31-4B8C-83A1-F6EECF244321}">
                <p14:modId xmlns:p14="http://schemas.microsoft.com/office/powerpoint/2010/main" val="2949240632"/>
              </p:ext>
            </p:extLst>
          </p:nvPr>
        </p:nvGraphicFramePr>
        <p:xfrm>
          <a:off x="9336360" y="3895215"/>
          <a:ext cx="2520950" cy="2120900"/>
        </p:xfrm>
        <a:graphic>
          <a:graphicData uri="http://schemas.openxmlformats.org/presentationml/2006/ole">
            <mc:AlternateContent xmlns:mc="http://schemas.openxmlformats.org/markup-compatibility/2006">
              <mc:Choice xmlns:v="urn:schemas-microsoft-com:vml" Requires="v">
                <p:oleObj spid="_x0000_s2227" name="Imagen" r:id="rId6" imgW="3657600" imgH="3078000" progId="MS_ClipArt_Gallery.2">
                  <p:embed/>
                </p:oleObj>
              </mc:Choice>
              <mc:Fallback>
                <p:oleObj name="Imagen" r:id="rId6" imgW="3657600" imgH="3078000" progId="MS_ClipArt_Gallery.2">
                  <p:embed/>
                  <p:pic>
                    <p:nvPicPr>
                      <p:cNvPr id="10245" name="Object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6360" y="3895215"/>
                        <a:ext cx="252095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Diagrama 2"/>
          <p:cNvGraphicFramePr/>
          <p:nvPr>
            <p:extLst>
              <p:ext uri="{D42A27DB-BD31-4B8C-83A1-F6EECF244321}">
                <p14:modId xmlns:p14="http://schemas.microsoft.com/office/powerpoint/2010/main" val="2284118555"/>
              </p:ext>
            </p:extLst>
          </p:nvPr>
        </p:nvGraphicFramePr>
        <p:xfrm>
          <a:off x="3143672" y="1890713"/>
          <a:ext cx="6152232" cy="41494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70159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dissolve">
                                      <p:cBhvr>
                                        <p:cTn id="7" dur="500"/>
                                        <p:tgtEl>
                                          <p:spTgt spid="102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245"/>
                                        </p:tgtEl>
                                        <p:attrNameLst>
                                          <p:attrName>style.visibility</p:attrName>
                                        </p:attrNameLst>
                                      </p:cBhvr>
                                      <p:to>
                                        <p:strVal val="visible"/>
                                      </p:to>
                                    </p:set>
                                    <p:animEffect transition="in" filter="dissolve">
                                      <p:cBhvr>
                                        <p:cTn id="12" dur="5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02"/>
          <p:cNvSpPr>
            <a:spLocks noGrp="1" noChangeArrowheads="1"/>
          </p:cNvSpPr>
          <p:nvPr>
            <p:ph type="title"/>
          </p:nvPr>
        </p:nvSpPr>
        <p:spPr>
          <a:xfrm>
            <a:off x="2127664" y="791954"/>
            <a:ext cx="8153400" cy="990600"/>
          </a:xfrm>
        </p:spPr>
        <p:txBody>
          <a:bodyPr>
            <a:normAutofit/>
          </a:bodyPr>
          <a:lstStyle/>
          <a:p>
            <a:r>
              <a:rPr lang="es-ES_tradnl" altLang="es-AR" sz="4000" dirty="0"/>
              <a:t>Juicio experto: Puro</a:t>
            </a:r>
          </a:p>
        </p:txBody>
      </p:sp>
      <p:sp>
        <p:nvSpPr>
          <p:cNvPr id="596" name="4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F0C75F32-CD9C-43A2-9876-CB1F131A82F4}" type="slidenum">
              <a:rPr lang="en-US" altLang="es-AR" sz="1200">
                <a:solidFill>
                  <a:srgbClr val="FFFFFF"/>
                </a:solidFill>
              </a:rPr>
              <a:pPr>
                <a:lnSpc>
                  <a:spcPct val="80000"/>
                </a:lnSpc>
              </a:pPr>
              <a:t>58</a:t>
            </a:fld>
            <a:endParaRPr lang="en-US" altLang="es-AR" sz="1200">
              <a:solidFill>
                <a:srgbClr val="FFFFFF"/>
              </a:solidFill>
            </a:endParaRPr>
          </a:p>
        </p:txBody>
      </p:sp>
      <p:sp>
        <p:nvSpPr>
          <p:cNvPr id="22532" name="Rectangle 603"/>
          <p:cNvSpPr>
            <a:spLocks noGrp="1" noChangeArrowheads="1"/>
          </p:cNvSpPr>
          <p:nvPr>
            <p:ph sz="quarter" idx="1"/>
          </p:nvPr>
        </p:nvSpPr>
        <p:spPr>
          <a:xfrm>
            <a:off x="826638" y="1911351"/>
            <a:ext cx="6705600" cy="4572000"/>
          </a:xfrm>
        </p:spPr>
        <p:txBody>
          <a:bodyPr/>
          <a:lstStyle/>
          <a:p>
            <a:r>
              <a:rPr lang="es-ES_tradnl" altLang="es-AR" sz="2800" dirty="0"/>
              <a:t>Un experto estudia las especificaciones y hace su estimación. </a:t>
            </a:r>
          </a:p>
          <a:p>
            <a:r>
              <a:rPr lang="es-ES_tradnl" altLang="es-AR" sz="2800" dirty="0"/>
              <a:t>Se basa fundamentalmente en los conocimientos del experto.</a:t>
            </a:r>
          </a:p>
          <a:p>
            <a:r>
              <a:rPr lang="es-ES_tradnl" altLang="es-AR" sz="2800" dirty="0"/>
              <a:t>Si desaparece el experto, la empresa deja de estimar</a:t>
            </a:r>
            <a:endParaRPr lang="es-ES_tradnl" altLang="es-AR" dirty="0"/>
          </a:p>
        </p:txBody>
      </p:sp>
      <p:grpSp>
        <p:nvGrpSpPr>
          <p:cNvPr id="2" name="Group 599"/>
          <p:cNvGrpSpPr>
            <a:grpSpLocks/>
          </p:cNvGrpSpPr>
          <p:nvPr/>
        </p:nvGrpSpPr>
        <p:grpSpPr bwMode="auto">
          <a:xfrm flipH="1">
            <a:off x="6240016" y="1885673"/>
            <a:ext cx="5029200" cy="4346575"/>
            <a:chOff x="2594" y="1090"/>
            <a:chExt cx="3394" cy="2738"/>
          </a:xfrm>
        </p:grpSpPr>
        <p:grpSp>
          <p:nvGrpSpPr>
            <p:cNvPr id="22534" name="Group 209"/>
            <p:cNvGrpSpPr>
              <a:grpSpLocks/>
            </p:cNvGrpSpPr>
            <p:nvPr/>
          </p:nvGrpSpPr>
          <p:grpSpPr bwMode="auto">
            <a:xfrm>
              <a:off x="2594" y="1266"/>
              <a:ext cx="3394" cy="2515"/>
              <a:chOff x="2594" y="1266"/>
              <a:chExt cx="3394" cy="2515"/>
            </a:xfrm>
          </p:grpSpPr>
          <p:sp>
            <p:nvSpPr>
              <p:cNvPr id="22924" name="Freeform 9"/>
              <p:cNvSpPr>
                <a:spLocks/>
              </p:cNvSpPr>
              <p:nvPr/>
            </p:nvSpPr>
            <p:spPr bwMode="auto">
              <a:xfrm>
                <a:off x="2653" y="2614"/>
                <a:ext cx="35" cy="37"/>
              </a:xfrm>
              <a:custGeom>
                <a:avLst/>
                <a:gdLst>
                  <a:gd name="T0" fmla="*/ 87 w 104"/>
                  <a:gd name="T1" fmla="*/ 0 h 112"/>
                  <a:gd name="T2" fmla="*/ 66 w 104"/>
                  <a:gd name="T3" fmla="*/ 22 h 112"/>
                  <a:gd name="T4" fmla="*/ 21 w 104"/>
                  <a:gd name="T5" fmla="*/ 70 h 112"/>
                  <a:gd name="T6" fmla="*/ 0 w 104"/>
                  <a:gd name="T7" fmla="*/ 97 h 112"/>
                  <a:gd name="T8" fmla="*/ 10 w 104"/>
                  <a:gd name="T9" fmla="*/ 104 h 112"/>
                  <a:gd name="T10" fmla="*/ 21 w 104"/>
                  <a:gd name="T11" fmla="*/ 112 h 112"/>
                  <a:gd name="T12" fmla="*/ 41 w 104"/>
                  <a:gd name="T13" fmla="*/ 85 h 112"/>
                  <a:gd name="T14" fmla="*/ 84 w 104"/>
                  <a:gd name="T15" fmla="*/ 39 h 112"/>
                  <a:gd name="T16" fmla="*/ 104 w 104"/>
                  <a:gd name="T17" fmla="*/ 17 h 112"/>
                  <a:gd name="T18" fmla="*/ 87 w 104"/>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4"/>
                  <a:gd name="T31" fmla="*/ 0 h 112"/>
                  <a:gd name="T32" fmla="*/ 104 w 104"/>
                  <a:gd name="T33" fmla="*/ 112 h 1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4" h="112">
                    <a:moveTo>
                      <a:pt x="87" y="0"/>
                    </a:moveTo>
                    <a:lnTo>
                      <a:pt x="66" y="22"/>
                    </a:lnTo>
                    <a:lnTo>
                      <a:pt x="21" y="70"/>
                    </a:lnTo>
                    <a:lnTo>
                      <a:pt x="0" y="97"/>
                    </a:lnTo>
                    <a:lnTo>
                      <a:pt x="10" y="104"/>
                    </a:lnTo>
                    <a:lnTo>
                      <a:pt x="21" y="112"/>
                    </a:lnTo>
                    <a:lnTo>
                      <a:pt x="41" y="85"/>
                    </a:lnTo>
                    <a:lnTo>
                      <a:pt x="84" y="39"/>
                    </a:lnTo>
                    <a:lnTo>
                      <a:pt x="104" y="17"/>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5" name="Freeform 10"/>
              <p:cNvSpPr>
                <a:spLocks/>
              </p:cNvSpPr>
              <p:nvPr/>
            </p:nvSpPr>
            <p:spPr bwMode="auto">
              <a:xfrm>
                <a:off x="2603" y="2646"/>
                <a:ext cx="96" cy="148"/>
              </a:xfrm>
              <a:custGeom>
                <a:avLst/>
                <a:gdLst>
                  <a:gd name="T0" fmla="*/ 159 w 287"/>
                  <a:gd name="T1" fmla="*/ 9 h 445"/>
                  <a:gd name="T2" fmla="*/ 149 w 287"/>
                  <a:gd name="T3" fmla="*/ 0 h 445"/>
                  <a:gd name="T4" fmla="*/ 143 w 287"/>
                  <a:gd name="T5" fmla="*/ 6 h 445"/>
                  <a:gd name="T6" fmla="*/ 109 w 287"/>
                  <a:gd name="T7" fmla="*/ 52 h 445"/>
                  <a:gd name="T8" fmla="*/ 88 w 287"/>
                  <a:gd name="T9" fmla="*/ 81 h 445"/>
                  <a:gd name="T10" fmla="*/ 78 w 287"/>
                  <a:gd name="T11" fmla="*/ 99 h 445"/>
                  <a:gd name="T12" fmla="*/ 52 w 287"/>
                  <a:gd name="T13" fmla="*/ 146 h 445"/>
                  <a:gd name="T14" fmla="*/ 44 w 287"/>
                  <a:gd name="T15" fmla="*/ 161 h 445"/>
                  <a:gd name="T16" fmla="*/ 16 w 287"/>
                  <a:gd name="T17" fmla="*/ 232 h 445"/>
                  <a:gd name="T18" fmla="*/ 10 w 287"/>
                  <a:gd name="T19" fmla="*/ 248 h 445"/>
                  <a:gd name="T20" fmla="*/ 5 w 287"/>
                  <a:gd name="T21" fmla="*/ 271 h 445"/>
                  <a:gd name="T22" fmla="*/ 2 w 287"/>
                  <a:gd name="T23" fmla="*/ 296 h 445"/>
                  <a:gd name="T24" fmla="*/ 0 w 287"/>
                  <a:gd name="T25" fmla="*/ 323 h 445"/>
                  <a:gd name="T26" fmla="*/ 6 w 287"/>
                  <a:gd name="T27" fmla="*/ 369 h 445"/>
                  <a:gd name="T28" fmla="*/ 18 w 287"/>
                  <a:gd name="T29" fmla="*/ 397 h 445"/>
                  <a:gd name="T30" fmla="*/ 31 w 287"/>
                  <a:gd name="T31" fmla="*/ 410 h 445"/>
                  <a:gd name="T32" fmla="*/ 50 w 287"/>
                  <a:gd name="T33" fmla="*/ 425 h 445"/>
                  <a:gd name="T34" fmla="*/ 77 w 287"/>
                  <a:gd name="T35" fmla="*/ 436 h 445"/>
                  <a:gd name="T36" fmla="*/ 96 w 287"/>
                  <a:gd name="T37" fmla="*/ 442 h 445"/>
                  <a:gd name="T38" fmla="*/ 121 w 287"/>
                  <a:gd name="T39" fmla="*/ 445 h 445"/>
                  <a:gd name="T40" fmla="*/ 149 w 287"/>
                  <a:gd name="T41" fmla="*/ 445 h 445"/>
                  <a:gd name="T42" fmla="*/ 177 w 287"/>
                  <a:gd name="T43" fmla="*/ 444 h 445"/>
                  <a:gd name="T44" fmla="*/ 205 w 287"/>
                  <a:gd name="T45" fmla="*/ 439 h 445"/>
                  <a:gd name="T46" fmla="*/ 239 w 287"/>
                  <a:gd name="T47" fmla="*/ 433 h 445"/>
                  <a:gd name="T48" fmla="*/ 287 w 287"/>
                  <a:gd name="T49" fmla="*/ 419 h 445"/>
                  <a:gd name="T50" fmla="*/ 284 w 287"/>
                  <a:gd name="T51" fmla="*/ 405 h 445"/>
                  <a:gd name="T52" fmla="*/ 281 w 287"/>
                  <a:gd name="T53" fmla="*/ 392 h 445"/>
                  <a:gd name="T54" fmla="*/ 224 w 287"/>
                  <a:gd name="T55" fmla="*/ 407 h 445"/>
                  <a:gd name="T56" fmla="*/ 202 w 287"/>
                  <a:gd name="T57" fmla="*/ 413 h 445"/>
                  <a:gd name="T58" fmla="*/ 174 w 287"/>
                  <a:gd name="T59" fmla="*/ 417 h 445"/>
                  <a:gd name="T60" fmla="*/ 149 w 287"/>
                  <a:gd name="T61" fmla="*/ 419 h 445"/>
                  <a:gd name="T62" fmla="*/ 124 w 287"/>
                  <a:gd name="T63" fmla="*/ 419 h 445"/>
                  <a:gd name="T64" fmla="*/ 102 w 287"/>
                  <a:gd name="T65" fmla="*/ 416 h 445"/>
                  <a:gd name="T66" fmla="*/ 77 w 287"/>
                  <a:gd name="T67" fmla="*/ 410 h 445"/>
                  <a:gd name="T68" fmla="*/ 65 w 287"/>
                  <a:gd name="T69" fmla="*/ 404 h 445"/>
                  <a:gd name="T70" fmla="*/ 52 w 287"/>
                  <a:gd name="T71" fmla="*/ 395 h 445"/>
                  <a:gd name="T72" fmla="*/ 38 w 287"/>
                  <a:gd name="T73" fmla="*/ 376 h 445"/>
                  <a:gd name="T74" fmla="*/ 33 w 287"/>
                  <a:gd name="T75" fmla="*/ 366 h 445"/>
                  <a:gd name="T76" fmla="*/ 27 w 287"/>
                  <a:gd name="T77" fmla="*/ 323 h 445"/>
                  <a:gd name="T78" fmla="*/ 28 w 287"/>
                  <a:gd name="T79" fmla="*/ 302 h 445"/>
                  <a:gd name="T80" fmla="*/ 31 w 287"/>
                  <a:gd name="T81" fmla="*/ 280 h 445"/>
                  <a:gd name="T82" fmla="*/ 37 w 287"/>
                  <a:gd name="T83" fmla="*/ 254 h 445"/>
                  <a:gd name="T84" fmla="*/ 46 w 287"/>
                  <a:gd name="T85" fmla="*/ 223 h 445"/>
                  <a:gd name="T86" fmla="*/ 59 w 287"/>
                  <a:gd name="T87" fmla="*/ 193 h 445"/>
                  <a:gd name="T88" fmla="*/ 75 w 287"/>
                  <a:gd name="T89" fmla="*/ 158 h 445"/>
                  <a:gd name="T90" fmla="*/ 102 w 287"/>
                  <a:gd name="T91" fmla="*/ 111 h 445"/>
                  <a:gd name="T92" fmla="*/ 118 w 287"/>
                  <a:gd name="T93" fmla="*/ 84 h 445"/>
                  <a:gd name="T94" fmla="*/ 130 w 287"/>
                  <a:gd name="T95" fmla="*/ 67 h 445"/>
                  <a:gd name="T96" fmla="*/ 134 w 287"/>
                  <a:gd name="T97" fmla="*/ 62 h 445"/>
                  <a:gd name="T98" fmla="*/ 149 w 287"/>
                  <a:gd name="T99" fmla="*/ 43 h 445"/>
                  <a:gd name="T100" fmla="*/ 170 w 287"/>
                  <a:gd name="T101" fmla="*/ 17 h 445"/>
                  <a:gd name="T102" fmla="*/ 159 w 287"/>
                  <a:gd name="T103" fmla="*/ 9 h 4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87"/>
                  <a:gd name="T157" fmla="*/ 0 h 445"/>
                  <a:gd name="T158" fmla="*/ 287 w 287"/>
                  <a:gd name="T159" fmla="*/ 445 h 4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87" h="445">
                    <a:moveTo>
                      <a:pt x="159" y="9"/>
                    </a:moveTo>
                    <a:lnTo>
                      <a:pt x="149" y="0"/>
                    </a:lnTo>
                    <a:lnTo>
                      <a:pt x="143" y="6"/>
                    </a:lnTo>
                    <a:lnTo>
                      <a:pt x="109" y="52"/>
                    </a:lnTo>
                    <a:lnTo>
                      <a:pt x="88" y="81"/>
                    </a:lnTo>
                    <a:lnTo>
                      <a:pt x="78" y="99"/>
                    </a:lnTo>
                    <a:lnTo>
                      <a:pt x="52" y="146"/>
                    </a:lnTo>
                    <a:lnTo>
                      <a:pt x="44" y="161"/>
                    </a:lnTo>
                    <a:lnTo>
                      <a:pt x="16" y="232"/>
                    </a:lnTo>
                    <a:lnTo>
                      <a:pt x="10" y="248"/>
                    </a:lnTo>
                    <a:lnTo>
                      <a:pt x="5" y="271"/>
                    </a:lnTo>
                    <a:lnTo>
                      <a:pt x="2" y="296"/>
                    </a:lnTo>
                    <a:lnTo>
                      <a:pt x="0" y="323"/>
                    </a:lnTo>
                    <a:lnTo>
                      <a:pt x="6" y="369"/>
                    </a:lnTo>
                    <a:lnTo>
                      <a:pt x="18" y="397"/>
                    </a:lnTo>
                    <a:lnTo>
                      <a:pt x="31" y="410"/>
                    </a:lnTo>
                    <a:lnTo>
                      <a:pt x="50" y="425"/>
                    </a:lnTo>
                    <a:lnTo>
                      <a:pt x="77" y="436"/>
                    </a:lnTo>
                    <a:lnTo>
                      <a:pt x="96" y="442"/>
                    </a:lnTo>
                    <a:lnTo>
                      <a:pt x="121" y="445"/>
                    </a:lnTo>
                    <a:lnTo>
                      <a:pt x="149" y="445"/>
                    </a:lnTo>
                    <a:lnTo>
                      <a:pt x="177" y="444"/>
                    </a:lnTo>
                    <a:lnTo>
                      <a:pt x="205" y="439"/>
                    </a:lnTo>
                    <a:lnTo>
                      <a:pt x="239" y="433"/>
                    </a:lnTo>
                    <a:lnTo>
                      <a:pt x="287" y="419"/>
                    </a:lnTo>
                    <a:lnTo>
                      <a:pt x="284" y="405"/>
                    </a:lnTo>
                    <a:lnTo>
                      <a:pt x="281" y="392"/>
                    </a:lnTo>
                    <a:lnTo>
                      <a:pt x="224" y="407"/>
                    </a:lnTo>
                    <a:lnTo>
                      <a:pt x="202" y="413"/>
                    </a:lnTo>
                    <a:lnTo>
                      <a:pt x="174" y="417"/>
                    </a:lnTo>
                    <a:lnTo>
                      <a:pt x="149" y="419"/>
                    </a:lnTo>
                    <a:lnTo>
                      <a:pt x="124" y="419"/>
                    </a:lnTo>
                    <a:lnTo>
                      <a:pt x="102" y="416"/>
                    </a:lnTo>
                    <a:lnTo>
                      <a:pt x="77" y="410"/>
                    </a:lnTo>
                    <a:lnTo>
                      <a:pt x="65" y="404"/>
                    </a:lnTo>
                    <a:lnTo>
                      <a:pt x="52" y="395"/>
                    </a:lnTo>
                    <a:lnTo>
                      <a:pt x="38" y="376"/>
                    </a:lnTo>
                    <a:lnTo>
                      <a:pt x="33" y="366"/>
                    </a:lnTo>
                    <a:lnTo>
                      <a:pt x="27" y="323"/>
                    </a:lnTo>
                    <a:lnTo>
                      <a:pt x="28" y="302"/>
                    </a:lnTo>
                    <a:lnTo>
                      <a:pt x="31" y="280"/>
                    </a:lnTo>
                    <a:lnTo>
                      <a:pt x="37" y="254"/>
                    </a:lnTo>
                    <a:lnTo>
                      <a:pt x="46" y="223"/>
                    </a:lnTo>
                    <a:lnTo>
                      <a:pt x="59" y="193"/>
                    </a:lnTo>
                    <a:lnTo>
                      <a:pt x="75" y="158"/>
                    </a:lnTo>
                    <a:lnTo>
                      <a:pt x="102" y="111"/>
                    </a:lnTo>
                    <a:lnTo>
                      <a:pt x="118" y="84"/>
                    </a:lnTo>
                    <a:lnTo>
                      <a:pt x="130" y="67"/>
                    </a:lnTo>
                    <a:lnTo>
                      <a:pt x="134" y="62"/>
                    </a:lnTo>
                    <a:lnTo>
                      <a:pt x="149" y="43"/>
                    </a:lnTo>
                    <a:lnTo>
                      <a:pt x="170" y="17"/>
                    </a:lnTo>
                    <a:lnTo>
                      <a:pt x="15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6" name="Freeform 11"/>
              <p:cNvSpPr>
                <a:spLocks/>
              </p:cNvSpPr>
              <p:nvPr/>
            </p:nvSpPr>
            <p:spPr bwMode="auto">
              <a:xfrm>
                <a:off x="2696" y="2747"/>
                <a:ext cx="64" cy="38"/>
              </a:xfrm>
              <a:custGeom>
                <a:avLst/>
                <a:gdLst>
                  <a:gd name="T0" fmla="*/ 8 w 192"/>
                  <a:gd name="T1" fmla="*/ 115 h 115"/>
                  <a:gd name="T2" fmla="*/ 8 w 192"/>
                  <a:gd name="T3" fmla="*/ 115 h 115"/>
                  <a:gd name="T4" fmla="*/ 11 w 192"/>
                  <a:gd name="T5" fmla="*/ 113 h 115"/>
                  <a:gd name="T6" fmla="*/ 14 w 192"/>
                  <a:gd name="T7" fmla="*/ 112 h 115"/>
                  <a:gd name="T8" fmla="*/ 14 w 192"/>
                  <a:gd name="T9" fmla="*/ 112 h 115"/>
                  <a:gd name="T10" fmla="*/ 23 w 192"/>
                  <a:gd name="T11" fmla="*/ 106 h 115"/>
                  <a:gd name="T12" fmla="*/ 38 w 192"/>
                  <a:gd name="T13" fmla="*/ 101 h 115"/>
                  <a:gd name="T14" fmla="*/ 55 w 192"/>
                  <a:gd name="T15" fmla="*/ 93 h 115"/>
                  <a:gd name="T16" fmla="*/ 64 w 192"/>
                  <a:gd name="T17" fmla="*/ 88 h 115"/>
                  <a:gd name="T18" fmla="*/ 94 w 192"/>
                  <a:gd name="T19" fmla="*/ 75 h 115"/>
                  <a:gd name="T20" fmla="*/ 109 w 192"/>
                  <a:gd name="T21" fmla="*/ 66 h 115"/>
                  <a:gd name="T22" fmla="*/ 129 w 192"/>
                  <a:gd name="T23" fmla="*/ 57 h 115"/>
                  <a:gd name="T24" fmla="*/ 163 w 192"/>
                  <a:gd name="T25" fmla="*/ 40 h 115"/>
                  <a:gd name="T26" fmla="*/ 179 w 192"/>
                  <a:gd name="T27" fmla="*/ 31 h 115"/>
                  <a:gd name="T28" fmla="*/ 192 w 192"/>
                  <a:gd name="T29" fmla="*/ 23 h 115"/>
                  <a:gd name="T30" fmla="*/ 187 w 192"/>
                  <a:gd name="T31" fmla="*/ 12 h 115"/>
                  <a:gd name="T32" fmla="*/ 181 w 192"/>
                  <a:gd name="T33" fmla="*/ 0 h 115"/>
                  <a:gd name="T34" fmla="*/ 167 w 192"/>
                  <a:gd name="T35" fmla="*/ 7 h 115"/>
                  <a:gd name="T36" fmla="*/ 151 w 192"/>
                  <a:gd name="T37" fmla="*/ 16 h 115"/>
                  <a:gd name="T38" fmla="*/ 109 w 192"/>
                  <a:gd name="T39" fmla="*/ 40 h 115"/>
                  <a:gd name="T40" fmla="*/ 88 w 192"/>
                  <a:gd name="T41" fmla="*/ 48 h 115"/>
                  <a:gd name="T42" fmla="*/ 64 w 192"/>
                  <a:gd name="T43" fmla="*/ 60 h 115"/>
                  <a:gd name="T44" fmla="*/ 55 w 192"/>
                  <a:gd name="T45" fmla="*/ 65 h 115"/>
                  <a:gd name="T46" fmla="*/ 29 w 192"/>
                  <a:gd name="T47" fmla="*/ 75 h 115"/>
                  <a:gd name="T48" fmla="*/ 17 w 192"/>
                  <a:gd name="T49" fmla="*/ 81 h 115"/>
                  <a:gd name="T50" fmla="*/ 8 w 192"/>
                  <a:gd name="T51" fmla="*/ 85 h 115"/>
                  <a:gd name="T52" fmla="*/ 2 w 192"/>
                  <a:gd name="T53" fmla="*/ 88 h 115"/>
                  <a:gd name="T54" fmla="*/ 0 w 192"/>
                  <a:gd name="T55" fmla="*/ 90 h 115"/>
                  <a:gd name="T56" fmla="*/ 5 w 192"/>
                  <a:gd name="T57" fmla="*/ 101 h 115"/>
                  <a:gd name="T58" fmla="*/ 8 w 192"/>
                  <a:gd name="T59" fmla="*/ 115 h 11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92"/>
                  <a:gd name="T91" fmla="*/ 0 h 115"/>
                  <a:gd name="T92" fmla="*/ 192 w 192"/>
                  <a:gd name="T93" fmla="*/ 115 h 11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92" h="115">
                    <a:moveTo>
                      <a:pt x="8" y="115"/>
                    </a:moveTo>
                    <a:lnTo>
                      <a:pt x="8" y="115"/>
                    </a:lnTo>
                    <a:lnTo>
                      <a:pt x="11" y="113"/>
                    </a:lnTo>
                    <a:lnTo>
                      <a:pt x="14" y="112"/>
                    </a:lnTo>
                    <a:lnTo>
                      <a:pt x="23" y="106"/>
                    </a:lnTo>
                    <a:lnTo>
                      <a:pt x="38" y="101"/>
                    </a:lnTo>
                    <a:lnTo>
                      <a:pt x="55" y="93"/>
                    </a:lnTo>
                    <a:lnTo>
                      <a:pt x="64" y="88"/>
                    </a:lnTo>
                    <a:lnTo>
                      <a:pt x="94" y="75"/>
                    </a:lnTo>
                    <a:lnTo>
                      <a:pt x="109" y="66"/>
                    </a:lnTo>
                    <a:lnTo>
                      <a:pt x="129" y="57"/>
                    </a:lnTo>
                    <a:lnTo>
                      <a:pt x="163" y="40"/>
                    </a:lnTo>
                    <a:lnTo>
                      <a:pt x="179" y="31"/>
                    </a:lnTo>
                    <a:lnTo>
                      <a:pt x="192" y="23"/>
                    </a:lnTo>
                    <a:lnTo>
                      <a:pt x="187" y="12"/>
                    </a:lnTo>
                    <a:lnTo>
                      <a:pt x="181" y="0"/>
                    </a:lnTo>
                    <a:lnTo>
                      <a:pt x="167" y="7"/>
                    </a:lnTo>
                    <a:lnTo>
                      <a:pt x="151" y="16"/>
                    </a:lnTo>
                    <a:lnTo>
                      <a:pt x="109" y="40"/>
                    </a:lnTo>
                    <a:lnTo>
                      <a:pt x="88" y="48"/>
                    </a:lnTo>
                    <a:lnTo>
                      <a:pt x="64" y="60"/>
                    </a:lnTo>
                    <a:lnTo>
                      <a:pt x="55" y="65"/>
                    </a:lnTo>
                    <a:lnTo>
                      <a:pt x="29" y="75"/>
                    </a:lnTo>
                    <a:lnTo>
                      <a:pt x="17" y="81"/>
                    </a:lnTo>
                    <a:lnTo>
                      <a:pt x="8" y="85"/>
                    </a:lnTo>
                    <a:lnTo>
                      <a:pt x="2" y="88"/>
                    </a:lnTo>
                    <a:lnTo>
                      <a:pt x="0" y="90"/>
                    </a:lnTo>
                    <a:lnTo>
                      <a:pt x="5" y="101"/>
                    </a:lnTo>
                    <a:lnTo>
                      <a:pt x="8"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7" name="Freeform 12"/>
              <p:cNvSpPr>
                <a:spLocks/>
              </p:cNvSpPr>
              <p:nvPr/>
            </p:nvSpPr>
            <p:spPr bwMode="auto">
              <a:xfrm>
                <a:off x="2666" y="2747"/>
                <a:ext cx="96" cy="178"/>
              </a:xfrm>
              <a:custGeom>
                <a:avLst/>
                <a:gdLst>
                  <a:gd name="T0" fmla="*/ 277 w 287"/>
                  <a:gd name="T1" fmla="*/ 12 h 534"/>
                  <a:gd name="T2" fmla="*/ 266 w 287"/>
                  <a:gd name="T3" fmla="*/ 4 h 534"/>
                  <a:gd name="T4" fmla="*/ 263 w 287"/>
                  <a:gd name="T5" fmla="*/ 9 h 534"/>
                  <a:gd name="T6" fmla="*/ 252 w 287"/>
                  <a:gd name="T7" fmla="*/ 23 h 534"/>
                  <a:gd name="T8" fmla="*/ 235 w 287"/>
                  <a:gd name="T9" fmla="*/ 47 h 534"/>
                  <a:gd name="T10" fmla="*/ 213 w 287"/>
                  <a:gd name="T11" fmla="*/ 79 h 534"/>
                  <a:gd name="T12" fmla="*/ 179 w 287"/>
                  <a:gd name="T13" fmla="*/ 131 h 534"/>
                  <a:gd name="T14" fmla="*/ 159 w 287"/>
                  <a:gd name="T15" fmla="*/ 165 h 534"/>
                  <a:gd name="T16" fmla="*/ 129 w 287"/>
                  <a:gd name="T17" fmla="*/ 216 h 534"/>
                  <a:gd name="T18" fmla="*/ 100 w 287"/>
                  <a:gd name="T19" fmla="*/ 272 h 534"/>
                  <a:gd name="T20" fmla="*/ 73 w 287"/>
                  <a:gd name="T21" fmla="*/ 324 h 534"/>
                  <a:gd name="T22" fmla="*/ 44 w 287"/>
                  <a:gd name="T23" fmla="*/ 396 h 534"/>
                  <a:gd name="T24" fmla="*/ 16 w 287"/>
                  <a:gd name="T25" fmla="*/ 474 h 534"/>
                  <a:gd name="T26" fmla="*/ 0 w 287"/>
                  <a:gd name="T27" fmla="*/ 529 h 534"/>
                  <a:gd name="T28" fmla="*/ 13 w 287"/>
                  <a:gd name="T29" fmla="*/ 531 h 534"/>
                  <a:gd name="T30" fmla="*/ 26 w 287"/>
                  <a:gd name="T31" fmla="*/ 534 h 534"/>
                  <a:gd name="T32" fmla="*/ 48 w 287"/>
                  <a:gd name="T33" fmla="*/ 456 h 534"/>
                  <a:gd name="T34" fmla="*/ 67 w 287"/>
                  <a:gd name="T35" fmla="*/ 405 h 534"/>
                  <a:gd name="T36" fmla="*/ 91 w 287"/>
                  <a:gd name="T37" fmla="*/ 350 h 534"/>
                  <a:gd name="T38" fmla="*/ 123 w 287"/>
                  <a:gd name="T39" fmla="*/ 284 h 534"/>
                  <a:gd name="T40" fmla="*/ 153 w 287"/>
                  <a:gd name="T41" fmla="*/ 228 h 534"/>
                  <a:gd name="T42" fmla="*/ 182 w 287"/>
                  <a:gd name="T43" fmla="*/ 177 h 534"/>
                  <a:gd name="T44" fmla="*/ 218 w 287"/>
                  <a:gd name="T45" fmla="*/ 119 h 534"/>
                  <a:gd name="T46" fmla="*/ 234 w 287"/>
                  <a:gd name="T47" fmla="*/ 94 h 534"/>
                  <a:gd name="T48" fmla="*/ 256 w 287"/>
                  <a:gd name="T49" fmla="*/ 62 h 534"/>
                  <a:gd name="T50" fmla="*/ 272 w 287"/>
                  <a:gd name="T51" fmla="*/ 38 h 534"/>
                  <a:gd name="T52" fmla="*/ 284 w 287"/>
                  <a:gd name="T53" fmla="*/ 23 h 534"/>
                  <a:gd name="T54" fmla="*/ 287 w 287"/>
                  <a:gd name="T55" fmla="*/ 19 h 534"/>
                  <a:gd name="T56" fmla="*/ 271 w 287"/>
                  <a:gd name="T57" fmla="*/ 0 h 534"/>
                  <a:gd name="T58" fmla="*/ 271 w 287"/>
                  <a:gd name="T59" fmla="*/ 0 h 534"/>
                  <a:gd name="T60" fmla="*/ 277 w 287"/>
                  <a:gd name="T61" fmla="*/ 12 h 5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87"/>
                  <a:gd name="T94" fmla="*/ 0 h 534"/>
                  <a:gd name="T95" fmla="*/ 287 w 287"/>
                  <a:gd name="T96" fmla="*/ 534 h 53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87" h="534">
                    <a:moveTo>
                      <a:pt x="277" y="12"/>
                    </a:moveTo>
                    <a:lnTo>
                      <a:pt x="266" y="4"/>
                    </a:lnTo>
                    <a:lnTo>
                      <a:pt x="263" y="9"/>
                    </a:lnTo>
                    <a:lnTo>
                      <a:pt x="252" y="23"/>
                    </a:lnTo>
                    <a:lnTo>
                      <a:pt x="235" y="47"/>
                    </a:lnTo>
                    <a:lnTo>
                      <a:pt x="213" y="79"/>
                    </a:lnTo>
                    <a:lnTo>
                      <a:pt x="179" y="131"/>
                    </a:lnTo>
                    <a:lnTo>
                      <a:pt x="159" y="165"/>
                    </a:lnTo>
                    <a:lnTo>
                      <a:pt x="129" y="216"/>
                    </a:lnTo>
                    <a:lnTo>
                      <a:pt x="100" y="272"/>
                    </a:lnTo>
                    <a:lnTo>
                      <a:pt x="73" y="324"/>
                    </a:lnTo>
                    <a:lnTo>
                      <a:pt x="44" y="396"/>
                    </a:lnTo>
                    <a:lnTo>
                      <a:pt x="16" y="474"/>
                    </a:lnTo>
                    <a:lnTo>
                      <a:pt x="0" y="529"/>
                    </a:lnTo>
                    <a:lnTo>
                      <a:pt x="13" y="531"/>
                    </a:lnTo>
                    <a:lnTo>
                      <a:pt x="26" y="534"/>
                    </a:lnTo>
                    <a:lnTo>
                      <a:pt x="48" y="456"/>
                    </a:lnTo>
                    <a:lnTo>
                      <a:pt x="67" y="405"/>
                    </a:lnTo>
                    <a:lnTo>
                      <a:pt x="91" y="350"/>
                    </a:lnTo>
                    <a:lnTo>
                      <a:pt x="123" y="284"/>
                    </a:lnTo>
                    <a:lnTo>
                      <a:pt x="153" y="228"/>
                    </a:lnTo>
                    <a:lnTo>
                      <a:pt x="182" y="177"/>
                    </a:lnTo>
                    <a:lnTo>
                      <a:pt x="218" y="119"/>
                    </a:lnTo>
                    <a:lnTo>
                      <a:pt x="234" y="94"/>
                    </a:lnTo>
                    <a:lnTo>
                      <a:pt x="256" y="62"/>
                    </a:lnTo>
                    <a:lnTo>
                      <a:pt x="272" y="38"/>
                    </a:lnTo>
                    <a:lnTo>
                      <a:pt x="284" y="23"/>
                    </a:lnTo>
                    <a:lnTo>
                      <a:pt x="287" y="19"/>
                    </a:lnTo>
                    <a:lnTo>
                      <a:pt x="271" y="0"/>
                    </a:lnTo>
                    <a:lnTo>
                      <a:pt x="27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8" name="Freeform 13"/>
              <p:cNvSpPr>
                <a:spLocks/>
              </p:cNvSpPr>
              <p:nvPr/>
            </p:nvSpPr>
            <p:spPr bwMode="auto">
              <a:xfrm>
                <a:off x="2666" y="2923"/>
                <a:ext cx="9" cy="2"/>
              </a:xfrm>
              <a:custGeom>
                <a:avLst/>
                <a:gdLst>
                  <a:gd name="T0" fmla="*/ 0 w 26"/>
                  <a:gd name="T1" fmla="*/ 0 h 4"/>
                  <a:gd name="T2" fmla="*/ 0 w 26"/>
                  <a:gd name="T3" fmla="*/ 0 h 4"/>
                  <a:gd name="T4" fmla="*/ 0 w 26"/>
                  <a:gd name="T5" fmla="*/ 2 h 4"/>
                  <a:gd name="T6" fmla="*/ 0 w 26"/>
                  <a:gd name="T7" fmla="*/ 4 h 4"/>
                  <a:gd name="T8" fmla="*/ 13 w 26"/>
                  <a:gd name="T9" fmla="*/ 4 h 4"/>
                  <a:gd name="T10" fmla="*/ 26 w 26"/>
                  <a:gd name="T11" fmla="*/ 4 h 4"/>
                  <a:gd name="T12" fmla="*/ 26 w 26"/>
                  <a:gd name="T13" fmla="*/ 2 h 4"/>
                  <a:gd name="T14" fmla="*/ 13 w 26"/>
                  <a:gd name="T15" fmla="*/ 2 h 4"/>
                  <a:gd name="T16" fmla="*/ 0 w 26"/>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4"/>
                  <a:gd name="T29" fmla="*/ 26 w 26"/>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4">
                    <a:moveTo>
                      <a:pt x="0" y="0"/>
                    </a:moveTo>
                    <a:lnTo>
                      <a:pt x="0" y="0"/>
                    </a:lnTo>
                    <a:lnTo>
                      <a:pt x="0" y="2"/>
                    </a:lnTo>
                    <a:lnTo>
                      <a:pt x="0" y="4"/>
                    </a:lnTo>
                    <a:lnTo>
                      <a:pt x="13" y="4"/>
                    </a:lnTo>
                    <a:lnTo>
                      <a:pt x="26" y="4"/>
                    </a:lnTo>
                    <a:lnTo>
                      <a:pt x="26" y="2"/>
                    </a:lnTo>
                    <a:lnTo>
                      <a:pt x="13"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9" name="Freeform 14"/>
              <p:cNvSpPr>
                <a:spLocks/>
              </p:cNvSpPr>
              <p:nvPr/>
            </p:nvSpPr>
            <p:spPr bwMode="auto">
              <a:xfrm>
                <a:off x="2629" y="2924"/>
                <a:ext cx="46" cy="216"/>
              </a:xfrm>
              <a:custGeom>
                <a:avLst/>
                <a:gdLst>
                  <a:gd name="T0" fmla="*/ 125 w 138"/>
                  <a:gd name="T1" fmla="*/ 2 h 647"/>
                  <a:gd name="T2" fmla="*/ 112 w 138"/>
                  <a:gd name="T3" fmla="*/ 0 h 647"/>
                  <a:gd name="T4" fmla="*/ 110 w 138"/>
                  <a:gd name="T5" fmla="*/ 5 h 647"/>
                  <a:gd name="T6" fmla="*/ 107 w 138"/>
                  <a:gd name="T7" fmla="*/ 17 h 647"/>
                  <a:gd name="T8" fmla="*/ 104 w 138"/>
                  <a:gd name="T9" fmla="*/ 37 h 647"/>
                  <a:gd name="T10" fmla="*/ 101 w 138"/>
                  <a:gd name="T11" fmla="*/ 55 h 647"/>
                  <a:gd name="T12" fmla="*/ 97 w 138"/>
                  <a:gd name="T13" fmla="*/ 76 h 647"/>
                  <a:gd name="T14" fmla="*/ 94 w 138"/>
                  <a:gd name="T15" fmla="*/ 98 h 647"/>
                  <a:gd name="T16" fmla="*/ 93 w 138"/>
                  <a:gd name="T17" fmla="*/ 121 h 647"/>
                  <a:gd name="T18" fmla="*/ 90 w 138"/>
                  <a:gd name="T19" fmla="*/ 143 h 647"/>
                  <a:gd name="T20" fmla="*/ 90 w 138"/>
                  <a:gd name="T21" fmla="*/ 186 h 647"/>
                  <a:gd name="T22" fmla="*/ 91 w 138"/>
                  <a:gd name="T23" fmla="*/ 201 h 647"/>
                  <a:gd name="T24" fmla="*/ 88 w 138"/>
                  <a:gd name="T25" fmla="*/ 208 h 647"/>
                  <a:gd name="T26" fmla="*/ 87 w 138"/>
                  <a:gd name="T27" fmla="*/ 211 h 647"/>
                  <a:gd name="T28" fmla="*/ 73 w 138"/>
                  <a:gd name="T29" fmla="*/ 243 h 647"/>
                  <a:gd name="T30" fmla="*/ 60 w 138"/>
                  <a:gd name="T31" fmla="*/ 274 h 647"/>
                  <a:gd name="T32" fmla="*/ 47 w 138"/>
                  <a:gd name="T33" fmla="*/ 311 h 647"/>
                  <a:gd name="T34" fmla="*/ 29 w 138"/>
                  <a:gd name="T35" fmla="*/ 366 h 647"/>
                  <a:gd name="T36" fmla="*/ 20 w 138"/>
                  <a:gd name="T37" fmla="*/ 395 h 647"/>
                  <a:gd name="T38" fmla="*/ 9 w 138"/>
                  <a:gd name="T39" fmla="*/ 451 h 647"/>
                  <a:gd name="T40" fmla="*/ 1 w 138"/>
                  <a:gd name="T41" fmla="*/ 500 h 647"/>
                  <a:gd name="T42" fmla="*/ 0 w 138"/>
                  <a:gd name="T43" fmla="*/ 550 h 647"/>
                  <a:gd name="T44" fmla="*/ 3 w 138"/>
                  <a:gd name="T45" fmla="*/ 601 h 647"/>
                  <a:gd name="T46" fmla="*/ 13 w 138"/>
                  <a:gd name="T47" fmla="*/ 647 h 647"/>
                  <a:gd name="T48" fmla="*/ 26 w 138"/>
                  <a:gd name="T49" fmla="*/ 644 h 647"/>
                  <a:gd name="T50" fmla="*/ 39 w 138"/>
                  <a:gd name="T51" fmla="*/ 641 h 647"/>
                  <a:gd name="T52" fmla="*/ 29 w 138"/>
                  <a:gd name="T53" fmla="*/ 595 h 647"/>
                  <a:gd name="T54" fmla="*/ 26 w 138"/>
                  <a:gd name="T55" fmla="*/ 550 h 647"/>
                  <a:gd name="T56" fmla="*/ 28 w 138"/>
                  <a:gd name="T57" fmla="*/ 503 h 647"/>
                  <a:gd name="T58" fmla="*/ 35 w 138"/>
                  <a:gd name="T59" fmla="*/ 454 h 647"/>
                  <a:gd name="T60" fmla="*/ 44 w 138"/>
                  <a:gd name="T61" fmla="*/ 413 h 647"/>
                  <a:gd name="T62" fmla="*/ 59 w 138"/>
                  <a:gd name="T63" fmla="*/ 351 h 647"/>
                  <a:gd name="T64" fmla="*/ 70 w 138"/>
                  <a:gd name="T65" fmla="*/ 320 h 647"/>
                  <a:gd name="T66" fmla="*/ 84 w 138"/>
                  <a:gd name="T67" fmla="*/ 283 h 647"/>
                  <a:gd name="T68" fmla="*/ 97 w 138"/>
                  <a:gd name="T69" fmla="*/ 252 h 647"/>
                  <a:gd name="T70" fmla="*/ 104 w 138"/>
                  <a:gd name="T71" fmla="*/ 235 h 647"/>
                  <a:gd name="T72" fmla="*/ 118 w 138"/>
                  <a:gd name="T73" fmla="*/ 208 h 647"/>
                  <a:gd name="T74" fmla="*/ 118 w 138"/>
                  <a:gd name="T75" fmla="*/ 207 h 647"/>
                  <a:gd name="T76" fmla="*/ 116 w 138"/>
                  <a:gd name="T77" fmla="*/ 186 h 647"/>
                  <a:gd name="T78" fmla="*/ 116 w 138"/>
                  <a:gd name="T79" fmla="*/ 146 h 647"/>
                  <a:gd name="T80" fmla="*/ 119 w 138"/>
                  <a:gd name="T81" fmla="*/ 124 h 647"/>
                  <a:gd name="T82" fmla="*/ 121 w 138"/>
                  <a:gd name="T83" fmla="*/ 101 h 647"/>
                  <a:gd name="T84" fmla="*/ 123 w 138"/>
                  <a:gd name="T85" fmla="*/ 79 h 647"/>
                  <a:gd name="T86" fmla="*/ 128 w 138"/>
                  <a:gd name="T87" fmla="*/ 58 h 647"/>
                  <a:gd name="T88" fmla="*/ 131 w 138"/>
                  <a:gd name="T89" fmla="*/ 40 h 647"/>
                  <a:gd name="T90" fmla="*/ 134 w 138"/>
                  <a:gd name="T91" fmla="*/ 28 h 647"/>
                  <a:gd name="T92" fmla="*/ 137 w 138"/>
                  <a:gd name="T93" fmla="*/ 17 h 647"/>
                  <a:gd name="T94" fmla="*/ 138 w 138"/>
                  <a:gd name="T95" fmla="*/ 3 h 647"/>
                  <a:gd name="T96" fmla="*/ 138 w 138"/>
                  <a:gd name="T97" fmla="*/ 2 h 647"/>
                  <a:gd name="T98" fmla="*/ 138 w 138"/>
                  <a:gd name="T99" fmla="*/ 2 h 647"/>
                  <a:gd name="T100" fmla="*/ 125 w 138"/>
                  <a:gd name="T101" fmla="*/ 2 h 64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8"/>
                  <a:gd name="T154" fmla="*/ 0 h 647"/>
                  <a:gd name="T155" fmla="*/ 138 w 138"/>
                  <a:gd name="T156" fmla="*/ 647 h 64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8" h="647">
                    <a:moveTo>
                      <a:pt x="125" y="2"/>
                    </a:moveTo>
                    <a:lnTo>
                      <a:pt x="112" y="0"/>
                    </a:lnTo>
                    <a:lnTo>
                      <a:pt x="110" y="5"/>
                    </a:lnTo>
                    <a:lnTo>
                      <a:pt x="107" y="17"/>
                    </a:lnTo>
                    <a:lnTo>
                      <a:pt x="104" y="37"/>
                    </a:lnTo>
                    <a:lnTo>
                      <a:pt x="101" y="55"/>
                    </a:lnTo>
                    <a:lnTo>
                      <a:pt x="97" y="76"/>
                    </a:lnTo>
                    <a:lnTo>
                      <a:pt x="94" y="98"/>
                    </a:lnTo>
                    <a:lnTo>
                      <a:pt x="93" y="121"/>
                    </a:lnTo>
                    <a:lnTo>
                      <a:pt x="90" y="143"/>
                    </a:lnTo>
                    <a:lnTo>
                      <a:pt x="90" y="186"/>
                    </a:lnTo>
                    <a:lnTo>
                      <a:pt x="91" y="201"/>
                    </a:lnTo>
                    <a:lnTo>
                      <a:pt x="88" y="208"/>
                    </a:lnTo>
                    <a:lnTo>
                      <a:pt x="87" y="211"/>
                    </a:lnTo>
                    <a:lnTo>
                      <a:pt x="73" y="243"/>
                    </a:lnTo>
                    <a:lnTo>
                      <a:pt x="60" y="274"/>
                    </a:lnTo>
                    <a:lnTo>
                      <a:pt x="47" y="311"/>
                    </a:lnTo>
                    <a:lnTo>
                      <a:pt x="29" y="366"/>
                    </a:lnTo>
                    <a:lnTo>
                      <a:pt x="20" y="395"/>
                    </a:lnTo>
                    <a:lnTo>
                      <a:pt x="9" y="451"/>
                    </a:lnTo>
                    <a:lnTo>
                      <a:pt x="1" y="500"/>
                    </a:lnTo>
                    <a:lnTo>
                      <a:pt x="0" y="550"/>
                    </a:lnTo>
                    <a:lnTo>
                      <a:pt x="3" y="601"/>
                    </a:lnTo>
                    <a:lnTo>
                      <a:pt x="13" y="647"/>
                    </a:lnTo>
                    <a:lnTo>
                      <a:pt x="26" y="644"/>
                    </a:lnTo>
                    <a:lnTo>
                      <a:pt x="39" y="641"/>
                    </a:lnTo>
                    <a:lnTo>
                      <a:pt x="29" y="595"/>
                    </a:lnTo>
                    <a:lnTo>
                      <a:pt x="26" y="550"/>
                    </a:lnTo>
                    <a:lnTo>
                      <a:pt x="28" y="503"/>
                    </a:lnTo>
                    <a:lnTo>
                      <a:pt x="35" y="454"/>
                    </a:lnTo>
                    <a:lnTo>
                      <a:pt x="44" y="413"/>
                    </a:lnTo>
                    <a:lnTo>
                      <a:pt x="59" y="351"/>
                    </a:lnTo>
                    <a:lnTo>
                      <a:pt x="70" y="320"/>
                    </a:lnTo>
                    <a:lnTo>
                      <a:pt x="84" y="283"/>
                    </a:lnTo>
                    <a:lnTo>
                      <a:pt x="97" y="252"/>
                    </a:lnTo>
                    <a:lnTo>
                      <a:pt x="104" y="235"/>
                    </a:lnTo>
                    <a:lnTo>
                      <a:pt x="118" y="208"/>
                    </a:lnTo>
                    <a:lnTo>
                      <a:pt x="118" y="207"/>
                    </a:lnTo>
                    <a:lnTo>
                      <a:pt x="116" y="186"/>
                    </a:lnTo>
                    <a:lnTo>
                      <a:pt x="116" y="146"/>
                    </a:lnTo>
                    <a:lnTo>
                      <a:pt x="119" y="124"/>
                    </a:lnTo>
                    <a:lnTo>
                      <a:pt x="121" y="101"/>
                    </a:lnTo>
                    <a:lnTo>
                      <a:pt x="123" y="79"/>
                    </a:lnTo>
                    <a:lnTo>
                      <a:pt x="128" y="58"/>
                    </a:lnTo>
                    <a:lnTo>
                      <a:pt x="131" y="40"/>
                    </a:lnTo>
                    <a:lnTo>
                      <a:pt x="134" y="28"/>
                    </a:lnTo>
                    <a:lnTo>
                      <a:pt x="137" y="17"/>
                    </a:lnTo>
                    <a:lnTo>
                      <a:pt x="138" y="3"/>
                    </a:lnTo>
                    <a:lnTo>
                      <a:pt x="138" y="2"/>
                    </a:lnTo>
                    <a:lnTo>
                      <a:pt x="125"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0" name="Freeform 15"/>
              <p:cNvSpPr>
                <a:spLocks/>
              </p:cNvSpPr>
              <p:nvPr/>
            </p:nvSpPr>
            <p:spPr bwMode="auto">
              <a:xfrm>
                <a:off x="2633" y="3138"/>
                <a:ext cx="9" cy="1"/>
              </a:xfrm>
              <a:custGeom>
                <a:avLst/>
                <a:gdLst>
                  <a:gd name="T0" fmla="*/ 13 w 26"/>
                  <a:gd name="T1" fmla="*/ 3 h 5"/>
                  <a:gd name="T2" fmla="*/ 0 w 26"/>
                  <a:gd name="T3" fmla="*/ 3 h 5"/>
                  <a:gd name="T4" fmla="*/ 0 w 26"/>
                  <a:gd name="T5" fmla="*/ 5 h 5"/>
                  <a:gd name="T6" fmla="*/ 13 w 26"/>
                  <a:gd name="T7" fmla="*/ 5 h 5"/>
                  <a:gd name="T8" fmla="*/ 26 w 26"/>
                  <a:gd name="T9" fmla="*/ 5 h 5"/>
                  <a:gd name="T10" fmla="*/ 26 w 26"/>
                  <a:gd name="T11" fmla="*/ 3 h 5"/>
                  <a:gd name="T12" fmla="*/ 26 w 26"/>
                  <a:gd name="T13" fmla="*/ 0 h 5"/>
                  <a:gd name="T14" fmla="*/ 26 w 26"/>
                  <a:gd name="T15" fmla="*/ 0 h 5"/>
                  <a:gd name="T16" fmla="*/ 13 w 26"/>
                  <a:gd name="T17" fmla="*/ 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
                  <a:gd name="T29" fmla="*/ 26 w 26"/>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
                    <a:moveTo>
                      <a:pt x="13" y="3"/>
                    </a:moveTo>
                    <a:lnTo>
                      <a:pt x="0" y="3"/>
                    </a:lnTo>
                    <a:lnTo>
                      <a:pt x="0" y="5"/>
                    </a:lnTo>
                    <a:lnTo>
                      <a:pt x="13" y="5"/>
                    </a:lnTo>
                    <a:lnTo>
                      <a:pt x="26" y="5"/>
                    </a:lnTo>
                    <a:lnTo>
                      <a:pt x="26" y="3"/>
                    </a:lnTo>
                    <a:lnTo>
                      <a:pt x="26" y="0"/>
                    </a:lnTo>
                    <a:lnTo>
                      <a:pt x="1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1" name="Freeform 16"/>
              <p:cNvSpPr>
                <a:spLocks/>
              </p:cNvSpPr>
              <p:nvPr/>
            </p:nvSpPr>
            <p:spPr bwMode="auto">
              <a:xfrm>
                <a:off x="2633" y="3138"/>
                <a:ext cx="9" cy="4"/>
              </a:xfrm>
              <a:custGeom>
                <a:avLst/>
                <a:gdLst>
                  <a:gd name="T0" fmla="*/ 15 w 28"/>
                  <a:gd name="T1" fmla="*/ 5 h 13"/>
                  <a:gd name="T2" fmla="*/ 2 w 28"/>
                  <a:gd name="T3" fmla="*/ 0 h 13"/>
                  <a:gd name="T4" fmla="*/ 0 w 28"/>
                  <a:gd name="T5" fmla="*/ 5 h 13"/>
                  <a:gd name="T6" fmla="*/ 14 w 28"/>
                  <a:gd name="T7" fmla="*/ 9 h 13"/>
                  <a:gd name="T8" fmla="*/ 27 w 28"/>
                  <a:gd name="T9" fmla="*/ 13 h 13"/>
                  <a:gd name="T10" fmla="*/ 28 w 28"/>
                  <a:gd name="T11" fmla="*/ 9 h 13"/>
                  <a:gd name="T12" fmla="*/ 28 w 28"/>
                  <a:gd name="T13" fmla="*/ 5 h 13"/>
                  <a:gd name="T14" fmla="*/ 28 w 28"/>
                  <a:gd name="T15" fmla="*/ 5 h 13"/>
                  <a:gd name="T16" fmla="*/ 15 w 28"/>
                  <a:gd name="T17" fmla="*/ 5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3"/>
                  <a:gd name="T29" fmla="*/ 28 w 28"/>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3">
                    <a:moveTo>
                      <a:pt x="15" y="5"/>
                    </a:moveTo>
                    <a:lnTo>
                      <a:pt x="2" y="0"/>
                    </a:lnTo>
                    <a:lnTo>
                      <a:pt x="0" y="5"/>
                    </a:lnTo>
                    <a:lnTo>
                      <a:pt x="14" y="9"/>
                    </a:lnTo>
                    <a:lnTo>
                      <a:pt x="27" y="13"/>
                    </a:lnTo>
                    <a:lnTo>
                      <a:pt x="28" y="9"/>
                    </a:lnTo>
                    <a:lnTo>
                      <a:pt x="28" y="5"/>
                    </a:lnTo>
                    <a:lnTo>
                      <a:pt x="1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2" name="Freeform 17"/>
              <p:cNvSpPr>
                <a:spLocks/>
              </p:cNvSpPr>
              <p:nvPr/>
            </p:nvSpPr>
            <p:spPr bwMode="auto">
              <a:xfrm>
                <a:off x="2632" y="3135"/>
                <a:ext cx="12" cy="10"/>
              </a:xfrm>
              <a:custGeom>
                <a:avLst/>
                <a:gdLst>
                  <a:gd name="T0" fmla="*/ 15 w 35"/>
                  <a:gd name="T1" fmla="*/ 18 h 30"/>
                  <a:gd name="T2" fmla="*/ 3 w 35"/>
                  <a:gd name="T3" fmla="*/ 14 h 30"/>
                  <a:gd name="T4" fmla="*/ 0 w 35"/>
                  <a:gd name="T5" fmla="*/ 21 h 30"/>
                  <a:gd name="T6" fmla="*/ 12 w 35"/>
                  <a:gd name="T7" fmla="*/ 25 h 30"/>
                  <a:gd name="T8" fmla="*/ 24 w 35"/>
                  <a:gd name="T9" fmla="*/ 30 h 30"/>
                  <a:gd name="T10" fmla="*/ 35 w 35"/>
                  <a:gd name="T11" fmla="*/ 0 h 30"/>
                  <a:gd name="T12" fmla="*/ 28 w 35"/>
                  <a:gd name="T13" fmla="*/ 22 h 30"/>
                  <a:gd name="T14" fmla="*/ 15 w 35"/>
                  <a:gd name="T15" fmla="*/ 18 h 30"/>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30"/>
                  <a:gd name="T26" fmla="*/ 35 w 35"/>
                  <a:gd name="T27" fmla="*/ 30 h 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30">
                    <a:moveTo>
                      <a:pt x="15" y="18"/>
                    </a:moveTo>
                    <a:lnTo>
                      <a:pt x="3" y="14"/>
                    </a:lnTo>
                    <a:lnTo>
                      <a:pt x="0" y="21"/>
                    </a:lnTo>
                    <a:lnTo>
                      <a:pt x="12" y="25"/>
                    </a:lnTo>
                    <a:lnTo>
                      <a:pt x="24" y="30"/>
                    </a:lnTo>
                    <a:lnTo>
                      <a:pt x="35" y="0"/>
                    </a:lnTo>
                    <a:lnTo>
                      <a:pt x="28" y="22"/>
                    </a:lnTo>
                    <a:lnTo>
                      <a:pt x="15"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3" name="Freeform 18"/>
              <p:cNvSpPr>
                <a:spLocks/>
              </p:cNvSpPr>
              <p:nvPr/>
            </p:nvSpPr>
            <p:spPr bwMode="auto">
              <a:xfrm>
                <a:off x="2630" y="3142"/>
                <a:ext cx="11" cy="9"/>
              </a:xfrm>
              <a:custGeom>
                <a:avLst/>
                <a:gdLst>
                  <a:gd name="T0" fmla="*/ 7 w 32"/>
                  <a:gd name="T1" fmla="*/ 0 h 29"/>
                  <a:gd name="T2" fmla="*/ 4 w 32"/>
                  <a:gd name="T3" fmla="*/ 9 h 29"/>
                  <a:gd name="T4" fmla="*/ 1 w 32"/>
                  <a:gd name="T5" fmla="*/ 18 h 29"/>
                  <a:gd name="T6" fmla="*/ 0 w 32"/>
                  <a:gd name="T7" fmla="*/ 21 h 29"/>
                  <a:gd name="T8" fmla="*/ 11 w 32"/>
                  <a:gd name="T9" fmla="*/ 25 h 29"/>
                  <a:gd name="T10" fmla="*/ 23 w 32"/>
                  <a:gd name="T11" fmla="*/ 29 h 29"/>
                  <a:gd name="T12" fmla="*/ 31 w 32"/>
                  <a:gd name="T13" fmla="*/ 12 h 29"/>
                  <a:gd name="T14" fmla="*/ 32 w 32"/>
                  <a:gd name="T15" fmla="*/ 7 h 29"/>
                  <a:gd name="T16" fmla="*/ 19 w 32"/>
                  <a:gd name="T17" fmla="*/ 4 h 29"/>
                  <a:gd name="T18" fmla="*/ 7 w 32"/>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9"/>
                  <a:gd name="T32" fmla="*/ 32 w 32"/>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9">
                    <a:moveTo>
                      <a:pt x="7" y="0"/>
                    </a:moveTo>
                    <a:lnTo>
                      <a:pt x="4" y="9"/>
                    </a:lnTo>
                    <a:lnTo>
                      <a:pt x="1" y="18"/>
                    </a:lnTo>
                    <a:lnTo>
                      <a:pt x="0" y="21"/>
                    </a:lnTo>
                    <a:lnTo>
                      <a:pt x="11" y="25"/>
                    </a:lnTo>
                    <a:lnTo>
                      <a:pt x="23" y="29"/>
                    </a:lnTo>
                    <a:lnTo>
                      <a:pt x="31" y="12"/>
                    </a:lnTo>
                    <a:lnTo>
                      <a:pt x="32" y="7"/>
                    </a:lnTo>
                    <a:lnTo>
                      <a:pt x="19" y="4"/>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4" name="Freeform 19"/>
              <p:cNvSpPr>
                <a:spLocks/>
              </p:cNvSpPr>
              <p:nvPr/>
            </p:nvSpPr>
            <p:spPr bwMode="auto">
              <a:xfrm>
                <a:off x="2626" y="3148"/>
                <a:ext cx="12" cy="12"/>
              </a:xfrm>
              <a:custGeom>
                <a:avLst/>
                <a:gdLst>
                  <a:gd name="T0" fmla="*/ 23 w 35"/>
                  <a:gd name="T1" fmla="*/ 6 h 35"/>
                  <a:gd name="T2" fmla="*/ 12 w 35"/>
                  <a:gd name="T3" fmla="*/ 0 h 35"/>
                  <a:gd name="T4" fmla="*/ 3 w 35"/>
                  <a:gd name="T5" fmla="*/ 18 h 35"/>
                  <a:gd name="T6" fmla="*/ 0 w 35"/>
                  <a:gd name="T7" fmla="*/ 27 h 35"/>
                  <a:gd name="T8" fmla="*/ 13 w 35"/>
                  <a:gd name="T9" fmla="*/ 31 h 35"/>
                  <a:gd name="T10" fmla="*/ 26 w 35"/>
                  <a:gd name="T11" fmla="*/ 35 h 35"/>
                  <a:gd name="T12" fmla="*/ 32 w 35"/>
                  <a:gd name="T13" fmla="*/ 18 h 35"/>
                  <a:gd name="T14" fmla="*/ 31 w 35"/>
                  <a:gd name="T15" fmla="*/ 21 h 35"/>
                  <a:gd name="T16" fmla="*/ 35 w 35"/>
                  <a:gd name="T17" fmla="*/ 10 h 35"/>
                  <a:gd name="T18" fmla="*/ 23 w 35"/>
                  <a:gd name="T19" fmla="*/ 6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35"/>
                  <a:gd name="T32" fmla="*/ 35 w 35"/>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35">
                    <a:moveTo>
                      <a:pt x="23" y="6"/>
                    </a:moveTo>
                    <a:lnTo>
                      <a:pt x="12" y="0"/>
                    </a:lnTo>
                    <a:lnTo>
                      <a:pt x="3" y="18"/>
                    </a:lnTo>
                    <a:lnTo>
                      <a:pt x="0" y="27"/>
                    </a:lnTo>
                    <a:lnTo>
                      <a:pt x="13" y="31"/>
                    </a:lnTo>
                    <a:lnTo>
                      <a:pt x="26" y="35"/>
                    </a:lnTo>
                    <a:lnTo>
                      <a:pt x="32" y="18"/>
                    </a:lnTo>
                    <a:lnTo>
                      <a:pt x="31" y="21"/>
                    </a:lnTo>
                    <a:lnTo>
                      <a:pt x="35" y="10"/>
                    </a:lnTo>
                    <a:lnTo>
                      <a:pt x="2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5" name="Freeform 20"/>
              <p:cNvSpPr>
                <a:spLocks/>
              </p:cNvSpPr>
              <p:nvPr/>
            </p:nvSpPr>
            <p:spPr bwMode="auto">
              <a:xfrm>
                <a:off x="2624" y="3155"/>
                <a:ext cx="12" cy="9"/>
              </a:xfrm>
              <a:custGeom>
                <a:avLst/>
                <a:gdLst>
                  <a:gd name="T0" fmla="*/ 18 w 36"/>
                  <a:gd name="T1" fmla="*/ 9 h 27"/>
                  <a:gd name="T2" fmla="*/ 6 w 36"/>
                  <a:gd name="T3" fmla="*/ 5 h 27"/>
                  <a:gd name="T4" fmla="*/ 0 w 36"/>
                  <a:gd name="T5" fmla="*/ 18 h 27"/>
                  <a:gd name="T6" fmla="*/ 12 w 36"/>
                  <a:gd name="T7" fmla="*/ 22 h 27"/>
                  <a:gd name="T8" fmla="*/ 24 w 36"/>
                  <a:gd name="T9" fmla="*/ 27 h 27"/>
                  <a:gd name="T10" fmla="*/ 36 w 36"/>
                  <a:gd name="T11" fmla="*/ 0 h 27"/>
                  <a:gd name="T12" fmla="*/ 31 w 36"/>
                  <a:gd name="T13" fmla="*/ 13 h 27"/>
                  <a:gd name="T14" fmla="*/ 18 w 36"/>
                  <a:gd name="T15" fmla="*/ 9 h 27"/>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7"/>
                  <a:gd name="T26" fmla="*/ 36 w 36"/>
                  <a:gd name="T27" fmla="*/ 27 h 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7">
                    <a:moveTo>
                      <a:pt x="18" y="9"/>
                    </a:moveTo>
                    <a:lnTo>
                      <a:pt x="6" y="5"/>
                    </a:lnTo>
                    <a:lnTo>
                      <a:pt x="0" y="18"/>
                    </a:lnTo>
                    <a:lnTo>
                      <a:pt x="12" y="22"/>
                    </a:lnTo>
                    <a:lnTo>
                      <a:pt x="24" y="27"/>
                    </a:lnTo>
                    <a:lnTo>
                      <a:pt x="36" y="0"/>
                    </a:lnTo>
                    <a:lnTo>
                      <a:pt x="31" y="13"/>
                    </a:lnTo>
                    <a:lnTo>
                      <a:pt x="1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6" name="Freeform 21"/>
              <p:cNvSpPr>
                <a:spLocks/>
              </p:cNvSpPr>
              <p:nvPr/>
            </p:nvSpPr>
            <p:spPr bwMode="auto">
              <a:xfrm>
                <a:off x="2607" y="3161"/>
                <a:ext cx="25" cy="50"/>
              </a:xfrm>
              <a:custGeom>
                <a:avLst/>
                <a:gdLst>
                  <a:gd name="T0" fmla="*/ 65 w 77"/>
                  <a:gd name="T1" fmla="*/ 6 h 151"/>
                  <a:gd name="T2" fmla="*/ 53 w 77"/>
                  <a:gd name="T3" fmla="*/ 0 h 151"/>
                  <a:gd name="T4" fmla="*/ 42 w 77"/>
                  <a:gd name="T5" fmla="*/ 24 h 151"/>
                  <a:gd name="T6" fmla="*/ 33 w 77"/>
                  <a:gd name="T7" fmla="*/ 39 h 151"/>
                  <a:gd name="T8" fmla="*/ 31 w 77"/>
                  <a:gd name="T9" fmla="*/ 42 h 151"/>
                  <a:gd name="T10" fmla="*/ 25 w 77"/>
                  <a:gd name="T11" fmla="*/ 55 h 151"/>
                  <a:gd name="T12" fmla="*/ 15 w 77"/>
                  <a:gd name="T13" fmla="*/ 84 h 151"/>
                  <a:gd name="T14" fmla="*/ 12 w 77"/>
                  <a:gd name="T15" fmla="*/ 93 h 151"/>
                  <a:gd name="T16" fmla="*/ 6 w 77"/>
                  <a:gd name="T17" fmla="*/ 118 h 151"/>
                  <a:gd name="T18" fmla="*/ 0 w 77"/>
                  <a:gd name="T19" fmla="*/ 145 h 151"/>
                  <a:gd name="T20" fmla="*/ 14 w 77"/>
                  <a:gd name="T21" fmla="*/ 148 h 151"/>
                  <a:gd name="T22" fmla="*/ 27 w 77"/>
                  <a:gd name="T23" fmla="*/ 151 h 151"/>
                  <a:gd name="T24" fmla="*/ 33 w 77"/>
                  <a:gd name="T25" fmla="*/ 124 h 151"/>
                  <a:gd name="T26" fmla="*/ 39 w 77"/>
                  <a:gd name="T27" fmla="*/ 99 h 151"/>
                  <a:gd name="T28" fmla="*/ 48 w 77"/>
                  <a:gd name="T29" fmla="*/ 67 h 151"/>
                  <a:gd name="T30" fmla="*/ 49 w 77"/>
                  <a:gd name="T31" fmla="*/ 64 h 151"/>
                  <a:gd name="T32" fmla="*/ 52 w 77"/>
                  <a:gd name="T33" fmla="*/ 56 h 151"/>
                  <a:gd name="T34" fmla="*/ 62 w 77"/>
                  <a:gd name="T35" fmla="*/ 42 h 151"/>
                  <a:gd name="T36" fmla="*/ 65 w 77"/>
                  <a:gd name="T37" fmla="*/ 36 h 151"/>
                  <a:gd name="T38" fmla="*/ 71 w 77"/>
                  <a:gd name="T39" fmla="*/ 24 h 151"/>
                  <a:gd name="T40" fmla="*/ 77 w 77"/>
                  <a:gd name="T41" fmla="*/ 11 h 151"/>
                  <a:gd name="T42" fmla="*/ 65 w 77"/>
                  <a:gd name="T43" fmla="*/ 6 h 1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7"/>
                  <a:gd name="T67" fmla="*/ 0 h 151"/>
                  <a:gd name="T68" fmla="*/ 77 w 77"/>
                  <a:gd name="T69" fmla="*/ 151 h 15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7" h="151">
                    <a:moveTo>
                      <a:pt x="65" y="6"/>
                    </a:moveTo>
                    <a:lnTo>
                      <a:pt x="53" y="0"/>
                    </a:lnTo>
                    <a:lnTo>
                      <a:pt x="42" y="24"/>
                    </a:lnTo>
                    <a:lnTo>
                      <a:pt x="33" y="39"/>
                    </a:lnTo>
                    <a:lnTo>
                      <a:pt x="31" y="42"/>
                    </a:lnTo>
                    <a:lnTo>
                      <a:pt x="25" y="55"/>
                    </a:lnTo>
                    <a:lnTo>
                      <a:pt x="15" y="84"/>
                    </a:lnTo>
                    <a:lnTo>
                      <a:pt x="12" y="93"/>
                    </a:lnTo>
                    <a:lnTo>
                      <a:pt x="6" y="118"/>
                    </a:lnTo>
                    <a:lnTo>
                      <a:pt x="0" y="145"/>
                    </a:lnTo>
                    <a:lnTo>
                      <a:pt x="14" y="148"/>
                    </a:lnTo>
                    <a:lnTo>
                      <a:pt x="27" y="151"/>
                    </a:lnTo>
                    <a:lnTo>
                      <a:pt x="33" y="124"/>
                    </a:lnTo>
                    <a:lnTo>
                      <a:pt x="39" y="99"/>
                    </a:lnTo>
                    <a:lnTo>
                      <a:pt x="48" y="67"/>
                    </a:lnTo>
                    <a:lnTo>
                      <a:pt x="49" y="64"/>
                    </a:lnTo>
                    <a:lnTo>
                      <a:pt x="52" y="56"/>
                    </a:lnTo>
                    <a:lnTo>
                      <a:pt x="62" y="42"/>
                    </a:lnTo>
                    <a:lnTo>
                      <a:pt x="65" y="36"/>
                    </a:lnTo>
                    <a:lnTo>
                      <a:pt x="71" y="24"/>
                    </a:lnTo>
                    <a:lnTo>
                      <a:pt x="77" y="11"/>
                    </a:lnTo>
                    <a:lnTo>
                      <a:pt x="6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7" name="Freeform 22"/>
              <p:cNvSpPr>
                <a:spLocks/>
              </p:cNvSpPr>
              <p:nvPr/>
            </p:nvSpPr>
            <p:spPr bwMode="auto">
              <a:xfrm>
                <a:off x="2594" y="3200"/>
                <a:ext cx="22" cy="194"/>
              </a:xfrm>
              <a:custGeom>
                <a:avLst/>
                <a:gdLst>
                  <a:gd name="T0" fmla="*/ 38 w 65"/>
                  <a:gd name="T1" fmla="*/ 27 h 583"/>
                  <a:gd name="T2" fmla="*/ 44 w 65"/>
                  <a:gd name="T3" fmla="*/ 0 h 583"/>
                  <a:gd name="T4" fmla="*/ 33 w 65"/>
                  <a:gd name="T5" fmla="*/ 56 h 583"/>
                  <a:gd name="T6" fmla="*/ 24 w 65"/>
                  <a:gd name="T7" fmla="*/ 112 h 583"/>
                  <a:gd name="T8" fmla="*/ 19 w 65"/>
                  <a:gd name="T9" fmla="*/ 137 h 583"/>
                  <a:gd name="T10" fmla="*/ 15 w 65"/>
                  <a:gd name="T11" fmla="*/ 159 h 583"/>
                  <a:gd name="T12" fmla="*/ 13 w 65"/>
                  <a:gd name="T13" fmla="*/ 174 h 583"/>
                  <a:gd name="T14" fmla="*/ 10 w 65"/>
                  <a:gd name="T15" fmla="*/ 187 h 583"/>
                  <a:gd name="T16" fmla="*/ 9 w 65"/>
                  <a:gd name="T17" fmla="*/ 200 h 583"/>
                  <a:gd name="T18" fmla="*/ 7 w 65"/>
                  <a:gd name="T19" fmla="*/ 224 h 583"/>
                  <a:gd name="T20" fmla="*/ 6 w 65"/>
                  <a:gd name="T21" fmla="*/ 249 h 583"/>
                  <a:gd name="T22" fmla="*/ 5 w 65"/>
                  <a:gd name="T23" fmla="*/ 279 h 583"/>
                  <a:gd name="T24" fmla="*/ 3 w 65"/>
                  <a:gd name="T25" fmla="*/ 311 h 583"/>
                  <a:gd name="T26" fmla="*/ 2 w 65"/>
                  <a:gd name="T27" fmla="*/ 346 h 583"/>
                  <a:gd name="T28" fmla="*/ 0 w 65"/>
                  <a:gd name="T29" fmla="*/ 383 h 583"/>
                  <a:gd name="T30" fmla="*/ 0 w 65"/>
                  <a:gd name="T31" fmla="*/ 488 h 583"/>
                  <a:gd name="T32" fmla="*/ 2 w 65"/>
                  <a:gd name="T33" fmla="*/ 517 h 583"/>
                  <a:gd name="T34" fmla="*/ 3 w 65"/>
                  <a:gd name="T35" fmla="*/ 545 h 583"/>
                  <a:gd name="T36" fmla="*/ 6 w 65"/>
                  <a:gd name="T37" fmla="*/ 564 h 583"/>
                  <a:gd name="T38" fmla="*/ 7 w 65"/>
                  <a:gd name="T39" fmla="*/ 576 h 583"/>
                  <a:gd name="T40" fmla="*/ 7 w 65"/>
                  <a:gd name="T41" fmla="*/ 583 h 583"/>
                  <a:gd name="T42" fmla="*/ 34 w 65"/>
                  <a:gd name="T43" fmla="*/ 583 h 583"/>
                  <a:gd name="T44" fmla="*/ 34 w 65"/>
                  <a:gd name="T45" fmla="*/ 573 h 583"/>
                  <a:gd name="T46" fmla="*/ 33 w 65"/>
                  <a:gd name="T47" fmla="*/ 561 h 583"/>
                  <a:gd name="T48" fmla="*/ 30 w 65"/>
                  <a:gd name="T49" fmla="*/ 542 h 583"/>
                  <a:gd name="T50" fmla="*/ 28 w 65"/>
                  <a:gd name="T51" fmla="*/ 517 h 583"/>
                  <a:gd name="T52" fmla="*/ 27 w 65"/>
                  <a:gd name="T53" fmla="*/ 488 h 583"/>
                  <a:gd name="T54" fmla="*/ 27 w 65"/>
                  <a:gd name="T55" fmla="*/ 383 h 583"/>
                  <a:gd name="T56" fmla="*/ 28 w 65"/>
                  <a:gd name="T57" fmla="*/ 346 h 583"/>
                  <a:gd name="T58" fmla="*/ 30 w 65"/>
                  <a:gd name="T59" fmla="*/ 311 h 583"/>
                  <a:gd name="T60" fmla="*/ 31 w 65"/>
                  <a:gd name="T61" fmla="*/ 279 h 583"/>
                  <a:gd name="T62" fmla="*/ 33 w 65"/>
                  <a:gd name="T63" fmla="*/ 249 h 583"/>
                  <a:gd name="T64" fmla="*/ 34 w 65"/>
                  <a:gd name="T65" fmla="*/ 224 h 583"/>
                  <a:gd name="T66" fmla="*/ 35 w 65"/>
                  <a:gd name="T67" fmla="*/ 206 h 583"/>
                  <a:gd name="T68" fmla="*/ 37 w 65"/>
                  <a:gd name="T69" fmla="*/ 196 h 583"/>
                  <a:gd name="T70" fmla="*/ 40 w 65"/>
                  <a:gd name="T71" fmla="*/ 183 h 583"/>
                  <a:gd name="T72" fmla="*/ 41 w 65"/>
                  <a:gd name="T73" fmla="*/ 162 h 583"/>
                  <a:gd name="T74" fmla="*/ 46 w 65"/>
                  <a:gd name="T75" fmla="*/ 140 h 583"/>
                  <a:gd name="T76" fmla="*/ 50 w 65"/>
                  <a:gd name="T77" fmla="*/ 115 h 583"/>
                  <a:gd name="T78" fmla="*/ 59 w 65"/>
                  <a:gd name="T79" fmla="*/ 59 h 583"/>
                  <a:gd name="T80" fmla="*/ 65 w 65"/>
                  <a:gd name="T81" fmla="*/ 31 h 583"/>
                  <a:gd name="T82" fmla="*/ 52 w 65"/>
                  <a:gd name="T83" fmla="*/ 30 h 583"/>
                  <a:gd name="T84" fmla="*/ 38 w 65"/>
                  <a:gd name="T85" fmla="*/ 27 h 5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5"/>
                  <a:gd name="T130" fmla="*/ 0 h 583"/>
                  <a:gd name="T131" fmla="*/ 65 w 65"/>
                  <a:gd name="T132" fmla="*/ 583 h 58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5" h="583">
                    <a:moveTo>
                      <a:pt x="38" y="27"/>
                    </a:moveTo>
                    <a:lnTo>
                      <a:pt x="44" y="0"/>
                    </a:lnTo>
                    <a:lnTo>
                      <a:pt x="33" y="56"/>
                    </a:lnTo>
                    <a:lnTo>
                      <a:pt x="24" y="112"/>
                    </a:lnTo>
                    <a:lnTo>
                      <a:pt x="19" y="137"/>
                    </a:lnTo>
                    <a:lnTo>
                      <a:pt x="15" y="159"/>
                    </a:lnTo>
                    <a:lnTo>
                      <a:pt x="13" y="174"/>
                    </a:lnTo>
                    <a:lnTo>
                      <a:pt x="10" y="187"/>
                    </a:lnTo>
                    <a:lnTo>
                      <a:pt x="9" y="200"/>
                    </a:lnTo>
                    <a:lnTo>
                      <a:pt x="7" y="224"/>
                    </a:lnTo>
                    <a:lnTo>
                      <a:pt x="6" y="249"/>
                    </a:lnTo>
                    <a:lnTo>
                      <a:pt x="5" y="279"/>
                    </a:lnTo>
                    <a:lnTo>
                      <a:pt x="3" y="311"/>
                    </a:lnTo>
                    <a:lnTo>
                      <a:pt x="2" y="346"/>
                    </a:lnTo>
                    <a:lnTo>
                      <a:pt x="0" y="383"/>
                    </a:lnTo>
                    <a:lnTo>
                      <a:pt x="0" y="488"/>
                    </a:lnTo>
                    <a:lnTo>
                      <a:pt x="2" y="517"/>
                    </a:lnTo>
                    <a:lnTo>
                      <a:pt x="3" y="545"/>
                    </a:lnTo>
                    <a:lnTo>
                      <a:pt x="6" y="564"/>
                    </a:lnTo>
                    <a:lnTo>
                      <a:pt x="7" y="576"/>
                    </a:lnTo>
                    <a:lnTo>
                      <a:pt x="7" y="583"/>
                    </a:lnTo>
                    <a:lnTo>
                      <a:pt x="34" y="583"/>
                    </a:lnTo>
                    <a:lnTo>
                      <a:pt x="34" y="573"/>
                    </a:lnTo>
                    <a:lnTo>
                      <a:pt x="33" y="561"/>
                    </a:lnTo>
                    <a:lnTo>
                      <a:pt x="30" y="542"/>
                    </a:lnTo>
                    <a:lnTo>
                      <a:pt x="28" y="517"/>
                    </a:lnTo>
                    <a:lnTo>
                      <a:pt x="27" y="488"/>
                    </a:lnTo>
                    <a:lnTo>
                      <a:pt x="27" y="383"/>
                    </a:lnTo>
                    <a:lnTo>
                      <a:pt x="28" y="346"/>
                    </a:lnTo>
                    <a:lnTo>
                      <a:pt x="30" y="311"/>
                    </a:lnTo>
                    <a:lnTo>
                      <a:pt x="31" y="279"/>
                    </a:lnTo>
                    <a:lnTo>
                      <a:pt x="33" y="249"/>
                    </a:lnTo>
                    <a:lnTo>
                      <a:pt x="34" y="224"/>
                    </a:lnTo>
                    <a:lnTo>
                      <a:pt x="35" y="206"/>
                    </a:lnTo>
                    <a:lnTo>
                      <a:pt x="37" y="196"/>
                    </a:lnTo>
                    <a:lnTo>
                      <a:pt x="40" y="183"/>
                    </a:lnTo>
                    <a:lnTo>
                      <a:pt x="41" y="162"/>
                    </a:lnTo>
                    <a:lnTo>
                      <a:pt x="46" y="140"/>
                    </a:lnTo>
                    <a:lnTo>
                      <a:pt x="50" y="115"/>
                    </a:lnTo>
                    <a:lnTo>
                      <a:pt x="59" y="59"/>
                    </a:lnTo>
                    <a:lnTo>
                      <a:pt x="65" y="31"/>
                    </a:lnTo>
                    <a:lnTo>
                      <a:pt x="52" y="30"/>
                    </a:lnTo>
                    <a:lnTo>
                      <a:pt x="38"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8" name="Freeform 23"/>
              <p:cNvSpPr>
                <a:spLocks/>
              </p:cNvSpPr>
              <p:nvPr/>
            </p:nvSpPr>
            <p:spPr bwMode="auto">
              <a:xfrm>
                <a:off x="2596" y="3382"/>
                <a:ext cx="9" cy="12"/>
              </a:xfrm>
              <a:custGeom>
                <a:avLst/>
                <a:gdLst>
                  <a:gd name="T0" fmla="*/ 29 w 29"/>
                  <a:gd name="T1" fmla="*/ 38 h 38"/>
                  <a:gd name="T2" fmla="*/ 29 w 29"/>
                  <a:gd name="T3" fmla="*/ 31 h 38"/>
                  <a:gd name="T4" fmla="*/ 28 w 29"/>
                  <a:gd name="T5" fmla="*/ 24 h 38"/>
                  <a:gd name="T6" fmla="*/ 28 w 29"/>
                  <a:gd name="T7" fmla="*/ 16 h 38"/>
                  <a:gd name="T8" fmla="*/ 26 w 29"/>
                  <a:gd name="T9" fmla="*/ 9 h 38"/>
                  <a:gd name="T10" fmla="*/ 26 w 29"/>
                  <a:gd name="T11" fmla="*/ 0 h 38"/>
                  <a:gd name="T12" fmla="*/ 13 w 29"/>
                  <a:gd name="T13" fmla="*/ 0 h 38"/>
                  <a:gd name="T14" fmla="*/ 0 w 29"/>
                  <a:gd name="T15" fmla="*/ 0 h 38"/>
                  <a:gd name="T16" fmla="*/ 0 w 29"/>
                  <a:gd name="T17" fmla="*/ 12 h 38"/>
                  <a:gd name="T18" fmla="*/ 1 w 29"/>
                  <a:gd name="T19" fmla="*/ 19 h 38"/>
                  <a:gd name="T20" fmla="*/ 1 w 29"/>
                  <a:gd name="T21" fmla="*/ 27 h 38"/>
                  <a:gd name="T22" fmla="*/ 2 w 29"/>
                  <a:gd name="T23" fmla="*/ 34 h 38"/>
                  <a:gd name="T24" fmla="*/ 29 w 29"/>
                  <a:gd name="T25" fmla="*/ 28 h 38"/>
                  <a:gd name="T26" fmla="*/ 29 w 29"/>
                  <a:gd name="T27" fmla="*/ 38 h 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
                  <a:gd name="T43" fmla="*/ 0 h 38"/>
                  <a:gd name="T44" fmla="*/ 29 w 29"/>
                  <a:gd name="T45" fmla="*/ 38 h 3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 h="38">
                    <a:moveTo>
                      <a:pt x="29" y="38"/>
                    </a:moveTo>
                    <a:lnTo>
                      <a:pt x="29" y="31"/>
                    </a:lnTo>
                    <a:lnTo>
                      <a:pt x="28" y="24"/>
                    </a:lnTo>
                    <a:lnTo>
                      <a:pt x="28" y="16"/>
                    </a:lnTo>
                    <a:lnTo>
                      <a:pt x="26" y="9"/>
                    </a:lnTo>
                    <a:lnTo>
                      <a:pt x="26" y="0"/>
                    </a:lnTo>
                    <a:lnTo>
                      <a:pt x="13" y="0"/>
                    </a:lnTo>
                    <a:lnTo>
                      <a:pt x="0" y="0"/>
                    </a:lnTo>
                    <a:lnTo>
                      <a:pt x="0" y="12"/>
                    </a:lnTo>
                    <a:lnTo>
                      <a:pt x="1" y="19"/>
                    </a:lnTo>
                    <a:lnTo>
                      <a:pt x="1" y="27"/>
                    </a:lnTo>
                    <a:lnTo>
                      <a:pt x="2" y="34"/>
                    </a:lnTo>
                    <a:lnTo>
                      <a:pt x="29" y="28"/>
                    </a:lnTo>
                    <a:lnTo>
                      <a:pt x="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9" name="Freeform 24"/>
              <p:cNvSpPr>
                <a:spLocks/>
              </p:cNvSpPr>
              <p:nvPr/>
            </p:nvSpPr>
            <p:spPr bwMode="auto">
              <a:xfrm>
                <a:off x="2596" y="3378"/>
                <a:ext cx="8" cy="7"/>
              </a:xfrm>
              <a:custGeom>
                <a:avLst/>
                <a:gdLst>
                  <a:gd name="T0" fmla="*/ 24 w 24"/>
                  <a:gd name="T1" fmla="*/ 10 h 19"/>
                  <a:gd name="T2" fmla="*/ 24 w 24"/>
                  <a:gd name="T3" fmla="*/ 10 h 19"/>
                  <a:gd name="T4" fmla="*/ 20 w 24"/>
                  <a:gd name="T5" fmla="*/ 1 h 19"/>
                  <a:gd name="T6" fmla="*/ 18 w 24"/>
                  <a:gd name="T7" fmla="*/ 0 h 19"/>
                  <a:gd name="T8" fmla="*/ 0 w 24"/>
                  <a:gd name="T9" fmla="*/ 17 h 19"/>
                  <a:gd name="T10" fmla="*/ 2 w 24"/>
                  <a:gd name="T11" fmla="*/ 19 h 19"/>
                  <a:gd name="T12" fmla="*/ 11 w 24"/>
                  <a:gd name="T13" fmla="*/ 10 h 19"/>
                  <a:gd name="T14" fmla="*/ 24 w 24"/>
                  <a:gd name="T15" fmla="*/ 10 h 19"/>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9"/>
                  <a:gd name="T26" fmla="*/ 24 w 24"/>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9">
                    <a:moveTo>
                      <a:pt x="24" y="10"/>
                    </a:moveTo>
                    <a:lnTo>
                      <a:pt x="24" y="10"/>
                    </a:lnTo>
                    <a:lnTo>
                      <a:pt x="20" y="1"/>
                    </a:lnTo>
                    <a:lnTo>
                      <a:pt x="18" y="0"/>
                    </a:lnTo>
                    <a:lnTo>
                      <a:pt x="0" y="17"/>
                    </a:lnTo>
                    <a:lnTo>
                      <a:pt x="2" y="19"/>
                    </a:lnTo>
                    <a:lnTo>
                      <a:pt x="11" y="10"/>
                    </a:lnTo>
                    <a:lnTo>
                      <a:pt x="2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0" name="Freeform 25"/>
              <p:cNvSpPr>
                <a:spLocks/>
              </p:cNvSpPr>
              <p:nvPr/>
            </p:nvSpPr>
            <p:spPr bwMode="auto">
              <a:xfrm>
                <a:off x="2596" y="3379"/>
                <a:ext cx="7" cy="6"/>
              </a:xfrm>
              <a:custGeom>
                <a:avLst/>
                <a:gdLst>
                  <a:gd name="T0" fmla="*/ 0 w 20"/>
                  <a:gd name="T1" fmla="*/ 16 h 18"/>
                  <a:gd name="T2" fmla="*/ 2 w 20"/>
                  <a:gd name="T3" fmla="*/ 18 h 18"/>
                  <a:gd name="T4" fmla="*/ 11 w 20"/>
                  <a:gd name="T5" fmla="*/ 9 h 18"/>
                  <a:gd name="T6" fmla="*/ 20 w 20"/>
                  <a:gd name="T7" fmla="*/ 0 h 18"/>
                  <a:gd name="T8" fmla="*/ 2 w 20"/>
                  <a:gd name="T9" fmla="*/ 18 h 18"/>
                  <a:gd name="T10" fmla="*/ 0 w 20"/>
                  <a:gd name="T11" fmla="*/ 16 h 18"/>
                  <a:gd name="T12" fmla="*/ 0 60000 65536"/>
                  <a:gd name="T13" fmla="*/ 0 60000 65536"/>
                  <a:gd name="T14" fmla="*/ 0 60000 65536"/>
                  <a:gd name="T15" fmla="*/ 0 60000 65536"/>
                  <a:gd name="T16" fmla="*/ 0 60000 65536"/>
                  <a:gd name="T17" fmla="*/ 0 60000 65536"/>
                  <a:gd name="T18" fmla="*/ 0 w 20"/>
                  <a:gd name="T19" fmla="*/ 0 h 18"/>
                  <a:gd name="T20" fmla="*/ 20 w 2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0" h="18">
                    <a:moveTo>
                      <a:pt x="0" y="16"/>
                    </a:moveTo>
                    <a:lnTo>
                      <a:pt x="2" y="18"/>
                    </a:lnTo>
                    <a:lnTo>
                      <a:pt x="11" y="9"/>
                    </a:lnTo>
                    <a:lnTo>
                      <a:pt x="20" y="0"/>
                    </a:lnTo>
                    <a:lnTo>
                      <a:pt x="2" y="18"/>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1" name="Freeform 26"/>
              <p:cNvSpPr>
                <a:spLocks/>
              </p:cNvSpPr>
              <p:nvPr/>
            </p:nvSpPr>
            <p:spPr bwMode="auto">
              <a:xfrm>
                <a:off x="2596" y="3379"/>
                <a:ext cx="9" cy="7"/>
              </a:xfrm>
              <a:custGeom>
                <a:avLst/>
                <a:gdLst>
                  <a:gd name="T0" fmla="*/ 12 w 27"/>
                  <a:gd name="T1" fmla="*/ 9 h 21"/>
                  <a:gd name="T2" fmla="*/ 0 w 27"/>
                  <a:gd name="T3" fmla="*/ 14 h 21"/>
                  <a:gd name="T4" fmla="*/ 3 w 27"/>
                  <a:gd name="T5" fmla="*/ 21 h 21"/>
                  <a:gd name="T6" fmla="*/ 15 w 27"/>
                  <a:gd name="T7" fmla="*/ 16 h 21"/>
                  <a:gd name="T8" fmla="*/ 27 w 27"/>
                  <a:gd name="T9" fmla="*/ 12 h 21"/>
                  <a:gd name="T10" fmla="*/ 24 w 27"/>
                  <a:gd name="T11" fmla="*/ 5 h 21"/>
                  <a:gd name="T12" fmla="*/ 21 w 27"/>
                  <a:gd name="T13" fmla="*/ 0 h 21"/>
                  <a:gd name="T14" fmla="*/ 21 w 27"/>
                  <a:gd name="T15" fmla="*/ 0 h 21"/>
                  <a:gd name="T16" fmla="*/ 12 w 27"/>
                  <a:gd name="T17" fmla="*/ 9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21"/>
                  <a:gd name="T29" fmla="*/ 27 w 27"/>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21">
                    <a:moveTo>
                      <a:pt x="12" y="9"/>
                    </a:moveTo>
                    <a:lnTo>
                      <a:pt x="0" y="14"/>
                    </a:lnTo>
                    <a:lnTo>
                      <a:pt x="3" y="21"/>
                    </a:lnTo>
                    <a:lnTo>
                      <a:pt x="15" y="16"/>
                    </a:lnTo>
                    <a:lnTo>
                      <a:pt x="27" y="12"/>
                    </a:lnTo>
                    <a:lnTo>
                      <a:pt x="24" y="5"/>
                    </a:lnTo>
                    <a:lnTo>
                      <a:pt x="21" y="0"/>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2" name="Freeform 27"/>
              <p:cNvSpPr>
                <a:spLocks/>
              </p:cNvSpPr>
              <p:nvPr/>
            </p:nvSpPr>
            <p:spPr bwMode="auto">
              <a:xfrm>
                <a:off x="2596" y="3383"/>
                <a:ext cx="10" cy="6"/>
              </a:xfrm>
              <a:custGeom>
                <a:avLst/>
                <a:gdLst>
                  <a:gd name="T0" fmla="*/ 14 w 30"/>
                  <a:gd name="T1" fmla="*/ 4 h 18"/>
                  <a:gd name="T2" fmla="*/ 0 w 30"/>
                  <a:gd name="T3" fmla="*/ 7 h 18"/>
                  <a:gd name="T4" fmla="*/ 3 w 30"/>
                  <a:gd name="T5" fmla="*/ 18 h 18"/>
                  <a:gd name="T6" fmla="*/ 17 w 30"/>
                  <a:gd name="T7" fmla="*/ 15 h 18"/>
                  <a:gd name="T8" fmla="*/ 30 w 30"/>
                  <a:gd name="T9" fmla="*/ 12 h 18"/>
                  <a:gd name="T10" fmla="*/ 28 w 30"/>
                  <a:gd name="T11" fmla="*/ 9 h 18"/>
                  <a:gd name="T12" fmla="*/ 26 w 30"/>
                  <a:gd name="T13" fmla="*/ 0 h 18"/>
                  <a:gd name="T14" fmla="*/ 14 w 30"/>
                  <a:gd name="T15" fmla="*/ 4 h 18"/>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18"/>
                  <a:gd name="T26" fmla="*/ 30 w 30"/>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18">
                    <a:moveTo>
                      <a:pt x="14" y="4"/>
                    </a:moveTo>
                    <a:lnTo>
                      <a:pt x="0" y="7"/>
                    </a:lnTo>
                    <a:lnTo>
                      <a:pt x="3" y="18"/>
                    </a:lnTo>
                    <a:lnTo>
                      <a:pt x="17" y="15"/>
                    </a:lnTo>
                    <a:lnTo>
                      <a:pt x="30" y="12"/>
                    </a:lnTo>
                    <a:lnTo>
                      <a:pt x="28" y="9"/>
                    </a:lnTo>
                    <a:lnTo>
                      <a:pt x="26" y="0"/>
                    </a:lnTo>
                    <a:lnTo>
                      <a:pt x="1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3" name="Freeform 28"/>
              <p:cNvSpPr>
                <a:spLocks/>
              </p:cNvSpPr>
              <p:nvPr/>
            </p:nvSpPr>
            <p:spPr bwMode="auto">
              <a:xfrm>
                <a:off x="2597" y="3386"/>
                <a:ext cx="27" cy="102"/>
              </a:xfrm>
              <a:custGeom>
                <a:avLst/>
                <a:gdLst>
                  <a:gd name="T0" fmla="*/ 0 w 81"/>
                  <a:gd name="T1" fmla="*/ 8 h 305"/>
                  <a:gd name="T2" fmla="*/ 3 w 81"/>
                  <a:gd name="T3" fmla="*/ 18 h 305"/>
                  <a:gd name="T4" fmla="*/ 12 w 81"/>
                  <a:gd name="T5" fmla="*/ 45 h 305"/>
                  <a:gd name="T6" fmla="*/ 15 w 81"/>
                  <a:gd name="T7" fmla="*/ 56 h 305"/>
                  <a:gd name="T8" fmla="*/ 27 w 81"/>
                  <a:gd name="T9" fmla="*/ 102 h 305"/>
                  <a:gd name="T10" fmla="*/ 36 w 81"/>
                  <a:gd name="T11" fmla="*/ 137 h 305"/>
                  <a:gd name="T12" fmla="*/ 39 w 81"/>
                  <a:gd name="T13" fmla="*/ 158 h 305"/>
                  <a:gd name="T14" fmla="*/ 40 w 81"/>
                  <a:gd name="T15" fmla="*/ 174 h 305"/>
                  <a:gd name="T16" fmla="*/ 43 w 81"/>
                  <a:gd name="T17" fmla="*/ 207 h 305"/>
                  <a:gd name="T18" fmla="*/ 45 w 81"/>
                  <a:gd name="T19" fmla="*/ 224 h 305"/>
                  <a:gd name="T20" fmla="*/ 46 w 81"/>
                  <a:gd name="T21" fmla="*/ 243 h 305"/>
                  <a:gd name="T22" fmla="*/ 49 w 81"/>
                  <a:gd name="T23" fmla="*/ 261 h 305"/>
                  <a:gd name="T24" fmla="*/ 51 w 81"/>
                  <a:gd name="T25" fmla="*/ 274 h 305"/>
                  <a:gd name="T26" fmla="*/ 52 w 81"/>
                  <a:gd name="T27" fmla="*/ 292 h 305"/>
                  <a:gd name="T28" fmla="*/ 55 w 81"/>
                  <a:gd name="T29" fmla="*/ 305 h 305"/>
                  <a:gd name="T30" fmla="*/ 68 w 81"/>
                  <a:gd name="T31" fmla="*/ 304 h 305"/>
                  <a:gd name="T32" fmla="*/ 81 w 81"/>
                  <a:gd name="T33" fmla="*/ 302 h 305"/>
                  <a:gd name="T34" fmla="*/ 79 w 81"/>
                  <a:gd name="T35" fmla="*/ 286 h 305"/>
                  <a:gd name="T36" fmla="*/ 77 w 81"/>
                  <a:gd name="T37" fmla="*/ 274 h 305"/>
                  <a:gd name="T38" fmla="*/ 76 w 81"/>
                  <a:gd name="T39" fmla="*/ 255 h 305"/>
                  <a:gd name="T40" fmla="*/ 73 w 81"/>
                  <a:gd name="T41" fmla="*/ 237 h 305"/>
                  <a:gd name="T42" fmla="*/ 71 w 81"/>
                  <a:gd name="T43" fmla="*/ 224 h 305"/>
                  <a:gd name="T44" fmla="*/ 70 w 81"/>
                  <a:gd name="T45" fmla="*/ 207 h 305"/>
                  <a:gd name="T46" fmla="*/ 67 w 81"/>
                  <a:gd name="T47" fmla="*/ 174 h 305"/>
                  <a:gd name="T48" fmla="*/ 65 w 81"/>
                  <a:gd name="T49" fmla="*/ 152 h 305"/>
                  <a:gd name="T50" fmla="*/ 62 w 81"/>
                  <a:gd name="T51" fmla="*/ 134 h 305"/>
                  <a:gd name="T52" fmla="*/ 53 w 81"/>
                  <a:gd name="T53" fmla="*/ 87 h 305"/>
                  <a:gd name="T54" fmla="*/ 42 w 81"/>
                  <a:gd name="T55" fmla="*/ 50 h 305"/>
                  <a:gd name="T56" fmla="*/ 36 w 81"/>
                  <a:gd name="T57" fmla="*/ 27 h 305"/>
                  <a:gd name="T58" fmla="*/ 27 w 81"/>
                  <a:gd name="T59" fmla="*/ 0 h 305"/>
                  <a:gd name="T60" fmla="*/ 14 w 81"/>
                  <a:gd name="T61" fmla="*/ 5 h 305"/>
                  <a:gd name="T62" fmla="*/ 0 w 81"/>
                  <a:gd name="T63" fmla="*/ 8 h 30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1"/>
                  <a:gd name="T97" fmla="*/ 0 h 305"/>
                  <a:gd name="T98" fmla="*/ 81 w 81"/>
                  <a:gd name="T99" fmla="*/ 305 h 30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1" h="305">
                    <a:moveTo>
                      <a:pt x="0" y="8"/>
                    </a:moveTo>
                    <a:lnTo>
                      <a:pt x="3" y="18"/>
                    </a:lnTo>
                    <a:lnTo>
                      <a:pt x="12" y="45"/>
                    </a:lnTo>
                    <a:lnTo>
                      <a:pt x="15" y="56"/>
                    </a:lnTo>
                    <a:lnTo>
                      <a:pt x="27" y="102"/>
                    </a:lnTo>
                    <a:lnTo>
                      <a:pt x="36" y="137"/>
                    </a:lnTo>
                    <a:lnTo>
                      <a:pt x="39" y="158"/>
                    </a:lnTo>
                    <a:lnTo>
                      <a:pt x="40" y="174"/>
                    </a:lnTo>
                    <a:lnTo>
                      <a:pt x="43" y="207"/>
                    </a:lnTo>
                    <a:lnTo>
                      <a:pt x="45" y="224"/>
                    </a:lnTo>
                    <a:lnTo>
                      <a:pt x="46" y="243"/>
                    </a:lnTo>
                    <a:lnTo>
                      <a:pt x="49" y="261"/>
                    </a:lnTo>
                    <a:lnTo>
                      <a:pt x="51" y="274"/>
                    </a:lnTo>
                    <a:lnTo>
                      <a:pt x="52" y="292"/>
                    </a:lnTo>
                    <a:lnTo>
                      <a:pt x="55" y="305"/>
                    </a:lnTo>
                    <a:lnTo>
                      <a:pt x="68" y="304"/>
                    </a:lnTo>
                    <a:lnTo>
                      <a:pt x="81" y="302"/>
                    </a:lnTo>
                    <a:lnTo>
                      <a:pt x="79" y="286"/>
                    </a:lnTo>
                    <a:lnTo>
                      <a:pt x="77" y="274"/>
                    </a:lnTo>
                    <a:lnTo>
                      <a:pt x="76" y="255"/>
                    </a:lnTo>
                    <a:lnTo>
                      <a:pt x="73" y="237"/>
                    </a:lnTo>
                    <a:lnTo>
                      <a:pt x="71" y="224"/>
                    </a:lnTo>
                    <a:lnTo>
                      <a:pt x="70" y="207"/>
                    </a:lnTo>
                    <a:lnTo>
                      <a:pt x="67" y="174"/>
                    </a:lnTo>
                    <a:lnTo>
                      <a:pt x="65" y="152"/>
                    </a:lnTo>
                    <a:lnTo>
                      <a:pt x="62" y="134"/>
                    </a:lnTo>
                    <a:lnTo>
                      <a:pt x="53" y="87"/>
                    </a:lnTo>
                    <a:lnTo>
                      <a:pt x="42" y="50"/>
                    </a:lnTo>
                    <a:lnTo>
                      <a:pt x="36" y="27"/>
                    </a:lnTo>
                    <a:lnTo>
                      <a:pt x="27" y="0"/>
                    </a:lnTo>
                    <a:lnTo>
                      <a:pt x="14" y="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4" name="Freeform 29"/>
              <p:cNvSpPr>
                <a:spLocks/>
              </p:cNvSpPr>
              <p:nvPr/>
            </p:nvSpPr>
            <p:spPr bwMode="auto">
              <a:xfrm>
                <a:off x="2616" y="3486"/>
                <a:ext cx="12" cy="15"/>
              </a:xfrm>
              <a:custGeom>
                <a:avLst/>
                <a:gdLst>
                  <a:gd name="T0" fmla="*/ 0 w 37"/>
                  <a:gd name="T1" fmla="*/ 4 h 43"/>
                  <a:gd name="T2" fmla="*/ 3 w 37"/>
                  <a:gd name="T3" fmla="*/ 19 h 43"/>
                  <a:gd name="T4" fmla="*/ 3 w 37"/>
                  <a:gd name="T5" fmla="*/ 13 h 43"/>
                  <a:gd name="T6" fmla="*/ 9 w 37"/>
                  <a:gd name="T7" fmla="*/ 32 h 43"/>
                  <a:gd name="T8" fmla="*/ 13 w 37"/>
                  <a:gd name="T9" fmla="*/ 43 h 43"/>
                  <a:gd name="T10" fmla="*/ 25 w 37"/>
                  <a:gd name="T11" fmla="*/ 38 h 43"/>
                  <a:gd name="T12" fmla="*/ 37 w 37"/>
                  <a:gd name="T13" fmla="*/ 34 h 43"/>
                  <a:gd name="T14" fmla="*/ 32 w 37"/>
                  <a:gd name="T15" fmla="*/ 23 h 43"/>
                  <a:gd name="T16" fmla="*/ 29 w 37"/>
                  <a:gd name="T17" fmla="*/ 19 h 43"/>
                  <a:gd name="T18" fmla="*/ 26 w 37"/>
                  <a:gd name="T19" fmla="*/ 0 h 43"/>
                  <a:gd name="T20" fmla="*/ 13 w 37"/>
                  <a:gd name="T21" fmla="*/ 3 h 43"/>
                  <a:gd name="T22" fmla="*/ 0 w 37"/>
                  <a:gd name="T23" fmla="*/ 4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
                  <a:gd name="T37" fmla="*/ 0 h 43"/>
                  <a:gd name="T38" fmla="*/ 37 w 37"/>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 h="43">
                    <a:moveTo>
                      <a:pt x="0" y="4"/>
                    </a:moveTo>
                    <a:lnTo>
                      <a:pt x="3" y="19"/>
                    </a:lnTo>
                    <a:lnTo>
                      <a:pt x="3" y="13"/>
                    </a:lnTo>
                    <a:lnTo>
                      <a:pt x="9" y="32"/>
                    </a:lnTo>
                    <a:lnTo>
                      <a:pt x="13" y="43"/>
                    </a:lnTo>
                    <a:lnTo>
                      <a:pt x="25" y="38"/>
                    </a:lnTo>
                    <a:lnTo>
                      <a:pt x="37" y="34"/>
                    </a:lnTo>
                    <a:lnTo>
                      <a:pt x="32" y="23"/>
                    </a:lnTo>
                    <a:lnTo>
                      <a:pt x="29" y="19"/>
                    </a:lnTo>
                    <a:lnTo>
                      <a:pt x="26" y="0"/>
                    </a:lnTo>
                    <a:lnTo>
                      <a:pt x="13" y="3"/>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5" name="Freeform 30"/>
              <p:cNvSpPr>
                <a:spLocks/>
              </p:cNvSpPr>
              <p:nvPr/>
            </p:nvSpPr>
            <p:spPr bwMode="auto">
              <a:xfrm>
                <a:off x="2620" y="3497"/>
                <a:ext cx="14" cy="14"/>
              </a:xfrm>
              <a:custGeom>
                <a:avLst/>
                <a:gdLst>
                  <a:gd name="T0" fmla="*/ 0 w 43"/>
                  <a:gd name="T1" fmla="*/ 11 h 41"/>
                  <a:gd name="T2" fmla="*/ 5 w 43"/>
                  <a:gd name="T3" fmla="*/ 21 h 41"/>
                  <a:gd name="T4" fmla="*/ 5 w 43"/>
                  <a:gd name="T5" fmla="*/ 21 h 41"/>
                  <a:gd name="T6" fmla="*/ 11 w 43"/>
                  <a:gd name="T7" fmla="*/ 27 h 41"/>
                  <a:gd name="T8" fmla="*/ 19 w 43"/>
                  <a:gd name="T9" fmla="*/ 41 h 41"/>
                  <a:gd name="T10" fmla="*/ 31 w 43"/>
                  <a:gd name="T11" fmla="*/ 34 h 41"/>
                  <a:gd name="T12" fmla="*/ 43 w 43"/>
                  <a:gd name="T13" fmla="*/ 27 h 41"/>
                  <a:gd name="T14" fmla="*/ 37 w 43"/>
                  <a:gd name="T15" fmla="*/ 18 h 41"/>
                  <a:gd name="T16" fmla="*/ 28 w 43"/>
                  <a:gd name="T17" fmla="*/ 9 h 41"/>
                  <a:gd name="T18" fmla="*/ 24 w 43"/>
                  <a:gd name="T19" fmla="*/ 0 h 41"/>
                  <a:gd name="T20" fmla="*/ 12 w 43"/>
                  <a:gd name="T21" fmla="*/ 6 h 41"/>
                  <a:gd name="T22" fmla="*/ 0 w 43"/>
                  <a:gd name="T23" fmla="*/ 11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
                  <a:gd name="T37" fmla="*/ 0 h 41"/>
                  <a:gd name="T38" fmla="*/ 43 w 43"/>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 h="41">
                    <a:moveTo>
                      <a:pt x="0" y="11"/>
                    </a:moveTo>
                    <a:lnTo>
                      <a:pt x="5" y="21"/>
                    </a:lnTo>
                    <a:lnTo>
                      <a:pt x="11" y="27"/>
                    </a:lnTo>
                    <a:lnTo>
                      <a:pt x="19" y="41"/>
                    </a:lnTo>
                    <a:lnTo>
                      <a:pt x="31" y="34"/>
                    </a:lnTo>
                    <a:lnTo>
                      <a:pt x="43" y="27"/>
                    </a:lnTo>
                    <a:lnTo>
                      <a:pt x="37" y="18"/>
                    </a:lnTo>
                    <a:lnTo>
                      <a:pt x="28" y="9"/>
                    </a:lnTo>
                    <a:lnTo>
                      <a:pt x="24" y="0"/>
                    </a:lnTo>
                    <a:lnTo>
                      <a:pt x="12" y="6"/>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6" name="Freeform 31"/>
              <p:cNvSpPr>
                <a:spLocks/>
              </p:cNvSpPr>
              <p:nvPr/>
            </p:nvSpPr>
            <p:spPr bwMode="auto">
              <a:xfrm>
                <a:off x="2624" y="3506"/>
                <a:ext cx="67" cy="72"/>
              </a:xfrm>
              <a:custGeom>
                <a:avLst/>
                <a:gdLst>
                  <a:gd name="T0" fmla="*/ 7 w 202"/>
                  <a:gd name="T1" fmla="*/ 14 h 216"/>
                  <a:gd name="T2" fmla="*/ 0 w 202"/>
                  <a:gd name="T3" fmla="*/ 3 h 216"/>
                  <a:gd name="T4" fmla="*/ 15 w 202"/>
                  <a:gd name="T5" fmla="*/ 23 h 216"/>
                  <a:gd name="T6" fmla="*/ 24 w 202"/>
                  <a:gd name="T7" fmla="*/ 37 h 216"/>
                  <a:gd name="T8" fmla="*/ 38 w 202"/>
                  <a:gd name="T9" fmla="*/ 57 h 216"/>
                  <a:gd name="T10" fmla="*/ 52 w 202"/>
                  <a:gd name="T11" fmla="*/ 76 h 216"/>
                  <a:gd name="T12" fmla="*/ 66 w 202"/>
                  <a:gd name="T13" fmla="*/ 95 h 216"/>
                  <a:gd name="T14" fmla="*/ 99 w 202"/>
                  <a:gd name="T15" fmla="*/ 137 h 216"/>
                  <a:gd name="T16" fmla="*/ 94 w 202"/>
                  <a:gd name="T17" fmla="*/ 131 h 216"/>
                  <a:gd name="T18" fmla="*/ 177 w 202"/>
                  <a:gd name="T19" fmla="*/ 213 h 216"/>
                  <a:gd name="T20" fmla="*/ 178 w 202"/>
                  <a:gd name="T21" fmla="*/ 216 h 216"/>
                  <a:gd name="T22" fmla="*/ 190 w 202"/>
                  <a:gd name="T23" fmla="*/ 210 h 216"/>
                  <a:gd name="T24" fmla="*/ 202 w 202"/>
                  <a:gd name="T25" fmla="*/ 204 h 216"/>
                  <a:gd name="T26" fmla="*/ 200 w 202"/>
                  <a:gd name="T27" fmla="*/ 202 h 216"/>
                  <a:gd name="T28" fmla="*/ 197 w 202"/>
                  <a:gd name="T29" fmla="*/ 199 h 216"/>
                  <a:gd name="T30" fmla="*/ 133 w 202"/>
                  <a:gd name="T31" fmla="*/ 134 h 216"/>
                  <a:gd name="T32" fmla="*/ 90 w 202"/>
                  <a:gd name="T33" fmla="*/ 84 h 216"/>
                  <a:gd name="T34" fmla="*/ 87 w 202"/>
                  <a:gd name="T35" fmla="*/ 81 h 216"/>
                  <a:gd name="T36" fmla="*/ 72 w 202"/>
                  <a:gd name="T37" fmla="*/ 62 h 216"/>
                  <a:gd name="T38" fmla="*/ 59 w 202"/>
                  <a:gd name="T39" fmla="*/ 42 h 216"/>
                  <a:gd name="T40" fmla="*/ 50 w 202"/>
                  <a:gd name="T41" fmla="*/ 31 h 216"/>
                  <a:gd name="T42" fmla="*/ 41 w 202"/>
                  <a:gd name="T43" fmla="*/ 14 h 216"/>
                  <a:gd name="T44" fmla="*/ 29 w 202"/>
                  <a:gd name="T45" fmla="*/ 0 h 216"/>
                  <a:gd name="T46" fmla="*/ 19 w 202"/>
                  <a:gd name="T47" fmla="*/ 7 h 216"/>
                  <a:gd name="T48" fmla="*/ 7 w 202"/>
                  <a:gd name="T49" fmla="*/ 14 h 2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2"/>
                  <a:gd name="T76" fmla="*/ 0 h 216"/>
                  <a:gd name="T77" fmla="*/ 202 w 202"/>
                  <a:gd name="T78" fmla="*/ 216 h 2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2" h="216">
                    <a:moveTo>
                      <a:pt x="7" y="14"/>
                    </a:moveTo>
                    <a:lnTo>
                      <a:pt x="0" y="3"/>
                    </a:lnTo>
                    <a:lnTo>
                      <a:pt x="15" y="23"/>
                    </a:lnTo>
                    <a:lnTo>
                      <a:pt x="24" y="37"/>
                    </a:lnTo>
                    <a:lnTo>
                      <a:pt x="38" y="57"/>
                    </a:lnTo>
                    <a:lnTo>
                      <a:pt x="52" y="76"/>
                    </a:lnTo>
                    <a:lnTo>
                      <a:pt x="66" y="95"/>
                    </a:lnTo>
                    <a:lnTo>
                      <a:pt x="99" y="137"/>
                    </a:lnTo>
                    <a:lnTo>
                      <a:pt x="94" y="131"/>
                    </a:lnTo>
                    <a:lnTo>
                      <a:pt x="177" y="213"/>
                    </a:lnTo>
                    <a:lnTo>
                      <a:pt x="178" y="216"/>
                    </a:lnTo>
                    <a:lnTo>
                      <a:pt x="190" y="210"/>
                    </a:lnTo>
                    <a:lnTo>
                      <a:pt x="202" y="204"/>
                    </a:lnTo>
                    <a:lnTo>
                      <a:pt x="200" y="202"/>
                    </a:lnTo>
                    <a:lnTo>
                      <a:pt x="197" y="199"/>
                    </a:lnTo>
                    <a:lnTo>
                      <a:pt x="133" y="134"/>
                    </a:lnTo>
                    <a:lnTo>
                      <a:pt x="90" y="84"/>
                    </a:lnTo>
                    <a:lnTo>
                      <a:pt x="87" y="81"/>
                    </a:lnTo>
                    <a:lnTo>
                      <a:pt x="72" y="62"/>
                    </a:lnTo>
                    <a:lnTo>
                      <a:pt x="59" y="42"/>
                    </a:lnTo>
                    <a:lnTo>
                      <a:pt x="50" y="31"/>
                    </a:lnTo>
                    <a:lnTo>
                      <a:pt x="41" y="14"/>
                    </a:lnTo>
                    <a:lnTo>
                      <a:pt x="29" y="0"/>
                    </a:lnTo>
                    <a:lnTo>
                      <a:pt x="19" y="7"/>
                    </a:lnTo>
                    <a:lnTo>
                      <a:pt x="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7" name="Freeform 32"/>
              <p:cNvSpPr>
                <a:spLocks/>
              </p:cNvSpPr>
              <p:nvPr/>
            </p:nvSpPr>
            <p:spPr bwMode="auto">
              <a:xfrm>
                <a:off x="2683" y="3574"/>
                <a:ext cx="39" cy="81"/>
              </a:xfrm>
              <a:custGeom>
                <a:avLst/>
                <a:gdLst>
                  <a:gd name="T0" fmla="*/ 13 w 118"/>
                  <a:gd name="T1" fmla="*/ 6 h 242"/>
                  <a:gd name="T2" fmla="*/ 0 w 118"/>
                  <a:gd name="T3" fmla="*/ 6 h 242"/>
                  <a:gd name="T4" fmla="*/ 0 w 118"/>
                  <a:gd name="T5" fmla="*/ 17 h 242"/>
                  <a:gd name="T6" fmla="*/ 1 w 118"/>
                  <a:gd name="T7" fmla="*/ 30 h 242"/>
                  <a:gd name="T8" fmla="*/ 4 w 118"/>
                  <a:gd name="T9" fmla="*/ 52 h 242"/>
                  <a:gd name="T10" fmla="*/ 10 w 118"/>
                  <a:gd name="T11" fmla="*/ 73 h 242"/>
                  <a:gd name="T12" fmla="*/ 16 w 118"/>
                  <a:gd name="T13" fmla="*/ 102 h 242"/>
                  <a:gd name="T14" fmla="*/ 23 w 118"/>
                  <a:gd name="T15" fmla="*/ 121 h 242"/>
                  <a:gd name="T16" fmla="*/ 40 w 118"/>
                  <a:gd name="T17" fmla="*/ 155 h 242"/>
                  <a:gd name="T18" fmla="*/ 54 w 118"/>
                  <a:gd name="T19" fmla="*/ 183 h 242"/>
                  <a:gd name="T20" fmla="*/ 73 w 118"/>
                  <a:gd name="T21" fmla="*/ 215 h 242"/>
                  <a:gd name="T22" fmla="*/ 97 w 118"/>
                  <a:gd name="T23" fmla="*/ 242 h 242"/>
                  <a:gd name="T24" fmla="*/ 107 w 118"/>
                  <a:gd name="T25" fmla="*/ 233 h 242"/>
                  <a:gd name="T26" fmla="*/ 118 w 118"/>
                  <a:gd name="T27" fmla="*/ 224 h 242"/>
                  <a:gd name="T28" fmla="*/ 94 w 118"/>
                  <a:gd name="T29" fmla="*/ 198 h 242"/>
                  <a:gd name="T30" fmla="*/ 78 w 118"/>
                  <a:gd name="T31" fmla="*/ 171 h 242"/>
                  <a:gd name="T32" fmla="*/ 63 w 118"/>
                  <a:gd name="T33" fmla="*/ 143 h 242"/>
                  <a:gd name="T34" fmla="*/ 53 w 118"/>
                  <a:gd name="T35" fmla="*/ 121 h 242"/>
                  <a:gd name="T36" fmla="*/ 42 w 118"/>
                  <a:gd name="T37" fmla="*/ 87 h 242"/>
                  <a:gd name="T38" fmla="*/ 37 w 118"/>
                  <a:gd name="T39" fmla="*/ 67 h 242"/>
                  <a:gd name="T40" fmla="*/ 31 w 118"/>
                  <a:gd name="T41" fmla="*/ 43 h 242"/>
                  <a:gd name="T42" fmla="*/ 28 w 118"/>
                  <a:gd name="T43" fmla="*/ 27 h 242"/>
                  <a:gd name="T44" fmla="*/ 26 w 118"/>
                  <a:gd name="T45" fmla="*/ 14 h 242"/>
                  <a:gd name="T46" fmla="*/ 26 w 118"/>
                  <a:gd name="T47" fmla="*/ 6 h 242"/>
                  <a:gd name="T48" fmla="*/ 25 w 118"/>
                  <a:gd name="T49" fmla="*/ 0 h 242"/>
                  <a:gd name="T50" fmla="*/ 25 w 118"/>
                  <a:gd name="T51" fmla="*/ 0 h 242"/>
                  <a:gd name="T52" fmla="*/ 13 w 118"/>
                  <a:gd name="T53" fmla="*/ 6 h 2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8"/>
                  <a:gd name="T82" fmla="*/ 0 h 242"/>
                  <a:gd name="T83" fmla="*/ 118 w 118"/>
                  <a:gd name="T84" fmla="*/ 242 h 2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8" h="242">
                    <a:moveTo>
                      <a:pt x="13" y="6"/>
                    </a:moveTo>
                    <a:lnTo>
                      <a:pt x="0" y="6"/>
                    </a:lnTo>
                    <a:lnTo>
                      <a:pt x="0" y="17"/>
                    </a:lnTo>
                    <a:lnTo>
                      <a:pt x="1" y="30"/>
                    </a:lnTo>
                    <a:lnTo>
                      <a:pt x="4" y="52"/>
                    </a:lnTo>
                    <a:lnTo>
                      <a:pt x="10" y="73"/>
                    </a:lnTo>
                    <a:lnTo>
                      <a:pt x="16" y="102"/>
                    </a:lnTo>
                    <a:lnTo>
                      <a:pt x="23" y="121"/>
                    </a:lnTo>
                    <a:lnTo>
                      <a:pt x="40" y="155"/>
                    </a:lnTo>
                    <a:lnTo>
                      <a:pt x="54" y="183"/>
                    </a:lnTo>
                    <a:lnTo>
                      <a:pt x="73" y="215"/>
                    </a:lnTo>
                    <a:lnTo>
                      <a:pt x="97" y="242"/>
                    </a:lnTo>
                    <a:lnTo>
                      <a:pt x="107" y="233"/>
                    </a:lnTo>
                    <a:lnTo>
                      <a:pt x="118" y="224"/>
                    </a:lnTo>
                    <a:lnTo>
                      <a:pt x="94" y="198"/>
                    </a:lnTo>
                    <a:lnTo>
                      <a:pt x="78" y="171"/>
                    </a:lnTo>
                    <a:lnTo>
                      <a:pt x="63" y="143"/>
                    </a:lnTo>
                    <a:lnTo>
                      <a:pt x="53" y="121"/>
                    </a:lnTo>
                    <a:lnTo>
                      <a:pt x="42" y="87"/>
                    </a:lnTo>
                    <a:lnTo>
                      <a:pt x="37" y="67"/>
                    </a:lnTo>
                    <a:lnTo>
                      <a:pt x="31" y="43"/>
                    </a:lnTo>
                    <a:lnTo>
                      <a:pt x="28" y="27"/>
                    </a:lnTo>
                    <a:lnTo>
                      <a:pt x="26" y="14"/>
                    </a:lnTo>
                    <a:lnTo>
                      <a:pt x="26" y="6"/>
                    </a:lnTo>
                    <a:lnTo>
                      <a:pt x="25" y="0"/>
                    </a:lnTo>
                    <a:lnTo>
                      <a:pt x="1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8" name="Freeform 33"/>
              <p:cNvSpPr>
                <a:spLocks/>
              </p:cNvSpPr>
              <p:nvPr/>
            </p:nvSpPr>
            <p:spPr bwMode="auto">
              <a:xfrm>
                <a:off x="2707" y="3646"/>
                <a:ext cx="26" cy="19"/>
              </a:xfrm>
              <a:custGeom>
                <a:avLst/>
                <a:gdLst>
                  <a:gd name="T0" fmla="*/ 24 w 76"/>
                  <a:gd name="T1" fmla="*/ 27 h 59"/>
                  <a:gd name="T2" fmla="*/ 0 w 76"/>
                  <a:gd name="T3" fmla="*/ 0 h 59"/>
                  <a:gd name="T4" fmla="*/ 50 w 76"/>
                  <a:gd name="T5" fmla="*/ 54 h 59"/>
                  <a:gd name="T6" fmla="*/ 53 w 76"/>
                  <a:gd name="T7" fmla="*/ 56 h 59"/>
                  <a:gd name="T8" fmla="*/ 56 w 76"/>
                  <a:gd name="T9" fmla="*/ 58 h 59"/>
                  <a:gd name="T10" fmla="*/ 58 w 76"/>
                  <a:gd name="T11" fmla="*/ 59 h 59"/>
                  <a:gd name="T12" fmla="*/ 67 w 76"/>
                  <a:gd name="T13" fmla="*/ 51 h 59"/>
                  <a:gd name="T14" fmla="*/ 76 w 76"/>
                  <a:gd name="T15" fmla="*/ 42 h 59"/>
                  <a:gd name="T16" fmla="*/ 71 w 76"/>
                  <a:gd name="T17" fmla="*/ 37 h 59"/>
                  <a:gd name="T18" fmla="*/ 68 w 76"/>
                  <a:gd name="T19" fmla="*/ 34 h 59"/>
                  <a:gd name="T20" fmla="*/ 67 w 76"/>
                  <a:gd name="T21" fmla="*/ 34 h 59"/>
                  <a:gd name="T22" fmla="*/ 43 w 76"/>
                  <a:gd name="T23" fmla="*/ 9 h 59"/>
                  <a:gd name="T24" fmla="*/ 34 w 76"/>
                  <a:gd name="T25" fmla="*/ 18 h 59"/>
                  <a:gd name="T26" fmla="*/ 24 w 76"/>
                  <a:gd name="T27" fmla="*/ 27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
                  <a:gd name="T43" fmla="*/ 0 h 59"/>
                  <a:gd name="T44" fmla="*/ 76 w 76"/>
                  <a:gd name="T45" fmla="*/ 59 h 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 h="59">
                    <a:moveTo>
                      <a:pt x="24" y="27"/>
                    </a:moveTo>
                    <a:lnTo>
                      <a:pt x="0" y="0"/>
                    </a:lnTo>
                    <a:lnTo>
                      <a:pt x="50" y="54"/>
                    </a:lnTo>
                    <a:lnTo>
                      <a:pt x="53" y="56"/>
                    </a:lnTo>
                    <a:lnTo>
                      <a:pt x="56" y="58"/>
                    </a:lnTo>
                    <a:lnTo>
                      <a:pt x="58" y="59"/>
                    </a:lnTo>
                    <a:lnTo>
                      <a:pt x="67" y="51"/>
                    </a:lnTo>
                    <a:lnTo>
                      <a:pt x="76" y="42"/>
                    </a:lnTo>
                    <a:lnTo>
                      <a:pt x="71" y="37"/>
                    </a:lnTo>
                    <a:lnTo>
                      <a:pt x="68" y="34"/>
                    </a:lnTo>
                    <a:lnTo>
                      <a:pt x="67" y="34"/>
                    </a:lnTo>
                    <a:lnTo>
                      <a:pt x="43" y="9"/>
                    </a:lnTo>
                    <a:lnTo>
                      <a:pt x="34" y="18"/>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9" name="Freeform 34"/>
              <p:cNvSpPr>
                <a:spLocks/>
              </p:cNvSpPr>
              <p:nvPr/>
            </p:nvSpPr>
            <p:spPr bwMode="auto">
              <a:xfrm>
                <a:off x="2727" y="3659"/>
                <a:ext cx="77" cy="44"/>
              </a:xfrm>
              <a:custGeom>
                <a:avLst/>
                <a:gdLst>
                  <a:gd name="T0" fmla="*/ 0 w 231"/>
                  <a:gd name="T1" fmla="*/ 19 h 133"/>
                  <a:gd name="T2" fmla="*/ 9 w 231"/>
                  <a:gd name="T3" fmla="*/ 28 h 133"/>
                  <a:gd name="T4" fmla="*/ 3 w 231"/>
                  <a:gd name="T5" fmla="*/ 24 h 133"/>
                  <a:gd name="T6" fmla="*/ 23 w 231"/>
                  <a:gd name="T7" fmla="*/ 37 h 133"/>
                  <a:gd name="T8" fmla="*/ 38 w 231"/>
                  <a:gd name="T9" fmla="*/ 47 h 133"/>
                  <a:gd name="T10" fmla="*/ 62 w 231"/>
                  <a:gd name="T11" fmla="*/ 64 h 133"/>
                  <a:gd name="T12" fmla="*/ 79 w 231"/>
                  <a:gd name="T13" fmla="*/ 74 h 133"/>
                  <a:gd name="T14" fmla="*/ 99 w 231"/>
                  <a:gd name="T15" fmla="*/ 84 h 133"/>
                  <a:gd name="T16" fmla="*/ 131 w 231"/>
                  <a:gd name="T17" fmla="*/ 99 h 133"/>
                  <a:gd name="T18" fmla="*/ 160 w 231"/>
                  <a:gd name="T19" fmla="*/ 111 h 133"/>
                  <a:gd name="T20" fmla="*/ 200 w 231"/>
                  <a:gd name="T21" fmla="*/ 125 h 133"/>
                  <a:gd name="T22" fmla="*/ 225 w 231"/>
                  <a:gd name="T23" fmla="*/ 133 h 133"/>
                  <a:gd name="T24" fmla="*/ 228 w 231"/>
                  <a:gd name="T25" fmla="*/ 120 h 133"/>
                  <a:gd name="T26" fmla="*/ 231 w 231"/>
                  <a:gd name="T27" fmla="*/ 106 h 133"/>
                  <a:gd name="T28" fmla="*/ 191 w 231"/>
                  <a:gd name="T29" fmla="*/ 96 h 133"/>
                  <a:gd name="T30" fmla="*/ 169 w 231"/>
                  <a:gd name="T31" fmla="*/ 87 h 133"/>
                  <a:gd name="T32" fmla="*/ 140 w 231"/>
                  <a:gd name="T33" fmla="*/ 75 h 133"/>
                  <a:gd name="T34" fmla="*/ 119 w 231"/>
                  <a:gd name="T35" fmla="*/ 67 h 133"/>
                  <a:gd name="T36" fmla="*/ 91 w 231"/>
                  <a:gd name="T37" fmla="*/ 50 h 133"/>
                  <a:gd name="T38" fmla="*/ 68 w 231"/>
                  <a:gd name="T39" fmla="*/ 37 h 133"/>
                  <a:gd name="T40" fmla="*/ 53 w 231"/>
                  <a:gd name="T41" fmla="*/ 27 h 133"/>
                  <a:gd name="T42" fmla="*/ 38 w 231"/>
                  <a:gd name="T43" fmla="*/ 16 h 133"/>
                  <a:gd name="T44" fmla="*/ 32 w 231"/>
                  <a:gd name="T45" fmla="*/ 12 h 133"/>
                  <a:gd name="T46" fmla="*/ 18 w 231"/>
                  <a:gd name="T47" fmla="*/ 0 h 133"/>
                  <a:gd name="T48" fmla="*/ 9 w 231"/>
                  <a:gd name="T49" fmla="*/ 11 h 133"/>
                  <a:gd name="T50" fmla="*/ 0 w 231"/>
                  <a:gd name="T51" fmla="*/ 19 h 1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31"/>
                  <a:gd name="T79" fmla="*/ 0 h 133"/>
                  <a:gd name="T80" fmla="*/ 231 w 231"/>
                  <a:gd name="T81" fmla="*/ 133 h 1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31" h="133">
                    <a:moveTo>
                      <a:pt x="0" y="19"/>
                    </a:moveTo>
                    <a:lnTo>
                      <a:pt x="9" y="28"/>
                    </a:lnTo>
                    <a:lnTo>
                      <a:pt x="3" y="24"/>
                    </a:lnTo>
                    <a:lnTo>
                      <a:pt x="23" y="37"/>
                    </a:lnTo>
                    <a:lnTo>
                      <a:pt x="38" y="47"/>
                    </a:lnTo>
                    <a:lnTo>
                      <a:pt x="62" y="64"/>
                    </a:lnTo>
                    <a:lnTo>
                      <a:pt x="79" y="74"/>
                    </a:lnTo>
                    <a:lnTo>
                      <a:pt x="99" y="84"/>
                    </a:lnTo>
                    <a:lnTo>
                      <a:pt x="131" y="99"/>
                    </a:lnTo>
                    <a:lnTo>
                      <a:pt x="160" y="111"/>
                    </a:lnTo>
                    <a:lnTo>
                      <a:pt x="200" y="125"/>
                    </a:lnTo>
                    <a:lnTo>
                      <a:pt x="225" y="133"/>
                    </a:lnTo>
                    <a:lnTo>
                      <a:pt x="228" y="120"/>
                    </a:lnTo>
                    <a:lnTo>
                      <a:pt x="231" y="106"/>
                    </a:lnTo>
                    <a:lnTo>
                      <a:pt x="191" y="96"/>
                    </a:lnTo>
                    <a:lnTo>
                      <a:pt x="169" y="87"/>
                    </a:lnTo>
                    <a:lnTo>
                      <a:pt x="140" y="75"/>
                    </a:lnTo>
                    <a:lnTo>
                      <a:pt x="119" y="67"/>
                    </a:lnTo>
                    <a:lnTo>
                      <a:pt x="91" y="50"/>
                    </a:lnTo>
                    <a:lnTo>
                      <a:pt x="68" y="37"/>
                    </a:lnTo>
                    <a:lnTo>
                      <a:pt x="53" y="27"/>
                    </a:lnTo>
                    <a:lnTo>
                      <a:pt x="38" y="16"/>
                    </a:lnTo>
                    <a:lnTo>
                      <a:pt x="32" y="12"/>
                    </a:lnTo>
                    <a:lnTo>
                      <a:pt x="18" y="0"/>
                    </a:lnTo>
                    <a:lnTo>
                      <a:pt x="9" y="11"/>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0" name="Freeform 35"/>
              <p:cNvSpPr>
                <a:spLocks/>
              </p:cNvSpPr>
              <p:nvPr/>
            </p:nvSpPr>
            <p:spPr bwMode="auto">
              <a:xfrm>
                <a:off x="2800" y="3694"/>
                <a:ext cx="149" cy="87"/>
              </a:xfrm>
              <a:custGeom>
                <a:avLst/>
                <a:gdLst>
                  <a:gd name="T0" fmla="*/ 9 w 448"/>
                  <a:gd name="T1" fmla="*/ 14 h 259"/>
                  <a:gd name="T2" fmla="*/ 0 w 448"/>
                  <a:gd name="T3" fmla="*/ 22 h 259"/>
                  <a:gd name="T4" fmla="*/ 19 w 448"/>
                  <a:gd name="T5" fmla="*/ 42 h 259"/>
                  <a:gd name="T6" fmla="*/ 28 w 448"/>
                  <a:gd name="T7" fmla="*/ 49 h 259"/>
                  <a:gd name="T8" fmla="*/ 43 w 448"/>
                  <a:gd name="T9" fmla="*/ 62 h 259"/>
                  <a:gd name="T10" fmla="*/ 80 w 448"/>
                  <a:gd name="T11" fmla="*/ 87 h 259"/>
                  <a:gd name="T12" fmla="*/ 120 w 448"/>
                  <a:gd name="T13" fmla="*/ 115 h 259"/>
                  <a:gd name="T14" fmla="*/ 159 w 448"/>
                  <a:gd name="T15" fmla="*/ 139 h 259"/>
                  <a:gd name="T16" fmla="*/ 211 w 448"/>
                  <a:gd name="T17" fmla="*/ 167 h 259"/>
                  <a:gd name="T18" fmla="*/ 261 w 448"/>
                  <a:gd name="T19" fmla="*/ 190 h 259"/>
                  <a:gd name="T20" fmla="*/ 339 w 448"/>
                  <a:gd name="T21" fmla="*/ 223 h 259"/>
                  <a:gd name="T22" fmla="*/ 448 w 448"/>
                  <a:gd name="T23" fmla="*/ 259 h 259"/>
                  <a:gd name="T24" fmla="*/ 392 w 448"/>
                  <a:gd name="T25" fmla="*/ 215 h 259"/>
                  <a:gd name="T26" fmla="*/ 348 w 448"/>
                  <a:gd name="T27" fmla="*/ 199 h 259"/>
                  <a:gd name="T28" fmla="*/ 291 w 448"/>
                  <a:gd name="T29" fmla="*/ 176 h 259"/>
                  <a:gd name="T30" fmla="*/ 223 w 448"/>
                  <a:gd name="T31" fmla="*/ 143 h 259"/>
                  <a:gd name="T32" fmla="*/ 171 w 448"/>
                  <a:gd name="T33" fmla="*/ 115 h 259"/>
                  <a:gd name="T34" fmla="*/ 126 w 448"/>
                  <a:gd name="T35" fmla="*/ 89 h 259"/>
                  <a:gd name="T36" fmla="*/ 95 w 448"/>
                  <a:gd name="T37" fmla="*/ 67 h 259"/>
                  <a:gd name="T38" fmla="*/ 73 w 448"/>
                  <a:gd name="T39" fmla="*/ 50 h 259"/>
                  <a:gd name="T40" fmla="*/ 46 w 448"/>
                  <a:gd name="T41" fmla="*/ 28 h 259"/>
                  <a:gd name="T42" fmla="*/ 22 w 448"/>
                  <a:gd name="T43" fmla="*/ 9 h 259"/>
                  <a:gd name="T44" fmla="*/ 18 w 448"/>
                  <a:gd name="T45" fmla="*/ 5 h 259"/>
                  <a:gd name="T46" fmla="*/ 12 w 448"/>
                  <a:gd name="T47" fmla="*/ 0 h 259"/>
                  <a:gd name="T48" fmla="*/ 12 w 448"/>
                  <a:gd name="T49" fmla="*/ 0 h 259"/>
                  <a:gd name="T50" fmla="*/ 9 w 448"/>
                  <a:gd name="T51" fmla="*/ 14 h 25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8"/>
                  <a:gd name="T79" fmla="*/ 0 h 259"/>
                  <a:gd name="T80" fmla="*/ 448 w 448"/>
                  <a:gd name="T81" fmla="*/ 259 h 25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8" h="259">
                    <a:moveTo>
                      <a:pt x="9" y="14"/>
                    </a:moveTo>
                    <a:lnTo>
                      <a:pt x="0" y="22"/>
                    </a:lnTo>
                    <a:lnTo>
                      <a:pt x="19" y="42"/>
                    </a:lnTo>
                    <a:lnTo>
                      <a:pt x="28" y="49"/>
                    </a:lnTo>
                    <a:lnTo>
                      <a:pt x="43" y="62"/>
                    </a:lnTo>
                    <a:lnTo>
                      <a:pt x="80" y="87"/>
                    </a:lnTo>
                    <a:lnTo>
                      <a:pt x="120" y="115"/>
                    </a:lnTo>
                    <a:lnTo>
                      <a:pt x="159" y="139"/>
                    </a:lnTo>
                    <a:lnTo>
                      <a:pt x="211" y="167"/>
                    </a:lnTo>
                    <a:lnTo>
                      <a:pt x="261" y="190"/>
                    </a:lnTo>
                    <a:lnTo>
                      <a:pt x="339" y="223"/>
                    </a:lnTo>
                    <a:lnTo>
                      <a:pt x="448" y="259"/>
                    </a:lnTo>
                    <a:lnTo>
                      <a:pt x="392" y="215"/>
                    </a:lnTo>
                    <a:lnTo>
                      <a:pt x="348" y="199"/>
                    </a:lnTo>
                    <a:lnTo>
                      <a:pt x="291" y="176"/>
                    </a:lnTo>
                    <a:lnTo>
                      <a:pt x="223" y="143"/>
                    </a:lnTo>
                    <a:lnTo>
                      <a:pt x="171" y="115"/>
                    </a:lnTo>
                    <a:lnTo>
                      <a:pt x="126" y="89"/>
                    </a:lnTo>
                    <a:lnTo>
                      <a:pt x="95" y="67"/>
                    </a:lnTo>
                    <a:lnTo>
                      <a:pt x="73" y="50"/>
                    </a:lnTo>
                    <a:lnTo>
                      <a:pt x="46" y="28"/>
                    </a:lnTo>
                    <a:lnTo>
                      <a:pt x="22" y="9"/>
                    </a:lnTo>
                    <a:lnTo>
                      <a:pt x="18" y="5"/>
                    </a:lnTo>
                    <a:lnTo>
                      <a:pt x="12" y="0"/>
                    </a:lnTo>
                    <a:lnTo>
                      <a:pt x="9"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1" name="Freeform 36"/>
              <p:cNvSpPr>
                <a:spLocks/>
              </p:cNvSpPr>
              <p:nvPr/>
            </p:nvSpPr>
            <p:spPr bwMode="auto">
              <a:xfrm>
                <a:off x="3366" y="2523"/>
                <a:ext cx="44" cy="113"/>
              </a:xfrm>
              <a:custGeom>
                <a:avLst/>
                <a:gdLst>
                  <a:gd name="T0" fmla="*/ 129 w 131"/>
                  <a:gd name="T1" fmla="*/ 17 h 340"/>
                  <a:gd name="T2" fmla="*/ 129 w 131"/>
                  <a:gd name="T3" fmla="*/ 20 h 340"/>
                  <a:gd name="T4" fmla="*/ 128 w 131"/>
                  <a:gd name="T5" fmla="*/ 32 h 340"/>
                  <a:gd name="T6" fmla="*/ 125 w 131"/>
                  <a:gd name="T7" fmla="*/ 51 h 340"/>
                  <a:gd name="T8" fmla="*/ 122 w 131"/>
                  <a:gd name="T9" fmla="*/ 75 h 340"/>
                  <a:gd name="T10" fmla="*/ 118 w 131"/>
                  <a:gd name="T11" fmla="*/ 103 h 340"/>
                  <a:gd name="T12" fmla="*/ 115 w 131"/>
                  <a:gd name="T13" fmla="*/ 135 h 340"/>
                  <a:gd name="T14" fmla="*/ 112 w 131"/>
                  <a:gd name="T15" fmla="*/ 169 h 340"/>
                  <a:gd name="T16" fmla="*/ 109 w 131"/>
                  <a:gd name="T17" fmla="*/ 206 h 340"/>
                  <a:gd name="T18" fmla="*/ 106 w 131"/>
                  <a:gd name="T19" fmla="*/ 241 h 340"/>
                  <a:gd name="T20" fmla="*/ 106 w 131"/>
                  <a:gd name="T21" fmla="*/ 277 h 340"/>
                  <a:gd name="T22" fmla="*/ 107 w 131"/>
                  <a:gd name="T23" fmla="*/ 309 h 340"/>
                  <a:gd name="T24" fmla="*/ 109 w 131"/>
                  <a:gd name="T25" fmla="*/ 340 h 340"/>
                  <a:gd name="T26" fmla="*/ 22 w 131"/>
                  <a:gd name="T27" fmla="*/ 278 h 340"/>
                  <a:gd name="T28" fmla="*/ 22 w 131"/>
                  <a:gd name="T29" fmla="*/ 272 h 340"/>
                  <a:gd name="T30" fmla="*/ 17 w 131"/>
                  <a:gd name="T31" fmla="*/ 257 h 340"/>
                  <a:gd name="T32" fmla="*/ 13 w 131"/>
                  <a:gd name="T33" fmla="*/ 235 h 340"/>
                  <a:gd name="T34" fmla="*/ 9 w 131"/>
                  <a:gd name="T35" fmla="*/ 209 h 340"/>
                  <a:gd name="T36" fmla="*/ 4 w 131"/>
                  <a:gd name="T37" fmla="*/ 176 h 340"/>
                  <a:gd name="T38" fmla="*/ 1 w 131"/>
                  <a:gd name="T39" fmla="*/ 144 h 340"/>
                  <a:gd name="T40" fmla="*/ 0 w 131"/>
                  <a:gd name="T41" fmla="*/ 110 h 340"/>
                  <a:gd name="T42" fmla="*/ 1 w 131"/>
                  <a:gd name="T43" fmla="*/ 78 h 340"/>
                  <a:gd name="T44" fmla="*/ 6 w 131"/>
                  <a:gd name="T45" fmla="*/ 50 h 340"/>
                  <a:gd name="T46" fmla="*/ 15 w 131"/>
                  <a:gd name="T47" fmla="*/ 26 h 340"/>
                  <a:gd name="T48" fmla="*/ 28 w 131"/>
                  <a:gd name="T49" fmla="*/ 10 h 340"/>
                  <a:gd name="T50" fmla="*/ 47 w 131"/>
                  <a:gd name="T51" fmla="*/ 3 h 340"/>
                  <a:gd name="T52" fmla="*/ 69 w 131"/>
                  <a:gd name="T53" fmla="*/ 0 h 340"/>
                  <a:gd name="T54" fmla="*/ 87 w 131"/>
                  <a:gd name="T55" fmla="*/ 0 h 340"/>
                  <a:gd name="T56" fmla="*/ 100 w 131"/>
                  <a:gd name="T57" fmla="*/ 0 h 340"/>
                  <a:gd name="T58" fmla="*/ 110 w 131"/>
                  <a:gd name="T59" fmla="*/ 1 h 340"/>
                  <a:gd name="T60" fmla="*/ 118 w 131"/>
                  <a:gd name="T61" fmla="*/ 3 h 340"/>
                  <a:gd name="T62" fmla="*/ 124 w 131"/>
                  <a:gd name="T63" fmla="*/ 6 h 340"/>
                  <a:gd name="T64" fmla="*/ 128 w 131"/>
                  <a:gd name="T65" fmla="*/ 9 h 340"/>
                  <a:gd name="T66" fmla="*/ 129 w 131"/>
                  <a:gd name="T67" fmla="*/ 10 h 340"/>
                  <a:gd name="T68" fmla="*/ 131 w 131"/>
                  <a:gd name="T69" fmla="*/ 13 h 340"/>
                  <a:gd name="T70" fmla="*/ 131 w 131"/>
                  <a:gd name="T71" fmla="*/ 14 h 340"/>
                  <a:gd name="T72" fmla="*/ 131 w 131"/>
                  <a:gd name="T73" fmla="*/ 16 h 340"/>
                  <a:gd name="T74" fmla="*/ 129 w 131"/>
                  <a:gd name="T75" fmla="*/ 17 h 340"/>
                  <a:gd name="T76" fmla="*/ 129 w 131"/>
                  <a:gd name="T77" fmla="*/ 17 h 3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1"/>
                  <a:gd name="T118" fmla="*/ 0 h 340"/>
                  <a:gd name="T119" fmla="*/ 131 w 131"/>
                  <a:gd name="T120" fmla="*/ 340 h 34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1" h="340">
                    <a:moveTo>
                      <a:pt x="129" y="17"/>
                    </a:moveTo>
                    <a:lnTo>
                      <a:pt x="129" y="20"/>
                    </a:lnTo>
                    <a:lnTo>
                      <a:pt x="128" y="32"/>
                    </a:lnTo>
                    <a:lnTo>
                      <a:pt x="125" y="51"/>
                    </a:lnTo>
                    <a:lnTo>
                      <a:pt x="122" y="75"/>
                    </a:lnTo>
                    <a:lnTo>
                      <a:pt x="118" y="103"/>
                    </a:lnTo>
                    <a:lnTo>
                      <a:pt x="115" y="135"/>
                    </a:lnTo>
                    <a:lnTo>
                      <a:pt x="112" y="169"/>
                    </a:lnTo>
                    <a:lnTo>
                      <a:pt x="109" y="206"/>
                    </a:lnTo>
                    <a:lnTo>
                      <a:pt x="106" y="241"/>
                    </a:lnTo>
                    <a:lnTo>
                      <a:pt x="106" y="277"/>
                    </a:lnTo>
                    <a:lnTo>
                      <a:pt x="107" y="309"/>
                    </a:lnTo>
                    <a:lnTo>
                      <a:pt x="109" y="340"/>
                    </a:lnTo>
                    <a:lnTo>
                      <a:pt x="22" y="278"/>
                    </a:lnTo>
                    <a:lnTo>
                      <a:pt x="22" y="272"/>
                    </a:lnTo>
                    <a:lnTo>
                      <a:pt x="17" y="257"/>
                    </a:lnTo>
                    <a:lnTo>
                      <a:pt x="13" y="235"/>
                    </a:lnTo>
                    <a:lnTo>
                      <a:pt x="9" y="209"/>
                    </a:lnTo>
                    <a:lnTo>
                      <a:pt x="4" y="176"/>
                    </a:lnTo>
                    <a:lnTo>
                      <a:pt x="1" y="144"/>
                    </a:lnTo>
                    <a:lnTo>
                      <a:pt x="0" y="110"/>
                    </a:lnTo>
                    <a:lnTo>
                      <a:pt x="1" y="78"/>
                    </a:lnTo>
                    <a:lnTo>
                      <a:pt x="6" y="50"/>
                    </a:lnTo>
                    <a:lnTo>
                      <a:pt x="15" y="26"/>
                    </a:lnTo>
                    <a:lnTo>
                      <a:pt x="28" y="10"/>
                    </a:lnTo>
                    <a:lnTo>
                      <a:pt x="47" y="3"/>
                    </a:lnTo>
                    <a:lnTo>
                      <a:pt x="69" y="0"/>
                    </a:lnTo>
                    <a:lnTo>
                      <a:pt x="87" y="0"/>
                    </a:lnTo>
                    <a:lnTo>
                      <a:pt x="100" y="0"/>
                    </a:lnTo>
                    <a:lnTo>
                      <a:pt x="110" y="1"/>
                    </a:lnTo>
                    <a:lnTo>
                      <a:pt x="118" y="3"/>
                    </a:lnTo>
                    <a:lnTo>
                      <a:pt x="124" y="6"/>
                    </a:lnTo>
                    <a:lnTo>
                      <a:pt x="128" y="9"/>
                    </a:lnTo>
                    <a:lnTo>
                      <a:pt x="129" y="10"/>
                    </a:lnTo>
                    <a:lnTo>
                      <a:pt x="131" y="13"/>
                    </a:lnTo>
                    <a:lnTo>
                      <a:pt x="131" y="14"/>
                    </a:lnTo>
                    <a:lnTo>
                      <a:pt x="131" y="16"/>
                    </a:lnTo>
                    <a:lnTo>
                      <a:pt x="129" y="17"/>
                    </a:lnTo>
                    <a:close/>
                  </a:path>
                </a:pathLst>
              </a:custGeom>
              <a:solidFill>
                <a:srgbClr val="0073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2" name="Freeform 37"/>
              <p:cNvSpPr>
                <a:spLocks/>
              </p:cNvSpPr>
              <p:nvPr/>
            </p:nvSpPr>
            <p:spPr bwMode="auto">
              <a:xfrm>
                <a:off x="3486" y="2736"/>
                <a:ext cx="30" cy="38"/>
              </a:xfrm>
              <a:custGeom>
                <a:avLst/>
                <a:gdLst>
                  <a:gd name="T0" fmla="*/ 0 w 90"/>
                  <a:gd name="T1" fmla="*/ 49 h 115"/>
                  <a:gd name="T2" fmla="*/ 33 w 90"/>
                  <a:gd name="T3" fmla="*/ 0 h 115"/>
                  <a:gd name="T4" fmla="*/ 34 w 90"/>
                  <a:gd name="T5" fmla="*/ 0 h 115"/>
                  <a:gd name="T6" fmla="*/ 36 w 90"/>
                  <a:gd name="T7" fmla="*/ 2 h 115"/>
                  <a:gd name="T8" fmla="*/ 39 w 90"/>
                  <a:gd name="T9" fmla="*/ 3 h 115"/>
                  <a:gd name="T10" fmla="*/ 41 w 90"/>
                  <a:gd name="T11" fmla="*/ 5 h 115"/>
                  <a:gd name="T12" fmla="*/ 46 w 90"/>
                  <a:gd name="T13" fmla="*/ 8 h 115"/>
                  <a:gd name="T14" fmla="*/ 52 w 90"/>
                  <a:gd name="T15" fmla="*/ 11 h 115"/>
                  <a:gd name="T16" fmla="*/ 58 w 90"/>
                  <a:gd name="T17" fmla="*/ 12 h 115"/>
                  <a:gd name="T18" fmla="*/ 64 w 90"/>
                  <a:gd name="T19" fmla="*/ 15 h 115"/>
                  <a:gd name="T20" fmla="*/ 69 w 90"/>
                  <a:gd name="T21" fmla="*/ 17 h 115"/>
                  <a:gd name="T22" fmla="*/ 77 w 90"/>
                  <a:gd name="T23" fmla="*/ 18 h 115"/>
                  <a:gd name="T24" fmla="*/ 84 w 90"/>
                  <a:gd name="T25" fmla="*/ 20 h 115"/>
                  <a:gd name="T26" fmla="*/ 90 w 90"/>
                  <a:gd name="T27" fmla="*/ 21 h 115"/>
                  <a:gd name="T28" fmla="*/ 90 w 90"/>
                  <a:gd name="T29" fmla="*/ 21 h 115"/>
                  <a:gd name="T30" fmla="*/ 89 w 90"/>
                  <a:gd name="T31" fmla="*/ 25 h 115"/>
                  <a:gd name="T32" fmla="*/ 86 w 90"/>
                  <a:gd name="T33" fmla="*/ 30 h 115"/>
                  <a:gd name="T34" fmla="*/ 83 w 90"/>
                  <a:gd name="T35" fmla="*/ 37 h 115"/>
                  <a:gd name="T36" fmla="*/ 77 w 90"/>
                  <a:gd name="T37" fmla="*/ 45 h 115"/>
                  <a:gd name="T38" fmla="*/ 71 w 90"/>
                  <a:gd name="T39" fmla="*/ 53 h 115"/>
                  <a:gd name="T40" fmla="*/ 65 w 90"/>
                  <a:gd name="T41" fmla="*/ 64 h 115"/>
                  <a:gd name="T42" fmla="*/ 58 w 90"/>
                  <a:gd name="T43" fmla="*/ 74 h 115"/>
                  <a:gd name="T44" fmla="*/ 50 w 90"/>
                  <a:gd name="T45" fmla="*/ 84 h 115"/>
                  <a:gd name="T46" fmla="*/ 41 w 90"/>
                  <a:gd name="T47" fmla="*/ 95 h 115"/>
                  <a:gd name="T48" fmla="*/ 31 w 90"/>
                  <a:gd name="T49" fmla="*/ 105 h 115"/>
                  <a:gd name="T50" fmla="*/ 21 w 90"/>
                  <a:gd name="T51" fmla="*/ 115 h 115"/>
                  <a:gd name="T52" fmla="*/ 0 w 90"/>
                  <a:gd name="T53" fmla="*/ 49 h 115"/>
                  <a:gd name="T54" fmla="*/ 0 w 90"/>
                  <a:gd name="T55" fmla="*/ 49 h 11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0"/>
                  <a:gd name="T85" fmla="*/ 0 h 115"/>
                  <a:gd name="T86" fmla="*/ 90 w 90"/>
                  <a:gd name="T87" fmla="*/ 115 h 11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0" h="115">
                    <a:moveTo>
                      <a:pt x="0" y="49"/>
                    </a:moveTo>
                    <a:lnTo>
                      <a:pt x="33" y="0"/>
                    </a:lnTo>
                    <a:lnTo>
                      <a:pt x="34" y="0"/>
                    </a:lnTo>
                    <a:lnTo>
                      <a:pt x="36" y="2"/>
                    </a:lnTo>
                    <a:lnTo>
                      <a:pt x="39" y="3"/>
                    </a:lnTo>
                    <a:lnTo>
                      <a:pt x="41" y="5"/>
                    </a:lnTo>
                    <a:lnTo>
                      <a:pt x="46" y="8"/>
                    </a:lnTo>
                    <a:lnTo>
                      <a:pt x="52" y="11"/>
                    </a:lnTo>
                    <a:lnTo>
                      <a:pt x="58" y="12"/>
                    </a:lnTo>
                    <a:lnTo>
                      <a:pt x="64" y="15"/>
                    </a:lnTo>
                    <a:lnTo>
                      <a:pt x="69" y="17"/>
                    </a:lnTo>
                    <a:lnTo>
                      <a:pt x="77" y="18"/>
                    </a:lnTo>
                    <a:lnTo>
                      <a:pt x="84" y="20"/>
                    </a:lnTo>
                    <a:lnTo>
                      <a:pt x="90" y="21"/>
                    </a:lnTo>
                    <a:lnTo>
                      <a:pt x="89" y="25"/>
                    </a:lnTo>
                    <a:lnTo>
                      <a:pt x="86" y="30"/>
                    </a:lnTo>
                    <a:lnTo>
                      <a:pt x="83" y="37"/>
                    </a:lnTo>
                    <a:lnTo>
                      <a:pt x="77" y="45"/>
                    </a:lnTo>
                    <a:lnTo>
                      <a:pt x="71" y="53"/>
                    </a:lnTo>
                    <a:lnTo>
                      <a:pt x="65" y="64"/>
                    </a:lnTo>
                    <a:lnTo>
                      <a:pt x="58" y="74"/>
                    </a:lnTo>
                    <a:lnTo>
                      <a:pt x="50" y="84"/>
                    </a:lnTo>
                    <a:lnTo>
                      <a:pt x="41" y="95"/>
                    </a:lnTo>
                    <a:lnTo>
                      <a:pt x="31" y="105"/>
                    </a:lnTo>
                    <a:lnTo>
                      <a:pt x="21" y="115"/>
                    </a:lnTo>
                    <a:lnTo>
                      <a:pt x="0" y="49"/>
                    </a:lnTo>
                    <a:close/>
                  </a:path>
                </a:pathLst>
              </a:custGeom>
              <a:solidFill>
                <a:srgbClr val="FFFF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3" name="Freeform 38"/>
              <p:cNvSpPr>
                <a:spLocks/>
              </p:cNvSpPr>
              <p:nvPr/>
            </p:nvSpPr>
            <p:spPr bwMode="auto">
              <a:xfrm>
                <a:off x="3484" y="2735"/>
                <a:ext cx="15" cy="19"/>
              </a:xfrm>
              <a:custGeom>
                <a:avLst/>
                <a:gdLst>
                  <a:gd name="T0" fmla="*/ 0 w 45"/>
                  <a:gd name="T1" fmla="*/ 49 h 57"/>
                  <a:gd name="T2" fmla="*/ 12 w 45"/>
                  <a:gd name="T3" fmla="*/ 57 h 57"/>
                  <a:gd name="T4" fmla="*/ 45 w 45"/>
                  <a:gd name="T5" fmla="*/ 9 h 57"/>
                  <a:gd name="T6" fmla="*/ 39 w 45"/>
                  <a:gd name="T7" fmla="*/ 4 h 57"/>
                  <a:gd name="T8" fmla="*/ 33 w 45"/>
                  <a:gd name="T9" fmla="*/ 0 h 57"/>
                  <a:gd name="T10" fmla="*/ 0 w 45"/>
                  <a:gd name="T11" fmla="*/ 49 h 57"/>
                  <a:gd name="T12" fmla="*/ 0 60000 65536"/>
                  <a:gd name="T13" fmla="*/ 0 60000 65536"/>
                  <a:gd name="T14" fmla="*/ 0 60000 65536"/>
                  <a:gd name="T15" fmla="*/ 0 60000 65536"/>
                  <a:gd name="T16" fmla="*/ 0 60000 65536"/>
                  <a:gd name="T17" fmla="*/ 0 60000 65536"/>
                  <a:gd name="T18" fmla="*/ 0 w 45"/>
                  <a:gd name="T19" fmla="*/ 0 h 57"/>
                  <a:gd name="T20" fmla="*/ 45 w 4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5" h="57">
                    <a:moveTo>
                      <a:pt x="0" y="49"/>
                    </a:moveTo>
                    <a:lnTo>
                      <a:pt x="12" y="57"/>
                    </a:lnTo>
                    <a:lnTo>
                      <a:pt x="45" y="9"/>
                    </a:lnTo>
                    <a:lnTo>
                      <a:pt x="39" y="4"/>
                    </a:lnTo>
                    <a:lnTo>
                      <a:pt x="33" y="0"/>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4" name="Freeform 39"/>
              <p:cNvSpPr>
                <a:spLocks/>
              </p:cNvSpPr>
              <p:nvPr/>
            </p:nvSpPr>
            <p:spPr bwMode="auto">
              <a:xfrm>
                <a:off x="3495" y="2734"/>
                <a:ext cx="2" cy="5"/>
              </a:xfrm>
              <a:custGeom>
                <a:avLst/>
                <a:gdLst>
                  <a:gd name="T0" fmla="*/ 6 w 7"/>
                  <a:gd name="T1" fmla="*/ 7 h 15"/>
                  <a:gd name="T2" fmla="*/ 6 w 7"/>
                  <a:gd name="T3" fmla="*/ 15 h 15"/>
                  <a:gd name="T4" fmla="*/ 7 w 7"/>
                  <a:gd name="T5" fmla="*/ 15 h 15"/>
                  <a:gd name="T6" fmla="*/ 7 w 7"/>
                  <a:gd name="T7" fmla="*/ 7 h 15"/>
                  <a:gd name="T8" fmla="*/ 7 w 7"/>
                  <a:gd name="T9" fmla="*/ 0 h 15"/>
                  <a:gd name="T10" fmla="*/ 6 w 7"/>
                  <a:gd name="T11" fmla="*/ 0 h 15"/>
                  <a:gd name="T12" fmla="*/ 0 w 7"/>
                  <a:gd name="T13" fmla="*/ 3 h 15"/>
                  <a:gd name="T14" fmla="*/ 0 w 7"/>
                  <a:gd name="T15" fmla="*/ 3 h 15"/>
                  <a:gd name="T16" fmla="*/ 6 w 7"/>
                  <a:gd name="T17" fmla="*/ 7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15"/>
                  <a:gd name="T29" fmla="*/ 7 w 7"/>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15">
                    <a:moveTo>
                      <a:pt x="6" y="7"/>
                    </a:moveTo>
                    <a:lnTo>
                      <a:pt x="6" y="15"/>
                    </a:lnTo>
                    <a:lnTo>
                      <a:pt x="7" y="15"/>
                    </a:lnTo>
                    <a:lnTo>
                      <a:pt x="7" y="7"/>
                    </a:lnTo>
                    <a:lnTo>
                      <a:pt x="7" y="0"/>
                    </a:lnTo>
                    <a:lnTo>
                      <a:pt x="6" y="0"/>
                    </a:lnTo>
                    <a:lnTo>
                      <a:pt x="0" y="3"/>
                    </a:lnTo>
                    <a:lnTo>
                      <a:pt x="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5" name="Freeform 40"/>
              <p:cNvSpPr>
                <a:spLocks/>
              </p:cNvSpPr>
              <p:nvPr/>
            </p:nvSpPr>
            <p:spPr bwMode="auto">
              <a:xfrm>
                <a:off x="3496" y="2734"/>
                <a:ext cx="3" cy="4"/>
              </a:xfrm>
              <a:custGeom>
                <a:avLst/>
                <a:gdLst>
                  <a:gd name="T0" fmla="*/ 4 w 10"/>
                  <a:gd name="T1" fmla="*/ 7 h 13"/>
                  <a:gd name="T2" fmla="*/ 0 w 10"/>
                  <a:gd name="T3" fmla="*/ 12 h 13"/>
                  <a:gd name="T4" fmla="*/ 1 w 10"/>
                  <a:gd name="T5" fmla="*/ 13 h 13"/>
                  <a:gd name="T6" fmla="*/ 6 w 10"/>
                  <a:gd name="T7" fmla="*/ 9 h 13"/>
                  <a:gd name="T8" fmla="*/ 10 w 10"/>
                  <a:gd name="T9" fmla="*/ 4 h 13"/>
                  <a:gd name="T10" fmla="*/ 9 w 10"/>
                  <a:gd name="T11" fmla="*/ 3 h 13"/>
                  <a:gd name="T12" fmla="*/ 4 w 10"/>
                  <a:gd name="T13" fmla="*/ 0 h 13"/>
                  <a:gd name="T14" fmla="*/ 4 w 10"/>
                  <a:gd name="T15" fmla="*/ 0 h 13"/>
                  <a:gd name="T16" fmla="*/ 4 w 10"/>
                  <a:gd name="T17" fmla="*/ 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3"/>
                  <a:gd name="T29" fmla="*/ 10 w 10"/>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3">
                    <a:moveTo>
                      <a:pt x="4" y="7"/>
                    </a:moveTo>
                    <a:lnTo>
                      <a:pt x="0" y="12"/>
                    </a:lnTo>
                    <a:lnTo>
                      <a:pt x="1" y="13"/>
                    </a:lnTo>
                    <a:lnTo>
                      <a:pt x="6" y="9"/>
                    </a:lnTo>
                    <a:lnTo>
                      <a:pt x="10" y="4"/>
                    </a:lnTo>
                    <a:lnTo>
                      <a:pt x="9" y="3"/>
                    </a:lnTo>
                    <a:lnTo>
                      <a:pt x="4" y="0"/>
                    </a:lnTo>
                    <a:lnTo>
                      <a:pt x="4"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6" name="Freeform 41"/>
              <p:cNvSpPr>
                <a:spLocks/>
              </p:cNvSpPr>
              <p:nvPr/>
            </p:nvSpPr>
            <p:spPr bwMode="auto">
              <a:xfrm>
                <a:off x="3496" y="2735"/>
                <a:ext cx="4" cy="5"/>
              </a:xfrm>
              <a:custGeom>
                <a:avLst/>
                <a:gdLst>
                  <a:gd name="T0" fmla="*/ 0 w 13"/>
                  <a:gd name="T1" fmla="*/ 10 h 15"/>
                  <a:gd name="T2" fmla="*/ 0 w 13"/>
                  <a:gd name="T3" fmla="*/ 10 h 15"/>
                  <a:gd name="T4" fmla="*/ 2 w 13"/>
                  <a:gd name="T5" fmla="*/ 12 h 15"/>
                  <a:gd name="T6" fmla="*/ 8 w 13"/>
                  <a:gd name="T7" fmla="*/ 15 h 15"/>
                  <a:gd name="T8" fmla="*/ 10 w 13"/>
                  <a:gd name="T9" fmla="*/ 9 h 15"/>
                  <a:gd name="T10" fmla="*/ 13 w 13"/>
                  <a:gd name="T11" fmla="*/ 3 h 15"/>
                  <a:gd name="T12" fmla="*/ 8 w 13"/>
                  <a:gd name="T13" fmla="*/ 0 h 15"/>
                  <a:gd name="T14" fmla="*/ 5 w 13"/>
                  <a:gd name="T15" fmla="*/ 6 h 15"/>
                  <a:gd name="T16" fmla="*/ 0 w 13"/>
                  <a:gd name="T17" fmla="*/ 1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5"/>
                  <a:gd name="T29" fmla="*/ 13 w 13"/>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5">
                    <a:moveTo>
                      <a:pt x="0" y="10"/>
                    </a:moveTo>
                    <a:lnTo>
                      <a:pt x="0" y="10"/>
                    </a:lnTo>
                    <a:lnTo>
                      <a:pt x="2" y="12"/>
                    </a:lnTo>
                    <a:lnTo>
                      <a:pt x="8" y="15"/>
                    </a:lnTo>
                    <a:lnTo>
                      <a:pt x="10" y="9"/>
                    </a:lnTo>
                    <a:lnTo>
                      <a:pt x="13" y="3"/>
                    </a:lnTo>
                    <a:lnTo>
                      <a:pt x="8" y="0"/>
                    </a:lnTo>
                    <a:lnTo>
                      <a:pt x="5" y="6"/>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7" name="Freeform 42"/>
              <p:cNvSpPr>
                <a:spLocks/>
              </p:cNvSpPr>
              <p:nvPr/>
            </p:nvSpPr>
            <p:spPr bwMode="auto">
              <a:xfrm>
                <a:off x="3498" y="2736"/>
                <a:ext cx="4" cy="5"/>
              </a:xfrm>
              <a:custGeom>
                <a:avLst/>
                <a:gdLst>
                  <a:gd name="T0" fmla="*/ 4 w 13"/>
                  <a:gd name="T1" fmla="*/ 6 h 15"/>
                  <a:gd name="T2" fmla="*/ 0 w 13"/>
                  <a:gd name="T3" fmla="*/ 12 h 15"/>
                  <a:gd name="T4" fmla="*/ 4 w 13"/>
                  <a:gd name="T5" fmla="*/ 15 h 15"/>
                  <a:gd name="T6" fmla="*/ 9 w 13"/>
                  <a:gd name="T7" fmla="*/ 9 h 15"/>
                  <a:gd name="T8" fmla="*/ 13 w 13"/>
                  <a:gd name="T9" fmla="*/ 3 h 15"/>
                  <a:gd name="T10" fmla="*/ 13 w 13"/>
                  <a:gd name="T11" fmla="*/ 3 h 15"/>
                  <a:gd name="T12" fmla="*/ 7 w 13"/>
                  <a:gd name="T13" fmla="*/ 0 h 15"/>
                  <a:gd name="T14" fmla="*/ 4 w 13"/>
                  <a:gd name="T15" fmla="*/ 6 h 15"/>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5"/>
                  <a:gd name="T26" fmla="*/ 13 w 13"/>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5">
                    <a:moveTo>
                      <a:pt x="4" y="6"/>
                    </a:moveTo>
                    <a:lnTo>
                      <a:pt x="0" y="12"/>
                    </a:lnTo>
                    <a:lnTo>
                      <a:pt x="4" y="15"/>
                    </a:lnTo>
                    <a:lnTo>
                      <a:pt x="9" y="9"/>
                    </a:lnTo>
                    <a:lnTo>
                      <a:pt x="13" y="3"/>
                    </a:lnTo>
                    <a:lnTo>
                      <a:pt x="7" y="0"/>
                    </a:lnTo>
                    <a:lnTo>
                      <a:pt x="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8" name="Freeform 43"/>
              <p:cNvSpPr>
                <a:spLocks/>
              </p:cNvSpPr>
              <p:nvPr/>
            </p:nvSpPr>
            <p:spPr bwMode="auto">
              <a:xfrm>
                <a:off x="3498" y="2737"/>
                <a:ext cx="18" cy="8"/>
              </a:xfrm>
              <a:custGeom>
                <a:avLst/>
                <a:gdLst>
                  <a:gd name="T0" fmla="*/ 4 w 55"/>
                  <a:gd name="T1" fmla="*/ 12 h 26"/>
                  <a:gd name="T2" fmla="*/ 0 w 55"/>
                  <a:gd name="T3" fmla="*/ 9 h 26"/>
                  <a:gd name="T4" fmla="*/ 16 w 55"/>
                  <a:gd name="T5" fmla="*/ 16 h 26"/>
                  <a:gd name="T6" fmla="*/ 22 w 55"/>
                  <a:gd name="T7" fmla="*/ 18 h 26"/>
                  <a:gd name="T8" fmla="*/ 28 w 55"/>
                  <a:gd name="T9" fmla="*/ 20 h 26"/>
                  <a:gd name="T10" fmla="*/ 31 w 55"/>
                  <a:gd name="T11" fmla="*/ 22 h 26"/>
                  <a:gd name="T12" fmla="*/ 46 w 55"/>
                  <a:gd name="T13" fmla="*/ 25 h 26"/>
                  <a:gd name="T14" fmla="*/ 52 w 55"/>
                  <a:gd name="T15" fmla="*/ 26 h 26"/>
                  <a:gd name="T16" fmla="*/ 53 w 55"/>
                  <a:gd name="T17" fmla="*/ 19 h 26"/>
                  <a:gd name="T18" fmla="*/ 55 w 55"/>
                  <a:gd name="T19" fmla="*/ 12 h 26"/>
                  <a:gd name="T20" fmla="*/ 49 w 55"/>
                  <a:gd name="T21" fmla="*/ 10 h 26"/>
                  <a:gd name="T22" fmla="*/ 34 w 55"/>
                  <a:gd name="T23" fmla="*/ 7 h 26"/>
                  <a:gd name="T24" fmla="*/ 25 w 55"/>
                  <a:gd name="T25" fmla="*/ 6 h 26"/>
                  <a:gd name="T26" fmla="*/ 19 w 55"/>
                  <a:gd name="T27" fmla="*/ 3 h 26"/>
                  <a:gd name="T28" fmla="*/ 13 w 55"/>
                  <a:gd name="T29" fmla="*/ 1 h 26"/>
                  <a:gd name="T30" fmla="*/ 12 w 55"/>
                  <a:gd name="T31" fmla="*/ 0 h 26"/>
                  <a:gd name="T32" fmla="*/ 9 w 55"/>
                  <a:gd name="T33" fmla="*/ 6 h 26"/>
                  <a:gd name="T34" fmla="*/ 4 w 55"/>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26"/>
                  <a:gd name="T56" fmla="*/ 55 w 55"/>
                  <a:gd name="T57" fmla="*/ 26 h 2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26">
                    <a:moveTo>
                      <a:pt x="4" y="12"/>
                    </a:moveTo>
                    <a:lnTo>
                      <a:pt x="0" y="9"/>
                    </a:lnTo>
                    <a:lnTo>
                      <a:pt x="16" y="16"/>
                    </a:lnTo>
                    <a:lnTo>
                      <a:pt x="22" y="18"/>
                    </a:lnTo>
                    <a:lnTo>
                      <a:pt x="28" y="20"/>
                    </a:lnTo>
                    <a:lnTo>
                      <a:pt x="31" y="22"/>
                    </a:lnTo>
                    <a:lnTo>
                      <a:pt x="46" y="25"/>
                    </a:lnTo>
                    <a:lnTo>
                      <a:pt x="52" y="26"/>
                    </a:lnTo>
                    <a:lnTo>
                      <a:pt x="53" y="19"/>
                    </a:lnTo>
                    <a:lnTo>
                      <a:pt x="55" y="12"/>
                    </a:lnTo>
                    <a:lnTo>
                      <a:pt x="49" y="10"/>
                    </a:lnTo>
                    <a:lnTo>
                      <a:pt x="34" y="7"/>
                    </a:lnTo>
                    <a:lnTo>
                      <a:pt x="25" y="6"/>
                    </a:lnTo>
                    <a:lnTo>
                      <a:pt x="19" y="3"/>
                    </a:lnTo>
                    <a:lnTo>
                      <a:pt x="13" y="1"/>
                    </a:lnTo>
                    <a:lnTo>
                      <a:pt x="12" y="0"/>
                    </a:lnTo>
                    <a:lnTo>
                      <a:pt x="9" y="6"/>
                    </a:lnTo>
                    <a:lnTo>
                      <a:pt x="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9" name="Freeform 44"/>
              <p:cNvSpPr>
                <a:spLocks/>
              </p:cNvSpPr>
              <p:nvPr/>
            </p:nvSpPr>
            <p:spPr bwMode="auto">
              <a:xfrm>
                <a:off x="3513" y="2741"/>
                <a:ext cx="6" cy="4"/>
              </a:xfrm>
              <a:custGeom>
                <a:avLst/>
                <a:gdLst>
                  <a:gd name="T0" fmla="*/ 9 w 18"/>
                  <a:gd name="T1" fmla="*/ 7 h 14"/>
                  <a:gd name="T2" fmla="*/ 2 w 18"/>
                  <a:gd name="T3" fmla="*/ 6 h 14"/>
                  <a:gd name="T4" fmla="*/ 0 w 18"/>
                  <a:gd name="T5" fmla="*/ 8 h 14"/>
                  <a:gd name="T6" fmla="*/ 15 w 18"/>
                  <a:gd name="T7" fmla="*/ 14 h 14"/>
                  <a:gd name="T8" fmla="*/ 18 w 18"/>
                  <a:gd name="T9" fmla="*/ 1 h 14"/>
                  <a:gd name="T10" fmla="*/ 11 w 18"/>
                  <a:gd name="T11" fmla="*/ 0 h 14"/>
                  <a:gd name="T12" fmla="*/ 9 w 18"/>
                  <a:gd name="T13" fmla="*/ 7 h 14"/>
                  <a:gd name="T14" fmla="*/ 0 60000 65536"/>
                  <a:gd name="T15" fmla="*/ 0 60000 65536"/>
                  <a:gd name="T16" fmla="*/ 0 60000 65536"/>
                  <a:gd name="T17" fmla="*/ 0 60000 65536"/>
                  <a:gd name="T18" fmla="*/ 0 60000 65536"/>
                  <a:gd name="T19" fmla="*/ 0 60000 65536"/>
                  <a:gd name="T20" fmla="*/ 0 60000 65536"/>
                  <a:gd name="T21" fmla="*/ 0 w 18"/>
                  <a:gd name="T22" fmla="*/ 0 h 14"/>
                  <a:gd name="T23" fmla="*/ 18 w 18"/>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4">
                    <a:moveTo>
                      <a:pt x="9" y="7"/>
                    </a:moveTo>
                    <a:lnTo>
                      <a:pt x="2" y="6"/>
                    </a:lnTo>
                    <a:lnTo>
                      <a:pt x="0" y="8"/>
                    </a:lnTo>
                    <a:lnTo>
                      <a:pt x="15" y="14"/>
                    </a:lnTo>
                    <a:lnTo>
                      <a:pt x="18" y="1"/>
                    </a:lnTo>
                    <a:lnTo>
                      <a:pt x="11" y="0"/>
                    </a:lnTo>
                    <a:lnTo>
                      <a:pt x="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0" name="Freeform 45"/>
              <p:cNvSpPr>
                <a:spLocks/>
              </p:cNvSpPr>
              <p:nvPr/>
            </p:nvSpPr>
            <p:spPr bwMode="auto">
              <a:xfrm>
                <a:off x="3507" y="2743"/>
                <a:ext cx="11" cy="12"/>
              </a:xfrm>
              <a:custGeom>
                <a:avLst/>
                <a:gdLst>
                  <a:gd name="T0" fmla="*/ 16 w 31"/>
                  <a:gd name="T1" fmla="*/ 0 h 36"/>
                  <a:gd name="T2" fmla="*/ 13 w 31"/>
                  <a:gd name="T3" fmla="*/ 6 h 36"/>
                  <a:gd name="T4" fmla="*/ 10 w 31"/>
                  <a:gd name="T5" fmla="*/ 12 h 36"/>
                  <a:gd name="T6" fmla="*/ 6 w 31"/>
                  <a:gd name="T7" fmla="*/ 18 h 36"/>
                  <a:gd name="T8" fmla="*/ 0 w 31"/>
                  <a:gd name="T9" fmla="*/ 27 h 36"/>
                  <a:gd name="T10" fmla="*/ 6 w 31"/>
                  <a:gd name="T11" fmla="*/ 31 h 36"/>
                  <a:gd name="T12" fmla="*/ 12 w 31"/>
                  <a:gd name="T13" fmla="*/ 36 h 36"/>
                  <a:gd name="T14" fmla="*/ 18 w 31"/>
                  <a:gd name="T15" fmla="*/ 27 h 36"/>
                  <a:gd name="T16" fmla="*/ 25 w 31"/>
                  <a:gd name="T17" fmla="*/ 18 h 36"/>
                  <a:gd name="T18" fmla="*/ 28 w 31"/>
                  <a:gd name="T19" fmla="*/ 9 h 36"/>
                  <a:gd name="T20" fmla="*/ 31 w 31"/>
                  <a:gd name="T21" fmla="*/ 6 h 36"/>
                  <a:gd name="T22" fmla="*/ 16 w 31"/>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
                  <a:gd name="T37" fmla="*/ 0 h 36"/>
                  <a:gd name="T38" fmla="*/ 31 w 31"/>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 h="36">
                    <a:moveTo>
                      <a:pt x="16" y="0"/>
                    </a:moveTo>
                    <a:lnTo>
                      <a:pt x="13" y="6"/>
                    </a:lnTo>
                    <a:lnTo>
                      <a:pt x="10" y="12"/>
                    </a:lnTo>
                    <a:lnTo>
                      <a:pt x="6" y="18"/>
                    </a:lnTo>
                    <a:lnTo>
                      <a:pt x="0" y="27"/>
                    </a:lnTo>
                    <a:lnTo>
                      <a:pt x="6" y="31"/>
                    </a:lnTo>
                    <a:lnTo>
                      <a:pt x="12" y="36"/>
                    </a:lnTo>
                    <a:lnTo>
                      <a:pt x="18" y="27"/>
                    </a:lnTo>
                    <a:lnTo>
                      <a:pt x="25" y="18"/>
                    </a:lnTo>
                    <a:lnTo>
                      <a:pt x="28" y="9"/>
                    </a:lnTo>
                    <a:lnTo>
                      <a:pt x="31" y="6"/>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1" name="Freeform 46"/>
              <p:cNvSpPr>
                <a:spLocks/>
              </p:cNvSpPr>
              <p:nvPr/>
            </p:nvSpPr>
            <p:spPr bwMode="auto">
              <a:xfrm>
                <a:off x="3498" y="2749"/>
                <a:ext cx="13" cy="20"/>
              </a:xfrm>
              <a:custGeom>
                <a:avLst/>
                <a:gdLst>
                  <a:gd name="T0" fmla="*/ 29 w 41"/>
                  <a:gd name="T1" fmla="*/ 9 h 59"/>
                  <a:gd name="T2" fmla="*/ 35 w 41"/>
                  <a:gd name="T3" fmla="*/ 0 h 59"/>
                  <a:gd name="T4" fmla="*/ 26 w 41"/>
                  <a:gd name="T5" fmla="*/ 13 h 59"/>
                  <a:gd name="T6" fmla="*/ 8 w 41"/>
                  <a:gd name="T7" fmla="*/ 40 h 59"/>
                  <a:gd name="T8" fmla="*/ 0 w 41"/>
                  <a:gd name="T9" fmla="*/ 50 h 59"/>
                  <a:gd name="T10" fmla="*/ 5 w 41"/>
                  <a:gd name="T11" fmla="*/ 55 h 59"/>
                  <a:gd name="T12" fmla="*/ 11 w 41"/>
                  <a:gd name="T13" fmla="*/ 59 h 59"/>
                  <a:gd name="T14" fmla="*/ 20 w 41"/>
                  <a:gd name="T15" fmla="*/ 49 h 59"/>
                  <a:gd name="T16" fmla="*/ 32 w 41"/>
                  <a:gd name="T17" fmla="*/ 34 h 59"/>
                  <a:gd name="T18" fmla="*/ 41 w 41"/>
                  <a:gd name="T19" fmla="*/ 16 h 59"/>
                  <a:gd name="T20" fmla="*/ 35 w 41"/>
                  <a:gd name="T21" fmla="*/ 13 h 59"/>
                  <a:gd name="T22" fmla="*/ 29 w 41"/>
                  <a:gd name="T23" fmla="*/ 9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9"/>
                  <a:gd name="T38" fmla="*/ 41 w 41"/>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9">
                    <a:moveTo>
                      <a:pt x="29" y="9"/>
                    </a:moveTo>
                    <a:lnTo>
                      <a:pt x="35" y="0"/>
                    </a:lnTo>
                    <a:lnTo>
                      <a:pt x="26" y="13"/>
                    </a:lnTo>
                    <a:lnTo>
                      <a:pt x="8" y="40"/>
                    </a:lnTo>
                    <a:lnTo>
                      <a:pt x="0" y="50"/>
                    </a:lnTo>
                    <a:lnTo>
                      <a:pt x="5" y="55"/>
                    </a:lnTo>
                    <a:lnTo>
                      <a:pt x="11" y="59"/>
                    </a:lnTo>
                    <a:lnTo>
                      <a:pt x="20" y="49"/>
                    </a:lnTo>
                    <a:lnTo>
                      <a:pt x="32" y="34"/>
                    </a:lnTo>
                    <a:lnTo>
                      <a:pt x="41" y="16"/>
                    </a:lnTo>
                    <a:lnTo>
                      <a:pt x="35" y="13"/>
                    </a:lnTo>
                    <a:lnTo>
                      <a:pt x="2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2" name="Freeform 47"/>
              <p:cNvSpPr>
                <a:spLocks/>
              </p:cNvSpPr>
              <p:nvPr/>
            </p:nvSpPr>
            <p:spPr bwMode="auto">
              <a:xfrm>
                <a:off x="3491" y="2766"/>
                <a:ext cx="13" cy="10"/>
              </a:xfrm>
              <a:custGeom>
                <a:avLst/>
                <a:gdLst>
                  <a:gd name="T0" fmla="*/ 25 w 40"/>
                  <a:gd name="T1" fmla="*/ 6 h 31"/>
                  <a:gd name="T2" fmla="*/ 21 w 40"/>
                  <a:gd name="T3" fmla="*/ 1 h 31"/>
                  <a:gd name="T4" fmla="*/ 0 w 40"/>
                  <a:gd name="T5" fmla="*/ 22 h 31"/>
                  <a:gd name="T6" fmla="*/ 9 w 40"/>
                  <a:gd name="T7" fmla="*/ 31 h 31"/>
                  <a:gd name="T8" fmla="*/ 40 w 40"/>
                  <a:gd name="T9" fmla="*/ 0 h 31"/>
                  <a:gd name="T10" fmla="*/ 31 w 40"/>
                  <a:gd name="T11" fmla="*/ 10 h 31"/>
                  <a:gd name="T12" fmla="*/ 25 w 40"/>
                  <a:gd name="T13" fmla="*/ 6 h 31"/>
                  <a:gd name="T14" fmla="*/ 0 60000 65536"/>
                  <a:gd name="T15" fmla="*/ 0 60000 65536"/>
                  <a:gd name="T16" fmla="*/ 0 60000 65536"/>
                  <a:gd name="T17" fmla="*/ 0 60000 65536"/>
                  <a:gd name="T18" fmla="*/ 0 60000 65536"/>
                  <a:gd name="T19" fmla="*/ 0 60000 65536"/>
                  <a:gd name="T20" fmla="*/ 0 60000 65536"/>
                  <a:gd name="T21" fmla="*/ 0 w 40"/>
                  <a:gd name="T22" fmla="*/ 0 h 31"/>
                  <a:gd name="T23" fmla="*/ 40 w 40"/>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31">
                    <a:moveTo>
                      <a:pt x="25" y="6"/>
                    </a:moveTo>
                    <a:lnTo>
                      <a:pt x="21" y="1"/>
                    </a:lnTo>
                    <a:lnTo>
                      <a:pt x="0" y="22"/>
                    </a:lnTo>
                    <a:lnTo>
                      <a:pt x="9" y="31"/>
                    </a:lnTo>
                    <a:lnTo>
                      <a:pt x="40" y="0"/>
                    </a:lnTo>
                    <a:lnTo>
                      <a:pt x="31" y="10"/>
                    </a:lnTo>
                    <a:lnTo>
                      <a:pt x="2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3" name="Freeform 48"/>
              <p:cNvSpPr>
                <a:spLocks/>
              </p:cNvSpPr>
              <p:nvPr/>
            </p:nvSpPr>
            <p:spPr bwMode="auto">
              <a:xfrm>
                <a:off x="3429" y="2339"/>
                <a:ext cx="96" cy="82"/>
              </a:xfrm>
              <a:custGeom>
                <a:avLst/>
                <a:gdLst>
                  <a:gd name="T0" fmla="*/ 287 w 287"/>
                  <a:gd name="T1" fmla="*/ 245 h 245"/>
                  <a:gd name="T2" fmla="*/ 0 w 287"/>
                  <a:gd name="T3" fmla="*/ 189 h 245"/>
                  <a:gd name="T4" fmla="*/ 165 w 287"/>
                  <a:gd name="T5" fmla="*/ 0 h 245"/>
                  <a:gd name="T6" fmla="*/ 287 w 287"/>
                  <a:gd name="T7" fmla="*/ 230 h 245"/>
                  <a:gd name="T8" fmla="*/ 287 w 287"/>
                  <a:gd name="T9" fmla="*/ 245 h 245"/>
                  <a:gd name="T10" fmla="*/ 287 w 287"/>
                  <a:gd name="T11" fmla="*/ 245 h 245"/>
                  <a:gd name="T12" fmla="*/ 0 60000 65536"/>
                  <a:gd name="T13" fmla="*/ 0 60000 65536"/>
                  <a:gd name="T14" fmla="*/ 0 60000 65536"/>
                  <a:gd name="T15" fmla="*/ 0 60000 65536"/>
                  <a:gd name="T16" fmla="*/ 0 60000 65536"/>
                  <a:gd name="T17" fmla="*/ 0 60000 65536"/>
                  <a:gd name="T18" fmla="*/ 0 w 287"/>
                  <a:gd name="T19" fmla="*/ 0 h 245"/>
                  <a:gd name="T20" fmla="*/ 287 w 287"/>
                  <a:gd name="T21" fmla="*/ 245 h 245"/>
                </a:gdLst>
                <a:ahLst/>
                <a:cxnLst>
                  <a:cxn ang="T12">
                    <a:pos x="T0" y="T1"/>
                  </a:cxn>
                  <a:cxn ang="T13">
                    <a:pos x="T2" y="T3"/>
                  </a:cxn>
                  <a:cxn ang="T14">
                    <a:pos x="T4" y="T5"/>
                  </a:cxn>
                  <a:cxn ang="T15">
                    <a:pos x="T6" y="T7"/>
                  </a:cxn>
                  <a:cxn ang="T16">
                    <a:pos x="T8" y="T9"/>
                  </a:cxn>
                  <a:cxn ang="T17">
                    <a:pos x="T10" y="T11"/>
                  </a:cxn>
                </a:cxnLst>
                <a:rect l="T18" t="T19" r="T20" b="T21"/>
                <a:pathLst>
                  <a:path w="287" h="245">
                    <a:moveTo>
                      <a:pt x="287" y="245"/>
                    </a:moveTo>
                    <a:lnTo>
                      <a:pt x="0" y="189"/>
                    </a:lnTo>
                    <a:lnTo>
                      <a:pt x="165" y="0"/>
                    </a:lnTo>
                    <a:lnTo>
                      <a:pt x="287" y="230"/>
                    </a:lnTo>
                    <a:lnTo>
                      <a:pt x="287" y="245"/>
                    </a:lnTo>
                    <a:close/>
                  </a:path>
                </a:pathLst>
              </a:custGeom>
              <a:solidFill>
                <a:srgbClr val="1FC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4" name="Freeform 49"/>
              <p:cNvSpPr>
                <a:spLocks/>
              </p:cNvSpPr>
              <p:nvPr/>
            </p:nvSpPr>
            <p:spPr bwMode="auto">
              <a:xfrm>
                <a:off x="3245" y="2413"/>
                <a:ext cx="506" cy="254"/>
              </a:xfrm>
              <a:custGeom>
                <a:avLst/>
                <a:gdLst>
                  <a:gd name="T0" fmla="*/ 402 w 1519"/>
                  <a:gd name="T1" fmla="*/ 670 h 764"/>
                  <a:gd name="T2" fmla="*/ 404 w 1519"/>
                  <a:gd name="T3" fmla="*/ 617 h 764"/>
                  <a:gd name="T4" fmla="*/ 405 w 1519"/>
                  <a:gd name="T5" fmla="*/ 545 h 764"/>
                  <a:gd name="T6" fmla="*/ 404 w 1519"/>
                  <a:gd name="T7" fmla="*/ 481 h 764"/>
                  <a:gd name="T8" fmla="*/ 398 w 1519"/>
                  <a:gd name="T9" fmla="*/ 439 h 764"/>
                  <a:gd name="T10" fmla="*/ 404 w 1519"/>
                  <a:gd name="T11" fmla="*/ 390 h 764"/>
                  <a:gd name="T12" fmla="*/ 429 w 1519"/>
                  <a:gd name="T13" fmla="*/ 352 h 764"/>
                  <a:gd name="T14" fmla="*/ 485 w 1519"/>
                  <a:gd name="T15" fmla="*/ 339 h 764"/>
                  <a:gd name="T16" fmla="*/ 517 w 1519"/>
                  <a:gd name="T17" fmla="*/ 344 h 764"/>
                  <a:gd name="T18" fmla="*/ 538 w 1519"/>
                  <a:gd name="T19" fmla="*/ 349 h 764"/>
                  <a:gd name="T20" fmla="*/ 567 w 1519"/>
                  <a:gd name="T21" fmla="*/ 368 h 764"/>
                  <a:gd name="T22" fmla="*/ 595 w 1519"/>
                  <a:gd name="T23" fmla="*/ 412 h 764"/>
                  <a:gd name="T24" fmla="*/ 616 w 1519"/>
                  <a:gd name="T25" fmla="*/ 478 h 764"/>
                  <a:gd name="T26" fmla="*/ 648 w 1519"/>
                  <a:gd name="T27" fmla="*/ 540 h 764"/>
                  <a:gd name="T28" fmla="*/ 689 w 1519"/>
                  <a:gd name="T29" fmla="*/ 596 h 764"/>
                  <a:gd name="T30" fmla="*/ 742 w 1519"/>
                  <a:gd name="T31" fmla="*/ 649 h 764"/>
                  <a:gd name="T32" fmla="*/ 772 w 1519"/>
                  <a:gd name="T33" fmla="*/ 673 h 764"/>
                  <a:gd name="T34" fmla="*/ 823 w 1519"/>
                  <a:gd name="T35" fmla="*/ 689 h 764"/>
                  <a:gd name="T36" fmla="*/ 900 w 1519"/>
                  <a:gd name="T37" fmla="*/ 676 h 764"/>
                  <a:gd name="T38" fmla="*/ 987 w 1519"/>
                  <a:gd name="T39" fmla="*/ 589 h 764"/>
                  <a:gd name="T40" fmla="*/ 1043 w 1519"/>
                  <a:gd name="T41" fmla="*/ 543 h 764"/>
                  <a:gd name="T42" fmla="*/ 1086 w 1519"/>
                  <a:gd name="T43" fmla="*/ 552 h 764"/>
                  <a:gd name="T44" fmla="*/ 1128 w 1519"/>
                  <a:gd name="T45" fmla="*/ 557 h 764"/>
                  <a:gd name="T46" fmla="*/ 1167 w 1519"/>
                  <a:gd name="T47" fmla="*/ 559 h 764"/>
                  <a:gd name="T48" fmla="*/ 1221 w 1519"/>
                  <a:gd name="T49" fmla="*/ 567 h 764"/>
                  <a:gd name="T50" fmla="*/ 1268 w 1519"/>
                  <a:gd name="T51" fmla="*/ 582 h 764"/>
                  <a:gd name="T52" fmla="*/ 1296 w 1519"/>
                  <a:gd name="T53" fmla="*/ 598 h 764"/>
                  <a:gd name="T54" fmla="*/ 1308 w 1519"/>
                  <a:gd name="T55" fmla="*/ 608 h 764"/>
                  <a:gd name="T56" fmla="*/ 1417 w 1519"/>
                  <a:gd name="T57" fmla="*/ 735 h 764"/>
                  <a:gd name="T58" fmla="*/ 1488 w 1519"/>
                  <a:gd name="T59" fmla="*/ 764 h 764"/>
                  <a:gd name="T60" fmla="*/ 1516 w 1519"/>
                  <a:gd name="T61" fmla="*/ 724 h 764"/>
                  <a:gd name="T62" fmla="*/ 1516 w 1519"/>
                  <a:gd name="T63" fmla="*/ 654 h 764"/>
                  <a:gd name="T64" fmla="*/ 1498 w 1519"/>
                  <a:gd name="T65" fmla="*/ 583 h 764"/>
                  <a:gd name="T66" fmla="*/ 1449 w 1519"/>
                  <a:gd name="T67" fmla="*/ 509 h 764"/>
                  <a:gd name="T68" fmla="*/ 1388 w 1519"/>
                  <a:gd name="T69" fmla="*/ 439 h 764"/>
                  <a:gd name="T70" fmla="*/ 1340 w 1519"/>
                  <a:gd name="T71" fmla="*/ 392 h 764"/>
                  <a:gd name="T72" fmla="*/ 1324 w 1519"/>
                  <a:gd name="T73" fmla="*/ 346 h 764"/>
                  <a:gd name="T74" fmla="*/ 1289 w 1519"/>
                  <a:gd name="T75" fmla="*/ 294 h 764"/>
                  <a:gd name="T76" fmla="*/ 1239 w 1519"/>
                  <a:gd name="T77" fmla="*/ 294 h 764"/>
                  <a:gd name="T78" fmla="*/ 1200 w 1519"/>
                  <a:gd name="T79" fmla="*/ 312 h 764"/>
                  <a:gd name="T80" fmla="*/ 1097 w 1519"/>
                  <a:gd name="T81" fmla="*/ 306 h 764"/>
                  <a:gd name="T82" fmla="*/ 919 w 1519"/>
                  <a:gd name="T83" fmla="*/ 246 h 764"/>
                  <a:gd name="T84" fmla="*/ 856 w 1519"/>
                  <a:gd name="T85" fmla="*/ 178 h 764"/>
                  <a:gd name="T86" fmla="*/ 851 w 1519"/>
                  <a:gd name="T87" fmla="*/ 125 h 764"/>
                  <a:gd name="T88" fmla="*/ 514 w 1519"/>
                  <a:gd name="T89" fmla="*/ 0 h 764"/>
                  <a:gd name="T90" fmla="*/ 401 w 1519"/>
                  <a:gd name="T91" fmla="*/ 683 h 76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19"/>
                  <a:gd name="T139" fmla="*/ 0 h 764"/>
                  <a:gd name="T140" fmla="*/ 1519 w 1519"/>
                  <a:gd name="T141" fmla="*/ 764 h 76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19" h="764">
                    <a:moveTo>
                      <a:pt x="401" y="683"/>
                    </a:moveTo>
                    <a:lnTo>
                      <a:pt x="402" y="679"/>
                    </a:lnTo>
                    <a:lnTo>
                      <a:pt x="402" y="670"/>
                    </a:lnTo>
                    <a:lnTo>
                      <a:pt x="402" y="655"/>
                    </a:lnTo>
                    <a:lnTo>
                      <a:pt x="404" y="638"/>
                    </a:lnTo>
                    <a:lnTo>
                      <a:pt x="404" y="617"/>
                    </a:lnTo>
                    <a:lnTo>
                      <a:pt x="404" y="593"/>
                    </a:lnTo>
                    <a:lnTo>
                      <a:pt x="405" y="568"/>
                    </a:lnTo>
                    <a:lnTo>
                      <a:pt x="405" y="545"/>
                    </a:lnTo>
                    <a:lnTo>
                      <a:pt x="405" y="521"/>
                    </a:lnTo>
                    <a:lnTo>
                      <a:pt x="404" y="499"/>
                    </a:lnTo>
                    <a:lnTo>
                      <a:pt x="404" y="481"/>
                    </a:lnTo>
                    <a:lnTo>
                      <a:pt x="401" y="467"/>
                    </a:lnTo>
                    <a:lnTo>
                      <a:pt x="399" y="453"/>
                    </a:lnTo>
                    <a:lnTo>
                      <a:pt x="398" y="439"/>
                    </a:lnTo>
                    <a:lnTo>
                      <a:pt x="398" y="423"/>
                    </a:lnTo>
                    <a:lnTo>
                      <a:pt x="399" y="406"/>
                    </a:lnTo>
                    <a:lnTo>
                      <a:pt x="404" y="390"/>
                    </a:lnTo>
                    <a:lnTo>
                      <a:pt x="408" y="375"/>
                    </a:lnTo>
                    <a:lnTo>
                      <a:pt x="417" y="362"/>
                    </a:lnTo>
                    <a:lnTo>
                      <a:pt x="429" y="352"/>
                    </a:lnTo>
                    <a:lnTo>
                      <a:pt x="443" y="343"/>
                    </a:lnTo>
                    <a:lnTo>
                      <a:pt x="461" y="339"/>
                    </a:lnTo>
                    <a:lnTo>
                      <a:pt x="485" y="339"/>
                    </a:lnTo>
                    <a:lnTo>
                      <a:pt x="511" y="344"/>
                    </a:lnTo>
                    <a:lnTo>
                      <a:pt x="513" y="343"/>
                    </a:lnTo>
                    <a:lnTo>
                      <a:pt x="517" y="344"/>
                    </a:lnTo>
                    <a:lnTo>
                      <a:pt x="523" y="344"/>
                    </a:lnTo>
                    <a:lnTo>
                      <a:pt x="530" y="346"/>
                    </a:lnTo>
                    <a:lnTo>
                      <a:pt x="538" y="349"/>
                    </a:lnTo>
                    <a:lnTo>
                      <a:pt x="548" y="353"/>
                    </a:lnTo>
                    <a:lnTo>
                      <a:pt x="557" y="359"/>
                    </a:lnTo>
                    <a:lnTo>
                      <a:pt x="567" y="368"/>
                    </a:lnTo>
                    <a:lnTo>
                      <a:pt x="577" y="380"/>
                    </a:lnTo>
                    <a:lnTo>
                      <a:pt x="586" y="395"/>
                    </a:lnTo>
                    <a:lnTo>
                      <a:pt x="595" y="412"/>
                    </a:lnTo>
                    <a:lnTo>
                      <a:pt x="601" y="434"/>
                    </a:lnTo>
                    <a:lnTo>
                      <a:pt x="608" y="456"/>
                    </a:lnTo>
                    <a:lnTo>
                      <a:pt x="616" y="478"/>
                    </a:lnTo>
                    <a:lnTo>
                      <a:pt x="626" y="501"/>
                    </a:lnTo>
                    <a:lnTo>
                      <a:pt x="636" y="520"/>
                    </a:lnTo>
                    <a:lnTo>
                      <a:pt x="648" y="540"/>
                    </a:lnTo>
                    <a:lnTo>
                      <a:pt x="661" y="559"/>
                    </a:lnTo>
                    <a:lnTo>
                      <a:pt x="675" y="579"/>
                    </a:lnTo>
                    <a:lnTo>
                      <a:pt x="689" y="596"/>
                    </a:lnTo>
                    <a:lnTo>
                      <a:pt x="707" y="614"/>
                    </a:lnTo>
                    <a:lnTo>
                      <a:pt x="723" y="632"/>
                    </a:lnTo>
                    <a:lnTo>
                      <a:pt x="742" y="649"/>
                    </a:lnTo>
                    <a:lnTo>
                      <a:pt x="760" y="667"/>
                    </a:lnTo>
                    <a:lnTo>
                      <a:pt x="763" y="668"/>
                    </a:lnTo>
                    <a:lnTo>
                      <a:pt x="772" y="673"/>
                    </a:lnTo>
                    <a:lnTo>
                      <a:pt x="785" y="679"/>
                    </a:lnTo>
                    <a:lnTo>
                      <a:pt x="803" y="685"/>
                    </a:lnTo>
                    <a:lnTo>
                      <a:pt x="823" y="689"/>
                    </a:lnTo>
                    <a:lnTo>
                      <a:pt x="847" y="691"/>
                    </a:lnTo>
                    <a:lnTo>
                      <a:pt x="873" y="686"/>
                    </a:lnTo>
                    <a:lnTo>
                      <a:pt x="900" y="676"/>
                    </a:lnTo>
                    <a:lnTo>
                      <a:pt x="929" y="657"/>
                    </a:lnTo>
                    <a:lnTo>
                      <a:pt x="959" y="629"/>
                    </a:lnTo>
                    <a:lnTo>
                      <a:pt x="987" y="589"/>
                    </a:lnTo>
                    <a:lnTo>
                      <a:pt x="1015" y="537"/>
                    </a:lnTo>
                    <a:lnTo>
                      <a:pt x="1030" y="540"/>
                    </a:lnTo>
                    <a:lnTo>
                      <a:pt x="1043" y="543"/>
                    </a:lnTo>
                    <a:lnTo>
                      <a:pt x="1058" y="546"/>
                    </a:lnTo>
                    <a:lnTo>
                      <a:pt x="1072" y="549"/>
                    </a:lnTo>
                    <a:lnTo>
                      <a:pt x="1086" y="552"/>
                    </a:lnTo>
                    <a:lnTo>
                      <a:pt x="1100" y="554"/>
                    </a:lnTo>
                    <a:lnTo>
                      <a:pt x="1115" y="555"/>
                    </a:lnTo>
                    <a:lnTo>
                      <a:pt x="1128" y="557"/>
                    </a:lnTo>
                    <a:lnTo>
                      <a:pt x="1142" y="558"/>
                    </a:lnTo>
                    <a:lnTo>
                      <a:pt x="1155" y="558"/>
                    </a:lnTo>
                    <a:lnTo>
                      <a:pt x="1167" y="559"/>
                    </a:lnTo>
                    <a:lnTo>
                      <a:pt x="1177" y="561"/>
                    </a:lnTo>
                    <a:lnTo>
                      <a:pt x="1200" y="562"/>
                    </a:lnTo>
                    <a:lnTo>
                      <a:pt x="1221" y="567"/>
                    </a:lnTo>
                    <a:lnTo>
                      <a:pt x="1240" y="571"/>
                    </a:lnTo>
                    <a:lnTo>
                      <a:pt x="1255" y="577"/>
                    </a:lnTo>
                    <a:lnTo>
                      <a:pt x="1268" y="582"/>
                    </a:lnTo>
                    <a:lnTo>
                      <a:pt x="1280" y="587"/>
                    </a:lnTo>
                    <a:lnTo>
                      <a:pt x="1289" y="593"/>
                    </a:lnTo>
                    <a:lnTo>
                      <a:pt x="1296" y="598"/>
                    </a:lnTo>
                    <a:lnTo>
                      <a:pt x="1302" y="602"/>
                    </a:lnTo>
                    <a:lnTo>
                      <a:pt x="1307" y="605"/>
                    </a:lnTo>
                    <a:lnTo>
                      <a:pt x="1308" y="608"/>
                    </a:lnTo>
                    <a:lnTo>
                      <a:pt x="1308" y="610"/>
                    </a:lnTo>
                    <a:lnTo>
                      <a:pt x="1382" y="704"/>
                    </a:lnTo>
                    <a:lnTo>
                      <a:pt x="1417" y="735"/>
                    </a:lnTo>
                    <a:lnTo>
                      <a:pt x="1446" y="754"/>
                    </a:lnTo>
                    <a:lnTo>
                      <a:pt x="1469" y="764"/>
                    </a:lnTo>
                    <a:lnTo>
                      <a:pt x="1488" y="764"/>
                    </a:lnTo>
                    <a:lnTo>
                      <a:pt x="1501" y="757"/>
                    </a:lnTo>
                    <a:lnTo>
                      <a:pt x="1510" y="744"/>
                    </a:lnTo>
                    <a:lnTo>
                      <a:pt x="1516" y="724"/>
                    </a:lnTo>
                    <a:lnTo>
                      <a:pt x="1519" y="702"/>
                    </a:lnTo>
                    <a:lnTo>
                      <a:pt x="1519" y="679"/>
                    </a:lnTo>
                    <a:lnTo>
                      <a:pt x="1516" y="654"/>
                    </a:lnTo>
                    <a:lnTo>
                      <a:pt x="1511" y="629"/>
                    </a:lnTo>
                    <a:lnTo>
                      <a:pt x="1505" y="607"/>
                    </a:lnTo>
                    <a:lnTo>
                      <a:pt x="1498" y="583"/>
                    </a:lnTo>
                    <a:lnTo>
                      <a:pt x="1485" y="559"/>
                    </a:lnTo>
                    <a:lnTo>
                      <a:pt x="1469" y="534"/>
                    </a:lnTo>
                    <a:lnTo>
                      <a:pt x="1449" y="509"/>
                    </a:lnTo>
                    <a:lnTo>
                      <a:pt x="1429" y="484"/>
                    </a:lnTo>
                    <a:lnTo>
                      <a:pt x="1408" y="461"/>
                    </a:lnTo>
                    <a:lnTo>
                      <a:pt x="1388" y="439"/>
                    </a:lnTo>
                    <a:lnTo>
                      <a:pt x="1370" y="420"/>
                    </a:lnTo>
                    <a:lnTo>
                      <a:pt x="1354" y="403"/>
                    </a:lnTo>
                    <a:lnTo>
                      <a:pt x="1340" y="392"/>
                    </a:lnTo>
                    <a:lnTo>
                      <a:pt x="1333" y="383"/>
                    </a:lnTo>
                    <a:lnTo>
                      <a:pt x="1329" y="381"/>
                    </a:lnTo>
                    <a:lnTo>
                      <a:pt x="1324" y="346"/>
                    </a:lnTo>
                    <a:lnTo>
                      <a:pt x="1315" y="322"/>
                    </a:lnTo>
                    <a:lnTo>
                      <a:pt x="1302" y="305"/>
                    </a:lnTo>
                    <a:lnTo>
                      <a:pt x="1289" y="294"/>
                    </a:lnTo>
                    <a:lnTo>
                      <a:pt x="1273" y="291"/>
                    </a:lnTo>
                    <a:lnTo>
                      <a:pt x="1255" y="291"/>
                    </a:lnTo>
                    <a:lnTo>
                      <a:pt x="1239" y="294"/>
                    </a:lnTo>
                    <a:lnTo>
                      <a:pt x="1224" y="300"/>
                    </a:lnTo>
                    <a:lnTo>
                      <a:pt x="1211" y="306"/>
                    </a:lnTo>
                    <a:lnTo>
                      <a:pt x="1200" y="312"/>
                    </a:lnTo>
                    <a:lnTo>
                      <a:pt x="1193" y="316"/>
                    </a:lnTo>
                    <a:lnTo>
                      <a:pt x="1190" y="319"/>
                    </a:lnTo>
                    <a:lnTo>
                      <a:pt x="1097" y="306"/>
                    </a:lnTo>
                    <a:lnTo>
                      <a:pt x="1022" y="288"/>
                    </a:lnTo>
                    <a:lnTo>
                      <a:pt x="963" y="269"/>
                    </a:lnTo>
                    <a:lnTo>
                      <a:pt x="919" y="246"/>
                    </a:lnTo>
                    <a:lnTo>
                      <a:pt x="888" y="225"/>
                    </a:lnTo>
                    <a:lnTo>
                      <a:pt x="868" y="200"/>
                    </a:lnTo>
                    <a:lnTo>
                      <a:pt x="856" y="178"/>
                    </a:lnTo>
                    <a:lnTo>
                      <a:pt x="850" y="157"/>
                    </a:lnTo>
                    <a:lnTo>
                      <a:pt x="850" y="140"/>
                    </a:lnTo>
                    <a:lnTo>
                      <a:pt x="851" y="125"/>
                    </a:lnTo>
                    <a:lnTo>
                      <a:pt x="854" y="116"/>
                    </a:lnTo>
                    <a:lnTo>
                      <a:pt x="854" y="112"/>
                    </a:lnTo>
                    <a:lnTo>
                      <a:pt x="514" y="0"/>
                    </a:lnTo>
                    <a:lnTo>
                      <a:pt x="77" y="302"/>
                    </a:lnTo>
                    <a:lnTo>
                      <a:pt x="0" y="632"/>
                    </a:lnTo>
                    <a:lnTo>
                      <a:pt x="401" y="683"/>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5" name="Freeform 50"/>
              <p:cNvSpPr>
                <a:spLocks/>
              </p:cNvSpPr>
              <p:nvPr/>
            </p:nvSpPr>
            <p:spPr bwMode="auto">
              <a:xfrm>
                <a:off x="3373" y="2522"/>
                <a:ext cx="43" cy="119"/>
              </a:xfrm>
              <a:custGeom>
                <a:avLst/>
                <a:gdLst>
                  <a:gd name="T0" fmla="*/ 3 w 127"/>
                  <a:gd name="T1" fmla="*/ 353 h 359"/>
                  <a:gd name="T2" fmla="*/ 26 w 127"/>
                  <a:gd name="T3" fmla="*/ 359 h 359"/>
                  <a:gd name="T4" fmla="*/ 28 w 127"/>
                  <a:gd name="T5" fmla="*/ 355 h 359"/>
                  <a:gd name="T6" fmla="*/ 28 w 127"/>
                  <a:gd name="T7" fmla="*/ 328 h 359"/>
                  <a:gd name="T8" fmla="*/ 29 w 127"/>
                  <a:gd name="T9" fmla="*/ 311 h 359"/>
                  <a:gd name="T10" fmla="*/ 29 w 127"/>
                  <a:gd name="T11" fmla="*/ 266 h 359"/>
                  <a:gd name="T12" fmla="*/ 31 w 127"/>
                  <a:gd name="T13" fmla="*/ 241 h 359"/>
                  <a:gd name="T14" fmla="*/ 31 w 127"/>
                  <a:gd name="T15" fmla="*/ 194 h 359"/>
                  <a:gd name="T16" fmla="*/ 29 w 127"/>
                  <a:gd name="T17" fmla="*/ 172 h 359"/>
                  <a:gd name="T18" fmla="*/ 29 w 127"/>
                  <a:gd name="T19" fmla="*/ 153 h 359"/>
                  <a:gd name="T20" fmla="*/ 26 w 127"/>
                  <a:gd name="T21" fmla="*/ 137 h 359"/>
                  <a:gd name="T22" fmla="*/ 25 w 127"/>
                  <a:gd name="T23" fmla="*/ 126 h 359"/>
                  <a:gd name="T24" fmla="*/ 23 w 127"/>
                  <a:gd name="T25" fmla="*/ 112 h 359"/>
                  <a:gd name="T26" fmla="*/ 23 w 127"/>
                  <a:gd name="T27" fmla="*/ 96 h 359"/>
                  <a:gd name="T28" fmla="*/ 25 w 127"/>
                  <a:gd name="T29" fmla="*/ 84 h 359"/>
                  <a:gd name="T30" fmla="*/ 29 w 127"/>
                  <a:gd name="T31" fmla="*/ 66 h 359"/>
                  <a:gd name="T32" fmla="*/ 34 w 127"/>
                  <a:gd name="T33" fmla="*/ 51 h 359"/>
                  <a:gd name="T34" fmla="*/ 41 w 127"/>
                  <a:gd name="T35" fmla="*/ 41 h 359"/>
                  <a:gd name="T36" fmla="*/ 48 w 127"/>
                  <a:gd name="T37" fmla="*/ 35 h 359"/>
                  <a:gd name="T38" fmla="*/ 62 w 127"/>
                  <a:gd name="T39" fmla="*/ 26 h 359"/>
                  <a:gd name="T40" fmla="*/ 78 w 127"/>
                  <a:gd name="T41" fmla="*/ 23 h 359"/>
                  <a:gd name="T42" fmla="*/ 97 w 127"/>
                  <a:gd name="T43" fmla="*/ 23 h 359"/>
                  <a:gd name="T44" fmla="*/ 124 w 127"/>
                  <a:gd name="T45" fmla="*/ 29 h 359"/>
                  <a:gd name="T46" fmla="*/ 125 w 127"/>
                  <a:gd name="T47" fmla="*/ 17 h 359"/>
                  <a:gd name="T48" fmla="*/ 127 w 127"/>
                  <a:gd name="T49" fmla="*/ 6 h 359"/>
                  <a:gd name="T50" fmla="*/ 100 w 127"/>
                  <a:gd name="T51" fmla="*/ 0 h 359"/>
                  <a:gd name="T52" fmla="*/ 72 w 127"/>
                  <a:gd name="T53" fmla="*/ 0 h 359"/>
                  <a:gd name="T54" fmla="*/ 53 w 127"/>
                  <a:gd name="T55" fmla="*/ 6 h 359"/>
                  <a:gd name="T56" fmla="*/ 37 w 127"/>
                  <a:gd name="T57" fmla="*/ 15 h 359"/>
                  <a:gd name="T58" fmla="*/ 20 w 127"/>
                  <a:gd name="T59" fmla="*/ 29 h 359"/>
                  <a:gd name="T60" fmla="*/ 10 w 127"/>
                  <a:gd name="T61" fmla="*/ 45 h 359"/>
                  <a:gd name="T62" fmla="*/ 6 w 127"/>
                  <a:gd name="T63" fmla="*/ 60 h 359"/>
                  <a:gd name="T64" fmla="*/ 1 w 127"/>
                  <a:gd name="T65" fmla="*/ 75 h 359"/>
                  <a:gd name="T66" fmla="*/ 0 w 127"/>
                  <a:gd name="T67" fmla="*/ 96 h 359"/>
                  <a:gd name="T68" fmla="*/ 0 w 127"/>
                  <a:gd name="T69" fmla="*/ 112 h 359"/>
                  <a:gd name="T70" fmla="*/ 1 w 127"/>
                  <a:gd name="T71" fmla="*/ 126 h 359"/>
                  <a:gd name="T72" fmla="*/ 3 w 127"/>
                  <a:gd name="T73" fmla="*/ 143 h 359"/>
                  <a:gd name="T74" fmla="*/ 6 w 127"/>
                  <a:gd name="T75" fmla="*/ 156 h 359"/>
                  <a:gd name="T76" fmla="*/ 6 w 127"/>
                  <a:gd name="T77" fmla="*/ 172 h 359"/>
                  <a:gd name="T78" fmla="*/ 7 w 127"/>
                  <a:gd name="T79" fmla="*/ 194 h 359"/>
                  <a:gd name="T80" fmla="*/ 7 w 127"/>
                  <a:gd name="T81" fmla="*/ 241 h 359"/>
                  <a:gd name="T82" fmla="*/ 6 w 127"/>
                  <a:gd name="T83" fmla="*/ 266 h 359"/>
                  <a:gd name="T84" fmla="*/ 6 w 127"/>
                  <a:gd name="T85" fmla="*/ 311 h 359"/>
                  <a:gd name="T86" fmla="*/ 4 w 127"/>
                  <a:gd name="T87" fmla="*/ 328 h 359"/>
                  <a:gd name="T88" fmla="*/ 4 w 127"/>
                  <a:gd name="T89" fmla="*/ 349 h 359"/>
                  <a:gd name="T90" fmla="*/ 3 w 127"/>
                  <a:gd name="T91" fmla="*/ 353 h 35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7"/>
                  <a:gd name="T139" fmla="*/ 0 h 359"/>
                  <a:gd name="T140" fmla="*/ 127 w 127"/>
                  <a:gd name="T141" fmla="*/ 359 h 35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7" h="359">
                    <a:moveTo>
                      <a:pt x="3" y="353"/>
                    </a:moveTo>
                    <a:lnTo>
                      <a:pt x="26" y="359"/>
                    </a:lnTo>
                    <a:lnTo>
                      <a:pt x="28" y="355"/>
                    </a:lnTo>
                    <a:lnTo>
                      <a:pt x="28" y="328"/>
                    </a:lnTo>
                    <a:lnTo>
                      <a:pt x="29" y="311"/>
                    </a:lnTo>
                    <a:lnTo>
                      <a:pt x="29" y="266"/>
                    </a:lnTo>
                    <a:lnTo>
                      <a:pt x="31" y="241"/>
                    </a:lnTo>
                    <a:lnTo>
                      <a:pt x="31" y="194"/>
                    </a:lnTo>
                    <a:lnTo>
                      <a:pt x="29" y="172"/>
                    </a:lnTo>
                    <a:lnTo>
                      <a:pt x="29" y="153"/>
                    </a:lnTo>
                    <a:lnTo>
                      <a:pt x="26" y="137"/>
                    </a:lnTo>
                    <a:lnTo>
                      <a:pt x="25" y="126"/>
                    </a:lnTo>
                    <a:lnTo>
                      <a:pt x="23" y="112"/>
                    </a:lnTo>
                    <a:lnTo>
                      <a:pt x="23" y="96"/>
                    </a:lnTo>
                    <a:lnTo>
                      <a:pt x="25" y="84"/>
                    </a:lnTo>
                    <a:lnTo>
                      <a:pt x="29" y="66"/>
                    </a:lnTo>
                    <a:lnTo>
                      <a:pt x="34" y="51"/>
                    </a:lnTo>
                    <a:lnTo>
                      <a:pt x="41" y="41"/>
                    </a:lnTo>
                    <a:lnTo>
                      <a:pt x="48" y="35"/>
                    </a:lnTo>
                    <a:lnTo>
                      <a:pt x="62" y="26"/>
                    </a:lnTo>
                    <a:lnTo>
                      <a:pt x="78" y="23"/>
                    </a:lnTo>
                    <a:lnTo>
                      <a:pt x="97" y="23"/>
                    </a:lnTo>
                    <a:lnTo>
                      <a:pt x="124" y="29"/>
                    </a:lnTo>
                    <a:lnTo>
                      <a:pt x="125" y="17"/>
                    </a:lnTo>
                    <a:lnTo>
                      <a:pt x="127" y="6"/>
                    </a:lnTo>
                    <a:lnTo>
                      <a:pt x="100" y="0"/>
                    </a:lnTo>
                    <a:lnTo>
                      <a:pt x="72" y="0"/>
                    </a:lnTo>
                    <a:lnTo>
                      <a:pt x="53" y="6"/>
                    </a:lnTo>
                    <a:lnTo>
                      <a:pt x="37" y="15"/>
                    </a:lnTo>
                    <a:lnTo>
                      <a:pt x="20" y="29"/>
                    </a:lnTo>
                    <a:lnTo>
                      <a:pt x="10" y="45"/>
                    </a:lnTo>
                    <a:lnTo>
                      <a:pt x="6" y="60"/>
                    </a:lnTo>
                    <a:lnTo>
                      <a:pt x="1" y="75"/>
                    </a:lnTo>
                    <a:lnTo>
                      <a:pt x="0" y="96"/>
                    </a:lnTo>
                    <a:lnTo>
                      <a:pt x="0" y="112"/>
                    </a:lnTo>
                    <a:lnTo>
                      <a:pt x="1" y="126"/>
                    </a:lnTo>
                    <a:lnTo>
                      <a:pt x="3" y="143"/>
                    </a:lnTo>
                    <a:lnTo>
                      <a:pt x="6" y="156"/>
                    </a:lnTo>
                    <a:lnTo>
                      <a:pt x="6" y="172"/>
                    </a:lnTo>
                    <a:lnTo>
                      <a:pt x="7" y="194"/>
                    </a:lnTo>
                    <a:lnTo>
                      <a:pt x="7" y="241"/>
                    </a:lnTo>
                    <a:lnTo>
                      <a:pt x="6" y="266"/>
                    </a:lnTo>
                    <a:lnTo>
                      <a:pt x="6" y="311"/>
                    </a:lnTo>
                    <a:lnTo>
                      <a:pt x="4" y="328"/>
                    </a:lnTo>
                    <a:lnTo>
                      <a:pt x="4" y="349"/>
                    </a:lnTo>
                    <a:lnTo>
                      <a:pt x="3" y="3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6" name="Freeform 51"/>
              <p:cNvSpPr>
                <a:spLocks/>
              </p:cNvSpPr>
              <p:nvPr/>
            </p:nvSpPr>
            <p:spPr bwMode="auto">
              <a:xfrm>
                <a:off x="3412" y="2524"/>
                <a:ext cx="6" cy="7"/>
              </a:xfrm>
              <a:custGeom>
                <a:avLst/>
                <a:gdLst>
                  <a:gd name="T0" fmla="*/ 8 w 19"/>
                  <a:gd name="T1" fmla="*/ 22 h 22"/>
                  <a:gd name="T2" fmla="*/ 8 w 19"/>
                  <a:gd name="T3" fmla="*/ 22 h 22"/>
                  <a:gd name="T4" fmla="*/ 18 w 19"/>
                  <a:gd name="T5" fmla="*/ 19 h 22"/>
                  <a:gd name="T6" fmla="*/ 19 w 19"/>
                  <a:gd name="T7" fmla="*/ 18 h 22"/>
                  <a:gd name="T8" fmla="*/ 11 w 19"/>
                  <a:gd name="T9" fmla="*/ 9 h 22"/>
                  <a:gd name="T10" fmla="*/ 2 w 19"/>
                  <a:gd name="T11" fmla="*/ 0 h 22"/>
                  <a:gd name="T12" fmla="*/ 0 w 19"/>
                  <a:gd name="T13" fmla="*/ 2 h 22"/>
                  <a:gd name="T14" fmla="*/ 9 w 19"/>
                  <a:gd name="T15" fmla="*/ 10 h 22"/>
                  <a:gd name="T16" fmla="*/ 8 w 19"/>
                  <a:gd name="T17" fmla="*/ 22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22"/>
                  <a:gd name="T29" fmla="*/ 19 w 19"/>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22">
                    <a:moveTo>
                      <a:pt x="8" y="22"/>
                    </a:moveTo>
                    <a:lnTo>
                      <a:pt x="8" y="22"/>
                    </a:lnTo>
                    <a:lnTo>
                      <a:pt x="18" y="19"/>
                    </a:lnTo>
                    <a:lnTo>
                      <a:pt x="19" y="18"/>
                    </a:lnTo>
                    <a:lnTo>
                      <a:pt x="11" y="9"/>
                    </a:lnTo>
                    <a:lnTo>
                      <a:pt x="2" y="0"/>
                    </a:lnTo>
                    <a:lnTo>
                      <a:pt x="0" y="2"/>
                    </a:lnTo>
                    <a:lnTo>
                      <a:pt x="9" y="10"/>
                    </a:lnTo>
                    <a:lnTo>
                      <a:pt x="8"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7" name="Freeform 52"/>
              <p:cNvSpPr>
                <a:spLocks/>
              </p:cNvSpPr>
              <p:nvPr/>
            </p:nvSpPr>
            <p:spPr bwMode="auto">
              <a:xfrm>
                <a:off x="3413" y="2523"/>
                <a:ext cx="70" cy="97"/>
              </a:xfrm>
              <a:custGeom>
                <a:avLst/>
                <a:gdLst>
                  <a:gd name="T0" fmla="*/ 9 w 212"/>
                  <a:gd name="T1" fmla="*/ 12 h 292"/>
                  <a:gd name="T2" fmla="*/ 6 w 212"/>
                  <a:gd name="T3" fmla="*/ 24 h 292"/>
                  <a:gd name="T4" fmla="*/ 10 w 212"/>
                  <a:gd name="T5" fmla="*/ 25 h 292"/>
                  <a:gd name="T6" fmla="*/ 17 w 212"/>
                  <a:gd name="T7" fmla="*/ 25 h 292"/>
                  <a:gd name="T8" fmla="*/ 26 w 212"/>
                  <a:gd name="T9" fmla="*/ 27 h 292"/>
                  <a:gd name="T10" fmla="*/ 29 w 212"/>
                  <a:gd name="T11" fmla="*/ 28 h 292"/>
                  <a:gd name="T12" fmla="*/ 37 w 212"/>
                  <a:gd name="T13" fmla="*/ 31 h 292"/>
                  <a:gd name="T14" fmla="*/ 47 w 212"/>
                  <a:gd name="T15" fmla="*/ 38 h 292"/>
                  <a:gd name="T16" fmla="*/ 56 w 212"/>
                  <a:gd name="T17" fmla="*/ 46 h 292"/>
                  <a:gd name="T18" fmla="*/ 63 w 212"/>
                  <a:gd name="T19" fmla="*/ 55 h 292"/>
                  <a:gd name="T20" fmla="*/ 76 w 212"/>
                  <a:gd name="T21" fmla="*/ 77 h 292"/>
                  <a:gd name="T22" fmla="*/ 79 w 212"/>
                  <a:gd name="T23" fmla="*/ 81 h 292"/>
                  <a:gd name="T24" fmla="*/ 85 w 212"/>
                  <a:gd name="T25" fmla="*/ 106 h 292"/>
                  <a:gd name="T26" fmla="*/ 98 w 212"/>
                  <a:gd name="T27" fmla="*/ 145 h 292"/>
                  <a:gd name="T28" fmla="*/ 116 w 212"/>
                  <a:gd name="T29" fmla="*/ 184 h 292"/>
                  <a:gd name="T30" fmla="*/ 122 w 212"/>
                  <a:gd name="T31" fmla="*/ 195 h 292"/>
                  <a:gd name="T32" fmla="*/ 128 w 212"/>
                  <a:gd name="T33" fmla="*/ 203 h 292"/>
                  <a:gd name="T34" fmla="*/ 168 w 212"/>
                  <a:gd name="T35" fmla="*/ 261 h 292"/>
                  <a:gd name="T36" fmla="*/ 184 w 212"/>
                  <a:gd name="T37" fmla="*/ 282 h 292"/>
                  <a:gd name="T38" fmla="*/ 194 w 212"/>
                  <a:gd name="T39" fmla="*/ 292 h 292"/>
                  <a:gd name="T40" fmla="*/ 203 w 212"/>
                  <a:gd name="T41" fmla="*/ 283 h 292"/>
                  <a:gd name="T42" fmla="*/ 212 w 212"/>
                  <a:gd name="T43" fmla="*/ 274 h 292"/>
                  <a:gd name="T44" fmla="*/ 187 w 212"/>
                  <a:gd name="T45" fmla="*/ 249 h 292"/>
                  <a:gd name="T46" fmla="*/ 174 w 212"/>
                  <a:gd name="T47" fmla="*/ 234 h 292"/>
                  <a:gd name="T48" fmla="*/ 160 w 212"/>
                  <a:gd name="T49" fmla="*/ 215 h 292"/>
                  <a:gd name="T50" fmla="*/ 143 w 212"/>
                  <a:gd name="T51" fmla="*/ 183 h 292"/>
                  <a:gd name="T52" fmla="*/ 128 w 212"/>
                  <a:gd name="T53" fmla="*/ 155 h 292"/>
                  <a:gd name="T54" fmla="*/ 125 w 212"/>
                  <a:gd name="T55" fmla="*/ 150 h 292"/>
                  <a:gd name="T56" fmla="*/ 109 w 212"/>
                  <a:gd name="T57" fmla="*/ 100 h 292"/>
                  <a:gd name="T58" fmla="*/ 103 w 212"/>
                  <a:gd name="T59" fmla="*/ 81 h 292"/>
                  <a:gd name="T60" fmla="*/ 88 w 212"/>
                  <a:gd name="T61" fmla="*/ 50 h 292"/>
                  <a:gd name="T62" fmla="*/ 84 w 212"/>
                  <a:gd name="T63" fmla="*/ 43 h 292"/>
                  <a:gd name="T64" fmla="*/ 70 w 212"/>
                  <a:gd name="T65" fmla="*/ 28 h 292"/>
                  <a:gd name="T66" fmla="*/ 59 w 212"/>
                  <a:gd name="T67" fmla="*/ 18 h 292"/>
                  <a:gd name="T68" fmla="*/ 51 w 212"/>
                  <a:gd name="T69" fmla="*/ 13 h 292"/>
                  <a:gd name="T70" fmla="*/ 38 w 212"/>
                  <a:gd name="T71" fmla="*/ 8 h 292"/>
                  <a:gd name="T72" fmla="*/ 26 w 212"/>
                  <a:gd name="T73" fmla="*/ 3 h 292"/>
                  <a:gd name="T74" fmla="*/ 20 w 212"/>
                  <a:gd name="T75" fmla="*/ 2 h 292"/>
                  <a:gd name="T76" fmla="*/ 16 w 212"/>
                  <a:gd name="T77" fmla="*/ 2 h 292"/>
                  <a:gd name="T78" fmla="*/ 12 w 212"/>
                  <a:gd name="T79" fmla="*/ 0 h 292"/>
                  <a:gd name="T80" fmla="*/ 0 w 212"/>
                  <a:gd name="T81" fmla="*/ 3 h 292"/>
                  <a:gd name="T82" fmla="*/ 0 w 212"/>
                  <a:gd name="T83" fmla="*/ 3 h 292"/>
                  <a:gd name="T84" fmla="*/ 9 w 212"/>
                  <a:gd name="T85" fmla="*/ 12 h 2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12"/>
                  <a:gd name="T130" fmla="*/ 0 h 292"/>
                  <a:gd name="T131" fmla="*/ 212 w 212"/>
                  <a:gd name="T132" fmla="*/ 292 h 2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12" h="292">
                    <a:moveTo>
                      <a:pt x="9" y="12"/>
                    </a:moveTo>
                    <a:lnTo>
                      <a:pt x="6" y="24"/>
                    </a:lnTo>
                    <a:lnTo>
                      <a:pt x="10" y="25"/>
                    </a:lnTo>
                    <a:lnTo>
                      <a:pt x="17" y="25"/>
                    </a:lnTo>
                    <a:lnTo>
                      <a:pt x="26" y="27"/>
                    </a:lnTo>
                    <a:lnTo>
                      <a:pt x="29" y="28"/>
                    </a:lnTo>
                    <a:lnTo>
                      <a:pt x="37" y="31"/>
                    </a:lnTo>
                    <a:lnTo>
                      <a:pt x="47" y="38"/>
                    </a:lnTo>
                    <a:lnTo>
                      <a:pt x="56" y="46"/>
                    </a:lnTo>
                    <a:lnTo>
                      <a:pt x="63" y="55"/>
                    </a:lnTo>
                    <a:lnTo>
                      <a:pt x="76" y="77"/>
                    </a:lnTo>
                    <a:lnTo>
                      <a:pt x="79" y="81"/>
                    </a:lnTo>
                    <a:lnTo>
                      <a:pt x="85" y="106"/>
                    </a:lnTo>
                    <a:lnTo>
                      <a:pt x="98" y="145"/>
                    </a:lnTo>
                    <a:lnTo>
                      <a:pt x="116" y="184"/>
                    </a:lnTo>
                    <a:lnTo>
                      <a:pt x="122" y="195"/>
                    </a:lnTo>
                    <a:lnTo>
                      <a:pt x="128" y="203"/>
                    </a:lnTo>
                    <a:lnTo>
                      <a:pt x="168" y="261"/>
                    </a:lnTo>
                    <a:lnTo>
                      <a:pt x="184" y="282"/>
                    </a:lnTo>
                    <a:lnTo>
                      <a:pt x="194" y="292"/>
                    </a:lnTo>
                    <a:lnTo>
                      <a:pt x="203" y="283"/>
                    </a:lnTo>
                    <a:lnTo>
                      <a:pt x="212" y="274"/>
                    </a:lnTo>
                    <a:lnTo>
                      <a:pt x="187" y="249"/>
                    </a:lnTo>
                    <a:lnTo>
                      <a:pt x="174" y="234"/>
                    </a:lnTo>
                    <a:lnTo>
                      <a:pt x="160" y="215"/>
                    </a:lnTo>
                    <a:lnTo>
                      <a:pt x="143" y="183"/>
                    </a:lnTo>
                    <a:lnTo>
                      <a:pt x="128" y="155"/>
                    </a:lnTo>
                    <a:lnTo>
                      <a:pt x="125" y="150"/>
                    </a:lnTo>
                    <a:lnTo>
                      <a:pt x="109" y="100"/>
                    </a:lnTo>
                    <a:lnTo>
                      <a:pt x="103" y="81"/>
                    </a:lnTo>
                    <a:lnTo>
                      <a:pt x="88" y="50"/>
                    </a:lnTo>
                    <a:lnTo>
                      <a:pt x="84" y="43"/>
                    </a:lnTo>
                    <a:lnTo>
                      <a:pt x="70" y="28"/>
                    </a:lnTo>
                    <a:lnTo>
                      <a:pt x="59" y="18"/>
                    </a:lnTo>
                    <a:lnTo>
                      <a:pt x="51" y="13"/>
                    </a:lnTo>
                    <a:lnTo>
                      <a:pt x="38" y="8"/>
                    </a:lnTo>
                    <a:lnTo>
                      <a:pt x="26" y="3"/>
                    </a:lnTo>
                    <a:lnTo>
                      <a:pt x="20" y="2"/>
                    </a:lnTo>
                    <a:lnTo>
                      <a:pt x="16" y="2"/>
                    </a:lnTo>
                    <a:lnTo>
                      <a:pt x="12" y="0"/>
                    </a:lnTo>
                    <a:lnTo>
                      <a:pt x="0" y="3"/>
                    </a:lnTo>
                    <a:lnTo>
                      <a:pt x="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8" name="Freeform 53"/>
              <p:cNvSpPr>
                <a:spLocks/>
              </p:cNvSpPr>
              <p:nvPr/>
            </p:nvSpPr>
            <p:spPr bwMode="auto">
              <a:xfrm>
                <a:off x="3477" y="2609"/>
                <a:ext cx="18" cy="23"/>
              </a:xfrm>
              <a:custGeom>
                <a:avLst/>
                <a:gdLst>
                  <a:gd name="T0" fmla="*/ 9 w 52"/>
                  <a:gd name="T1" fmla="*/ 25 h 69"/>
                  <a:gd name="T2" fmla="*/ 0 w 52"/>
                  <a:gd name="T3" fmla="*/ 32 h 69"/>
                  <a:gd name="T4" fmla="*/ 16 w 52"/>
                  <a:gd name="T5" fmla="*/ 50 h 69"/>
                  <a:gd name="T6" fmla="*/ 37 w 52"/>
                  <a:gd name="T7" fmla="*/ 69 h 69"/>
                  <a:gd name="T8" fmla="*/ 44 w 52"/>
                  <a:gd name="T9" fmla="*/ 60 h 69"/>
                  <a:gd name="T10" fmla="*/ 52 w 52"/>
                  <a:gd name="T11" fmla="*/ 51 h 69"/>
                  <a:gd name="T12" fmla="*/ 34 w 52"/>
                  <a:gd name="T13" fmla="*/ 35 h 69"/>
                  <a:gd name="T14" fmla="*/ 2 w 52"/>
                  <a:gd name="T15" fmla="*/ 0 h 69"/>
                  <a:gd name="T16" fmla="*/ 18 w 52"/>
                  <a:gd name="T17" fmla="*/ 16 h 69"/>
                  <a:gd name="T18" fmla="*/ 9 w 52"/>
                  <a:gd name="T19" fmla="*/ 25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69"/>
                  <a:gd name="T32" fmla="*/ 52 w 52"/>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69">
                    <a:moveTo>
                      <a:pt x="9" y="25"/>
                    </a:moveTo>
                    <a:lnTo>
                      <a:pt x="0" y="32"/>
                    </a:lnTo>
                    <a:lnTo>
                      <a:pt x="16" y="50"/>
                    </a:lnTo>
                    <a:lnTo>
                      <a:pt x="37" y="69"/>
                    </a:lnTo>
                    <a:lnTo>
                      <a:pt x="44" y="60"/>
                    </a:lnTo>
                    <a:lnTo>
                      <a:pt x="52" y="51"/>
                    </a:lnTo>
                    <a:lnTo>
                      <a:pt x="34" y="35"/>
                    </a:lnTo>
                    <a:lnTo>
                      <a:pt x="2" y="0"/>
                    </a:lnTo>
                    <a:lnTo>
                      <a:pt x="18" y="16"/>
                    </a:lnTo>
                    <a:lnTo>
                      <a:pt x="9"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9" name="Freeform 54"/>
              <p:cNvSpPr>
                <a:spLocks/>
              </p:cNvSpPr>
              <p:nvPr/>
            </p:nvSpPr>
            <p:spPr bwMode="auto">
              <a:xfrm>
                <a:off x="3489" y="2626"/>
                <a:ext cx="12" cy="12"/>
              </a:xfrm>
              <a:custGeom>
                <a:avLst/>
                <a:gdLst>
                  <a:gd name="T0" fmla="*/ 8 w 35"/>
                  <a:gd name="T1" fmla="*/ 9 h 36"/>
                  <a:gd name="T2" fmla="*/ 0 w 35"/>
                  <a:gd name="T3" fmla="*/ 18 h 36"/>
                  <a:gd name="T4" fmla="*/ 17 w 35"/>
                  <a:gd name="T5" fmla="*/ 36 h 36"/>
                  <a:gd name="T6" fmla="*/ 26 w 35"/>
                  <a:gd name="T7" fmla="*/ 27 h 36"/>
                  <a:gd name="T8" fmla="*/ 35 w 35"/>
                  <a:gd name="T9" fmla="*/ 18 h 36"/>
                  <a:gd name="T10" fmla="*/ 35 w 35"/>
                  <a:gd name="T11" fmla="*/ 18 h 36"/>
                  <a:gd name="T12" fmla="*/ 16 w 35"/>
                  <a:gd name="T13" fmla="*/ 0 h 36"/>
                  <a:gd name="T14" fmla="*/ 8 w 35"/>
                  <a:gd name="T15" fmla="*/ 9 h 36"/>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36"/>
                  <a:gd name="T26" fmla="*/ 35 w 35"/>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36">
                    <a:moveTo>
                      <a:pt x="8" y="9"/>
                    </a:moveTo>
                    <a:lnTo>
                      <a:pt x="0" y="18"/>
                    </a:lnTo>
                    <a:lnTo>
                      <a:pt x="17" y="36"/>
                    </a:lnTo>
                    <a:lnTo>
                      <a:pt x="26" y="27"/>
                    </a:lnTo>
                    <a:lnTo>
                      <a:pt x="35" y="18"/>
                    </a:lnTo>
                    <a:lnTo>
                      <a:pt x="16" y="0"/>
                    </a:lnTo>
                    <a:lnTo>
                      <a:pt x="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0" name="Freeform 55"/>
              <p:cNvSpPr>
                <a:spLocks/>
              </p:cNvSpPr>
              <p:nvPr/>
            </p:nvSpPr>
            <p:spPr bwMode="auto">
              <a:xfrm>
                <a:off x="3495" y="2587"/>
                <a:ext cx="169" cy="60"/>
              </a:xfrm>
              <a:custGeom>
                <a:avLst/>
                <a:gdLst>
                  <a:gd name="T0" fmla="*/ 0 w 508"/>
                  <a:gd name="T1" fmla="*/ 152 h 178"/>
                  <a:gd name="T2" fmla="*/ 0 w 508"/>
                  <a:gd name="T3" fmla="*/ 152 h 178"/>
                  <a:gd name="T4" fmla="*/ 5 w 508"/>
                  <a:gd name="T5" fmla="*/ 153 h 178"/>
                  <a:gd name="T6" fmla="*/ 16 w 508"/>
                  <a:gd name="T7" fmla="*/ 159 h 178"/>
                  <a:gd name="T8" fmla="*/ 38 w 508"/>
                  <a:gd name="T9" fmla="*/ 168 h 178"/>
                  <a:gd name="T10" fmla="*/ 47 w 508"/>
                  <a:gd name="T11" fmla="*/ 172 h 178"/>
                  <a:gd name="T12" fmla="*/ 71 w 508"/>
                  <a:gd name="T13" fmla="*/ 177 h 178"/>
                  <a:gd name="T14" fmla="*/ 96 w 508"/>
                  <a:gd name="T15" fmla="*/ 178 h 178"/>
                  <a:gd name="T16" fmla="*/ 122 w 508"/>
                  <a:gd name="T17" fmla="*/ 174 h 178"/>
                  <a:gd name="T18" fmla="*/ 156 w 508"/>
                  <a:gd name="T19" fmla="*/ 162 h 178"/>
                  <a:gd name="T20" fmla="*/ 184 w 508"/>
                  <a:gd name="T21" fmla="*/ 143 h 178"/>
                  <a:gd name="T22" fmla="*/ 214 w 508"/>
                  <a:gd name="T23" fmla="*/ 115 h 178"/>
                  <a:gd name="T24" fmla="*/ 251 w 508"/>
                  <a:gd name="T25" fmla="*/ 62 h 178"/>
                  <a:gd name="T26" fmla="*/ 271 w 508"/>
                  <a:gd name="T27" fmla="*/ 27 h 178"/>
                  <a:gd name="T28" fmla="*/ 277 w 508"/>
                  <a:gd name="T29" fmla="*/ 28 h 178"/>
                  <a:gd name="T30" fmla="*/ 290 w 508"/>
                  <a:gd name="T31" fmla="*/ 31 h 178"/>
                  <a:gd name="T32" fmla="*/ 320 w 508"/>
                  <a:gd name="T33" fmla="*/ 37 h 178"/>
                  <a:gd name="T34" fmla="*/ 333 w 508"/>
                  <a:gd name="T35" fmla="*/ 40 h 178"/>
                  <a:gd name="T36" fmla="*/ 364 w 508"/>
                  <a:gd name="T37" fmla="*/ 43 h 178"/>
                  <a:gd name="T38" fmla="*/ 391 w 508"/>
                  <a:gd name="T39" fmla="*/ 46 h 178"/>
                  <a:gd name="T40" fmla="*/ 402 w 508"/>
                  <a:gd name="T41" fmla="*/ 46 h 178"/>
                  <a:gd name="T42" fmla="*/ 414 w 508"/>
                  <a:gd name="T43" fmla="*/ 47 h 178"/>
                  <a:gd name="T44" fmla="*/ 424 w 508"/>
                  <a:gd name="T45" fmla="*/ 49 h 178"/>
                  <a:gd name="T46" fmla="*/ 448 w 508"/>
                  <a:gd name="T47" fmla="*/ 50 h 178"/>
                  <a:gd name="T48" fmla="*/ 469 w 508"/>
                  <a:gd name="T49" fmla="*/ 55 h 178"/>
                  <a:gd name="T50" fmla="*/ 489 w 508"/>
                  <a:gd name="T51" fmla="*/ 59 h 178"/>
                  <a:gd name="T52" fmla="*/ 500 w 508"/>
                  <a:gd name="T53" fmla="*/ 63 h 178"/>
                  <a:gd name="T54" fmla="*/ 504 w 508"/>
                  <a:gd name="T55" fmla="*/ 53 h 178"/>
                  <a:gd name="T56" fmla="*/ 508 w 508"/>
                  <a:gd name="T57" fmla="*/ 43 h 178"/>
                  <a:gd name="T58" fmla="*/ 489 w 508"/>
                  <a:gd name="T59" fmla="*/ 35 h 178"/>
                  <a:gd name="T60" fmla="*/ 472 w 508"/>
                  <a:gd name="T61" fmla="*/ 31 h 178"/>
                  <a:gd name="T62" fmla="*/ 451 w 508"/>
                  <a:gd name="T63" fmla="*/ 27 h 178"/>
                  <a:gd name="T64" fmla="*/ 427 w 508"/>
                  <a:gd name="T65" fmla="*/ 25 h 178"/>
                  <a:gd name="T66" fmla="*/ 417 w 508"/>
                  <a:gd name="T67" fmla="*/ 24 h 178"/>
                  <a:gd name="T68" fmla="*/ 405 w 508"/>
                  <a:gd name="T69" fmla="*/ 22 h 178"/>
                  <a:gd name="T70" fmla="*/ 391 w 508"/>
                  <a:gd name="T71" fmla="*/ 22 h 178"/>
                  <a:gd name="T72" fmla="*/ 364 w 508"/>
                  <a:gd name="T73" fmla="*/ 19 h 178"/>
                  <a:gd name="T74" fmla="*/ 336 w 508"/>
                  <a:gd name="T75" fmla="*/ 16 h 178"/>
                  <a:gd name="T76" fmla="*/ 323 w 508"/>
                  <a:gd name="T77" fmla="*/ 13 h 178"/>
                  <a:gd name="T78" fmla="*/ 293 w 508"/>
                  <a:gd name="T79" fmla="*/ 7 h 178"/>
                  <a:gd name="T80" fmla="*/ 280 w 508"/>
                  <a:gd name="T81" fmla="*/ 5 h 178"/>
                  <a:gd name="T82" fmla="*/ 257 w 508"/>
                  <a:gd name="T83" fmla="*/ 0 h 178"/>
                  <a:gd name="T84" fmla="*/ 221 w 508"/>
                  <a:gd name="T85" fmla="*/ 68 h 178"/>
                  <a:gd name="T86" fmla="*/ 202 w 508"/>
                  <a:gd name="T87" fmla="*/ 94 h 178"/>
                  <a:gd name="T88" fmla="*/ 173 w 508"/>
                  <a:gd name="T89" fmla="*/ 122 h 178"/>
                  <a:gd name="T90" fmla="*/ 142 w 508"/>
                  <a:gd name="T91" fmla="*/ 142 h 178"/>
                  <a:gd name="T92" fmla="*/ 122 w 508"/>
                  <a:gd name="T93" fmla="*/ 150 h 178"/>
                  <a:gd name="T94" fmla="*/ 96 w 508"/>
                  <a:gd name="T95" fmla="*/ 155 h 178"/>
                  <a:gd name="T96" fmla="*/ 74 w 508"/>
                  <a:gd name="T97" fmla="*/ 153 h 178"/>
                  <a:gd name="T98" fmla="*/ 56 w 508"/>
                  <a:gd name="T99" fmla="*/ 149 h 178"/>
                  <a:gd name="T100" fmla="*/ 30 w 508"/>
                  <a:gd name="T101" fmla="*/ 142 h 178"/>
                  <a:gd name="T102" fmla="*/ 25 w 508"/>
                  <a:gd name="T103" fmla="*/ 139 h 178"/>
                  <a:gd name="T104" fmla="*/ 13 w 508"/>
                  <a:gd name="T105" fmla="*/ 133 h 178"/>
                  <a:gd name="T106" fmla="*/ 9 w 508"/>
                  <a:gd name="T107" fmla="*/ 143 h 178"/>
                  <a:gd name="T108" fmla="*/ 0 w 508"/>
                  <a:gd name="T109" fmla="*/ 152 h 1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8"/>
                  <a:gd name="T166" fmla="*/ 0 h 178"/>
                  <a:gd name="T167" fmla="*/ 508 w 508"/>
                  <a:gd name="T168" fmla="*/ 178 h 1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8" h="178">
                    <a:moveTo>
                      <a:pt x="0" y="152"/>
                    </a:moveTo>
                    <a:lnTo>
                      <a:pt x="0" y="152"/>
                    </a:lnTo>
                    <a:lnTo>
                      <a:pt x="5" y="153"/>
                    </a:lnTo>
                    <a:lnTo>
                      <a:pt x="16" y="159"/>
                    </a:lnTo>
                    <a:lnTo>
                      <a:pt x="38" y="168"/>
                    </a:lnTo>
                    <a:lnTo>
                      <a:pt x="47" y="172"/>
                    </a:lnTo>
                    <a:lnTo>
                      <a:pt x="71" y="177"/>
                    </a:lnTo>
                    <a:lnTo>
                      <a:pt x="96" y="178"/>
                    </a:lnTo>
                    <a:lnTo>
                      <a:pt x="122" y="174"/>
                    </a:lnTo>
                    <a:lnTo>
                      <a:pt x="156" y="162"/>
                    </a:lnTo>
                    <a:lnTo>
                      <a:pt x="184" y="143"/>
                    </a:lnTo>
                    <a:lnTo>
                      <a:pt x="214" y="115"/>
                    </a:lnTo>
                    <a:lnTo>
                      <a:pt x="251" y="62"/>
                    </a:lnTo>
                    <a:lnTo>
                      <a:pt x="271" y="27"/>
                    </a:lnTo>
                    <a:lnTo>
                      <a:pt x="277" y="28"/>
                    </a:lnTo>
                    <a:lnTo>
                      <a:pt x="290" y="31"/>
                    </a:lnTo>
                    <a:lnTo>
                      <a:pt x="320" y="37"/>
                    </a:lnTo>
                    <a:lnTo>
                      <a:pt x="333" y="40"/>
                    </a:lnTo>
                    <a:lnTo>
                      <a:pt x="364" y="43"/>
                    </a:lnTo>
                    <a:lnTo>
                      <a:pt x="391" y="46"/>
                    </a:lnTo>
                    <a:lnTo>
                      <a:pt x="402" y="46"/>
                    </a:lnTo>
                    <a:lnTo>
                      <a:pt x="414" y="47"/>
                    </a:lnTo>
                    <a:lnTo>
                      <a:pt x="424" y="49"/>
                    </a:lnTo>
                    <a:lnTo>
                      <a:pt x="448" y="50"/>
                    </a:lnTo>
                    <a:lnTo>
                      <a:pt x="469" y="55"/>
                    </a:lnTo>
                    <a:lnTo>
                      <a:pt x="489" y="59"/>
                    </a:lnTo>
                    <a:lnTo>
                      <a:pt x="500" y="63"/>
                    </a:lnTo>
                    <a:lnTo>
                      <a:pt x="504" y="53"/>
                    </a:lnTo>
                    <a:lnTo>
                      <a:pt x="508" y="43"/>
                    </a:lnTo>
                    <a:lnTo>
                      <a:pt x="489" y="35"/>
                    </a:lnTo>
                    <a:lnTo>
                      <a:pt x="472" y="31"/>
                    </a:lnTo>
                    <a:lnTo>
                      <a:pt x="451" y="27"/>
                    </a:lnTo>
                    <a:lnTo>
                      <a:pt x="427" y="25"/>
                    </a:lnTo>
                    <a:lnTo>
                      <a:pt x="417" y="24"/>
                    </a:lnTo>
                    <a:lnTo>
                      <a:pt x="405" y="22"/>
                    </a:lnTo>
                    <a:lnTo>
                      <a:pt x="391" y="22"/>
                    </a:lnTo>
                    <a:lnTo>
                      <a:pt x="364" y="19"/>
                    </a:lnTo>
                    <a:lnTo>
                      <a:pt x="336" y="16"/>
                    </a:lnTo>
                    <a:lnTo>
                      <a:pt x="323" y="13"/>
                    </a:lnTo>
                    <a:lnTo>
                      <a:pt x="293" y="7"/>
                    </a:lnTo>
                    <a:lnTo>
                      <a:pt x="280" y="5"/>
                    </a:lnTo>
                    <a:lnTo>
                      <a:pt x="257" y="0"/>
                    </a:lnTo>
                    <a:lnTo>
                      <a:pt x="221" y="68"/>
                    </a:lnTo>
                    <a:lnTo>
                      <a:pt x="202" y="94"/>
                    </a:lnTo>
                    <a:lnTo>
                      <a:pt x="173" y="122"/>
                    </a:lnTo>
                    <a:lnTo>
                      <a:pt x="142" y="142"/>
                    </a:lnTo>
                    <a:lnTo>
                      <a:pt x="122" y="150"/>
                    </a:lnTo>
                    <a:lnTo>
                      <a:pt x="96" y="155"/>
                    </a:lnTo>
                    <a:lnTo>
                      <a:pt x="74" y="153"/>
                    </a:lnTo>
                    <a:lnTo>
                      <a:pt x="56" y="149"/>
                    </a:lnTo>
                    <a:lnTo>
                      <a:pt x="30" y="142"/>
                    </a:lnTo>
                    <a:lnTo>
                      <a:pt x="25" y="139"/>
                    </a:lnTo>
                    <a:lnTo>
                      <a:pt x="13" y="133"/>
                    </a:lnTo>
                    <a:lnTo>
                      <a:pt x="9" y="143"/>
                    </a:lnTo>
                    <a:lnTo>
                      <a:pt x="0" y="1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1" name="Freeform 56"/>
              <p:cNvSpPr>
                <a:spLocks/>
              </p:cNvSpPr>
              <p:nvPr/>
            </p:nvSpPr>
            <p:spPr bwMode="auto">
              <a:xfrm>
                <a:off x="3662" y="2601"/>
                <a:ext cx="19" cy="15"/>
              </a:xfrm>
              <a:custGeom>
                <a:avLst/>
                <a:gdLst>
                  <a:gd name="T0" fmla="*/ 0 w 58"/>
                  <a:gd name="T1" fmla="*/ 22 h 46"/>
                  <a:gd name="T2" fmla="*/ 14 w 58"/>
                  <a:gd name="T3" fmla="*/ 28 h 46"/>
                  <a:gd name="T4" fmla="*/ 19 w 58"/>
                  <a:gd name="T5" fmla="*/ 30 h 46"/>
                  <a:gd name="T6" fmla="*/ 19 w 58"/>
                  <a:gd name="T7" fmla="*/ 30 h 46"/>
                  <a:gd name="T8" fmla="*/ 32 w 58"/>
                  <a:gd name="T9" fmla="*/ 39 h 46"/>
                  <a:gd name="T10" fmla="*/ 41 w 58"/>
                  <a:gd name="T11" fmla="*/ 45 h 46"/>
                  <a:gd name="T12" fmla="*/ 44 w 58"/>
                  <a:gd name="T13" fmla="*/ 46 h 46"/>
                  <a:gd name="T14" fmla="*/ 51 w 58"/>
                  <a:gd name="T15" fmla="*/ 37 h 46"/>
                  <a:gd name="T16" fmla="*/ 58 w 58"/>
                  <a:gd name="T17" fmla="*/ 28 h 46"/>
                  <a:gd name="T18" fmla="*/ 50 w 58"/>
                  <a:gd name="T19" fmla="*/ 21 h 46"/>
                  <a:gd name="T20" fmla="*/ 44 w 58"/>
                  <a:gd name="T21" fmla="*/ 18 h 46"/>
                  <a:gd name="T22" fmla="*/ 39 w 58"/>
                  <a:gd name="T23" fmla="*/ 15 h 46"/>
                  <a:gd name="T24" fmla="*/ 16 w 58"/>
                  <a:gd name="T25" fmla="*/ 3 h 46"/>
                  <a:gd name="T26" fmla="*/ 7 w 58"/>
                  <a:gd name="T27" fmla="*/ 0 h 46"/>
                  <a:gd name="T28" fmla="*/ 4 w 58"/>
                  <a:gd name="T29" fmla="*/ 12 h 46"/>
                  <a:gd name="T30" fmla="*/ 0 w 58"/>
                  <a:gd name="T31" fmla="*/ 22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8"/>
                  <a:gd name="T49" fmla="*/ 0 h 46"/>
                  <a:gd name="T50" fmla="*/ 58 w 58"/>
                  <a:gd name="T51" fmla="*/ 46 h 4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8" h="46">
                    <a:moveTo>
                      <a:pt x="0" y="22"/>
                    </a:moveTo>
                    <a:lnTo>
                      <a:pt x="14" y="28"/>
                    </a:lnTo>
                    <a:lnTo>
                      <a:pt x="19" y="30"/>
                    </a:lnTo>
                    <a:lnTo>
                      <a:pt x="32" y="39"/>
                    </a:lnTo>
                    <a:lnTo>
                      <a:pt x="41" y="45"/>
                    </a:lnTo>
                    <a:lnTo>
                      <a:pt x="44" y="46"/>
                    </a:lnTo>
                    <a:lnTo>
                      <a:pt x="51" y="37"/>
                    </a:lnTo>
                    <a:lnTo>
                      <a:pt x="58" y="28"/>
                    </a:lnTo>
                    <a:lnTo>
                      <a:pt x="50" y="21"/>
                    </a:lnTo>
                    <a:lnTo>
                      <a:pt x="44" y="18"/>
                    </a:lnTo>
                    <a:lnTo>
                      <a:pt x="39" y="15"/>
                    </a:lnTo>
                    <a:lnTo>
                      <a:pt x="16" y="3"/>
                    </a:lnTo>
                    <a:lnTo>
                      <a:pt x="7" y="0"/>
                    </a:lnTo>
                    <a:lnTo>
                      <a:pt x="4" y="12"/>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2" name="Freeform 57"/>
              <p:cNvSpPr>
                <a:spLocks/>
              </p:cNvSpPr>
              <p:nvPr/>
            </p:nvSpPr>
            <p:spPr bwMode="auto">
              <a:xfrm>
                <a:off x="3676" y="2610"/>
                <a:ext cx="6" cy="8"/>
              </a:xfrm>
              <a:custGeom>
                <a:avLst/>
                <a:gdLst>
                  <a:gd name="T0" fmla="*/ 0 w 17"/>
                  <a:gd name="T1" fmla="*/ 19 h 23"/>
                  <a:gd name="T2" fmla="*/ 6 w 17"/>
                  <a:gd name="T3" fmla="*/ 23 h 23"/>
                  <a:gd name="T4" fmla="*/ 6 w 17"/>
                  <a:gd name="T5" fmla="*/ 23 h 23"/>
                  <a:gd name="T6" fmla="*/ 12 w 17"/>
                  <a:gd name="T7" fmla="*/ 13 h 23"/>
                  <a:gd name="T8" fmla="*/ 17 w 17"/>
                  <a:gd name="T9" fmla="*/ 3 h 23"/>
                  <a:gd name="T10" fmla="*/ 13 w 17"/>
                  <a:gd name="T11" fmla="*/ 0 h 23"/>
                  <a:gd name="T12" fmla="*/ 7 w 17"/>
                  <a:gd name="T13" fmla="*/ 10 h 23"/>
                  <a:gd name="T14" fmla="*/ 0 w 17"/>
                  <a:gd name="T15" fmla="*/ 19 h 23"/>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3"/>
                  <a:gd name="T26" fmla="*/ 17 w 17"/>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3">
                    <a:moveTo>
                      <a:pt x="0" y="19"/>
                    </a:moveTo>
                    <a:lnTo>
                      <a:pt x="6" y="23"/>
                    </a:lnTo>
                    <a:lnTo>
                      <a:pt x="12" y="13"/>
                    </a:lnTo>
                    <a:lnTo>
                      <a:pt x="17" y="3"/>
                    </a:lnTo>
                    <a:lnTo>
                      <a:pt x="13" y="0"/>
                    </a:lnTo>
                    <a:lnTo>
                      <a:pt x="7" y="1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3" name="Freeform 58"/>
              <p:cNvSpPr>
                <a:spLocks/>
              </p:cNvSpPr>
              <p:nvPr/>
            </p:nvSpPr>
            <p:spPr bwMode="auto">
              <a:xfrm>
                <a:off x="3677" y="2611"/>
                <a:ext cx="7" cy="6"/>
              </a:xfrm>
              <a:custGeom>
                <a:avLst/>
                <a:gdLst>
                  <a:gd name="T0" fmla="*/ 11 w 22"/>
                  <a:gd name="T1" fmla="*/ 10 h 18"/>
                  <a:gd name="T2" fmla="*/ 0 w 22"/>
                  <a:gd name="T3" fmla="*/ 15 h 18"/>
                  <a:gd name="T4" fmla="*/ 2 w 22"/>
                  <a:gd name="T5" fmla="*/ 18 h 18"/>
                  <a:gd name="T6" fmla="*/ 12 w 22"/>
                  <a:gd name="T7" fmla="*/ 13 h 18"/>
                  <a:gd name="T8" fmla="*/ 22 w 22"/>
                  <a:gd name="T9" fmla="*/ 9 h 18"/>
                  <a:gd name="T10" fmla="*/ 21 w 22"/>
                  <a:gd name="T11" fmla="*/ 6 h 18"/>
                  <a:gd name="T12" fmla="*/ 16 w 22"/>
                  <a:gd name="T13" fmla="*/ 0 h 18"/>
                  <a:gd name="T14" fmla="*/ 16 w 22"/>
                  <a:gd name="T15" fmla="*/ 0 h 18"/>
                  <a:gd name="T16" fmla="*/ 11 w 22"/>
                  <a:gd name="T17" fmla="*/ 1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18"/>
                  <a:gd name="T29" fmla="*/ 22 w 22"/>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18">
                    <a:moveTo>
                      <a:pt x="11" y="10"/>
                    </a:moveTo>
                    <a:lnTo>
                      <a:pt x="0" y="15"/>
                    </a:lnTo>
                    <a:lnTo>
                      <a:pt x="2" y="18"/>
                    </a:lnTo>
                    <a:lnTo>
                      <a:pt x="12" y="13"/>
                    </a:lnTo>
                    <a:lnTo>
                      <a:pt x="22" y="9"/>
                    </a:lnTo>
                    <a:lnTo>
                      <a:pt x="21" y="6"/>
                    </a:lnTo>
                    <a:lnTo>
                      <a:pt x="16" y="0"/>
                    </a:lnTo>
                    <a:lnTo>
                      <a:pt x="1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4" name="Freeform 59"/>
              <p:cNvSpPr>
                <a:spLocks/>
              </p:cNvSpPr>
              <p:nvPr/>
            </p:nvSpPr>
            <p:spPr bwMode="auto">
              <a:xfrm>
                <a:off x="3677" y="2614"/>
                <a:ext cx="8" cy="1"/>
              </a:xfrm>
              <a:custGeom>
                <a:avLst/>
                <a:gdLst>
                  <a:gd name="T0" fmla="*/ 12 w 24"/>
                  <a:gd name="T1" fmla="*/ 4 h 4"/>
                  <a:gd name="T2" fmla="*/ 0 w 24"/>
                  <a:gd name="T3" fmla="*/ 4 h 4"/>
                  <a:gd name="T4" fmla="*/ 24 w 24"/>
                  <a:gd name="T5" fmla="*/ 4 h 4"/>
                  <a:gd name="T6" fmla="*/ 22 w 24"/>
                  <a:gd name="T7" fmla="*/ 0 h 4"/>
                  <a:gd name="T8" fmla="*/ 22 w 24"/>
                  <a:gd name="T9" fmla="*/ 0 h 4"/>
                  <a:gd name="T10" fmla="*/ 12 w 24"/>
                  <a:gd name="T11" fmla="*/ 4 h 4"/>
                  <a:gd name="T12" fmla="*/ 0 60000 65536"/>
                  <a:gd name="T13" fmla="*/ 0 60000 65536"/>
                  <a:gd name="T14" fmla="*/ 0 60000 65536"/>
                  <a:gd name="T15" fmla="*/ 0 60000 65536"/>
                  <a:gd name="T16" fmla="*/ 0 60000 65536"/>
                  <a:gd name="T17" fmla="*/ 0 60000 65536"/>
                  <a:gd name="T18" fmla="*/ 0 w 24"/>
                  <a:gd name="T19" fmla="*/ 0 h 4"/>
                  <a:gd name="T20" fmla="*/ 24 w 24"/>
                  <a:gd name="T21" fmla="*/ 4 h 4"/>
                </a:gdLst>
                <a:ahLst/>
                <a:cxnLst>
                  <a:cxn ang="T12">
                    <a:pos x="T0" y="T1"/>
                  </a:cxn>
                  <a:cxn ang="T13">
                    <a:pos x="T2" y="T3"/>
                  </a:cxn>
                  <a:cxn ang="T14">
                    <a:pos x="T4" y="T5"/>
                  </a:cxn>
                  <a:cxn ang="T15">
                    <a:pos x="T6" y="T7"/>
                  </a:cxn>
                  <a:cxn ang="T16">
                    <a:pos x="T8" y="T9"/>
                  </a:cxn>
                  <a:cxn ang="T17">
                    <a:pos x="T10" y="T11"/>
                  </a:cxn>
                </a:cxnLst>
                <a:rect l="T18" t="T19" r="T20" b="T21"/>
                <a:pathLst>
                  <a:path w="24" h="4">
                    <a:moveTo>
                      <a:pt x="12" y="4"/>
                    </a:moveTo>
                    <a:lnTo>
                      <a:pt x="0" y="4"/>
                    </a:lnTo>
                    <a:lnTo>
                      <a:pt x="24" y="4"/>
                    </a:lnTo>
                    <a:lnTo>
                      <a:pt x="22" y="0"/>
                    </a:lnTo>
                    <a:lnTo>
                      <a:pt x="1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5" name="Freeform 60"/>
              <p:cNvSpPr>
                <a:spLocks/>
              </p:cNvSpPr>
              <p:nvPr/>
            </p:nvSpPr>
            <p:spPr bwMode="auto">
              <a:xfrm>
                <a:off x="3677" y="2615"/>
                <a:ext cx="8" cy="1"/>
              </a:xfrm>
              <a:custGeom>
                <a:avLst/>
                <a:gdLst>
                  <a:gd name="T0" fmla="*/ 0 w 24"/>
                  <a:gd name="T1" fmla="*/ 0 h 2"/>
                  <a:gd name="T2" fmla="*/ 0 w 24"/>
                  <a:gd name="T3" fmla="*/ 2 h 2"/>
                  <a:gd name="T4" fmla="*/ 12 w 24"/>
                  <a:gd name="T5" fmla="*/ 2 h 2"/>
                  <a:gd name="T6" fmla="*/ 24 w 24"/>
                  <a:gd name="T7" fmla="*/ 2 h 2"/>
                  <a:gd name="T8" fmla="*/ 24 w 24"/>
                  <a:gd name="T9" fmla="*/ 0 h 2"/>
                  <a:gd name="T10" fmla="*/ 0 w 24"/>
                  <a:gd name="T11" fmla="*/ 0 h 2"/>
                  <a:gd name="T12" fmla="*/ 0 60000 65536"/>
                  <a:gd name="T13" fmla="*/ 0 60000 65536"/>
                  <a:gd name="T14" fmla="*/ 0 60000 65536"/>
                  <a:gd name="T15" fmla="*/ 0 60000 65536"/>
                  <a:gd name="T16" fmla="*/ 0 60000 65536"/>
                  <a:gd name="T17" fmla="*/ 0 60000 65536"/>
                  <a:gd name="T18" fmla="*/ 0 w 24"/>
                  <a:gd name="T19" fmla="*/ 0 h 2"/>
                  <a:gd name="T20" fmla="*/ 24 w 24"/>
                  <a:gd name="T21" fmla="*/ 2 h 2"/>
                </a:gdLst>
                <a:ahLst/>
                <a:cxnLst>
                  <a:cxn ang="T12">
                    <a:pos x="T0" y="T1"/>
                  </a:cxn>
                  <a:cxn ang="T13">
                    <a:pos x="T2" y="T3"/>
                  </a:cxn>
                  <a:cxn ang="T14">
                    <a:pos x="T4" y="T5"/>
                  </a:cxn>
                  <a:cxn ang="T15">
                    <a:pos x="T6" y="T7"/>
                  </a:cxn>
                  <a:cxn ang="T16">
                    <a:pos x="T8" y="T9"/>
                  </a:cxn>
                  <a:cxn ang="T17">
                    <a:pos x="T10" y="T11"/>
                  </a:cxn>
                </a:cxnLst>
                <a:rect l="T18" t="T19" r="T20" b="T21"/>
                <a:pathLst>
                  <a:path w="24" h="2">
                    <a:moveTo>
                      <a:pt x="0" y="0"/>
                    </a:moveTo>
                    <a:lnTo>
                      <a:pt x="0" y="2"/>
                    </a:lnTo>
                    <a:lnTo>
                      <a:pt x="12" y="2"/>
                    </a:lnTo>
                    <a:lnTo>
                      <a:pt x="24" y="2"/>
                    </a:lnTo>
                    <a:lnTo>
                      <a:pt x="2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6" name="Freeform 61"/>
              <p:cNvSpPr>
                <a:spLocks/>
              </p:cNvSpPr>
              <p:nvPr/>
            </p:nvSpPr>
            <p:spPr bwMode="auto">
              <a:xfrm>
                <a:off x="3677" y="2613"/>
                <a:ext cx="78" cy="58"/>
              </a:xfrm>
              <a:custGeom>
                <a:avLst/>
                <a:gdLst>
                  <a:gd name="T0" fmla="*/ 0 w 234"/>
                  <a:gd name="T1" fmla="*/ 8 h 174"/>
                  <a:gd name="T2" fmla="*/ 0 w 234"/>
                  <a:gd name="T3" fmla="*/ 8 h 174"/>
                  <a:gd name="T4" fmla="*/ 3 w 234"/>
                  <a:gd name="T5" fmla="*/ 15 h 174"/>
                  <a:gd name="T6" fmla="*/ 77 w 234"/>
                  <a:gd name="T7" fmla="*/ 109 h 174"/>
                  <a:gd name="T8" fmla="*/ 115 w 234"/>
                  <a:gd name="T9" fmla="*/ 143 h 174"/>
                  <a:gd name="T10" fmla="*/ 142 w 234"/>
                  <a:gd name="T11" fmla="*/ 161 h 174"/>
                  <a:gd name="T12" fmla="*/ 171 w 234"/>
                  <a:gd name="T13" fmla="*/ 174 h 174"/>
                  <a:gd name="T14" fmla="*/ 195 w 234"/>
                  <a:gd name="T15" fmla="*/ 174 h 174"/>
                  <a:gd name="T16" fmla="*/ 212 w 234"/>
                  <a:gd name="T17" fmla="*/ 165 h 174"/>
                  <a:gd name="T18" fmla="*/ 224 w 234"/>
                  <a:gd name="T19" fmla="*/ 146 h 174"/>
                  <a:gd name="T20" fmla="*/ 231 w 234"/>
                  <a:gd name="T21" fmla="*/ 125 h 174"/>
                  <a:gd name="T22" fmla="*/ 234 w 234"/>
                  <a:gd name="T23" fmla="*/ 102 h 174"/>
                  <a:gd name="T24" fmla="*/ 211 w 234"/>
                  <a:gd name="T25" fmla="*/ 99 h 174"/>
                  <a:gd name="T26" fmla="*/ 208 w 234"/>
                  <a:gd name="T27" fmla="*/ 119 h 174"/>
                  <a:gd name="T28" fmla="*/ 204 w 234"/>
                  <a:gd name="T29" fmla="*/ 137 h 174"/>
                  <a:gd name="T30" fmla="*/ 198 w 234"/>
                  <a:gd name="T31" fmla="*/ 145 h 174"/>
                  <a:gd name="T32" fmla="*/ 189 w 234"/>
                  <a:gd name="T33" fmla="*/ 150 h 174"/>
                  <a:gd name="T34" fmla="*/ 174 w 234"/>
                  <a:gd name="T35" fmla="*/ 150 h 174"/>
                  <a:gd name="T36" fmla="*/ 159 w 234"/>
                  <a:gd name="T37" fmla="*/ 143 h 174"/>
                  <a:gd name="T38" fmla="*/ 127 w 234"/>
                  <a:gd name="T39" fmla="*/ 122 h 174"/>
                  <a:gd name="T40" fmla="*/ 95 w 234"/>
                  <a:gd name="T41" fmla="*/ 94 h 174"/>
                  <a:gd name="T42" fmla="*/ 21 w 234"/>
                  <a:gd name="T43" fmla="*/ 0 h 174"/>
                  <a:gd name="T44" fmla="*/ 12 w 234"/>
                  <a:gd name="T45" fmla="*/ 8 h 174"/>
                  <a:gd name="T46" fmla="*/ 0 w 234"/>
                  <a:gd name="T47" fmla="*/ 8 h 17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34"/>
                  <a:gd name="T73" fmla="*/ 0 h 174"/>
                  <a:gd name="T74" fmla="*/ 234 w 234"/>
                  <a:gd name="T75" fmla="*/ 174 h 17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34" h="174">
                    <a:moveTo>
                      <a:pt x="0" y="8"/>
                    </a:moveTo>
                    <a:lnTo>
                      <a:pt x="0" y="8"/>
                    </a:lnTo>
                    <a:lnTo>
                      <a:pt x="3" y="15"/>
                    </a:lnTo>
                    <a:lnTo>
                      <a:pt x="77" y="109"/>
                    </a:lnTo>
                    <a:lnTo>
                      <a:pt x="115" y="143"/>
                    </a:lnTo>
                    <a:lnTo>
                      <a:pt x="142" y="161"/>
                    </a:lnTo>
                    <a:lnTo>
                      <a:pt x="171" y="174"/>
                    </a:lnTo>
                    <a:lnTo>
                      <a:pt x="195" y="174"/>
                    </a:lnTo>
                    <a:lnTo>
                      <a:pt x="212" y="165"/>
                    </a:lnTo>
                    <a:lnTo>
                      <a:pt x="224" y="146"/>
                    </a:lnTo>
                    <a:lnTo>
                      <a:pt x="231" y="125"/>
                    </a:lnTo>
                    <a:lnTo>
                      <a:pt x="234" y="102"/>
                    </a:lnTo>
                    <a:lnTo>
                      <a:pt x="211" y="99"/>
                    </a:lnTo>
                    <a:lnTo>
                      <a:pt x="208" y="119"/>
                    </a:lnTo>
                    <a:lnTo>
                      <a:pt x="204" y="137"/>
                    </a:lnTo>
                    <a:lnTo>
                      <a:pt x="198" y="145"/>
                    </a:lnTo>
                    <a:lnTo>
                      <a:pt x="189" y="150"/>
                    </a:lnTo>
                    <a:lnTo>
                      <a:pt x="174" y="150"/>
                    </a:lnTo>
                    <a:lnTo>
                      <a:pt x="159" y="143"/>
                    </a:lnTo>
                    <a:lnTo>
                      <a:pt x="127" y="122"/>
                    </a:lnTo>
                    <a:lnTo>
                      <a:pt x="95" y="94"/>
                    </a:lnTo>
                    <a:lnTo>
                      <a:pt x="21" y="0"/>
                    </a:lnTo>
                    <a:lnTo>
                      <a:pt x="12"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7" name="Freeform 62"/>
              <p:cNvSpPr>
                <a:spLocks/>
              </p:cNvSpPr>
              <p:nvPr/>
            </p:nvSpPr>
            <p:spPr bwMode="auto">
              <a:xfrm>
                <a:off x="3698" y="2550"/>
                <a:ext cx="57" cy="97"/>
              </a:xfrm>
              <a:custGeom>
                <a:avLst/>
                <a:gdLst>
                  <a:gd name="T0" fmla="*/ 169 w 169"/>
                  <a:gd name="T1" fmla="*/ 292 h 292"/>
                  <a:gd name="T2" fmla="*/ 169 w 169"/>
                  <a:gd name="T3" fmla="*/ 267 h 292"/>
                  <a:gd name="T4" fmla="*/ 166 w 169"/>
                  <a:gd name="T5" fmla="*/ 237 h 292"/>
                  <a:gd name="T6" fmla="*/ 162 w 169"/>
                  <a:gd name="T7" fmla="*/ 212 h 292"/>
                  <a:gd name="T8" fmla="*/ 156 w 169"/>
                  <a:gd name="T9" fmla="*/ 192 h 292"/>
                  <a:gd name="T10" fmla="*/ 149 w 169"/>
                  <a:gd name="T11" fmla="*/ 168 h 292"/>
                  <a:gd name="T12" fmla="*/ 134 w 169"/>
                  <a:gd name="T13" fmla="*/ 142 h 292"/>
                  <a:gd name="T14" fmla="*/ 119 w 169"/>
                  <a:gd name="T15" fmla="*/ 119 h 292"/>
                  <a:gd name="T16" fmla="*/ 97 w 169"/>
                  <a:gd name="T17" fmla="*/ 90 h 292"/>
                  <a:gd name="T18" fmla="*/ 77 w 169"/>
                  <a:gd name="T19" fmla="*/ 65 h 292"/>
                  <a:gd name="T20" fmla="*/ 56 w 169"/>
                  <a:gd name="T21" fmla="*/ 41 h 292"/>
                  <a:gd name="T22" fmla="*/ 35 w 169"/>
                  <a:gd name="T23" fmla="*/ 19 h 292"/>
                  <a:gd name="T24" fmla="*/ 18 w 169"/>
                  <a:gd name="T25" fmla="*/ 0 h 292"/>
                  <a:gd name="T26" fmla="*/ 9 w 169"/>
                  <a:gd name="T27" fmla="*/ 8 h 292"/>
                  <a:gd name="T28" fmla="*/ 0 w 169"/>
                  <a:gd name="T29" fmla="*/ 15 h 292"/>
                  <a:gd name="T30" fmla="*/ 18 w 169"/>
                  <a:gd name="T31" fmla="*/ 34 h 292"/>
                  <a:gd name="T32" fmla="*/ 38 w 169"/>
                  <a:gd name="T33" fmla="*/ 56 h 292"/>
                  <a:gd name="T34" fmla="*/ 59 w 169"/>
                  <a:gd name="T35" fmla="*/ 80 h 292"/>
                  <a:gd name="T36" fmla="*/ 80 w 169"/>
                  <a:gd name="T37" fmla="*/ 105 h 292"/>
                  <a:gd name="T38" fmla="*/ 96 w 169"/>
                  <a:gd name="T39" fmla="*/ 125 h 292"/>
                  <a:gd name="T40" fmla="*/ 113 w 169"/>
                  <a:gd name="T41" fmla="*/ 153 h 292"/>
                  <a:gd name="T42" fmla="*/ 125 w 169"/>
                  <a:gd name="T43" fmla="*/ 174 h 292"/>
                  <a:gd name="T44" fmla="*/ 133 w 169"/>
                  <a:gd name="T45" fmla="*/ 198 h 292"/>
                  <a:gd name="T46" fmla="*/ 139 w 169"/>
                  <a:gd name="T47" fmla="*/ 221 h 292"/>
                  <a:gd name="T48" fmla="*/ 143 w 169"/>
                  <a:gd name="T49" fmla="*/ 246 h 292"/>
                  <a:gd name="T50" fmla="*/ 146 w 169"/>
                  <a:gd name="T51" fmla="*/ 267 h 292"/>
                  <a:gd name="T52" fmla="*/ 146 w 169"/>
                  <a:gd name="T53" fmla="*/ 289 h 292"/>
                  <a:gd name="T54" fmla="*/ 169 w 169"/>
                  <a:gd name="T55" fmla="*/ 292 h 29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9"/>
                  <a:gd name="T85" fmla="*/ 0 h 292"/>
                  <a:gd name="T86" fmla="*/ 169 w 169"/>
                  <a:gd name="T87" fmla="*/ 292 h 29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9" h="292">
                    <a:moveTo>
                      <a:pt x="169" y="292"/>
                    </a:moveTo>
                    <a:lnTo>
                      <a:pt x="169" y="267"/>
                    </a:lnTo>
                    <a:lnTo>
                      <a:pt x="166" y="237"/>
                    </a:lnTo>
                    <a:lnTo>
                      <a:pt x="162" y="212"/>
                    </a:lnTo>
                    <a:lnTo>
                      <a:pt x="156" y="192"/>
                    </a:lnTo>
                    <a:lnTo>
                      <a:pt x="149" y="168"/>
                    </a:lnTo>
                    <a:lnTo>
                      <a:pt x="134" y="142"/>
                    </a:lnTo>
                    <a:lnTo>
                      <a:pt x="119" y="119"/>
                    </a:lnTo>
                    <a:lnTo>
                      <a:pt x="97" y="90"/>
                    </a:lnTo>
                    <a:lnTo>
                      <a:pt x="77" y="65"/>
                    </a:lnTo>
                    <a:lnTo>
                      <a:pt x="56" y="41"/>
                    </a:lnTo>
                    <a:lnTo>
                      <a:pt x="35" y="19"/>
                    </a:lnTo>
                    <a:lnTo>
                      <a:pt x="18" y="0"/>
                    </a:lnTo>
                    <a:lnTo>
                      <a:pt x="9" y="8"/>
                    </a:lnTo>
                    <a:lnTo>
                      <a:pt x="0" y="15"/>
                    </a:lnTo>
                    <a:lnTo>
                      <a:pt x="18" y="34"/>
                    </a:lnTo>
                    <a:lnTo>
                      <a:pt x="38" y="56"/>
                    </a:lnTo>
                    <a:lnTo>
                      <a:pt x="59" y="80"/>
                    </a:lnTo>
                    <a:lnTo>
                      <a:pt x="80" y="105"/>
                    </a:lnTo>
                    <a:lnTo>
                      <a:pt x="96" y="125"/>
                    </a:lnTo>
                    <a:lnTo>
                      <a:pt x="113" y="153"/>
                    </a:lnTo>
                    <a:lnTo>
                      <a:pt x="125" y="174"/>
                    </a:lnTo>
                    <a:lnTo>
                      <a:pt x="133" y="198"/>
                    </a:lnTo>
                    <a:lnTo>
                      <a:pt x="139" y="221"/>
                    </a:lnTo>
                    <a:lnTo>
                      <a:pt x="143" y="246"/>
                    </a:lnTo>
                    <a:lnTo>
                      <a:pt x="146" y="267"/>
                    </a:lnTo>
                    <a:lnTo>
                      <a:pt x="146" y="289"/>
                    </a:lnTo>
                    <a:lnTo>
                      <a:pt x="169" y="2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8" name="Freeform 63"/>
              <p:cNvSpPr>
                <a:spLocks/>
              </p:cNvSpPr>
              <p:nvPr/>
            </p:nvSpPr>
            <p:spPr bwMode="auto">
              <a:xfrm>
                <a:off x="3693" y="2544"/>
                <a:ext cx="11" cy="11"/>
              </a:xfrm>
              <a:custGeom>
                <a:avLst/>
                <a:gdLst>
                  <a:gd name="T0" fmla="*/ 34 w 34"/>
                  <a:gd name="T1" fmla="*/ 19 h 35"/>
                  <a:gd name="T2" fmla="*/ 16 w 34"/>
                  <a:gd name="T3" fmla="*/ 0 h 35"/>
                  <a:gd name="T4" fmla="*/ 18 w 34"/>
                  <a:gd name="T5" fmla="*/ 2 h 35"/>
                  <a:gd name="T6" fmla="*/ 9 w 34"/>
                  <a:gd name="T7" fmla="*/ 10 h 35"/>
                  <a:gd name="T8" fmla="*/ 0 w 34"/>
                  <a:gd name="T9" fmla="*/ 19 h 35"/>
                  <a:gd name="T10" fmla="*/ 16 w 34"/>
                  <a:gd name="T11" fmla="*/ 35 h 35"/>
                  <a:gd name="T12" fmla="*/ 25 w 34"/>
                  <a:gd name="T13" fmla="*/ 27 h 35"/>
                  <a:gd name="T14" fmla="*/ 34 w 34"/>
                  <a:gd name="T15" fmla="*/ 19 h 35"/>
                  <a:gd name="T16" fmla="*/ 0 60000 65536"/>
                  <a:gd name="T17" fmla="*/ 0 60000 65536"/>
                  <a:gd name="T18" fmla="*/ 0 60000 65536"/>
                  <a:gd name="T19" fmla="*/ 0 60000 65536"/>
                  <a:gd name="T20" fmla="*/ 0 60000 65536"/>
                  <a:gd name="T21" fmla="*/ 0 60000 65536"/>
                  <a:gd name="T22" fmla="*/ 0 60000 65536"/>
                  <a:gd name="T23" fmla="*/ 0 60000 65536"/>
                  <a:gd name="T24" fmla="*/ 0 w 34"/>
                  <a:gd name="T25" fmla="*/ 0 h 35"/>
                  <a:gd name="T26" fmla="*/ 34 w 34"/>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 h="35">
                    <a:moveTo>
                      <a:pt x="34" y="19"/>
                    </a:moveTo>
                    <a:lnTo>
                      <a:pt x="16" y="0"/>
                    </a:lnTo>
                    <a:lnTo>
                      <a:pt x="18" y="2"/>
                    </a:lnTo>
                    <a:lnTo>
                      <a:pt x="9" y="10"/>
                    </a:lnTo>
                    <a:lnTo>
                      <a:pt x="0" y="19"/>
                    </a:lnTo>
                    <a:lnTo>
                      <a:pt x="16" y="35"/>
                    </a:lnTo>
                    <a:lnTo>
                      <a:pt x="25" y="27"/>
                    </a:lnTo>
                    <a:lnTo>
                      <a:pt x="34"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9" name="Freeform 64"/>
              <p:cNvSpPr>
                <a:spLocks/>
              </p:cNvSpPr>
              <p:nvPr/>
            </p:nvSpPr>
            <p:spPr bwMode="auto">
              <a:xfrm>
                <a:off x="3686" y="2538"/>
                <a:ext cx="17" cy="12"/>
              </a:xfrm>
              <a:custGeom>
                <a:avLst/>
                <a:gdLst>
                  <a:gd name="T0" fmla="*/ 39 w 50"/>
                  <a:gd name="T1" fmla="*/ 20 h 37"/>
                  <a:gd name="T2" fmla="*/ 50 w 50"/>
                  <a:gd name="T3" fmla="*/ 31 h 37"/>
                  <a:gd name="T4" fmla="*/ 24 w 50"/>
                  <a:gd name="T5" fmla="*/ 8 h 37"/>
                  <a:gd name="T6" fmla="*/ 18 w 50"/>
                  <a:gd name="T7" fmla="*/ 0 h 37"/>
                  <a:gd name="T8" fmla="*/ 9 w 50"/>
                  <a:gd name="T9" fmla="*/ 8 h 37"/>
                  <a:gd name="T10" fmla="*/ 0 w 50"/>
                  <a:gd name="T11" fmla="*/ 15 h 37"/>
                  <a:gd name="T12" fmla="*/ 9 w 50"/>
                  <a:gd name="T13" fmla="*/ 25 h 37"/>
                  <a:gd name="T14" fmla="*/ 22 w 50"/>
                  <a:gd name="T15" fmla="*/ 37 h 37"/>
                  <a:gd name="T16" fmla="*/ 30 w 50"/>
                  <a:gd name="T17" fmla="*/ 28 h 37"/>
                  <a:gd name="T18" fmla="*/ 39 w 50"/>
                  <a:gd name="T19" fmla="*/ 2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37"/>
                  <a:gd name="T32" fmla="*/ 50 w 50"/>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37">
                    <a:moveTo>
                      <a:pt x="39" y="20"/>
                    </a:moveTo>
                    <a:lnTo>
                      <a:pt x="50" y="31"/>
                    </a:lnTo>
                    <a:lnTo>
                      <a:pt x="24" y="8"/>
                    </a:lnTo>
                    <a:lnTo>
                      <a:pt x="18" y="0"/>
                    </a:lnTo>
                    <a:lnTo>
                      <a:pt x="9" y="8"/>
                    </a:lnTo>
                    <a:lnTo>
                      <a:pt x="0" y="15"/>
                    </a:lnTo>
                    <a:lnTo>
                      <a:pt x="9" y="25"/>
                    </a:lnTo>
                    <a:lnTo>
                      <a:pt x="22" y="37"/>
                    </a:lnTo>
                    <a:lnTo>
                      <a:pt x="30" y="28"/>
                    </a:lnTo>
                    <a:lnTo>
                      <a:pt x="39"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0" name="Freeform 65"/>
              <p:cNvSpPr>
                <a:spLocks/>
              </p:cNvSpPr>
              <p:nvPr/>
            </p:nvSpPr>
            <p:spPr bwMode="auto">
              <a:xfrm>
                <a:off x="3687" y="2536"/>
                <a:ext cx="5" cy="8"/>
              </a:xfrm>
              <a:custGeom>
                <a:avLst/>
                <a:gdLst>
                  <a:gd name="T0" fmla="*/ 16 w 16"/>
                  <a:gd name="T1" fmla="*/ 6 h 26"/>
                  <a:gd name="T2" fmla="*/ 14 w 16"/>
                  <a:gd name="T3" fmla="*/ 3 h 26"/>
                  <a:gd name="T4" fmla="*/ 6 w 16"/>
                  <a:gd name="T5" fmla="*/ 0 h 26"/>
                  <a:gd name="T6" fmla="*/ 3 w 16"/>
                  <a:gd name="T7" fmla="*/ 12 h 26"/>
                  <a:gd name="T8" fmla="*/ 0 w 16"/>
                  <a:gd name="T9" fmla="*/ 24 h 26"/>
                  <a:gd name="T10" fmla="*/ 4 w 16"/>
                  <a:gd name="T11" fmla="*/ 26 h 26"/>
                  <a:gd name="T12" fmla="*/ 7 w 16"/>
                  <a:gd name="T13" fmla="*/ 14 h 26"/>
                  <a:gd name="T14" fmla="*/ 16 w 16"/>
                  <a:gd name="T15" fmla="*/ 6 h 26"/>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26"/>
                  <a:gd name="T26" fmla="*/ 16 w 16"/>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26">
                    <a:moveTo>
                      <a:pt x="16" y="6"/>
                    </a:moveTo>
                    <a:lnTo>
                      <a:pt x="14" y="3"/>
                    </a:lnTo>
                    <a:lnTo>
                      <a:pt x="6" y="0"/>
                    </a:lnTo>
                    <a:lnTo>
                      <a:pt x="3" y="12"/>
                    </a:lnTo>
                    <a:lnTo>
                      <a:pt x="0" y="24"/>
                    </a:lnTo>
                    <a:lnTo>
                      <a:pt x="4" y="26"/>
                    </a:lnTo>
                    <a:lnTo>
                      <a:pt x="7" y="14"/>
                    </a:lnTo>
                    <a:lnTo>
                      <a:pt x="1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1" name="Freeform 66"/>
              <p:cNvSpPr>
                <a:spLocks/>
              </p:cNvSpPr>
              <p:nvPr/>
            </p:nvSpPr>
            <p:spPr bwMode="auto">
              <a:xfrm>
                <a:off x="3638" y="2506"/>
                <a:ext cx="53" cy="38"/>
              </a:xfrm>
              <a:custGeom>
                <a:avLst/>
                <a:gdLst>
                  <a:gd name="T0" fmla="*/ 148 w 159"/>
                  <a:gd name="T1" fmla="*/ 101 h 113"/>
                  <a:gd name="T2" fmla="*/ 159 w 159"/>
                  <a:gd name="T3" fmla="*/ 100 h 113"/>
                  <a:gd name="T4" fmla="*/ 155 w 159"/>
                  <a:gd name="T5" fmla="*/ 67 h 113"/>
                  <a:gd name="T6" fmla="*/ 143 w 159"/>
                  <a:gd name="T7" fmla="*/ 35 h 113"/>
                  <a:gd name="T8" fmla="*/ 130 w 159"/>
                  <a:gd name="T9" fmla="*/ 17 h 113"/>
                  <a:gd name="T10" fmla="*/ 112 w 159"/>
                  <a:gd name="T11" fmla="*/ 4 h 113"/>
                  <a:gd name="T12" fmla="*/ 93 w 159"/>
                  <a:gd name="T13" fmla="*/ 0 h 113"/>
                  <a:gd name="T14" fmla="*/ 73 w 159"/>
                  <a:gd name="T15" fmla="*/ 0 h 113"/>
                  <a:gd name="T16" fmla="*/ 56 w 159"/>
                  <a:gd name="T17" fmla="*/ 3 h 113"/>
                  <a:gd name="T18" fmla="*/ 39 w 159"/>
                  <a:gd name="T19" fmla="*/ 10 h 113"/>
                  <a:gd name="T20" fmla="*/ 19 w 159"/>
                  <a:gd name="T21" fmla="*/ 19 h 113"/>
                  <a:gd name="T22" fmla="*/ 14 w 159"/>
                  <a:gd name="T23" fmla="*/ 22 h 113"/>
                  <a:gd name="T24" fmla="*/ 3 w 159"/>
                  <a:gd name="T25" fmla="*/ 28 h 113"/>
                  <a:gd name="T26" fmla="*/ 0 w 159"/>
                  <a:gd name="T27" fmla="*/ 31 h 113"/>
                  <a:gd name="T28" fmla="*/ 9 w 159"/>
                  <a:gd name="T29" fmla="*/ 39 h 113"/>
                  <a:gd name="T30" fmla="*/ 18 w 159"/>
                  <a:gd name="T31" fmla="*/ 48 h 113"/>
                  <a:gd name="T32" fmla="*/ 21 w 159"/>
                  <a:gd name="T33" fmla="*/ 45 h 113"/>
                  <a:gd name="T34" fmla="*/ 25 w 159"/>
                  <a:gd name="T35" fmla="*/ 42 h 113"/>
                  <a:gd name="T36" fmla="*/ 40 w 159"/>
                  <a:gd name="T37" fmla="*/ 34 h 113"/>
                  <a:gd name="T38" fmla="*/ 47 w 159"/>
                  <a:gd name="T39" fmla="*/ 31 h 113"/>
                  <a:gd name="T40" fmla="*/ 59 w 159"/>
                  <a:gd name="T41" fmla="*/ 26 h 113"/>
                  <a:gd name="T42" fmla="*/ 75 w 159"/>
                  <a:gd name="T43" fmla="*/ 23 h 113"/>
                  <a:gd name="T44" fmla="*/ 90 w 159"/>
                  <a:gd name="T45" fmla="*/ 23 h 113"/>
                  <a:gd name="T46" fmla="*/ 103 w 159"/>
                  <a:gd name="T47" fmla="*/ 25 h 113"/>
                  <a:gd name="T48" fmla="*/ 112 w 159"/>
                  <a:gd name="T49" fmla="*/ 32 h 113"/>
                  <a:gd name="T50" fmla="*/ 126 w 159"/>
                  <a:gd name="T51" fmla="*/ 50 h 113"/>
                  <a:gd name="T52" fmla="*/ 131 w 159"/>
                  <a:gd name="T53" fmla="*/ 64 h 113"/>
                  <a:gd name="T54" fmla="*/ 137 w 159"/>
                  <a:gd name="T55" fmla="*/ 112 h 113"/>
                  <a:gd name="T56" fmla="*/ 145 w 159"/>
                  <a:gd name="T57" fmla="*/ 113 h 113"/>
                  <a:gd name="T58" fmla="*/ 148 w 159"/>
                  <a:gd name="T59" fmla="*/ 101 h 11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9"/>
                  <a:gd name="T91" fmla="*/ 0 h 113"/>
                  <a:gd name="T92" fmla="*/ 159 w 159"/>
                  <a:gd name="T93" fmla="*/ 113 h 11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9" h="113">
                    <a:moveTo>
                      <a:pt x="148" y="101"/>
                    </a:moveTo>
                    <a:lnTo>
                      <a:pt x="159" y="100"/>
                    </a:lnTo>
                    <a:lnTo>
                      <a:pt x="155" y="67"/>
                    </a:lnTo>
                    <a:lnTo>
                      <a:pt x="143" y="35"/>
                    </a:lnTo>
                    <a:lnTo>
                      <a:pt x="130" y="17"/>
                    </a:lnTo>
                    <a:lnTo>
                      <a:pt x="112" y="4"/>
                    </a:lnTo>
                    <a:lnTo>
                      <a:pt x="93" y="0"/>
                    </a:lnTo>
                    <a:lnTo>
                      <a:pt x="73" y="0"/>
                    </a:lnTo>
                    <a:lnTo>
                      <a:pt x="56" y="3"/>
                    </a:lnTo>
                    <a:lnTo>
                      <a:pt x="39" y="10"/>
                    </a:lnTo>
                    <a:lnTo>
                      <a:pt x="19" y="19"/>
                    </a:lnTo>
                    <a:lnTo>
                      <a:pt x="14" y="22"/>
                    </a:lnTo>
                    <a:lnTo>
                      <a:pt x="3" y="28"/>
                    </a:lnTo>
                    <a:lnTo>
                      <a:pt x="0" y="31"/>
                    </a:lnTo>
                    <a:lnTo>
                      <a:pt x="9" y="39"/>
                    </a:lnTo>
                    <a:lnTo>
                      <a:pt x="18" y="48"/>
                    </a:lnTo>
                    <a:lnTo>
                      <a:pt x="21" y="45"/>
                    </a:lnTo>
                    <a:lnTo>
                      <a:pt x="25" y="42"/>
                    </a:lnTo>
                    <a:lnTo>
                      <a:pt x="40" y="34"/>
                    </a:lnTo>
                    <a:lnTo>
                      <a:pt x="47" y="31"/>
                    </a:lnTo>
                    <a:lnTo>
                      <a:pt x="59" y="26"/>
                    </a:lnTo>
                    <a:lnTo>
                      <a:pt x="75" y="23"/>
                    </a:lnTo>
                    <a:lnTo>
                      <a:pt x="90" y="23"/>
                    </a:lnTo>
                    <a:lnTo>
                      <a:pt x="103" y="25"/>
                    </a:lnTo>
                    <a:lnTo>
                      <a:pt x="112" y="32"/>
                    </a:lnTo>
                    <a:lnTo>
                      <a:pt x="126" y="50"/>
                    </a:lnTo>
                    <a:lnTo>
                      <a:pt x="131" y="64"/>
                    </a:lnTo>
                    <a:lnTo>
                      <a:pt x="137" y="112"/>
                    </a:lnTo>
                    <a:lnTo>
                      <a:pt x="145" y="113"/>
                    </a:lnTo>
                    <a:lnTo>
                      <a:pt x="148"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2" name="Freeform 67"/>
              <p:cNvSpPr>
                <a:spLocks/>
              </p:cNvSpPr>
              <p:nvPr/>
            </p:nvSpPr>
            <p:spPr bwMode="auto">
              <a:xfrm>
                <a:off x="3524" y="2450"/>
                <a:ext cx="120" cy="73"/>
              </a:xfrm>
              <a:custGeom>
                <a:avLst/>
                <a:gdLst>
                  <a:gd name="T0" fmla="*/ 352 w 361"/>
                  <a:gd name="T1" fmla="*/ 207 h 219"/>
                  <a:gd name="T2" fmla="*/ 354 w 361"/>
                  <a:gd name="T3" fmla="*/ 196 h 219"/>
                  <a:gd name="T4" fmla="*/ 261 w 361"/>
                  <a:gd name="T5" fmla="*/ 182 h 219"/>
                  <a:gd name="T6" fmla="*/ 190 w 361"/>
                  <a:gd name="T7" fmla="*/ 165 h 219"/>
                  <a:gd name="T8" fmla="*/ 128 w 361"/>
                  <a:gd name="T9" fmla="*/ 146 h 219"/>
                  <a:gd name="T10" fmla="*/ 87 w 361"/>
                  <a:gd name="T11" fmla="*/ 123 h 219"/>
                  <a:gd name="T12" fmla="*/ 56 w 361"/>
                  <a:gd name="T13" fmla="*/ 103 h 219"/>
                  <a:gd name="T14" fmla="*/ 40 w 361"/>
                  <a:gd name="T15" fmla="*/ 82 h 219"/>
                  <a:gd name="T16" fmla="*/ 28 w 361"/>
                  <a:gd name="T17" fmla="*/ 62 h 219"/>
                  <a:gd name="T18" fmla="*/ 24 w 361"/>
                  <a:gd name="T19" fmla="*/ 42 h 219"/>
                  <a:gd name="T20" fmla="*/ 24 w 361"/>
                  <a:gd name="T21" fmla="*/ 28 h 219"/>
                  <a:gd name="T22" fmla="*/ 25 w 361"/>
                  <a:gd name="T23" fmla="*/ 16 h 219"/>
                  <a:gd name="T24" fmla="*/ 28 w 361"/>
                  <a:gd name="T25" fmla="*/ 7 h 219"/>
                  <a:gd name="T26" fmla="*/ 28 w 361"/>
                  <a:gd name="T27" fmla="*/ 0 h 219"/>
                  <a:gd name="T28" fmla="*/ 16 w 361"/>
                  <a:gd name="T29" fmla="*/ 0 h 219"/>
                  <a:gd name="T30" fmla="*/ 5 w 361"/>
                  <a:gd name="T31" fmla="*/ 0 h 219"/>
                  <a:gd name="T32" fmla="*/ 5 w 361"/>
                  <a:gd name="T33" fmla="*/ 1 h 219"/>
                  <a:gd name="T34" fmla="*/ 2 w 361"/>
                  <a:gd name="T35" fmla="*/ 10 h 219"/>
                  <a:gd name="T36" fmla="*/ 0 w 361"/>
                  <a:gd name="T37" fmla="*/ 28 h 219"/>
                  <a:gd name="T38" fmla="*/ 0 w 361"/>
                  <a:gd name="T39" fmla="*/ 48 h 219"/>
                  <a:gd name="T40" fmla="*/ 7 w 361"/>
                  <a:gd name="T41" fmla="*/ 70 h 219"/>
                  <a:gd name="T42" fmla="*/ 19 w 361"/>
                  <a:gd name="T43" fmla="*/ 94 h 219"/>
                  <a:gd name="T44" fmla="*/ 44 w 361"/>
                  <a:gd name="T45" fmla="*/ 123 h 219"/>
                  <a:gd name="T46" fmla="*/ 75 w 361"/>
                  <a:gd name="T47" fmla="*/ 144 h 219"/>
                  <a:gd name="T48" fmla="*/ 122 w 361"/>
                  <a:gd name="T49" fmla="*/ 169 h 219"/>
                  <a:gd name="T50" fmla="*/ 178 w 361"/>
                  <a:gd name="T51" fmla="*/ 188 h 219"/>
                  <a:gd name="T52" fmla="*/ 258 w 361"/>
                  <a:gd name="T53" fmla="*/ 206 h 219"/>
                  <a:gd name="T54" fmla="*/ 358 w 361"/>
                  <a:gd name="T55" fmla="*/ 219 h 219"/>
                  <a:gd name="T56" fmla="*/ 361 w 361"/>
                  <a:gd name="T57" fmla="*/ 216 h 219"/>
                  <a:gd name="T58" fmla="*/ 352 w 361"/>
                  <a:gd name="T59" fmla="*/ 207 h 21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1"/>
                  <a:gd name="T91" fmla="*/ 0 h 219"/>
                  <a:gd name="T92" fmla="*/ 361 w 361"/>
                  <a:gd name="T93" fmla="*/ 219 h 21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1" h="219">
                    <a:moveTo>
                      <a:pt x="352" y="207"/>
                    </a:moveTo>
                    <a:lnTo>
                      <a:pt x="354" y="196"/>
                    </a:lnTo>
                    <a:lnTo>
                      <a:pt x="261" y="182"/>
                    </a:lnTo>
                    <a:lnTo>
                      <a:pt x="190" y="165"/>
                    </a:lnTo>
                    <a:lnTo>
                      <a:pt x="128" y="146"/>
                    </a:lnTo>
                    <a:lnTo>
                      <a:pt x="87" y="123"/>
                    </a:lnTo>
                    <a:lnTo>
                      <a:pt x="56" y="103"/>
                    </a:lnTo>
                    <a:lnTo>
                      <a:pt x="40" y="82"/>
                    </a:lnTo>
                    <a:lnTo>
                      <a:pt x="28" y="62"/>
                    </a:lnTo>
                    <a:lnTo>
                      <a:pt x="24" y="42"/>
                    </a:lnTo>
                    <a:lnTo>
                      <a:pt x="24" y="28"/>
                    </a:lnTo>
                    <a:lnTo>
                      <a:pt x="25" y="16"/>
                    </a:lnTo>
                    <a:lnTo>
                      <a:pt x="28" y="7"/>
                    </a:lnTo>
                    <a:lnTo>
                      <a:pt x="28" y="0"/>
                    </a:lnTo>
                    <a:lnTo>
                      <a:pt x="16" y="0"/>
                    </a:lnTo>
                    <a:lnTo>
                      <a:pt x="5" y="0"/>
                    </a:lnTo>
                    <a:lnTo>
                      <a:pt x="5" y="1"/>
                    </a:lnTo>
                    <a:lnTo>
                      <a:pt x="2" y="10"/>
                    </a:lnTo>
                    <a:lnTo>
                      <a:pt x="0" y="28"/>
                    </a:lnTo>
                    <a:lnTo>
                      <a:pt x="0" y="48"/>
                    </a:lnTo>
                    <a:lnTo>
                      <a:pt x="7" y="70"/>
                    </a:lnTo>
                    <a:lnTo>
                      <a:pt x="19" y="94"/>
                    </a:lnTo>
                    <a:lnTo>
                      <a:pt x="44" y="123"/>
                    </a:lnTo>
                    <a:lnTo>
                      <a:pt x="75" y="144"/>
                    </a:lnTo>
                    <a:lnTo>
                      <a:pt x="122" y="169"/>
                    </a:lnTo>
                    <a:lnTo>
                      <a:pt x="178" y="188"/>
                    </a:lnTo>
                    <a:lnTo>
                      <a:pt x="258" y="206"/>
                    </a:lnTo>
                    <a:lnTo>
                      <a:pt x="358" y="219"/>
                    </a:lnTo>
                    <a:lnTo>
                      <a:pt x="361" y="216"/>
                    </a:lnTo>
                    <a:lnTo>
                      <a:pt x="352"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3" name="Freeform 68"/>
              <p:cNvSpPr>
                <a:spLocks/>
              </p:cNvSpPr>
              <p:nvPr/>
            </p:nvSpPr>
            <p:spPr bwMode="auto">
              <a:xfrm>
                <a:off x="3267" y="2409"/>
                <a:ext cx="266" cy="106"/>
              </a:xfrm>
              <a:custGeom>
                <a:avLst/>
                <a:gdLst>
                  <a:gd name="T0" fmla="*/ 800 w 800"/>
                  <a:gd name="T1" fmla="*/ 124 h 320"/>
                  <a:gd name="T2" fmla="*/ 800 w 800"/>
                  <a:gd name="T3" fmla="*/ 115 h 320"/>
                  <a:gd name="T4" fmla="*/ 448 w 800"/>
                  <a:gd name="T5" fmla="*/ 0 h 320"/>
                  <a:gd name="T6" fmla="*/ 0 w 800"/>
                  <a:gd name="T7" fmla="*/ 308 h 320"/>
                  <a:gd name="T8" fmla="*/ 21 w 800"/>
                  <a:gd name="T9" fmla="*/ 320 h 320"/>
                  <a:gd name="T10" fmla="*/ 448 w 800"/>
                  <a:gd name="T11" fmla="*/ 24 h 320"/>
                  <a:gd name="T12" fmla="*/ 785 w 800"/>
                  <a:gd name="T13" fmla="*/ 136 h 320"/>
                  <a:gd name="T14" fmla="*/ 788 w 800"/>
                  <a:gd name="T15" fmla="*/ 124 h 320"/>
                  <a:gd name="T16" fmla="*/ 800 w 800"/>
                  <a:gd name="T17" fmla="*/ 124 h 3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00"/>
                  <a:gd name="T28" fmla="*/ 0 h 320"/>
                  <a:gd name="T29" fmla="*/ 800 w 800"/>
                  <a:gd name="T30" fmla="*/ 320 h 3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00" h="320">
                    <a:moveTo>
                      <a:pt x="800" y="124"/>
                    </a:moveTo>
                    <a:lnTo>
                      <a:pt x="800" y="115"/>
                    </a:lnTo>
                    <a:lnTo>
                      <a:pt x="448" y="0"/>
                    </a:lnTo>
                    <a:lnTo>
                      <a:pt x="0" y="308"/>
                    </a:lnTo>
                    <a:lnTo>
                      <a:pt x="21" y="320"/>
                    </a:lnTo>
                    <a:lnTo>
                      <a:pt x="448" y="24"/>
                    </a:lnTo>
                    <a:lnTo>
                      <a:pt x="785" y="136"/>
                    </a:lnTo>
                    <a:lnTo>
                      <a:pt x="788" y="124"/>
                    </a:lnTo>
                    <a:lnTo>
                      <a:pt x="800"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4" name="Freeform 69"/>
              <p:cNvSpPr>
                <a:spLocks/>
              </p:cNvSpPr>
              <p:nvPr/>
            </p:nvSpPr>
            <p:spPr bwMode="auto">
              <a:xfrm>
                <a:off x="3240" y="2511"/>
                <a:ext cx="139" cy="133"/>
              </a:xfrm>
              <a:custGeom>
                <a:avLst/>
                <a:gdLst>
                  <a:gd name="T0" fmla="*/ 79 w 415"/>
                  <a:gd name="T1" fmla="*/ 0 h 399"/>
                  <a:gd name="T2" fmla="*/ 0 w 415"/>
                  <a:gd name="T3" fmla="*/ 344 h 399"/>
                  <a:gd name="T4" fmla="*/ 412 w 415"/>
                  <a:gd name="T5" fmla="*/ 399 h 399"/>
                  <a:gd name="T6" fmla="*/ 414 w 415"/>
                  <a:gd name="T7" fmla="*/ 387 h 399"/>
                  <a:gd name="T8" fmla="*/ 415 w 415"/>
                  <a:gd name="T9" fmla="*/ 375 h 399"/>
                  <a:gd name="T10" fmla="*/ 26 w 415"/>
                  <a:gd name="T11" fmla="*/ 327 h 399"/>
                  <a:gd name="T12" fmla="*/ 100 w 415"/>
                  <a:gd name="T13" fmla="*/ 12 h 399"/>
                  <a:gd name="T14" fmla="*/ 79 w 415"/>
                  <a:gd name="T15" fmla="*/ 0 h 399"/>
                  <a:gd name="T16" fmla="*/ 0 60000 65536"/>
                  <a:gd name="T17" fmla="*/ 0 60000 65536"/>
                  <a:gd name="T18" fmla="*/ 0 60000 65536"/>
                  <a:gd name="T19" fmla="*/ 0 60000 65536"/>
                  <a:gd name="T20" fmla="*/ 0 60000 65536"/>
                  <a:gd name="T21" fmla="*/ 0 60000 65536"/>
                  <a:gd name="T22" fmla="*/ 0 60000 65536"/>
                  <a:gd name="T23" fmla="*/ 0 60000 65536"/>
                  <a:gd name="T24" fmla="*/ 0 w 415"/>
                  <a:gd name="T25" fmla="*/ 0 h 399"/>
                  <a:gd name="T26" fmla="*/ 415 w 415"/>
                  <a:gd name="T27" fmla="*/ 399 h 3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5" h="399">
                    <a:moveTo>
                      <a:pt x="79" y="0"/>
                    </a:moveTo>
                    <a:lnTo>
                      <a:pt x="0" y="344"/>
                    </a:lnTo>
                    <a:lnTo>
                      <a:pt x="412" y="399"/>
                    </a:lnTo>
                    <a:lnTo>
                      <a:pt x="414" y="387"/>
                    </a:lnTo>
                    <a:lnTo>
                      <a:pt x="415" y="375"/>
                    </a:lnTo>
                    <a:lnTo>
                      <a:pt x="26" y="327"/>
                    </a:lnTo>
                    <a:lnTo>
                      <a:pt x="100" y="12"/>
                    </a:lnTo>
                    <a:lnTo>
                      <a:pt x="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5" name="Freeform 70"/>
              <p:cNvSpPr>
                <a:spLocks/>
              </p:cNvSpPr>
              <p:nvPr/>
            </p:nvSpPr>
            <p:spPr bwMode="auto">
              <a:xfrm>
                <a:off x="3378" y="2640"/>
                <a:ext cx="4" cy="4"/>
              </a:xfrm>
              <a:custGeom>
                <a:avLst/>
                <a:gdLst>
                  <a:gd name="T0" fmla="*/ 0 w 13"/>
                  <a:gd name="T1" fmla="*/ 12 h 12"/>
                  <a:gd name="T2" fmla="*/ 9 w 13"/>
                  <a:gd name="T3" fmla="*/ 12 h 12"/>
                  <a:gd name="T4" fmla="*/ 13 w 13"/>
                  <a:gd name="T5" fmla="*/ 3 h 12"/>
                  <a:gd name="T6" fmla="*/ 2 w 13"/>
                  <a:gd name="T7" fmla="*/ 0 h 12"/>
                  <a:gd name="T8" fmla="*/ 0 w 13"/>
                  <a:gd name="T9" fmla="*/ 12 h 12"/>
                  <a:gd name="T10" fmla="*/ 0 60000 65536"/>
                  <a:gd name="T11" fmla="*/ 0 60000 65536"/>
                  <a:gd name="T12" fmla="*/ 0 60000 65536"/>
                  <a:gd name="T13" fmla="*/ 0 60000 65536"/>
                  <a:gd name="T14" fmla="*/ 0 60000 65536"/>
                  <a:gd name="T15" fmla="*/ 0 w 13"/>
                  <a:gd name="T16" fmla="*/ 0 h 12"/>
                  <a:gd name="T17" fmla="*/ 13 w 13"/>
                  <a:gd name="T18" fmla="*/ 12 h 12"/>
                </a:gdLst>
                <a:ahLst/>
                <a:cxnLst>
                  <a:cxn ang="T10">
                    <a:pos x="T0" y="T1"/>
                  </a:cxn>
                  <a:cxn ang="T11">
                    <a:pos x="T2" y="T3"/>
                  </a:cxn>
                  <a:cxn ang="T12">
                    <a:pos x="T4" y="T5"/>
                  </a:cxn>
                  <a:cxn ang="T13">
                    <a:pos x="T6" y="T7"/>
                  </a:cxn>
                  <a:cxn ang="T14">
                    <a:pos x="T8" y="T9"/>
                  </a:cxn>
                </a:cxnLst>
                <a:rect l="T15" t="T16" r="T17" b="T18"/>
                <a:pathLst>
                  <a:path w="13" h="12">
                    <a:moveTo>
                      <a:pt x="0" y="12"/>
                    </a:moveTo>
                    <a:lnTo>
                      <a:pt x="9" y="12"/>
                    </a:lnTo>
                    <a:lnTo>
                      <a:pt x="13" y="3"/>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6" name="Freeform 71"/>
              <p:cNvSpPr>
                <a:spLocks/>
              </p:cNvSpPr>
              <p:nvPr/>
            </p:nvSpPr>
            <p:spPr bwMode="auto">
              <a:xfrm>
                <a:off x="3760" y="3438"/>
                <a:ext cx="1092" cy="264"/>
              </a:xfrm>
              <a:custGeom>
                <a:avLst/>
                <a:gdLst>
                  <a:gd name="T0" fmla="*/ 15 w 3278"/>
                  <a:gd name="T1" fmla="*/ 448 h 791"/>
                  <a:gd name="T2" fmla="*/ 90 w 3278"/>
                  <a:gd name="T3" fmla="*/ 478 h 791"/>
                  <a:gd name="T4" fmla="*/ 228 w 3278"/>
                  <a:gd name="T5" fmla="*/ 487 h 791"/>
                  <a:gd name="T6" fmla="*/ 429 w 3278"/>
                  <a:gd name="T7" fmla="*/ 432 h 791"/>
                  <a:gd name="T8" fmla="*/ 529 w 3278"/>
                  <a:gd name="T9" fmla="*/ 382 h 791"/>
                  <a:gd name="T10" fmla="*/ 617 w 3278"/>
                  <a:gd name="T11" fmla="*/ 329 h 791"/>
                  <a:gd name="T12" fmla="*/ 750 w 3278"/>
                  <a:gd name="T13" fmla="*/ 246 h 791"/>
                  <a:gd name="T14" fmla="*/ 896 w 3278"/>
                  <a:gd name="T15" fmla="*/ 145 h 791"/>
                  <a:gd name="T16" fmla="*/ 1043 w 3278"/>
                  <a:gd name="T17" fmla="*/ 52 h 791"/>
                  <a:gd name="T18" fmla="*/ 1220 w 3278"/>
                  <a:gd name="T19" fmla="*/ 5 h 791"/>
                  <a:gd name="T20" fmla="*/ 1407 w 3278"/>
                  <a:gd name="T21" fmla="*/ 8 h 791"/>
                  <a:gd name="T22" fmla="*/ 1579 w 3278"/>
                  <a:gd name="T23" fmla="*/ 62 h 791"/>
                  <a:gd name="T24" fmla="*/ 1721 w 3278"/>
                  <a:gd name="T25" fmla="*/ 157 h 791"/>
                  <a:gd name="T26" fmla="*/ 1850 w 3278"/>
                  <a:gd name="T27" fmla="*/ 248 h 791"/>
                  <a:gd name="T28" fmla="*/ 1974 w 3278"/>
                  <a:gd name="T29" fmla="*/ 313 h 791"/>
                  <a:gd name="T30" fmla="*/ 2104 w 3278"/>
                  <a:gd name="T31" fmla="*/ 326 h 791"/>
                  <a:gd name="T32" fmla="*/ 2242 w 3278"/>
                  <a:gd name="T33" fmla="*/ 283 h 791"/>
                  <a:gd name="T34" fmla="*/ 2387 w 3278"/>
                  <a:gd name="T35" fmla="*/ 243 h 791"/>
                  <a:gd name="T36" fmla="*/ 2543 w 3278"/>
                  <a:gd name="T37" fmla="*/ 233 h 791"/>
                  <a:gd name="T38" fmla="*/ 2714 w 3278"/>
                  <a:gd name="T39" fmla="*/ 280 h 791"/>
                  <a:gd name="T40" fmla="*/ 2898 w 3278"/>
                  <a:gd name="T41" fmla="*/ 366 h 791"/>
                  <a:gd name="T42" fmla="*/ 3070 w 3278"/>
                  <a:gd name="T43" fmla="*/ 389 h 791"/>
                  <a:gd name="T44" fmla="*/ 3203 w 3278"/>
                  <a:gd name="T45" fmla="*/ 375 h 791"/>
                  <a:gd name="T46" fmla="*/ 3272 w 3278"/>
                  <a:gd name="T47" fmla="*/ 354 h 791"/>
                  <a:gd name="T48" fmla="*/ 3260 w 3278"/>
                  <a:gd name="T49" fmla="*/ 360 h 791"/>
                  <a:gd name="T50" fmla="*/ 3181 w 3278"/>
                  <a:gd name="T51" fmla="*/ 391 h 791"/>
                  <a:gd name="T52" fmla="*/ 3045 w 3278"/>
                  <a:gd name="T53" fmla="*/ 411 h 791"/>
                  <a:gd name="T54" fmla="*/ 2871 w 3278"/>
                  <a:gd name="T55" fmla="*/ 391 h 791"/>
                  <a:gd name="T56" fmla="*/ 2693 w 3278"/>
                  <a:gd name="T57" fmla="*/ 326 h 791"/>
                  <a:gd name="T58" fmla="*/ 2572 w 3278"/>
                  <a:gd name="T59" fmla="*/ 299 h 791"/>
                  <a:gd name="T60" fmla="*/ 2478 w 3278"/>
                  <a:gd name="T61" fmla="*/ 311 h 791"/>
                  <a:gd name="T62" fmla="*/ 2375 w 3278"/>
                  <a:gd name="T63" fmla="*/ 354 h 791"/>
                  <a:gd name="T64" fmla="*/ 2238 w 3278"/>
                  <a:gd name="T65" fmla="*/ 410 h 791"/>
                  <a:gd name="T66" fmla="*/ 2085 w 3278"/>
                  <a:gd name="T67" fmla="*/ 441 h 791"/>
                  <a:gd name="T68" fmla="*/ 1921 w 3278"/>
                  <a:gd name="T69" fmla="*/ 429 h 791"/>
                  <a:gd name="T70" fmla="*/ 1750 w 3278"/>
                  <a:gd name="T71" fmla="*/ 355 h 791"/>
                  <a:gd name="T72" fmla="*/ 1573 w 3278"/>
                  <a:gd name="T73" fmla="*/ 245 h 791"/>
                  <a:gd name="T74" fmla="*/ 1373 w 3278"/>
                  <a:gd name="T75" fmla="*/ 205 h 791"/>
                  <a:gd name="T76" fmla="*/ 1177 w 3278"/>
                  <a:gd name="T77" fmla="*/ 236 h 791"/>
                  <a:gd name="T78" fmla="*/ 1008 w 3278"/>
                  <a:gd name="T79" fmla="*/ 326 h 791"/>
                  <a:gd name="T80" fmla="*/ 863 w 3278"/>
                  <a:gd name="T81" fmla="*/ 470 h 791"/>
                  <a:gd name="T82" fmla="*/ 663 w 3278"/>
                  <a:gd name="T83" fmla="*/ 640 h 791"/>
                  <a:gd name="T84" fmla="*/ 419 w 3278"/>
                  <a:gd name="T85" fmla="*/ 766 h 791"/>
                  <a:gd name="T86" fmla="*/ 147 w 3278"/>
                  <a:gd name="T87" fmla="*/ 778 h 791"/>
                  <a:gd name="T88" fmla="*/ 0 w 3278"/>
                  <a:gd name="T89" fmla="*/ 439 h 7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278"/>
                  <a:gd name="T136" fmla="*/ 0 h 791"/>
                  <a:gd name="T137" fmla="*/ 3278 w 3278"/>
                  <a:gd name="T138" fmla="*/ 791 h 7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278" h="791">
                    <a:moveTo>
                      <a:pt x="0" y="439"/>
                    </a:moveTo>
                    <a:lnTo>
                      <a:pt x="5" y="441"/>
                    </a:lnTo>
                    <a:lnTo>
                      <a:pt x="15" y="448"/>
                    </a:lnTo>
                    <a:lnTo>
                      <a:pt x="33" y="457"/>
                    </a:lnTo>
                    <a:lnTo>
                      <a:pt x="58" y="467"/>
                    </a:lnTo>
                    <a:lnTo>
                      <a:pt x="90" y="478"/>
                    </a:lnTo>
                    <a:lnTo>
                      <a:pt x="130" y="485"/>
                    </a:lnTo>
                    <a:lnTo>
                      <a:pt x="175" y="488"/>
                    </a:lnTo>
                    <a:lnTo>
                      <a:pt x="228" y="487"/>
                    </a:lnTo>
                    <a:lnTo>
                      <a:pt x="287" y="478"/>
                    </a:lnTo>
                    <a:lnTo>
                      <a:pt x="355" y="460"/>
                    </a:lnTo>
                    <a:lnTo>
                      <a:pt x="429" y="432"/>
                    </a:lnTo>
                    <a:lnTo>
                      <a:pt x="508" y="394"/>
                    </a:lnTo>
                    <a:lnTo>
                      <a:pt x="514" y="391"/>
                    </a:lnTo>
                    <a:lnTo>
                      <a:pt x="529" y="382"/>
                    </a:lnTo>
                    <a:lnTo>
                      <a:pt x="551" y="369"/>
                    </a:lnTo>
                    <a:lnTo>
                      <a:pt x="582" y="351"/>
                    </a:lnTo>
                    <a:lnTo>
                      <a:pt x="617" y="329"/>
                    </a:lnTo>
                    <a:lnTo>
                      <a:pt x="659" y="304"/>
                    </a:lnTo>
                    <a:lnTo>
                      <a:pt x="703" y="276"/>
                    </a:lnTo>
                    <a:lnTo>
                      <a:pt x="750" y="246"/>
                    </a:lnTo>
                    <a:lnTo>
                      <a:pt x="799" y="214"/>
                    </a:lnTo>
                    <a:lnTo>
                      <a:pt x="847" y="180"/>
                    </a:lnTo>
                    <a:lnTo>
                      <a:pt x="896" y="145"/>
                    </a:lnTo>
                    <a:lnTo>
                      <a:pt x="941" y="111"/>
                    </a:lnTo>
                    <a:lnTo>
                      <a:pt x="990" y="79"/>
                    </a:lnTo>
                    <a:lnTo>
                      <a:pt x="1043" y="52"/>
                    </a:lnTo>
                    <a:lnTo>
                      <a:pt x="1099" y="31"/>
                    </a:lnTo>
                    <a:lnTo>
                      <a:pt x="1158" y="15"/>
                    </a:lnTo>
                    <a:lnTo>
                      <a:pt x="1220" y="5"/>
                    </a:lnTo>
                    <a:lnTo>
                      <a:pt x="1282" y="0"/>
                    </a:lnTo>
                    <a:lnTo>
                      <a:pt x="1344" y="2"/>
                    </a:lnTo>
                    <a:lnTo>
                      <a:pt x="1407" y="8"/>
                    </a:lnTo>
                    <a:lnTo>
                      <a:pt x="1467" y="21"/>
                    </a:lnTo>
                    <a:lnTo>
                      <a:pt x="1525" y="39"/>
                    </a:lnTo>
                    <a:lnTo>
                      <a:pt x="1579" y="62"/>
                    </a:lnTo>
                    <a:lnTo>
                      <a:pt x="1629" y="92"/>
                    </a:lnTo>
                    <a:lnTo>
                      <a:pt x="1675" y="123"/>
                    </a:lnTo>
                    <a:lnTo>
                      <a:pt x="1721" y="157"/>
                    </a:lnTo>
                    <a:lnTo>
                      <a:pt x="1765" y="188"/>
                    </a:lnTo>
                    <a:lnTo>
                      <a:pt x="1808" y="218"/>
                    </a:lnTo>
                    <a:lnTo>
                      <a:pt x="1850" y="248"/>
                    </a:lnTo>
                    <a:lnTo>
                      <a:pt x="1892" y="274"/>
                    </a:lnTo>
                    <a:lnTo>
                      <a:pt x="1933" y="295"/>
                    </a:lnTo>
                    <a:lnTo>
                      <a:pt x="1974" y="313"/>
                    </a:lnTo>
                    <a:lnTo>
                      <a:pt x="2017" y="325"/>
                    </a:lnTo>
                    <a:lnTo>
                      <a:pt x="2060" y="329"/>
                    </a:lnTo>
                    <a:lnTo>
                      <a:pt x="2104" y="326"/>
                    </a:lnTo>
                    <a:lnTo>
                      <a:pt x="2149" y="316"/>
                    </a:lnTo>
                    <a:lnTo>
                      <a:pt x="2195" y="299"/>
                    </a:lnTo>
                    <a:lnTo>
                      <a:pt x="2242" y="283"/>
                    </a:lnTo>
                    <a:lnTo>
                      <a:pt x="2289" y="269"/>
                    </a:lnTo>
                    <a:lnTo>
                      <a:pt x="2336" y="255"/>
                    </a:lnTo>
                    <a:lnTo>
                      <a:pt x="2387" y="243"/>
                    </a:lnTo>
                    <a:lnTo>
                      <a:pt x="2437" y="236"/>
                    </a:lnTo>
                    <a:lnTo>
                      <a:pt x="2488" y="232"/>
                    </a:lnTo>
                    <a:lnTo>
                      <a:pt x="2543" y="233"/>
                    </a:lnTo>
                    <a:lnTo>
                      <a:pt x="2597" y="242"/>
                    </a:lnTo>
                    <a:lnTo>
                      <a:pt x="2655" y="257"/>
                    </a:lnTo>
                    <a:lnTo>
                      <a:pt x="2714" y="280"/>
                    </a:lnTo>
                    <a:lnTo>
                      <a:pt x="2775" y="313"/>
                    </a:lnTo>
                    <a:lnTo>
                      <a:pt x="2837" y="344"/>
                    </a:lnTo>
                    <a:lnTo>
                      <a:pt x="2898" y="366"/>
                    </a:lnTo>
                    <a:lnTo>
                      <a:pt x="2958" y="380"/>
                    </a:lnTo>
                    <a:lnTo>
                      <a:pt x="3016" y="388"/>
                    </a:lnTo>
                    <a:lnTo>
                      <a:pt x="3070" y="389"/>
                    </a:lnTo>
                    <a:lnTo>
                      <a:pt x="3119" y="388"/>
                    </a:lnTo>
                    <a:lnTo>
                      <a:pt x="3164" y="382"/>
                    </a:lnTo>
                    <a:lnTo>
                      <a:pt x="3203" y="375"/>
                    </a:lnTo>
                    <a:lnTo>
                      <a:pt x="3234" y="366"/>
                    </a:lnTo>
                    <a:lnTo>
                      <a:pt x="3257" y="358"/>
                    </a:lnTo>
                    <a:lnTo>
                      <a:pt x="3272" y="354"/>
                    </a:lnTo>
                    <a:lnTo>
                      <a:pt x="3278" y="352"/>
                    </a:lnTo>
                    <a:lnTo>
                      <a:pt x="3273" y="354"/>
                    </a:lnTo>
                    <a:lnTo>
                      <a:pt x="3260" y="360"/>
                    </a:lnTo>
                    <a:lnTo>
                      <a:pt x="3241" y="369"/>
                    </a:lnTo>
                    <a:lnTo>
                      <a:pt x="3213" y="380"/>
                    </a:lnTo>
                    <a:lnTo>
                      <a:pt x="3181" y="391"/>
                    </a:lnTo>
                    <a:lnTo>
                      <a:pt x="3141" y="400"/>
                    </a:lnTo>
                    <a:lnTo>
                      <a:pt x="3095" y="407"/>
                    </a:lnTo>
                    <a:lnTo>
                      <a:pt x="3045" y="411"/>
                    </a:lnTo>
                    <a:lnTo>
                      <a:pt x="2990" y="411"/>
                    </a:lnTo>
                    <a:lnTo>
                      <a:pt x="2933" y="404"/>
                    </a:lnTo>
                    <a:lnTo>
                      <a:pt x="2871" y="391"/>
                    </a:lnTo>
                    <a:lnTo>
                      <a:pt x="2808" y="369"/>
                    </a:lnTo>
                    <a:lnTo>
                      <a:pt x="2746" y="344"/>
                    </a:lnTo>
                    <a:lnTo>
                      <a:pt x="2693" y="326"/>
                    </a:lnTo>
                    <a:lnTo>
                      <a:pt x="2647" y="313"/>
                    </a:lnTo>
                    <a:lnTo>
                      <a:pt x="2607" y="304"/>
                    </a:lnTo>
                    <a:lnTo>
                      <a:pt x="2572" y="299"/>
                    </a:lnTo>
                    <a:lnTo>
                      <a:pt x="2538" y="299"/>
                    </a:lnTo>
                    <a:lnTo>
                      <a:pt x="2507" y="304"/>
                    </a:lnTo>
                    <a:lnTo>
                      <a:pt x="2478" y="311"/>
                    </a:lnTo>
                    <a:lnTo>
                      <a:pt x="2445" y="323"/>
                    </a:lnTo>
                    <a:lnTo>
                      <a:pt x="2412" y="336"/>
                    </a:lnTo>
                    <a:lnTo>
                      <a:pt x="2375" y="354"/>
                    </a:lnTo>
                    <a:lnTo>
                      <a:pt x="2334" y="373"/>
                    </a:lnTo>
                    <a:lnTo>
                      <a:pt x="2286" y="392"/>
                    </a:lnTo>
                    <a:lnTo>
                      <a:pt x="2238" y="410"/>
                    </a:lnTo>
                    <a:lnTo>
                      <a:pt x="2189" y="423"/>
                    </a:lnTo>
                    <a:lnTo>
                      <a:pt x="2138" y="435"/>
                    </a:lnTo>
                    <a:lnTo>
                      <a:pt x="2085" y="441"/>
                    </a:lnTo>
                    <a:lnTo>
                      <a:pt x="2032" y="442"/>
                    </a:lnTo>
                    <a:lnTo>
                      <a:pt x="1977" y="439"/>
                    </a:lnTo>
                    <a:lnTo>
                      <a:pt x="1921" y="429"/>
                    </a:lnTo>
                    <a:lnTo>
                      <a:pt x="1865" y="411"/>
                    </a:lnTo>
                    <a:lnTo>
                      <a:pt x="1808" y="388"/>
                    </a:lnTo>
                    <a:lnTo>
                      <a:pt x="1750" y="355"/>
                    </a:lnTo>
                    <a:lnTo>
                      <a:pt x="1694" y="316"/>
                    </a:lnTo>
                    <a:lnTo>
                      <a:pt x="1634" y="274"/>
                    </a:lnTo>
                    <a:lnTo>
                      <a:pt x="1573" y="245"/>
                    </a:lnTo>
                    <a:lnTo>
                      <a:pt x="1507" y="223"/>
                    </a:lnTo>
                    <a:lnTo>
                      <a:pt x="1441" y="210"/>
                    </a:lnTo>
                    <a:lnTo>
                      <a:pt x="1373" y="205"/>
                    </a:lnTo>
                    <a:lnTo>
                      <a:pt x="1307" y="208"/>
                    </a:lnTo>
                    <a:lnTo>
                      <a:pt x="1240" y="218"/>
                    </a:lnTo>
                    <a:lnTo>
                      <a:pt x="1177" y="236"/>
                    </a:lnTo>
                    <a:lnTo>
                      <a:pt x="1115" y="261"/>
                    </a:lnTo>
                    <a:lnTo>
                      <a:pt x="1059" y="291"/>
                    </a:lnTo>
                    <a:lnTo>
                      <a:pt x="1008" y="326"/>
                    </a:lnTo>
                    <a:lnTo>
                      <a:pt x="962" y="369"/>
                    </a:lnTo>
                    <a:lnTo>
                      <a:pt x="916" y="416"/>
                    </a:lnTo>
                    <a:lnTo>
                      <a:pt x="863" y="470"/>
                    </a:lnTo>
                    <a:lnTo>
                      <a:pt x="803" y="526"/>
                    </a:lnTo>
                    <a:lnTo>
                      <a:pt x="735" y="584"/>
                    </a:lnTo>
                    <a:lnTo>
                      <a:pt x="663" y="640"/>
                    </a:lnTo>
                    <a:lnTo>
                      <a:pt x="585" y="690"/>
                    </a:lnTo>
                    <a:lnTo>
                      <a:pt x="504" y="734"/>
                    </a:lnTo>
                    <a:lnTo>
                      <a:pt x="419" y="766"/>
                    </a:lnTo>
                    <a:lnTo>
                      <a:pt x="330" y="787"/>
                    </a:lnTo>
                    <a:lnTo>
                      <a:pt x="240" y="791"/>
                    </a:lnTo>
                    <a:lnTo>
                      <a:pt x="147" y="778"/>
                    </a:lnTo>
                    <a:lnTo>
                      <a:pt x="55" y="746"/>
                    </a:lnTo>
                    <a:lnTo>
                      <a:pt x="50" y="640"/>
                    </a:lnTo>
                    <a:lnTo>
                      <a:pt x="0" y="43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7" name="Freeform 72"/>
              <p:cNvSpPr>
                <a:spLocks/>
              </p:cNvSpPr>
              <p:nvPr/>
            </p:nvSpPr>
            <p:spPr bwMode="auto">
              <a:xfrm>
                <a:off x="3759" y="3435"/>
                <a:ext cx="1092" cy="169"/>
              </a:xfrm>
              <a:custGeom>
                <a:avLst/>
                <a:gdLst>
                  <a:gd name="T0" fmla="*/ 3 w 3278"/>
                  <a:gd name="T1" fmla="*/ 458 h 505"/>
                  <a:gd name="T2" fmla="*/ 58 w 3278"/>
                  <a:gd name="T3" fmla="*/ 484 h 505"/>
                  <a:gd name="T4" fmla="*/ 178 w 3278"/>
                  <a:gd name="T5" fmla="*/ 505 h 505"/>
                  <a:gd name="T6" fmla="*/ 364 w 3278"/>
                  <a:gd name="T7" fmla="*/ 477 h 505"/>
                  <a:gd name="T8" fmla="*/ 522 w 3278"/>
                  <a:gd name="T9" fmla="*/ 408 h 505"/>
                  <a:gd name="T10" fmla="*/ 625 w 3278"/>
                  <a:gd name="T11" fmla="*/ 344 h 505"/>
                  <a:gd name="T12" fmla="*/ 757 w 3278"/>
                  <a:gd name="T13" fmla="*/ 262 h 505"/>
                  <a:gd name="T14" fmla="*/ 905 w 3278"/>
                  <a:gd name="T15" fmla="*/ 160 h 505"/>
                  <a:gd name="T16" fmla="*/ 1053 w 3278"/>
                  <a:gd name="T17" fmla="*/ 67 h 505"/>
                  <a:gd name="T18" fmla="*/ 1224 w 3278"/>
                  <a:gd name="T19" fmla="*/ 22 h 505"/>
                  <a:gd name="T20" fmla="*/ 1408 w 3278"/>
                  <a:gd name="T21" fmla="*/ 25 h 505"/>
                  <a:gd name="T22" fmla="*/ 1575 w 3278"/>
                  <a:gd name="T23" fmla="*/ 78 h 505"/>
                  <a:gd name="T24" fmla="*/ 1718 w 3278"/>
                  <a:gd name="T25" fmla="*/ 172 h 505"/>
                  <a:gd name="T26" fmla="*/ 1849 w 3278"/>
                  <a:gd name="T27" fmla="*/ 263 h 505"/>
                  <a:gd name="T28" fmla="*/ 1973 w 3278"/>
                  <a:gd name="T29" fmla="*/ 330 h 505"/>
                  <a:gd name="T30" fmla="*/ 2108 w 3278"/>
                  <a:gd name="T31" fmla="*/ 343 h 505"/>
                  <a:gd name="T32" fmla="*/ 2248 w 3278"/>
                  <a:gd name="T33" fmla="*/ 300 h 505"/>
                  <a:gd name="T34" fmla="*/ 2391 w 3278"/>
                  <a:gd name="T35" fmla="*/ 260 h 505"/>
                  <a:gd name="T36" fmla="*/ 2544 w 3278"/>
                  <a:gd name="T37" fmla="*/ 250 h 505"/>
                  <a:gd name="T38" fmla="*/ 2708 w 3278"/>
                  <a:gd name="T39" fmla="*/ 296 h 505"/>
                  <a:gd name="T40" fmla="*/ 2896 w 3278"/>
                  <a:gd name="T41" fmla="*/ 383 h 505"/>
                  <a:gd name="T42" fmla="*/ 3073 w 3278"/>
                  <a:gd name="T43" fmla="*/ 406 h 505"/>
                  <a:gd name="T44" fmla="*/ 3207 w 3278"/>
                  <a:gd name="T45" fmla="*/ 391 h 505"/>
                  <a:gd name="T46" fmla="*/ 3278 w 3278"/>
                  <a:gd name="T47" fmla="*/ 371 h 505"/>
                  <a:gd name="T48" fmla="*/ 3257 w 3278"/>
                  <a:gd name="T49" fmla="*/ 358 h 505"/>
                  <a:gd name="T50" fmla="*/ 3163 w 3278"/>
                  <a:gd name="T51" fmla="*/ 381 h 505"/>
                  <a:gd name="T52" fmla="*/ 3019 w 3278"/>
                  <a:gd name="T53" fmla="*/ 387 h 505"/>
                  <a:gd name="T54" fmla="*/ 2848 w 3278"/>
                  <a:gd name="T55" fmla="*/ 344 h 505"/>
                  <a:gd name="T56" fmla="*/ 2662 w 3278"/>
                  <a:gd name="T57" fmla="*/ 256 h 505"/>
                  <a:gd name="T58" fmla="*/ 2491 w 3278"/>
                  <a:gd name="T59" fmla="*/ 231 h 505"/>
                  <a:gd name="T60" fmla="*/ 2338 w 3278"/>
                  <a:gd name="T61" fmla="*/ 254 h 505"/>
                  <a:gd name="T62" fmla="*/ 2195 w 3278"/>
                  <a:gd name="T63" fmla="*/ 299 h 505"/>
                  <a:gd name="T64" fmla="*/ 2063 w 3278"/>
                  <a:gd name="T65" fmla="*/ 328 h 505"/>
                  <a:gd name="T66" fmla="*/ 1949 w 3278"/>
                  <a:gd name="T67" fmla="*/ 299 h 505"/>
                  <a:gd name="T68" fmla="*/ 1846 w 3278"/>
                  <a:gd name="T69" fmla="*/ 240 h 505"/>
                  <a:gd name="T70" fmla="*/ 1699 w 3278"/>
                  <a:gd name="T71" fmla="*/ 134 h 505"/>
                  <a:gd name="T72" fmla="*/ 1531 w 3278"/>
                  <a:gd name="T73" fmla="*/ 38 h 505"/>
                  <a:gd name="T74" fmla="*/ 1347 w 3278"/>
                  <a:gd name="T75" fmla="*/ 1 h 505"/>
                  <a:gd name="T76" fmla="*/ 1160 w 3278"/>
                  <a:gd name="T77" fmla="*/ 14 h 505"/>
                  <a:gd name="T78" fmla="*/ 997 w 3278"/>
                  <a:gd name="T79" fmla="*/ 73 h 505"/>
                  <a:gd name="T80" fmla="*/ 844 w 3278"/>
                  <a:gd name="T81" fmla="*/ 181 h 505"/>
                  <a:gd name="T82" fmla="*/ 701 w 3278"/>
                  <a:gd name="T83" fmla="*/ 277 h 505"/>
                  <a:gd name="T84" fmla="*/ 607 w 3278"/>
                  <a:gd name="T85" fmla="*/ 335 h 505"/>
                  <a:gd name="T86" fmla="*/ 507 w 3278"/>
                  <a:gd name="T87" fmla="*/ 393 h 505"/>
                  <a:gd name="T88" fmla="*/ 289 w 3278"/>
                  <a:gd name="T89" fmla="*/ 477 h 505"/>
                  <a:gd name="T90" fmla="*/ 134 w 3278"/>
                  <a:gd name="T91" fmla="*/ 484 h 505"/>
                  <a:gd name="T92" fmla="*/ 46 w 3278"/>
                  <a:gd name="T93" fmla="*/ 459 h 505"/>
                  <a:gd name="T94" fmla="*/ 6 w 3278"/>
                  <a:gd name="T95" fmla="*/ 439 h 50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278"/>
                  <a:gd name="T145" fmla="*/ 0 h 505"/>
                  <a:gd name="T146" fmla="*/ 3278 w 3278"/>
                  <a:gd name="T147" fmla="*/ 505 h 50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278" h="505">
                    <a:moveTo>
                      <a:pt x="6" y="439"/>
                    </a:moveTo>
                    <a:lnTo>
                      <a:pt x="0" y="456"/>
                    </a:lnTo>
                    <a:lnTo>
                      <a:pt x="3" y="458"/>
                    </a:lnTo>
                    <a:lnTo>
                      <a:pt x="15" y="465"/>
                    </a:lnTo>
                    <a:lnTo>
                      <a:pt x="25" y="471"/>
                    </a:lnTo>
                    <a:lnTo>
                      <a:pt x="58" y="484"/>
                    </a:lnTo>
                    <a:lnTo>
                      <a:pt x="89" y="495"/>
                    </a:lnTo>
                    <a:lnTo>
                      <a:pt x="131" y="502"/>
                    </a:lnTo>
                    <a:lnTo>
                      <a:pt x="178" y="505"/>
                    </a:lnTo>
                    <a:lnTo>
                      <a:pt x="233" y="503"/>
                    </a:lnTo>
                    <a:lnTo>
                      <a:pt x="292" y="495"/>
                    </a:lnTo>
                    <a:lnTo>
                      <a:pt x="364" y="477"/>
                    </a:lnTo>
                    <a:lnTo>
                      <a:pt x="441" y="447"/>
                    </a:lnTo>
                    <a:lnTo>
                      <a:pt x="516" y="411"/>
                    </a:lnTo>
                    <a:lnTo>
                      <a:pt x="522" y="408"/>
                    </a:lnTo>
                    <a:lnTo>
                      <a:pt x="559" y="386"/>
                    </a:lnTo>
                    <a:lnTo>
                      <a:pt x="563" y="383"/>
                    </a:lnTo>
                    <a:lnTo>
                      <a:pt x="625" y="344"/>
                    </a:lnTo>
                    <a:lnTo>
                      <a:pt x="666" y="319"/>
                    </a:lnTo>
                    <a:lnTo>
                      <a:pt x="710" y="291"/>
                    </a:lnTo>
                    <a:lnTo>
                      <a:pt x="757" y="262"/>
                    </a:lnTo>
                    <a:lnTo>
                      <a:pt x="838" y="207"/>
                    </a:lnTo>
                    <a:lnTo>
                      <a:pt x="856" y="196"/>
                    </a:lnTo>
                    <a:lnTo>
                      <a:pt x="905" y="160"/>
                    </a:lnTo>
                    <a:lnTo>
                      <a:pt x="962" y="117"/>
                    </a:lnTo>
                    <a:lnTo>
                      <a:pt x="989" y="100"/>
                    </a:lnTo>
                    <a:lnTo>
                      <a:pt x="1053" y="67"/>
                    </a:lnTo>
                    <a:lnTo>
                      <a:pt x="1108" y="47"/>
                    </a:lnTo>
                    <a:lnTo>
                      <a:pt x="1162" y="32"/>
                    </a:lnTo>
                    <a:lnTo>
                      <a:pt x="1224" y="22"/>
                    </a:lnTo>
                    <a:lnTo>
                      <a:pt x="1285" y="17"/>
                    </a:lnTo>
                    <a:lnTo>
                      <a:pt x="1347" y="19"/>
                    </a:lnTo>
                    <a:lnTo>
                      <a:pt x="1408" y="25"/>
                    </a:lnTo>
                    <a:lnTo>
                      <a:pt x="1464" y="38"/>
                    </a:lnTo>
                    <a:lnTo>
                      <a:pt x="1525" y="56"/>
                    </a:lnTo>
                    <a:lnTo>
                      <a:pt x="1575" y="78"/>
                    </a:lnTo>
                    <a:lnTo>
                      <a:pt x="1644" y="117"/>
                    </a:lnTo>
                    <a:lnTo>
                      <a:pt x="1657" y="128"/>
                    </a:lnTo>
                    <a:lnTo>
                      <a:pt x="1718" y="172"/>
                    </a:lnTo>
                    <a:lnTo>
                      <a:pt x="1762" y="203"/>
                    </a:lnTo>
                    <a:lnTo>
                      <a:pt x="1775" y="213"/>
                    </a:lnTo>
                    <a:lnTo>
                      <a:pt x="1849" y="263"/>
                    </a:lnTo>
                    <a:lnTo>
                      <a:pt x="1900" y="296"/>
                    </a:lnTo>
                    <a:lnTo>
                      <a:pt x="1923" y="307"/>
                    </a:lnTo>
                    <a:lnTo>
                      <a:pt x="1973" y="330"/>
                    </a:lnTo>
                    <a:lnTo>
                      <a:pt x="2018" y="341"/>
                    </a:lnTo>
                    <a:lnTo>
                      <a:pt x="2063" y="346"/>
                    </a:lnTo>
                    <a:lnTo>
                      <a:pt x="2108" y="343"/>
                    </a:lnTo>
                    <a:lnTo>
                      <a:pt x="2157" y="333"/>
                    </a:lnTo>
                    <a:lnTo>
                      <a:pt x="2201" y="316"/>
                    </a:lnTo>
                    <a:lnTo>
                      <a:pt x="2248" y="300"/>
                    </a:lnTo>
                    <a:lnTo>
                      <a:pt x="2309" y="282"/>
                    </a:lnTo>
                    <a:lnTo>
                      <a:pt x="2341" y="272"/>
                    </a:lnTo>
                    <a:lnTo>
                      <a:pt x="2391" y="260"/>
                    </a:lnTo>
                    <a:lnTo>
                      <a:pt x="2443" y="253"/>
                    </a:lnTo>
                    <a:lnTo>
                      <a:pt x="2491" y="249"/>
                    </a:lnTo>
                    <a:lnTo>
                      <a:pt x="2544" y="250"/>
                    </a:lnTo>
                    <a:lnTo>
                      <a:pt x="2599" y="259"/>
                    </a:lnTo>
                    <a:lnTo>
                      <a:pt x="2653" y="274"/>
                    </a:lnTo>
                    <a:lnTo>
                      <a:pt x="2708" y="296"/>
                    </a:lnTo>
                    <a:lnTo>
                      <a:pt x="2774" y="330"/>
                    </a:lnTo>
                    <a:lnTo>
                      <a:pt x="2833" y="359"/>
                    </a:lnTo>
                    <a:lnTo>
                      <a:pt x="2896" y="383"/>
                    </a:lnTo>
                    <a:lnTo>
                      <a:pt x="2958" y="397"/>
                    </a:lnTo>
                    <a:lnTo>
                      <a:pt x="3019" y="405"/>
                    </a:lnTo>
                    <a:lnTo>
                      <a:pt x="3073" y="406"/>
                    </a:lnTo>
                    <a:lnTo>
                      <a:pt x="3122" y="405"/>
                    </a:lnTo>
                    <a:lnTo>
                      <a:pt x="3172" y="399"/>
                    </a:lnTo>
                    <a:lnTo>
                      <a:pt x="3207" y="391"/>
                    </a:lnTo>
                    <a:lnTo>
                      <a:pt x="3254" y="378"/>
                    </a:lnTo>
                    <a:lnTo>
                      <a:pt x="3263" y="375"/>
                    </a:lnTo>
                    <a:lnTo>
                      <a:pt x="3278" y="371"/>
                    </a:lnTo>
                    <a:lnTo>
                      <a:pt x="3275" y="362"/>
                    </a:lnTo>
                    <a:lnTo>
                      <a:pt x="3272" y="353"/>
                    </a:lnTo>
                    <a:lnTo>
                      <a:pt x="3257" y="358"/>
                    </a:lnTo>
                    <a:lnTo>
                      <a:pt x="3219" y="369"/>
                    </a:lnTo>
                    <a:lnTo>
                      <a:pt x="3204" y="374"/>
                    </a:lnTo>
                    <a:lnTo>
                      <a:pt x="3163" y="381"/>
                    </a:lnTo>
                    <a:lnTo>
                      <a:pt x="3122" y="387"/>
                    </a:lnTo>
                    <a:lnTo>
                      <a:pt x="3073" y="388"/>
                    </a:lnTo>
                    <a:lnTo>
                      <a:pt x="3019" y="387"/>
                    </a:lnTo>
                    <a:lnTo>
                      <a:pt x="2964" y="380"/>
                    </a:lnTo>
                    <a:lnTo>
                      <a:pt x="2905" y="365"/>
                    </a:lnTo>
                    <a:lnTo>
                      <a:pt x="2848" y="344"/>
                    </a:lnTo>
                    <a:lnTo>
                      <a:pt x="2783" y="312"/>
                    </a:lnTo>
                    <a:lnTo>
                      <a:pt x="2725" y="281"/>
                    </a:lnTo>
                    <a:lnTo>
                      <a:pt x="2662" y="256"/>
                    </a:lnTo>
                    <a:lnTo>
                      <a:pt x="2602" y="241"/>
                    </a:lnTo>
                    <a:lnTo>
                      <a:pt x="2547" y="232"/>
                    </a:lnTo>
                    <a:lnTo>
                      <a:pt x="2491" y="231"/>
                    </a:lnTo>
                    <a:lnTo>
                      <a:pt x="2437" y="235"/>
                    </a:lnTo>
                    <a:lnTo>
                      <a:pt x="2388" y="243"/>
                    </a:lnTo>
                    <a:lnTo>
                      <a:pt x="2338" y="254"/>
                    </a:lnTo>
                    <a:lnTo>
                      <a:pt x="2276" y="271"/>
                    </a:lnTo>
                    <a:lnTo>
                      <a:pt x="2242" y="282"/>
                    </a:lnTo>
                    <a:lnTo>
                      <a:pt x="2195" y="299"/>
                    </a:lnTo>
                    <a:lnTo>
                      <a:pt x="2148" y="315"/>
                    </a:lnTo>
                    <a:lnTo>
                      <a:pt x="2105" y="325"/>
                    </a:lnTo>
                    <a:lnTo>
                      <a:pt x="2063" y="328"/>
                    </a:lnTo>
                    <a:lnTo>
                      <a:pt x="2021" y="324"/>
                    </a:lnTo>
                    <a:lnTo>
                      <a:pt x="1981" y="312"/>
                    </a:lnTo>
                    <a:lnTo>
                      <a:pt x="1949" y="299"/>
                    </a:lnTo>
                    <a:lnTo>
                      <a:pt x="1889" y="269"/>
                    </a:lnTo>
                    <a:lnTo>
                      <a:pt x="1858" y="249"/>
                    </a:lnTo>
                    <a:lnTo>
                      <a:pt x="1846" y="240"/>
                    </a:lnTo>
                    <a:lnTo>
                      <a:pt x="1774" y="188"/>
                    </a:lnTo>
                    <a:lnTo>
                      <a:pt x="1730" y="157"/>
                    </a:lnTo>
                    <a:lnTo>
                      <a:pt x="1699" y="134"/>
                    </a:lnTo>
                    <a:lnTo>
                      <a:pt x="1621" y="82"/>
                    </a:lnTo>
                    <a:lnTo>
                      <a:pt x="1590" y="63"/>
                    </a:lnTo>
                    <a:lnTo>
                      <a:pt x="1531" y="38"/>
                    </a:lnTo>
                    <a:lnTo>
                      <a:pt x="1476" y="20"/>
                    </a:lnTo>
                    <a:lnTo>
                      <a:pt x="1411" y="7"/>
                    </a:lnTo>
                    <a:lnTo>
                      <a:pt x="1347" y="1"/>
                    </a:lnTo>
                    <a:lnTo>
                      <a:pt x="1285" y="0"/>
                    </a:lnTo>
                    <a:lnTo>
                      <a:pt x="1221" y="4"/>
                    </a:lnTo>
                    <a:lnTo>
                      <a:pt x="1160" y="14"/>
                    </a:lnTo>
                    <a:lnTo>
                      <a:pt x="1096" y="32"/>
                    </a:lnTo>
                    <a:lnTo>
                      <a:pt x="1039" y="53"/>
                    </a:lnTo>
                    <a:lnTo>
                      <a:pt x="997" y="73"/>
                    </a:lnTo>
                    <a:lnTo>
                      <a:pt x="927" y="120"/>
                    </a:lnTo>
                    <a:lnTo>
                      <a:pt x="893" y="145"/>
                    </a:lnTo>
                    <a:lnTo>
                      <a:pt x="844" y="181"/>
                    </a:lnTo>
                    <a:lnTo>
                      <a:pt x="765" y="237"/>
                    </a:lnTo>
                    <a:lnTo>
                      <a:pt x="749" y="247"/>
                    </a:lnTo>
                    <a:lnTo>
                      <a:pt x="701" y="277"/>
                    </a:lnTo>
                    <a:lnTo>
                      <a:pt x="657" y="305"/>
                    </a:lnTo>
                    <a:lnTo>
                      <a:pt x="616" y="330"/>
                    </a:lnTo>
                    <a:lnTo>
                      <a:pt x="607" y="335"/>
                    </a:lnTo>
                    <a:lnTo>
                      <a:pt x="550" y="368"/>
                    </a:lnTo>
                    <a:lnTo>
                      <a:pt x="513" y="390"/>
                    </a:lnTo>
                    <a:lnTo>
                      <a:pt x="507" y="393"/>
                    </a:lnTo>
                    <a:lnTo>
                      <a:pt x="423" y="433"/>
                    </a:lnTo>
                    <a:lnTo>
                      <a:pt x="352" y="459"/>
                    </a:lnTo>
                    <a:lnTo>
                      <a:pt x="289" y="477"/>
                    </a:lnTo>
                    <a:lnTo>
                      <a:pt x="230" y="486"/>
                    </a:lnTo>
                    <a:lnTo>
                      <a:pt x="178" y="487"/>
                    </a:lnTo>
                    <a:lnTo>
                      <a:pt x="134" y="484"/>
                    </a:lnTo>
                    <a:lnTo>
                      <a:pt x="97" y="477"/>
                    </a:lnTo>
                    <a:lnTo>
                      <a:pt x="64" y="467"/>
                    </a:lnTo>
                    <a:lnTo>
                      <a:pt x="46" y="459"/>
                    </a:lnTo>
                    <a:lnTo>
                      <a:pt x="21" y="447"/>
                    </a:lnTo>
                    <a:lnTo>
                      <a:pt x="12" y="440"/>
                    </a:lnTo>
                    <a:lnTo>
                      <a:pt x="6" y="43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8" name="Freeform 73"/>
              <p:cNvSpPr>
                <a:spLocks/>
              </p:cNvSpPr>
              <p:nvPr/>
            </p:nvSpPr>
            <p:spPr bwMode="auto">
              <a:xfrm>
                <a:off x="4847" y="3553"/>
                <a:ext cx="6" cy="6"/>
              </a:xfrm>
              <a:custGeom>
                <a:avLst/>
                <a:gdLst>
                  <a:gd name="T0" fmla="*/ 10 w 17"/>
                  <a:gd name="T1" fmla="*/ 10 h 19"/>
                  <a:gd name="T2" fmla="*/ 11 w 17"/>
                  <a:gd name="T3" fmla="*/ 19 h 19"/>
                  <a:gd name="T4" fmla="*/ 17 w 17"/>
                  <a:gd name="T5" fmla="*/ 17 h 19"/>
                  <a:gd name="T6" fmla="*/ 16 w 17"/>
                  <a:gd name="T7" fmla="*/ 8 h 19"/>
                  <a:gd name="T8" fmla="*/ 14 w 17"/>
                  <a:gd name="T9" fmla="*/ 0 h 19"/>
                  <a:gd name="T10" fmla="*/ 0 w 17"/>
                  <a:gd name="T11" fmla="*/ 3 h 19"/>
                  <a:gd name="T12" fmla="*/ 7 w 17"/>
                  <a:gd name="T13" fmla="*/ 1 h 19"/>
                  <a:gd name="T14" fmla="*/ 10 w 17"/>
                  <a:gd name="T15" fmla="*/ 10 h 19"/>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9"/>
                  <a:gd name="T26" fmla="*/ 17 w 17"/>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9">
                    <a:moveTo>
                      <a:pt x="10" y="10"/>
                    </a:moveTo>
                    <a:lnTo>
                      <a:pt x="11" y="19"/>
                    </a:lnTo>
                    <a:lnTo>
                      <a:pt x="17" y="17"/>
                    </a:lnTo>
                    <a:lnTo>
                      <a:pt x="16" y="8"/>
                    </a:lnTo>
                    <a:lnTo>
                      <a:pt x="14" y="0"/>
                    </a:lnTo>
                    <a:lnTo>
                      <a:pt x="0" y="3"/>
                    </a:lnTo>
                    <a:lnTo>
                      <a:pt x="7" y="1"/>
                    </a:lnTo>
                    <a:lnTo>
                      <a:pt x="10"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9" name="Freeform 74"/>
              <p:cNvSpPr>
                <a:spLocks/>
              </p:cNvSpPr>
              <p:nvPr/>
            </p:nvSpPr>
            <p:spPr bwMode="auto">
              <a:xfrm>
                <a:off x="4851" y="3553"/>
                <a:ext cx="2" cy="5"/>
              </a:xfrm>
              <a:custGeom>
                <a:avLst/>
                <a:gdLst>
                  <a:gd name="T0" fmla="*/ 3 w 6"/>
                  <a:gd name="T1" fmla="*/ 8 h 17"/>
                  <a:gd name="T2" fmla="*/ 0 w 6"/>
                  <a:gd name="T3" fmla="*/ 0 h 17"/>
                  <a:gd name="T4" fmla="*/ 6 w 6"/>
                  <a:gd name="T5" fmla="*/ 17 h 17"/>
                  <a:gd name="T6" fmla="*/ 1 w 6"/>
                  <a:gd name="T7" fmla="*/ 0 h 17"/>
                  <a:gd name="T8" fmla="*/ 1 w 6"/>
                  <a:gd name="T9" fmla="*/ 0 h 17"/>
                  <a:gd name="T10" fmla="*/ 3 w 6"/>
                  <a:gd name="T11" fmla="*/ 8 h 17"/>
                  <a:gd name="T12" fmla="*/ 0 60000 65536"/>
                  <a:gd name="T13" fmla="*/ 0 60000 65536"/>
                  <a:gd name="T14" fmla="*/ 0 60000 65536"/>
                  <a:gd name="T15" fmla="*/ 0 60000 65536"/>
                  <a:gd name="T16" fmla="*/ 0 60000 65536"/>
                  <a:gd name="T17" fmla="*/ 0 60000 65536"/>
                  <a:gd name="T18" fmla="*/ 0 w 6"/>
                  <a:gd name="T19" fmla="*/ 0 h 17"/>
                  <a:gd name="T20" fmla="*/ 6 w 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6" h="17">
                    <a:moveTo>
                      <a:pt x="3" y="8"/>
                    </a:moveTo>
                    <a:lnTo>
                      <a:pt x="0" y="0"/>
                    </a:lnTo>
                    <a:lnTo>
                      <a:pt x="6" y="17"/>
                    </a:lnTo>
                    <a:lnTo>
                      <a:pt x="1" y="0"/>
                    </a:lnTo>
                    <a:lnTo>
                      <a:pt x="3"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0" name="Freeform 75"/>
              <p:cNvSpPr>
                <a:spLocks/>
              </p:cNvSpPr>
              <p:nvPr/>
            </p:nvSpPr>
            <p:spPr bwMode="auto">
              <a:xfrm>
                <a:off x="4550" y="3534"/>
                <a:ext cx="303" cy="45"/>
              </a:xfrm>
              <a:custGeom>
                <a:avLst/>
                <a:gdLst>
                  <a:gd name="T0" fmla="*/ 905 w 911"/>
                  <a:gd name="T1" fmla="*/ 55 h 133"/>
                  <a:gd name="T2" fmla="*/ 900 w 911"/>
                  <a:gd name="T3" fmla="*/ 56 h 133"/>
                  <a:gd name="T4" fmla="*/ 887 w 911"/>
                  <a:gd name="T5" fmla="*/ 62 h 133"/>
                  <a:gd name="T6" fmla="*/ 868 w 911"/>
                  <a:gd name="T7" fmla="*/ 71 h 133"/>
                  <a:gd name="T8" fmla="*/ 840 w 911"/>
                  <a:gd name="T9" fmla="*/ 83 h 133"/>
                  <a:gd name="T10" fmla="*/ 805 w 911"/>
                  <a:gd name="T11" fmla="*/ 93 h 133"/>
                  <a:gd name="T12" fmla="*/ 769 w 911"/>
                  <a:gd name="T13" fmla="*/ 102 h 133"/>
                  <a:gd name="T14" fmla="*/ 722 w 911"/>
                  <a:gd name="T15" fmla="*/ 109 h 133"/>
                  <a:gd name="T16" fmla="*/ 691 w 911"/>
                  <a:gd name="T17" fmla="*/ 112 h 133"/>
                  <a:gd name="T18" fmla="*/ 610 w 911"/>
                  <a:gd name="T19" fmla="*/ 112 h 133"/>
                  <a:gd name="T20" fmla="*/ 566 w 911"/>
                  <a:gd name="T21" fmla="*/ 106 h 133"/>
                  <a:gd name="T22" fmla="*/ 506 w 911"/>
                  <a:gd name="T23" fmla="*/ 93 h 133"/>
                  <a:gd name="T24" fmla="*/ 441 w 911"/>
                  <a:gd name="T25" fmla="*/ 71 h 133"/>
                  <a:gd name="T26" fmla="*/ 379 w 911"/>
                  <a:gd name="T27" fmla="*/ 46 h 133"/>
                  <a:gd name="T28" fmla="*/ 335 w 911"/>
                  <a:gd name="T29" fmla="*/ 31 h 133"/>
                  <a:gd name="T30" fmla="*/ 279 w 911"/>
                  <a:gd name="T31" fmla="*/ 15 h 133"/>
                  <a:gd name="T32" fmla="*/ 240 w 911"/>
                  <a:gd name="T33" fmla="*/ 6 h 133"/>
                  <a:gd name="T34" fmla="*/ 190 w 911"/>
                  <a:gd name="T35" fmla="*/ 0 h 133"/>
                  <a:gd name="T36" fmla="*/ 177 w 911"/>
                  <a:gd name="T37" fmla="*/ 0 h 133"/>
                  <a:gd name="T38" fmla="*/ 134 w 911"/>
                  <a:gd name="T39" fmla="*/ 6 h 133"/>
                  <a:gd name="T40" fmla="*/ 102 w 911"/>
                  <a:gd name="T41" fmla="*/ 13 h 133"/>
                  <a:gd name="T42" fmla="*/ 73 w 911"/>
                  <a:gd name="T43" fmla="*/ 25 h 133"/>
                  <a:gd name="T44" fmla="*/ 31 w 911"/>
                  <a:gd name="T45" fmla="*/ 41 h 133"/>
                  <a:gd name="T46" fmla="*/ 0 w 911"/>
                  <a:gd name="T47" fmla="*/ 56 h 133"/>
                  <a:gd name="T48" fmla="*/ 5 w 911"/>
                  <a:gd name="T49" fmla="*/ 65 h 133"/>
                  <a:gd name="T50" fmla="*/ 9 w 911"/>
                  <a:gd name="T51" fmla="*/ 74 h 133"/>
                  <a:gd name="T52" fmla="*/ 52 w 911"/>
                  <a:gd name="T53" fmla="*/ 53 h 133"/>
                  <a:gd name="T54" fmla="*/ 78 w 911"/>
                  <a:gd name="T55" fmla="*/ 43 h 133"/>
                  <a:gd name="T56" fmla="*/ 114 w 911"/>
                  <a:gd name="T57" fmla="*/ 31 h 133"/>
                  <a:gd name="T58" fmla="*/ 140 w 911"/>
                  <a:gd name="T59" fmla="*/ 24 h 133"/>
                  <a:gd name="T60" fmla="*/ 159 w 911"/>
                  <a:gd name="T61" fmla="*/ 21 h 133"/>
                  <a:gd name="T62" fmla="*/ 214 w 911"/>
                  <a:gd name="T63" fmla="*/ 21 h 133"/>
                  <a:gd name="T64" fmla="*/ 235 w 911"/>
                  <a:gd name="T65" fmla="*/ 24 h 133"/>
                  <a:gd name="T66" fmla="*/ 276 w 911"/>
                  <a:gd name="T67" fmla="*/ 33 h 133"/>
                  <a:gd name="T68" fmla="*/ 311 w 911"/>
                  <a:gd name="T69" fmla="*/ 43 h 133"/>
                  <a:gd name="T70" fmla="*/ 373 w 911"/>
                  <a:gd name="T71" fmla="*/ 63 h 133"/>
                  <a:gd name="T72" fmla="*/ 435 w 911"/>
                  <a:gd name="T73" fmla="*/ 89 h 133"/>
                  <a:gd name="T74" fmla="*/ 497 w 911"/>
                  <a:gd name="T75" fmla="*/ 111 h 133"/>
                  <a:gd name="T76" fmla="*/ 560 w 911"/>
                  <a:gd name="T77" fmla="*/ 124 h 133"/>
                  <a:gd name="T78" fmla="*/ 631 w 911"/>
                  <a:gd name="T79" fmla="*/ 133 h 133"/>
                  <a:gd name="T80" fmla="*/ 659 w 911"/>
                  <a:gd name="T81" fmla="*/ 133 h 133"/>
                  <a:gd name="T82" fmla="*/ 728 w 911"/>
                  <a:gd name="T83" fmla="*/ 127 h 133"/>
                  <a:gd name="T84" fmla="*/ 772 w 911"/>
                  <a:gd name="T85" fmla="*/ 119 h 133"/>
                  <a:gd name="T86" fmla="*/ 816 w 911"/>
                  <a:gd name="T87" fmla="*/ 111 h 133"/>
                  <a:gd name="T88" fmla="*/ 846 w 911"/>
                  <a:gd name="T89" fmla="*/ 100 h 133"/>
                  <a:gd name="T90" fmla="*/ 874 w 911"/>
                  <a:gd name="T91" fmla="*/ 89 h 133"/>
                  <a:gd name="T92" fmla="*/ 893 w 911"/>
                  <a:gd name="T93" fmla="*/ 80 h 133"/>
                  <a:gd name="T94" fmla="*/ 906 w 911"/>
                  <a:gd name="T95" fmla="*/ 74 h 133"/>
                  <a:gd name="T96" fmla="*/ 911 w 911"/>
                  <a:gd name="T97" fmla="*/ 72 h 133"/>
                  <a:gd name="T98" fmla="*/ 905 w 911"/>
                  <a:gd name="T99" fmla="*/ 55 h 1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11"/>
                  <a:gd name="T151" fmla="*/ 0 h 133"/>
                  <a:gd name="T152" fmla="*/ 911 w 911"/>
                  <a:gd name="T153" fmla="*/ 133 h 13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11" h="133">
                    <a:moveTo>
                      <a:pt x="905" y="55"/>
                    </a:moveTo>
                    <a:lnTo>
                      <a:pt x="900" y="56"/>
                    </a:lnTo>
                    <a:lnTo>
                      <a:pt x="887" y="62"/>
                    </a:lnTo>
                    <a:lnTo>
                      <a:pt x="868" y="71"/>
                    </a:lnTo>
                    <a:lnTo>
                      <a:pt x="840" y="83"/>
                    </a:lnTo>
                    <a:lnTo>
                      <a:pt x="805" y="93"/>
                    </a:lnTo>
                    <a:lnTo>
                      <a:pt x="769" y="102"/>
                    </a:lnTo>
                    <a:lnTo>
                      <a:pt x="722" y="109"/>
                    </a:lnTo>
                    <a:lnTo>
                      <a:pt x="691" y="112"/>
                    </a:lnTo>
                    <a:lnTo>
                      <a:pt x="610" y="112"/>
                    </a:lnTo>
                    <a:lnTo>
                      <a:pt x="566" y="106"/>
                    </a:lnTo>
                    <a:lnTo>
                      <a:pt x="506" y="93"/>
                    </a:lnTo>
                    <a:lnTo>
                      <a:pt x="441" y="71"/>
                    </a:lnTo>
                    <a:lnTo>
                      <a:pt x="379" y="46"/>
                    </a:lnTo>
                    <a:lnTo>
                      <a:pt x="335" y="31"/>
                    </a:lnTo>
                    <a:lnTo>
                      <a:pt x="279" y="15"/>
                    </a:lnTo>
                    <a:lnTo>
                      <a:pt x="240" y="6"/>
                    </a:lnTo>
                    <a:lnTo>
                      <a:pt x="190" y="0"/>
                    </a:lnTo>
                    <a:lnTo>
                      <a:pt x="177" y="0"/>
                    </a:lnTo>
                    <a:lnTo>
                      <a:pt x="134" y="6"/>
                    </a:lnTo>
                    <a:lnTo>
                      <a:pt x="102" y="13"/>
                    </a:lnTo>
                    <a:lnTo>
                      <a:pt x="73" y="25"/>
                    </a:lnTo>
                    <a:lnTo>
                      <a:pt x="31" y="41"/>
                    </a:lnTo>
                    <a:lnTo>
                      <a:pt x="0" y="56"/>
                    </a:lnTo>
                    <a:lnTo>
                      <a:pt x="5" y="65"/>
                    </a:lnTo>
                    <a:lnTo>
                      <a:pt x="9" y="74"/>
                    </a:lnTo>
                    <a:lnTo>
                      <a:pt x="52" y="53"/>
                    </a:lnTo>
                    <a:lnTo>
                      <a:pt x="78" y="43"/>
                    </a:lnTo>
                    <a:lnTo>
                      <a:pt x="114" y="31"/>
                    </a:lnTo>
                    <a:lnTo>
                      <a:pt x="140" y="24"/>
                    </a:lnTo>
                    <a:lnTo>
                      <a:pt x="159" y="21"/>
                    </a:lnTo>
                    <a:lnTo>
                      <a:pt x="214" y="21"/>
                    </a:lnTo>
                    <a:lnTo>
                      <a:pt x="235" y="24"/>
                    </a:lnTo>
                    <a:lnTo>
                      <a:pt x="276" y="33"/>
                    </a:lnTo>
                    <a:lnTo>
                      <a:pt x="311" y="43"/>
                    </a:lnTo>
                    <a:lnTo>
                      <a:pt x="373" y="63"/>
                    </a:lnTo>
                    <a:lnTo>
                      <a:pt x="435" y="89"/>
                    </a:lnTo>
                    <a:lnTo>
                      <a:pt x="497" y="111"/>
                    </a:lnTo>
                    <a:lnTo>
                      <a:pt x="560" y="124"/>
                    </a:lnTo>
                    <a:lnTo>
                      <a:pt x="631" y="133"/>
                    </a:lnTo>
                    <a:lnTo>
                      <a:pt x="659" y="133"/>
                    </a:lnTo>
                    <a:lnTo>
                      <a:pt x="728" y="127"/>
                    </a:lnTo>
                    <a:lnTo>
                      <a:pt x="772" y="119"/>
                    </a:lnTo>
                    <a:lnTo>
                      <a:pt x="816" y="111"/>
                    </a:lnTo>
                    <a:lnTo>
                      <a:pt x="846" y="100"/>
                    </a:lnTo>
                    <a:lnTo>
                      <a:pt x="874" y="89"/>
                    </a:lnTo>
                    <a:lnTo>
                      <a:pt x="893" y="80"/>
                    </a:lnTo>
                    <a:lnTo>
                      <a:pt x="906" y="74"/>
                    </a:lnTo>
                    <a:lnTo>
                      <a:pt x="911" y="72"/>
                    </a:lnTo>
                    <a:lnTo>
                      <a:pt x="905" y="5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1" name="Freeform 76"/>
              <p:cNvSpPr>
                <a:spLocks/>
              </p:cNvSpPr>
              <p:nvPr/>
            </p:nvSpPr>
            <p:spPr bwMode="auto">
              <a:xfrm>
                <a:off x="3757" y="3503"/>
                <a:ext cx="810" cy="202"/>
              </a:xfrm>
              <a:custGeom>
                <a:avLst/>
                <a:gdLst>
                  <a:gd name="T0" fmla="*/ 2381 w 2431"/>
                  <a:gd name="T1" fmla="*/ 149 h 604"/>
                  <a:gd name="T2" fmla="*/ 2292 w 2431"/>
                  <a:gd name="T3" fmla="*/ 187 h 604"/>
                  <a:gd name="T4" fmla="*/ 2197 w 2431"/>
                  <a:gd name="T5" fmla="*/ 218 h 604"/>
                  <a:gd name="T6" fmla="*/ 2094 w 2431"/>
                  <a:gd name="T7" fmla="*/ 236 h 604"/>
                  <a:gd name="T8" fmla="*/ 1987 w 2431"/>
                  <a:gd name="T9" fmla="*/ 235 h 604"/>
                  <a:gd name="T10" fmla="*/ 1877 w 2431"/>
                  <a:gd name="T11" fmla="*/ 207 h 604"/>
                  <a:gd name="T12" fmla="*/ 1762 w 2431"/>
                  <a:gd name="T13" fmla="*/ 149 h 604"/>
                  <a:gd name="T14" fmla="*/ 1640 w 2431"/>
                  <a:gd name="T15" fmla="*/ 67 h 604"/>
                  <a:gd name="T16" fmla="*/ 1521 w 2431"/>
                  <a:gd name="T17" fmla="*/ 18 h 604"/>
                  <a:gd name="T18" fmla="*/ 1382 w 2431"/>
                  <a:gd name="T19" fmla="*/ 0 h 604"/>
                  <a:gd name="T20" fmla="*/ 1248 w 2431"/>
                  <a:gd name="T21" fmla="*/ 14 h 604"/>
                  <a:gd name="T22" fmla="*/ 1115 w 2431"/>
                  <a:gd name="T23" fmla="*/ 58 h 604"/>
                  <a:gd name="T24" fmla="*/ 1008 w 2431"/>
                  <a:gd name="T25" fmla="*/ 126 h 604"/>
                  <a:gd name="T26" fmla="*/ 918 w 2431"/>
                  <a:gd name="T27" fmla="*/ 214 h 604"/>
                  <a:gd name="T28" fmla="*/ 806 w 2431"/>
                  <a:gd name="T29" fmla="*/ 323 h 604"/>
                  <a:gd name="T30" fmla="*/ 660 w 2431"/>
                  <a:gd name="T31" fmla="*/ 441 h 604"/>
                  <a:gd name="T32" fmla="*/ 506 w 2431"/>
                  <a:gd name="T33" fmla="*/ 531 h 604"/>
                  <a:gd name="T34" fmla="*/ 338 w 2431"/>
                  <a:gd name="T35" fmla="*/ 582 h 604"/>
                  <a:gd name="T36" fmla="*/ 161 w 2431"/>
                  <a:gd name="T37" fmla="*/ 573 h 604"/>
                  <a:gd name="T38" fmla="*/ 68 w 2431"/>
                  <a:gd name="T39" fmla="*/ 442 h 604"/>
                  <a:gd name="T40" fmla="*/ 9 w 2431"/>
                  <a:gd name="T41" fmla="*/ 243 h 604"/>
                  <a:gd name="T42" fmla="*/ 50 w 2431"/>
                  <a:gd name="T43" fmla="*/ 445 h 604"/>
                  <a:gd name="T44" fmla="*/ 152 w 2431"/>
                  <a:gd name="T45" fmla="*/ 591 h 604"/>
                  <a:gd name="T46" fmla="*/ 341 w 2431"/>
                  <a:gd name="T47" fmla="*/ 600 h 604"/>
                  <a:gd name="T48" fmla="*/ 520 w 2431"/>
                  <a:gd name="T49" fmla="*/ 545 h 604"/>
                  <a:gd name="T50" fmla="*/ 684 w 2431"/>
                  <a:gd name="T51" fmla="*/ 447 h 604"/>
                  <a:gd name="T52" fmla="*/ 818 w 2431"/>
                  <a:gd name="T53" fmla="*/ 338 h 604"/>
                  <a:gd name="T54" fmla="*/ 933 w 2431"/>
                  <a:gd name="T55" fmla="*/ 226 h 604"/>
                  <a:gd name="T56" fmla="*/ 1026 w 2431"/>
                  <a:gd name="T57" fmla="*/ 134 h 604"/>
                  <a:gd name="T58" fmla="*/ 1133 w 2431"/>
                  <a:gd name="T59" fmla="*/ 73 h 604"/>
                  <a:gd name="T60" fmla="*/ 1251 w 2431"/>
                  <a:gd name="T61" fmla="*/ 31 h 604"/>
                  <a:gd name="T62" fmla="*/ 1382 w 2431"/>
                  <a:gd name="T63" fmla="*/ 18 h 604"/>
                  <a:gd name="T64" fmla="*/ 1512 w 2431"/>
                  <a:gd name="T65" fmla="*/ 36 h 604"/>
                  <a:gd name="T66" fmla="*/ 1646 w 2431"/>
                  <a:gd name="T67" fmla="*/ 90 h 604"/>
                  <a:gd name="T68" fmla="*/ 1756 w 2431"/>
                  <a:gd name="T69" fmla="*/ 170 h 604"/>
                  <a:gd name="T70" fmla="*/ 1871 w 2431"/>
                  <a:gd name="T71" fmla="*/ 224 h 604"/>
                  <a:gd name="T72" fmla="*/ 1985 w 2431"/>
                  <a:gd name="T73" fmla="*/ 252 h 604"/>
                  <a:gd name="T74" fmla="*/ 2094 w 2431"/>
                  <a:gd name="T75" fmla="*/ 254 h 604"/>
                  <a:gd name="T76" fmla="*/ 2200 w 2431"/>
                  <a:gd name="T77" fmla="*/ 236 h 604"/>
                  <a:gd name="T78" fmla="*/ 2298 w 2431"/>
                  <a:gd name="T79" fmla="*/ 205 h 604"/>
                  <a:gd name="T80" fmla="*/ 2431 w 2431"/>
                  <a:gd name="T81" fmla="*/ 146 h 604"/>
                  <a:gd name="T82" fmla="*/ 2384 w 2431"/>
                  <a:gd name="T83" fmla="*/ 158 h 6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31"/>
                  <a:gd name="T127" fmla="*/ 0 h 604"/>
                  <a:gd name="T128" fmla="*/ 2431 w 2431"/>
                  <a:gd name="T129" fmla="*/ 604 h 6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31" h="604">
                    <a:moveTo>
                      <a:pt x="2384" y="158"/>
                    </a:moveTo>
                    <a:lnTo>
                      <a:pt x="2381" y="149"/>
                    </a:lnTo>
                    <a:lnTo>
                      <a:pt x="2340" y="168"/>
                    </a:lnTo>
                    <a:lnTo>
                      <a:pt x="2292" y="187"/>
                    </a:lnTo>
                    <a:lnTo>
                      <a:pt x="2239" y="207"/>
                    </a:lnTo>
                    <a:lnTo>
                      <a:pt x="2197" y="218"/>
                    </a:lnTo>
                    <a:lnTo>
                      <a:pt x="2145" y="230"/>
                    </a:lnTo>
                    <a:lnTo>
                      <a:pt x="2094" y="236"/>
                    </a:lnTo>
                    <a:lnTo>
                      <a:pt x="2041" y="237"/>
                    </a:lnTo>
                    <a:lnTo>
                      <a:pt x="1987" y="235"/>
                    </a:lnTo>
                    <a:lnTo>
                      <a:pt x="1934" y="224"/>
                    </a:lnTo>
                    <a:lnTo>
                      <a:pt x="1877" y="207"/>
                    </a:lnTo>
                    <a:lnTo>
                      <a:pt x="1824" y="184"/>
                    </a:lnTo>
                    <a:lnTo>
                      <a:pt x="1762" y="149"/>
                    </a:lnTo>
                    <a:lnTo>
                      <a:pt x="1744" y="137"/>
                    </a:lnTo>
                    <a:lnTo>
                      <a:pt x="1640" y="67"/>
                    </a:lnTo>
                    <a:lnTo>
                      <a:pt x="1590" y="42"/>
                    </a:lnTo>
                    <a:lnTo>
                      <a:pt x="1521" y="18"/>
                    </a:lnTo>
                    <a:lnTo>
                      <a:pt x="1451" y="5"/>
                    </a:lnTo>
                    <a:lnTo>
                      <a:pt x="1382" y="0"/>
                    </a:lnTo>
                    <a:lnTo>
                      <a:pt x="1314" y="3"/>
                    </a:lnTo>
                    <a:lnTo>
                      <a:pt x="1248" y="14"/>
                    </a:lnTo>
                    <a:lnTo>
                      <a:pt x="1180" y="31"/>
                    </a:lnTo>
                    <a:lnTo>
                      <a:pt x="1115" y="58"/>
                    </a:lnTo>
                    <a:lnTo>
                      <a:pt x="1073" y="81"/>
                    </a:lnTo>
                    <a:lnTo>
                      <a:pt x="1008" y="126"/>
                    </a:lnTo>
                    <a:lnTo>
                      <a:pt x="965" y="165"/>
                    </a:lnTo>
                    <a:lnTo>
                      <a:pt x="918" y="214"/>
                    </a:lnTo>
                    <a:lnTo>
                      <a:pt x="865" y="268"/>
                    </a:lnTo>
                    <a:lnTo>
                      <a:pt x="806" y="323"/>
                    </a:lnTo>
                    <a:lnTo>
                      <a:pt x="738" y="380"/>
                    </a:lnTo>
                    <a:lnTo>
                      <a:pt x="660" y="441"/>
                    </a:lnTo>
                    <a:lnTo>
                      <a:pt x="604" y="478"/>
                    </a:lnTo>
                    <a:lnTo>
                      <a:pt x="506" y="531"/>
                    </a:lnTo>
                    <a:lnTo>
                      <a:pt x="423" y="562"/>
                    </a:lnTo>
                    <a:lnTo>
                      <a:pt x="338" y="582"/>
                    </a:lnTo>
                    <a:lnTo>
                      <a:pt x="249" y="587"/>
                    </a:lnTo>
                    <a:lnTo>
                      <a:pt x="161" y="573"/>
                    </a:lnTo>
                    <a:lnTo>
                      <a:pt x="71" y="542"/>
                    </a:lnTo>
                    <a:lnTo>
                      <a:pt x="68" y="442"/>
                    </a:lnTo>
                    <a:lnTo>
                      <a:pt x="18" y="242"/>
                    </a:lnTo>
                    <a:lnTo>
                      <a:pt x="9" y="243"/>
                    </a:lnTo>
                    <a:lnTo>
                      <a:pt x="0" y="245"/>
                    </a:lnTo>
                    <a:lnTo>
                      <a:pt x="50" y="445"/>
                    </a:lnTo>
                    <a:lnTo>
                      <a:pt x="56" y="557"/>
                    </a:lnTo>
                    <a:lnTo>
                      <a:pt x="152" y="591"/>
                    </a:lnTo>
                    <a:lnTo>
                      <a:pt x="249" y="604"/>
                    </a:lnTo>
                    <a:lnTo>
                      <a:pt x="341" y="600"/>
                    </a:lnTo>
                    <a:lnTo>
                      <a:pt x="432" y="579"/>
                    </a:lnTo>
                    <a:lnTo>
                      <a:pt x="520" y="545"/>
                    </a:lnTo>
                    <a:lnTo>
                      <a:pt x="584" y="510"/>
                    </a:lnTo>
                    <a:lnTo>
                      <a:pt x="684" y="447"/>
                    </a:lnTo>
                    <a:lnTo>
                      <a:pt x="750" y="395"/>
                    </a:lnTo>
                    <a:lnTo>
                      <a:pt x="818" y="338"/>
                    </a:lnTo>
                    <a:lnTo>
                      <a:pt x="880" y="280"/>
                    </a:lnTo>
                    <a:lnTo>
                      <a:pt x="933" y="226"/>
                    </a:lnTo>
                    <a:lnTo>
                      <a:pt x="977" y="180"/>
                    </a:lnTo>
                    <a:lnTo>
                      <a:pt x="1026" y="134"/>
                    </a:lnTo>
                    <a:lnTo>
                      <a:pt x="1064" y="108"/>
                    </a:lnTo>
                    <a:lnTo>
                      <a:pt x="1133" y="73"/>
                    </a:lnTo>
                    <a:lnTo>
                      <a:pt x="1192" y="49"/>
                    </a:lnTo>
                    <a:lnTo>
                      <a:pt x="1251" y="31"/>
                    </a:lnTo>
                    <a:lnTo>
                      <a:pt x="1317" y="21"/>
                    </a:lnTo>
                    <a:lnTo>
                      <a:pt x="1382" y="18"/>
                    </a:lnTo>
                    <a:lnTo>
                      <a:pt x="1448" y="22"/>
                    </a:lnTo>
                    <a:lnTo>
                      <a:pt x="1512" y="36"/>
                    </a:lnTo>
                    <a:lnTo>
                      <a:pt x="1575" y="56"/>
                    </a:lnTo>
                    <a:lnTo>
                      <a:pt x="1646" y="90"/>
                    </a:lnTo>
                    <a:lnTo>
                      <a:pt x="1662" y="102"/>
                    </a:lnTo>
                    <a:lnTo>
                      <a:pt x="1756" y="170"/>
                    </a:lnTo>
                    <a:lnTo>
                      <a:pt x="1809" y="199"/>
                    </a:lnTo>
                    <a:lnTo>
                      <a:pt x="1871" y="224"/>
                    </a:lnTo>
                    <a:lnTo>
                      <a:pt x="1926" y="242"/>
                    </a:lnTo>
                    <a:lnTo>
                      <a:pt x="1985" y="252"/>
                    </a:lnTo>
                    <a:lnTo>
                      <a:pt x="2041" y="255"/>
                    </a:lnTo>
                    <a:lnTo>
                      <a:pt x="2094" y="254"/>
                    </a:lnTo>
                    <a:lnTo>
                      <a:pt x="2148" y="248"/>
                    </a:lnTo>
                    <a:lnTo>
                      <a:pt x="2200" y="236"/>
                    </a:lnTo>
                    <a:lnTo>
                      <a:pt x="2254" y="221"/>
                    </a:lnTo>
                    <a:lnTo>
                      <a:pt x="2298" y="205"/>
                    </a:lnTo>
                    <a:lnTo>
                      <a:pt x="2345" y="186"/>
                    </a:lnTo>
                    <a:lnTo>
                      <a:pt x="2431" y="146"/>
                    </a:lnTo>
                    <a:lnTo>
                      <a:pt x="2388" y="167"/>
                    </a:lnTo>
                    <a:lnTo>
                      <a:pt x="2384" y="15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2" name="Freeform 77"/>
              <p:cNvSpPr>
                <a:spLocks/>
              </p:cNvSpPr>
              <p:nvPr/>
            </p:nvSpPr>
            <p:spPr bwMode="auto">
              <a:xfrm>
                <a:off x="3757" y="3582"/>
                <a:ext cx="4" cy="3"/>
              </a:xfrm>
              <a:custGeom>
                <a:avLst/>
                <a:gdLst>
                  <a:gd name="T0" fmla="*/ 9 w 12"/>
                  <a:gd name="T1" fmla="*/ 8 h 10"/>
                  <a:gd name="T2" fmla="*/ 12 w 12"/>
                  <a:gd name="T3" fmla="*/ 0 h 10"/>
                  <a:gd name="T4" fmla="*/ 0 w 12"/>
                  <a:gd name="T5" fmla="*/ 10 h 10"/>
                  <a:gd name="T6" fmla="*/ 0 w 12"/>
                  <a:gd name="T7" fmla="*/ 10 h 10"/>
                  <a:gd name="T8" fmla="*/ 9 w 12"/>
                  <a:gd name="T9" fmla="*/ 8 h 10"/>
                  <a:gd name="T10" fmla="*/ 0 60000 65536"/>
                  <a:gd name="T11" fmla="*/ 0 60000 65536"/>
                  <a:gd name="T12" fmla="*/ 0 60000 65536"/>
                  <a:gd name="T13" fmla="*/ 0 60000 65536"/>
                  <a:gd name="T14" fmla="*/ 0 60000 65536"/>
                  <a:gd name="T15" fmla="*/ 0 w 12"/>
                  <a:gd name="T16" fmla="*/ 0 h 10"/>
                  <a:gd name="T17" fmla="*/ 12 w 12"/>
                  <a:gd name="T18" fmla="*/ 10 h 10"/>
                </a:gdLst>
                <a:ahLst/>
                <a:cxnLst>
                  <a:cxn ang="T10">
                    <a:pos x="T0" y="T1"/>
                  </a:cxn>
                  <a:cxn ang="T11">
                    <a:pos x="T2" y="T3"/>
                  </a:cxn>
                  <a:cxn ang="T12">
                    <a:pos x="T4" y="T5"/>
                  </a:cxn>
                  <a:cxn ang="T13">
                    <a:pos x="T6" y="T7"/>
                  </a:cxn>
                  <a:cxn ang="T14">
                    <a:pos x="T8" y="T9"/>
                  </a:cxn>
                </a:cxnLst>
                <a:rect l="T15" t="T16" r="T17" b="T18"/>
                <a:pathLst>
                  <a:path w="12" h="10">
                    <a:moveTo>
                      <a:pt x="9" y="8"/>
                    </a:moveTo>
                    <a:lnTo>
                      <a:pt x="12" y="0"/>
                    </a:lnTo>
                    <a:lnTo>
                      <a:pt x="0" y="10"/>
                    </a:lnTo>
                    <a:lnTo>
                      <a:pt x="9"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3" name="Freeform 78"/>
              <p:cNvSpPr>
                <a:spLocks/>
              </p:cNvSpPr>
              <p:nvPr/>
            </p:nvSpPr>
            <p:spPr bwMode="auto">
              <a:xfrm>
                <a:off x="3797" y="3636"/>
                <a:ext cx="114" cy="22"/>
              </a:xfrm>
              <a:custGeom>
                <a:avLst/>
                <a:gdLst>
                  <a:gd name="T0" fmla="*/ 0 w 343"/>
                  <a:gd name="T1" fmla="*/ 44 h 66"/>
                  <a:gd name="T2" fmla="*/ 0 w 343"/>
                  <a:gd name="T3" fmla="*/ 58 h 66"/>
                  <a:gd name="T4" fmla="*/ 4 w 343"/>
                  <a:gd name="T5" fmla="*/ 58 h 66"/>
                  <a:gd name="T6" fmla="*/ 16 w 343"/>
                  <a:gd name="T7" fmla="*/ 60 h 66"/>
                  <a:gd name="T8" fmla="*/ 35 w 343"/>
                  <a:gd name="T9" fmla="*/ 63 h 66"/>
                  <a:gd name="T10" fmla="*/ 59 w 343"/>
                  <a:gd name="T11" fmla="*/ 64 h 66"/>
                  <a:gd name="T12" fmla="*/ 88 w 343"/>
                  <a:gd name="T13" fmla="*/ 66 h 66"/>
                  <a:gd name="T14" fmla="*/ 120 w 343"/>
                  <a:gd name="T15" fmla="*/ 66 h 66"/>
                  <a:gd name="T16" fmla="*/ 156 w 343"/>
                  <a:gd name="T17" fmla="*/ 64 h 66"/>
                  <a:gd name="T18" fmla="*/ 193 w 343"/>
                  <a:gd name="T19" fmla="*/ 60 h 66"/>
                  <a:gd name="T20" fmla="*/ 234 w 343"/>
                  <a:gd name="T21" fmla="*/ 54 h 66"/>
                  <a:gd name="T22" fmla="*/ 271 w 343"/>
                  <a:gd name="T23" fmla="*/ 44 h 66"/>
                  <a:gd name="T24" fmla="*/ 305 w 343"/>
                  <a:gd name="T25" fmla="*/ 32 h 66"/>
                  <a:gd name="T26" fmla="*/ 343 w 343"/>
                  <a:gd name="T27" fmla="*/ 11 h 66"/>
                  <a:gd name="T28" fmla="*/ 337 w 343"/>
                  <a:gd name="T29" fmla="*/ 0 h 66"/>
                  <a:gd name="T30" fmla="*/ 308 w 343"/>
                  <a:gd name="T31" fmla="*/ 14 h 66"/>
                  <a:gd name="T32" fmla="*/ 268 w 343"/>
                  <a:gd name="T33" fmla="*/ 29 h 66"/>
                  <a:gd name="T34" fmla="*/ 228 w 343"/>
                  <a:gd name="T35" fmla="*/ 39 h 66"/>
                  <a:gd name="T36" fmla="*/ 193 w 343"/>
                  <a:gd name="T37" fmla="*/ 45 h 66"/>
                  <a:gd name="T38" fmla="*/ 156 w 343"/>
                  <a:gd name="T39" fmla="*/ 50 h 66"/>
                  <a:gd name="T40" fmla="*/ 120 w 343"/>
                  <a:gd name="T41" fmla="*/ 51 h 66"/>
                  <a:gd name="T42" fmla="*/ 88 w 343"/>
                  <a:gd name="T43" fmla="*/ 51 h 66"/>
                  <a:gd name="T44" fmla="*/ 59 w 343"/>
                  <a:gd name="T45" fmla="*/ 50 h 66"/>
                  <a:gd name="T46" fmla="*/ 35 w 343"/>
                  <a:gd name="T47" fmla="*/ 48 h 66"/>
                  <a:gd name="T48" fmla="*/ 16 w 343"/>
                  <a:gd name="T49" fmla="*/ 45 h 66"/>
                  <a:gd name="T50" fmla="*/ 4 w 343"/>
                  <a:gd name="T51" fmla="*/ 44 h 66"/>
                  <a:gd name="T52" fmla="*/ 0 w 343"/>
                  <a:gd name="T53" fmla="*/ 44 h 6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3"/>
                  <a:gd name="T82" fmla="*/ 0 h 66"/>
                  <a:gd name="T83" fmla="*/ 343 w 343"/>
                  <a:gd name="T84" fmla="*/ 66 h 6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3" h="66">
                    <a:moveTo>
                      <a:pt x="0" y="44"/>
                    </a:moveTo>
                    <a:lnTo>
                      <a:pt x="0" y="58"/>
                    </a:lnTo>
                    <a:lnTo>
                      <a:pt x="4" y="58"/>
                    </a:lnTo>
                    <a:lnTo>
                      <a:pt x="16" y="60"/>
                    </a:lnTo>
                    <a:lnTo>
                      <a:pt x="35" y="63"/>
                    </a:lnTo>
                    <a:lnTo>
                      <a:pt x="59" y="64"/>
                    </a:lnTo>
                    <a:lnTo>
                      <a:pt x="88" y="66"/>
                    </a:lnTo>
                    <a:lnTo>
                      <a:pt x="120" y="66"/>
                    </a:lnTo>
                    <a:lnTo>
                      <a:pt x="156" y="64"/>
                    </a:lnTo>
                    <a:lnTo>
                      <a:pt x="193" y="60"/>
                    </a:lnTo>
                    <a:lnTo>
                      <a:pt x="234" y="54"/>
                    </a:lnTo>
                    <a:lnTo>
                      <a:pt x="271" y="44"/>
                    </a:lnTo>
                    <a:lnTo>
                      <a:pt x="305" y="32"/>
                    </a:lnTo>
                    <a:lnTo>
                      <a:pt x="343" y="11"/>
                    </a:lnTo>
                    <a:lnTo>
                      <a:pt x="337" y="0"/>
                    </a:lnTo>
                    <a:lnTo>
                      <a:pt x="308" y="14"/>
                    </a:lnTo>
                    <a:lnTo>
                      <a:pt x="268" y="29"/>
                    </a:lnTo>
                    <a:lnTo>
                      <a:pt x="228" y="39"/>
                    </a:lnTo>
                    <a:lnTo>
                      <a:pt x="193" y="45"/>
                    </a:lnTo>
                    <a:lnTo>
                      <a:pt x="156" y="50"/>
                    </a:lnTo>
                    <a:lnTo>
                      <a:pt x="120" y="51"/>
                    </a:lnTo>
                    <a:lnTo>
                      <a:pt x="88" y="51"/>
                    </a:lnTo>
                    <a:lnTo>
                      <a:pt x="59" y="50"/>
                    </a:lnTo>
                    <a:lnTo>
                      <a:pt x="35" y="48"/>
                    </a:lnTo>
                    <a:lnTo>
                      <a:pt x="16" y="45"/>
                    </a:lnTo>
                    <a:lnTo>
                      <a:pt x="4" y="44"/>
                    </a:ln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4" name="Freeform 79"/>
              <p:cNvSpPr>
                <a:spLocks/>
              </p:cNvSpPr>
              <p:nvPr/>
            </p:nvSpPr>
            <p:spPr bwMode="auto">
              <a:xfrm>
                <a:off x="3799" y="3531"/>
                <a:ext cx="218" cy="97"/>
              </a:xfrm>
              <a:custGeom>
                <a:avLst/>
                <a:gdLst>
                  <a:gd name="T0" fmla="*/ 3 w 653"/>
                  <a:gd name="T1" fmla="*/ 263 h 290"/>
                  <a:gd name="T2" fmla="*/ 0 w 653"/>
                  <a:gd name="T3" fmla="*/ 278 h 290"/>
                  <a:gd name="T4" fmla="*/ 3 w 653"/>
                  <a:gd name="T5" fmla="*/ 280 h 290"/>
                  <a:gd name="T6" fmla="*/ 28 w 653"/>
                  <a:gd name="T7" fmla="*/ 283 h 290"/>
                  <a:gd name="T8" fmla="*/ 57 w 653"/>
                  <a:gd name="T9" fmla="*/ 287 h 290"/>
                  <a:gd name="T10" fmla="*/ 99 w 653"/>
                  <a:gd name="T11" fmla="*/ 290 h 290"/>
                  <a:gd name="T12" fmla="*/ 147 w 653"/>
                  <a:gd name="T13" fmla="*/ 289 h 290"/>
                  <a:gd name="T14" fmla="*/ 208 w 653"/>
                  <a:gd name="T15" fmla="*/ 281 h 290"/>
                  <a:gd name="T16" fmla="*/ 270 w 653"/>
                  <a:gd name="T17" fmla="*/ 268 h 290"/>
                  <a:gd name="T18" fmla="*/ 331 w 653"/>
                  <a:gd name="T19" fmla="*/ 246 h 290"/>
                  <a:gd name="T20" fmla="*/ 412 w 653"/>
                  <a:gd name="T21" fmla="*/ 209 h 290"/>
                  <a:gd name="T22" fmla="*/ 495 w 653"/>
                  <a:gd name="T23" fmla="*/ 156 h 290"/>
                  <a:gd name="T24" fmla="*/ 561 w 653"/>
                  <a:gd name="T25" fmla="*/ 103 h 290"/>
                  <a:gd name="T26" fmla="*/ 644 w 653"/>
                  <a:gd name="T27" fmla="*/ 18 h 290"/>
                  <a:gd name="T28" fmla="*/ 653 w 653"/>
                  <a:gd name="T29" fmla="*/ 9 h 290"/>
                  <a:gd name="T30" fmla="*/ 648 w 653"/>
                  <a:gd name="T31" fmla="*/ 4 h 290"/>
                  <a:gd name="T32" fmla="*/ 644 w 653"/>
                  <a:gd name="T33" fmla="*/ 0 h 290"/>
                  <a:gd name="T34" fmla="*/ 635 w 653"/>
                  <a:gd name="T35" fmla="*/ 9 h 290"/>
                  <a:gd name="T36" fmla="*/ 564 w 653"/>
                  <a:gd name="T37" fmla="*/ 82 h 290"/>
                  <a:gd name="T38" fmla="*/ 474 w 653"/>
                  <a:gd name="T39" fmla="*/ 153 h 290"/>
                  <a:gd name="T40" fmla="*/ 407 w 653"/>
                  <a:gd name="T41" fmla="*/ 197 h 290"/>
                  <a:gd name="T42" fmla="*/ 340 w 653"/>
                  <a:gd name="T43" fmla="*/ 228 h 290"/>
                  <a:gd name="T44" fmla="*/ 267 w 653"/>
                  <a:gd name="T45" fmla="*/ 253 h 290"/>
                  <a:gd name="T46" fmla="*/ 202 w 653"/>
                  <a:gd name="T47" fmla="*/ 266 h 290"/>
                  <a:gd name="T48" fmla="*/ 147 w 653"/>
                  <a:gd name="T49" fmla="*/ 274 h 290"/>
                  <a:gd name="T50" fmla="*/ 99 w 653"/>
                  <a:gd name="T51" fmla="*/ 275 h 290"/>
                  <a:gd name="T52" fmla="*/ 57 w 653"/>
                  <a:gd name="T53" fmla="*/ 272 h 290"/>
                  <a:gd name="T54" fmla="*/ 28 w 653"/>
                  <a:gd name="T55" fmla="*/ 268 h 290"/>
                  <a:gd name="T56" fmla="*/ 15 w 653"/>
                  <a:gd name="T57" fmla="*/ 265 h 290"/>
                  <a:gd name="T58" fmla="*/ 3 w 653"/>
                  <a:gd name="T59" fmla="*/ 263 h 29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53"/>
                  <a:gd name="T91" fmla="*/ 0 h 290"/>
                  <a:gd name="T92" fmla="*/ 653 w 653"/>
                  <a:gd name="T93" fmla="*/ 290 h 29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53" h="290">
                    <a:moveTo>
                      <a:pt x="3" y="263"/>
                    </a:moveTo>
                    <a:lnTo>
                      <a:pt x="0" y="278"/>
                    </a:lnTo>
                    <a:lnTo>
                      <a:pt x="3" y="280"/>
                    </a:lnTo>
                    <a:lnTo>
                      <a:pt x="28" y="283"/>
                    </a:lnTo>
                    <a:lnTo>
                      <a:pt x="57" y="287"/>
                    </a:lnTo>
                    <a:lnTo>
                      <a:pt x="99" y="290"/>
                    </a:lnTo>
                    <a:lnTo>
                      <a:pt x="147" y="289"/>
                    </a:lnTo>
                    <a:lnTo>
                      <a:pt x="208" y="281"/>
                    </a:lnTo>
                    <a:lnTo>
                      <a:pt x="270" y="268"/>
                    </a:lnTo>
                    <a:lnTo>
                      <a:pt x="331" y="246"/>
                    </a:lnTo>
                    <a:lnTo>
                      <a:pt x="412" y="209"/>
                    </a:lnTo>
                    <a:lnTo>
                      <a:pt x="495" y="156"/>
                    </a:lnTo>
                    <a:lnTo>
                      <a:pt x="561" y="103"/>
                    </a:lnTo>
                    <a:lnTo>
                      <a:pt x="644" y="18"/>
                    </a:lnTo>
                    <a:lnTo>
                      <a:pt x="653" y="9"/>
                    </a:lnTo>
                    <a:lnTo>
                      <a:pt x="648" y="4"/>
                    </a:lnTo>
                    <a:lnTo>
                      <a:pt x="644" y="0"/>
                    </a:lnTo>
                    <a:lnTo>
                      <a:pt x="635" y="9"/>
                    </a:lnTo>
                    <a:lnTo>
                      <a:pt x="564" y="82"/>
                    </a:lnTo>
                    <a:lnTo>
                      <a:pt x="474" y="153"/>
                    </a:lnTo>
                    <a:lnTo>
                      <a:pt x="407" y="197"/>
                    </a:lnTo>
                    <a:lnTo>
                      <a:pt x="340" y="228"/>
                    </a:lnTo>
                    <a:lnTo>
                      <a:pt x="267" y="253"/>
                    </a:lnTo>
                    <a:lnTo>
                      <a:pt x="202" y="266"/>
                    </a:lnTo>
                    <a:lnTo>
                      <a:pt x="147" y="274"/>
                    </a:lnTo>
                    <a:lnTo>
                      <a:pt x="99" y="275"/>
                    </a:lnTo>
                    <a:lnTo>
                      <a:pt x="57" y="272"/>
                    </a:lnTo>
                    <a:lnTo>
                      <a:pt x="28" y="268"/>
                    </a:lnTo>
                    <a:lnTo>
                      <a:pt x="15" y="265"/>
                    </a:lnTo>
                    <a:lnTo>
                      <a:pt x="3" y="2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5" name="Freeform 80"/>
              <p:cNvSpPr>
                <a:spLocks/>
              </p:cNvSpPr>
              <p:nvPr/>
            </p:nvSpPr>
            <p:spPr bwMode="auto">
              <a:xfrm>
                <a:off x="4014" y="3445"/>
                <a:ext cx="276" cy="89"/>
              </a:xfrm>
              <a:custGeom>
                <a:avLst/>
                <a:gdLst>
                  <a:gd name="T0" fmla="*/ 4 w 829"/>
                  <a:gd name="T1" fmla="*/ 262 h 268"/>
                  <a:gd name="T2" fmla="*/ 9 w 829"/>
                  <a:gd name="T3" fmla="*/ 268 h 268"/>
                  <a:gd name="T4" fmla="*/ 35 w 829"/>
                  <a:gd name="T5" fmla="*/ 245 h 268"/>
                  <a:gd name="T6" fmla="*/ 75 w 829"/>
                  <a:gd name="T7" fmla="*/ 212 h 268"/>
                  <a:gd name="T8" fmla="*/ 128 w 829"/>
                  <a:gd name="T9" fmla="*/ 172 h 268"/>
                  <a:gd name="T10" fmla="*/ 199 w 829"/>
                  <a:gd name="T11" fmla="*/ 125 h 268"/>
                  <a:gd name="T12" fmla="*/ 255 w 829"/>
                  <a:gd name="T13" fmla="*/ 94 h 268"/>
                  <a:gd name="T14" fmla="*/ 352 w 829"/>
                  <a:gd name="T15" fmla="*/ 55 h 268"/>
                  <a:gd name="T16" fmla="*/ 437 w 829"/>
                  <a:gd name="T17" fmla="*/ 28 h 268"/>
                  <a:gd name="T18" fmla="*/ 530 w 829"/>
                  <a:gd name="T19" fmla="*/ 15 h 268"/>
                  <a:gd name="T20" fmla="*/ 626 w 829"/>
                  <a:gd name="T21" fmla="*/ 19 h 268"/>
                  <a:gd name="T22" fmla="*/ 727 w 829"/>
                  <a:gd name="T23" fmla="*/ 44 h 268"/>
                  <a:gd name="T24" fmla="*/ 823 w 829"/>
                  <a:gd name="T25" fmla="*/ 93 h 268"/>
                  <a:gd name="T26" fmla="*/ 829 w 829"/>
                  <a:gd name="T27" fmla="*/ 81 h 268"/>
                  <a:gd name="T28" fmla="*/ 727 w 829"/>
                  <a:gd name="T29" fmla="*/ 30 h 268"/>
                  <a:gd name="T30" fmla="*/ 629 w 829"/>
                  <a:gd name="T31" fmla="*/ 5 h 268"/>
                  <a:gd name="T32" fmla="*/ 530 w 829"/>
                  <a:gd name="T33" fmla="*/ 0 h 268"/>
                  <a:gd name="T34" fmla="*/ 434 w 829"/>
                  <a:gd name="T35" fmla="*/ 13 h 268"/>
                  <a:gd name="T36" fmla="*/ 340 w 829"/>
                  <a:gd name="T37" fmla="*/ 40 h 268"/>
                  <a:gd name="T38" fmla="*/ 272 w 829"/>
                  <a:gd name="T39" fmla="*/ 71 h 268"/>
                  <a:gd name="T40" fmla="*/ 178 w 829"/>
                  <a:gd name="T41" fmla="*/ 122 h 268"/>
                  <a:gd name="T42" fmla="*/ 119 w 829"/>
                  <a:gd name="T43" fmla="*/ 161 h 268"/>
                  <a:gd name="T44" fmla="*/ 66 w 829"/>
                  <a:gd name="T45" fmla="*/ 200 h 268"/>
                  <a:gd name="T46" fmla="*/ 26 w 829"/>
                  <a:gd name="T47" fmla="*/ 233 h 268"/>
                  <a:gd name="T48" fmla="*/ 13 w 829"/>
                  <a:gd name="T49" fmla="*/ 245 h 268"/>
                  <a:gd name="T50" fmla="*/ 0 w 829"/>
                  <a:gd name="T51" fmla="*/ 258 h 268"/>
                  <a:gd name="T52" fmla="*/ 4 w 829"/>
                  <a:gd name="T53" fmla="*/ 262 h 26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29"/>
                  <a:gd name="T82" fmla="*/ 0 h 268"/>
                  <a:gd name="T83" fmla="*/ 829 w 829"/>
                  <a:gd name="T84" fmla="*/ 268 h 26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29" h="268">
                    <a:moveTo>
                      <a:pt x="4" y="262"/>
                    </a:moveTo>
                    <a:lnTo>
                      <a:pt x="9" y="268"/>
                    </a:lnTo>
                    <a:lnTo>
                      <a:pt x="35" y="245"/>
                    </a:lnTo>
                    <a:lnTo>
                      <a:pt x="75" y="212"/>
                    </a:lnTo>
                    <a:lnTo>
                      <a:pt x="128" y="172"/>
                    </a:lnTo>
                    <a:lnTo>
                      <a:pt x="199" y="125"/>
                    </a:lnTo>
                    <a:lnTo>
                      <a:pt x="255" y="94"/>
                    </a:lnTo>
                    <a:lnTo>
                      <a:pt x="352" y="55"/>
                    </a:lnTo>
                    <a:lnTo>
                      <a:pt x="437" y="28"/>
                    </a:lnTo>
                    <a:lnTo>
                      <a:pt x="530" y="15"/>
                    </a:lnTo>
                    <a:lnTo>
                      <a:pt x="626" y="19"/>
                    </a:lnTo>
                    <a:lnTo>
                      <a:pt x="727" y="44"/>
                    </a:lnTo>
                    <a:lnTo>
                      <a:pt x="823" y="93"/>
                    </a:lnTo>
                    <a:lnTo>
                      <a:pt x="829" y="81"/>
                    </a:lnTo>
                    <a:lnTo>
                      <a:pt x="727" y="30"/>
                    </a:lnTo>
                    <a:lnTo>
                      <a:pt x="629" y="5"/>
                    </a:lnTo>
                    <a:lnTo>
                      <a:pt x="530" y="0"/>
                    </a:lnTo>
                    <a:lnTo>
                      <a:pt x="434" y="13"/>
                    </a:lnTo>
                    <a:lnTo>
                      <a:pt x="340" y="40"/>
                    </a:lnTo>
                    <a:lnTo>
                      <a:pt x="272" y="71"/>
                    </a:lnTo>
                    <a:lnTo>
                      <a:pt x="178" y="122"/>
                    </a:lnTo>
                    <a:lnTo>
                      <a:pt x="119" y="161"/>
                    </a:lnTo>
                    <a:lnTo>
                      <a:pt x="66" y="200"/>
                    </a:lnTo>
                    <a:lnTo>
                      <a:pt x="26" y="233"/>
                    </a:lnTo>
                    <a:lnTo>
                      <a:pt x="13" y="245"/>
                    </a:lnTo>
                    <a:lnTo>
                      <a:pt x="0" y="258"/>
                    </a:lnTo>
                    <a:lnTo>
                      <a:pt x="4" y="2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6" name="Freeform 81"/>
              <p:cNvSpPr>
                <a:spLocks/>
              </p:cNvSpPr>
              <p:nvPr/>
            </p:nvSpPr>
            <p:spPr bwMode="auto">
              <a:xfrm>
                <a:off x="2630" y="2600"/>
                <a:ext cx="277" cy="185"/>
              </a:xfrm>
              <a:custGeom>
                <a:avLst/>
                <a:gdLst>
                  <a:gd name="T0" fmla="*/ 831 w 831"/>
                  <a:gd name="T1" fmla="*/ 0 h 557"/>
                  <a:gd name="T2" fmla="*/ 818 w 831"/>
                  <a:gd name="T3" fmla="*/ 1 h 557"/>
                  <a:gd name="T4" fmla="*/ 779 w 831"/>
                  <a:gd name="T5" fmla="*/ 6 h 557"/>
                  <a:gd name="T6" fmla="*/ 720 w 831"/>
                  <a:gd name="T7" fmla="*/ 15 h 557"/>
                  <a:gd name="T8" fmla="*/ 647 w 831"/>
                  <a:gd name="T9" fmla="*/ 26 h 557"/>
                  <a:gd name="T10" fmla="*/ 561 w 831"/>
                  <a:gd name="T11" fmla="*/ 44 h 557"/>
                  <a:gd name="T12" fmla="*/ 469 w 831"/>
                  <a:gd name="T13" fmla="*/ 66 h 557"/>
                  <a:gd name="T14" fmla="*/ 374 w 831"/>
                  <a:gd name="T15" fmla="*/ 93 h 557"/>
                  <a:gd name="T16" fmla="*/ 283 w 831"/>
                  <a:gd name="T17" fmla="*/ 124 h 557"/>
                  <a:gd name="T18" fmla="*/ 199 w 831"/>
                  <a:gd name="T19" fmla="*/ 162 h 557"/>
                  <a:gd name="T20" fmla="*/ 125 w 831"/>
                  <a:gd name="T21" fmla="*/ 205 h 557"/>
                  <a:gd name="T22" fmla="*/ 68 w 831"/>
                  <a:gd name="T23" fmla="*/ 255 h 557"/>
                  <a:gd name="T24" fmla="*/ 30 w 831"/>
                  <a:gd name="T25" fmla="*/ 311 h 557"/>
                  <a:gd name="T26" fmla="*/ 10 w 831"/>
                  <a:gd name="T27" fmla="*/ 367 h 557"/>
                  <a:gd name="T28" fmla="*/ 0 w 831"/>
                  <a:gd name="T29" fmla="*/ 418 h 557"/>
                  <a:gd name="T30" fmla="*/ 0 w 831"/>
                  <a:gd name="T31" fmla="*/ 462 h 557"/>
                  <a:gd name="T32" fmla="*/ 10 w 831"/>
                  <a:gd name="T33" fmla="*/ 499 h 557"/>
                  <a:gd name="T34" fmla="*/ 31 w 831"/>
                  <a:gd name="T35" fmla="*/ 529 h 557"/>
                  <a:gd name="T36" fmla="*/ 62 w 831"/>
                  <a:gd name="T37" fmla="*/ 548 h 557"/>
                  <a:gd name="T38" fmla="*/ 102 w 831"/>
                  <a:gd name="T39" fmla="*/ 557 h 557"/>
                  <a:gd name="T40" fmla="*/ 152 w 831"/>
                  <a:gd name="T41" fmla="*/ 554 h 557"/>
                  <a:gd name="T42" fmla="*/ 212 w 831"/>
                  <a:gd name="T43" fmla="*/ 539 h 557"/>
                  <a:gd name="T44" fmla="*/ 281 w 831"/>
                  <a:gd name="T45" fmla="*/ 510 h 557"/>
                  <a:gd name="T46" fmla="*/ 360 w 831"/>
                  <a:gd name="T47" fmla="*/ 467 h 557"/>
                  <a:gd name="T48" fmla="*/ 446 w 831"/>
                  <a:gd name="T49" fmla="*/ 409 h 557"/>
                  <a:gd name="T50" fmla="*/ 831 w 831"/>
                  <a:gd name="T51" fmla="*/ 0 h 557"/>
                  <a:gd name="T52" fmla="*/ 831 w 831"/>
                  <a:gd name="T53" fmla="*/ 0 h 55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31"/>
                  <a:gd name="T82" fmla="*/ 0 h 557"/>
                  <a:gd name="T83" fmla="*/ 831 w 831"/>
                  <a:gd name="T84" fmla="*/ 557 h 55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31" h="557">
                    <a:moveTo>
                      <a:pt x="831" y="0"/>
                    </a:moveTo>
                    <a:lnTo>
                      <a:pt x="818" y="1"/>
                    </a:lnTo>
                    <a:lnTo>
                      <a:pt x="779" y="6"/>
                    </a:lnTo>
                    <a:lnTo>
                      <a:pt x="720" y="15"/>
                    </a:lnTo>
                    <a:lnTo>
                      <a:pt x="647" y="26"/>
                    </a:lnTo>
                    <a:lnTo>
                      <a:pt x="561" y="44"/>
                    </a:lnTo>
                    <a:lnTo>
                      <a:pt x="469" y="66"/>
                    </a:lnTo>
                    <a:lnTo>
                      <a:pt x="374" y="93"/>
                    </a:lnTo>
                    <a:lnTo>
                      <a:pt x="283" y="124"/>
                    </a:lnTo>
                    <a:lnTo>
                      <a:pt x="199" y="162"/>
                    </a:lnTo>
                    <a:lnTo>
                      <a:pt x="125" y="205"/>
                    </a:lnTo>
                    <a:lnTo>
                      <a:pt x="68" y="255"/>
                    </a:lnTo>
                    <a:lnTo>
                      <a:pt x="30" y="311"/>
                    </a:lnTo>
                    <a:lnTo>
                      <a:pt x="10" y="367"/>
                    </a:lnTo>
                    <a:lnTo>
                      <a:pt x="0" y="418"/>
                    </a:lnTo>
                    <a:lnTo>
                      <a:pt x="0" y="462"/>
                    </a:lnTo>
                    <a:lnTo>
                      <a:pt x="10" y="499"/>
                    </a:lnTo>
                    <a:lnTo>
                      <a:pt x="31" y="529"/>
                    </a:lnTo>
                    <a:lnTo>
                      <a:pt x="62" y="548"/>
                    </a:lnTo>
                    <a:lnTo>
                      <a:pt x="102" y="557"/>
                    </a:lnTo>
                    <a:lnTo>
                      <a:pt x="152" y="554"/>
                    </a:lnTo>
                    <a:lnTo>
                      <a:pt x="212" y="539"/>
                    </a:lnTo>
                    <a:lnTo>
                      <a:pt x="281" y="510"/>
                    </a:lnTo>
                    <a:lnTo>
                      <a:pt x="360" y="467"/>
                    </a:lnTo>
                    <a:lnTo>
                      <a:pt x="446" y="409"/>
                    </a:lnTo>
                    <a:lnTo>
                      <a:pt x="8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7" name="Freeform 82"/>
              <p:cNvSpPr>
                <a:spLocks/>
              </p:cNvSpPr>
              <p:nvPr/>
            </p:nvSpPr>
            <p:spPr bwMode="auto">
              <a:xfrm>
                <a:off x="4982" y="3523"/>
                <a:ext cx="1004" cy="246"/>
              </a:xfrm>
              <a:custGeom>
                <a:avLst/>
                <a:gdLst>
                  <a:gd name="T0" fmla="*/ 305 w 3011"/>
                  <a:gd name="T1" fmla="*/ 448 h 738"/>
                  <a:gd name="T2" fmla="*/ 353 w 3011"/>
                  <a:gd name="T3" fmla="*/ 433 h 738"/>
                  <a:gd name="T4" fmla="*/ 449 w 3011"/>
                  <a:gd name="T5" fmla="*/ 409 h 738"/>
                  <a:gd name="T6" fmla="*/ 587 w 3011"/>
                  <a:gd name="T7" fmla="*/ 387 h 738"/>
                  <a:gd name="T8" fmla="*/ 766 w 3011"/>
                  <a:gd name="T9" fmla="*/ 374 h 738"/>
                  <a:gd name="T10" fmla="*/ 979 w 3011"/>
                  <a:gd name="T11" fmla="*/ 378 h 738"/>
                  <a:gd name="T12" fmla="*/ 1115 w 3011"/>
                  <a:gd name="T13" fmla="*/ 392 h 738"/>
                  <a:gd name="T14" fmla="*/ 1225 w 3011"/>
                  <a:gd name="T15" fmla="*/ 411 h 738"/>
                  <a:gd name="T16" fmla="*/ 1420 w 3011"/>
                  <a:gd name="T17" fmla="*/ 446 h 738"/>
                  <a:gd name="T18" fmla="*/ 1674 w 3011"/>
                  <a:gd name="T19" fmla="*/ 492 h 738"/>
                  <a:gd name="T20" fmla="*/ 1959 w 3011"/>
                  <a:gd name="T21" fmla="*/ 545 h 738"/>
                  <a:gd name="T22" fmla="*/ 2249 w 3011"/>
                  <a:gd name="T23" fmla="*/ 599 h 738"/>
                  <a:gd name="T24" fmla="*/ 2398 w 3011"/>
                  <a:gd name="T25" fmla="*/ 629 h 738"/>
                  <a:gd name="T26" fmla="*/ 2467 w 3011"/>
                  <a:gd name="T27" fmla="*/ 636 h 738"/>
                  <a:gd name="T28" fmla="*/ 2582 w 3011"/>
                  <a:gd name="T29" fmla="*/ 633 h 738"/>
                  <a:gd name="T30" fmla="*/ 2717 w 3011"/>
                  <a:gd name="T31" fmla="*/ 599 h 738"/>
                  <a:gd name="T32" fmla="*/ 2846 w 3011"/>
                  <a:gd name="T33" fmla="*/ 514 h 738"/>
                  <a:gd name="T34" fmla="*/ 2944 w 3011"/>
                  <a:gd name="T35" fmla="*/ 359 h 738"/>
                  <a:gd name="T36" fmla="*/ 2975 w 3011"/>
                  <a:gd name="T37" fmla="*/ 244 h 738"/>
                  <a:gd name="T38" fmla="*/ 2971 w 3011"/>
                  <a:gd name="T39" fmla="*/ 210 h 738"/>
                  <a:gd name="T40" fmla="*/ 2955 w 3011"/>
                  <a:gd name="T41" fmla="*/ 154 h 738"/>
                  <a:gd name="T42" fmla="*/ 2913 w 3011"/>
                  <a:gd name="T43" fmla="*/ 93 h 738"/>
                  <a:gd name="T44" fmla="*/ 2835 w 3011"/>
                  <a:gd name="T45" fmla="*/ 38 h 738"/>
                  <a:gd name="T46" fmla="*/ 2713 w 3011"/>
                  <a:gd name="T47" fmla="*/ 4 h 738"/>
                  <a:gd name="T48" fmla="*/ 2641 w 3011"/>
                  <a:gd name="T49" fmla="*/ 0 h 738"/>
                  <a:gd name="T50" fmla="*/ 2712 w 3011"/>
                  <a:gd name="T51" fmla="*/ 1 h 738"/>
                  <a:gd name="T52" fmla="*/ 2819 w 3011"/>
                  <a:gd name="T53" fmla="*/ 20 h 738"/>
                  <a:gd name="T54" fmla="*/ 2928 w 3011"/>
                  <a:gd name="T55" fmla="*/ 72 h 738"/>
                  <a:gd name="T56" fmla="*/ 3000 w 3011"/>
                  <a:gd name="T57" fmla="*/ 175 h 738"/>
                  <a:gd name="T58" fmla="*/ 3000 w 3011"/>
                  <a:gd name="T59" fmla="*/ 344 h 738"/>
                  <a:gd name="T60" fmla="*/ 2959 w 3011"/>
                  <a:gd name="T61" fmla="*/ 465 h 738"/>
                  <a:gd name="T62" fmla="*/ 2932 w 3011"/>
                  <a:gd name="T63" fmla="*/ 509 h 738"/>
                  <a:gd name="T64" fmla="*/ 2874 w 3011"/>
                  <a:gd name="T65" fmla="*/ 577 h 738"/>
                  <a:gd name="T66" fmla="*/ 2770 w 3011"/>
                  <a:gd name="T67" fmla="*/ 652 h 738"/>
                  <a:gd name="T68" fmla="*/ 2614 w 3011"/>
                  <a:gd name="T69" fmla="*/ 713 h 738"/>
                  <a:gd name="T70" fmla="*/ 2396 w 3011"/>
                  <a:gd name="T71" fmla="*/ 738 h 738"/>
                  <a:gd name="T72" fmla="*/ 2245 w 3011"/>
                  <a:gd name="T73" fmla="*/ 729 h 738"/>
                  <a:gd name="T74" fmla="*/ 2133 w 3011"/>
                  <a:gd name="T75" fmla="*/ 708 h 738"/>
                  <a:gd name="T76" fmla="*/ 1948 w 3011"/>
                  <a:gd name="T77" fmla="*/ 674 h 738"/>
                  <a:gd name="T78" fmla="*/ 1738 w 3011"/>
                  <a:gd name="T79" fmla="*/ 635 h 738"/>
                  <a:gd name="T80" fmla="*/ 1545 w 3011"/>
                  <a:gd name="T81" fmla="*/ 601 h 738"/>
                  <a:gd name="T82" fmla="*/ 1415 w 3011"/>
                  <a:gd name="T83" fmla="*/ 580 h 738"/>
                  <a:gd name="T84" fmla="*/ 1367 w 3011"/>
                  <a:gd name="T85" fmla="*/ 574 h 738"/>
                  <a:gd name="T86" fmla="*/ 1230 w 3011"/>
                  <a:gd name="T87" fmla="*/ 561 h 738"/>
                  <a:gd name="T88" fmla="*/ 994 w 3011"/>
                  <a:gd name="T89" fmla="*/ 546 h 738"/>
                  <a:gd name="T90" fmla="*/ 702 w 3011"/>
                  <a:gd name="T91" fmla="*/ 545 h 738"/>
                  <a:gd name="T92" fmla="*/ 396 w 3011"/>
                  <a:gd name="T93" fmla="*/ 571 h 738"/>
                  <a:gd name="T94" fmla="*/ 116 w 3011"/>
                  <a:gd name="T95" fmla="*/ 639 h 738"/>
                  <a:gd name="T96" fmla="*/ 299 w 3011"/>
                  <a:gd name="T97" fmla="*/ 450 h 7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011"/>
                  <a:gd name="T148" fmla="*/ 0 h 738"/>
                  <a:gd name="T149" fmla="*/ 3011 w 3011"/>
                  <a:gd name="T150" fmla="*/ 738 h 7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011" h="738">
                    <a:moveTo>
                      <a:pt x="299" y="450"/>
                    </a:moveTo>
                    <a:lnTo>
                      <a:pt x="305" y="448"/>
                    </a:lnTo>
                    <a:lnTo>
                      <a:pt x="322" y="442"/>
                    </a:lnTo>
                    <a:lnTo>
                      <a:pt x="353" y="433"/>
                    </a:lnTo>
                    <a:lnTo>
                      <a:pt x="396" y="421"/>
                    </a:lnTo>
                    <a:lnTo>
                      <a:pt x="449" y="409"/>
                    </a:lnTo>
                    <a:lnTo>
                      <a:pt x="514" y="397"/>
                    </a:lnTo>
                    <a:lnTo>
                      <a:pt x="587" y="387"/>
                    </a:lnTo>
                    <a:lnTo>
                      <a:pt x="671" y="380"/>
                    </a:lnTo>
                    <a:lnTo>
                      <a:pt x="766" y="374"/>
                    </a:lnTo>
                    <a:lnTo>
                      <a:pt x="869" y="374"/>
                    </a:lnTo>
                    <a:lnTo>
                      <a:pt x="979" y="378"/>
                    </a:lnTo>
                    <a:lnTo>
                      <a:pt x="1100" y="390"/>
                    </a:lnTo>
                    <a:lnTo>
                      <a:pt x="1115" y="392"/>
                    </a:lnTo>
                    <a:lnTo>
                      <a:pt x="1157" y="399"/>
                    </a:lnTo>
                    <a:lnTo>
                      <a:pt x="1225" y="411"/>
                    </a:lnTo>
                    <a:lnTo>
                      <a:pt x="1314" y="427"/>
                    </a:lnTo>
                    <a:lnTo>
                      <a:pt x="1420" y="446"/>
                    </a:lnTo>
                    <a:lnTo>
                      <a:pt x="1542" y="468"/>
                    </a:lnTo>
                    <a:lnTo>
                      <a:pt x="1674" y="492"/>
                    </a:lnTo>
                    <a:lnTo>
                      <a:pt x="1814" y="517"/>
                    </a:lnTo>
                    <a:lnTo>
                      <a:pt x="1959" y="545"/>
                    </a:lnTo>
                    <a:lnTo>
                      <a:pt x="2106" y="571"/>
                    </a:lnTo>
                    <a:lnTo>
                      <a:pt x="2249" y="599"/>
                    </a:lnTo>
                    <a:lnTo>
                      <a:pt x="2389" y="627"/>
                    </a:lnTo>
                    <a:lnTo>
                      <a:pt x="2398" y="629"/>
                    </a:lnTo>
                    <a:lnTo>
                      <a:pt x="2426" y="633"/>
                    </a:lnTo>
                    <a:lnTo>
                      <a:pt x="2467" y="636"/>
                    </a:lnTo>
                    <a:lnTo>
                      <a:pt x="2522" y="638"/>
                    </a:lnTo>
                    <a:lnTo>
                      <a:pt x="2582" y="633"/>
                    </a:lnTo>
                    <a:lnTo>
                      <a:pt x="2648" y="621"/>
                    </a:lnTo>
                    <a:lnTo>
                      <a:pt x="2717" y="599"/>
                    </a:lnTo>
                    <a:lnTo>
                      <a:pt x="2784" y="564"/>
                    </a:lnTo>
                    <a:lnTo>
                      <a:pt x="2846" y="514"/>
                    </a:lnTo>
                    <a:lnTo>
                      <a:pt x="2902" y="446"/>
                    </a:lnTo>
                    <a:lnTo>
                      <a:pt x="2944" y="359"/>
                    </a:lnTo>
                    <a:lnTo>
                      <a:pt x="2975" y="250"/>
                    </a:lnTo>
                    <a:lnTo>
                      <a:pt x="2975" y="244"/>
                    </a:lnTo>
                    <a:lnTo>
                      <a:pt x="2974" y="231"/>
                    </a:lnTo>
                    <a:lnTo>
                      <a:pt x="2971" y="210"/>
                    </a:lnTo>
                    <a:lnTo>
                      <a:pt x="2965" y="184"/>
                    </a:lnTo>
                    <a:lnTo>
                      <a:pt x="2955" y="154"/>
                    </a:lnTo>
                    <a:lnTo>
                      <a:pt x="2937" y="124"/>
                    </a:lnTo>
                    <a:lnTo>
                      <a:pt x="2913" y="93"/>
                    </a:lnTo>
                    <a:lnTo>
                      <a:pt x="2879" y="63"/>
                    </a:lnTo>
                    <a:lnTo>
                      <a:pt x="2835" y="38"/>
                    </a:lnTo>
                    <a:lnTo>
                      <a:pt x="2781" y="17"/>
                    </a:lnTo>
                    <a:lnTo>
                      <a:pt x="2713" y="4"/>
                    </a:lnTo>
                    <a:lnTo>
                      <a:pt x="2631" y="1"/>
                    </a:lnTo>
                    <a:lnTo>
                      <a:pt x="2641" y="0"/>
                    </a:lnTo>
                    <a:lnTo>
                      <a:pt x="2669" y="0"/>
                    </a:lnTo>
                    <a:lnTo>
                      <a:pt x="2712" y="1"/>
                    </a:lnTo>
                    <a:lnTo>
                      <a:pt x="2763" y="7"/>
                    </a:lnTo>
                    <a:lnTo>
                      <a:pt x="2819" y="20"/>
                    </a:lnTo>
                    <a:lnTo>
                      <a:pt x="2875" y="41"/>
                    </a:lnTo>
                    <a:lnTo>
                      <a:pt x="2928" y="72"/>
                    </a:lnTo>
                    <a:lnTo>
                      <a:pt x="2971" y="116"/>
                    </a:lnTo>
                    <a:lnTo>
                      <a:pt x="3000" y="175"/>
                    </a:lnTo>
                    <a:lnTo>
                      <a:pt x="3011" y="250"/>
                    </a:lnTo>
                    <a:lnTo>
                      <a:pt x="3000" y="344"/>
                    </a:lnTo>
                    <a:lnTo>
                      <a:pt x="2962" y="459"/>
                    </a:lnTo>
                    <a:lnTo>
                      <a:pt x="2959" y="465"/>
                    </a:lnTo>
                    <a:lnTo>
                      <a:pt x="2950" y="483"/>
                    </a:lnTo>
                    <a:lnTo>
                      <a:pt x="2932" y="509"/>
                    </a:lnTo>
                    <a:lnTo>
                      <a:pt x="2907" y="542"/>
                    </a:lnTo>
                    <a:lnTo>
                      <a:pt x="2874" y="577"/>
                    </a:lnTo>
                    <a:lnTo>
                      <a:pt x="2828" y="615"/>
                    </a:lnTo>
                    <a:lnTo>
                      <a:pt x="2770" y="652"/>
                    </a:lnTo>
                    <a:lnTo>
                      <a:pt x="2700" y="685"/>
                    </a:lnTo>
                    <a:lnTo>
                      <a:pt x="2614" y="713"/>
                    </a:lnTo>
                    <a:lnTo>
                      <a:pt x="2514" y="730"/>
                    </a:lnTo>
                    <a:lnTo>
                      <a:pt x="2396" y="738"/>
                    </a:lnTo>
                    <a:lnTo>
                      <a:pt x="2262" y="733"/>
                    </a:lnTo>
                    <a:lnTo>
                      <a:pt x="2245" y="729"/>
                    </a:lnTo>
                    <a:lnTo>
                      <a:pt x="2200" y="721"/>
                    </a:lnTo>
                    <a:lnTo>
                      <a:pt x="2133" y="708"/>
                    </a:lnTo>
                    <a:lnTo>
                      <a:pt x="2046" y="692"/>
                    </a:lnTo>
                    <a:lnTo>
                      <a:pt x="1948" y="674"/>
                    </a:lnTo>
                    <a:lnTo>
                      <a:pt x="1844" y="655"/>
                    </a:lnTo>
                    <a:lnTo>
                      <a:pt x="1738" y="635"/>
                    </a:lnTo>
                    <a:lnTo>
                      <a:pt x="1636" y="617"/>
                    </a:lnTo>
                    <a:lnTo>
                      <a:pt x="1545" y="601"/>
                    </a:lnTo>
                    <a:lnTo>
                      <a:pt x="1470" y="587"/>
                    </a:lnTo>
                    <a:lnTo>
                      <a:pt x="1415" y="580"/>
                    </a:lnTo>
                    <a:lnTo>
                      <a:pt x="1387" y="577"/>
                    </a:lnTo>
                    <a:lnTo>
                      <a:pt x="1367" y="574"/>
                    </a:lnTo>
                    <a:lnTo>
                      <a:pt x="1314" y="568"/>
                    </a:lnTo>
                    <a:lnTo>
                      <a:pt x="1230" y="561"/>
                    </a:lnTo>
                    <a:lnTo>
                      <a:pt x="1121" y="552"/>
                    </a:lnTo>
                    <a:lnTo>
                      <a:pt x="994" y="546"/>
                    </a:lnTo>
                    <a:lnTo>
                      <a:pt x="853" y="543"/>
                    </a:lnTo>
                    <a:lnTo>
                      <a:pt x="702" y="545"/>
                    </a:lnTo>
                    <a:lnTo>
                      <a:pt x="548" y="554"/>
                    </a:lnTo>
                    <a:lnTo>
                      <a:pt x="396" y="571"/>
                    </a:lnTo>
                    <a:lnTo>
                      <a:pt x="250" y="599"/>
                    </a:lnTo>
                    <a:lnTo>
                      <a:pt x="116" y="639"/>
                    </a:lnTo>
                    <a:lnTo>
                      <a:pt x="0" y="692"/>
                    </a:lnTo>
                    <a:lnTo>
                      <a:pt x="299" y="45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8" name="Freeform 83"/>
              <p:cNvSpPr>
                <a:spLocks/>
              </p:cNvSpPr>
              <p:nvPr/>
            </p:nvSpPr>
            <p:spPr bwMode="auto">
              <a:xfrm>
                <a:off x="5080" y="3604"/>
                <a:ext cx="897" cy="134"/>
              </a:xfrm>
              <a:custGeom>
                <a:avLst/>
                <a:gdLst>
                  <a:gd name="T0" fmla="*/ 9 w 2692"/>
                  <a:gd name="T1" fmla="*/ 215 h 402"/>
                  <a:gd name="T2" fmla="*/ 40 w 2692"/>
                  <a:gd name="T3" fmla="*/ 204 h 402"/>
                  <a:gd name="T4" fmla="*/ 103 w 2692"/>
                  <a:gd name="T5" fmla="*/ 186 h 402"/>
                  <a:gd name="T6" fmla="*/ 226 w 2692"/>
                  <a:gd name="T7" fmla="*/ 162 h 402"/>
                  <a:gd name="T8" fmla="*/ 377 w 2692"/>
                  <a:gd name="T9" fmla="*/ 145 h 402"/>
                  <a:gd name="T10" fmla="*/ 612 w 2692"/>
                  <a:gd name="T11" fmla="*/ 140 h 402"/>
                  <a:gd name="T12" fmla="*/ 806 w 2692"/>
                  <a:gd name="T13" fmla="*/ 155 h 402"/>
                  <a:gd name="T14" fmla="*/ 862 w 2692"/>
                  <a:gd name="T15" fmla="*/ 164 h 402"/>
                  <a:gd name="T16" fmla="*/ 1018 w 2692"/>
                  <a:gd name="T17" fmla="*/ 192 h 402"/>
                  <a:gd name="T18" fmla="*/ 1246 w 2692"/>
                  <a:gd name="T19" fmla="*/ 233 h 402"/>
                  <a:gd name="T20" fmla="*/ 1519 w 2692"/>
                  <a:gd name="T21" fmla="*/ 282 h 402"/>
                  <a:gd name="T22" fmla="*/ 1811 w 2692"/>
                  <a:gd name="T23" fmla="*/ 336 h 402"/>
                  <a:gd name="T24" fmla="*/ 2093 w 2692"/>
                  <a:gd name="T25" fmla="*/ 392 h 402"/>
                  <a:gd name="T26" fmla="*/ 2130 w 2692"/>
                  <a:gd name="T27" fmla="*/ 398 h 402"/>
                  <a:gd name="T28" fmla="*/ 2228 w 2692"/>
                  <a:gd name="T29" fmla="*/ 402 h 402"/>
                  <a:gd name="T30" fmla="*/ 2359 w 2692"/>
                  <a:gd name="T31" fmla="*/ 386 h 402"/>
                  <a:gd name="T32" fmla="*/ 2494 w 2692"/>
                  <a:gd name="T33" fmla="*/ 329 h 402"/>
                  <a:gd name="T34" fmla="*/ 2616 w 2692"/>
                  <a:gd name="T35" fmla="*/ 206 h 402"/>
                  <a:gd name="T36" fmla="*/ 2692 w 2692"/>
                  <a:gd name="T37" fmla="*/ 3 h 402"/>
                  <a:gd name="T38" fmla="*/ 2681 w 2692"/>
                  <a:gd name="T39" fmla="*/ 0 h 402"/>
                  <a:gd name="T40" fmla="*/ 2671 w 2692"/>
                  <a:gd name="T41" fmla="*/ 9 h 402"/>
                  <a:gd name="T42" fmla="*/ 2599 w 2692"/>
                  <a:gd name="T43" fmla="*/ 198 h 402"/>
                  <a:gd name="T44" fmla="*/ 2485 w 2692"/>
                  <a:gd name="T45" fmla="*/ 311 h 402"/>
                  <a:gd name="T46" fmla="*/ 2350 w 2692"/>
                  <a:gd name="T47" fmla="*/ 368 h 402"/>
                  <a:gd name="T48" fmla="*/ 2228 w 2692"/>
                  <a:gd name="T49" fmla="*/ 385 h 402"/>
                  <a:gd name="T50" fmla="*/ 2133 w 2692"/>
                  <a:gd name="T51" fmla="*/ 380 h 402"/>
                  <a:gd name="T52" fmla="*/ 2096 w 2692"/>
                  <a:gd name="T53" fmla="*/ 374 h 402"/>
                  <a:gd name="T54" fmla="*/ 1814 w 2692"/>
                  <a:gd name="T55" fmla="*/ 318 h 402"/>
                  <a:gd name="T56" fmla="*/ 1522 w 2692"/>
                  <a:gd name="T57" fmla="*/ 264 h 402"/>
                  <a:gd name="T58" fmla="*/ 1249 w 2692"/>
                  <a:gd name="T59" fmla="*/ 215 h 402"/>
                  <a:gd name="T60" fmla="*/ 1021 w 2692"/>
                  <a:gd name="T61" fmla="*/ 174 h 402"/>
                  <a:gd name="T62" fmla="*/ 865 w 2692"/>
                  <a:gd name="T63" fmla="*/ 146 h 402"/>
                  <a:gd name="T64" fmla="*/ 806 w 2692"/>
                  <a:gd name="T65" fmla="*/ 137 h 402"/>
                  <a:gd name="T66" fmla="*/ 538 w 2692"/>
                  <a:gd name="T67" fmla="*/ 120 h 402"/>
                  <a:gd name="T68" fmla="*/ 377 w 2692"/>
                  <a:gd name="T69" fmla="*/ 127 h 402"/>
                  <a:gd name="T70" fmla="*/ 214 w 2692"/>
                  <a:gd name="T71" fmla="*/ 145 h 402"/>
                  <a:gd name="T72" fmla="*/ 100 w 2692"/>
                  <a:gd name="T73" fmla="*/ 168 h 402"/>
                  <a:gd name="T74" fmla="*/ 16 w 2692"/>
                  <a:gd name="T75" fmla="*/ 192 h 402"/>
                  <a:gd name="T76" fmla="*/ 0 w 2692"/>
                  <a:gd name="T77" fmla="*/ 198 h 4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692"/>
                  <a:gd name="T118" fmla="*/ 0 h 402"/>
                  <a:gd name="T119" fmla="*/ 2692 w 2692"/>
                  <a:gd name="T120" fmla="*/ 402 h 40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692" h="402">
                    <a:moveTo>
                      <a:pt x="0" y="198"/>
                    </a:moveTo>
                    <a:lnTo>
                      <a:pt x="9" y="215"/>
                    </a:lnTo>
                    <a:lnTo>
                      <a:pt x="18" y="211"/>
                    </a:lnTo>
                    <a:lnTo>
                      <a:pt x="40" y="204"/>
                    </a:lnTo>
                    <a:lnTo>
                      <a:pt x="61" y="198"/>
                    </a:lnTo>
                    <a:lnTo>
                      <a:pt x="103" y="186"/>
                    </a:lnTo>
                    <a:lnTo>
                      <a:pt x="156" y="174"/>
                    </a:lnTo>
                    <a:lnTo>
                      <a:pt x="226" y="162"/>
                    </a:lnTo>
                    <a:lnTo>
                      <a:pt x="293" y="152"/>
                    </a:lnTo>
                    <a:lnTo>
                      <a:pt x="377" y="145"/>
                    </a:lnTo>
                    <a:lnTo>
                      <a:pt x="448" y="140"/>
                    </a:lnTo>
                    <a:lnTo>
                      <a:pt x="612" y="140"/>
                    </a:lnTo>
                    <a:lnTo>
                      <a:pt x="685" y="143"/>
                    </a:lnTo>
                    <a:lnTo>
                      <a:pt x="806" y="155"/>
                    </a:lnTo>
                    <a:lnTo>
                      <a:pt x="818" y="156"/>
                    </a:lnTo>
                    <a:lnTo>
                      <a:pt x="862" y="164"/>
                    </a:lnTo>
                    <a:lnTo>
                      <a:pt x="930" y="176"/>
                    </a:lnTo>
                    <a:lnTo>
                      <a:pt x="1018" y="192"/>
                    </a:lnTo>
                    <a:lnTo>
                      <a:pt x="1124" y="211"/>
                    </a:lnTo>
                    <a:lnTo>
                      <a:pt x="1246" y="233"/>
                    </a:lnTo>
                    <a:lnTo>
                      <a:pt x="1379" y="257"/>
                    </a:lnTo>
                    <a:lnTo>
                      <a:pt x="1519" y="282"/>
                    </a:lnTo>
                    <a:lnTo>
                      <a:pt x="1663" y="310"/>
                    </a:lnTo>
                    <a:lnTo>
                      <a:pt x="1811" y="336"/>
                    </a:lnTo>
                    <a:lnTo>
                      <a:pt x="1954" y="364"/>
                    </a:lnTo>
                    <a:lnTo>
                      <a:pt x="2093" y="392"/>
                    </a:lnTo>
                    <a:lnTo>
                      <a:pt x="2102" y="394"/>
                    </a:lnTo>
                    <a:lnTo>
                      <a:pt x="2130" y="398"/>
                    </a:lnTo>
                    <a:lnTo>
                      <a:pt x="2173" y="401"/>
                    </a:lnTo>
                    <a:lnTo>
                      <a:pt x="2228" y="402"/>
                    </a:lnTo>
                    <a:lnTo>
                      <a:pt x="2289" y="398"/>
                    </a:lnTo>
                    <a:lnTo>
                      <a:pt x="2359" y="386"/>
                    </a:lnTo>
                    <a:lnTo>
                      <a:pt x="2429" y="364"/>
                    </a:lnTo>
                    <a:lnTo>
                      <a:pt x="2494" y="329"/>
                    </a:lnTo>
                    <a:lnTo>
                      <a:pt x="2557" y="277"/>
                    </a:lnTo>
                    <a:lnTo>
                      <a:pt x="2616" y="206"/>
                    </a:lnTo>
                    <a:lnTo>
                      <a:pt x="2658" y="123"/>
                    </a:lnTo>
                    <a:lnTo>
                      <a:pt x="2692" y="3"/>
                    </a:lnTo>
                    <a:lnTo>
                      <a:pt x="2692" y="0"/>
                    </a:lnTo>
                    <a:lnTo>
                      <a:pt x="2681" y="0"/>
                    </a:lnTo>
                    <a:lnTo>
                      <a:pt x="2671" y="0"/>
                    </a:lnTo>
                    <a:lnTo>
                      <a:pt x="2671" y="9"/>
                    </a:lnTo>
                    <a:lnTo>
                      <a:pt x="2643" y="108"/>
                    </a:lnTo>
                    <a:lnTo>
                      <a:pt x="2599" y="198"/>
                    </a:lnTo>
                    <a:lnTo>
                      <a:pt x="2546" y="262"/>
                    </a:lnTo>
                    <a:lnTo>
                      <a:pt x="2485" y="311"/>
                    </a:lnTo>
                    <a:lnTo>
                      <a:pt x="2418" y="346"/>
                    </a:lnTo>
                    <a:lnTo>
                      <a:pt x="2350" y="368"/>
                    </a:lnTo>
                    <a:lnTo>
                      <a:pt x="2286" y="380"/>
                    </a:lnTo>
                    <a:lnTo>
                      <a:pt x="2228" y="385"/>
                    </a:lnTo>
                    <a:lnTo>
                      <a:pt x="2173" y="383"/>
                    </a:lnTo>
                    <a:lnTo>
                      <a:pt x="2133" y="380"/>
                    </a:lnTo>
                    <a:lnTo>
                      <a:pt x="2105" y="376"/>
                    </a:lnTo>
                    <a:lnTo>
                      <a:pt x="2096" y="374"/>
                    </a:lnTo>
                    <a:lnTo>
                      <a:pt x="1956" y="346"/>
                    </a:lnTo>
                    <a:lnTo>
                      <a:pt x="1814" y="318"/>
                    </a:lnTo>
                    <a:lnTo>
                      <a:pt x="1666" y="292"/>
                    </a:lnTo>
                    <a:lnTo>
                      <a:pt x="1522" y="264"/>
                    </a:lnTo>
                    <a:lnTo>
                      <a:pt x="1382" y="239"/>
                    </a:lnTo>
                    <a:lnTo>
                      <a:pt x="1249" y="215"/>
                    </a:lnTo>
                    <a:lnTo>
                      <a:pt x="1127" y="193"/>
                    </a:lnTo>
                    <a:lnTo>
                      <a:pt x="1021" y="174"/>
                    </a:lnTo>
                    <a:lnTo>
                      <a:pt x="933" y="158"/>
                    </a:lnTo>
                    <a:lnTo>
                      <a:pt x="865" y="146"/>
                    </a:lnTo>
                    <a:lnTo>
                      <a:pt x="824" y="139"/>
                    </a:lnTo>
                    <a:lnTo>
                      <a:pt x="806" y="137"/>
                    </a:lnTo>
                    <a:lnTo>
                      <a:pt x="685" y="125"/>
                    </a:lnTo>
                    <a:lnTo>
                      <a:pt x="538" y="120"/>
                    </a:lnTo>
                    <a:lnTo>
                      <a:pt x="495" y="120"/>
                    </a:lnTo>
                    <a:lnTo>
                      <a:pt x="377" y="127"/>
                    </a:lnTo>
                    <a:lnTo>
                      <a:pt x="293" y="134"/>
                    </a:lnTo>
                    <a:lnTo>
                      <a:pt x="214" y="145"/>
                    </a:lnTo>
                    <a:lnTo>
                      <a:pt x="153" y="156"/>
                    </a:lnTo>
                    <a:lnTo>
                      <a:pt x="100" y="168"/>
                    </a:lnTo>
                    <a:lnTo>
                      <a:pt x="58" y="180"/>
                    </a:lnTo>
                    <a:lnTo>
                      <a:pt x="16" y="192"/>
                    </a:lnTo>
                    <a:lnTo>
                      <a:pt x="3" y="196"/>
                    </a:lnTo>
                    <a:lnTo>
                      <a:pt x="0" y="19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9" name="Freeform 84"/>
              <p:cNvSpPr>
                <a:spLocks/>
              </p:cNvSpPr>
              <p:nvPr/>
            </p:nvSpPr>
            <p:spPr bwMode="auto">
              <a:xfrm>
                <a:off x="5907" y="3526"/>
                <a:ext cx="70" cy="83"/>
              </a:xfrm>
              <a:custGeom>
                <a:avLst/>
                <a:gdLst>
                  <a:gd name="T0" fmla="*/ 210 w 210"/>
                  <a:gd name="T1" fmla="*/ 235 h 249"/>
                  <a:gd name="T2" fmla="*/ 210 w 210"/>
                  <a:gd name="T3" fmla="*/ 249 h 249"/>
                  <a:gd name="T4" fmla="*/ 207 w 210"/>
                  <a:gd name="T5" fmla="*/ 222 h 249"/>
                  <a:gd name="T6" fmla="*/ 204 w 210"/>
                  <a:gd name="T7" fmla="*/ 198 h 249"/>
                  <a:gd name="T8" fmla="*/ 198 w 210"/>
                  <a:gd name="T9" fmla="*/ 170 h 249"/>
                  <a:gd name="T10" fmla="*/ 187 w 210"/>
                  <a:gd name="T11" fmla="*/ 140 h 249"/>
                  <a:gd name="T12" fmla="*/ 170 w 210"/>
                  <a:gd name="T13" fmla="*/ 112 h 249"/>
                  <a:gd name="T14" fmla="*/ 145 w 210"/>
                  <a:gd name="T15" fmla="*/ 78 h 249"/>
                  <a:gd name="T16" fmla="*/ 108 w 210"/>
                  <a:gd name="T17" fmla="*/ 45 h 249"/>
                  <a:gd name="T18" fmla="*/ 67 w 210"/>
                  <a:gd name="T19" fmla="*/ 22 h 249"/>
                  <a:gd name="T20" fmla="*/ 9 w 210"/>
                  <a:gd name="T21" fmla="*/ 0 h 249"/>
                  <a:gd name="T22" fmla="*/ 0 w 210"/>
                  <a:gd name="T23" fmla="*/ 17 h 249"/>
                  <a:gd name="T24" fmla="*/ 52 w 210"/>
                  <a:gd name="T25" fmla="*/ 36 h 249"/>
                  <a:gd name="T26" fmla="*/ 99 w 210"/>
                  <a:gd name="T27" fmla="*/ 63 h 249"/>
                  <a:gd name="T28" fmla="*/ 130 w 210"/>
                  <a:gd name="T29" fmla="*/ 89 h 249"/>
                  <a:gd name="T30" fmla="*/ 152 w 210"/>
                  <a:gd name="T31" fmla="*/ 117 h 249"/>
                  <a:gd name="T32" fmla="*/ 170 w 210"/>
                  <a:gd name="T33" fmla="*/ 151 h 249"/>
                  <a:gd name="T34" fmla="*/ 180 w 210"/>
                  <a:gd name="T35" fmla="*/ 179 h 249"/>
                  <a:gd name="T36" fmla="*/ 186 w 210"/>
                  <a:gd name="T37" fmla="*/ 204 h 249"/>
                  <a:gd name="T38" fmla="*/ 189 w 210"/>
                  <a:gd name="T39" fmla="*/ 222 h 249"/>
                  <a:gd name="T40" fmla="*/ 190 w 210"/>
                  <a:gd name="T41" fmla="*/ 235 h 249"/>
                  <a:gd name="T42" fmla="*/ 199 w 210"/>
                  <a:gd name="T43" fmla="*/ 235 h 249"/>
                  <a:gd name="T44" fmla="*/ 210 w 210"/>
                  <a:gd name="T45" fmla="*/ 235 h 2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0"/>
                  <a:gd name="T70" fmla="*/ 0 h 249"/>
                  <a:gd name="T71" fmla="*/ 210 w 210"/>
                  <a:gd name="T72" fmla="*/ 249 h 2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0" h="249">
                    <a:moveTo>
                      <a:pt x="210" y="235"/>
                    </a:moveTo>
                    <a:lnTo>
                      <a:pt x="210" y="249"/>
                    </a:lnTo>
                    <a:lnTo>
                      <a:pt x="207" y="222"/>
                    </a:lnTo>
                    <a:lnTo>
                      <a:pt x="204" y="198"/>
                    </a:lnTo>
                    <a:lnTo>
                      <a:pt x="198" y="170"/>
                    </a:lnTo>
                    <a:lnTo>
                      <a:pt x="187" y="140"/>
                    </a:lnTo>
                    <a:lnTo>
                      <a:pt x="170" y="112"/>
                    </a:lnTo>
                    <a:lnTo>
                      <a:pt x="145" y="78"/>
                    </a:lnTo>
                    <a:lnTo>
                      <a:pt x="108" y="45"/>
                    </a:lnTo>
                    <a:lnTo>
                      <a:pt x="67" y="22"/>
                    </a:lnTo>
                    <a:lnTo>
                      <a:pt x="9" y="0"/>
                    </a:lnTo>
                    <a:lnTo>
                      <a:pt x="0" y="17"/>
                    </a:lnTo>
                    <a:lnTo>
                      <a:pt x="52" y="36"/>
                    </a:lnTo>
                    <a:lnTo>
                      <a:pt x="99" y="63"/>
                    </a:lnTo>
                    <a:lnTo>
                      <a:pt x="130" y="89"/>
                    </a:lnTo>
                    <a:lnTo>
                      <a:pt x="152" y="117"/>
                    </a:lnTo>
                    <a:lnTo>
                      <a:pt x="170" y="151"/>
                    </a:lnTo>
                    <a:lnTo>
                      <a:pt x="180" y="179"/>
                    </a:lnTo>
                    <a:lnTo>
                      <a:pt x="186" y="204"/>
                    </a:lnTo>
                    <a:lnTo>
                      <a:pt x="189" y="222"/>
                    </a:lnTo>
                    <a:lnTo>
                      <a:pt x="190" y="235"/>
                    </a:lnTo>
                    <a:lnTo>
                      <a:pt x="199" y="235"/>
                    </a:lnTo>
                    <a:lnTo>
                      <a:pt x="210" y="23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0" name="Freeform 85"/>
              <p:cNvSpPr>
                <a:spLocks/>
              </p:cNvSpPr>
              <p:nvPr/>
            </p:nvSpPr>
            <p:spPr bwMode="auto">
              <a:xfrm>
                <a:off x="5859" y="3520"/>
                <a:ext cx="51" cy="11"/>
              </a:xfrm>
              <a:custGeom>
                <a:avLst/>
                <a:gdLst>
                  <a:gd name="T0" fmla="*/ 154 w 154"/>
                  <a:gd name="T1" fmla="*/ 17 h 34"/>
                  <a:gd name="T2" fmla="*/ 83 w 154"/>
                  <a:gd name="T3" fmla="*/ 3 h 34"/>
                  <a:gd name="T4" fmla="*/ 0 w 154"/>
                  <a:gd name="T5" fmla="*/ 0 h 34"/>
                  <a:gd name="T6" fmla="*/ 0 w 154"/>
                  <a:gd name="T7" fmla="*/ 9 h 34"/>
                  <a:gd name="T8" fmla="*/ 0 w 154"/>
                  <a:gd name="T9" fmla="*/ 18 h 34"/>
                  <a:gd name="T10" fmla="*/ 81 w 154"/>
                  <a:gd name="T11" fmla="*/ 21 h 34"/>
                  <a:gd name="T12" fmla="*/ 145 w 154"/>
                  <a:gd name="T13" fmla="*/ 34 h 34"/>
                  <a:gd name="T14" fmla="*/ 154 w 154"/>
                  <a:gd name="T15" fmla="*/ 17 h 34"/>
                  <a:gd name="T16" fmla="*/ 0 60000 65536"/>
                  <a:gd name="T17" fmla="*/ 0 60000 65536"/>
                  <a:gd name="T18" fmla="*/ 0 60000 65536"/>
                  <a:gd name="T19" fmla="*/ 0 60000 65536"/>
                  <a:gd name="T20" fmla="*/ 0 60000 65536"/>
                  <a:gd name="T21" fmla="*/ 0 60000 65536"/>
                  <a:gd name="T22" fmla="*/ 0 60000 65536"/>
                  <a:gd name="T23" fmla="*/ 0 60000 65536"/>
                  <a:gd name="T24" fmla="*/ 0 w 154"/>
                  <a:gd name="T25" fmla="*/ 0 h 34"/>
                  <a:gd name="T26" fmla="*/ 154 w 154"/>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4" h="34">
                    <a:moveTo>
                      <a:pt x="154" y="17"/>
                    </a:moveTo>
                    <a:lnTo>
                      <a:pt x="83" y="3"/>
                    </a:lnTo>
                    <a:lnTo>
                      <a:pt x="0" y="0"/>
                    </a:lnTo>
                    <a:lnTo>
                      <a:pt x="0" y="9"/>
                    </a:lnTo>
                    <a:lnTo>
                      <a:pt x="0" y="18"/>
                    </a:lnTo>
                    <a:lnTo>
                      <a:pt x="81" y="21"/>
                    </a:lnTo>
                    <a:lnTo>
                      <a:pt x="145" y="34"/>
                    </a:lnTo>
                    <a:lnTo>
                      <a:pt x="154" y="1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1" name="Freeform 86"/>
              <p:cNvSpPr>
                <a:spLocks/>
              </p:cNvSpPr>
              <p:nvPr/>
            </p:nvSpPr>
            <p:spPr bwMode="auto">
              <a:xfrm>
                <a:off x="5859" y="3520"/>
                <a:ext cx="3" cy="6"/>
              </a:xfrm>
              <a:custGeom>
                <a:avLst/>
                <a:gdLst>
                  <a:gd name="T0" fmla="*/ 0 w 10"/>
                  <a:gd name="T1" fmla="*/ 10 h 19"/>
                  <a:gd name="T2" fmla="*/ 0 w 10"/>
                  <a:gd name="T3" fmla="*/ 19 h 19"/>
                  <a:gd name="T4" fmla="*/ 10 w 10"/>
                  <a:gd name="T5" fmla="*/ 18 h 19"/>
                  <a:gd name="T6" fmla="*/ 10 w 10"/>
                  <a:gd name="T7" fmla="*/ 9 h 19"/>
                  <a:gd name="T8" fmla="*/ 10 w 10"/>
                  <a:gd name="T9" fmla="*/ 0 h 19"/>
                  <a:gd name="T10" fmla="*/ 0 w 10"/>
                  <a:gd name="T11" fmla="*/ 1 h 19"/>
                  <a:gd name="T12" fmla="*/ 0 w 10"/>
                  <a:gd name="T13" fmla="*/ 19 h 19"/>
                  <a:gd name="T14" fmla="*/ 0 w 10"/>
                  <a:gd name="T15" fmla="*/ 19 h 19"/>
                  <a:gd name="T16" fmla="*/ 0 w 10"/>
                  <a:gd name="T17" fmla="*/ 1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9"/>
                  <a:gd name="T29" fmla="*/ 10 w 10"/>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9">
                    <a:moveTo>
                      <a:pt x="0" y="10"/>
                    </a:moveTo>
                    <a:lnTo>
                      <a:pt x="0" y="19"/>
                    </a:lnTo>
                    <a:lnTo>
                      <a:pt x="10" y="18"/>
                    </a:lnTo>
                    <a:lnTo>
                      <a:pt x="10" y="9"/>
                    </a:lnTo>
                    <a:lnTo>
                      <a:pt x="10" y="0"/>
                    </a:lnTo>
                    <a:lnTo>
                      <a:pt x="0" y="1"/>
                    </a:lnTo>
                    <a:lnTo>
                      <a:pt x="0" y="19"/>
                    </a:lnTo>
                    <a:lnTo>
                      <a:pt x="0"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2" name="Freeform 87"/>
              <p:cNvSpPr>
                <a:spLocks/>
              </p:cNvSpPr>
              <p:nvPr/>
            </p:nvSpPr>
            <p:spPr bwMode="auto">
              <a:xfrm>
                <a:off x="5862" y="3519"/>
                <a:ext cx="10" cy="7"/>
              </a:xfrm>
              <a:custGeom>
                <a:avLst/>
                <a:gdLst>
                  <a:gd name="T0" fmla="*/ 0 w 28"/>
                  <a:gd name="T1" fmla="*/ 11 h 21"/>
                  <a:gd name="T2" fmla="*/ 0 w 28"/>
                  <a:gd name="T3" fmla="*/ 21 h 21"/>
                  <a:gd name="T4" fmla="*/ 28 w 28"/>
                  <a:gd name="T5" fmla="*/ 21 h 21"/>
                  <a:gd name="T6" fmla="*/ 28 w 28"/>
                  <a:gd name="T7" fmla="*/ 11 h 21"/>
                  <a:gd name="T8" fmla="*/ 28 w 28"/>
                  <a:gd name="T9" fmla="*/ 0 h 21"/>
                  <a:gd name="T10" fmla="*/ 10 w 28"/>
                  <a:gd name="T11" fmla="*/ 0 h 21"/>
                  <a:gd name="T12" fmla="*/ 0 w 28"/>
                  <a:gd name="T13" fmla="*/ 2 h 21"/>
                  <a:gd name="T14" fmla="*/ 0 w 28"/>
                  <a:gd name="T15" fmla="*/ 11 h 21"/>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1"/>
                  <a:gd name="T26" fmla="*/ 28 w 28"/>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1">
                    <a:moveTo>
                      <a:pt x="0" y="11"/>
                    </a:moveTo>
                    <a:lnTo>
                      <a:pt x="0" y="21"/>
                    </a:lnTo>
                    <a:lnTo>
                      <a:pt x="28" y="21"/>
                    </a:lnTo>
                    <a:lnTo>
                      <a:pt x="28" y="11"/>
                    </a:lnTo>
                    <a:lnTo>
                      <a:pt x="28" y="0"/>
                    </a:lnTo>
                    <a:lnTo>
                      <a:pt x="10" y="0"/>
                    </a:lnTo>
                    <a:lnTo>
                      <a:pt x="0" y="2"/>
                    </a:lnTo>
                    <a:lnTo>
                      <a:pt x="0" y="1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3" name="Freeform 88"/>
              <p:cNvSpPr>
                <a:spLocks/>
              </p:cNvSpPr>
              <p:nvPr/>
            </p:nvSpPr>
            <p:spPr bwMode="auto">
              <a:xfrm>
                <a:off x="5857" y="3519"/>
                <a:ext cx="29" cy="7"/>
              </a:xfrm>
              <a:custGeom>
                <a:avLst/>
                <a:gdLst>
                  <a:gd name="T0" fmla="*/ 43 w 86"/>
                  <a:gd name="T1" fmla="*/ 11 h 21"/>
                  <a:gd name="T2" fmla="*/ 43 w 86"/>
                  <a:gd name="T3" fmla="*/ 20 h 21"/>
                  <a:gd name="T4" fmla="*/ 86 w 86"/>
                  <a:gd name="T5" fmla="*/ 21 h 21"/>
                  <a:gd name="T6" fmla="*/ 86 w 86"/>
                  <a:gd name="T7" fmla="*/ 3 h 21"/>
                  <a:gd name="T8" fmla="*/ 0 w 86"/>
                  <a:gd name="T9" fmla="*/ 0 h 21"/>
                  <a:gd name="T10" fmla="*/ 43 w 86"/>
                  <a:gd name="T11" fmla="*/ 0 h 21"/>
                  <a:gd name="T12" fmla="*/ 43 w 86"/>
                  <a:gd name="T13" fmla="*/ 11 h 21"/>
                  <a:gd name="T14" fmla="*/ 0 60000 65536"/>
                  <a:gd name="T15" fmla="*/ 0 60000 65536"/>
                  <a:gd name="T16" fmla="*/ 0 60000 65536"/>
                  <a:gd name="T17" fmla="*/ 0 60000 65536"/>
                  <a:gd name="T18" fmla="*/ 0 60000 65536"/>
                  <a:gd name="T19" fmla="*/ 0 60000 65536"/>
                  <a:gd name="T20" fmla="*/ 0 60000 65536"/>
                  <a:gd name="T21" fmla="*/ 0 w 86"/>
                  <a:gd name="T22" fmla="*/ 0 h 21"/>
                  <a:gd name="T23" fmla="*/ 86 w 86"/>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21">
                    <a:moveTo>
                      <a:pt x="43" y="11"/>
                    </a:moveTo>
                    <a:lnTo>
                      <a:pt x="43" y="20"/>
                    </a:lnTo>
                    <a:lnTo>
                      <a:pt x="86" y="21"/>
                    </a:lnTo>
                    <a:lnTo>
                      <a:pt x="86" y="3"/>
                    </a:lnTo>
                    <a:lnTo>
                      <a:pt x="0" y="0"/>
                    </a:lnTo>
                    <a:lnTo>
                      <a:pt x="43" y="0"/>
                    </a:lnTo>
                    <a:lnTo>
                      <a:pt x="43" y="1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4" name="Freeform 89"/>
              <p:cNvSpPr>
                <a:spLocks/>
              </p:cNvSpPr>
              <p:nvPr/>
            </p:nvSpPr>
            <p:spPr bwMode="auto">
              <a:xfrm>
                <a:off x="5736" y="3520"/>
                <a:ext cx="252" cy="252"/>
              </a:xfrm>
              <a:custGeom>
                <a:avLst/>
                <a:gdLst>
                  <a:gd name="T0" fmla="*/ 451 w 758"/>
                  <a:gd name="T1" fmla="*/ 18 h 755"/>
                  <a:gd name="T2" fmla="*/ 501 w 758"/>
                  <a:gd name="T3" fmla="*/ 24 h 755"/>
                  <a:gd name="T4" fmla="*/ 554 w 758"/>
                  <a:gd name="T5" fmla="*/ 37 h 755"/>
                  <a:gd name="T6" fmla="*/ 608 w 758"/>
                  <a:gd name="T7" fmla="*/ 56 h 755"/>
                  <a:gd name="T8" fmla="*/ 663 w 758"/>
                  <a:gd name="T9" fmla="*/ 89 h 755"/>
                  <a:gd name="T10" fmla="*/ 701 w 758"/>
                  <a:gd name="T11" fmla="*/ 129 h 755"/>
                  <a:gd name="T12" fmla="*/ 730 w 758"/>
                  <a:gd name="T13" fmla="*/ 189 h 755"/>
                  <a:gd name="T14" fmla="*/ 741 w 758"/>
                  <a:gd name="T15" fmla="*/ 258 h 755"/>
                  <a:gd name="T16" fmla="*/ 730 w 758"/>
                  <a:gd name="T17" fmla="*/ 349 h 755"/>
                  <a:gd name="T18" fmla="*/ 694 w 758"/>
                  <a:gd name="T19" fmla="*/ 460 h 755"/>
                  <a:gd name="T20" fmla="*/ 676 w 758"/>
                  <a:gd name="T21" fmla="*/ 495 h 755"/>
                  <a:gd name="T22" fmla="*/ 670 w 758"/>
                  <a:gd name="T23" fmla="*/ 503 h 755"/>
                  <a:gd name="T24" fmla="*/ 639 w 758"/>
                  <a:gd name="T25" fmla="*/ 544 h 755"/>
                  <a:gd name="T26" fmla="*/ 605 w 758"/>
                  <a:gd name="T27" fmla="*/ 579 h 755"/>
                  <a:gd name="T28" fmla="*/ 557 w 758"/>
                  <a:gd name="T29" fmla="*/ 619 h 755"/>
                  <a:gd name="T30" fmla="*/ 508 w 758"/>
                  <a:gd name="T31" fmla="*/ 651 h 755"/>
                  <a:gd name="T32" fmla="*/ 436 w 758"/>
                  <a:gd name="T33" fmla="*/ 684 h 755"/>
                  <a:gd name="T34" fmla="*/ 349 w 758"/>
                  <a:gd name="T35" fmla="*/ 712 h 755"/>
                  <a:gd name="T36" fmla="*/ 252 w 758"/>
                  <a:gd name="T37" fmla="*/ 729 h 755"/>
                  <a:gd name="T38" fmla="*/ 135 w 758"/>
                  <a:gd name="T39" fmla="*/ 737 h 755"/>
                  <a:gd name="T40" fmla="*/ 3 w 758"/>
                  <a:gd name="T41" fmla="*/ 732 h 755"/>
                  <a:gd name="T42" fmla="*/ 0 w 758"/>
                  <a:gd name="T43" fmla="*/ 750 h 755"/>
                  <a:gd name="T44" fmla="*/ 135 w 758"/>
                  <a:gd name="T45" fmla="*/ 755 h 755"/>
                  <a:gd name="T46" fmla="*/ 255 w 758"/>
                  <a:gd name="T47" fmla="*/ 747 h 755"/>
                  <a:gd name="T48" fmla="*/ 358 w 758"/>
                  <a:gd name="T49" fmla="*/ 729 h 755"/>
                  <a:gd name="T50" fmla="*/ 442 w 758"/>
                  <a:gd name="T51" fmla="*/ 701 h 755"/>
                  <a:gd name="T52" fmla="*/ 511 w 758"/>
                  <a:gd name="T53" fmla="*/ 669 h 755"/>
                  <a:gd name="T54" fmla="*/ 577 w 758"/>
                  <a:gd name="T55" fmla="*/ 628 h 755"/>
                  <a:gd name="T56" fmla="*/ 620 w 758"/>
                  <a:gd name="T57" fmla="*/ 591 h 755"/>
                  <a:gd name="T58" fmla="*/ 654 w 758"/>
                  <a:gd name="T59" fmla="*/ 556 h 755"/>
                  <a:gd name="T60" fmla="*/ 673 w 758"/>
                  <a:gd name="T61" fmla="*/ 532 h 755"/>
                  <a:gd name="T62" fmla="*/ 702 w 758"/>
                  <a:gd name="T63" fmla="*/ 486 h 755"/>
                  <a:gd name="T64" fmla="*/ 708 w 758"/>
                  <a:gd name="T65" fmla="*/ 475 h 755"/>
                  <a:gd name="T66" fmla="*/ 748 w 758"/>
                  <a:gd name="T67" fmla="*/ 355 h 755"/>
                  <a:gd name="T68" fmla="*/ 758 w 758"/>
                  <a:gd name="T69" fmla="*/ 258 h 755"/>
                  <a:gd name="T70" fmla="*/ 748 w 758"/>
                  <a:gd name="T71" fmla="*/ 177 h 755"/>
                  <a:gd name="T72" fmla="*/ 719 w 758"/>
                  <a:gd name="T73" fmla="*/ 120 h 755"/>
                  <a:gd name="T74" fmla="*/ 671 w 758"/>
                  <a:gd name="T75" fmla="*/ 71 h 755"/>
                  <a:gd name="T76" fmla="*/ 620 w 758"/>
                  <a:gd name="T77" fmla="*/ 42 h 755"/>
                  <a:gd name="T78" fmla="*/ 562 w 758"/>
                  <a:gd name="T79" fmla="*/ 20 h 755"/>
                  <a:gd name="T80" fmla="*/ 504 w 758"/>
                  <a:gd name="T81" fmla="*/ 6 h 755"/>
                  <a:gd name="T82" fmla="*/ 451 w 758"/>
                  <a:gd name="T83" fmla="*/ 0 h 755"/>
                  <a:gd name="T84" fmla="*/ 451 w 758"/>
                  <a:gd name="T85" fmla="*/ 18 h 7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58"/>
                  <a:gd name="T130" fmla="*/ 0 h 755"/>
                  <a:gd name="T131" fmla="*/ 758 w 758"/>
                  <a:gd name="T132" fmla="*/ 755 h 75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58" h="755">
                    <a:moveTo>
                      <a:pt x="451" y="18"/>
                    </a:moveTo>
                    <a:lnTo>
                      <a:pt x="501" y="24"/>
                    </a:lnTo>
                    <a:lnTo>
                      <a:pt x="554" y="37"/>
                    </a:lnTo>
                    <a:lnTo>
                      <a:pt x="608" y="56"/>
                    </a:lnTo>
                    <a:lnTo>
                      <a:pt x="663" y="89"/>
                    </a:lnTo>
                    <a:lnTo>
                      <a:pt x="701" y="129"/>
                    </a:lnTo>
                    <a:lnTo>
                      <a:pt x="730" y="189"/>
                    </a:lnTo>
                    <a:lnTo>
                      <a:pt x="741" y="258"/>
                    </a:lnTo>
                    <a:lnTo>
                      <a:pt x="730" y="349"/>
                    </a:lnTo>
                    <a:lnTo>
                      <a:pt x="694" y="460"/>
                    </a:lnTo>
                    <a:lnTo>
                      <a:pt x="676" y="495"/>
                    </a:lnTo>
                    <a:lnTo>
                      <a:pt x="670" y="503"/>
                    </a:lnTo>
                    <a:lnTo>
                      <a:pt x="639" y="544"/>
                    </a:lnTo>
                    <a:lnTo>
                      <a:pt x="605" y="579"/>
                    </a:lnTo>
                    <a:lnTo>
                      <a:pt x="557" y="619"/>
                    </a:lnTo>
                    <a:lnTo>
                      <a:pt x="508" y="651"/>
                    </a:lnTo>
                    <a:lnTo>
                      <a:pt x="436" y="684"/>
                    </a:lnTo>
                    <a:lnTo>
                      <a:pt x="349" y="712"/>
                    </a:lnTo>
                    <a:lnTo>
                      <a:pt x="252" y="729"/>
                    </a:lnTo>
                    <a:lnTo>
                      <a:pt x="135" y="737"/>
                    </a:lnTo>
                    <a:lnTo>
                      <a:pt x="3" y="732"/>
                    </a:lnTo>
                    <a:lnTo>
                      <a:pt x="0" y="750"/>
                    </a:lnTo>
                    <a:lnTo>
                      <a:pt x="135" y="755"/>
                    </a:lnTo>
                    <a:lnTo>
                      <a:pt x="255" y="747"/>
                    </a:lnTo>
                    <a:lnTo>
                      <a:pt x="358" y="729"/>
                    </a:lnTo>
                    <a:lnTo>
                      <a:pt x="442" y="701"/>
                    </a:lnTo>
                    <a:lnTo>
                      <a:pt x="511" y="669"/>
                    </a:lnTo>
                    <a:lnTo>
                      <a:pt x="577" y="628"/>
                    </a:lnTo>
                    <a:lnTo>
                      <a:pt x="620" y="591"/>
                    </a:lnTo>
                    <a:lnTo>
                      <a:pt x="654" y="556"/>
                    </a:lnTo>
                    <a:lnTo>
                      <a:pt x="673" y="532"/>
                    </a:lnTo>
                    <a:lnTo>
                      <a:pt x="702" y="486"/>
                    </a:lnTo>
                    <a:lnTo>
                      <a:pt x="708" y="475"/>
                    </a:lnTo>
                    <a:lnTo>
                      <a:pt x="748" y="355"/>
                    </a:lnTo>
                    <a:lnTo>
                      <a:pt x="758" y="258"/>
                    </a:lnTo>
                    <a:lnTo>
                      <a:pt x="748" y="177"/>
                    </a:lnTo>
                    <a:lnTo>
                      <a:pt x="719" y="120"/>
                    </a:lnTo>
                    <a:lnTo>
                      <a:pt x="671" y="71"/>
                    </a:lnTo>
                    <a:lnTo>
                      <a:pt x="620" y="42"/>
                    </a:lnTo>
                    <a:lnTo>
                      <a:pt x="562" y="20"/>
                    </a:lnTo>
                    <a:lnTo>
                      <a:pt x="504" y="6"/>
                    </a:lnTo>
                    <a:lnTo>
                      <a:pt x="451" y="0"/>
                    </a:lnTo>
                    <a:lnTo>
                      <a:pt x="451" y="1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5" name="Freeform 90"/>
              <p:cNvSpPr>
                <a:spLocks/>
              </p:cNvSpPr>
              <p:nvPr/>
            </p:nvSpPr>
            <p:spPr bwMode="auto">
              <a:xfrm>
                <a:off x="4980" y="3670"/>
                <a:ext cx="757" cy="100"/>
              </a:xfrm>
              <a:custGeom>
                <a:avLst/>
                <a:gdLst>
                  <a:gd name="T0" fmla="*/ 2270 w 2270"/>
                  <a:gd name="T1" fmla="*/ 282 h 300"/>
                  <a:gd name="T2" fmla="*/ 2252 w 2270"/>
                  <a:gd name="T3" fmla="*/ 278 h 300"/>
                  <a:gd name="T4" fmla="*/ 2208 w 2270"/>
                  <a:gd name="T5" fmla="*/ 271 h 300"/>
                  <a:gd name="T6" fmla="*/ 2140 w 2270"/>
                  <a:gd name="T7" fmla="*/ 257 h 300"/>
                  <a:gd name="T8" fmla="*/ 2053 w 2270"/>
                  <a:gd name="T9" fmla="*/ 241 h 300"/>
                  <a:gd name="T10" fmla="*/ 1956 w 2270"/>
                  <a:gd name="T11" fmla="*/ 224 h 300"/>
                  <a:gd name="T12" fmla="*/ 1851 w 2270"/>
                  <a:gd name="T13" fmla="*/ 204 h 300"/>
                  <a:gd name="T14" fmla="*/ 1745 w 2270"/>
                  <a:gd name="T15" fmla="*/ 184 h 300"/>
                  <a:gd name="T16" fmla="*/ 1644 w 2270"/>
                  <a:gd name="T17" fmla="*/ 166 h 300"/>
                  <a:gd name="T18" fmla="*/ 1552 w 2270"/>
                  <a:gd name="T19" fmla="*/ 150 h 300"/>
                  <a:gd name="T20" fmla="*/ 1482 w 2270"/>
                  <a:gd name="T21" fmla="*/ 137 h 300"/>
                  <a:gd name="T22" fmla="*/ 1421 w 2270"/>
                  <a:gd name="T23" fmla="*/ 129 h 300"/>
                  <a:gd name="T24" fmla="*/ 1393 w 2270"/>
                  <a:gd name="T25" fmla="*/ 126 h 300"/>
                  <a:gd name="T26" fmla="*/ 1373 w 2270"/>
                  <a:gd name="T27" fmla="*/ 123 h 300"/>
                  <a:gd name="T28" fmla="*/ 1320 w 2270"/>
                  <a:gd name="T29" fmla="*/ 117 h 300"/>
                  <a:gd name="T30" fmla="*/ 1236 w 2270"/>
                  <a:gd name="T31" fmla="*/ 110 h 300"/>
                  <a:gd name="T32" fmla="*/ 1127 w 2270"/>
                  <a:gd name="T33" fmla="*/ 101 h 300"/>
                  <a:gd name="T34" fmla="*/ 1000 w 2270"/>
                  <a:gd name="T35" fmla="*/ 95 h 300"/>
                  <a:gd name="T36" fmla="*/ 859 w 2270"/>
                  <a:gd name="T37" fmla="*/ 92 h 300"/>
                  <a:gd name="T38" fmla="*/ 708 w 2270"/>
                  <a:gd name="T39" fmla="*/ 94 h 300"/>
                  <a:gd name="T40" fmla="*/ 554 w 2270"/>
                  <a:gd name="T41" fmla="*/ 103 h 300"/>
                  <a:gd name="T42" fmla="*/ 399 w 2270"/>
                  <a:gd name="T43" fmla="*/ 120 h 300"/>
                  <a:gd name="T44" fmla="*/ 255 w 2270"/>
                  <a:gd name="T45" fmla="*/ 148 h 300"/>
                  <a:gd name="T46" fmla="*/ 118 w 2270"/>
                  <a:gd name="T47" fmla="*/ 188 h 300"/>
                  <a:gd name="T48" fmla="*/ 67 w 2270"/>
                  <a:gd name="T49" fmla="*/ 212 h 300"/>
                  <a:gd name="T50" fmla="*/ 309 w 2270"/>
                  <a:gd name="T51" fmla="*/ 17 h 300"/>
                  <a:gd name="T52" fmla="*/ 300 w 2270"/>
                  <a:gd name="T53" fmla="*/ 0 h 300"/>
                  <a:gd name="T54" fmla="*/ 300 w 2270"/>
                  <a:gd name="T55" fmla="*/ 0 h 300"/>
                  <a:gd name="T56" fmla="*/ 0 w 2270"/>
                  <a:gd name="T57" fmla="*/ 243 h 300"/>
                  <a:gd name="T58" fmla="*/ 9 w 2270"/>
                  <a:gd name="T59" fmla="*/ 259 h 300"/>
                  <a:gd name="T60" fmla="*/ 126 w 2270"/>
                  <a:gd name="T61" fmla="*/ 206 h 300"/>
                  <a:gd name="T62" fmla="*/ 258 w 2270"/>
                  <a:gd name="T63" fmla="*/ 166 h 300"/>
                  <a:gd name="T64" fmla="*/ 405 w 2270"/>
                  <a:gd name="T65" fmla="*/ 138 h 300"/>
                  <a:gd name="T66" fmla="*/ 554 w 2270"/>
                  <a:gd name="T67" fmla="*/ 120 h 300"/>
                  <a:gd name="T68" fmla="*/ 708 w 2270"/>
                  <a:gd name="T69" fmla="*/ 112 h 300"/>
                  <a:gd name="T70" fmla="*/ 859 w 2270"/>
                  <a:gd name="T71" fmla="*/ 110 h 300"/>
                  <a:gd name="T72" fmla="*/ 1000 w 2270"/>
                  <a:gd name="T73" fmla="*/ 113 h 300"/>
                  <a:gd name="T74" fmla="*/ 1127 w 2270"/>
                  <a:gd name="T75" fmla="*/ 119 h 300"/>
                  <a:gd name="T76" fmla="*/ 1236 w 2270"/>
                  <a:gd name="T77" fmla="*/ 128 h 300"/>
                  <a:gd name="T78" fmla="*/ 1320 w 2270"/>
                  <a:gd name="T79" fmla="*/ 135 h 300"/>
                  <a:gd name="T80" fmla="*/ 1373 w 2270"/>
                  <a:gd name="T81" fmla="*/ 141 h 300"/>
                  <a:gd name="T82" fmla="*/ 1393 w 2270"/>
                  <a:gd name="T83" fmla="*/ 144 h 300"/>
                  <a:gd name="T84" fmla="*/ 1421 w 2270"/>
                  <a:gd name="T85" fmla="*/ 147 h 300"/>
                  <a:gd name="T86" fmla="*/ 1470 w 2270"/>
                  <a:gd name="T87" fmla="*/ 154 h 300"/>
                  <a:gd name="T88" fmla="*/ 1549 w 2270"/>
                  <a:gd name="T89" fmla="*/ 168 h 300"/>
                  <a:gd name="T90" fmla="*/ 1641 w 2270"/>
                  <a:gd name="T91" fmla="*/ 184 h 300"/>
                  <a:gd name="T92" fmla="*/ 1742 w 2270"/>
                  <a:gd name="T93" fmla="*/ 201 h 300"/>
                  <a:gd name="T94" fmla="*/ 1848 w 2270"/>
                  <a:gd name="T95" fmla="*/ 222 h 300"/>
                  <a:gd name="T96" fmla="*/ 1953 w 2270"/>
                  <a:gd name="T97" fmla="*/ 241 h 300"/>
                  <a:gd name="T98" fmla="*/ 2050 w 2270"/>
                  <a:gd name="T99" fmla="*/ 259 h 300"/>
                  <a:gd name="T100" fmla="*/ 2137 w 2270"/>
                  <a:gd name="T101" fmla="*/ 275 h 300"/>
                  <a:gd name="T102" fmla="*/ 2205 w 2270"/>
                  <a:gd name="T103" fmla="*/ 288 h 300"/>
                  <a:gd name="T104" fmla="*/ 2249 w 2270"/>
                  <a:gd name="T105" fmla="*/ 296 h 300"/>
                  <a:gd name="T106" fmla="*/ 2267 w 2270"/>
                  <a:gd name="T107" fmla="*/ 300 h 300"/>
                  <a:gd name="T108" fmla="*/ 2270 w 2270"/>
                  <a:gd name="T109" fmla="*/ 282 h 3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270"/>
                  <a:gd name="T166" fmla="*/ 0 h 300"/>
                  <a:gd name="T167" fmla="*/ 2270 w 2270"/>
                  <a:gd name="T168" fmla="*/ 300 h 3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270" h="300">
                    <a:moveTo>
                      <a:pt x="2270" y="282"/>
                    </a:moveTo>
                    <a:lnTo>
                      <a:pt x="2252" y="278"/>
                    </a:lnTo>
                    <a:lnTo>
                      <a:pt x="2208" y="271"/>
                    </a:lnTo>
                    <a:lnTo>
                      <a:pt x="2140" y="257"/>
                    </a:lnTo>
                    <a:lnTo>
                      <a:pt x="2053" y="241"/>
                    </a:lnTo>
                    <a:lnTo>
                      <a:pt x="1956" y="224"/>
                    </a:lnTo>
                    <a:lnTo>
                      <a:pt x="1851" y="204"/>
                    </a:lnTo>
                    <a:lnTo>
                      <a:pt x="1745" y="184"/>
                    </a:lnTo>
                    <a:lnTo>
                      <a:pt x="1644" y="166"/>
                    </a:lnTo>
                    <a:lnTo>
                      <a:pt x="1552" y="150"/>
                    </a:lnTo>
                    <a:lnTo>
                      <a:pt x="1482" y="137"/>
                    </a:lnTo>
                    <a:lnTo>
                      <a:pt x="1421" y="129"/>
                    </a:lnTo>
                    <a:lnTo>
                      <a:pt x="1393" y="126"/>
                    </a:lnTo>
                    <a:lnTo>
                      <a:pt x="1373" y="123"/>
                    </a:lnTo>
                    <a:lnTo>
                      <a:pt x="1320" y="117"/>
                    </a:lnTo>
                    <a:lnTo>
                      <a:pt x="1236" y="110"/>
                    </a:lnTo>
                    <a:lnTo>
                      <a:pt x="1127" y="101"/>
                    </a:lnTo>
                    <a:lnTo>
                      <a:pt x="1000" y="95"/>
                    </a:lnTo>
                    <a:lnTo>
                      <a:pt x="859" y="92"/>
                    </a:lnTo>
                    <a:lnTo>
                      <a:pt x="708" y="94"/>
                    </a:lnTo>
                    <a:lnTo>
                      <a:pt x="554" y="103"/>
                    </a:lnTo>
                    <a:lnTo>
                      <a:pt x="399" y="120"/>
                    </a:lnTo>
                    <a:lnTo>
                      <a:pt x="255" y="148"/>
                    </a:lnTo>
                    <a:lnTo>
                      <a:pt x="118" y="188"/>
                    </a:lnTo>
                    <a:lnTo>
                      <a:pt x="67" y="212"/>
                    </a:lnTo>
                    <a:lnTo>
                      <a:pt x="309" y="17"/>
                    </a:lnTo>
                    <a:lnTo>
                      <a:pt x="300" y="0"/>
                    </a:lnTo>
                    <a:lnTo>
                      <a:pt x="0" y="243"/>
                    </a:lnTo>
                    <a:lnTo>
                      <a:pt x="9" y="259"/>
                    </a:lnTo>
                    <a:lnTo>
                      <a:pt x="126" y="206"/>
                    </a:lnTo>
                    <a:lnTo>
                      <a:pt x="258" y="166"/>
                    </a:lnTo>
                    <a:lnTo>
                      <a:pt x="405" y="138"/>
                    </a:lnTo>
                    <a:lnTo>
                      <a:pt x="554" y="120"/>
                    </a:lnTo>
                    <a:lnTo>
                      <a:pt x="708" y="112"/>
                    </a:lnTo>
                    <a:lnTo>
                      <a:pt x="859" y="110"/>
                    </a:lnTo>
                    <a:lnTo>
                      <a:pt x="1000" y="113"/>
                    </a:lnTo>
                    <a:lnTo>
                      <a:pt x="1127" y="119"/>
                    </a:lnTo>
                    <a:lnTo>
                      <a:pt x="1236" y="128"/>
                    </a:lnTo>
                    <a:lnTo>
                      <a:pt x="1320" y="135"/>
                    </a:lnTo>
                    <a:lnTo>
                      <a:pt x="1373" y="141"/>
                    </a:lnTo>
                    <a:lnTo>
                      <a:pt x="1393" y="144"/>
                    </a:lnTo>
                    <a:lnTo>
                      <a:pt x="1421" y="147"/>
                    </a:lnTo>
                    <a:lnTo>
                      <a:pt x="1470" y="154"/>
                    </a:lnTo>
                    <a:lnTo>
                      <a:pt x="1549" y="168"/>
                    </a:lnTo>
                    <a:lnTo>
                      <a:pt x="1641" y="184"/>
                    </a:lnTo>
                    <a:lnTo>
                      <a:pt x="1742" y="201"/>
                    </a:lnTo>
                    <a:lnTo>
                      <a:pt x="1848" y="222"/>
                    </a:lnTo>
                    <a:lnTo>
                      <a:pt x="1953" y="241"/>
                    </a:lnTo>
                    <a:lnTo>
                      <a:pt x="2050" y="259"/>
                    </a:lnTo>
                    <a:lnTo>
                      <a:pt x="2137" y="275"/>
                    </a:lnTo>
                    <a:lnTo>
                      <a:pt x="2205" y="288"/>
                    </a:lnTo>
                    <a:lnTo>
                      <a:pt x="2249" y="296"/>
                    </a:lnTo>
                    <a:lnTo>
                      <a:pt x="2267" y="300"/>
                    </a:lnTo>
                    <a:lnTo>
                      <a:pt x="2270" y="28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6" name="Freeform 91"/>
              <p:cNvSpPr>
                <a:spLocks/>
              </p:cNvSpPr>
              <p:nvPr/>
            </p:nvSpPr>
            <p:spPr bwMode="auto">
              <a:xfrm>
                <a:off x="3421" y="2390"/>
                <a:ext cx="107" cy="109"/>
              </a:xfrm>
              <a:custGeom>
                <a:avLst/>
                <a:gdLst>
                  <a:gd name="T0" fmla="*/ 84 w 321"/>
                  <a:gd name="T1" fmla="*/ 33 h 328"/>
                  <a:gd name="T2" fmla="*/ 79 w 321"/>
                  <a:gd name="T3" fmla="*/ 39 h 328"/>
                  <a:gd name="T4" fmla="*/ 68 w 321"/>
                  <a:gd name="T5" fmla="*/ 54 h 328"/>
                  <a:gd name="T6" fmla="*/ 51 w 321"/>
                  <a:gd name="T7" fmla="*/ 78 h 328"/>
                  <a:gd name="T8" fmla="*/ 34 w 321"/>
                  <a:gd name="T9" fmla="*/ 106 h 328"/>
                  <a:gd name="T10" fmla="*/ 17 w 321"/>
                  <a:gd name="T11" fmla="*/ 138 h 328"/>
                  <a:gd name="T12" fmla="*/ 6 w 321"/>
                  <a:gd name="T13" fmla="*/ 173 h 328"/>
                  <a:gd name="T14" fmla="*/ 0 w 321"/>
                  <a:gd name="T15" fmla="*/ 209 h 328"/>
                  <a:gd name="T16" fmla="*/ 4 w 321"/>
                  <a:gd name="T17" fmla="*/ 243 h 328"/>
                  <a:gd name="T18" fmla="*/ 20 w 321"/>
                  <a:gd name="T19" fmla="*/ 274 h 328"/>
                  <a:gd name="T20" fmla="*/ 53 w 321"/>
                  <a:gd name="T21" fmla="*/ 299 h 328"/>
                  <a:gd name="T22" fmla="*/ 103 w 321"/>
                  <a:gd name="T23" fmla="*/ 318 h 328"/>
                  <a:gd name="T24" fmla="*/ 174 w 321"/>
                  <a:gd name="T25" fmla="*/ 328 h 328"/>
                  <a:gd name="T26" fmla="*/ 178 w 321"/>
                  <a:gd name="T27" fmla="*/ 327 h 328"/>
                  <a:gd name="T28" fmla="*/ 188 w 321"/>
                  <a:gd name="T29" fmla="*/ 325 h 328"/>
                  <a:gd name="T30" fmla="*/ 203 w 321"/>
                  <a:gd name="T31" fmla="*/ 322 h 328"/>
                  <a:gd name="T32" fmla="*/ 221 w 321"/>
                  <a:gd name="T33" fmla="*/ 318 h 328"/>
                  <a:gd name="T34" fmla="*/ 240 w 321"/>
                  <a:gd name="T35" fmla="*/ 310 h 328"/>
                  <a:gd name="T36" fmla="*/ 260 w 321"/>
                  <a:gd name="T37" fmla="*/ 299 h 328"/>
                  <a:gd name="T38" fmla="*/ 281 w 321"/>
                  <a:gd name="T39" fmla="*/ 287 h 328"/>
                  <a:gd name="T40" fmla="*/ 297 w 321"/>
                  <a:gd name="T41" fmla="*/ 268 h 328"/>
                  <a:gd name="T42" fmla="*/ 311 w 321"/>
                  <a:gd name="T43" fmla="*/ 246 h 328"/>
                  <a:gd name="T44" fmla="*/ 319 w 321"/>
                  <a:gd name="T45" fmla="*/ 218 h 328"/>
                  <a:gd name="T46" fmla="*/ 321 w 321"/>
                  <a:gd name="T47" fmla="*/ 184 h 328"/>
                  <a:gd name="T48" fmla="*/ 314 w 321"/>
                  <a:gd name="T49" fmla="*/ 144 h 328"/>
                  <a:gd name="T50" fmla="*/ 302 w 321"/>
                  <a:gd name="T51" fmla="*/ 106 h 328"/>
                  <a:gd name="T52" fmla="*/ 287 w 321"/>
                  <a:gd name="T53" fmla="*/ 73 h 328"/>
                  <a:gd name="T54" fmla="*/ 272 w 321"/>
                  <a:gd name="T55" fmla="*/ 47 h 328"/>
                  <a:gd name="T56" fmla="*/ 255 w 321"/>
                  <a:gd name="T57" fmla="*/ 28 h 328"/>
                  <a:gd name="T58" fmla="*/ 235 w 321"/>
                  <a:gd name="T59" fmla="*/ 13 h 328"/>
                  <a:gd name="T60" fmla="*/ 216 w 321"/>
                  <a:gd name="T61" fmla="*/ 4 h 328"/>
                  <a:gd name="T62" fmla="*/ 196 w 321"/>
                  <a:gd name="T63" fmla="*/ 0 h 328"/>
                  <a:gd name="T64" fmla="*/ 174 w 321"/>
                  <a:gd name="T65" fmla="*/ 0 h 328"/>
                  <a:gd name="T66" fmla="*/ 151 w 321"/>
                  <a:gd name="T67" fmla="*/ 4 h 328"/>
                  <a:gd name="T68" fmla="*/ 129 w 321"/>
                  <a:gd name="T69" fmla="*/ 11 h 328"/>
                  <a:gd name="T70" fmla="*/ 107 w 321"/>
                  <a:gd name="T71" fmla="*/ 22 h 328"/>
                  <a:gd name="T72" fmla="*/ 84 w 321"/>
                  <a:gd name="T73" fmla="*/ 33 h 328"/>
                  <a:gd name="T74" fmla="*/ 84 w 321"/>
                  <a:gd name="T75" fmla="*/ 33 h 32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1"/>
                  <a:gd name="T115" fmla="*/ 0 h 328"/>
                  <a:gd name="T116" fmla="*/ 321 w 321"/>
                  <a:gd name="T117" fmla="*/ 328 h 32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1" h="328">
                    <a:moveTo>
                      <a:pt x="84" y="33"/>
                    </a:moveTo>
                    <a:lnTo>
                      <a:pt x="79" y="39"/>
                    </a:lnTo>
                    <a:lnTo>
                      <a:pt x="68" y="54"/>
                    </a:lnTo>
                    <a:lnTo>
                      <a:pt x="51" y="78"/>
                    </a:lnTo>
                    <a:lnTo>
                      <a:pt x="34" y="106"/>
                    </a:lnTo>
                    <a:lnTo>
                      <a:pt x="17" y="138"/>
                    </a:lnTo>
                    <a:lnTo>
                      <a:pt x="6" y="173"/>
                    </a:lnTo>
                    <a:lnTo>
                      <a:pt x="0" y="209"/>
                    </a:lnTo>
                    <a:lnTo>
                      <a:pt x="4" y="243"/>
                    </a:lnTo>
                    <a:lnTo>
                      <a:pt x="20" y="274"/>
                    </a:lnTo>
                    <a:lnTo>
                      <a:pt x="53" y="299"/>
                    </a:lnTo>
                    <a:lnTo>
                      <a:pt x="103" y="318"/>
                    </a:lnTo>
                    <a:lnTo>
                      <a:pt x="174" y="328"/>
                    </a:lnTo>
                    <a:lnTo>
                      <a:pt x="178" y="327"/>
                    </a:lnTo>
                    <a:lnTo>
                      <a:pt x="188" y="325"/>
                    </a:lnTo>
                    <a:lnTo>
                      <a:pt x="203" y="322"/>
                    </a:lnTo>
                    <a:lnTo>
                      <a:pt x="221" y="318"/>
                    </a:lnTo>
                    <a:lnTo>
                      <a:pt x="240" y="310"/>
                    </a:lnTo>
                    <a:lnTo>
                      <a:pt x="260" y="299"/>
                    </a:lnTo>
                    <a:lnTo>
                      <a:pt x="281" y="287"/>
                    </a:lnTo>
                    <a:lnTo>
                      <a:pt x="297" y="268"/>
                    </a:lnTo>
                    <a:lnTo>
                      <a:pt x="311" y="246"/>
                    </a:lnTo>
                    <a:lnTo>
                      <a:pt x="319" y="218"/>
                    </a:lnTo>
                    <a:lnTo>
                      <a:pt x="321" y="184"/>
                    </a:lnTo>
                    <a:lnTo>
                      <a:pt x="314" y="144"/>
                    </a:lnTo>
                    <a:lnTo>
                      <a:pt x="302" y="106"/>
                    </a:lnTo>
                    <a:lnTo>
                      <a:pt x="287" y="73"/>
                    </a:lnTo>
                    <a:lnTo>
                      <a:pt x="272" y="47"/>
                    </a:lnTo>
                    <a:lnTo>
                      <a:pt x="255" y="28"/>
                    </a:lnTo>
                    <a:lnTo>
                      <a:pt x="235" y="13"/>
                    </a:lnTo>
                    <a:lnTo>
                      <a:pt x="216" y="4"/>
                    </a:lnTo>
                    <a:lnTo>
                      <a:pt x="196" y="0"/>
                    </a:lnTo>
                    <a:lnTo>
                      <a:pt x="174" y="0"/>
                    </a:lnTo>
                    <a:lnTo>
                      <a:pt x="151" y="4"/>
                    </a:lnTo>
                    <a:lnTo>
                      <a:pt x="129" y="11"/>
                    </a:lnTo>
                    <a:lnTo>
                      <a:pt x="107" y="22"/>
                    </a:lnTo>
                    <a:lnTo>
                      <a:pt x="84" y="33"/>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7" name="Freeform 92"/>
              <p:cNvSpPr>
                <a:spLocks/>
              </p:cNvSpPr>
              <p:nvPr/>
            </p:nvSpPr>
            <p:spPr bwMode="auto">
              <a:xfrm>
                <a:off x="3417" y="2398"/>
                <a:ext cx="107" cy="105"/>
              </a:xfrm>
              <a:custGeom>
                <a:avLst/>
                <a:gdLst>
                  <a:gd name="T0" fmla="*/ 105 w 320"/>
                  <a:gd name="T1" fmla="*/ 15 h 314"/>
                  <a:gd name="T2" fmla="*/ 87 w 320"/>
                  <a:gd name="T3" fmla="*/ 0 h 314"/>
                  <a:gd name="T4" fmla="*/ 82 w 320"/>
                  <a:gd name="T5" fmla="*/ 6 h 314"/>
                  <a:gd name="T6" fmla="*/ 68 w 320"/>
                  <a:gd name="T7" fmla="*/ 24 h 314"/>
                  <a:gd name="T8" fmla="*/ 53 w 320"/>
                  <a:gd name="T9" fmla="*/ 46 h 314"/>
                  <a:gd name="T10" fmla="*/ 38 w 320"/>
                  <a:gd name="T11" fmla="*/ 69 h 314"/>
                  <a:gd name="T12" fmla="*/ 16 w 320"/>
                  <a:gd name="T13" fmla="*/ 114 h 314"/>
                  <a:gd name="T14" fmla="*/ 6 w 320"/>
                  <a:gd name="T15" fmla="*/ 143 h 314"/>
                  <a:gd name="T16" fmla="*/ 0 w 320"/>
                  <a:gd name="T17" fmla="*/ 181 h 314"/>
                  <a:gd name="T18" fmla="*/ 4 w 320"/>
                  <a:gd name="T19" fmla="*/ 218 h 314"/>
                  <a:gd name="T20" fmla="*/ 24 w 320"/>
                  <a:gd name="T21" fmla="*/ 255 h 314"/>
                  <a:gd name="T22" fmla="*/ 57 w 320"/>
                  <a:gd name="T23" fmla="*/ 281 h 314"/>
                  <a:gd name="T24" fmla="*/ 113 w 320"/>
                  <a:gd name="T25" fmla="*/ 304 h 314"/>
                  <a:gd name="T26" fmla="*/ 187 w 320"/>
                  <a:gd name="T27" fmla="*/ 314 h 314"/>
                  <a:gd name="T28" fmla="*/ 193 w 320"/>
                  <a:gd name="T29" fmla="*/ 312 h 314"/>
                  <a:gd name="T30" fmla="*/ 202 w 320"/>
                  <a:gd name="T31" fmla="*/ 311 h 314"/>
                  <a:gd name="T32" fmla="*/ 224 w 320"/>
                  <a:gd name="T33" fmla="*/ 306 h 314"/>
                  <a:gd name="T34" fmla="*/ 230 w 320"/>
                  <a:gd name="T35" fmla="*/ 305 h 314"/>
                  <a:gd name="T36" fmla="*/ 261 w 320"/>
                  <a:gd name="T37" fmla="*/ 293 h 314"/>
                  <a:gd name="T38" fmla="*/ 299 w 320"/>
                  <a:gd name="T39" fmla="*/ 271 h 314"/>
                  <a:gd name="T40" fmla="*/ 320 w 320"/>
                  <a:gd name="T41" fmla="*/ 248 h 314"/>
                  <a:gd name="T42" fmla="*/ 299 w 320"/>
                  <a:gd name="T43" fmla="*/ 236 h 314"/>
                  <a:gd name="T44" fmla="*/ 287 w 320"/>
                  <a:gd name="T45" fmla="*/ 250 h 314"/>
                  <a:gd name="T46" fmla="*/ 243 w 320"/>
                  <a:gd name="T47" fmla="*/ 276 h 314"/>
                  <a:gd name="T48" fmla="*/ 236 w 320"/>
                  <a:gd name="T49" fmla="*/ 278 h 314"/>
                  <a:gd name="T50" fmla="*/ 206 w 320"/>
                  <a:gd name="T51" fmla="*/ 286 h 314"/>
                  <a:gd name="T52" fmla="*/ 199 w 320"/>
                  <a:gd name="T53" fmla="*/ 287 h 314"/>
                  <a:gd name="T54" fmla="*/ 187 w 320"/>
                  <a:gd name="T55" fmla="*/ 289 h 314"/>
                  <a:gd name="T56" fmla="*/ 184 w 320"/>
                  <a:gd name="T57" fmla="*/ 290 h 314"/>
                  <a:gd name="T58" fmla="*/ 116 w 320"/>
                  <a:gd name="T59" fmla="*/ 280 h 314"/>
                  <a:gd name="T60" fmla="*/ 72 w 320"/>
                  <a:gd name="T61" fmla="*/ 264 h 314"/>
                  <a:gd name="T62" fmla="*/ 41 w 320"/>
                  <a:gd name="T63" fmla="*/ 240 h 314"/>
                  <a:gd name="T64" fmla="*/ 28 w 320"/>
                  <a:gd name="T65" fmla="*/ 215 h 314"/>
                  <a:gd name="T66" fmla="*/ 24 w 320"/>
                  <a:gd name="T67" fmla="*/ 184 h 314"/>
                  <a:gd name="T68" fmla="*/ 29 w 320"/>
                  <a:gd name="T69" fmla="*/ 152 h 314"/>
                  <a:gd name="T70" fmla="*/ 43 w 320"/>
                  <a:gd name="T71" fmla="*/ 111 h 314"/>
                  <a:gd name="T72" fmla="*/ 53 w 320"/>
                  <a:gd name="T73" fmla="*/ 90 h 314"/>
                  <a:gd name="T74" fmla="*/ 74 w 320"/>
                  <a:gd name="T75" fmla="*/ 58 h 314"/>
                  <a:gd name="T76" fmla="*/ 91 w 320"/>
                  <a:gd name="T77" fmla="*/ 33 h 314"/>
                  <a:gd name="T78" fmla="*/ 100 w 320"/>
                  <a:gd name="T79" fmla="*/ 21 h 314"/>
                  <a:gd name="T80" fmla="*/ 105 w 320"/>
                  <a:gd name="T81" fmla="*/ 15 h 3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0"/>
                  <a:gd name="T124" fmla="*/ 0 h 314"/>
                  <a:gd name="T125" fmla="*/ 320 w 320"/>
                  <a:gd name="T126" fmla="*/ 314 h 3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0" h="314">
                    <a:moveTo>
                      <a:pt x="105" y="15"/>
                    </a:moveTo>
                    <a:lnTo>
                      <a:pt x="87" y="0"/>
                    </a:lnTo>
                    <a:lnTo>
                      <a:pt x="82" y="6"/>
                    </a:lnTo>
                    <a:lnTo>
                      <a:pt x="68" y="24"/>
                    </a:lnTo>
                    <a:lnTo>
                      <a:pt x="53" y="46"/>
                    </a:lnTo>
                    <a:lnTo>
                      <a:pt x="38" y="69"/>
                    </a:lnTo>
                    <a:lnTo>
                      <a:pt x="16" y="114"/>
                    </a:lnTo>
                    <a:lnTo>
                      <a:pt x="6" y="143"/>
                    </a:lnTo>
                    <a:lnTo>
                      <a:pt x="0" y="181"/>
                    </a:lnTo>
                    <a:lnTo>
                      <a:pt x="4" y="218"/>
                    </a:lnTo>
                    <a:lnTo>
                      <a:pt x="24" y="255"/>
                    </a:lnTo>
                    <a:lnTo>
                      <a:pt x="57" y="281"/>
                    </a:lnTo>
                    <a:lnTo>
                      <a:pt x="113" y="304"/>
                    </a:lnTo>
                    <a:lnTo>
                      <a:pt x="187" y="314"/>
                    </a:lnTo>
                    <a:lnTo>
                      <a:pt x="193" y="312"/>
                    </a:lnTo>
                    <a:lnTo>
                      <a:pt x="202" y="311"/>
                    </a:lnTo>
                    <a:lnTo>
                      <a:pt x="224" y="306"/>
                    </a:lnTo>
                    <a:lnTo>
                      <a:pt x="230" y="305"/>
                    </a:lnTo>
                    <a:lnTo>
                      <a:pt x="261" y="293"/>
                    </a:lnTo>
                    <a:lnTo>
                      <a:pt x="299" y="271"/>
                    </a:lnTo>
                    <a:lnTo>
                      <a:pt x="320" y="248"/>
                    </a:lnTo>
                    <a:lnTo>
                      <a:pt x="299" y="236"/>
                    </a:lnTo>
                    <a:lnTo>
                      <a:pt x="287" y="250"/>
                    </a:lnTo>
                    <a:lnTo>
                      <a:pt x="243" y="276"/>
                    </a:lnTo>
                    <a:lnTo>
                      <a:pt x="236" y="278"/>
                    </a:lnTo>
                    <a:lnTo>
                      <a:pt x="206" y="286"/>
                    </a:lnTo>
                    <a:lnTo>
                      <a:pt x="199" y="287"/>
                    </a:lnTo>
                    <a:lnTo>
                      <a:pt x="187" y="289"/>
                    </a:lnTo>
                    <a:lnTo>
                      <a:pt x="184" y="290"/>
                    </a:lnTo>
                    <a:lnTo>
                      <a:pt x="116" y="280"/>
                    </a:lnTo>
                    <a:lnTo>
                      <a:pt x="72" y="264"/>
                    </a:lnTo>
                    <a:lnTo>
                      <a:pt x="41" y="240"/>
                    </a:lnTo>
                    <a:lnTo>
                      <a:pt x="28" y="215"/>
                    </a:lnTo>
                    <a:lnTo>
                      <a:pt x="24" y="184"/>
                    </a:lnTo>
                    <a:lnTo>
                      <a:pt x="29" y="152"/>
                    </a:lnTo>
                    <a:lnTo>
                      <a:pt x="43" y="111"/>
                    </a:lnTo>
                    <a:lnTo>
                      <a:pt x="53" y="90"/>
                    </a:lnTo>
                    <a:lnTo>
                      <a:pt x="74" y="58"/>
                    </a:lnTo>
                    <a:lnTo>
                      <a:pt x="91" y="33"/>
                    </a:lnTo>
                    <a:lnTo>
                      <a:pt x="100" y="21"/>
                    </a:lnTo>
                    <a:lnTo>
                      <a:pt x="10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8" name="Freeform 93"/>
              <p:cNvSpPr>
                <a:spLocks/>
              </p:cNvSpPr>
              <p:nvPr/>
            </p:nvSpPr>
            <p:spPr bwMode="auto">
              <a:xfrm>
                <a:off x="3446" y="2386"/>
                <a:ext cx="86" cy="95"/>
              </a:xfrm>
              <a:custGeom>
                <a:avLst/>
                <a:gdLst>
                  <a:gd name="T0" fmla="*/ 233 w 258"/>
                  <a:gd name="T1" fmla="*/ 286 h 286"/>
                  <a:gd name="T2" fmla="*/ 246 w 258"/>
                  <a:gd name="T3" fmla="*/ 262 h 286"/>
                  <a:gd name="T4" fmla="*/ 256 w 258"/>
                  <a:gd name="T5" fmla="*/ 233 h 286"/>
                  <a:gd name="T6" fmla="*/ 258 w 258"/>
                  <a:gd name="T7" fmla="*/ 196 h 286"/>
                  <a:gd name="T8" fmla="*/ 250 w 258"/>
                  <a:gd name="T9" fmla="*/ 152 h 286"/>
                  <a:gd name="T10" fmla="*/ 240 w 258"/>
                  <a:gd name="T11" fmla="*/ 119 h 286"/>
                  <a:gd name="T12" fmla="*/ 219 w 258"/>
                  <a:gd name="T13" fmla="*/ 73 h 286"/>
                  <a:gd name="T14" fmla="*/ 208 w 258"/>
                  <a:gd name="T15" fmla="*/ 53 h 286"/>
                  <a:gd name="T16" fmla="*/ 188 w 258"/>
                  <a:gd name="T17" fmla="*/ 32 h 286"/>
                  <a:gd name="T18" fmla="*/ 168 w 258"/>
                  <a:gd name="T19" fmla="*/ 16 h 286"/>
                  <a:gd name="T20" fmla="*/ 143 w 258"/>
                  <a:gd name="T21" fmla="*/ 4 h 286"/>
                  <a:gd name="T22" fmla="*/ 122 w 258"/>
                  <a:gd name="T23" fmla="*/ 0 h 286"/>
                  <a:gd name="T24" fmla="*/ 97 w 258"/>
                  <a:gd name="T25" fmla="*/ 0 h 286"/>
                  <a:gd name="T26" fmla="*/ 72 w 258"/>
                  <a:gd name="T27" fmla="*/ 4 h 286"/>
                  <a:gd name="T28" fmla="*/ 57 w 258"/>
                  <a:gd name="T29" fmla="*/ 10 h 286"/>
                  <a:gd name="T30" fmla="*/ 28 w 258"/>
                  <a:gd name="T31" fmla="*/ 23 h 286"/>
                  <a:gd name="T32" fmla="*/ 1 w 258"/>
                  <a:gd name="T33" fmla="*/ 37 h 286"/>
                  <a:gd name="T34" fmla="*/ 0 w 258"/>
                  <a:gd name="T35" fmla="*/ 38 h 286"/>
                  <a:gd name="T36" fmla="*/ 16 w 258"/>
                  <a:gd name="T37" fmla="*/ 54 h 286"/>
                  <a:gd name="T38" fmla="*/ 37 w 258"/>
                  <a:gd name="T39" fmla="*/ 44 h 286"/>
                  <a:gd name="T40" fmla="*/ 51 w 258"/>
                  <a:gd name="T41" fmla="*/ 37 h 286"/>
                  <a:gd name="T42" fmla="*/ 81 w 258"/>
                  <a:gd name="T43" fmla="*/ 28 h 286"/>
                  <a:gd name="T44" fmla="*/ 100 w 258"/>
                  <a:gd name="T45" fmla="*/ 23 h 286"/>
                  <a:gd name="T46" fmla="*/ 119 w 258"/>
                  <a:gd name="T47" fmla="*/ 23 h 286"/>
                  <a:gd name="T48" fmla="*/ 140 w 258"/>
                  <a:gd name="T49" fmla="*/ 28 h 286"/>
                  <a:gd name="T50" fmla="*/ 153 w 258"/>
                  <a:gd name="T51" fmla="*/ 34 h 286"/>
                  <a:gd name="T52" fmla="*/ 171 w 258"/>
                  <a:gd name="T53" fmla="*/ 47 h 286"/>
                  <a:gd name="T54" fmla="*/ 187 w 258"/>
                  <a:gd name="T55" fmla="*/ 65 h 286"/>
                  <a:gd name="T56" fmla="*/ 205 w 258"/>
                  <a:gd name="T57" fmla="*/ 97 h 286"/>
                  <a:gd name="T58" fmla="*/ 213 w 258"/>
                  <a:gd name="T59" fmla="*/ 116 h 286"/>
                  <a:gd name="T60" fmla="*/ 227 w 258"/>
                  <a:gd name="T61" fmla="*/ 160 h 286"/>
                  <a:gd name="T62" fmla="*/ 234 w 258"/>
                  <a:gd name="T63" fmla="*/ 196 h 286"/>
                  <a:gd name="T64" fmla="*/ 233 w 258"/>
                  <a:gd name="T65" fmla="*/ 227 h 286"/>
                  <a:gd name="T66" fmla="*/ 225 w 258"/>
                  <a:gd name="T67" fmla="*/ 253 h 286"/>
                  <a:gd name="T68" fmla="*/ 212 w 258"/>
                  <a:gd name="T69" fmla="*/ 274 h 286"/>
                  <a:gd name="T70" fmla="*/ 233 w 258"/>
                  <a:gd name="T71" fmla="*/ 286 h 28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8"/>
                  <a:gd name="T109" fmla="*/ 0 h 286"/>
                  <a:gd name="T110" fmla="*/ 258 w 258"/>
                  <a:gd name="T111" fmla="*/ 286 h 28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8" h="286">
                    <a:moveTo>
                      <a:pt x="233" y="286"/>
                    </a:moveTo>
                    <a:lnTo>
                      <a:pt x="246" y="262"/>
                    </a:lnTo>
                    <a:lnTo>
                      <a:pt x="256" y="233"/>
                    </a:lnTo>
                    <a:lnTo>
                      <a:pt x="258" y="196"/>
                    </a:lnTo>
                    <a:lnTo>
                      <a:pt x="250" y="152"/>
                    </a:lnTo>
                    <a:lnTo>
                      <a:pt x="240" y="119"/>
                    </a:lnTo>
                    <a:lnTo>
                      <a:pt x="219" y="73"/>
                    </a:lnTo>
                    <a:lnTo>
                      <a:pt x="208" y="53"/>
                    </a:lnTo>
                    <a:lnTo>
                      <a:pt x="188" y="32"/>
                    </a:lnTo>
                    <a:lnTo>
                      <a:pt x="168" y="16"/>
                    </a:lnTo>
                    <a:lnTo>
                      <a:pt x="143" y="4"/>
                    </a:lnTo>
                    <a:lnTo>
                      <a:pt x="122" y="0"/>
                    </a:lnTo>
                    <a:lnTo>
                      <a:pt x="97" y="0"/>
                    </a:lnTo>
                    <a:lnTo>
                      <a:pt x="72" y="4"/>
                    </a:lnTo>
                    <a:lnTo>
                      <a:pt x="57" y="10"/>
                    </a:lnTo>
                    <a:lnTo>
                      <a:pt x="28" y="23"/>
                    </a:lnTo>
                    <a:lnTo>
                      <a:pt x="1" y="37"/>
                    </a:lnTo>
                    <a:lnTo>
                      <a:pt x="0" y="38"/>
                    </a:lnTo>
                    <a:lnTo>
                      <a:pt x="16" y="54"/>
                    </a:lnTo>
                    <a:lnTo>
                      <a:pt x="37" y="44"/>
                    </a:lnTo>
                    <a:lnTo>
                      <a:pt x="51" y="37"/>
                    </a:lnTo>
                    <a:lnTo>
                      <a:pt x="81" y="28"/>
                    </a:lnTo>
                    <a:lnTo>
                      <a:pt x="100" y="23"/>
                    </a:lnTo>
                    <a:lnTo>
                      <a:pt x="119" y="23"/>
                    </a:lnTo>
                    <a:lnTo>
                      <a:pt x="140" y="28"/>
                    </a:lnTo>
                    <a:lnTo>
                      <a:pt x="153" y="34"/>
                    </a:lnTo>
                    <a:lnTo>
                      <a:pt x="171" y="47"/>
                    </a:lnTo>
                    <a:lnTo>
                      <a:pt x="187" y="65"/>
                    </a:lnTo>
                    <a:lnTo>
                      <a:pt x="205" y="97"/>
                    </a:lnTo>
                    <a:lnTo>
                      <a:pt x="213" y="116"/>
                    </a:lnTo>
                    <a:lnTo>
                      <a:pt x="227" y="160"/>
                    </a:lnTo>
                    <a:lnTo>
                      <a:pt x="234" y="196"/>
                    </a:lnTo>
                    <a:lnTo>
                      <a:pt x="233" y="227"/>
                    </a:lnTo>
                    <a:lnTo>
                      <a:pt x="225" y="253"/>
                    </a:lnTo>
                    <a:lnTo>
                      <a:pt x="212" y="274"/>
                    </a:lnTo>
                    <a:lnTo>
                      <a:pt x="233" y="2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9" name="Freeform 94"/>
              <p:cNvSpPr>
                <a:spLocks/>
              </p:cNvSpPr>
              <p:nvPr/>
            </p:nvSpPr>
            <p:spPr bwMode="auto">
              <a:xfrm>
                <a:off x="2928" y="1441"/>
                <a:ext cx="423" cy="357"/>
              </a:xfrm>
              <a:custGeom>
                <a:avLst/>
                <a:gdLst>
                  <a:gd name="T0" fmla="*/ 558 w 1268"/>
                  <a:gd name="T1" fmla="*/ 17 h 1072"/>
                  <a:gd name="T2" fmla="*/ 679 w 1268"/>
                  <a:gd name="T3" fmla="*/ 69 h 1072"/>
                  <a:gd name="T4" fmla="*/ 863 w 1268"/>
                  <a:gd name="T5" fmla="*/ 116 h 1072"/>
                  <a:gd name="T6" fmla="*/ 938 w 1268"/>
                  <a:gd name="T7" fmla="*/ 120 h 1072"/>
                  <a:gd name="T8" fmla="*/ 1004 w 1268"/>
                  <a:gd name="T9" fmla="*/ 126 h 1072"/>
                  <a:gd name="T10" fmla="*/ 1062 w 1268"/>
                  <a:gd name="T11" fmla="*/ 172 h 1072"/>
                  <a:gd name="T12" fmla="*/ 1085 w 1268"/>
                  <a:gd name="T13" fmla="*/ 222 h 1072"/>
                  <a:gd name="T14" fmla="*/ 1141 w 1268"/>
                  <a:gd name="T15" fmla="*/ 316 h 1072"/>
                  <a:gd name="T16" fmla="*/ 1212 w 1268"/>
                  <a:gd name="T17" fmla="*/ 414 h 1072"/>
                  <a:gd name="T18" fmla="*/ 1259 w 1268"/>
                  <a:gd name="T19" fmla="*/ 477 h 1072"/>
                  <a:gd name="T20" fmla="*/ 1268 w 1268"/>
                  <a:gd name="T21" fmla="*/ 546 h 1072"/>
                  <a:gd name="T22" fmla="*/ 1262 w 1268"/>
                  <a:gd name="T23" fmla="*/ 617 h 1072"/>
                  <a:gd name="T24" fmla="*/ 1256 w 1268"/>
                  <a:gd name="T25" fmla="*/ 665 h 1072"/>
                  <a:gd name="T26" fmla="*/ 1245 w 1268"/>
                  <a:gd name="T27" fmla="*/ 757 h 1072"/>
                  <a:gd name="T28" fmla="*/ 1240 w 1268"/>
                  <a:gd name="T29" fmla="*/ 835 h 1072"/>
                  <a:gd name="T30" fmla="*/ 1220 w 1268"/>
                  <a:gd name="T31" fmla="*/ 922 h 1072"/>
                  <a:gd name="T32" fmla="*/ 1159 w 1268"/>
                  <a:gd name="T33" fmla="*/ 875 h 1072"/>
                  <a:gd name="T34" fmla="*/ 1128 w 1268"/>
                  <a:gd name="T35" fmla="*/ 730 h 1072"/>
                  <a:gd name="T36" fmla="*/ 1144 w 1268"/>
                  <a:gd name="T37" fmla="*/ 592 h 1072"/>
                  <a:gd name="T38" fmla="*/ 1083 w 1268"/>
                  <a:gd name="T39" fmla="*/ 499 h 1072"/>
                  <a:gd name="T40" fmla="*/ 999 w 1268"/>
                  <a:gd name="T41" fmla="*/ 350 h 1072"/>
                  <a:gd name="T42" fmla="*/ 940 w 1268"/>
                  <a:gd name="T43" fmla="*/ 268 h 1072"/>
                  <a:gd name="T44" fmla="*/ 797 w 1268"/>
                  <a:gd name="T45" fmla="*/ 260 h 1072"/>
                  <a:gd name="T46" fmla="*/ 602 w 1268"/>
                  <a:gd name="T47" fmla="*/ 228 h 1072"/>
                  <a:gd name="T48" fmla="*/ 515 w 1268"/>
                  <a:gd name="T49" fmla="*/ 206 h 1072"/>
                  <a:gd name="T50" fmla="*/ 526 w 1268"/>
                  <a:gd name="T51" fmla="*/ 280 h 1072"/>
                  <a:gd name="T52" fmla="*/ 598 w 1268"/>
                  <a:gd name="T53" fmla="*/ 402 h 1072"/>
                  <a:gd name="T54" fmla="*/ 680 w 1268"/>
                  <a:gd name="T55" fmla="*/ 477 h 1072"/>
                  <a:gd name="T56" fmla="*/ 704 w 1268"/>
                  <a:gd name="T57" fmla="*/ 505 h 1072"/>
                  <a:gd name="T58" fmla="*/ 717 w 1268"/>
                  <a:gd name="T59" fmla="*/ 576 h 1072"/>
                  <a:gd name="T60" fmla="*/ 707 w 1268"/>
                  <a:gd name="T61" fmla="*/ 642 h 1072"/>
                  <a:gd name="T62" fmla="*/ 694 w 1268"/>
                  <a:gd name="T63" fmla="*/ 713 h 1072"/>
                  <a:gd name="T64" fmla="*/ 683 w 1268"/>
                  <a:gd name="T65" fmla="*/ 794 h 1072"/>
                  <a:gd name="T66" fmla="*/ 685 w 1268"/>
                  <a:gd name="T67" fmla="*/ 823 h 1072"/>
                  <a:gd name="T68" fmla="*/ 682 w 1268"/>
                  <a:gd name="T69" fmla="*/ 857 h 1072"/>
                  <a:gd name="T70" fmla="*/ 646 w 1268"/>
                  <a:gd name="T71" fmla="*/ 928 h 1072"/>
                  <a:gd name="T72" fmla="*/ 540 w 1268"/>
                  <a:gd name="T73" fmla="*/ 1070 h 1072"/>
                  <a:gd name="T74" fmla="*/ 523 w 1268"/>
                  <a:gd name="T75" fmla="*/ 1029 h 1072"/>
                  <a:gd name="T76" fmla="*/ 530 w 1268"/>
                  <a:gd name="T77" fmla="*/ 926 h 1072"/>
                  <a:gd name="T78" fmla="*/ 585 w 1268"/>
                  <a:gd name="T79" fmla="*/ 801 h 1072"/>
                  <a:gd name="T80" fmla="*/ 583 w 1268"/>
                  <a:gd name="T81" fmla="*/ 755 h 1072"/>
                  <a:gd name="T82" fmla="*/ 579 w 1268"/>
                  <a:gd name="T83" fmla="*/ 659 h 1072"/>
                  <a:gd name="T84" fmla="*/ 576 w 1268"/>
                  <a:gd name="T85" fmla="*/ 561 h 1072"/>
                  <a:gd name="T86" fmla="*/ 530 w 1268"/>
                  <a:gd name="T87" fmla="*/ 499 h 1072"/>
                  <a:gd name="T88" fmla="*/ 464 w 1268"/>
                  <a:gd name="T89" fmla="*/ 414 h 1072"/>
                  <a:gd name="T90" fmla="*/ 417 w 1268"/>
                  <a:gd name="T91" fmla="*/ 372 h 1072"/>
                  <a:gd name="T92" fmla="*/ 372 w 1268"/>
                  <a:gd name="T93" fmla="*/ 340 h 1072"/>
                  <a:gd name="T94" fmla="*/ 331 w 1268"/>
                  <a:gd name="T95" fmla="*/ 352 h 1072"/>
                  <a:gd name="T96" fmla="*/ 315 w 1268"/>
                  <a:gd name="T97" fmla="*/ 440 h 1072"/>
                  <a:gd name="T98" fmla="*/ 312 w 1268"/>
                  <a:gd name="T99" fmla="*/ 484 h 1072"/>
                  <a:gd name="T100" fmla="*/ 314 w 1268"/>
                  <a:gd name="T101" fmla="*/ 555 h 1072"/>
                  <a:gd name="T102" fmla="*/ 327 w 1268"/>
                  <a:gd name="T103" fmla="*/ 617 h 1072"/>
                  <a:gd name="T104" fmla="*/ 290 w 1268"/>
                  <a:gd name="T105" fmla="*/ 713 h 1072"/>
                  <a:gd name="T106" fmla="*/ 165 w 1268"/>
                  <a:gd name="T107" fmla="*/ 814 h 1072"/>
                  <a:gd name="T108" fmla="*/ 1 w 1268"/>
                  <a:gd name="T109" fmla="*/ 854 h 1072"/>
                  <a:gd name="T110" fmla="*/ 25 w 1268"/>
                  <a:gd name="T111" fmla="*/ 816 h 1072"/>
                  <a:gd name="T112" fmla="*/ 96 w 1268"/>
                  <a:gd name="T113" fmla="*/ 748 h 1072"/>
                  <a:gd name="T114" fmla="*/ 184 w 1268"/>
                  <a:gd name="T115" fmla="*/ 237 h 10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68"/>
                  <a:gd name="T175" fmla="*/ 0 h 1072"/>
                  <a:gd name="T176" fmla="*/ 1268 w 1268"/>
                  <a:gd name="T177" fmla="*/ 1072 h 10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68" h="1072">
                    <a:moveTo>
                      <a:pt x="527" y="0"/>
                    </a:moveTo>
                    <a:lnTo>
                      <a:pt x="532" y="3"/>
                    </a:lnTo>
                    <a:lnTo>
                      <a:pt x="542" y="9"/>
                    </a:lnTo>
                    <a:lnTo>
                      <a:pt x="558" y="17"/>
                    </a:lnTo>
                    <a:lnTo>
                      <a:pt x="580" y="28"/>
                    </a:lnTo>
                    <a:lnTo>
                      <a:pt x="608" y="41"/>
                    </a:lnTo>
                    <a:lnTo>
                      <a:pt x="641" y="54"/>
                    </a:lnTo>
                    <a:lnTo>
                      <a:pt x="679" y="69"/>
                    </a:lnTo>
                    <a:lnTo>
                      <a:pt x="720" y="82"/>
                    </a:lnTo>
                    <a:lnTo>
                      <a:pt x="764" y="95"/>
                    </a:lnTo>
                    <a:lnTo>
                      <a:pt x="813" y="107"/>
                    </a:lnTo>
                    <a:lnTo>
                      <a:pt x="863" y="116"/>
                    </a:lnTo>
                    <a:lnTo>
                      <a:pt x="916" y="122"/>
                    </a:lnTo>
                    <a:lnTo>
                      <a:pt x="919" y="122"/>
                    </a:lnTo>
                    <a:lnTo>
                      <a:pt x="926" y="122"/>
                    </a:lnTo>
                    <a:lnTo>
                      <a:pt x="938" y="120"/>
                    </a:lnTo>
                    <a:lnTo>
                      <a:pt x="953" y="120"/>
                    </a:lnTo>
                    <a:lnTo>
                      <a:pt x="969" y="120"/>
                    </a:lnTo>
                    <a:lnTo>
                      <a:pt x="987" y="122"/>
                    </a:lnTo>
                    <a:lnTo>
                      <a:pt x="1004" y="126"/>
                    </a:lnTo>
                    <a:lnTo>
                      <a:pt x="1022" y="134"/>
                    </a:lnTo>
                    <a:lnTo>
                      <a:pt x="1038" y="143"/>
                    </a:lnTo>
                    <a:lnTo>
                      <a:pt x="1052" y="156"/>
                    </a:lnTo>
                    <a:lnTo>
                      <a:pt x="1062" y="172"/>
                    </a:lnTo>
                    <a:lnTo>
                      <a:pt x="1068" y="193"/>
                    </a:lnTo>
                    <a:lnTo>
                      <a:pt x="1071" y="197"/>
                    </a:lnTo>
                    <a:lnTo>
                      <a:pt x="1077" y="207"/>
                    </a:lnTo>
                    <a:lnTo>
                      <a:pt x="1085" y="222"/>
                    </a:lnTo>
                    <a:lnTo>
                      <a:pt x="1096" y="243"/>
                    </a:lnTo>
                    <a:lnTo>
                      <a:pt x="1110" y="265"/>
                    </a:lnTo>
                    <a:lnTo>
                      <a:pt x="1125" y="290"/>
                    </a:lnTo>
                    <a:lnTo>
                      <a:pt x="1141" y="316"/>
                    </a:lnTo>
                    <a:lnTo>
                      <a:pt x="1159" y="343"/>
                    </a:lnTo>
                    <a:lnTo>
                      <a:pt x="1177" y="369"/>
                    </a:lnTo>
                    <a:lnTo>
                      <a:pt x="1194" y="393"/>
                    </a:lnTo>
                    <a:lnTo>
                      <a:pt x="1212" y="414"/>
                    </a:lnTo>
                    <a:lnTo>
                      <a:pt x="1227" y="430"/>
                    </a:lnTo>
                    <a:lnTo>
                      <a:pt x="1242" y="446"/>
                    </a:lnTo>
                    <a:lnTo>
                      <a:pt x="1252" y="461"/>
                    </a:lnTo>
                    <a:lnTo>
                      <a:pt x="1259" y="477"/>
                    </a:lnTo>
                    <a:lnTo>
                      <a:pt x="1265" y="493"/>
                    </a:lnTo>
                    <a:lnTo>
                      <a:pt x="1268" y="511"/>
                    </a:lnTo>
                    <a:lnTo>
                      <a:pt x="1268" y="528"/>
                    </a:lnTo>
                    <a:lnTo>
                      <a:pt x="1268" y="546"/>
                    </a:lnTo>
                    <a:lnTo>
                      <a:pt x="1268" y="564"/>
                    </a:lnTo>
                    <a:lnTo>
                      <a:pt x="1267" y="581"/>
                    </a:lnTo>
                    <a:lnTo>
                      <a:pt x="1264" y="599"/>
                    </a:lnTo>
                    <a:lnTo>
                      <a:pt x="1262" y="617"/>
                    </a:lnTo>
                    <a:lnTo>
                      <a:pt x="1261" y="634"/>
                    </a:lnTo>
                    <a:lnTo>
                      <a:pt x="1261" y="639"/>
                    </a:lnTo>
                    <a:lnTo>
                      <a:pt x="1259" y="649"/>
                    </a:lnTo>
                    <a:lnTo>
                      <a:pt x="1256" y="665"/>
                    </a:lnTo>
                    <a:lnTo>
                      <a:pt x="1255" y="685"/>
                    </a:lnTo>
                    <a:lnTo>
                      <a:pt x="1250" y="707"/>
                    </a:lnTo>
                    <a:lnTo>
                      <a:pt x="1247" y="732"/>
                    </a:lnTo>
                    <a:lnTo>
                      <a:pt x="1245" y="757"/>
                    </a:lnTo>
                    <a:lnTo>
                      <a:pt x="1242" y="780"/>
                    </a:lnTo>
                    <a:lnTo>
                      <a:pt x="1240" y="802"/>
                    </a:lnTo>
                    <a:lnTo>
                      <a:pt x="1239" y="820"/>
                    </a:lnTo>
                    <a:lnTo>
                      <a:pt x="1240" y="835"/>
                    </a:lnTo>
                    <a:lnTo>
                      <a:pt x="1240" y="842"/>
                    </a:lnTo>
                    <a:lnTo>
                      <a:pt x="1231" y="925"/>
                    </a:lnTo>
                    <a:lnTo>
                      <a:pt x="1228" y="925"/>
                    </a:lnTo>
                    <a:lnTo>
                      <a:pt x="1220" y="922"/>
                    </a:lnTo>
                    <a:lnTo>
                      <a:pt x="1208" y="916"/>
                    </a:lnTo>
                    <a:lnTo>
                      <a:pt x="1192" y="907"/>
                    </a:lnTo>
                    <a:lnTo>
                      <a:pt x="1175" y="894"/>
                    </a:lnTo>
                    <a:lnTo>
                      <a:pt x="1159" y="875"/>
                    </a:lnTo>
                    <a:lnTo>
                      <a:pt x="1144" y="849"/>
                    </a:lnTo>
                    <a:lnTo>
                      <a:pt x="1134" y="817"/>
                    </a:lnTo>
                    <a:lnTo>
                      <a:pt x="1128" y="779"/>
                    </a:lnTo>
                    <a:lnTo>
                      <a:pt x="1128" y="730"/>
                    </a:lnTo>
                    <a:lnTo>
                      <a:pt x="1137" y="673"/>
                    </a:lnTo>
                    <a:lnTo>
                      <a:pt x="1153" y="605"/>
                    </a:lnTo>
                    <a:lnTo>
                      <a:pt x="1152" y="602"/>
                    </a:lnTo>
                    <a:lnTo>
                      <a:pt x="1144" y="592"/>
                    </a:lnTo>
                    <a:lnTo>
                      <a:pt x="1133" y="577"/>
                    </a:lnTo>
                    <a:lnTo>
                      <a:pt x="1119" y="555"/>
                    </a:lnTo>
                    <a:lnTo>
                      <a:pt x="1102" y="530"/>
                    </a:lnTo>
                    <a:lnTo>
                      <a:pt x="1083" y="499"/>
                    </a:lnTo>
                    <a:lnTo>
                      <a:pt x="1062" y="467"/>
                    </a:lnTo>
                    <a:lnTo>
                      <a:pt x="1041" y="430"/>
                    </a:lnTo>
                    <a:lnTo>
                      <a:pt x="1019" y="391"/>
                    </a:lnTo>
                    <a:lnTo>
                      <a:pt x="999" y="350"/>
                    </a:lnTo>
                    <a:lnTo>
                      <a:pt x="979" y="309"/>
                    </a:lnTo>
                    <a:lnTo>
                      <a:pt x="962" y="266"/>
                    </a:lnTo>
                    <a:lnTo>
                      <a:pt x="957" y="268"/>
                    </a:lnTo>
                    <a:lnTo>
                      <a:pt x="940" y="268"/>
                    </a:lnTo>
                    <a:lnTo>
                      <a:pt x="915" y="266"/>
                    </a:lnTo>
                    <a:lnTo>
                      <a:pt x="881" y="266"/>
                    </a:lnTo>
                    <a:lnTo>
                      <a:pt x="841" y="265"/>
                    </a:lnTo>
                    <a:lnTo>
                      <a:pt x="797" y="260"/>
                    </a:lnTo>
                    <a:lnTo>
                      <a:pt x="748" y="256"/>
                    </a:lnTo>
                    <a:lnTo>
                      <a:pt x="700" y="249"/>
                    </a:lnTo>
                    <a:lnTo>
                      <a:pt x="649" y="240"/>
                    </a:lnTo>
                    <a:lnTo>
                      <a:pt x="602" y="228"/>
                    </a:lnTo>
                    <a:lnTo>
                      <a:pt x="557" y="215"/>
                    </a:lnTo>
                    <a:lnTo>
                      <a:pt x="515" y="196"/>
                    </a:lnTo>
                    <a:lnTo>
                      <a:pt x="515" y="199"/>
                    </a:lnTo>
                    <a:lnTo>
                      <a:pt x="515" y="206"/>
                    </a:lnTo>
                    <a:lnTo>
                      <a:pt x="515" y="219"/>
                    </a:lnTo>
                    <a:lnTo>
                      <a:pt x="515" y="235"/>
                    </a:lnTo>
                    <a:lnTo>
                      <a:pt x="520" y="256"/>
                    </a:lnTo>
                    <a:lnTo>
                      <a:pt x="526" y="280"/>
                    </a:lnTo>
                    <a:lnTo>
                      <a:pt x="536" y="306"/>
                    </a:lnTo>
                    <a:lnTo>
                      <a:pt x="551" y="335"/>
                    </a:lnTo>
                    <a:lnTo>
                      <a:pt x="571" y="368"/>
                    </a:lnTo>
                    <a:lnTo>
                      <a:pt x="598" y="402"/>
                    </a:lnTo>
                    <a:lnTo>
                      <a:pt x="633" y="437"/>
                    </a:lnTo>
                    <a:lnTo>
                      <a:pt x="674" y="474"/>
                    </a:lnTo>
                    <a:lnTo>
                      <a:pt x="676" y="475"/>
                    </a:lnTo>
                    <a:lnTo>
                      <a:pt x="680" y="477"/>
                    </a:lnTo>
                    <a:lnTo>
                      <a:pt x="685" y="481"/>
                    </a:lnTo>
                    <a:lnTo>
                      <a:pt x="691" y="487"/>
                    </a:lnTo>
                    <a:lnTo>
                      <a:pt x="698" y="495"/>
                    </a:lnTo>
                    <a:lnTo>
                      <a:pt x="704" y="505"/>
                    </a:lnTo>
                    <a:lnTo>
                      <a:pt x="710" y="518"/>
                    </a:lnTo>
                    <a:lnTo>
                      <a:pt x="714" y="534"/>
                    </a:lnTo>
                    <a:lnTo>
                      <a:pt x="717" y="553"/>
                    </a:lnTo>
                    <a:lnTo>
                      <a:pt x="717" y="576"/>
                    </a:lnTo>
                    <a:lnTo>
                      <a:pt x="716" y="601"/>
                    </a:lnTo>
                    <a:lnTo>
                      <a:pt x="708" y="630"/>
                    </a:lnTo>
                    <a:lnTo>
                      <a:pt x="708" y="634"/>
                    </a:lnTo>
                    <a:lnTo>
                      <a:pt x="707" y="642"/>
                    </a:lnTo>
                    <a:lnTo>
                      <a:pt x="704" y="655"/>
                    </a:lnTo>
                    <a:lnTo>
                      <a:pt x="701" y="673"/>
                    </a:lnTo>
                    <a:lnTo>
                      <a:pt x="697" y="692"/>
                    </a:lnTo>
                    <a:lnTo>
                      <a:pt x="694" y="713"/>
                    </a:lnTo>
                    <a:lnTo>
                      <a:pt x="689" y="735"/>
                    </a:lnTo>
                    <a:lnTo>
                      <a:pt x="686" y="755"/>
                    </a:lnTo>
                    <a:lnTo>
                      <a:pt x="685" y="776"/>
                    </a:lnTo>
                    <a:lnTo>
                      <a:pt x="683" y="794"/>
                    </a:lnTo>
                    <a:lnTo>
                      <a:pt x="683" y="808"/>
                    </a:lnTo>
                    <a:lnTo>
                      <a:pt x="683" y="819"/>
                    </a:lnTo>
                    <a:lnTo>
                      <a:pt x="685" y="820"/>
                    </a:lnTo>
                    <a:lnTo>
                      <a:pt x="685" y="823"/>
                    </a:lnTo>
                    <a:lnTo>
                      <a:pt x="686" y="829"/>
                    </a:lnTo>
                    <a:lnTo>
                      <a:pt x="686" y="836"/>
                    </a:lnTo>
                    <a:lnTo>
                      <a:pt x="685" y="845"/>
                    </a:lnTo>
                    <a:lnTo>
                      <a:pt x="682" y="857"/>
                    </a:lnTo>
                    <a:lnTo>
                      <a:pt x="677" y="872"/>
                    </a:lnTo>
                    <a:lnTo>
                      <a:pt x="670" y="888"/>
                    </a:lnTo>
                    <a:lnTo>
                      <a:pt x="660" y="907"/>
                    </a:lnTo>
                    <a:lnTo>
                      <a:pt x="646" y="928"/>
                    </a:lnTo>
                    <a:lnTo>
                      <a:pt x="629" y="953"/>
                    </a:lnTo>
                    <a:lnTo>
                      <a:pt x="605" y="978"/>
                    </a:lnTo>
                    <a:lnTo>
                      <a:pt x="540" y="1072"/>
                    </a:lnTo>
                    <a:lnTo>
                      <a:pt x="540" y="1070"/>
                    </a:lnTo>
                    <a:lnTo>
                      <a:pt x="536" y="1066"/>
                    </a:lnTo>
                    <a:lnTo>
                      <a:pt x="532" y="1057"/>
                    </a:lnTo>
                    <a:lnTo>
                      <a:pt x="527" y="1045"/>
                    </a:lnTo>
                    <a:lnTo>
                      <a:pt x="523" y="1029"/>
                    </a:lnTo>
                    <a:lnTo>
                      <a:pt x="520" y="1010"/>
                    </a:lnTo>
                    <a:lnTo>
                      <a:pt x="520" y="986"/>
                    </a:lnTo>
                    <a:lnTo>
                      <a:pt x="523" y="958"/>
                    </a:lnTo>
                    <a:lnTo>
                      <a:pt x="530" y="926"/>
                    </a:lnTo>
                    <a:lnTo>
                      <a:pt x="542" y="889"/>
                    </a:lnTo>
                    <a:lnTo>
                      <a:pt x="561" y="848"/>
                    </a:lnTo>
                    <a:lnTo>
                      <a:pt x="585" y="802"/>
                    </a:lnTo>
                    <a:lnTo>
                      <a:pt x="585" y="801"/>
                    </a:lnTo>
                    <a:lnTo>
                      <a:pt x="585" y="795"/>
                    </a:lnTo>
                    <a:lnTo>
                      <a:pt x="585" y="785"/>
                    </a:lnTo>
                    <a:lnTo>
                      <a:pt x="583" y="771"/>
                    </a:lnTo>
                    <a:lnTo>
                      <a:pt x="583" y="755"/>
                    </a:lnTo>
                    <a:lnTo>
                      <a:pt x="582" y="735"/>
                    </a:lnTo>
                    <a:lnTo>
                      <a:pt x="580" y="713"/>
                    </a:lnTo>
                    <a:lnTo>
                      <a:pt x="580" y="686"/>
                    </a:lnTo>
                    <a:lnTo>
                      <a:pt x="579" y="659"/>
                    </a:lnTo>
                    <a:lnTo>
                      <a:pt x="579" y="629"/>
                    </a:lnTo>
                    <a:lnTo>
                      <a:pt x="579" y="598"/>
                    </a:lnTo>
                    <a:lnTo>
                      <a:pt x="577" y="564"/>
                    </a:lnTo>
                    <a:lnTo>
                      <a:pt x="576" y="561"/>
                    </a:lnTo>
                    <a:lnTo>
                      <a:pt x="568" y="552"/>
                    </a:lnTo>
                    <a:lnTo>
                      <a:pt x="558" y="537"/>
                    </a:lnTo>
                    <a:lnTo>
                      <a:pt x="546" y="520"/>
                    </a:lnTo>
                    <a:lnTo>
                      <a:pt x="530" y="499"/>
                    </a:lnTo>
                    <a:lnTo>
                      <a:pt x="514" y="477"/>
                    </a:lnTo>
                    <a:lnTo>
                      <a:pt x="498" y="455"/>
                    </a:lnTo>
                    <a:lnTo>
                      <a:pt x="480" y="433"/>
                    </a:lnTo>
                    <a:lnTo>
                      <a:pt x="464" y="414"/>
                    </a:lnTo>
                    <a:lnTo>
                      <a:pt x="449" y="397"/>
                    </a:lnTo>
                    <a:lnTo>
                      <a:pt x="436" y="384"/>
                    </a:lnTo>
                    <a:lnTo>
                      <a:pt x="426" y="377"/>
                    </a:lnTo>
                    <a:lnTo>
                      <a:pt x="417" y="372"/>
                    </a:lnTo>
                    <a:lnTo>
                      <a:pt x="408" y="363"/>
                    </a:lnTo>
                    <a:lnTo>
                      <a:pt x="396" y="356"/>
                    </a:lnTo>
                    <a:lnTo>
                      <a:pt x="384" y="347"/>
                    </a:lnTo>
                    <a:lnTo>
                      <a:pt x="372" y="340"/>
                    </a:lnTo>
                    <a:lnTo>
                      <a:pt x="362" y="335"/>
                    </a:lnTo>
                    <a:lnTo>
                      <a:pt x="350" y="335"/>
                    </a:lnTo>
                    <a:lnTo>
                      <a:pt x="340" y="341"/>
                    </a:lnTo>
                    <a:lnTo>
                      <a:pt x="331" y="352"/>
                    </a:lnTo>
                    <a:lnTo>
                      <a:pt x="324" y="371"/>
                    </a:lnTo>
                    <a:lnTo>
                      <a:pt x="319" y="399"/>
                    </a:lnTo>
                    <a:lnTo>
                      <a:pt x="315" y="437"/>
                    </a:lnTo>
                    <a:lnTo>
                      <a:pt x="315" y="440"/>
                    </a:lnTo>
                    <a:lnTo>
                      <a:pt x="315" y="446"/>
                    </a:lnTo>
                    <a:lnTo>
                      <a:pt x="314" y="456"/>
                    </a:lnTo>
                    <a:lnTo>
                      <a:pt x="314" y="470"/>
                    </a:lnTo>
                    <a:lnTo>
                      <a:pt x="312" y="484"/>
                    </a:lnTo>
                    <a:lnTo>
                      <a:pt x="312" y="502"/>
                    </a:lnTo>
                    <a:lnTo>
                      <a:pt x="312" y="520"/>
                    </a:lnTo>
                    <a:lnTo>
                      <a:pt x="312" y="537"/>
                    </a:lnTo>
                    <a:lnTo>
                      <a:pt x="314" y="555"/>
                    </a:lnTo>
                    <a:lnTo>
                      <a:pt x="317" y="573"/>
                    </a:lnTo>
                    <a:lnTo>
                      <a:pt x="319" y="587"/>
                    </a:lnTo>
                    <a:lnTo>
                      <a:pt x="322" y="601"/>
                    </a:lnTo>
                    <a:lnTo>
                      <a:pt x="327" y="617"/>
                    </a:lnTo>
                    <a:lnTo>
                      <a:pt x="324" y="636"/>
                    </a:lnTo>
                    <a:lnTo>
                      <a:pt x="318" y="659"/>
                    </a:lnTo>
                    <a:lnTo>
                      <a:pt x="306" y="685"/>
                    </a:lnTo>
                    <a:lnTo>
                      <a:pt x="290" y="713"/>
                    </a:lnTo>
                    <a:lnTo>
                      <a:pt x="268" y="739"/>
                    </a:lnTo>
                    <a:lnTo>
                      <a:pt x="240" y="767"/>
                    </a:lnTo>
                    <a:lnTo>
                      <a:pt x="205" y="792"/>
                    </a:lnTo>
                    <a:lnTo>
                      <a:pt x="165" y="814"/>
                    </a:lnTo>
                    <a:lnTo>
                      <a:pt x="116" y="833"/>
                    </a:lnTo>
                    <a:lnTo>
                      <a:pt x="62" y="848"/>
                    </a:lnTo>
                    <a:lnTo>
                      <a:pt x="0" y="855"/>
                    </a:lnTo>
                    <a:lnTo>
                      <a:pt x="1" y="854"/>
                    </a:lnTo>
                    <a:lnTo>
                      <a:pt x="4" y="849"/>
                    </a:lnTo>
                    <a:lnTo>
                      <a:pt x="9" y="841"/>
                    </a:lnTo>
                    <a:lnTo>
                      <a:pt x="16" y="829"/>
                    </a:lnTo>
                    <a:lnTo>
                      <a:pt x="25" y="816"/>
                    </a:lnTo>
                    <a:lnTo>
                      <a:pt x="38" y="801"/>
                    </a:lnTo>
                    <a:lnTo>
                      <a:pt x="54" y="783"/>
                    </a:lnTo>
                    <a:lnTo>
                      <a:pt x="73" y="766"/>
                    </a:lnTo>
                    <a:lnTo>
                      <a:pt x="96" y="748"/>
                    </a:lnTo>
                    <a:lnTo>
                      <a:pt x="122" y="729"/>
                    </a:lnTo>
                    <a:lnTo>
                      <a:pt x="153" y="711"/>
                    </a:lnTo>
                    <a:lnTo>
                      <a:pt x="188" y="692"/>
                    </a:lnTo>
                    <a:lnTo>
                      <a:pt x="184" y="237"/>
                    </a:lnTo>
                    <a:lnTo>
                      <a:pt x="527" y="0"/>
                    </a:lnTo>
                    <a:close/>
                  </a:path>
                </a:pathLst>
              </a:custGeom>
              <a:solidFill>
                <a:srgbClr val="CCFFB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0" name="Freeform 95"/>
              <p:cNvSpPr>
                <a:spLocks/>
              </p:cNvSpPr>
              <p:nvPr/>
            </p:nvSpPr>
            <p:spPr bwMode="auto">
              <a:xfrm>
                <a:off x="3102" y="1439"/>
                <a:ext cx="5" cy="5"/>
              </a:xfrm>
              <a:custGeom>
                <a:avLst/>
                <a:gdLst>
                  <a:gd name="T0" fmla="*/ 9 w 13"/>
                  <a:gd name="T1" fmla="*/ 0 h 15"/>
                  <a:gd name="T2" fmla="*/ 0 w 13"/>
                  <a:gd name="T3" fmla="*/ 12 h 15"/>
                  <a:gd name="T4" fmla="*/ 4 w 13"/>
                  <a:gd name="T5" fmla="*/ 15 h 15"/>
                  <a:gd name="T6" fmla="*/ 9 w 13"/>
                  <a:gd name="T7" fmla="*/ 9 h 15"/>
                  <a:gd name="T8" fmla="*/ 13 w 13"/>
                  <a:gd name="T9" fmla="*/ 3 h 15"/>
                  <a:gd name="T10" fmla="*/ 9 w 13"/>
                  <a:gd name="T11" fmla="*/ 0 h 15"/>
                  <a:gd name="T12" fmla="*/ 0 60000 65536"/>
                  <a:gd name="T13" fmla="*/ 0 60000 65536"/>
                  <a:gd name="T14" fmla="*/ 0 60000 65536"/>
                  <a:gd name="T15" fmla="*/ 0 60000 65536"/>
                  <a:gd name="T16" fmla="*/ 0 60000 65536"/>
                  <a:gd name="T17" fmla="*/ 0 60000 65536"/>
                  <a:gd name="T18" fmla="*/ 0 w 13"/>
                  <a:gd name="T19" fmla="*/ 0 h 15"/>
                  <a:gd name="T20" fmla="*/ 13 w 13"/>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3" h="15">
                    <a:moveTo>
                      <a:pt x="9" y="0"/>
                    </a:moveTo>
                    <a:lnTo>
                      <a:pt x="0" y="12"/>
                    </a:lnTo>
                    <a:lnTo>
                      <a:pt x="4" y="15"/>
                    </a:lnTo>
                    <a:lnTo>
                      <a:pt x="9" y="9"/>
                    </a:lnTo>
                    <a:lnTo>
                      <a:pt x="13" y="3"/>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1" name="Freeform 96"/>
              <p:cNvSpPr>
                <a:spLocks/>
              </p:cNvSpPr>
              <p:nvPr/>
            </p:nvSpPr>
            <p:spPr bwMode="auto">
              <a:xfrm>
                <a:off x="3101" y="1440"/>
                <a:ext cx="186" cy="68"/>
              </a:xfrm>
              <a:custGeom>
                <a:avLst/>
                <a:gdLst>
                  <a:gd name="T0" fmla="*/ 9 w 559"/>
                  <a:gd name="T1" fmla="*/ 12 h 204"/>
                  <a:gd name="T2" fmla="*/ 0 w 559"/>
                  <a:gd name="T3" fmla="*/ 6 h 204"/>
                  <a:gd name="T4" fmla="*/ 21 w 559"/>
                  <a:gd name="T5" fmla="*/ 17 h 204"/>
                  <a:gd name="T6" fmla="*/ 37 w 559"/>
                  <a:gd name="T7" fmla="*/ 26 h 204"/>
                  <a:gd name="T8" fmla="*/ 59 w 559"/>
                  <a:gd name="T9" fmla="*/ 37 h 204"/>
                  <a:gd name="T10" fmla="*/ 109 w 559"/>
                  <a:gd name="T11" fmla="*/ 60 h 204"/>
                  <a:gd name="T12" fmla="*/ 98 w 559"/>
                  <a:gd name="T13" fmla="*/ 56 h 204"/>
                  <a:gd name="T14" fmla="*/ 159 w 559"/>
                  <a:gd name="T15" fmla="*/ 79 h 204"/>
                  <a:gd name="T16" fmla="*/ 201 w 559"/>
                  <a:gd name="T17" fmla="*/ 93 h 204"/>
                  <a:gd name="T18" fmla="*/ 245 w 559"/>
                  <a:gd name="T19" fmla="*/ 106 h 204"/>
                  <a:gd name="T20" fmla="*/ 291 w 559"/>
                  <a:gd name="T21" fmla="*/ 118 h 204"/>
                  <a:gd name="T22" fmla="*/ 345 w 559"/>
                  <a:gd name="T23" fmla="*/ 126 h 204"/>
                  <a:gd name="T24" fmla="*/ 398 w 559"/>
                  <a:gd name="T25" fmla="*/ 132 h 204"/>
                  <a:gd name="T26" fmla="*/ 408 w 559"/>
                  <a:gd name="T27" fmla="*/ 132 h 204"/>
                  <a:gd name="T28" fmla="*/ 420 w 559"/>
                  <a:gd name="T29" fmla="*/ 131 h 204"/>
                  <a:gd name="T30" fmla="*/ 451 w 559"/>
                  <a:gd name="T31" fmla="*/ 131 h 204"/>
                  <a:gd name="T32" fmla="*/ 467 w 559"/>
                  <a:gd name="T33" fmla="*/ 132 h 204"/>
                  <a:gd name="T34" fmla="*/ 482 w 559"/>
                  <a:gd name="T35" fmla="*/ 137 h 204"/>
                  <a:gd name="T36" fmla="*/ 511 w 559"/>
                  <a:gd name="T37" fmla="*/ 148 h 204"/>
                  <a:gd name="T38" fmla="*/ 517 w 559"/>
                  <a:gd name="T39" fmla="*/ 151 h 204"/>
                  <a:gd name="T40" fmla="*/ 528 w 559"/>
                  <a:gd name="T41" fmla="*/ 162 h 204"/>
                  <a:gd name="T42" fmla="*/ 537 w 559"/>
                  <a:gd name="T43" fmla="*/ 175 h 204"/>
                  <a:gd name="T44" fmla="*/ 542 w 559"/>
                  <a:gd name="T45" fmla="*/ 197 h 204"/>
                  <a:gd name="T46" fmla="*/ 547 w 559"/>
                  <a:gd name="T47" fmla="*/ 204 h 204"/>
                  <a:gd name="T48" fmla="*/ 553 w 559"/>
                  <a:gd name="T49" fmla="*/ 200 h 204"/>
                  <a:gd name="T50" fmla="*/ 559 w 559"/>
                  <a:gd name="T51" fmla="*/ 196 h 204"/>
                  <a:gd name="T52" fmla="*/ 557 w 559"/>
                  <a:gd name="T53" fmla="*/ 194 h 204"/>
                  <a:gd name="T54" fmla="*/ 551 w 559"/>
                  <a:gd name="T55" fmla="*/ 175 h 204"/>
                  <a:gd name="T56" fmla="*/ 539 w 559"/>
                  <a:gd name="T57" fmla="*/ 156 h 204"/>
                  <a:gd name="T58" fmla="*/ 523 w 559"/>
                  <a:gd name="T59" fmla="*/ 140 h 204"/>
                  <a:gd name="T60" fmla="*/ 497 w 559"/>
                  <a:gd name="T61" fmla="*/ 125 h 204"/>
                  <a:gd name="T62" fmla="*/ 491 w 559"/>
                  <a:gd name="T63" fmla="*/ 122 h 204"/>
                  <a:gd name="T64" fmla="*/ 470 w 559"/>
                  <a:gd name="T65" fmla="*/ 118 h 204"/>
                  <a:gd name="T66" fmla="*/ 451 w 559"/>
                  <a:gd name="T67" fmla="*/ 116 h 204"/>
                  <a:gd name="T68" fmla="*/ 420 w 559"/>
                  <a:gd name="T69" fmla="*/ 116 h 204"/>
                  <a:gd name="T70" fmla="*/ 408 w 559"/>
                  <a:gd name="T71" fmla="*/ 118 h 204"/>
                  <a:gd name="T72" fmla="*/ 398 w 559"/>
                  <a:gd name="T73" fmla="*/ 118 h 204"/>
                  <a:gd name="T74" fmla="*/ 345 w 559"/>
                  <a:gd name="T75" fmla="*/ 112 h 204"/>
                  <a:gd name="T76" fmla="*/ 299 w 559"/>
                  <a:gd name="T77" fmla="*/ 103 h 204"/>
                  <a:gd name="T78" fmla="*/ 248 w 559"/>
                  <a:gd name="T79" fmla="*/ 91 h 204"/>
                  <a:gd name="T80" fmla="*/ 204 w 559"/>
                  <a:gd name="T81" fmla="*/ 78 h 204"/>
                  <a:gd name="T82" fmla="*/ 162 w 559"/>
                  <a:gd name="T83" fmla="*/ 65 h 204"/>
                  <a:gd name="T84" fmla="*/ 148 w 559"/>
                  <a:gd name="T85" fmla="*/ 59 h 204"/>
                  <a:gd name="T86" fmla="*/ 71 w 559"/>
                  <a:gd name="T87" fmla="*/ 28 h 204"/>
                  <a:gd name="T88" fmla="*/ 65 w 559"/>
                  <a:gd name="T89" fmla="*/ 25 h 204"/>
                  <a:gd name="T90" fmla="*/ 43 w 559"/>
                  <a:gd name="T91" fmla="*/ 14 h 204"/>
                  <a:gd name="T92" fmla="*/ 27 w 559"/>
                  <a:gd name="T93" fmla="*/ 6 h 204"/>
                  <a:gd name="T94" fmla="*/ 17 w 559"/>
                  <a:gd name="T95" fmla="*/ 0 h 204"/>
                  <a:gd name="T96" fmla="*/ 14 w 559"/>
                  <a:gd name="T97" fmla="*/ 6 h 204"/>
                  <a:gd name="T98" fmla="*/ 9 w 559"/>
                  <a:gd name="T99" fmla="*/ 12 h 2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9"/>
                  <a:gd name="T151" fmla="*/ 0 h 204"/>
                  <a:gd name="T152" fmla="*/ 559 w 559"/>
                  <a:gd name="T153" fmla="*/ 204 h 20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9" h="204">
                    <a:moveTo>
                      <a:pt x="9" y="12"/>
                    </a:moveTo>
                    <a:lnTo>
                      <a:pt x="0" y="6"/>
                    </a:lnTo>
                    <a:lnTo>
                      <a:pt x="21" y="17"/>
                    </a:lnTo>
                    <a:lnTo>
                      <a:pt x="37" y="26"/>
                    </a:lnTo>
                    <a:lnTo>
                      <a:pt x="59" y="37"/>
                    </a:lnTo>
                    <a:lnTo>
                      <a:pt x="109" y="60"/>
                    </a:lnTo>
                    <a:lnTo>
                      <a:pt x="98" y="56"/>
                    </a:lnTo>
                    <a:lnTo>
                      <a:pt x="159" y="79"/>
                    </a:lnTo>
                    <a:lnTo>
                      <a:pt x="201" y="93"/>
                    </a:lnTo>
                    <a:lnTo>
                      <a:pt x="245" y="106"/>
                    </a:lnTo>
                    <a:lnTo>
                      <a:pt x="291" y="118"/>
                    </a:lnTo>
                    <a:lnTo>
                      <a:pt x="345" y="126"/>
                    </a:lnTo>
                    <a:lnTo>
                      <a:pt x="398" y="132"/>
                    </a:lnTo>
                    <a:lnTo>
                      <a:pt x="408" y="132"/>
                    </a:lnTo>
                    <a:lnTo>
                      <a:pt x="420" y="131"/>
                    </a:lnTo>
                    <a:lnTo>
                      <a:pt x="451" y="131"/>
                    </a:lnTo>
                    <a:lnTo>
                      <a:pt x="467" y="132"/>
                    </a:lnTo>
                    <a:lnTo>
                      <a:pt x="482" y="137"/>
                    </a:lnTo>
                    <a:lnTo>
                      <a:pt x="511" y="148"/>
                    </a:lnTo>
                    <a:lnTo>
                      <a:pt x="517" y="151"/>
                    </a:lnTo>
                    <a:lnTo>
                      <a:pt x="528" y="162"/>
                    </a:lnTo>
                    <a:lnTo>
                      <a:pt x="537" y="175"/>
                    </a:lnTo>
                    <a:lnTo>
                      <a:pt x="542" y="197"/>
                    </a:lnTo>
                    <a:lnTo>
                      <a:pt x="547" y="204"/>
                    </a:lnTo>
                    <a:lnTo>
                      <a:pt x="553" y="200"/>
                    </a:lnTo>
                    <a:lnTo>
                      <a:pt x="559" y="196"/>
                    </a:lnTo>
                    <a:lnTo>
                      <a:pt x="557" y="194"/>
                    </a:lnTo>
                    <a:lnTo>
                      <a:pt x="551" y="175"/>
                    </a:lnTo>
                    <a:lnTo>
                      <a:pt x="539" y="156"/>
                    </a:lnTo>
                    <a:lnTo>
                      <a:pt x="523" y="140"/>
                    </a:lnTo>
                    <a:lnTo>
                      <a:pt x="497" y="125"/>
                    </a:lnTo>
                    <a:lnTo>
                      <a:pt x="491" y="122"/>
                    </a:lnTo>
                    <a:lnTo>
                      <a:pt x="470" y="118"/>
                    </a:lnTo>
                    <a:lnTo>
                      <a:pt x="451" y="116"/>
                    </a:lnTo>
                    <a:lnTo>
                      <a:pt x="420" y="116"/>
                    </a:lnTo>
                    <a:lnTo>
                      <a:pt x="408" y="118"/>
                    </a:lnTo>
                    <a:lnTo>
                      <a:pt x="398" y="118"/>
                    </a:lnTo>
                    <a:lnTo>
                      <a:pt x="345" y="112"/>
                    </a:lnTo>
                    <a:lnTo>
                      <a:pt x="299" y="103"/>
                    </a:lnTo>
                    <a:lnTo>
                      <a:pt x="248" y="91"/>
                    </a:lnTo>
                    <a:lnTo>
                      <a:pt x="204" y="78"/>
                    </a:lnTo>
                    <a:lnTo>
                      <a:pt x="162" y="65"/>
                    </a:lnTo>
                    <a:lnTo>
                      <a:pt x="148" y="59"/>
                    </a:lnTo>
                    <a:lnTo>
                      <a:pt x="71" y="28"/>
                    </a:lnTo>
                    <a:lnTo>
                      <a:pt x="65" y="25"/>
                    </a:lnTo>
                    <a:lnTo>
                      <a:pt x="43" y="14"/>
                    </a:lnTo>
                    <a:lnTo>
                      <a:pt x="27" y="6"/>
                    </a:lnTo>
                    <a:lnTo>
                      <a:pt x="17" y="0"/>
                    </a:lnTo>
                    <a:lnTo>
                      <a:pt x="14" y="6"/>
                    </a:lnTo>
                    <a:lnTo>
                      <a:pt x="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2" name="Freeform 97"/>
              <p:cNvSpPr>
                <a:spLocks/>
              </p:cNvSpPr>
              <p:nvPr/>
            </p:nvSpPr>
            <p:spPr bwMode="auto">
              <a:xfrm>
                <a:off x="3283" y="1502"/>
                <a:ext cx="70" cy="247"/>
              </a:xfrm>
              <a:custGeom>
                <a:avLst/>
                <a:gdLst>
                  <a:gd name="T0" fmla="*/ 0 w 210"/>
                  <a:gd name="T1" fmla="*/ 16 h 741"/>
                  <a:gd name="T2" fmla="*/ 15 w 210"/>
                  <a:gd name="T3" fmla="*/ 41 h 741"/>
                  <a:gd name="T4" fmla="*/ 47 w 210"/>
                  <a:gd name="T5" fmla="*/ 96 h 741"/>
                  <a:gd name="T6" fmla="*/ 81 w 210"/>
                  <a:gd name="T7" fmla="*/ 153 h 741"/>
                  <a:gd name="T8" fmla="*/ 124 w 210"/>
                  <a:gd name="T9" fmla="*/ 213 h 741"/>
                  <a:gd name="T10" fmla="*/ 171 w 210"/>
                  <a:gd name="T11" fmla="*/ 266 h 741"/>
                  <a:gd name="T12" fmla="*/ 188 w 210"/>
                  <a:gd name="T13" fmla="*/ 302 h 741"/>
                  <a:gd name="T14" fmla="*/ 196 w 210"/>
                  <a:gd name="T15" fmla="*/ 327 h 741"/>
                  <a:gd name="T16" fmla="*/ 194 w 210"/>
                  <a:gd name="T17" fmla="*/ 397 h 741"/>
                  <a:gd name="T18" fmla="*/ 188 w 210"/>
                  <a:gd name="T19" fmla="*/ 450 h 741"/>
                  <a:gd name="T20" fmla="*/ 187 w 210"/>
                  <a:gd name="T21" fmla="*/ 465 h 741"/>
                  <a:gd name="T22" fmla="*/ 182 w 210"/>
                  <a:gd name="T23" fmla="*/ 499 h 741"/>
                  <a:gd name="T24" fmla="*/ 172 w 210"/>
                  <a:gd name="T25" fmla="*/ 573 h 741"/>
                  <a:gd name="T26" fmla="*/ 168 w 210"/>
                  <a:gd name="T27" fmla="*/ 618 h 741"/>
                  <a:gd name="T28" fmla="*/ 168 w 210"/>
                  <a:gd name="T29" fmla="*/ 651 h 741"/>
                  <a:gd name="T30" fmla="*/ 159 w 210"/>
                  <a:gd name="T31" fmla="*/ 741 h 741"/>
                  <a:gd name="T32" fmla="*/ 174 w 210"/>
                  <a:gd name="T33" fmla="*/ 741 h 741"/>
                  <a:gd name="T34" fmla="*/ 182 w 210"/>
                  <a:gd name="T35" fmla="*/ 651 h 741"/>
                  <a:gd name="T36" fmla="*/ 182 w 210"/>
                  <a:gd name="T37" fmla="*/ 618 h 741"/>
                  <a:gd name="T38" fmla="*/ 187 w 210"/>
                  <a:gd name="T39" fmla="*/ 573 h 741"/>
                  <a:gd name="T40" fmla="*/ 197 w 210"/>
                  <a:gd name="T41" fmla="*/ 502 h 741"/>
                  <a:gd name="T42" fmla="*/ 202 w 210"/>
                  <a:gd name="T43" fmla="*/ 465 h 741"/>
                  <a:gd name="T44" fmla="*/ 203 w 210"/>
                  <a:gd name="T45" fmla="*/ 450 h 741"/>
                  <a:gd name="T46" fmla="*/ 209 w 210"/>
                  <a:gd name="T47" fmla="*/ 397 h 741"/>
                  <a:gd name="T48" fmla="*/ 210 w 210"/>
                  <a:gd name="T49" fmla="*/ 327 h 741"/>
                  <a:gd name="T50" fmla="*/ 200 w 210"/>
                  <a:gd name="T51" fmla="*/ 284 h 741"/>
                  <a:gd name="T52" fmla="*/ 182 w 210"/>
                  <a:gd name="T53" fmla="*/ 258 h 741"/>
                  <a:gd name="T54" fmla="*/ 135 w 210"/>
                  <a:gd name="T55" fmla="*/ 205 h 741"/>
                  <a:gd name="T56" fmla="*/ 72 w 210"/>
                  <a:gd name="T57" fmla="*/ 112 h 741"/>
                  <a:gd name="T58" fmla="*/ 44 w 210"/>
                  <a:gd name="T59" fmla="*/ 66 h 741"/>
                  <a:gd name="T60" fmla="*/ 26 w 210"/>
                  <a:gd name="T61" fmla="*/ 35 h 741"/>
                  <a:gd name="T62" fmla="*/ 6 w 210"/>
                  <a:gd name="T63" fmla="*/ 0 h 741"/>
                  <a:gd name="T64" fmla="*/ 6 w 210"/>
                  <a:gd name="T65" fmla="*/ 13 h 7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0"/>
                  <a:gd name="T100" fmla="*/ 0 h 741"/>
                  <a:gd name="T101" fmla="*/ 210 w 210"/>
                  <a:gd name="T102" fmla="*/ 741 h 74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0" h="741">
                    <a:moveTo>
                      <a:pt x="6" y="13"/>
                    </a:moveTo>
                    <a:lnTo>
                      <a:pt x="0" y="16"/>
                    </a:lnTo>
                    <a:lnTo>
                      <a:pt x="6" y="26"/>
                    </a:lnTo>
                    <a:lnTo>
                      <a:pt x="15" y="41"/>
                    </a:lnTo>
                    <a:lnTo>
                      <a:pt x="28" y="68"/>
                    </a:lnTo>
                    <a:lnTo>
                      <a:pt x="47" y="96"/>
                    </a:lnTo>
                    <a:lnTo>
                      <a:pt x="54" y="109"/>
                    </a:lnTo>
                    <a:lnTo>
                      <a:pt x="81" y="153"/>
                    </a:lnTo>
                    <a:lnTo>
                      <a:pt x="106" y="190"/>
                    </a:lnTo>
                    <a:lnTo>
                      <a:pt x="124" y="213"/>
                    </a:lnTo>
                    <a:lnTo>
                      <a:pt x="141" y="234"/>
                    </a:lnTo>
                    <a:lnTo>
                      <a:pt x="171" y="266"/>
                    </a:lnTo>
                    <a:lnTo>
                      <a:pt x="180" y="278"/>
                    </a:lnTo>
                    <a:lnTo>
                      <a:pt x="188" y="302"/>
                    </a:lnTo>
                    <a:lnTo>
                      <a:pt x="193" y="311"/>
                    </a:lnTo>
                    <a:lnTo>
                      <a:pt x="196" y="327"/>
                    </a:lnTo>
                    <a:lnTo>
                      <a:pt x="196" y="380"/>
                    </a:lnTo>
                    <a:lnTo>
                      <a:pt x="194" y="397"/>
                    </a:lnTo>
                    <a:lnTo>
                      <a:pt x="191" y="415"/>
                    </a:lnTo>
                    <a:lnTo>
                      <a:pt x="188" y="450"/>
                    </a:lnTo>
                    <a:lnTo>
                      <a:pt x="188" y="455"/>
                    </a:lnTo>
                    <a:lnTo>
                      <a:pt x="187" y="465"/>
                    </a:lnTo>
                    <a:lnTo>
                      <a:pt x="184" y="481"/>
                    </a:lnTo>
                    <a:lnTo>
                      <a:pt x="182" y="499"/>
                    </a:lnTo>
                    <a:lnTo>
                      <a:pt x="178" y="520"/>
                    </a:lnTo>
                    <a:lnTo>
                      <a:pt x="172" y="573"/>
                    </a:lnTo>
                    <a:lnTo>
                      <a:pt x="169" y="596"/>
                    </a:lnTo>
                    <a:lnTo>
                      <a:pt x="168" y="618"/>
                    </a:lnTo>
                    <a:lnTo>
                      <a:pt x="166" y="636"/>
                    </a:lnTo>
                    <a:lnTo>
                      <a:pt x="168" y="651"/>
                    </a:lnTo>
                    <a:lnTo>
                      <a:pt x="168" y="658"/>
                    </a:lnTo>
                    <a:lnTo>
                      <a:pt x="159" y="741"/>
                    </a:lnTo>
                    <a:lnTo>
                      <a:pt x="166" y="741"/>
                    </a:lnTo>
                    <a:lnTo>
                      <a:pt x="174" y="741"/>
                    </a:lnTo>
                    <a:lnTo>
                      <a:pt x="182" y="658"/>
                    </a:lnTo>
                    <a:lnTo>
                      <a:pt x="182" y="651"/>
                    </a:lnTo>
                    <a:lnTo>
                      <a:pt x="181" y="636"/>
                    </a:lnTo>
                    <a:lnTo>
                      <a:pt x="182" y="618"/>
                    </a:lnTo>
                    <a:lnTo>
                      <a:pt x="184" y="596"/>
                    </a:lnTo>
                    <a:lnTo>
                      <a:pt x="187" y="573"/>
                    </a:lnTo>
                    <a:lnTo>
                      <a:pt x="193" y="526"/>
                    </a:lnTo>
                    <a:lnTo>
                      <a:pt x="197" y="502"/>
                    </a:lnTo>
                    <a:lnTo>
                      <a:pt x="199" y="481"/>
                    </a:lnTo>
                    <a:lnTo>
                      <a:pt x="202" y="465"/>
                    </a:lnTo>
                    <a:lnTo>
                      <a:pt x="203" y="455"/>
                    </a:lnTo>
                    <a:lnTo>
                      <a:pt x="203" y="450"/>
                    </a:lnTo>
                    <a:lnTo>
                      <a:pt x="206" y="415"/>
                    </a:lnTo>
                    <a:lnTo>
                      <a:pt x="209" y="397"/>
                    </a:lnTo>
                    <a:lnTo>
                      <a:pt x="210" y="380"/>
                    </a:lnTo>
                    <a:lnTo>
                      <a:pt x="210" y="327"/>
                    </a:lnTo>
                    <a:lnTo>
                      <a:pt x="208" y="308"/>
                    </a:lnTo>
                    <a:lnTo>
                      <a:pt x="200" y="284"/>
                    </a:lnTo>
                    <a:lnTo>
                      <a:pt x="194" y="275"/>
                    </a:lnTo>
                    <a:lnTo>
                      <a:pt x="182" y="258"/>
                    </a:lnTo>
                    <a:lnTo>
                      <a:pt x="153" y="225"/>
                    </a:lnTo>
                    <a:lnTo>
                      <a:pt x="135" y="205"/>
                    </a:lnTo>
                    <a:lnTo>
                      <a:pt x="118" y="181"/>
                    </a:lnTo>
                    <a:lnTo>
                      <a:pt x="72" y="112"/>
                    </a:lnTo>
                    <a:lnTo>
                      <a:pt x="66" y="103"/>
                    </a:lnTo>
                    <a:lnTo>
                      <a:pt x="44" y="66"/>
                    </a:lnTo>
                    <a:lnTo>
                      <a:pt x="34" y="50"/>
                    </a:lnTo>
                    <a:lnTo>
                      <a:pt x="26" y="35"/>
                    </a:lnTo>
                    <a:lnTo>
                      <a:pt x="18" y="20"/>
                    </a:lnTo>
                    <a:lnTo>
                      <a:pt x="6" y="0"/>
                    </a:lnTo>
                    <a:lnTo>
                      <a:pt x="12" y="9"/>
                    </a:lnTo>
                    <a:lnTo>
                      <a:pt x="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3" name="Freeform 98"/>
              <p:cNvSpPr>
                <a:spLocks/>
              </p:cNvSpPr>
              <p:nvPr/>
            </p:nvSpPr>
            <p:spPr bwMode="auto">
              <a:xfrm>
                <a:off x="3338" y="1746"/>
                <a:ext cx="3" cy="5"/>
              </a:xfrm>
              <a:custGeom>
                <a:avLst/>
                <a:gdLst>
                  <a:gd name="T0" fmla="*/ 0 w 8"/>
                  <a:gd name="T1" fmla="*/ 8 h 15"/>
                  <a:gd name="T2" fmla="*/ 0 w 8"/>
                  <a:gd name="T3" fmla="*/ 0 h 15"/>
                  <a:gd name="T4" fmla="*/ 8 w 8"/>
                  <a:gd name="T5" fmla="*/ 15 h 15"/>
                  <a:gd name="T6" fmla="*/ 8 w 8"/>
                  <a:gd name="T7" fmla="*/ 8 h 15"/>
                  <a:gd name="T8" fmla="*/ 0 w 8"/>
                  <a:gd name="T9" fmla="*/ 8 h 15"/>
                  <a:gd name="T10" fmla="*/ 0 60000 65536"/>
                  <a:gd name="T11" fmla="*/ 0 60000 65536"/>
                  <a:gd name="T12" fmla="*/ 0 60000 65536"/>
                  <a:gd name="T13" fmla="*/ 0 60000 65536"/>
                  <a:gd name="T14" fmla="*/ 0 60000 65536"/>
                  <a:gd name="T15" fmla="*/ 0 w 8"/>
                  <a:gd name="T16" fmla="*/ 0 h 15"/>
                  <a:gd name="T17" fmla="*/ 8 w 8"/>
                  <a:gd name="T18" fmla="*/ 15 h 15"/>
                </a:gdLst>
                <a:ahLst/>
                <a:cxnLst>
                  <a:cxn ang="T10">
                    <a:pos x="T0" y="T1"/>
                  </a:cxn>
                  <a:cxn ang="T11">
                    <a:pos x="T2" y="T3"/>
                  </a:cxn>
                  <a:cxn ang="T12">
                    <a:pos x="T4" y="T5"/>
                  </a:cxn>
                  <a:cxn ang="T13">
                    <a:pos x="T6" y="T7"/>
                  </a:cxn>
                  <a:cxn ang="T14">
                    <a:pos x="T8" y="T9"/>
                  </a:cxn>
                </a:cxnLst>
                <a:rect l="T15" t="T16" r="T17" b="T18"/>
                <a:pathLst>
                  <a:path w="8" h="15">
                    <a:moveTo>
                      <a:pt x="0" y="8"/>
                    </a:moveTo>
                    <a:lnTo>
                      <a:pt x="0" y="0"/>
                    </a:lnTo>
                    <a:lnTo>
                      <a:pt x="8" y="15"/>
                    </a:lnTo>
                    <a:lnTo>
                      <a:pt x="8"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4" name="Freeform 99"/>
              <p:cNvSpPr>
                <a:spLocks/>
              </p:cNvSpPr>
              <p:nvPr/>
            </p:nvSpPr>
            <p:spPr bwMode="auto">
              <a:xfrm>
                <a:off x="3302" y="1642"/>
                <a:ext cx="39" cy="109"/>
              </a:xfrm>
              <a:custGeom>
                <a:avLst/>
                <a:gdLst>
                  <a:gd name="T0" fmla="*/ 110 w 118"/>
                  <a:gd name="T1" fmla="*/ 313 h 328"/>
                  <a:gd name="T2" fmla="*/ 109 w 118"/>
                  <a:gd name="T3" fmla="*/ 313 h 328"/>
                  <a:gd name="T4" fmla="*/ 96 w 118"/>
                  <a:gd name="T5" fmla="*/ 309 h 328"/>
                  <a:gd name="T6" fmla="*/ 90 w 118"/>
                  <a:gd name="T7" fmla="*/ 306 h 328"/>
                  <a:gd name="T8" fmla="*/ 78 w 118"/>
                  <a:gd name="T9" fmla="*/ 299 h 328"/>
                  <a:gd name="T10" fmla="*/ 59 w 118"/>
                  <a:gd name="T11" fmla="*/ 284 h 328"/>
                  <a:gd name="T12" fmla="*/ 43 w 118"/>
                  <a:gd name="T13" fmla="*/ 263 h 328"/>
                  <a:gd name="T14" fmla="*/ 31 w 118"/>
                  <a:gd name="T15" fmla="*/ 245 h 328"/>
                  <a:gd name="T16" fmla="*/ 20 w 118"/>
                  <a:gd name="T17" fmla="*/ 212 h 328"/>
                  <a:gd name="T18" fmla="*/ 15 w 118"/>
                  <a:gd name="T19" fmla="*/ 175 h 328"/>
                  <a:gd name="T20" fmla="*/ 15 w 118"/>
                  <a:gd name="T21" fmla="*/ 126 h 328"/>
                  <a:gd name="T22" fmla="*/ 23 w 118"/>
                  <a:gd name="T23" fmla="*/ 72 h 328"/>
                  <a:gd name="T24" fmla="*/ 40 w 118"/>
                  <a:gd name="T25" fmla="*/ 2 h 328"/>
                  <a:gd name="T26" fmla="*/ 32 w 118"/>
                  <a:gd name="T27" fmla="*/ 1 h 328"/>
                  <a:gd name="T28" fmla="*/ 25 w 118"/>
                  <a:gd name="T29" fmla="*/ 0 h 328"/>
                  <a:gd name="T30" fmla="*/ 9 w 118"/>
                  <a:gd name="T31" fmla="*/ 66 h 328"/>
                  <a:gd name="T32" fmla="*/ 0 w 118"/>
                  <a:gd name="T33" fmla="*/ 126 h 328"/>
                  <a:gd name="T34" fmla="*/ 0 w 118"/>
                  <a:gd name="T35" fmla="*/ 175 h 328"/>
                  <a:gd name="T36" fmla="*/ 6 w 118"/>
                  <a:gd name="T37" fmla="*/ 215 h 328"/>
                  <a:gd name="T38" fmla="*/ 16 w 118"/>
                  <a:gd name="T39" fmla="*/ 245 h 328"/>
                  <a:gd name="T40" fmla="*/ 34 w 118"/>
                  <a:gd name="T41" fmla="*/ 278 h 328"/>
                  <a:gd name="T42" fmla="*/ 50 w 118"/>
                  <a:gd name="T43" fmla="*/ 296 h 328"/>
                  <a:gd name="T44" fmla="*/ 63 w 118"/>
                  <a:gd name="T45" fmla="*/ 307 h 328"/>
                  <a:gd name="T46" fmla="*/ 84 w 118"/>
                  <a:gd name="T47" fmla="*/ 318 h 328"/>
                  <a:gd name="T48" fmla="*/ 101 w 118"/>
                  <a:gd name="T49" fmla="*/ 326 h 328"/>
                  <a:gd name="T50" fmla="*/ 106 w 118"/>
                  <a:gd name="T51" fmla="*/ 328 h 328"/>
                  <a:gd name="T52" fmla="*/ 118 w 118"/>
                  <a:gd name="T53" fmla="*/ 328 h 328"/>
                  <a:gd name="T54" fmla="*/ 110 w 118"/>
                  <a:gd name="T55" fmla="*/ 313 h 3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8"/>
                  <a:gd name="T85" fmla="*/ 0 h 328"/>
                  <a:gd name="T86" fmla="*/ 118 w 118"/>
                  <a:gd name="T87" fmla="*/ 328 h 32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8" h="328">
                    <a:moveTo>
                      <a:pt x="110" y="313"/>
                    </a:moveTo>
                    <a:lnTo>
                      <a:pt x="109" y="313"/>
                    </a:lnTo>
                    <a:lnTo>
                      <a:pt x="96" y="309"/>
                    </a:lnTo>
                    <a:lnTo>
                      <a:pt x="90" y="306"/>
                    </a:lnTo>
                    <a:lnTo>
                      <a:pt x="78" y="299"/>
                    </a:lnTo>
                    <a:lnTo>
                      <a:pt x="59" y="284"/>
                    </a:lnTo>
                    <a:lnTo>
                      <a:pt x="43" y="263"/>
                    </a:lnTo>
                    <a:lnTo>
                      <a:pt x="31" y="245"/>
                    </a:lnTo>
                    <a:lnTo>
                      <a:pt x="20" y="212"/>
                    </a:lnTo>
                    <a:lnTo>
                      <a:pt x="15" y="175"/>
                    </a:lnTo>
                    <a:lnTo>
                      <a:pt x="15" y="126"/>
                    </a:lnTo>
                    <a:lnTo>
                      <a:pt x="23" y="72"/>
                    </a:lnTo>
                    <a:lnTo>
                      <a:pt x="40" y="2"/>
                    </a:lnTo>
                    <a:lnTo>
                      <a:pt x="32" y="1"/>
                    </a:lnTo>
                    <a:lnTo>
                      <a:pt x="25" y="0"/>
                    </a:lnTo>
                    <a:lnTo>
                      <a:pt x="9" y="66"/>
                    </a:lnTo>
                    <a:lnTo>
                      <a:pt x="0" y="126"/>
                    </a:lnTo>
                    <a:lnTo>
                      <a:pt x="0" y="175"/>
                    </a:lnTo>
                    <a:lnTo>
                      <a:pt x="6" y="215"/>
                    </a:lnTo>
                    <a:lnTo>
                      <a:pt x="16" y="245"/>
                    </a:lnTo>
                    <a:lnTo>
                      <a:pt x="34" y="278"/>
                    </a:lnTo>
                    <a:lnTo>
                      <a:pt x="50" y="296"/>
                    </a:lnTo>
                    <a:lnTo>
                      <a:pt x="63" y="307"/>
                    </a:lnTo>
                    <a:lnTo>
                      <a:pt x="84" y="318"/>
                    </a:lnTo>
                    <a:lnTo>
                      <a:pt x="101" y="326"/>
                    </a:lnTo>
                    <a:lnTo>
                      <a:pt x="106" y="328"/>
                    </a:lnTo>
                    <a:lnTo>
                      <a:pt x="118" y="328"/>
                    </a:lnTo>
                    <a:lnTo>
                      <a:pt x="110" y="3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5" name="Freeform 100"/>
              <p:cNvSpPr>
                <a:spLocks/>
              </p:cNvSpPr>
              <p:nvPr/>
            </p:nvSpPr>
            <p:spPr bwMode="auto">
              <a:xfrm>
                <a:off x="3310" y="1640"/>
                <a:ext cx="5" cy="3"/>
              </a:xfrm>
              <a:custGeom>
                <a:avLst/>
                <a:gdLst>
                  <a:gd name="T0" fmla="*/ 15 w 15"/>
                  <a:gd name="T1" fmla="*/ 7 h 9"/>
                  <a:gd name="T2" fmla="*/ 15 w 15"/>
                  <a:gd name="T3" fmla="*/ 7 h 9"/>
                  <a:gd name="T4" fmla="*/ 12 w 15"/>
                  <a:gd name="T5" fmla="*/ 0 h 9"/>
                  <a:gd name="T6" fmla="*/ 6 w 15"/>
                  <a:gd name="T7" fmla="*/ 3 h 9"/>
                  <a:gd name="T8" fmla="*/ 0 w 15"/>
                  <a:gd name="T9" fmla="*/ 6 h 9"/>
                  <a:gd name="T10" fmla="*/ 1 w 15"/>
                  <a:gd name="T11" fmla="*/ 9 h 9"/>
                  <a:gd name="T12" fmla="*/ 7 w 15"/>
                  <a:gd name="T13" fmla="*/ 6 h 9"/>
                  <a:gd name="T14" fmla="*/ 15 w 15"/>
                  <a:gd name="T15" fmla="*/ 7 h 9"/>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9"/>
                  <a:gd name="T26" fmla="*/ 15 w 15"/>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9">
                    <a:moveTo>
                      <a:pt x="15" y="7"/>
                    </a:moveTo>
                    <a:lnTo>
                      <a:pt x="15" y="7"/>
                    </a:lnTo>
                    <a:lnTo>
                      <a:pt x="12" y="0"/>
                    </a:lnTo>
                    <a:lnTo>
                      <a:pt x="6" y="3"/>
                    </a:lnTo>
                    <a:lnTo>
                      <a:pt x="0" y="6"/>
                    </a:lnTo>
                    <a:lnTo>
                      <a:pt x="1" y="9"/>
                    </a:lnTo>
                    <a:lnTo>
                      <a:pt x="7" y="6"/>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6" name="Freeform 101"/>
              <p:cNvSpPr>
                <a:spLocks/>
              </p:cNvSpPr>
              <p:nvPr/>
            </p:nvSpPr>
            <p:spPr bwMode="auto">
              <a:xfrm>
                <a:off x="3246" y="1528"/>
                <a:ext cx="68" cy="115"/>
              </a:xfrm>
              <a:custGeom>
                <a:avLst/>
                <a:gdLst>
                  <a:gd name="T0" fmla="*/ 204 w 204"/>
                  <a:gd name="T1" fmla="*/ 336 h 343"/>
                  <a:gd name="T2" fmla="*/ 202 w 204"/>
                  <a:gd name="T3" fmla="*/ 332 h 343"/>
                  <a:gd name="T4" fmla="*/ 196 w 204"/>
                  <a:gd name="T5" fmla="*/ 324 h 343"/>
                  <a:gd name="T6" fmla="*/ 182 w 204"/>
                  <a:gd name="T7" fmla="*/ 305 h 343"/>
                  <a:gd name="T8" fmla="*/ 165 w 204"/>
                  <a:gd name="T9" fmla="*/ 280 h 343"/>
                  <a:gd name="T10" fmla="*/ 146 w 204"/>
                  <a:gd name="T11" fmla="*/ 252 h 343"/>
                  <a:gd name="T12" fmla="*/ 134 w 204"/>
                  <a:gd name="T13" fmla="*/ 233 h 343"/>
                  <a:gd name="T14" fmla="*/ 114 w 204"/>
                  <a:gd name="T15" fmla="*/ 201 h 343"/>
                  <a:gd name="T16" fmla="*/ 93 w 204"/>
                  <a:gd name="T17" fmla="*/ 164 h 343"/>
                  <a:gd name="T18" fmla="*/ 71 w 204"/>
                  <a:gd name="T19" fmla="*/ 126 h 343"/>
                  <a:gd name="T20" fmla="*/ 50 w 204"/>
                  <a:gd name="T21" fmla="*/ 84 h 343"/>
                  <a:gd name="T22" fmla="*/ 45 w 204"/>
                  <a:gd name="T23" fmla="*/ 71 h 343"/>
                  <a:gd name="T24" fmla="*/ 15 w 204"/>
                  <a:gd name="T25" fmla="*/ 0 h 343"/>
                  <a:gd name="T26" fmla="*/ 8 w 204"/>
                  <a:gd name="T27" fmla="*/ 3 h 343"/>
                  <a:gd name="T28" fmla="*/ 0 w 204"/>
                  <a:gd name="T29" fmla="*/ 6 h 343"/>
                  <a:gd name="T30" fmla="*/ 6 w 204"/>
                  <a:gd name="T31" fmla="*/ 21 h 343"/>
                  <a:gd name="T32" fmla="*/ 39 w 204"/>
                  <a:gd name="T33" fmla="*/ 90 h 343"/>
                  <a:gd name="T34" fmla="*/ 59 w 204"/>
                  <a:gd name="T35" fmla="*/ 131 h 343"/>
                  <a:gd name="T36" fmla="*/ 81 w 204"/>
                  <a:gd name="T37" fmla="*/ 170 h 343"/>
                  <a:gd name="T38" fmla="*/ 102 w 204"/>
                  <a:gd name="T39" fmla="*/ 207 h 343"/>
                  <a:gd name="T40" fmla="*/ 123 w 204"/>
                  <a:gd name="T41" fmla="*/ 239 h 343"/>
                  <a:gd name="T42" fmla="*/ 149 w 204"/>
                  <a:gd name="T43" fmla="*/ 282 h 343"/>
                  <a:gd name="T44" fmla="*/ 165 w 204"/>
                  <a:gd name="T45" fmla="*/ 304 h 343"/>
                  <a:gd name="T46" fmla="*/ 176 w 204"/>
                  <a:gd name="T47" fmla="*/ 323 h 343"/>
                  <a:gd name="T48" fmla="*/ 184 w 204"/>
                  <a:gd name="T49" fmla="*/ 333 h 343"/>
                  <a:gd name="T50" fmla="*/ 192 w 204"/>
                  <a:gd name="T51" fmla="*/ 343 h 343"/>
                  <a:gd name="T52" fmla="*/ 198 w 204"/>
                  <a:gd name="T53" fmla="*/ 339 h 343"/>
                  <a:gd name="T54" fmla="*/ 204 w 204"/>
                  <a:gd name="T55" fmla="*/ 336 h 34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4"/>
                  <a:gd name="T85" fmla="*/ 0 h 343"/>
                  <a:gd name="T86" fmla="*/ 204 w 204"/>
                  <a:gd name="T87" fmla="*/ 343 h 34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4" h="343">
                    <a:moveTo>
                      <a:pt x="204" y="336"/>
                    </a:moveTo>
                    <a:lnTo>
                      <a:pt x="202" y="332"/>
                    </a:lnTo>
                    <a:lnTo>
                      <a:pt x="196" y="324"/>
                    </a:lnTo>
                    <a:lnTo>
                      <a:pt x="182" y="305"/>
                    </a:lnTo>
                    <a:lnTo>
                      <a:pt x="165" y="280"/>
                    </a:lnTo>
                    <a:lnTo>
                      <a:pt x="146" y="252"/>
                    </a:lnTo>
                    <a:lnTo>
                      <a:pt x="134" y="233"/>
                    </a:lnTo>
                    <a:lnTo>
                      <a:pt x="114" y="201"/>
                    </a:lnTo>
                    <a:lnTo>
                      <a:pt x="93" y="164"/>
                    </a:lnTo>
                    <a:lnTo>
                      <a:pt x="71" y="126"/>
                    </a:lnTo>
                    <a:lnTo>
                      <a:pt x="50" y="84"/>
                    </a:lnTo>
                    <a:lnTo>
                      <a:pt x="45" y="71"/>
                    </a:lnTo>
                    <a:lnTo>
                      <a:pt x="15" y="0"/>
                    </a:lnTo>
                    <a:lnTo>
                      <a:pt x="8" y="3"/>
                    </a:lnTo>
                    <a:lnTo>
                      <a:pt x="0" y="6"/>
                    </a:lnTo>
                    <a:lnTo>
                      <a:pt x="6" y="21"/>
                    </a:lnTo>
                    <a:lnTo>
                      <a:pt x="39" y="90"/>
                    </a:lnTo>
                    <a:lnTo>
                      <a:pt x="59" y="131"/>
                    </a:lnTo>
                    <a:lnTo>
                      <a:pt x="81" y="170"/>
                    </a:lnTo>
                    <a:lnTo>
                      <a:pt x="102" y="207"/>
                    </a:lnTo>
                    <a:lnTo>
                      <a:pt x="123" y="239"/>
                    </a:lnTo>
                    <a:lnTo>
                      <a:pt x="149" y="282"/>
                    </a:lnTo>
                    <a:lnTo>
                      <a:pt x="165" y="304"/>
                    </a:lnTo>
                    <a:lnTo>
                      <a:pt x="176" y="323"/>
                    </a:lnTo>
                    <a:lnTo>
                      <a:pt x="184" y="333"/>
                    </a:lnTo>
                    <a:lnTo>
                      <a:pt x="192" y="343"/>
                    </a:lnTo>
                    <a:lnTo>
                      <a:pt x="198" y="339"/>
                    </a:lnTo>
                    <a:lnTo>
                      <a:pt x="204" y="3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7" name="Freeform 102"/>
              <p:cNvSpPr>
                <a:spLocks/>
              </p:cNvSpPr>
              <p:nvPr/>
            </p:nvSpPr>
            <p:spPr bwMode="auto">
              <a:xfrm>
                <a:off x="3099" y="1504"/>
                <a:ext cx="152" cy="28"/>
              </a:xfrm>
              <a:custGeom>
                <a:avLst/>
                <a:gdLst>
                  <a:gd name="T0" fmla="*/ 457 w 457"/>
                  <a:gd name="T1" fmla="*/ 73 h 85"/>
                  <a:gd name="T2" fmla="*/ 456 w 457"/>
                  <a:gd name="T3" fmla="*/ 67 h 85"/>
                  <a:gd name="T4" fmla="*/ 444 w 457"/>
                  <a:gd name="T5" fmla="*/ 70 h 85"/>
                  <a:gd name="T6" fmla="*/ 428 w 457"/>
                  <a:gd name="T7" fmla="*/ 70 h 85"/>
                  <a:gd name="T8" fmla="*/ 403 w 457"/>
                  <a:gd name="T9" fmla="*/ 69 h 85"/>
                  <a:gd name="T10" fmla="*/ 369 w 457"/>
                  <a:gd name="T11" fmla="*/ 69 h 85"/>
                  <a:gd name="T12" fmla="*/ 329 w 457"/>
                  <a:gd name="T13" fmla="*/ 67 h 85"/>
                  <a:gd name="T14" fmla="*/ 285 w 457"/>
                  <a:gd name="T15" fmla="*/ 63 h 85"/>
                  <a:gd name="T16" fmla="*/ 236 w 457"/>
                  <a:gd name="T17" fmla="*/ 59 h 85"/>
                  <a:gd name="T18" fmla="*/ 188 w 457"/>
                  <a:gd name="T19" fmla="*/ 51 h 85"/>
                  <a:gd name="T20" fmla="*/ 142 w 457"/>
                  <a:gd name="T21" fmla="*/ 42 h 85"/>
                  <a:gd name="T22" fmla="*/ 92 w 457"/>
                  <a:gd name="T23" fmla="*/ 31 h 85"/>
                  <a:gd name="T24" fmla="*/ 42 w 457"/>
                  <a:gd name="T25" fmla="*/ 17 h 85"/>
                  <a:gd name="T26" fmla="*/ 6 w 457"/>
                  <a:gd name="T27" fmla="*/ 0 h 85"/>
                  <a:gd name="T28" fmla="*/ 3 w 457"/>
                  <a:gd name="T29" fmla="*/ 6 h 85"/>
                  <a:gd name="T30" fmla="*/ 0 w 457"/>
                  <a:gd name="T31" fmla="*/ 11 h 85"/>
                  <a:gd name="T32" fmla="*/ 48 w 457"/>
                  <a:gd name="T33" fmla="*/ 32 h 85"/>
                  <a:gd name="T34" fmla="*/ 89 w 457"/>
                  <a:gd name="T35" fmla="*/ 45 h 85"/>
                  <a:gd name="T36" fmla="*/ 133 w 457"/>
                  <a:gd name="T37" fmla="*/ 57 h 85"/>
                  <a:gd name="T38" fmla="*/ 188 w 457"/>
                  <a:gd name="T39" fmla="*/ 66 h 85"/>
                  <a:gd name="T40" fmla="*/ 236 w 457"/>
                  <a:gd name="T41" fmla="*/ 73 h 85"/>
                  <a:gd name="T42" fmla="*/ 285 w 457"/>
                  <a:gd name="T43" fmla="*/ 78 h 85"/>
                  <a:gd name="T44" fmla="*/ 329 w 457"/>
                  <a:gd name="T45" fmla="*/ 82 h 85"/>
                  <a:gd name="T46" fmla="*/ 369 w 457"/>
                  <a:gd name="T47" fmla="*/ 84 h 85"/>
                  <a:gd name="T48" fmla="*/ 403 w 457"/>
                  <a:gd name="T49" fmla="*/ 84 h 85"/>
                  <a:gd name="T50" fmla="*/ 428 w 457"/>
                  <a:gd name="T51" fmla="*/ 85 h 85"/>
                  <a:gd name="T52" fmla="*/ 447 w 457"/>
                  <a:gd name="T53" fmla="*/ 85 h 85"/>
                  <a:gd name="T54" fmla="*/ 451 w 457"/>
                  <a:gd name="T55" fmla="*/ 84 h 85"/>
                  <a:gd name="T56" fmla="*/ 450 w 457"/>
                  <a:gd name="T57" fmla="*/ 76 h 85"/>
                  <a:gd name="T58" fmla="*/ 457 w 457"/>
                  <a:gd name="T59" fmla="*/ 73 h 8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57"/>
                  <a:gd name="T91" fmla="*/ 0 h 85"/>
                  <a:gd name="T92" fmla="*/ 457 w 457"/>
                  <a:gd name="T93" fmla="*/ 85 h 8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57" h="85">
                    <a:moveTo>
                      <a:pt x="457" y="73"/>
                    </a:moveTo>
                    <a:lnTo>
                      <a:pt x="456" y="67"/>
                    </a:lnTo>
                    <a:lnTo>
                      <a:pt x="444" y="70"/>
                    </a:lnTo>
                    <a:lnTo>
                      <a:pt x="428" y="70"/>
                    </a:lnTo>
                    <a:lnTo>
                      <a:pt x="403" y="69"/>
                    </a:lnTo>
                    <a:lnTo>
                      <a:pt x="369" y="69"/>
                    </a:lnTo>
                    <a:lnTo>
                      <a:pt x="329" y="67"/>
                    </a:lnTo>
                    <a:lnTo>
                      <a:pt x="285" y="63"/>
                    </a:lnTo>
                    <a:lnTo>
                      <a:pt x="236" y="59"/>
                    </a:lnTo>
                    <a:lnTo>
                      <a:pt x="188" y="51"/>
                    </a:lnTo>
                    <a:lnTo>
                      <a:pt x="142" y="42"/>
                    </a:lnTo>
                    <a:lnTo>
                      <a:pt x="92" y="31"/>
                    </a:lnTo>
                    <a:lnTo>
                      <a:pt x="42" y="17"/>
                    </a:lnTo>
                    <a:lnTo>
                      <a:pt x="6" y="0"/>
                    </a:lnTo>
                    <a:lnTo>
                      <a:pt x="3" y="6"/>
                    </a:lnTo>
                    <a:lnTo>
                      <a:pt x="0" y="11"/>
                    </a:lnTo>
                    <a:lnTo>
                      <a:pt x="48" y="32"/>
                    </a:lnTo>
                    <a:lnTo>
                      <a:pt x="89" y="45"/>
                    </a:lnTo>
                    <a:lnTo>
                      <a:pt x="133" y="57"/>
                    </a:lnTo>
                    <a:lnTo>
                      <a:pt x="188" y="66"/>
                    </a:lnTo>
                    <a:lnTo>
                      <a:pt x="236" y="73"/>
                    </a:lnTo>
                    <a:lnTo>
                      <a:pt x="285" y="78"/>
                    </a:lnTo>
                    <a:lnTo>
                      <a:pt x="329" y="82"/>
                    </a:lnTo>
                    <a:lnTo>
                      <a:pt x="369" y="84"/>
                    </a:lnTo>
                    <a:lnTo>
                      <a:pt x="403" y="84"/>
                    </a:lnTo>
                    <a:lnTo>
                      <a:pt x="428" y="85"/>
                    </a:lnTo>
                    <a:lnTo>
                      <a:pt x="447" y="85"/>
                    </a:lnTo>
                    <a:lnTo>
                      <a:pt x="451" y="84"/>
                    </a:lnTo>
                    <a:lnTo>
                      <a:pt x="450" y="76"/>
                    </a:lnTo>
                    <a:lnTo>
                      <a:pt x="457"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8" name="Freeform 103"/>
              <p:cNvSpPr>
                <a:spLocks/>
              </p:cNvSpPr>
              <p:nvPr/>
            </p:nvSpPr>
            <p:spPr bwMode="auto">
              <a:xfrm>
                <a:off x="3097" y="1502"/>
                <a:ext cx="5" cy="4"/>
              </a:xfrm>
              <a:custGeom>
                <a:avLst/>
                <a:gdLst>
                  <a:gd name="T0" fmla="*/ 10 w 15"/>
                  <a:gd name="T1" fmla="*/ 5 h 11"/>
                  <a:gd name="T2" fmla="*/ 0 w 15"/>
                  <a:gd name="T3" fmla="*/ 0 h 11"/>
                  <a:gd name="T4" fmla="*/ 15 w 15"/>
                  <a:gd name="T5" fmla="*/ 11 h 11"/>
                  <a:gd name="T6" fmla="*/ 7 w 15"/>
                  <a:gd name="T7" fmla="*/ 11 h 11"/>
                  <a:gd name="T8" fmla="*/ 10 w 15"/>
                  <a:gd name="T9" fmla="*/ 5 h 11"/>
                  <a:gd name="T10" fmla="*/ 0 60000 65536"/>
                  <a:gd name="T11" fmla="*/ 0 60000 65536"/>
                  <a:gd name="T12" fmla="*/ 0 60000 65536"/>
                  <a:gd name="T13" fmla="*/ 0 60000 65536"/>
                  <a:gd name="T14" fmla="*/ 0 60000 65536"/>
                  <a:gd name="T15" fmla="*/ 0 w 15"/>
                  <a:gd name="T16" fmla="*/ 0 h 11"/>
                  <a:gd name="T17" fmla="*/ 15 w 15"/>
                  <a:gd name="T18" fmla="*/ 11 h 11"/>
                </a:gdLst>
                <a:ahLst/>
                <a:cxnLst>
                  <a:cxn ang="T10">
                    <a:pos x="T0" y="T1"/>
                  </a:cxn>
                  <a:cxn ang="T11">
                    <a:pos x="T2" y="T3"/>
                  </a:cxn>
                  <a:cxn ang="T12">
                    <a:pos x="T4" y="T5"/>
                  </a:cxn>
                  <a:cxn ang="T13">
                    <a:pos x="T6" y="T7"/>
                  </a:cxn>
                  <a:cxn ang="T14">
                    <a:pos x="T8" y="T9"/>
                  </a:cxn>
                </a:cxnLst>
                <a:rect l="T15" t="T16" r="T17" b="T18"/>
                <a:pathLst>
                  <a:path w="15" h="11">
                    <a:moveTo>
                      <a:pt x="10" y="5"/>
                    </a:moveTo>
                    <a:lnTo>
                      <a:pt x="0" y="0"/>
                    </a:lnTo>
                    <a:lnTo>
                      <a:pt x="15" y="11"/>
                    </a:lnTo>
                    <a:lnTo>
                      <a:pt x="7" y="11"/>
                    </a:lnTo>
                    <a:lnTo>
                      <a:pt x="1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9" name="Freeform 104"/>
              <p:cNvSpPr>
                <a:spLocks/>
              </p:cNvSpPr>
              <p:nvPr/>
            </p:nvSpPr>
            <p:spPr bwMode="auto">
              <a:xfrm>
                <a:off x="3097" y="1502"/>
                <a:ext cx="57" cy="99"/>
              </a:xfrm>
              <a:custGeom>
                <a:avLst/>
                <a:gdLst>
                  <a:gd name="T0" fmla="*/ 0 w 171"/>
                  <a:gd name="T1" fmla="*/ 0 h 295"/>
                  <a:gd name="T2" fmla="*/ 0 w 171"/>
                  <a:gd name="T3" fmla="*/ 52 h 295"/>
                  <a:gd name="T4" fmla="*/ 4 w 171"/>
                  <a:gd name="T5" fmla="*/ 72 h 295"/>
                  <a:gd name="T6" fmla="*/ 10 w 171"/>
                  <a:gd name="T7" fmla="*/ 96 h 295"/>
                  <a:gd name="T8" fmla="*/ 19 w 171"/>
                  <a:gd name="T9" fmla="*/ 117 h 295"/>
                  <a:gd name="T10" fmla="*/ 37 w 171"/>
                  <a:gd name="T11" fmla="*/ 153 h 295"/>
                  <a:gd name="T12" fmla="*/ 62 w 171"/>
                  <a:gd name="T13" fmla="*/ 193 h 295"/>
                  <a:gd name="T14" fmla="*/ 80 w 171"/>
                  <a:gd name="T15" fmla="*/ 215 h 295"/>
                  <a:gd name="T16" fmla="*/ 134 w 171"/>
                  <a:gd name="T17" fmla="*/ 270 h 295"/>
                  <a:gd name="T18" fmla="*/ 162 w 171"/>
                  <a:gd name="T19" fmla="*/ 295 h 295"/>
                  <a:gd name="T20" fmla="*/ 166 w 171"/>
                  <a:gd name="T21" fmla="*/ 289 h 295"/>
                  <a:gd name="T22" fmla="*/ 171 w 171"/>
                  <a:gd name="T23" fmla="*/ 283 h 295"/>
                  <a:gd name="T24" fmla="*/ 116 w 171"/>
                  <a:gd name="T25" fmla="*/ 234 h 295"/>
                  <a:gd name="T26" fmla="*/ 100 w 171"/>
                  <a:gd name="T27" fmla="*/ 218 h 295"/>
                  <a:gd name="T28" fmla="*/ 65 w 171"/>
                  <a:gd name="T29" fmla="*/ 173 h 295"/>
                  <a:gd name="T30" fmla="*/ 49 w 171"/>
                  <a:gd name="T31" fmla="*/ 148 h 295"/>
                  <a:gd name="T32" fmla="*/ 37 w 171"/>
                  <a:gd name="T33" fmla="*/ 125 h 295"/>
                  <a:gd name="T34" fmla="*/ 25 w 171"/>
                  <a:gd name="T35" fmla="*/ 93 h 295"/>
                  <a:gd name="T36" fmla="*/ 19 w 171"/>
                  <a:gd name="T37" fmla="*/ 69 h 295"/>
                  <a:gd name="T38" fmla="*/ 15 w 171"/>
                  <a:gd name="T39" fmla="*/ 49 h 295"/>
                  <a:gd name="T40" fmla="*/ 15 w 171"/>
                  <a:gd name="T41" fmla="*/ 11 h 295"/>
                  <a:gd name="T42" fmla="*/ 0 w 171"/>
                  <a:gd name="T43" fmla="*/ 0 h 29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1"/>
                  <a:gd name="T67" fmla="*/ 0 h 295"/>
                  <a:gd name="T68" fmla="*/ 171 w 171"/>
                  <a:gd name="T69" fmla="*/ 295 h 29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1" h="295">
                    <a:moveTo>
                      <a:pt x="0" y="0"/>
                    </a:moveTo>
                    <a:lnTo>
                      <a:pt x="0" y="52"/>
                    </a:lnTo>
                    <a:lnTo>
                      <a:pt x="4" y="72"/>
                    </a:lnTo>
                    <a:lnTo>
                      <a:pt x="10" y="96"/>
                    </a:lnTo>
                    <a:lnTo>
                      <a:pt x="19" y="117"/>
                    </a:lnTo>
                    <a:lnTo>
                      <a:pt x="37" y="153"/>
                    </a:lnTo>
                    <a:lnTo>
                      <a:pt x="62" y="193"/>
                    </a:lnTo>
                    <a:lnTo>
                      <a:pt x="80" y="215"/>
                    </a:lnTo>
                    <a:lnTo>
                      <a:pt x="134" y="270"/>
                    </a:lnTo>
                    <a:lnTo>
                      <a:pt x="162" y="295"/>
                    </a:lnTo>
                    <a:lnTo>
                      <a:pt x="166" y="289"/>
                    </a:lnTo>
                    <a:lnTo>
                      <a:pt x="171" y="283"/>
                    </a:lnTo>
                    <a:lnTo>
                      <a:pt x="116" y="234"/>
                    </a:lnTo>
                    <a:lnTo>
                      <a:pt x="100" y="218"/>
                    </a:lnTo>
                    <a:lnTo>
                      <a:pt x="65" y="173"/>
                    </a:lnTo>
                    <a:lnTo>
                      <a:pt x="49" y="148"/>
                    </a:lnTo>
                    <a:lnTo>
                      <a:pt x="37" y="125"/>
                    </a:lnTo>
                    <a:lnTo>
                      <a:pt x="25" y="93"/>
                    </a:lnTo>
                    <a:lnTo>
                      <a:pt x="19" y="69"/>
                    </a:lnTo>
                    <a:lnTo>
                      <a:pt x="15" y="49"/>
                    </a:lnTo>
                    <a:lnTo>
                      <a:pt x="15" y="1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0" name="Freeform 105"/>
              <p:cNvSpPr>
                <a:spLocks/>
              </p:cNvSpPr>
              <p:nvPr/>
            </p:nvSpPr>
            <p:spPr bwMode="auto">
              <a:xfrm>
                <a:off x="3151" y="1597"/>
                <a:ext cx="4" cy="4"/>
              </a:xfrm>
              <a:custGeom>
                <a:avLst/>
                <a:gdLst>
                  <a:gd name="T0" fmla="*/ 4 w 10"/>
                  <a:gd name="T1" fmla="*/ 6 h 12"/>
                  <a:gd name="T2" fmla="*/ 0 w 10"/>
                  <a:gd name="T3" fmla="*/ 10 h 12"/>
                  <a:gd name="T4" fmla="*/ 2 w 10"/>
                  <a:gd name="T5" fmla="*/ 12 h 12"/>
                  <a:gd name="T6" fmla="*/ 6 w 10"/>
                  <a:gd name="T7" fmla="*/ 7 h 12"/>
                  <a:gd name="T8" fmla="*/ 10 w 10"/>
                  <a:gd name="T9" fmla="*/ 3 h 12"/>
                  <a:gd name="T10" fmla="*/ 9 w 10"/>
                  <a:gd name="T11" fmla="*/ 2 h 12"/>
                  <a:gd name="T12" fmla="*/ 9 w 10"/>
                  <a:gd name="T13" fmla="*/ 0 h 12"/>
                  <a:gd name="T14" fmla="*/ 9 w 10"/>
                  <a:gd name="T15" fmla="*/ 0 h 12"/>
                  <a:gd name="T16" fmla="*/ 4 w 10"/>
                  <a:gd name="T17" fmla="*/ 6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2"/>
                  <a:gd name="T29" fmla="*/ 10 w 10"/>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2">
                    <a:moveTo>
                      <a:pt x="4" y="6"/>
                    </a:moveTo>
                    <a:lnTo>
                      <a:pt x="0" y="10"/>
                    </a:lnTo>
                    <a:lnTo>
                      <a:pt x="2" y="12"/>
                    </a:lnTo>
                    <a:lnTo>
                      <a:pt x="6" y="7"/>
                    </a:lnTo>
                    <a:lnTo>
                      <a:pt x="10" y="3"/>
                    </a:lnTo>
                    <a:lnTo>
                      <a:pt x="9" y="2"/>
                    </a:lnTo>
                    <a:lnTo>
                      <a:pt x="9" y="0"/>
                    </a:lnTo>
                    <a:lnTo>
                      <a:pt x="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1" name="Freeform 106"/>
              <p:cNvSpPr>
                <a:spLocks/>
              </p:cNvSpPr>
              <p:nvPr/>
            </p:nvSpPr>
            <p:spPr bwMode="auto">
              <a:xfrm>
                <a:off x="3152" y="1597"/>
                <a:ext cx="13" cy="13"/>
              </a:xfrm>
              <a:custGeom>
                <a:avLst/>
                <a:gdLst>
                  <a:gd name="T0" fmla="*/ 0 w 38"/>
                  <a:gd name="T1" fmla="*/ 12 h 40"/>
                  <a:gd name="T2" fmla="*/ 0 w 38"/>
                  <a:gd name="T3" fmla="*/ 12 h 40"/>
                  <a:gd name="T4" fmla="*/ 2 w 38"/>
                  <a:gd name="T5" fmla="*/ 15 h 40"/>
                  <a:gd name="T6" fmla="*/ 7 w 38"/>
                  <a:gd name="T7" fmla="*/ 16 h 40"/>
                  <a:gd name="T8" fmla="*/ 20 w 38"/>
                  <a:gd name="T9" fmla="*/ 29 h 40"/>
                  <a:gd name="T10" fmla="*/ 26 w 38"/>
                  <a:gd name="T11" fmla="*/ 40 h 40"/>
                  <a:gd name="T12" fmla="*/ 32 w 38"/>
                  <a:gd name="T13" fmla="*/ 37 h 40"/>
                  <a:gd name="T14" fmla="*/ 38 w 38"/>
                  <a:gd name="T15" fmla="*/ 34 h 40"/>
                  <a:gd name="T16" fmla="*/ 32 w 38"/>
                  <a:gd name="T17" fmla="*/ 24 h 40"/>
                  <a:gd name="T18" fmla="*/ 10 w 38"/>
                  <a:gd name="T19" fmla="*/ 2 h 40"/>
                  <a:gd name="T20" fmla="*/ 5 w 38"/>
                  <a:gd name="T21" fmla="*/ 0 h 40"/>
                  <a:gd name="T22" fmla="*/ 4 w 38"/>
                  <a:gd name="T23" fmla="*/ 7 h 40"/>
                  <a:gd name="T24" fmla="*/ 0 w 38"/>
                  <a:gd name="T25" fmla="*/ 12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
                  <a:gd name="T40" fmla="*/ 0 h 40"/>
                  <a:gd name="T41" fmla="*/ 38 w 38"/>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 h="40">
                    <a:moveTo>
                      <a:pt x="0" y="12"/>
                    </a:moveTo>
                    <a:lnTo>
                      <a:pt x="0" y="12"/>
                    </a:lnTo>
                    <a:lnTo>
                      <a:pt x="2" y="15"/>
                    </a:lnTo>
                    <a:lnTo>
                      <a:pt x="7" y="16"/>
                    </a:lnTo>
                    <a:lnTo>
                      <a:pt x="20" y="29"/>
                    </a:lnTo>
                    <a:lnTo>
                      <a:pt x="26" y="40"/>
                    </a:lnTo>
                    <a:lnTo>
                      <a:pt x="32" y="37"/>
                    </a:lnTo>
                    <a:lnTo>
                      <a:pt x="38" y="34"/>
                    </a:lnTo>
                    <a:lnTo>
                      <a:pt x="32" y="24"/>
                    </a:lnTo>
                    <a:lnTo>
                      <a:pt x="10" y="2"/>
                    </a:lnTo>
                    <a:lnTo>
                      <a:pt x="5" y="0"/>
                    </a:lnTo>
                    <a:lnTo>
                      <a:pt x="4" y="7"/>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2" name="Freeform 107"/>
              <p:cNvSpPr>
                <a:spLocks/>
              </p:cNvSpPr>
              <p:nvPr/>
            </p:nvSpPr>
            <p:spPr bwMode="auto">
              <a:xfrm>
                <a:off x="3153" y="1608"/>
                <a:ext cx="17" cy="106"/>
              </a:xfrm>
              <a:custGeom>
                <a:avLst/>
                <a:gdLst>
                  <a:gd name="T0" fmla="*/ 28 w 49"/>
                  <a:gd name="T1" fmla="*/ 3 h 317"/>
                  <a:gd name="T2" fmla="*/ 21 w 49"/>
                  <a:gd name="T3" fmla="*/ 6 h 317"/>
                  <a:gd name="T4" fmla="*/ 26 w 49"/>
                  <a:gd name="T5" fmla="*/ 21 h 317"/>
                  <a:gd name="T6" fmla="*/ 31 w 49"/>
                  <a:gd name="T7" fmla="*/ 35 h 317"/>
                  <a:gd name="T8" fmla="*/ 34 w 49"/>
                  <a:gd name="T9" fmla="*/ 51 h 317"/>
                  <a:gd name="T10" fmla="*/ 34 w 49"/>
                  <a:gd name="T11" fmla="*/ 74 h 317"/>
                  <a:gd name="T12" fmla="*/ 32 w 49"/>
                  <a:gd name="T13" fmla="*/ 97 h 317"/>
                  <a:gd name="T14" fmla="*/ 25 w 49"/>
                  <a:gd name="T15" fmla="*/ 127 h 317"/>
                  <a:gd name="T16" fmla="*/ 25 w 49"/>
                  <a:gd name="T17" fmla="*/ 131 h 317"/>
                  <a:gd name="T18" fmla="*/ 24 w 49"/>
                  <a:gd name="T19" fmla="*/ 138 h 317"/>
                  <a:gd name="T20" fmla="*/ 21 w 49"/>
                  <a:gd name="T21" fmla="*/ 147 h 317"/>
                  <a:gd name="T22" fmla="*/ 18 w 49"/>
                  <a:gd name="T23" fmla="*/ 166 h 317"/>
                  <a:gd name="T24" fmla="*/ 13 w 49"/>
                  <a:gd name="T25" fmla="*/ 187 h 317"/>
                  <a:gd name="T26" fmla="*/ 10 w 49"/>
                  <a:gd name="T27" fmla="*/ 206 h 317"/>
                  <a:gd name="T28" fmla="*/ 6 w 49"/>
                  <a:gd name="T29" fmla="*/ 228 h 317"/>
                  <a:gd name="T30" fmla="*/ 3 w 49"/>
                  <a:gd name="T31" fmla="*/ 253 h 317"/>
                  <a:gd name="T32" fmla="*/ 1 w 49"/>
                  <a:gd name="T33" fmla="*/ 274 h 317"/>
                  <a:gd name="T34" fmla="*/ 0 w 49"/>
                  <a:gd name="T35" fmla="*/ 292 h 317"/>
                  <a:gd name="T36" fmla="*/ 0 w 49"/>
                  <a:gd name="T37" fmla="*/ 317 h 317"/>
                  <a:gd name="T38" fmla="*/ 7 w 49"/>
                  <a:gd name="T39" fmla="*/ 317 h 317"/>
                  <a:gd name="T40" fmla="*/ 15 w 49"/>
                  <a:gd name="T41" fmla="*/ 317 h 317"/>
                  <a:gd name="T42" fmla="*/ 15 w 49"/>
                  <a:gd name="T43" fmla="*/ 292 h 317"/>
                  <a:gd name="T44" fmla="*/ 16 w 49"/>
                  <a:gd name="T45" fmla="*/ 274 h 317"/>
                  <a:gd name="T46" fmla="*/ 18 w 49"/>
                  <a:gd name="T47" fmla="*/ 253 h 317"/>
                  <a:gd name="T48" fmla="*/ 21 w 49"/>
                  <a:gd name="T49" fmla="*/ 237 h 317"/>
                  <a:gd name="T50" fmla="*/ 25 w 49"/>
                  <a:gd name="T51" fmla="*/ 215 h 317"/>
                  <a:gd name="T52" fmla="*/ 28 w 49"/>
                  <a:gd name="T53" fmla="*/ 193 h 317"/>
                  <a:gd name="T54" fmla="*/ 32 w 49"/>
                  <a:gd name="T55" fmla="*/ 175 h 317"/>
                  <a:gd name="T56" fmla="*/ 35 w 49"/>
                  <a:gd name="T57" fmla="*/ 159 h 317"/>
                  <a:gd name="T58" fmla="*/ 38 w 49"/>
                  <a:gd name="T59" fmla="*/ 141 h 317"/>
                  <a:gd name="T60" fmla="*/ 40 w 49"/>
                  <a:gd name="T61" fmla="*/ 134 h 317"/>
                  <a:gd name="T62" fmla="*/ 40 w 49"/>
                  <a:gd name="T63" fmla="*/ 130 h 317"/>
                  <a:gd name="T64" fmla="*/ 47 w 49"/>
                  <a:gd name="T65" fmla="*/ 100 h 317"/>
                  <a:gd name="T66" fmla="*/ 49 w 49"/>
                  <a:gd name="T67" fmla="*/ 74 h 317"/>
                  <a:gd name="T68" fmla="*/ 49 w 49"/>
                  <a:gd name="T69" fmla="*/ 51 h 317"/>
                  <a:gd name="T70" fmla="*/ 46 w 49"/>
                  <a:gd name="T71" fmla="*/ 29 h 317"/>
                  <a:gd name="T72" fmla="*/ 41 w 49"/>
                  <a:gd name="T73" fmla="*/ 12 h 317"/>
                  <a:gd name="T74" fmla="*/ 40 w 49"/>
                  <a:gd name="T75" fmla="*/ 10 h 317"/>
                  <a:gd name="T76" fmla="*/ 34 w 49"/>
                  <a:gd name="T77" fmla="*/ 0 h 317"/>
                  <a:gd name="T78" fmla="*/ 28 w 49"/>
                  <a:gd name="T79" fmla="*/ 3 h 3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9"/>
                  <a:gd name="T121" fmla="*/ 0 h 317"/>
                  <a:gd name="T122" fmla="*/ 49 w 49"/>
                  <a:gd name="T123" fmla="*/ 317 h 3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9" h="317">
                    <a:moveTo>
                      <a:pt x="28" y="3"/>
                    </a:moveTo>
                    <a:lnTo>
                      <a:pt x="21" y="6"/>
                    </a:lnTo>
                    <a:lnTo>
                      <a:pt x="26" y="21"/>
                    </a:lnTo>
                    <a:lnTo>
                      <a:pt x="31" y="35"/>
                    </a:lnTo>
                    <a:lnTo>
                      <a:pt x="34" y="51"/>
                    </a:lnTo>
                    <a:lnTo>
                      <a:pt x="34" y="74"/>
                    </a:lnTo>
                    <a:lnTo>
                      <a:pt x="32" y="97"/>
                    </a:lnTo>
                    <a:lnTo>
                      <a:pt x="25" y="127"/>
                    </a:lnTo>
                    <a:lnTo>
                      <a:pt x="25" y="131"/>
                    </a:lnTo>
                    <a:lnTo>
                      <a:pt x="24" y="138"/>
                    </a:lnTo>
                    <a:lnTo>
                      <a:pt x="21" y="147"/>
                    </a:lnTo>
                    <a:lnTo>
                      <a:pt x="18" y="166"/>
                    </a:lnTo>
                    <a:lnTo>
                      <a:pt x="13" y="187"/>
                    </a:lnTo>
                    <a:lnTo>
                      <a:pt x="10" y="206"/>
                    </a:lnTo>
                    <a:lnTo>
                      <a:pt x="6" y="228"/>
                    </a:lnTo>
                    <a:lnTo>
                      <a:pt x="3" y="253"/>
                    </a:lnTo>
                    <a:lnTo>
                      <a:pt x="1" y="274"/>
                    </a:lnTo>
                    <a:lnTo>
                      <a:pt x="0" y="292"/>
                    </a:lnTo>
                    <a:lnTo>
                      <a:pt x="0" y="317"/>
                    </a:lnTo>
                    <a:lnTo>
                      <a:pt x="7" y="317"/>
                    </a:lnTo>
                    <a:lnTo>
                      <a:pt x="15" y="317"/>
                    </a:lnTo>
                    <a:lnTo>
                      <a:pt x="15" y="292"/>
                    </a:lnTo>
                    <a:lnTo>
                      <a:pt x="16" y="274"/>
                    </a:lnTo>
                    <a:lnTo>
                      <a:pt x="18" y="253"/>
                    </a:lnTo>
                    <a:lnTo>
                      <a:pt x="21" y="237"/>
                    </a:lnTo>
                    <a:lnTo>
                      <a:pt x="25" y="215"/>
                    </a:lnTo>
                    <a:lnTo>
                      <a:pt x="28" y="193"/>
                    </a:lnTo>
                    <a:lnTo>
                      <a:pt x="32" y="175"/>
                    </a:lnTo>
                    <a:lnTo>
                      <a:pt x="35" y="159"/>
                    </a:lnTo>
                    <a:lnTo>
                      <a:pt x="38" y="141"/>
                    </a:lnTo>
                    <a:lnTo>
                      <a:pt x="40" y="134"/>
                    </a:lnTo>
                    <a:lnTo>
                      <a:pt x="40" y="130"/>
                    </a:lnTo>
                    <a:lnTo>
                      <a:pt x="47" y="100"/>
                    </a:lnTo>
                    <a:lnTo>
                      <a:pt x="49" y="74"/>
                    </a:lnTo>
                    <a:lnTo>
                      <a:pt x="49" y="51"/>
                    </a:lnTo>
                    <a:lnTo>
                      <a:pt x="46" y="29"/>
                    </a:lnTo>
                    <a:lnTo>
                      <a:pt x="41" y="12"/>
                    </a:lnTo>
                    <a:lnTo>
                      <a:pt x="40" y="10"/>
                    </a:lnTo>
                    <a:lnTo>
                      <a:pt x="34" y="0"/>
                    </a:lnTo>
                    <a:lnTo>
                      <a:pt x="28"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3" name="Freeform 108"/>
              <p:cNvSpPr>
                <a:spLocks/>
              </p:cNvSpPr>
              <p:nvPr/>
            </p:nvSpPr>
            <p:spPr bwMode="auto">
              <a:xfrm>
                <a:off x="3153" y="1712"/>
                <a:ext cx="5" cy="3"/>
              </a:xfrm>
              <a:custGeom>
                <a:avLst/>
                <a:gdLst>
                  <a:gd name="T0" fmla="*/ 0 w 13"/>
                  <a:gd name="T1" fmla="*/ 5 h 10"/>
                  <a:gd name="T2" fmla="*/ 0 w 13"/>
                  <a:gd name="T3" fmla="*/ 5 h 10"/>
                  <a:gd name="T4" fmla="*/ 3 w 13"/>
                  <a:gd name="T5" fmla="*/ 9 h 10"/>
                  <a:gd name="T6" fmla="*/ 4 w 13"/>
                  <a:gd name="T7" fmla="*/ 10 h 10"/>
                  <a:gd name="T8" fmla="*/ 9 w 13"/>
                  <a:gd name="T9" fmla="*/ 6 h 10"/>
                  <a:gd name="T10" fmla="*/ 13 w 13"/>
                  <a:gd name="T11" fmla="*/ 2 h 10"/>
                  <a:gd name="T12" fmla="*/ 12 w 13"/>
                  <a:gd name="T13" fmla="*/ 0 h 10"/>
                  <a:gd name="T14" fmla="*/ 7 w 13"/>
                  <a:gd name="T15" fmla="*/ 5 h 10"/>
                  <a:gd name="T16" fmla="*/ 0 w 13"/>
                  <a:gd name="T17" fmla="*/ 5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0"/>
                  <a:gd name="T29" fmla="*/ 13 w 13"/>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0">
                    <a:moveTo>
                      <a:pt x="0" y="5"/>
                    </a:moveTo>
                    <a:lnTo>
                      <a:pt x="0" y="5"/>
                    </a:lnTo>
                    <a:lnTo>
                      <a:pt x="3" y="9"/>
                    </a:lnTo>
                    <a:lnTo>
                      <a:pt x="4" y="10"/>
                    </a:lnTo>
                    <a:lnTo>
                      <a:pt x="9" y="6"/>
                    </a:lnTo>
                    <a:lnTo>
                      <a:pt x="13" y="2"/>
                    </a:lnTo>
                    <a:lnTo>
                      <a:pt x="12" y="0"/>
                    </a:lnTo>
                    <a:lnTo>
                      <a:pt x="7"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4" name="Freeform 109"/>
              <p:cNvSpPr>
                <a:spLocks/>
              </p:cNvSpPr>
              <p:nvPr/>
            </p:nvSpPr>
            <p:spPr bwMode="auto">
              <a:xfrm>
                <a:off x="3106" y="1713"/>
                <a:ext cx="53" cy="86"/>
              </a:xfrm>
              <a:custGeom>
                <a:avLst/>
                <a:gdLst>
                  <a:gd name="T0" fmla="*/ 150 w 159"/>
                  <a:gd name="T1" fmla="*/ 4 h 260"/>
                  <a:gd name="T2" fmla="*/ 142 w 159"/>
                  <a:gd name="T3" fmla="*/ 4 h 260"/>
                  <a:gd name="T4" fmla="*/ 142 w 159"/>
                  <a:gd name="T5" fmla="*/ 8 h 260"/>
                  <a:gd name="T6" fmla="*/ 144 w 159"/>
                  <a:gd name="T7" fmla="*/ 14 h 260"/>
                  <a:gd name="T8" fmla="*/ 144 w 159"/>
                  <a:gd name="T9" fmla="*/ 20 h 260"/>
                  <a:gd name="T10" fmla="*/ 142 w 159"/>
                  <a:gd name="T11" fmla="*/ 25 h 260"/>
                  <a:gd name="T12" fmla="*/ 139 w 159"/>
                  <a:gd name="T13" fmla="*/ 39 h 260"/>
                  <a:gd name="T14" fmla="*/ 135 w 159"/>
                  <a:gd name="T15" fmla="*/ 51 h 260"/>
                  <a:gd name="T16" fmla="*/ 120 w 159"/>
                  <a:gd name="T17" fmla="*/ 85 h 260"/>
                  <a:gd name="T18" fmla="*/ 119 w 159"/>
                  <a:gd name="T19" fmla="*/ 88 h 260"/>
                  <a:gd name="T20" fmla="*/ 116 w 159"/>
                  <a:gd name="T21" fmla="*/ 92 h 260"/>
                  <a:gd name="T22" fmla="*/ 88 w 159"/>
                  <a:gd name="T23" fmla="*/ 132 h 260"/>
                  <a:gd name="T24" fmla="*/ 64 w 159"/>
                  <a:gd name="T25" fmla="*/ 157 h 260"/>
                  <a:gd name="T26" fmla="*/ 0 w 159"/>
                  <a:gd name="T27" fmla="*/ 251 h 260"/>
                  <a:gd name="T28" fmla="*/ 5 w 159"/>
                  <a:gd name="T29" fmla="*/ 256 h 260"/>
                  <a:gd name="T30" fmla="*/ 11 w 159"/>
                  <a:gd name="T31" fmla="*/ 260 h 260"/>
                  <a:gd name="T32" fmla="*/ 76 w 159"/>
                  <a:gd name="T33" fmla="*/ 166 h 260"/>
                  <a:gd name="T34" fmla="*/ 100 w 159"/>
                  <a:gd name="T35" fmla="*/ 141 h 260"/>
                  <a:gd name="T36" fmla="*/ 107 w 159"/>
                  <a:gd name="T37" fmla="*/ 131 h 260"/>
                  <a:gd name="T38" fmla="*/ 131 w 159"/>
                  <a:gd name="T39" fmla="*/ 94 h 260"/>
                  <a:gd name="T40" fmla="*/ 150 w 159"/>
                  <a:gd name="T41" fmla="*/ 59 h 260"/>
                  <a:gd name="T42" fmla="*/ 150 w 159"/>
                  <a:gd name="T43" fmla="*/ 60 h 260"/>
                  <a:gd name="T44" fmla="*/ 154 w 159"/>
                  <a:gd name="T45" fmla="*/ 42 h 260"/>
                  <a:gd name="T46" fmla="*/ 157 w 159"/>
                  <a:gd name="T47" fmla="*/ 33 h 260"/>
                  <a:gd name="T48" fmla="*/ 159 w 159"/>
                  <a:gd name="T49" fmla="*/ 20 h 260"/>
                  <a:gd name="T50" fmla="*/ 159 w 159"/>
                  <a:gd name="T51" fmla="*/ 11 h 260"/>
                  <a:gd name="T52" fmla="*/ 157 w 159"/>
                  <a:gd name="T53" fmla="*/ 6 h 260"/>
                  <a:gd name="T54" fmla="*/ 157 w 159"/>
                  <a:gd name="T55" fmla="*/ 4 h 260"/>
                  <a:gd name="T56" fmla="*/ 154 w 159"/>
                  <a:gd name="T57" fmla="*/ 0 h 260"/>
                  <a:gd name="T58" fmla="*/ 154 w 159"/>
                  <a:gd name="T59" fmla="*/ 0 h 260"/>
                  <a:gd name="T60" fmla="*/ 150 w 159"/>
                  <a:gd name="T61" fmla="*/ 4 h 26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9"/>
                  <a:gd name="T94" fmla="*/ 0 h 260"/>
                  <a:gd name="T95" fmla="*/ 159 w 159"/>
                  <a:gd name="T96" fmla="*/ 260 h 26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9" h="260">
                    <a:moveTo>
                      <a:pt x="150" y="4"/>
                    </a:moveTo>
                    <a:lnTo>
                      <a:pt x="142" y="4"/>
                    </a:lnTo>
                    <a:lnTo>
                      <a:pt x="142" y="8"/>
                    </a:lnTo>
                    <a:lnTo>
                      <a:pt x="144" y="14"/>
                    </a:lnTo>
                    <a:lnTo>
                      <a:pt x="144" y="20"/>
                    </a:lnTo>
                    <a:lnTo>
                      <a:pt x="142" y="25"/>
                    </a:lnTo>
                    <a:lnTo>
                      <a:pt x="139" y="39"/>
                    </a:lnTo>
                    <a:lnTo>
                      <a:pt x="135" y="51"/>
                    </a:lnTo>
                    <a:lnTo>
                      <a:pt x="120" y="85"/>
                    </a:lnTo>
                    <a:lnTo>
                      <a:pt x="119" y="88"/>
                    </a:lnTo>
                    <a:lnTo>
                      <a:pt x="116" y="92"/>
                    </a:lnTo>
                    <a:lnTo>
                      <a:pt x="88" y="132"/>
                    </a:lnTo>
                    <a:lnTo>
                      <a:pt x="64" y="157"/>
                    </a:lnTo>
                    <a:lnTo>
                      <a:pt x="0" y="251"/>
                    </a:lnTo>
                    <a:lnTo>
                      <a:pt x="5" y="256"/>
                    </a:lnTo>
                    <a:lnTo>
                      <a:pt x="11" y="260"/>
                    </a:lnTo>
                    <a:lnTo>
                      <a:pt x="76" y="166"/>
                    </a:lnTo>
                    <a:lnTo>
                      <a:pt x="100" y="141"/>
                    </a:lnTo>
                    <a:lnTo>
                      <a:pt x="107" y="131"/>
                    </a:lnTo>
                    <a:lnTo>
                      <a:pt x="131" y="94"/>
                    </a:lnTo>
                    <a:lnTo>
                      <a:pt x="150" y="59"/>
                    </a:lnTo>
                    <a:lnTo>
                      <a:pt x="150" y="60"/>
                    </a:lnTo>
                    <a:lnTo>
                      <a:pt x="154" y="42"/>
                    </a:lnTo>
                    <a:lnTo>
                      <a:pt x="157" y="33"/>
                    </a:lnTo>
                    <a:lnTo>
                      <a:pt x="159" y="20"/>
                    </a:lnTo>
                    <a:lnTo>
                      <a:pt x="159" y="11"/>
                    </a:lnTo>
                    <a:lnTo>
                      <a:pt x="157" y="6"/>
                    </a:lnTo>
                    <a:lnTo>
                      <a:pt x="157" y="4"/>
                    </a:lnTo>
                    <a:lnTo>
                      <a:pt x="154" y="0"/>
                    </a:lnTo>
                    <a:lnTo>
                      <a:pt x="15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5" name="Freeform 110"/>
              <p:cNvSpPr>
                <a:spLocks/>
              </p:cNvSpPr>
              <p:nvPr/>
            </p:nvSpPr>
            <p:spPr bwMode="auto">
              <a:xfrm>
                <a:off x="3106" y="1798"/>
                <a:ext cx="5" cy="1"/>
              </a:xfrm>
              <a:custGeom>
                <a:avLst/>
                <a:gdLst>
                  <a:gd name="T0" fmla="*/ 7 w 15"/>
                  <a:gd name="T1" fmla="*/ 0 h 4"/>
                  <a:gd name="T2" fmla="*/ 15 w 15"/>
                  <a:gd name="T3" fmla="*/ 0 h 4"/>
                  <a:gd name="T4" fmla="*/ 0 w 15"/>
                  <a:gd name="T5" fmla="*/ 0 h 4"/>
                  <a:gd name="T6" fmla="*/ 13 w 15"/>
                  <a:gd name="T7" fmla="*/ 4 h 4"/>
                  <a:gd name="T8" fmla="*/ 13 w 15"/>
                  <a:gd name="T9" fmla="*/ 4 h 4"/>
                  <a:gd name="T10" fmla="*/ 7 w 15"/>
                  <a:gd name="T11" fmla="*/ 0 h 4"/>
                  <a:gd name="T12" fmla="*/ 0 60000 65536"/>
                  <a:gd name="T13" fmla="*/ 0 60000 65536"/>
                  <a:gd name="T14" fmla="*/ 0 60000 65536"/>
                  <a:gd name="T15" fmla="*/ 0 60000 65536"/>
                  <a:gd name="T16" fmla="*/ 0 60000 65536"/>
                  <a:gd name="T17" fmla="*/ 0 60000 65536"/>
                  <a:gd name="T18" fmla="*/ 0 w 15"/>
                  <a:gd name="T19" fmla="*/ 0 h 4"/>
                  <a:gd name="T20" fmla="*/ 15 w 15"/>
                  <a:gd name="T21" fmla="*/ 4 h 4"/>
                </a:gdLst>
                <a:ahLst/>
                <a:cxnLst>
                  <a:cxn ang="T12">
                    <a:pos x="T0" y="T1"/>
                  </a:cxn>
                  <a:cxn ang="T13">
                    <a:pos x="T2" y="T3"/>
                  </a:cxn>
                  <a:cxn ang="T14">
                    <a:pos x="T4" y="T5"/>
                  </a:cxn>
                  <a:cxn ang="T15">
                    <a:pos x="T6" y="T7"/>
                  </a:cxn>
                  <a:cxn ang="T16">
                    <a:pos x="T8" y="T9"/>
                  </a:cxn>
                  <a:cxn ang="T17">
                    <a:pos x="T10" y="T11"/>
                  </a:cxn>
                </a:cxnLst>
                <a:rect l="T18" t="T19" r="T20" b="T21"/>
                <a:pathLst>
                  <a:path w="15" h="4">
                    <a:moveTo>
                      <a:pt x="7" y="0"/>
                    </a:moveTo>
                    <a:lnTo>
                      <a:pt x="15" y="0"/>
                    </a:lnTo>
                    <a:lnTo>
                      <a:pt x="0" y="0"/>
                    </a:lnTo>
                    <a:lnTo>
                      <a:pt x="13" y="4"/>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6" name="Freeform 111"/>
              <p:cNvSpPr>
                <a:spLocks/>
              </p:cNvSpPr>
              <p:nvPr/>
            </p:nvSpPr>
            <p:spPr bwMode="auto">
              <a:xfrm>
                <a:off x="3106" y="1797"/>
                <a:ext cx="5" cy="1"/>
              </a:xfrm>
              <a:custGeom>
                <a:avLst/>
                <a:gdLst>
                  <a:gd name="T0" fmla="*/ 15 w 15"/>
                  <a:gd name="T1" fmla="*/ 2 h 2"/>
                  <a:gd name="T2" fmla="*/ 15 w 15"/>
                  <a:gd name="T3" fmla="*/ 0 h 2"/>
                  <a:gd name="T4" fmla="*/ 7 w 15"/>
                  <a:gd name="T5" fmla="*/ 0 h 2"/>
                  <a:gd name="T6" fmla="*/ 0 w 15"/>
                  <a:gd name="T7" fmla="*/ 0 h 2"/>
                  <a:gd name="T8" fmla="*/ 0 w 15"/>
                  <a:gd name="T9" fmla="*/ 2 h 2"/>
                  <a:gd name="T10" fmla="*/ 15 w 15"/>
                  <a:gd name="T11" fmla="*/ 2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15" y="2"/>
                    </a:moveTo>
                    <a:lnTo>
                      <a:pt x="15" y="0"/>
                    </a:lnTo>
                    <a:lnTo>
                      <a:pt x="7" y="0"/>
                    </a:lnTo>
                    <a:lnTo>
                      <a:pt x="0" y="0"/>
                    </a:lnTo>
                    <a:lnTo>
                      <a:pt x="0" y="2"/>
                    </a:lnTo>
                    <a:lnTo>
                      <a:pt x="15"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7" name="Freeform 112"/>
              <p:cNvSpPr>
                <a:spLocks/>
              </p:cNvSpPr>
              <p:nvPr/>
            </p:nvSpPr>
            <p:spPr bwMode="auto">
              <a:xfrm>
                <a:off x="3099" y="1707"/>
                <a:ext cx="26" cy="92"/>
              </a:xfrm>
              <a:custGeom>
                <a:avLst/>
                <a:gdLst>
                  <a:gd name="T0" fmla="*/ 36 w 79"/>
                  <a:gd name="T1" fmla="*/ 271 h 276"/>
                  <a:gd name="T2" fmla="*/ 36 w 79"/>
                  <a:gd name="T3" fmla="*/ 271 h 276"/>
                  <a:gd name="T4" fmla="*/ 33 w 79"/>
                  <a:gd name="T5" fmla="*/ 267 h 276"/>
                  <a:gd name="T6" fmla="*/ 30 w 79"/>
                  <a:gd name="T7" fmla="*/ 264 h 276"/>
                  <a:gd name="T8" fmla="*/ 28 w 79"/>
                  <a:gd name="T9" fmla="*/ 261 h 276"/>
                  <a:gd name="T10" fmla="*/ 23 w 79"/>
                  <a:gd name="T11" fmla="*/ 245 h 276"/>
                  <a:gd name="T12" fmla="*/ 18 w 79"/>
                  <a:gd name="T13" fmla="*/ 227 h 276"/>
                  <a:gd name="T14" fmla="*/ 15 w 79"/>
                  <a:gd name="T15" fmla="*/ 211 h 276"/>
                  <a:gd name="T16" fmla="*/ 15 w 79"/>
                  <a:gd name="T17" fmla="*/ 187 h 276"/>
                  <a:gd name="T18" fmla="*/ 18 w 79"/>
                  <a:gd name="T19" fmla="*/ 161 h 276"/>
                  <a:gd name="T20" fmla="*/ 25 w 79"/>
                  <a:gd name="T21" fmla="*/ 129 h 276"/>
                  <a:gd name="T22" fmla="*/ 39 w 79"/>
                  <a:gd name="T23" fmla="*/ 87 h 276"/>
                  <a:gd name="T24" fmla="*/ 55 w 79"/>
                  <a:gd name="T25" fmla="*/ 52 h 276"/>
                  <a:gd name="T26" fmla="*/ 79 w 79"/>
                  <a:gd name="T27" fmla="*/ 6 h 276"/>
                  <a:gd name="T28" fmla="*/ 73 w 79"/>
                  <a:gd name="T29" fmla="*/ 3 h 276"/>
                  <a:gd name="T30" fmla="*/ 67 w 79"/>
                  <a:gd name="T31" fmla="*/ 0 h 276"/>
                  <a:gd name="T32" fmla="*/ 43 w 79"/>
                  <a:gd name="T33" fmla="*/ 46 h 276"/>
                  <a:gd name="T34" fmla="*/ 21 w 79"/>
                  <a:gd name="T35" fmla="*/ 93 h 276"/>
                  <a:gd name="T36" fmla="*/ 11 w 79"/>
                  <a:gd name="T37" fmla="*/ 126 h 276"/>
                  <a:gd name="T38" fmla="*/ 3 w 79"/>
                  <a:gd name="T39" fmla="*/ 158 h 276"/>
                  <a:gd name="T40" fmla="*/ 0 w 79"/>
                  <a:gd name="T41" fmla="*/ 187 h 276"/>
                  <a:gd name="T42" fmla="*/ 0 w 79"/>
                  <a:gd name="T43" fmla="*/ 211 h 276"/>
                  <a:gd name="T44" fmla="*/ 3 w 79"/>
                  <a:gd name="T45" fmla="*/ 233 h 276"/>
                  <a:gd name="T46" fmla="*/ 8 w 79"/>
                  <a:gd name="T47" fmla="*/ 248 h 276"/>
                  <a:gd name="T48" fmla="*/ 11 w 79"/>
                  <a:gd name="T49" fmla="*/ 255 h 276"/>
                  <a:gd name="T50" fmla="*/ 18 w 79"/>
                  <a:gd name="T51" fmla="*/ 270 h 276"/>
                  <a:gd name="T52" fmla="*/ 24 w 79"/>
                  <a:gd name="T53" fmla="*/ 276 h 276"/>
                  <a:gd name="T54" fmla="*/ 28 w 79"/>
                  <a:gd name="T55" fmla="*/ 271 h 276"/>
                  <a:gd name="T56" fmla="*/ 36 w 79"/>
                  <a:gd name="T57" fmla="*/ 271 h 2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276"/>
                  <a:gd name="T89" fmla="*/ 79 w 79"/>
                  <a:gd name="T90" fmla="*/ 276 h 2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276">
                    <a:moveTo>
                      <a:pt x="36" y="271"/>
                    </a:moveTo>
                    <a:lnTo>
                      <a:pt x="36" y="271"/>
                    </a:lnTo>
                    <a:lnTo>
                      <a:pt x="33" y="267"/>
                    </a:lnTo>
                    <a:lnTo>
                      <a:pt x="30" y="264"/>
                    </a:lnTo>
                    <a:lnTo>
                      <a:pt x="28" y="261"/>
                    </a:lnTo>
                    <a:lnTo>
                      <a:pt x="23" y="245"/>
                    </a:lnTo>
                    <a:lnTo>
                      <a:pt x="18" y="227"/>
                    </a:lnTo>
                    <a:lnTo>
                      <a:pt x="15" y="211"/>
                    </a:lnTo>
                    <a:lnTo>
                      <a:pt x="15" y="187"/>
                    </a:lnTo>
                    <a:lnTo>
                      <a:pt x="18" y="161"/>
                    </a:lnTo>
                    <a:lnTo>
                      <a:pt x="25" y="129"/>
                    </a:lnTo>
                    <a:lnTo>
                      <a:pt x="39" y="87"/>
                    </a:lnTo>
                    <a:lnTo>
                      <a:pt x="55" y="52"/>
                    </a:lnTo>
                    <a:lnTo>
                      <a:pt x="79" y="6"/>
                    </a:lnTo>
                    <a:lnTo>
                      <a:pt x="73" y="3"/>
                    </a:lnTo>
                    <a:lnTo>
                      <a:pt x="67" y="0"/>
                    </a:lnTo>
                    <a:lnTo>
                      <a:pt x="43" y="46"/>
                    </a:lnTo>
                    <a:lnTo>
                      <a:pt x="21" y="93"/>
                    </a:lnTo>
                    <a:lnTo>
                      <a:pt x="11" y="126"/>
                    </a:lnTo>
                    <a:lnTo>
                      <a:pt x="3" y="158"/>
                    </a:lnTo>
                    <a:lnTo>
                      <a:pt x="0" y="187"/>
                    </a:lnTo>
                    <a:lnTo>
                      <a:pt x="0" y="211"/>
                    </a:lnTo>
                    <a:lnTo>
                      <a:pt x="3" y="233"/>
                    </a:lnTo>
                    <a:lnTo>
                      <a:pt x="8" y="248"/>
                    </a:lnTo>
                    <a:lnTo>
                      <a:pt x="11" y="255"/>
                    </a:lnTo>
                    <a:lnTo>
                      <a:pt x="18" y="270"/>
                    </a:lnTo>
                    <a:lnTo>
                      <a:pt x="24" y="276"/>
                    </a:lnTo>
                    <a:lnTo>
                      <a:pt x="28" y="271"/>
                    </a:lnTo>
                    <a:lnTo>
                      <a:pt x="36" y="2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8" name="Freeform 113"/>
              <p:cNvSpPr>
                <a:spLocks/>
              </p:cNvSpPr>
              <p:nvPr/>
            </p:nvSpPr>
            <p:spPr bwMode="auto">
              <a:xfrm>
                <a:off x="3118" y="1629"/>
                <a:ext cx="7" cy="80"/>
              </a:xfrm>
              <a:custGeom>
                <a:avLst/>
                <a:gdLst>
                  <a:gd name="T0" fmla="*/ 21 w 22"/>
                  <a:gd name="T1" fmla="*/ 241 h 241"/>
                  <a:gd name="T2" fmla="*/ 21 w 22"/>
                  <a:gd name="T3" fmla="*/ 241 h 241"/>
                  <a:gd name="T4" fmla="*/ 22 w 22"/>
                  <a:gd name="T5" fmla="*/ 238 h 241"/>
                  <a:gd name="T6" fmla="*/ 22 w 22"/>
                  <a:gd name="T7" fmla="*/ 221 h 241"/>
                  <a:gd name="T8" fmla="*/ 21 w 22"/>
                  <a:gd name="T9" fmla="*/ 207 h 241"/>
                  <a:gd name="T10" fmla="*/ 21 w 22"/>
                  <a:gd name="T11" fmla="*/ 191 h 241"/>
                  <a:gd name="T12" fmla="*/ 19 w 22"/>
                  <a:gd name="T13" fmla="*/ 171 h 241"/>
                  <a:gd name="T14" fmla="*/ 18 w 22"/>
                  <a:gd name="T15" fmla="*/ 149 h 241"/>
                  <a:gd name="T16" fmla="*/ 18 w 22"/>
                  <a:gd name="T17" fmla="*/ 122 h 241"/>
                  <a:gd name="T18" fmla="*/ 16 w 22"/>
                  <a:gd name="T19" fmla="*/ 95 h 241"/>
                  <a:gd name="T20" fmla="*/ 16 w 22"/>
                  <a:gd name="T21" fmla="*/ 34 h 241"/>
                  <a:gd name="T22" fmla="*/ 15 w 22"/>
                  <a:gd name="T23" fmla="*/ 0 h 241"/>
                  <a:gd name="T24" fmla="*/ 7 w 22"/>
                  <a:gd name="T25" fmla="*/ 0 h 241"/>
                  <a:gd name="T26" fmla="*/ 0 w 22"/>
                  <a:gd name="T27" fmla="*/ 0 h 241"/>
                  <a:gd name="T28" fmla="*/ 1 w 22"/>
                  <a:gd name="T29" fmla="*/ 34 h 241"/>
                  <a:gd name="T30" fmla="*/ 1 w 22"/>
                  <a:gd name="T31" fmla="*/ 95 h 241"/>
                  <a:gd name="T32" fmla="*/ 3 w 22"/>
                  <a:gd name="T33" fmla="*/ 122 h 241"/>
                  <a:gd name="T34" fmla="*/ 3 w 22"/>
                  <a:gd name="T35" fmla="*/ 149 h 241"/>
                  <a:gd name="T36" fmla="*/ 4 w 22"/>
                  <a:gd name="T37" fmla="*/ 171 h 241"/>
                  <a:gd name="T38" fmla="*/ 6 w 22"/>
                  <a:gd name="T39" fmla="*/ 191 h 241"/>
                  <a:gd name="T40" fmla="*/ 6 w 22"/>
                  <a:gd name="T41" fmla="*/ 207 h 241"/>
                  <a:gd name="T42" fmla="*/ 7 w 22"/>
                  <a:gd name="T43" fmla="*/ 221 h 241"/>
                  <a:gd name="T44" fmla="*/ 7 w 22"/>
                  <a:gd name="T45" fmla="*/ 238 h 241"/>
                  <a:gd name="T46" fmla="*/ 15 w 22"/>
                  <a:gd name="T47" fmla="*/ 238 h 241"/>
                  <a:gd name="T48" fmla="*/ 21 w 22"/>
                  <a:gd name="T49" fmla="*/ 241 h 2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
                  <a:gd name="T76" fmla="*/ 0 h 241"/>
                  <a:gd name="T77" fmla="*/ 22 w 22"/>
                  <a:gd name="T78" fmla="*/ 241 h 2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 h="241">
                    <a:moveTo>
                      <a:pt x="21" y="241"/>
                    </a:moveTo>
                    <a:lnTo>
                      <a:pt x="21" y="241"/>
                    </a:lnTo>
                    <a:lnTo>
                      <a:pt x="22" y="238"/>
                    </a:lnTo>
                    <a:lnTo>
                      <a:pt x="22" y="221"/>
                    </a:lnTo>
                    <a:lnTo>
                      <a:pt x="21" y="207"/>
                    </a:lnTo>
                    <a:lnTo>
                      <a:pt x="21" y="191"/>
                    </a:lnTo>
                    <a:lnTo>
                      <a:pt x="19" y="171"/>
                    </a:lnTo>
                    <a:lnTo>
                      <a:pt x="18" y="149"/>
                    </a:lnTo>
                    <a:lnTo>
                      <a:pt x="18" y="122"/>
                    </a:lnTo>
                    <a:lnTo>
                      <a:pt x="16" y="95"/>
                    </a:lnTo>
                    <a:lnTo>
                      <a:pt x="16" y="34"/>
                    </a:lnTo>
                    <a:lnTo>
                      <a:pt x="15" y="0"/>
                    </a:lnTo>
                    <a:lnTo>
                      <a:pt x="7" y="0"/>
                    </a:lnTo>
                    <a:lnTo>
                      <a:pt x="0" y="0"/>
                    </a:lnTo>
                    <a:lnTo>
                      <a:pt x="1" y="34"/>
                    </a:lnTo>
                    <a:lnTo>
                      <a:pt x="1" y="95"/>
                    </a:lnTo>
                    <a:lnTo>
                      <a:pt x="3" y="122"/>
                    </a:lnTo>
                    <a:lnTo>
                      <a:pt x="3" y="149"/>
                    </a:lnTo>
                    <a:lnTo>
                      <a:pt x="4" y="171"/>
                    </a:lnTo>
                    <a:lnTo>
                      <a:pt x="6" y="191"/>
                    </a:lnTo>
                    <a:lnTo>
                      <a:pt x="6" y="207"/>
                    </a:lnTo>
                    <a:lnTo>
                      <a:pt x="7" y="221"/>
                    </a:lnTo>
                    <a:lnTo>
                      <a:pt x="7" y="238"/>
                    </a:lnTo>
                    <a:lnTo>
                      <a:pt x="15" y="238"/>
                    </a:lnTo>
                    <a:lnTo>
                      <a:pt x="21" y="2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9" name="Freeform 114"/>
              <p:cNvSpPr>
                <a:spLocks/>
              </p:cNvSpPr>
              <p:nvPr/>
            </p:nvSpPr>
            <p:spPr bwMode="auto">
              <a:xfrm>
                <a:off x="3118" y="1627"/>
                <a:ext cx="5" cy="3"/>
              </a:xfrm>
              <a:custGeom>
                <a:avLst/>
                <a:gdLst>
                  <a:gd name="T0" fmla="*/ 15 w 15"/>
                  <a:gd name="T1" fmla="*/ 6 h 9"/>
                  <a:gd name="T2" fmla="*/ 15 w 15"/>
                  <a:gd name="T3" fmla="*/ 6 h 9"/>
                  <a:gd name="T4" fmla="*/ 12 w 15"/>
                  <a:gd name="T5" fmla="*/ 0 h 9"/>
                  <a:gd name="T6" fmla="*/ 6 w 15"/>
                  <a:gd name="T7" fmla="*/ 3 h 9"/>
                  <a:gd name="T8" fmla="*/ 0 w 15"/>
                  <a:gd name="T9" fmla="*/ 6 h 9"/>
                  <a:gd name="T10" fmla="*/ 1 w 15"/>
                  <a:gd name="T11" fmla="*/ 9 h 9"/>
                  <a:gd name="T12" fmla="*/ 7 w 15"/>
                  <a:gd name="T13" fmla="*/ 6 h 9"/>
                  <a:gd name="T14" fmla="*/ 15 w 15"/>
                  <a:gd name="T15" fmla="*/ 6 h 9"/>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9"/>
                  <a:gd name="T26" fmla="*/ 15 w 15"/>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9">
                    <a:moveTo>
                      <a:pt x="15" y="6"/>
                    </a:moveTo>
                    <a:lnTo>
                      <a:pt x="15" y="6"/>
                    </a:lnTo>
                    <a:lnTo>
                      <a:pt x="12" y="0"/>
                    </a:lnTo>
                    <a:lnTo>
                      <a:pt x="6" y="3"/>
                    </a:lnTo>
                    <a:lnTo>
                      <a:pt x="0" y="6"/>
                    </a:lnTo>
                    <a:lnTo>
                      <a:pt x="1" y="9"/>
                    </a:lnTo>
                    <a:lnTo>
                      <a:pt x="7" y="6"/>
                    </a:lnTo>
                    <a:lnTo>
                      <a:pt x="1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0" name="Freeform 115"/>
              <p:cNvSpPr>
                <a:spLocks/>
              </p:cNvSpPr>
              <p:nvPr/>
            </p:nvSpPr>
            <p:spPr bwMode="auto">
              <a:xfrm>
                <a:off x="3076" y="1572"/>
                <a:ext cx="46" cy="57"/>
              </a:xfrm>
              <a:custGeom>
                <a:avLst/>
                <a:gdLst>
                  <a:gd name="T0" fmla="*/ 139 w 139"/>
                  <a:gd name="T1" fmla="*/ 165 h 172"/>
                  <a:gd name="T2" fmla="*/ 137 w 139"/>
                  <a:gd name="T3" fmla="*/ 162 h 172"/>
                  <a:gd name="T4" fmla="*/ 131 w 139"/>
                  <a:gd name="T5" fmla="*/ 155 h 172"/>
                  <a:gd name="T6" fmla="*/ 121 w 139"/>
                  <a:gd name="T7" fmla="*/ 140 h 172"/>
                  <a:gd name="T8" fmla="*/ 109 w 139"/>
                  <a:gd name="T9" fmla="*/ 122 h 172"/>
                  <a:gd name="T10" fmla="*/ 93 w 139"/>
                  <a:gd name="T11" fmla="*/ 102 h 172"/>
                  <a:gd name="T12" fmla="*/ 61 w 139"/>
                  <a:gd name="T13" fmla="*/ 57 h 172"/>
                  <a:gd name="T14" fmla="*/ 43 w 139"/>
                  <a:gd name="T15" fmla="*/ 35 h 172"/>
                  <a:gd name="T16" fmla="*/ 27 w 139"/>
                  <a:gd name="T17" fmla="*/ 16 h 172"/>
                  <a:gd name="T18" fmla="*/ 12 w 139"/>
                  <a:gd name="T19" fmla="*/ 0 h 172"/>
                  <a:gd name="T20" fmla="*/ 6 w 139"/>
                  <a:gd name="T21" fmla="*/ 4 h 172"/>
                  <a:gd name="T22" fmla="*/ 0 w 139"/>
                  <a:gd name="T23" fmla="*/ 9 h 172"/>
                  <a:gd name="T24" fmla="*/ 15 w 139"/>
                  <a:gd name="T25" fmla="*/ 25 h 172"/>
                  <a:gd name="T26" fmla="*/ 31 w 139"/>
                  <a:gd name="T27" fmla="*/ 44 h 172"/>
                  <a:gd name="T28" fmla="*/ 49 w 139"/>
                  <a:gd name="T29" fmla="*/ 66 h 172"/>
                  <a:gd name="T30" fmla="*/ 81 w 139"/>
                  <a:gd name="T31" fmla="*/ 110 h 172"/>
                  <a:gd name="T32" fmla="*/ 97 w 139"/>
                  <a:gd name="T33" fmla="*/ 131 h 172"/>
                  <a:gd name="T34" fmla="*/ 109 w 139"/>
                  <a:gd name="T35" fmla="*/ 149 h 172"/>
                  <a:gd name="T36" fmla="*/ 120 w 139"/>
                  <a:gd name="T37" fmla="*/ 163 h 172"/>
                  <a:gd name="T38" fmla="*/ 127 w 139"/>
                  <a:gd name="T39" fmla="*/ 172 h 172"/>
                  <a:gd name="T40" fmla="*/ 133 w 139"/>
                  <a:gd name="T41" fmla="*/ 168 h 172"/>
                  <a:gd name="T42" fmla="*/ 139 w 139"/>
                  <a:gd name="T43" fmla="*/ 165 h 1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9"/>
                  <a:gd name="T67" fmla="*/ 0 h 172"/>
                  <a:gd name="T68" fmla="*/ 139 w 139"/>
                  <a:gd name="T69" fmla="*/ 172 h 1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9" h="172">
                    <a:moveTo>
                      <a:pt x="139" y="165"/>
                    </a:moveTo>
                    <a:lnTo>
                      <a:pt x="137" y="162"/>
                    </a:lnTo>
                    <a:lnTo>
                      <a:pt x="131" y="155"/>
                    </a:lnTo>
                    <a:lnTo>
                      <a:pt x="121" y="140"/>
                    </a:lnTo>
                    <a:lnTo>
                      <a:pt x="109" y="122"/>
                    </a:lnTo>
                    <a:lnTo>
                      <a:pt x="93" y="102"/>
                    </a:lnTo>
                    <a:lnTo>
                      <a:pt x="61" y="57"/>
                    </a:lnTo>
                    <a:lnTo>
                      <a:pt x="43" y="35"/>
                    </a:lnTo>
                    <a:lnTo>
                      <a:pt x="27" y="16"/>
                    </a:lnTo>
                    <a:lnTo>
                      <a:pt x="12" y="0"/>
                    </a:lnTo>
                    <a:lnTo>
                      <a:pt x="6" y="4"/>
                    </a:lnTo>
                    <a:lnTo>
                      <a:pt x="0" y="9"/>
                    </a:lnTo>
                    <a:lnTo>
                      <a:pt x="15" y="25"/>
                    </a:lnTo>
                    <a:lnTo>
                      <a:pt x="31" y="44"/>
                    </a:lnTo>
                    <a:lnTo>
                      <a:pt x="49" y="66"/>
                    </a:lnTo>
                    <a:lnTo>
                      <a:pt x="81" y="110"/>
                    </a:lnTo>
                    <a:lnTo>
                      <a:pt x="97" y="131"/>
                    </a:lnTo>
                    <a:lnTo>
                      <a:pt x="109" y="149"/>
                    </a:lnTo>
                    <a:lnTo>
                      <a:pt x="120" y="163"/>
                    </a:lnTo>
                    <a:lnTo>
                      <a:pt x="127" y="172"/>
                    </a:lnTo>
                    <a:lnTo>
                      <a:pt x="133" y="168"/>
                    </a:lnTo>
                    <a:lnTo>
                      <a:pt x="139" y="1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1" name="Freeform 116"/>
              <p:cNvSpPr>
                <a:spLocks/>
              </p:cNvSpPr>
              <p:nvPr/>
            </p:nvSpPr>
            <p:spPr bwMode="auto">
              <a:xfrm>
                <a:off x="3036" y="1550"/>
                <a:ext cx="49" cy="27"/>
              </a:xfrm>
              <a:custGeom>
                <a:avLst/>
                <a:gdLst>
                  <a:gd name="T0" fmla="*/ 130 w 145"/>
                  <a:gd name="T1" fmla="*/ 65 h 81"/>
                  <a:gd name="T2" fmla="*/ 145 w 145"/>
                  <a:gd name="T3" fmla="*/ 81 h 81"/>
                  <a:gd name="T4" fmla="*/ 111 w 145"/>
                  <a:gd name="T5" fmla="*/ 47 h 81"/>
                  <a:gd name="T6" fmla="*/ 108 w 145"/>
                  <a:gd name="T7" fmla="*/ 44 h 81"/>
                  <a:gd name="T8" fmla="*/ 95 w 145"/>
                  <a:gd name="T9" fmla="*/ 38 h 81"/>
                  <a:gd name="T10" fmla="*/ 86 w 145"/>
                  <a:gd name="T11" fmla="*/ 30 h 81"/>
                  <a:gd name="T12" fmla="*/ 83 w 145"/>
                  <a:gd name="T13" fmla="*/ 27 h 81"/>
                  <a:gd name="T14" fmla="*/ 71 w 145"/>
                  <a:gd name="T15" fmla="*/ 18 h 81"/>
                  <a:gd name="T16" fmla="*/ 43 w 145"/>
                  <a:gd name="T17" fmla="*/ 2 h 81"/>
                  <a:gd name="T18" fmla="*/ 40 w 145"/>
                  <a:gd name="T19" fmla="*/ 0 h 81"/>
                  <a:gd name="T20" fmla="*/ 25 w 145"/>
                  <a:gd name="T21" fmla="*/ 0 h 81"/>
                  <a:gd name="T22" fmla="*/ 9 w 145"/>
                  <a:gd name="T23" fmla="*/ 9 h 81"/>
                  <a:gd name="T24" fmla="*/ 0 w 145"/>
                  <a:gd name="T25" fmla="*/ 19 h 81"/>
                  <a:gd name="T26" fmla="*/ 12 w 145"/>
                  <a:gd name="T27" fmla="*/ 28 h 81"/>
                  <a:gd name="T28" fmla="*/ 21 w 145"/>
                  <a:gd name="T29" fmla="*/ 18 h 81"/>
                  <a:gd name="T30" fmla="*/ 25 w 145"/>
                  <a:gd name="T31" fmla="*/ 15 h 81"/>
                  <a:gd name="T32" fmla="*/ 34 w 145"/>
                  <a:gd name="T33" fmla="*/ 15 h 81"/>
                  <a:gd name="T34" fmla="*/ 52 w 145"/>
                  <a:gd name="T35" fmla="*/ 22 h 81"/>
                  <a:gd name="T36" fmla="*/ 47 w 145"/>
                  <a:gd name="T37" fmla="*/ 21 h 81"/>
                  <a:gd name="T38" fmla="*/ 59 w 145"/>
                  <a:gd name="T39" fmla="*/ 30 h 81"/>
                  <a:gd name="T40" fmla="*/ 80 w 145"/>
                  <a:gd name="T41" fmla="*/ 41 h 81"/>
                  <a:gd name="T42" fmla="*/ 89 w 145"/>
                  <a:gd name="T43" fmla="*/ 50 h 81"/>
                  <a:gd name="T44" fmla="*/ 93 w 145"/>
                  <a:gd name="T45" fmla="*/ 53 h 81"/>
                  <a:gd name="T46" fmla="*/ 111 w 145"/>
                  <a:gd name="T47" fmla="*/ 65 h 81"/>
                  <a:gd name="T48" fmla="*/ 120 w 145"/>
                  <a:gd name="T49" fmla="*/ 74 h 81"/>
                  <a:gd name="T50" fmla="*/ 124 w 145"/>
                  <a:gd name="T51" fmla="*/ 69 h 81"/>
                  <a:gd name="T52" fmla="*/ 130 w 145"/>
                  <a:gd name="T53" fmla="*/ 65 h 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5"/>
                  <a:gd name="T82" fmla="*/ 0 h 81"/>
                  <a:gd name="T83" fmla="*/ 145 w 145"/>
                  <a:gd name="T84" fmla="*/ 81 h 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5" h="81">
                    <a:moveTo>
                      <a:pt x="130" y="65"/>
                    </a:moveTo>
                    <a:lnTo>
                      <a:pt x="145" y="81"/>
                    </a:lnTo>
                    <a:lnTo>
                      <a:pt x="111" y="47"/>
                    </a:lnTo>
                    <a:lnTo>
                      <a:pt x="108" y="44"/>
                    </a:lnTo>
                    <a:lnTo>
                      <a:pt x="95" y="38"/>
                    </a:lnTo>
                    <a:lnTo>
                      <a:pt x="86" y="30"/>
                    </a:lnTo>
                    <a:lnTo>
                      <a:pt x="83" y="27"/>
                    </a:lnTo>
                    <a:lnTo>
                      <a:pt x="71" y="18"/>
                    </a:lnTo>
                    <a:lnTo>
                      <a:pt x="43" y="2"/>
                    </a:lnTo>
                    <a:lnTo>
                      <a:pt x="40" y="0"/>
                    </a:lnTo>
                    <a:lnTo>
                      <a:pt x="25" y="0"/>
                    </a:lnTo>
                    <a:lnTo>
                      <a:pt x="9" y="9"/>
                    </a:lnTo>
                    <a:lnTo>
                      <a:pt x="0" y="19"/>
                    </a:lnTo>
                    <a:lnTo>
                      <a:pt x="12" y="28"/>
                    </a:lnTo>
                    <a:lnTo>
                      <a:pt x="21" y="18"/>
                    </a:lnTo>
                    <a:lnTo>
                      <a:pt x="25" y="15"/>
                    </a:lnTo>
                    <a:lnTo>
                      <a:pt x="34" y="15"/>
                    </a:lnTo>
                    <a:lnTo>
                      <a:pt x="52" y="22"/>
                    </a:lnTo>
                    <a:lnTo>
                      <a:pt x="47" y="21"/>
                    </a:lnTo>
                    <a:lnTo>
                      <a:pt x="59" y="30"/>
                    </a:lnTo>
                    <a:lnTo>
                      <a:pt x="80" y="41"/>
                    </a:lnTo>
                    <a:lnTo>
                      <a:pt x="89" y="50"/>
                    </a:lnTo>
                    <a:lnTo>
                      <a:pt x="93" y="53"/>
                    </a:lnTo>
                    <a:lnTo>
                      <a:pt x="111" y="65"/>
                    </a:lnTo>
                    <a:lnTo>
                      <a:pt x="120" y="74"/>
                    </a:lnTo>
                    <a:lnTo>
                      <a:pt x="124" y="69"/>
                    </a:lnTo>
                    <a:lnTo>
                      <a:pt x="13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2" name="Freeform 117"/>
              <p:cNvSpPr>
                <a:spLocks/>
              </p:cNvSpPr>
              <p:nvPr/>
            </p:nvSpPr>
            <p:spPr bwMode="auto">
              <a:xfrm>
                <a:off x="2928" y="1556"/>
                <a:ext cx="112" cy="172"/>
              </a:xfrm>
              <a:custGeom>
                <a:avLst/>
                <a:gdLst>
                  <a:gd name="T0" fmla="*/ 325 w 337"/>
                  <a:gd name="T1" fmla="*/ 0 h 516"/>
                  <a:gd name="T2" fmla="*/ 317 w 337"/>
                  <a:gd name="T3" fmla="*/ 22 h 516"/>
                  <a:gd name="T4" fmla="*/ 312 w 337"/>
                  <a:gd name="T5" fmla="*/ 52 h 516"/>
                  <a:gd name="T6" fmla="*/ 308 w 337"/>
                  <a:gd name="T7" fmla="*/ 90 h 516"/>
                  <a:gd name="T8" fmla="*/ 308 w 337"/>
                  <a:gd name="T9" fmla="*/ 99 h 516"/>
                  <a:gd name="T10" fmla="*/ 306 w 337"/>
                  <a:gd name="T11" fmla="*/ 109 h 516"/>
                  <a:gd name="T12" fmla="*/ 306 w 337"/>
                  <a:gd name="T13" fmla="*/ 123 h 516"/>
                  <a:gd name="T14" fmla="*/ 305 w 337"/>
                  <a:gd name="T15" fmla="*/ 137 h 516"/>
                  <a:gd name="T16" fmla="*/ 305 w 337"/>
                  <a:gd name="T17" fmla="*/ 190 h 516"/>
                  <a:gd name="T18" fmla="*/ 306 w 337"/>
                  <a:gd name="T19" fmla="*/ 208 h 516"/>
                  <a:gd name="T20" fmla="*/ 311 w 337"/>
                  <a:gd name="T21" fmla="*/ 234 h 516"/>
                  <a:gd name="T22" fmla="*/ 312 w 337"/>
                  <a:gd name="T23" fmla="*/ 242 h 516"/>
                  <a:gd name="T24" fmla="*/ 315 w 337"/>
                  <a:gd name="T25" fmla="*/ 255 h 516"/>
                  <a:gd name="T26" fmla="*/ 319 w 337"/>
                  <a:gd name="T27" fmla="*/ 271 h 516"/>
                  <a:gd name="T28" fmla="*/ 317 w 337"/>
                  <a:gd name="T29" fmla="*/ 286 h 516"/>
                  <a:gd name="T30" fmla="*/ 311 w 337"/>
                  <a:gd name="T31" fmla="*/ 314 h 516"/>
                  <a:gd name="T32" fmla="*/ 300 w 337"/>
                  <a:gd name="T33" fmla="*/ 335 h 516"/>
                  <a:gd name="T34" fmla="*/ 286 w 337"/>
                  <a:gd name="T35" fmla="*/ 358 h 516"/>
                  <a:gd name="T36" fmla="*/ 255 w 337"/>
                  <a:gd name="T37" fmla="*/ 396 h 516"/>
                  <a:gd name="T38" fmla="*/ 240 w 337"/>
                  <a:gd name="T39" fmla="*/ 411 h 516"/>
                  <a:gd name="T40" fmla="*/ 196 w 337"/>
                  <a:gd name="T41" fmla="*/ 442 h 516"/>
                  <a:gd name="T42" fmla="*/ 171 w 337"/>
                  <a:gd name="T43" fmla="*/ 457 h 516"/>
                  <a:gd name="T44" fmla="*/ 110 w 337"/>
                  <a:gd name="T45" fmla="*/ 479 h 516"/>
                  <a:gd name="T46" fmla="*/ 60 w 337"/>
                  <a:gd name="T47" fmla="*/ 494 h 516"/>
                  <a:gd name="T48" fmla="*/ 0 w 337"/>
                  <a:gd name="T49" fmla="*/ 501 h 516"/>
                  <a:gd name="T50" fmla="*/ 0 w 337"/>
                  <a:gd name="T51" fmla="*/ 508 h 516"/>
                  <a:gd name="T52" fmla="*/ 0 w 337"/>
                  <a:gd name="T53" fmla="*/ 516 h 516"/>
                  <a:gd name="T54" fmla="*/ 63 w 337"/>
                  <a:gd name="T55" fmla="*/ 508 h 516"/>
                  <a:gd name="T56" fmla="*/ 122 w 337"/>
                  <a:gd name="T57" fmla="*/ 494 h 516"/>
                  <a:gd name="T58" fmla="*/ 159 w 337"/>
                  <a:gd name="T59" fmla="*/ 477 h 516"/>
                  <a:gd name="T60" fmla="*/ 213 w 337"/>
                  <a:gd name="T61" fmla="*/ 448 h 516"/>
                  <a:gd name="T62" fmla="*/ 240 w 337"/>
                  <a:gd name="T63" fmla="*/ 429 h 516"/>
                  <a:gd name="T64" fmla="*/ 281 w 337"/>
                  <a:gd name="T65" fmla="*/ 388 h 516"/>
                  <a:gd name="T66" fmla="*/ 294 w 337"/>
                  <a:gd name="T67" fmla="*/ 373 h 516"/>
                  <a:gd name="T68" fmla="*/ 312 w 337"/>
                  <a:gd name="T69" fmla="*/ 340 h 516"/>
                  <a:gd name="T70" fmla="*/ 325 w 337"/>
                  <a:gd name="T71" fmla="*/ 311 h 516"/>
                  <a:gd name="T72" fmla="*/ 331 w 337"/>
                  <a:gd name="T73" fmla="*/ 292 h 516"/>
                  <a:gd name="T74" fmla="*/ 334 w 337"/>
                  <a:gd name="T75" fmla="*/ 268 h 516"/>
                  <a:gd name="T76" fmla="*/ 330 w 337"/>
                  <a:gd name="T77" fmla="*/ 252 h 516"/>
                  <a:gd name="T78" fmla="*/ 327 w 337"/>
                  <a:gd name="T79" fmla="*/ 239 h 516"/>
                  <a:gd name="T80" fmla="*/ 322 w 337"/>
                  <a:gd name="T81" fmla="*/ 217 h 516"/>
                  <a:gd name="T82" fmla="*/ 321 w 337"/>
                  <a:gd name="T83" fmla="*/ 208 h 516"/>
                  <a:gd name="T84" fmla="*/ 319 w 337"/>
                  <a:gd name="T85" fmla="*/ 190 h 516"/>
                  <a:gd name="T86" fmla="*/ 319 w 337"/>
                  <a:gd name="T87" fmla="*/ 137 h 516"/>
                  <a:gd name="T88" fmla="*/ 321 w 337"/>
                  <a:gd name="T89" fmla="*/ 123 h 516"/>
                  <a:gd name="T90" fmla="*/ 321 w 337"/>
                  <a:gd name="T91" fmla="*/ 109 h 516"/>
                  <a:gd name="T92" fmla="*/ 322 w 337"/>
                  <a:gd name="T93" fmla="*/ 99 h 516"/>
                  <a:gd name="T94" fmla="*/ 322 w 337"/>
                  <a:gd name="T95" fmla="*/ 90 h 516"/>
                  <a:gd name="T96" fmla="*/ 327 w 337"/>
                  <a:gd name="T97" fmla="*/ 52 h 516"/>
                  <a:gd name="T98" fmla="*/ 331 w 337"/>
                  <a:gd name="T99" fmla="*/ 25 h 516"/>
                  <a:gd name="T100" fmla="*/ 337 w 337"/>
                  <a:gd name="T101" fmla="*/ 9 h 516"/>
                  <a:gd name="T102" fmla="*/ 325 w 337"/>
                  <a:gd name="T103" fmla="*/ 0 h 5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7"/>
                  <a:gd name="T157" fmla="*/ 0 h 516"/>
                  <a:gd name="T158" fmla="*/ 337 w 337"/>
                  <a:gd name="T159" fmla="*/ 516 h 5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7" h="516">
                    <a:moveTo>
                      <a:pt x="325" y="0"/>
                    </a:moveTo>
                    <a:lnTo>
                      <a:pt x="317" y="22"/>
                    </a:lnTo>
                    <a:lnTo>
                      <a:pt x="312" y="52"/>
                    </a:lnTo>
                    <a:lnTo>
                      <a:pt x="308" y="90"/>
                    </a:lnTo>
                    <a:lnTo>
                      <a:pt x="308" y="99"/>
                    </a:lnTo>
                    <a:lnTo>
                      <a:pt x="306" y="109"/>
                    </a:lnTo>
                    <a:lnTo>
                      <a:pt x="306" y="123"/>
                    </a:lnTo>
                    <a:lnTo>
                      <a:pt x="305" y="137"/>
                    </a:lnTo>
                    <a:lnTo>
                      <a:pt x="305" y="190"/>
                    </a:lnTo>
                    <a:lnTo>
                      <a:pt x="306" y="208"/>
                    </a:lnTo>
                    <a:lnTo>
                      <a:pt x="311" y="234"/>
                    </a:lnTo>
                    <a:lnTo>
                      <a:pt x="312" y="242"/>
                    </a:lnTo>
                    <a:lnTo>
                      <a:pt x="315" y="255"/>
                    </a:lnTo>
                    <a:lnTo>
                      <a:pt x="319" y="271"/>
                    </a:lnTo>
                    <a:lnTo>
                      <a:pt x="317" y="286"/>
                    </a:lnTo>
                    <a:lnTo>
                      <a:pt x="311" y="314"/>
                    </a:lnTo>
                    <a:lnTo>
                      <a:pt x="300" y="335"/>
                    </a:lnTo>
                    <a:lnTo>
                      <a:pt x="286" y="358"/>
                    </a:lnTo>
                    <a:lnTo>
                      <a:pt x="255" y="396"/>
                    </a:lnTo>
                    <a:lnTo>
                      <a:pt x="240" y="411"/>
                    </a:lnTo>
                    <a:lnTo>
                      <a:pt x="196" y="442"/>
                    </a:lnTo>
                    <a:lnTo>
                      <a:pt x="171" y="457"/>
                    </a:lnTo>
                    <a:lnTo>
                      <a:pt x="110" y="479"/>
                    </a:lnTo>
                    <a:lnTo>
                      <a:pt x="60" y="494"/>
                    </a:lnTo>
                    <a:lnTo>
                      <a:pt x="0" y="501"/>
                    </a:lnTo>
                    <a:lnTo>
                      <a:pt x="0" y="508"/>
                    </a:lnTo>
                    <a:lnTo>
                      <a:pt x="0" y="516"/>
                    </a:lnTo>
                    <a:lnTo>
                      <a:pt x="63" y="508"/>
                    </a:lnTo>
                    <a:lnTo>
                      <a:pt x="122" y="494"/>
                    </a:lnTo>
                    <a:lnTo>
                      <a:pt x="159" y="477"/>
                    </a:lnTo>
                    <a:lnTo>
                      <a:pt x="213" y="448"/>
                    </a:lnTo>
                    <a:lnTo>
                      <a:pt x="240" y="429"/>
                    </a:lnTo>
                    <a:lnTo>
                      <a:pt x="281" y="388"/>
                    </a:lnTo>
                    <a:lnTo>
                      <a:pt x="294" y="373"/>
                    </a:lnTo>
                    <a:lnTo>
                      <a:pt x="312" y="340"/>
                    </a:lnTo>
                    <a:lnTo>
                      <a:pt x="325" y="311"/>
                    </a:lnTo>
                    <a:lnTo>
                      <a:pt x="331" y="292"/>
                    </a:lnTo>
                    <a:lnTo>
                      <a:pt x="334" y="268"/>
                    </a:lnTo>
                    <a:lnTo>
                      <a:pt x="330" y="252"/>
                    </a:lnTo>
                    <a:lnTo>
                      <a:pt x="327" y="239"/>
                    </a:lnTo>
                    <a:lnTo>
                      <a:pt x="322" y="217"/>
                    </a:lnTo>
                    <a:lnTo>
                      <a:pt x="321" y="208"/>
                    </a:lnTo>
                    <a:lnTo>
                      <a:pt x="319" y="190"/>
                    </a:lnTo>
                    <a:lnTo>
                      <a:pt x="319" y="137"/>
                    </a:lnTo>
                    <a:lnTo>
                      <a:pt x="321" y="123"/>
                    </a:lnTo>
                    <a:lnTo>
                      <a:pt x="321" y="109"/>
                    </a:lnTo>
                    <a:lnTo>
                      <a:pt x="322" y="99"/>
                    </a:lnTo>
                    <a:lnTo>
                      <a:pt x="322" y="90"/>
                    </a:lnTo>
                    <a:lnTo>
                      <a:pt x="327" y="52"/>
                    </a:lnTo>
                    <a:lnTo>
                      <a:pt x="331" y="25"/>
                    </a:lnTo>
                    <a:lnTo>
                      <a:pt x="337" y="9"/>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3" name="Freeform 118"/>
              <p:cNvSpPr>
                <a:spLocks/>
              </p:cNvSpPr>
              <p:nvPr/>
            </p:nvSpPr>
            <p:spPr bwMode="auto">
              <a:xfrm>
                <a:off x="2926" y="1724"/>
                <a:ext cx="3" cy="4"/>
              </a:xfrm>
              <a:custGeom>
                <a:avLst/>
                <a:gdLst>
                  <a:gd name="T0" fmla="*/ 5 w 9"/>
                  <a:gd name="T1" fmla="*/ 4 h 12"/>
                  <a:gd name="T2" fmla="*/ 9 w 9"/>
                  <a:gd name="T3" fmla="*/ 9 h 12"/>
                  <a:gd name="T4" fmla="*/ 0 w 9"/>
                  <a:gd name="T5" fmla="*/ 0 h 12"/>
                  <a:gd name="T6" fmla="*/ 5 w 9"/>
                  <a:gd name="T7" fmla="*/ 12 h 12"/>
                  <a:gd name="T8" fmla="*/ 5 w 9"/>
                  <a:gd name="T9" fmla="*/ 12 h 12"/>
                  <a:gd name="T10" fmla="*/ 5 w 9"/>
                  <a:gd name="T11" fmla="*/ 4 h 12"/>
                  <a:gd name="T12" fmla="*/ 0 60000 65536"/>
                  <a:gd name="T13" fmla="*/ 0 60000 65536"/>
                  <a:gd name="T14" fmla="*/ 0 60000 65536"/>
                  <a:gd name="T15" fmla="*/ 0 60000 65536"/>
                  <a:gd name="T16" fmla="*/ 0 60000 65536"/>
                  <a:gd name="T17" fmla="*/ 0 60000 65536"/>
                  <a:gd name="T18" fmla="*/ 0 w 9"/>
                  <a:gd name="T19" fmla="*/ 0 h 12"/>
                  <a:gd name="T20" fmla="*/ 9 w 9"/>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9" h="12">
                    <a:moveTo>
                      <a:pt x="5" y="4"/>
                    </a:moveTo>
                    <a:lnTo>
                      <a:pt x="9" y="9"/>
                    </a:lnTo>
                    <a:lnTo>
                      <a:pt x="0" y="0"/>
                    </a:lnTo>
                    <a:lnTo>
                      <a:pt x="5" y="12"/>
                    </a:lnTo>
                    <a:lnTo>
                      <a:pt x="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4" name="Freeform 119"/>
              <p:cNvSpPr>
                <a:spLocks/>
              </p:cNvSpPr>
              <p:nvPr/>
            </p:nvSpPr>
            <p:spPr bwMode="auto">
              <a:xfrm>
                <a:off x="2926" y="1724"/>
                <a:ext cx="4" cy="3"/>
              </a:xfrm>
              <a:custGeom>
                <a:avLst/>
                <a:gdLst>
                  <a:gd name="T0" fmla="*/ 9 w 11"/>
                  <a:gd name="T1" fmla="*/ 11 h 11"/>
                  <a:gd name="T2" fmla="*/ 11 w 11"/>
                  <a:gd name="T3" fmla="*/ 9 h 11"/>
                  <a:gd name="T4" fmla="*/ 6 w 11"/>
                  <a:gd name="T5" fmla="*/ 5 h 11"/>
                  <a:gd name="T6" fmla="*/ 2 w 11"/>
                  <a:gd name="T7" fmla="*/ 0 h 11"/>
                  <a:gd name="T8" fmla="*/ 0 w 11"/>
                  <a:gd name="T9" fmla="*/ 2 h 11"/>
                  <a:gd name="T10" fmla="*/ 9 w 11"/>
                  <a:gd name="T11" fmla="*/ 11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9" y="11"/>
                    </a:moveTo>
                    <a:lnTo>
                      <a:pt x="11" y="9"/>
                    </a:lnTo>
                    <a:lnTo>
                      <a:pt x="6" y="5"/>
                    </a:lnTo>
                    <a:lnTo>
                      <a:pt x="2" y="0"/>
                    </a:lnTo>
                    <a:lnTo>
                      <a:pt x="0" y="2"/>
                    </a:lnTo>
                    <a:lnTo>
                      <a:pt x="9"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5" name="Freeform 120"/>
              <p:cNvSpPr>
                <a:spLocks/>
              </p:cNvSpPr>
              <p:nvPr/>
            </p:nvSpPr>
            <p:spPr bwMode="auto">
              <a:xfrm>
                <a:off x="2926" y="1716"/>
                <a:ext cx="9" cy="11"/>
              </a:xfrm>
              <a:custGeom>
                <a:avLst/>
                <a:gdLst>
                  <a:gd name="T0" fmla="*/ 11 w 27"/>
                  <a:gd name="T1" fmla="*/ 32 h 32"/>
                  <a:gd name="T2" fmla="*/ 11 w 27"/>
                  <a:gd name="T3" fmla="*/ 32 h 32"/>
                  <a:gd name="T4" fmla="*/ 12 w 27"/>
                  <a:gd name="T5" fmla="*/ 32 h 32"/>
                  <a:gd name="T6" fmla="*/ 12 w 27"/>
                  <a:gd name="T7" fmla="*/ 32 h 32"/>
                  <a:gd name="T8" fmla="*/ 20 w 27"/>
                  <a:gd name="T9" fmla="*/ 18 h 32"/>
                  <a:gd name="T10" fmla="*/ 27 w 27"/>
                  <a:gd name="T11" fmla="*/ 6 h 32"/>
                  <a:gd name="T12" fmla="*/ 21 w 27"/>
                  <a:gd name="T13" fmla="*/ 3 h 32"/>
                  <a:gd name="T14" fmla="*/ 15 w 27"/>
                  <a:gd name="T15" fmla="*/ 0 h 32"/>
                  <a:gd name="T16" fmla="*/ 8 w 27"/>
                  <a:gd name="T17" fmla="*/ 12 h 32"/>
                  <a:gd name="T18" fmla="*/ 6 w 27"/>
                  <a:gd name="T19" fmla="*/ 15 h 32"/>
                  <a:gd name="T20" fmla="*/ 0 w 27"/>
                  <a:gd name="T21" fmla="*/ 23 h 32"/>
                  <a:gd name="T22" fmla="*/ 6 w 27"/>
                  <a:gd name="T23" fmla="*/ 28 h 32"/>
                  <a:gd name="T24" fmla="*/ 11 w 27"/>
                  <a:gd name="T25" fmla="*/ 32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32"/>
                  <a:gd name="T41" fmla="*/ 27 w 27"/>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32">
                    <a:moveTo>
                      <a:pt x="11" y="32"/>
                    </a:moveTo>
                    <a:lnTo>
                      <a:pt x="11" y="32"/>
                    </a:lnTo>
                    <a:lnTo>
                      <a:pt x="12" y="32"/>
                    </a:lnTo>
                    <a:lnTo>
                      <a:pt x="20" y="18"/>
                    </a:lnTo>
                    <a:lnTo>
                      <a:pt x="27" y="6"/>
                    </a:lnTo>
                    <a:lnTo>
                      <a:pt x="21" y="3"/>
                    </a:lnTo>
                    <a:lnTo>
                      <a:pt x="15" y="0"/>
                    </a:lnTo>
                    <a:lnTo>
                      <a:pt x="8" y="12"/>
                    </a:lnTo>
                    <a:lnTo>
                      <a:pt x="6" y="15"/>
                    </a:lnTo>
                    <a:lnTo>
                      <a:pt x="0" y="23"/>
                    </a:lnTo>
                    <a:lnTo>
                      <a:pt x="6" y="28"/>
                    </a:lnTo>
                    <a:lnTo>
                      <a:pt x="1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6" name="Freeform 121"/>
              <p:cNvSpPr>
                <a:spLocks/>
              </p:cNvSpPr>
              <p:nvPr/>
            </p:nvSpPr>
            <p:spPr bwMode="auto">
              <a:xfrm>
                <a:off x="2931" y="1439"/>
                <a:ext cx="174" cy="279"/>
              </a:xfrm>
              <a:custGeom>
                <a:avLst/>
                <a:gdLst>
                  <a:gd name="T0" fmla="*/ 6 w 522"/>
                  <a:gd name="T1" fmla="*/ 835 h 839"/>
                  <a:gd name="T2" fmla="*/ 12 w 522"/>
                  <a:gd name="T3" fmla="*/ 839 h 839"/>
                  <a:gd name="T4" fmla="*/ 21 w 522"/>
                  <a:gd name="T5" fmla="*/ 826 h 839"/>
                  <a:gd name="T6" fmla="*/ 34 w 522"/>
                  <a:gd name="T7" fmla="*/ 811 h 839"/>
                  <a:gd name="T8" fmla="*/ 50 w 522"/>
                  <a:gd name="T9" fmla="*/ 794 h 839"/>
                  <a:gd name="T10" fmla="*/ 68 w 522"/>
                  <a:gd name="T11" fmla="*/ 777 h 839"/>
                  <a:gd name="T12" fmla="*/ 90 w 522"/>
                  <a:gd name="T13" fmla="*/ 760 h 839"/>
                  <a:gd name="T14" fmla="*/ 121 w 522"/>
                  <a:gd name="T15" fmla="*/ 738 h 839"/>
                  <a:gd name="T16" fmla="*/ 146 w 522"/>
                  <a:gd name="T17" fmla="*/ 723 h 839"/>
                  <a:gd name="T18" fmla="*/ 186 w 522"/>
                  <a:gd name="T19" fmla="*/ 702 h 839"/>
                  <a:gd name="T20" fmla="*/ 181 w 522"/>
                  <a:gd name="T21" fmla="*/ 246 h 839"/>
                  <a:gd name="T22" fmla="*/ 522 w 522"/>
                  <a:gd name="T23" fmla="*/ 12 h 839"/>
                  <a:gd name="T24" fmla="*/ 517 w 522"/>
                  <a:gd name="T25" fmla="*/ 6 h 839"/>
                  <a:gd name="T26" fmla="*/ 513 w 522"/>
                  <a:gd name="T27" fmla="*/ 0 h 839"/>
                  <a:gd name="T28" fmla="*/ 167 w 522"/>
                  <a:gd name="T29" fmla="*/ 240 h 839"/>
                  <a:gd name="T30" fmla="*/ 171 w 522"/>
                  <a:gd name="T31" fmla="*/ 693 h 839"/>
                  <a:gd name="T32" fmla="*/ 140 w 522"/>
                  <a:gd name="T33" fmla="*/ 711 h 839"/>
                  <a:gd name="T34" fmla="*/ 103 w 522"/>
                  <a:gd name="T35" fmla="*/ 732 h 839"/>
                  <a:gd name="T36" fmla="*/ 81 w 522"/>
                  <a:gd name="T37" fmla="*/ 748 h 839"/>
                  <a:gd name="T38" fmla="*/ 59 w 522"/>
                  <a:gd name="T39" fmla="*/ 766 h 839"/>
                  <a:gd name="T40" fmla="*/ 38 w 522"/>
                  <a:gd name="T41" fmla="*/ 785 h 839"/>
                  <a:gd name="T42" fmla="*/ 22 w 522"/>
                  <a:gd name="T43" fmla="*/ 802 h 839"/>
                  <a:gd name="T44" fmla="*/ 9 w 522"/>
                  <a:gd name="T45" fmla="*/ 817 h 839"/>
                  <a:gd name="T46" fmla="*/ 15 w 522"/>
                  <a:gd name="T47" fmla="*/ 808 h 839"/>
                  <a:gd name="T48" fmla="*/ 0 w 522"/>
                  <a:gd name="T49" fmla="*/ 832 h 839"/>
                  <a:gd name="T50" fmla="*/ 6 w 522"/>
                  <a:gd name="T51" fmla="*/ 835 h 8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2"/>
                  <a:gd name="T79" fmla="*/ 0 h 839"/>
                  <a:gd name="T80" fmla="*/ 522 w 522"/>
                  <a:gd name="T81" fmla="*/ 839 h 8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2" h="839">
                    <a:moveTo>
                      <a:pt x="6" y="835"/>
                    </a:moveTo>
                    <a:lnTo>
                      <a:pt x="12" y="839"/>
                    </a:lnTo>
                    <a:lnTo>
                      <a:pt x="21" y="826"/>
                    </a:lnTo>
                    <a:lnTo>
                      <a:pt x="34" y="811"/>
                    </a:lnTo>
                    <a:lnTo>
                      <a:pt x="50" y="794"/>
                    </a:lnTo>
                    <a:lnTo>
                      <a:pt x="68" y="777"/>
                    </a:lnTo>
                    <a:lnTo>
                      <a:pt x="90" y="760"/>
                    </a:lnTo>
                    <a:lnTo>
                      <a:pt x="121" y="738"/>
                    </a:lnTo>
                    <a:lnTo>
                      <a:pt x="146" y="723"/>
                    </a:lnTo>
                    <a:lnTo>
                      <a:pt x="186" y="702"/>
                    </a:lnTo>
                    <a:lnTo>
                      <a:pt x="181" y="246"/>
                    </a:lnTo>
                    <a:lnTo>
                      <a:pt x="522" y="12"/>
                    </a:lnTo>
                    <a:lnTo>
                      <a:pt x="517" y="6"/>
                    </a:lnTo>
                    <a:lnTo>
                      <a:pt x="513" y="0"/>
                    </a:lnTo>
                    <a:lnTo>
                      <a:pt x="167" y="240"/>
                    </a:lnTo>
                    <a:lnTo>
                      <a:pt x="171" y="693"/>
                    </a:lnTo>
                    <a:lnTo>
                      <a:pt x="140" y="711"/>
                    </a:lnTo>
                    <a:lnTo>
                      <a:pt x="103" y="732"/>
                    </a:lnTo>
                    <a:lnTo>
                      <a:pt x="81" y="748"/>
                    </a:lnTo>
                    <a:lnTo>
                      <a:pt x="59" y="766"/>
                    </a:lnTo>
                    <a:lnTo>
                      <a:pt x="38" y="785"/>
                    </a:lnTo>
                    <a:lnTo>
                      <a:pt x="22" y="802"/>
                    </a:lnTo>
                    <a:lnTo>
                      <a:pt x="9" y="817"/>
                    </a:lnTo>
                    <a:lnTo>
                      <a:pt x="15" y="808"/>
                    </a:lnTo>
                    <a:lnTo>
                      <a:pt x="0" y="832"/>
                    </a:lnTo>
                    <a:lnTo>
                      <a:pt x="6" y="8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7" name="Freeform 122"/>
              <p:cNvSpPr>
                <a:spLocks/>
              </p:cNvSpPr>
              <p:nvPr/>
            </p:nvSpPr>
            <p:spPr bwMode="auto">
              <a:xfrm>
                <a:off x="3102" y="1438"/>
                <a:ext cx="3" cy="3"/>
              </a:xfrm>
              <a:custGeom>
                <a:avLst/>
                <a:gdLst>
                  <a:gd name="T0" fmla="*/ 4 w 9"/>
                  <a:gd name="T1" fmla="*/ 9 h 9"/>
                  <a:gd name="T2" fmla="*/ 9 w 9"/>
                  <a:gd name="T3" fmla="*/ 3 h 9"/>
                  <a:gd name="T4" fmla="*/ 3 w 9"/>
                  <a:gd name="T5" fmla="*/ 0 h 9"/>
                  <a:gd name="T6" fmla="*/ 0 w 9"/>
                  <a:gd name="T7" fmla="*/ 3 h 9"/>
                  <a:gd name="T8" fmla="*/ 4 w 9"/>
                  <a:gd name="T9" fmla="*/ 9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4" y="9"/>
                    </a:moveTo>
                    <a:lnTo>
                      <a:pt x="9" y="3"/>
                    </a:lnTo>
                    <a:lnTo>
                      <a:pt x="3" y="0"/>
                    </a:lnTo>
                    <a:lnTo>
                      <a:pt x="0" y="3"/>
                    </a:lnTo>
                    <a:lnTo>
                      <a:pt x="4"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8" name="Freeform 123"/>
              <p:cNvSpPr>
                <a:spLocks/>
              </p:cNvSpPr>
              <p:nvPr/>
            </p:nvSpPr>
            <p:spPr bwMode="auto">
              <a:xfrm>
                <a:off x="2718" y="1269"/>
                <a:ext cx="706" cy="870"/>
              </a:xfrm>
              <a:custGeom>
                <a:avLst/>
                <a:gdLst>
                  <a:gd name="T0" fmla="*/ 1222 w 2120"/>
                  <a:gd name="T1" fmla="*/ 348 h 2610"/>
                  <a:gd name="T2" fmla="*/ 1432 w 2120"/>
                  <a:gd name="T3" fmla="*/ 237 h 2610"/>
                  <a:gd name="T4" fmla="*/ 1565 w 2120"/>
                  <a:gd name="T5" fmla="*/ 142 h 2610"/>
                  <a:gd name="T6" fmla="*/ 1635 w 2120"/>
                  <a:gd name="T7" fmla="*/ 83 h 2610"/>
                  <a:gd name="T8" fmla="*/ 1747 w 2120"/>
                  <a:gd name="T9" fmla="*/ 159 h 2610"/>
                  <a:gd name="T10" fmla="*/ 1821 w 2120"/>
                  <a:gd name="T11" fmla="*/ 245 h 2610"/>
                  <a:gd name="T12" fmla="*/ 1952 w 2120"/>
                  <a:gd name="T13" fmla="*/ 385 h 2610"/>
                  <a:gd name="T14" fmla="*/ 2110 w 2120"/>
                  <a:gd name="T15" fmla="*/ 553 h 2610"/>
                  <a:gd name="T16" fmla="*/ 2011 w 2120"/>
                  <a:gd name="T17" fmla="*/ 570 h 2610"/>
                  <a:gd name="T18" fmla="*/ 1867 w 2120"/>
                  <a:gd name="T19" fmla="*/ 438 h 2610"/>
                  <a:gd name="T20" fmla="*/ 1805 w 2120"/>
                  <a:gd name="T21" fmla="*/ 407 h 2610"/>
                  <a:gd name="T22" fmla="*/ 1684 w 2120"/>
                  <a:gd name="T23" fmla="*/ 309 h 2610"/>
                  <a:gd name="T24" fmla="*/ 1607 w 2120"/>
                  <a:gd name="T25" fmla="*/ 283 h 2610"/>
                  <a:gd name="T26" fmla="*/ 1434 w 2120"/>
                  <a:gd name="T27" fmla="*/ 418 h 2610"/>
                  <a:gd name="T28" fmla="*/ 1239 w 2120"/>
                  <a:gd name="T29" fmla="*/ 530 h 2610"/>
                  <a:gd name="T30" fmla="*/ 1180 w 2120"/>
                  <a:gd name="T31" fmla="*/ 606 h 2610"/>
                  <a:gd name="T32" fmla="*/ 1037 w 2120"/>
                  <a:gd name="T33" fmla="*/ 695 h 2610"/>
                  <a:gd name="T34" fmla="*/ 971 w 2120"/>
                  <a:gd name="T35" fmla="*/ 729 h 2610"/>
                  <a:gd name="T36" fmla="*/ 903 w 2120"/>
                  <a:gd name="T37" fmla="*/ 793 h 2610"/>
                  <a:gd name="T38" fmla="*/ 880 w 2120"/>
                  <a:gd name="T39" fmla="*/ 835 h 2610"/>
                  <a:gd name="T40" fmla="*/ 883 w 2120"/>
                  <a:gd name="T41" fmla="*/ 944 h 2610"/>
                  <a:gd name="T42" fmla="*/ 843 w 2120"/>
                  <a:gd name="T43" fmla="*/ 1072 h 2610"/>
                  <a:gd name="T44" fmla="*/ 856 w 2120"/>
                  <a:gd name="T45" fmla="*/ 1125 h 2610"/>
                  <a:gd name="T46" fmla="*/ 896 w 2120"/>
                  <a:gd name="T47" fmla="*/ 1224 h 2610"/>
                  <a:gd name="T48" fmla="*/ 956 w 2120"/>
                  <a:gd name="T49" fmla="*/ 1335 h 2610"/>
                  <a:gd name="T50" fmla="*/ 961 w 2120"/>
                  <a:gd name="T51" fmla="*/ 1530 h 2610"/>
                  <a:gd name="T52" fmla="*/ 836 w 2120"/>
                  <a:gd name="T53" fmla="*/ 1469 h 2610"/>
                  <a:gd name="T54" fmla="*/ 805 w 2120"/>
                  <a:gd name="T55" fmla="*/ 1448 h 2610"/>
                  <a:gd name="T56" fmla="*/ 756 w 2120"/>
                  <a:gd name="T57" fmla="*/ 1332 h 2610"/>
                  <a:gd name="T58" fmla="*/ 744 w 2120"/>
                  <a:gd name="T59" fmla="*/ 1220 h 2610"/>
                  <a:gd name="T60" fmla="*/ 718 w 2120"/>
                  <a:gd name="T61" fmla="*/ 1127 h 2610"/>
                  <a:gd name="T62" fmla="*/ 647 w 2120"/>
                  <a:gd name="T63" fmla="*/ 1039 h 2610"/>
                  <a:gd name="T64" fmla="*/ 595 w 2120"/>
                  <a:gd name="T65" fmla="*/ 963 h 2610"/>
                  <a:gd name="T66" fmla="*/ 588 w 2120"/>
                  <a:gd name="T67" fmla="*/ 859 h 2610"/>
                  <a:gd name="T68" fmla="*/ 593 w 2120"/>
                  <a:gd name="T69" fmla="*/ 794 h 2610"/>
                  <a:gd name="T70" fmla="*/ 544 w 2120"/>
                  <a:gd name="T71" fmla="*/ 656 h 2610"/>
                  <a:gd name="T72" fmla="*/ 436 w 2120"/>
                  <a:gd name="T73" fmla="*/ 570 h 2610"/>
                  <a:gd name="T74" fmla="*/ 392 w 2120"/>
                  <a:gd name="T75" fmla="*/ 879 h 2610"/>
                  <a:gd name="T76" fmla="*/ 385 w 2120"/>
                  <a:gd name="T77" fmla="*/ 1335 h 2610"/>
                  <a:gd name="T78" fmla="*/ 391 w 2120"/>
                  <a:gd name="T79" fmla="*/ 1666 h 2610"/>
                  <a:gd name="T80" fmla="*/ 388 w 2120"/>
                  <a:gd name="T81" fmla="*/ 1818 h 2610"/>
                  <a:gd name="T82" fmla="*/ 397 w 2120"/>
                  <a:gd name="T83" fmla="*/ 1949 h 2610"/>
                  <a:gd name="T84" fmla="*/ 413 w 2120"/>
                  <a:gd name="T85" fmla="*/ 2090 h 2610"/>
                  <a:gd name="T86" fmla="*/ 419 w 2120"/>
                  <a:gd name="T87" fmla="*/ 2368 h 2610"/>
                  <a:gd name="T88" fmla="*/ 9 w 2120"/>
                  <a:gd name="T89" fmla="*/ 2111 h 2610"/>
                  <a:gd name="T90" fmla="*/ 45 w 2120"/>
                  <a:gd name="T91" fmla="*/ 1854 h 2610"/>
                  <a:gd name="T92" fmla="*/ 80 w 2120"/>
                  <a:gd name="T93" fmla="*/ 1625 h 2610"/>
                  <a:gd name="T94" fmla="*/ 115 w 2120"/>
                  <a:gd name="T95" fmla="*/ 1299 h 2610"/>
                  <a:gd name="T96" fmla="*/ 145 w 2120"/>
                  <a:gd name="T97" fmla="*/ 866 h 2610"/>
                  <a:gd name="T98" fmla="*/ 149 w 2120"/>
                  <a:gd name="T99" fmla="*/ 675 h 2610"/>
                  <a:gd name="T100" fmla="*/ 165 w 2120"/>
                  <a:gd name="T101" fmla="*/ 348 h 2610"/>
                  <a:gd name="T102" fmla="*/ 179 w 2120"/>
                  <a:gd name="T103" fmla="*/ 196 h 2610"/>
                  <a:gd name="T104" fmla="*/ 214 w 2120"/>
                  <a:gd name="T105" fmla="*/ 72 h 2610"/>
                  <a:gd name="T106" fmla="*/ 345 w 2120"/>
                  <a:gd name="T107" fmla="*/ 12 h 2610"/>
                  <a:gd name="T108" fmla="*/ 402 w 2120"/>
                  <a:gd name="T109" fmla="*/ 2 h 2610"/>
                  <a:gd name="T110" fmla="*/ 544 w 2120"/>
                  <a:gd name="T111" fmla="*/ 36 h 2610"/>
                  <a:gd name="T112" fmla="*/ 647 w 2120"/>
                  <a:gd name="T113" fmla="*/ 117 h 2610"/>
                  <a:gd name="T114" fmla="*/ 803 w 2120"/>
                  <a:gd name="T115" fmla="*/ 245 h 2610"/>
                  <a:gd name="T116" fmla="*/ 981 w 2120"/>
                  <a:gd name="T117" fmla="*/ 348 h 2610"/>
                  <a:gd name="T118" fmla="*/ 1052 w 2120"/>
                  <a:gd name="T119" fmla="*/ 333 h 2610"/>
                  <a:gd name="T120" fmla="*/ 1138 w 2120"/>
                  <a:gd name="T121" fmla="*/ 363 h 26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120"/>
                  <a:gd name="T184" fmla="*/ 0 h 2610"/>
                  <a:gd name="T185" fmla="*/ 2120 w 2120"/>
                  <a:gd name="T186" fmla="*/ 2610 h 261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120" h="2610">
                    <a:moveTo>
                      <a:pt x="1146" y="380"/>
                    </a:moveTo>
                    <a:lnTo>
                      <a:pt x="1152" y="379"/>
                    </a:lnTo>
                    <a:lnTo>
                      <a:pt x="1167" y="373"/>
                    </a:lnTo>
                    <a:lnTo>
                      <a:pt x="1191" y="363"/>
                    </a:lnTo>
                    <a:lnTo>
                      <a:pt x="1222" y="348"/>
                    </a:lnTo>
                    <a:lnTo>
                      <a:pt x="1258" y="332"/>
                    </a:lnTo>
                    <a:lnTo>
                      <a:pt x="1298" y="311"/>
                    </a:lnTo>
                    <a:lnTo>
                      <a:pt x="1342" y="289"/>
                    </a:lnTo>
                    <a:lnTo>
                      <a:pt x="1386" y="264"/>
                    </a:lnTo>
                    <a:lnTo>
                      <a:pt x="1432" y="237"/>
                    </a:lnTo>
                    <a:lnTo>
                      <a:pt x="1476" y="211"/>
                    </a:lnTo>
                    <a:lnTo>
                      <a:pt x="1519" y="181"/>
                    </a:lnTo>
                    <a:lnTo>
                      <a:pt x="1556" y="152"/>
                    </a:lnTo>
                    <a:lnTo>
                      <a:pt x="1559" y="149"/>
                    </a:lnTo>
                    <a:lnTo>
                      <a:pt x="1565" y="142"/>
                    </a:lnTo>
                    <a:lnTo>
                      <a:pt x="1574" y="130"/>
                    </a:lnTo>
                    <a:lnTo>
                      <a:pt x="1585" y="115"/>
                    </a:lnTo>
                    <a:lnTo>
                      <a:pt x="1600" y="102"/>
                    </a:lnTo>
                    <a:lnTo>
                      <a:pt x="1616" y="90"/>
                    </a:lnTo>
                    <a:lnTo>
                      <a:pt x="1635" y="83"/>
                    </a:lnTo>
                    <a:lnTo>
                      <a:pt x="1656" y="80"/>
                    </a:lnTo>
                    <a:lnTo>
                      <a:pt x="1678" y="86"/>
                    </a:lnTo>
                    <a:lnTo>
                      <a:pt x="1702" y="99"/>
                    </a:lnTo>
                    <a:lnTo>
                      <a:pt x="1724" y="122"/>
                    </a:lnTo>
                    <a:lnTo>
                      <a:pt x="1747" y="159"/>
                    </a:lnTo>
                    <a:lnTo>
                      <a:pt x="1752" y="164"/>
                    </a:lnTo>
                    <a:lnTo>
                      <a:pt x="1762" y="177"/>
                    </a:lnTo>
                    <a:lnTo>
                      <a:pt x="1778" y="195"/>
                    </a:lnTo>
                    <a:lnTo>
                      <a:pt x="1797" y="218"/>
                    </a:lnTo>
                    <a:lnTo>
                      <a:pt x="1821" y="245"/>
                    </a:lnTo>
                    <a:lnTo>
                      <a:pt x="1848" y="274"/>
                    </a:lnTo>
                    <a:lnTo>
                      <a:pt x="1874" y="304"/>
                    </a:lnTo>
                    <a:lnTo>
                      <a:pt x="1902" y="333"/>
                    </a:lnTo>
                    <a:lnTo>
                      <a:pt x="1927" y="361"/>
                    </a:lnTo>
                    <a:lnTo>
                      <a:pt x="1952" y="385"/>
                    </a:lnTo>
                    <a:lnTo>
                      <a:pt x="1973" y="404"/>
                    </a:lnTo>
                    <a:lnTo>
                      <a:pt x="1989" y="417"/>
                    </a:lnTo>
                    <a:lnTo>
                      <a:pt x="2120" y="545"/>
                    </a:lnTo>
                    <a:lnTo>
                      <a:pt x="2119" y="548"/>
                    </a:lnTo>
                    <a:lnTo>
                      <a:pt x="2110" y="553"/>
                    </a:lnTo>
                    <a:lnTo>
                      <a:pt x="2098" y="558"/>
                    </a:lnTo>
                    <a:lnTo>
                      <a:pt x="2080" y="566"/>
                    </a:lnTo>
                    <a:lnTo>
                      <a:pt x="2060" y="570"/>
                    </a:lnTo>
                    <a:lnTo>
                      <a:pt x="2038" y="572"/>
                    </a:lnTo>
                    <a:lnTo>
                      <a:pt x="2011" y="570"/>
                    </a:lnTo>
                    <a:lnTo>
                      <a:pt x="1985" y="561"/>
                    </a:lnTo>
                    <a:lnTo>
                      <a:pt x="1955" y="545"/>
                    </a:lnTo>
                    <a:lnTo>
                      <a:pt x="1926" y="520"/>
                    </a:lnTo>
                    <a:lnTo>
                      <a:pt x="1896" y="485"/>
                    </a:lnTo>
                    <a:lnTo>
                      <a:pt x="1867" y="438"/>
                    </a:lnTo>
                    <a:lnTo>
                      <a:pt x="1864" y="438"/>
                    </a:lnTo>
                    <a:lnTo>
                      <a:pt x="1856" y="433"/>
                    </a:lnTo>
                    <a:lnTo>
                      <a:pt x="1843" y="427"/>
                    </a:lnTo>
                    <a:lnTo>
                      <a:pt x="1825" y="418"/>
                    </a:lnTo>
                    <a:lnTo>
                      <a:pt x="1805" y="407"/>
                    </a:lnTo>
                    <a:lnTo>
                      <a:pt x="1783" y="392"/>
                    </a:lnTo>
                    <a:lnTo>
                      <a:pt x="1758" y="376"/>
                    </a:lnTo>
                    <a:lnTo>
                      <a:pt x="1733" y="357"/>
                    </a:lnTo>
                    <a:lnTo>
                      <a:pt x="1709" y="335"/>
                    </a:lnTo>
                    <a:lnTo>
                      <a:pt x="1684" y="309"/>
                    </a:lnTo>
                    <a:lnTo>
                      <a:pt x="1662" y="282"/>
                    </a:lnTo>
                    <a:lnTo>
                      <a:pt x="1641" y="251"/>
                    </a:lnTo>
                    <a:lnTo>
                      <a:pt x="1638" y="255"/>
                    </a:lnTo>
                    <a:lnTo>
                      <a:pt x="1627" y="265"/>
                    </a:lnTo>
                    <a:lnTo>
                      <a:pt x="1607" y="283"/>
                    </a:lnTo>
                    <a:lnTo>
                      <a:pt x="1582" y="304"/>
                    </a:lnTo>
                    <a:lnTo>
                      <a:pt x="1553" y="330"/>
                    </a:lnTo>
                    <a:lnTo>
                      <a:pt x="1516" y="358"/>
                    </a:lnTo>
                    <a:lnTo>
                      <a:pt x="1478" y="388"/>
                    </a:lnTo>
                    <a:lnTo>
                      <a:pt x="1434" y="418"/>
                    </a:lnTo>
                    <a:lnTo>
                      <a:pt x="1388" y="449"/>
                    </a:lnTo>
                    <a:lnTo>
                      <a:pt x="1341" y="477"/>
                    </a:lnTo>
                    <a:lnTo>
                      <a:pt x="1291" y="505"/>
                    </a:lnTo>
                    <a:lnTo>
                      <a:pt x="1241" y="527"/>
                    </a:lnTo>
                    <a:lnTo>
                      <a:pt x="1239" y="530"/>
                    </a:lnTo>
                    <a:lnTo>
                      <a:pt x="1235" y="539"/>
                    </a:lnTo>
                    <a:lnTo>
                      <a:pt x="1226" y="551"/>
                    </a:lnTo>
                    <a:lnTo>
                      <a:pt x="1214" y="567"/>
                    </a:lnTo>
                    <a:lnTo>
                      <a:pt x="1199" y="586"/>
                    </a:lnTo>
                    <a:lnTo>
                      <a:pt x="1180" y="606"/>
                    </a:lnTo>
                    <a:lnTo>
                      <a:pt x="1158" y="626"/>
                    </a:lnTo>
                    <a:lnTo>
                      <a:pt x="1133" y="645"/>
                    </a:lnTo>
                    <a:lnTo>
                      <a:pt x="1105" y="664"/>
                    </a:lnTo>
                    <a:lnTo>
                      <a:pt x="1073" y="682"/>
                    </a:lnTo>
                    <a:lnTo>
                      <a:pt x="1037" y="695"/>
                    </a:lnTo>
                    <a:lnTo>
                      <a:pt x="999" y="704"/>
                    </a:lnTo>
                    <a:lnTo>
                      <a:pt x="998" y="707"/>
                    </a:lnTo>
                    <a:lnTo>
                      <a:pt x="992" y="712"/>
                    </a:lnTo>
                    <a:lnTo>
                      <a:pt x="983" y="719"/>
                    </a:lnTo>
                    <a:lnTo>
                      <a:pt x="971" y="729"/>
                    </a:lnTo>
                    <a:lnTo>
                      <a:pt x="959" y="741"/>
                    </a:lnTo>
                    <a:lnTo>
                      <a:pt x="945" y="753"/>
                    </a:lnTo>
                    <a:lnTo>
                      <a:pt x="930" y="766"/>
                    </a:lnTo>
                    <a:lnTo>
                      <a:pt x="917" y="779"/>
                    </a:lnTo>
                    <a:lnTo>
                      <a:pt x="903" y="793"/>
                    </a:lnTo>
                    <a:lnTo>
                      <a:pt x="892" y="804"/>
                    </a:lnTo>
                    <a:lnTo>
                      <a:pt x="883" y="815"/>
                    </a:lnTo>
                    <a:lnTo>
                      <a:pt x="877" y="822"/>
                    </a:lnTo>
                    <a:lnTo>
                      <a:pt x="878" y="826"/>
                    </a:lnTo>
                    <a:lnTo>
                      <a:pt x="880" y="835"/>
                    </a:lnTo>
                    <a:lnTo>
                      <a:pt x="881" y="850"/>
                    </a:lnTo>
                    <a:lnTo>
                      <a:pt x="883" y="869"/>
                    </a:lnTo>
                    <a:lnTo>
                      <a:pt x="884" y="891"/>
                    </a:lnTo>
                    <a:lnTo>
                      <a:pt x="884" y="916"/>
                    </a:lnTo>
                    <a:lnTo>
                      <a:pt x="883" y="944"/>
                    </a:lnTo>
                    <a:lnTo>
                      <a:pt x="880" y="972"/>
                    </a:lnTo>
                    <a:lnTo>
                      <a:pt x="875" y="999"/>
                    </a:lnTo>
                    <a:lnTo>
                      <a:pt x="868" y="1025"/>
                    </a:lnTo>
                    <a:lnTo>
                      <a:pt x="858" y="1050"/>
                    </a:lnTo>
                    <a:lnTo>
                      <a:pt x="843" y="1072"/>
                    </a:lnTo>
                    <a:lnTo>
                      <a:pt x="844" y="1075"/>
                    </a:lnTo>
                    <a:lnTo>
                      <a:pt x="846" y="1083"/>
                    </a:lnTo>
                    <a:lnTo>
                      <a:pt x="847" y="1094"/>
                    </a:lnTo>
                    <a:lnTo>
                      <a:pt x="852" y="1108"/>
                    </a:lnTo>
                    <a:lnTo>
                      <a:pt x="856" y="1125"/>
                    </a:lnTo>
                    <a:lnTo>
                      <a:pt x="861" y="1143"/>
                    </a:lnTo>
                    <a:lnTo>
                      <a:pt x="868" y="1164"/>
                    </a:lnTo>
                    <a:lnTo>
                      <a:pt x="875" y="1184"/>
                    </a:lnTo>
                    <a:lnTo>
                      <a:pt x="886" y="1205"/>
                    </a:lnTo>
                    <a:lnTo>
                      <a:pt x="896" y="1224"/>
                    </a:lnTo>
                    <a:lnTo>
                      <a:pt x="908" y="1242"/>
                    </a:lnTo>
                    <a:lnTo>
                      <a:pt x="921" y="1257"/>
                    </a:lnTo>
                    <a:lnTo>
                      <a:pt x="936" y="1276"/>
                    </a:lnTo>
                    <a:lnTo>
                      <a:pt x="948" y="1302"/>
                    </a:lnTo>
                    <a:lnTo>
                      <a:pt x="956" y="1335"/>
                    </a:lnTo>
                    <a:lnTo>
                      <a:pt x="964" y="1371"/>
                    </a:lnTo>
                    <a:lnTo>
                      <a:pt x="968" y="1411"/>
                    </a:lnTo>
                    <a:lnTo>
                      <a:pt x="970" y="1451"/>
                    </a:lnTo>
                    <a:lnTo>
                      <a:pt x="967" y="1492"/>
                    </a:lnTo>
                    <a:lnTo>
                      <a:pt x="961" y="1530"/>
                    </a:lnTo>
                    <a:lnTo>
                      <a:pt x="949" y="1566"/>
                    </a:lnTo>
                    <a:lnTo>
                      <a:pt x="933" y="1595"/>
                    </a:lnTo>
                    <a:lnTo>
                      <a:pt x="912" y="1619"/>
                    </a:lnTo>
                    <a:lnTo>
                      <a:pt x="884" y="1632"/>
                    </a:lnTo>
                    <a:lnTo>
                      <a:pt x="836" y="1469"/>
                    </a:lnTo>
                    <a:lnTo>
                      <a:pt x="834" y="1469"/>
                    </a:lnTo>
                    <a:lnTo>
                      <a:pt x="830" y="1467"/>
                    </a:lnTo>
                    <a:lnTo>
                      <a:pt x="824" y="1464"/>
                    </a:lnTo>
                    <a:lnTo>
                      <a:pt x="815" y="1457"/>
                    </a:lnTo>
                    <a:lnTo>
                      <a:pt x="805" y="1448"/>
                    </a:lnTo>
                    <a:lnTo>
                      <a:pt x="794" y="1435"/>
                    </a:lnTo>
                    <a:lnTo>
                      <a:pt x="784" y="1417"/>
                    </a:lnTo>
                    <a:lnTo>
                      <a:pt x="774" y="1395"/>
                    </a:lnTo>
                    <a:lnTo>
                      <a:pt x="763" y="1365"/>
                    </a:lnTo>
                    <a:lnTo>
                      <a:pt x="756" y="1332"/>
                    </a:lnTo>
                    <a:lnTo>
                      <a:pt x="750" y="1290"/>
                    </a:lnTo>
                    <a:lnTo>
                      <a:pt x="746" y="1240"/>
                    </a:lnTo>
                    <a:lnTo>
                      <a:pt x="746" y="1239"/>
                    </a:lnTo>
                    <a:lnTo>
                      <a:pt x="746" y="1231"/>
                    </a:lnTo>
                    <a:lnTo>
                      <a:pt x="744" y="1220"/>
                    </a:lnTo>
                    <a:lnTo>
                      <a:pt x="741" y="1205"/>
                    </a:lnTo>
                    <a:lnTo>
                      <a:pt x="738" y="1187"/>
                    </a:lnTo>
                    <a:lnTo>
                      <a:pt x="732" y="1168"/>
                    </a:lnTo>
                    <a:lnTo>
                      <a:pt x="727" y="1148"/>
                    </a:lnTo>
                    <a:lnTo>
                      <a:pt x="718" y="1127"/>
                    </a:lnTo>
                    <a:lnTo>
                      <a:pt x="707" y="1106"/>
                    </a:lnTo>
                    <a:lnTo>
                      <a:pt x="696" y="1087"/>
                    </a:lnTo>
                    <a:lnTo>
                      <a:pt x="681" y="1068"/>
                    </a:lnTo>
                    <a:lnTo>
                      <a:pt x="663" y="1052"/>
                    </a:lnTo>
                    <a:lnTo>
                      <a:pt x="647" y="1039"/>
                    </a:lnTo>
                    <a:lnTo>
                      <a:pt x="632" y="1024"/>
                    </a:lnTo>
                    <a:lnTo>
                      <a:pt x="619" y="1011"/>
                    </a:lnTo>
                    <a:lnTo>
                      <a:pt x="610" y="996"/>
                    </a:lnTo>
                    <a:lnTo>
                      <a:pt x="601" y="980"/>
                    </a:lnTo>
                    <a:lnTo>
                      <a:pt x="595" y="963"/>
                    </a:lnTo>
                    <a:lnTo>
                      <a:pt x="591" y="946"/>
                    </a:lnTo>
                    <a:lnTo>
                      <a:pt x="588" y="927"/>
                    </a:lnTo>
                    <a:lnTo>
                      <a:pt x="587" y="906"/>
                    </a:lnTo>
                    <a:lnTo>
                      <a:pt x="587" y="884"/>
                    </a:lnTo>
                    <a:lnTo>
                      <a:pt x="588" y="859"/>
                    </a:lnTo>
                    <a:lnTo>
                      <a:pt x="590" y="831"/>
                    </a:lnTo>
                    <a:lnTo>
                      <a:pt x="591" y="829"/>
                    </a:lnTo>
                    <a:lnTo>
                      <a:pt x="593" y="822"/>
                    </a:lnTo>
                    <a:lnTo>
                      <a:pt x="593" y="810"/>
                    </a:lnTo>
                    <a:lnTo>
                      <a:pt x="593" y="794"/>
                    </a:lnTo>
                    <a:lnTo>
                      <a:pt x="591" y="773"/>
                    </a:lnTo>
                    <a:lnTo>
                      <a:pt x="585" y="748"/>
                    </a:lnTo>
                    <a:lnTo>
                      <a:pt x="576" y="720"/>
                    </a:lnTo>
                    <a:lnTo>
                      <a:pt x="563" y="689"/>
                    </a:lnTo>
                    <a:lnTo>
                      <a:pt x="544" y="656"/>
                    </a:lnTo>
                    <a:lnTo>
                      <a:pt x="517" y="619"/>
                    </a:lnTo>
                    <a:lnTo>
                      <a:pt x="485" y="579"/>
                    </a:lnTo>
                    <a:lnTo>
                      <a:pt x="442" y="536"/>
                    </a:lnTo>
                    <a:lnTo>
                      <a:pt x="441" y="545"/>
                    </a:lnTo>
                    <a:lnTo>
                      <a:pt x="436" y="570"/>
                    </a:lnTo>
                    <a:lnTo>
                      <a:pt x="429" y="610"/>
                    </a:lnTo>
                    <a:lnTo>
                      <a:pt x="420" y="663"/>
                    </a:lnTo>
                    <a:lnTo>
                      <a:pt x="410" y="726"/>
                    </a:lnTo>
                    <a:lnTo>
                      <a:pt x="401" y="800"/>
                    </a:lnTo>
                    <a:lnTo>
                      <a:pt x="392" y="879"/>
                    </a:lnTo>
                    <a:lnTo>
                      <a:pt x="383" y="966"/>
                    </a:lnTo>
                    <a:lnTo>
                      <a:pt x="379" y="1056"/>
                    </a:lnTo>
                    <a:lnTo>
                      <a:pt x="377" y="1149"/>
                    </a:lnTo>
                    <a:lnTo>
                      <a:pt x="379" y="1243"/>
                    </a:lnTo>
                    <a:lnTo>
                      <a:pt x="385" y="1335"/>
                    </a:lnTo>
                    <a:lnTo>
                      <a:pt x="394" y="1620"/>
                    </a:lnTo>
                    <a:lnTo>
                      <a:pt x="394" y="1625"/>
                    </a:lnTo>
                    <a:lnTo>
                      <a:pt x="394" y="1634"/>
                    </a:lnTo>
                    <a:lnTo>
                      <a:pt x="392" y="1647"/>
                    </a:lnTo>
                    <a:lnTo>
                      <a:pt x="391" y="1666"/>
                    </a:lnTo>
                    <a:lnTo>
                      <a:pt x="389" y="1690"/>
                    </a:lnTo>
                    <a:lnTo>
                      <a:pt x="388" y="1717"/>
                    </a:lnTo>
                    <a:lnTo>
                      <a:pt x="388" y="1748"/>
                    </a:lnTo>
                    <a:lnTo>
                      <a:pt x="388" y="1782"/>
                    </a:lnTo>
                    <a:lnTo>
                      <a:pt x="388" y="1818"/>
                    </a:lnTo>
                    <a:lnTo>
                      <a:pt x="389" y="1856"/>
                    </a:lnTo>
                    <a:lnTo>
                      <a:pt x="391" y="1896"/>
                    </a:lnTo>
                    <a:lnTo>
                      <a:pt x="394" y="1935"/>
                    </a:lnTo>
                    <a:lnTo>
                      <a:pt x="395" y="1940"/>
                    </a:lnTo>
                    <a:lnTo>
                      <a:pt x="397" y="1949"/>
                    </a:lnTo>
                    <a:lnTo>
                      <a:pt x="400" y="1965"/>
                    </a:lnTo>
                    <a:lnTo>
                      <a:pt x="402" y="1987"/>
                    </a:lnTo>
                    <a:lnTo>
                      <a:pt x="405" y="2016"/>
                    </a:lnTo>
                    <a:lnTo>
                      <a:pt x="410" y="2050"/>
                    </a:lnTo>
                    <a:lnTo>
                      <a:pt x="413" y="2090"/>
                    </a:lnTo>
                    <a:lnTo>
                      <a:pt x="416" y="2136"/>
                    </a:lnTo>
                    <a:lnTo>
                      <a:pt x="419" y="2186"/>
                    </a:lnTo>
                    <a:lnTo>
                      <a:pt x="420" y="2242"/>
                    </a:lnTo>
                    <a:lnTo>
                      <a:pt x="420" y="2304"/>
                    </a:lnTo>
                    <a:lnTo>
                      <a:pt x="419" y="2368"/>
                    </a:lnTo>
                    <a:lnTo>
                      <a:pt x="46" y="2610"/>
                    </a:lnTo>
                    <a:lnTo>
                      <a:pt x="0" y="2168"/>
                    </a:lnTo>
                    <a:lnTo>
                      <a:pt x="2" y="2162"/>
                    </a:lnTo>
                    <a:lnTo>
                      <a:pt x="5" y="2142"/>
                    </a:lnTo>
                    <a:lnTo>
                      <a:pt x="9" y="2111"/>
                    </a:lnTo>
                    <a:lnTo>
                      <a:pt x="14" y="2071"/>
                    </a:lnTo>
                    <a:lnTo>
                      <a:pt x="21" y="2024"/>
                    </a:lnTo>
                    <a:lnTo>
                      <a:pt x="28" y="1971"/>
                    </a:lnTo>
                    <a:lnTo>
                      <a:pt x="36" y="1913"/>
                    </a:lnTo>
                    <a:lnTo>
                      <a:pt x="45" y="1854"/>
                    </a:lnTo>
                    <a:lnTo>
                      <a:pt x="53" y="1796"/>
                    </a:lnTo>
                    <a:lnTo>
                      <a:pt x="62" y="1740"/>
                    </a:lnTo>
                    <a:lnTo>
                      <a:pt x="71" y="1685"/>
                    </a:lnTo>
                    <a:lnTo>
                      <a:pt x="78" y="1636"/>
                    </a:lnTo>
                    <a:lnTo>
                      <a:pt x="80" y="1625"/>
                    </a:lnTo>
                    <a:lnTo>
                      <a:pt x="84" y="1589"/>
                    </a:lnTo>
                    <a:lnTo>
                      <a:pt x="90" y="1536"/>
                    </a:lnTo>
                    <a:lnTo>
                      <a:pt x="98" y="1467"/>
                    </a:lnTo>
                    <a:lnTo>
                      <a:pt x="106" y="1388"/>
                    </a:lnTo>
                    <a:lnTo>
                      <a:pt x="115" y="1299"/>
                    </a:lnTo>
                    <a:lnTo>
                      <a:pt x="124" y="1206"/>
                    </a:lnTo>
                    <a:lnTo>
                      <a:pt x="131" y="1112"/>
                    </a:lnTo>
                    <a:lnTo>
                      <a:pt x="137" y="1022"/>
                    </a:lnTo>
                    <a:lnTo>
                      <a:pt x="142" y="940"/>
                    </a:lnTo>
                    <a:lnTo>
                      <a:pt x="145" y="866"/>
                    </a:lnTo>
                    <a:lnTo>
                      <a:pt x="143" y="806"/>
                    </a:lnTo>
                    <a:lnTo>
                      <a:pt x="145" y="797"/>
                    </a:lnTo>
                    <a:lnTo>
                      <a:pt x="145" y="769"/>
                    </a:lnTo>
                    <a:lnTo>
                      <a:pt x="146" y="728"/>
                    </a:lnTo>
                    <a:lnTo>
                      <a:pt x="149" y="675"/>
                    </a:lnTo>
                    <a:lnTo>
                      <a:pt x="152" y="613"/>
                    </a:lnTo>
                    <a:lnTo>
                      <a:pt x="154" y="547"/>
                    </a:lnTo>
                    <a:lnTo>
                      <a:pt x="158" y="479"/>
                    </a:lnTo>
                    <a:lnTo>
                      <a:pt x="161" y="411"/>
                    </a:lnTo>
                    <a:lnTo>
                      <a:pt x="165" y="348"/>
                    </a:lnTo>
                    <a:lnTo>
                      <a:pt x="170" y="292"/>
                    </a:lnTo>
                    <a:lnTo>
                      <a:pt x="174" y="246"/>
                    </a:lnTo>
                    <a:lnTo>
                      <a:pt x="177" y="214"/>
                    </a:lnTo>
                    <a:lnTo>
                      <a:pt x="179" y="209"/>
                    </a:lnTo>
                    <a:lnTo>
                      <a:pt x="179" y="196"/>
                    </a:lnTo>
                    <a:lnTo>
                      <a:pt x="182" y="177"/>
                    </a:lnTo>
                    <a:lnTo>
                      <a:pt x="186" y="153"/>
                    </a:lnTo>
                    <a:lnTo>
                      <a:pt x="192" y="127"/>
                    </a:lnTo>
                    <a:lnTo>
                      <a:pt x="202" y="99"/>
                    </a:lnTo>
                    <a:lnTo>
                      <a:pt x="214" y="72"/>
                    </a:lnTo>
                    <a:lnTo>
                      <a:pt x="230" y="47"/>
                    </a:lnTo>
                    <a:lnTo>
                      <a:pt x="252" y="28"/>
                    </a:lnTo>
                    <a:lnTo>
                      <a:pt x="277" y="13"/>
                    </a:lnTo>
                    <a:lnTo>
                      <a:pt x="308" y="9"/>
                    </a:lnTo>
                    <a:lnTo>
                      <a:pt x="345" y="12"/>
                    </a:lnTo>
                    <a:lnTo>
                      <a:pt x="348" y="12"/>
                    </a:lnTo>
                    <a:lnTo>
                      <a:pt x="355" y="9"/>
                    </a:lnTo>
                    <a:lnTo>
                      <a:pt x="367" y="6"/>
                    </a:lnTo>
                    <a:lnTo>
                      <a:pt x="383" y="3"/>
                    </a:lnTo>
                    <a:lnTo>
                      <a:pt x="402" y="2"/>
                    </a:lnTo>
                    <a:lnTo>
                      <a:pt x="425" y="0"/>
                    </a:lnTo>
                    <a:lnTo>
                      <a:pt x="451" y="3"/>
                    </a:lnTo>
                    <a:lnTo>
                      <a:pt x="481" y="9"/>
                    </a:lnTo>
                    <a:lnTo>
                      <a:pt x="511" y="21"/>
                    </a:lnTo>
                    <a:lnTo>
                      <a:pt x="544" y="36"/>
                    </a:lnTo>
                    <a:lnTo>
                      <a:pt x="579" y="58"/>
                    </a:lnTo>
                    <a:lnTo>
                      <a:pt x="615" y="86"/>
                    </a:lnTo>
                    <a:lnTo>
                      <a:pt x="619" y="90"/>
                    </a:lnTo>
                    <a:lnTo>
                      <a:pt x="629" y="100"/>
                    </a:lnTo>
                    <a:lnTo>
                      <a:pt x="647" y="117"/>
                    </a:lnTo>
                    <a:lnTo>
                      <a:pt x="669" y="136"/>
                    </a:lnTo>
                    <a:lnTo>
                      <a:pt x="696" y="161"/>
                    </a:lnTo>
                    <a:lnTo>
                      <a:pt x="728" y="187"/>
                    </a:lnTo>
                    <a:lnTo>
                      <a:pt x="763" y="215"/>
                    </a:lnTo>
                    <a:lnTo>
                      <a:pt x="803" y="245"/>
                    </a:lnTo>
                    <a:lnTo>
                      <a:pt x="844" y="273"/>
                    </a:lnTo>
                    <a:lnTo>
                      <a:pt x="889" y="301"/>
                    </a:lnTo>
                    <a:lnTo>
                      <a:pt x="933" y="326"/>
                    </a:lnTo>
                    <a:lnTo>
                      <a:pt x="978" y="348"/>
                    </a:lnTo>
                    <a:lnTo>
                      <a:pt x="981" y="348"/>
                    </a:lnTo>
                    <a:lnTo>
                      <a:pt x="990" y="345"/>
                    </a:lnTo>
                    <a:lnTo>
                      <a:pt x="1002" y="342"/>
                    </a:lnTo>
                    <a:lnTo>
                      <a:pt x="1017" y="337"/>
                    </a:lnTo>
                    <a:lnTo>
                      <a:pt x="1034" y="335"/>
                    </a:lnTo>
                    <a:lnTo>
                      <a:pt x="1052" y="333"/>
                    </a:lnTo>
                    <a:lnTo>
                      <a:pt x="1073" y="333"/>
                    </a:lnTo>
                    <a:lnTo>
                      <a:pt x="1090" y="335"/>
                    </a:lnTo>
                    <a:lnTo>
                      <a:pt x="1110" y="340"/>
                    </a:lnTo>
                    <a:lnTo>
                      <a:pt x="1124" y="349"/>
                    </a:lnTo>
                    <a:lnTo>
                      <a:pt x="1138" y="363"/>
                    </a:lnTo>
                    <a:lnTo>
                      <a:pt x="1146" y="380"/>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9" name="Freeform 124"/>
              <p:cNvSpPr>
                <a:spLocks/>
              </p:cNvSpPr>
              <p:nvPr/>
            </p:nvSpPr>
            <p:spPr bwMode="auto">
              <a:xfrm>
                <a:off x="3099" y="1387"/>
                <a:ext cx="17" cy="11"/>
              </a:xfrm>
              <a:custGeom>
                <a:avLst/>
                <a:gdLst>
                  <a:gd name="T0" fmla="*/ 0 w 49"/>
                  <a:gd name="T1" fmla="*/ 18 h 33"/>
                  <a:gd name="T2" fmla="*/ 3 w 49"/>
                  <a:gd name="T3" fmla="*/ 33 h 33"/>
                  <a:gd name="T4" fmla="*/ 12 w 49"/>
                  <a:gd name="T5" fmla="*/ 31 h 33"/>
                  <a:gd name="T6" fmla="*/ 25 w 49"/>
                  <a:gd name="T7" fmla="*/ 25 h 33"/>
                  <a:gd name="T8" fmla="*/ 49 w 49"/>
                  <a:gd name="T9" fmla="*/ 15 h 33"/>
                  <a:gd name="T10" fmla="*/ 46 w 49"/>
                  <a:gd name="T11" fmla="*/ 8 h 33"/>
                  <a:gd name="T12" fmla="*/ 43 w 49"/>
                  <a:gd name="T13" fmla="*/ 0 h 33"/>
                  <a:gd name="T14" fmla="*/ 19 w 49"/>
                  <a:gd name="T15" fmla="*/ 10 h 33"/>
                  <a:gd name="T16" fmla="*/ 3 w 49"/>
                  <a:gd name="T17" fmla="*/ 16 h 33"/>
                  <a:gd name="T18" fmla="*/ 0 w 49"/>
                  <a:gd name="T19" fmla="*/ 18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33"/>
                  <a:gd name="T32" fmla="*/ 49 w 49"/>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33">
                    <a:moveTo>
                      <a:pt x="0" y="18"/>
                    </a:moveTo>
                    <a:lnTo>
                      <a:pt x="3" y="33"/>
                    </a:lnTo>
                    <a:lnTo>
                      <a:pt x="12" y="31"/>
                    </a:lnTo>
                    <a:lnTo>
                      <a:pt x="25" y="25"/>
                    </a:lnTo>
                    <a:lnTo>
                      <a:pt x="49" y="15"/>
                    </a:lnTo>
                    <a:lnTo>
                      <a:pt x="46" y="8"/>
                    </a:lnTo>
                    <a:lnTo>
                      <a:pt x="43" y="0"/>
                    </a:lnTo>
                    <a:lnTo>
                      <a:pt x="19" y="10"/>
                    </a:lnTo>
                    <a:lnTo>
                      <a:pt x="3" y="1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0" name="Freeform 125"/>
              <p:cNvSpPr>
                <a:spLocks/>
              </p:cNvSpPr>
              <p:nvPr/>
            </p:nvSpPr>
            <p:spPr bwMode="auto">
              <a:xfrm>
                <a:off x="3103" y="1383"/>
                <a:ext cx="23" cy="14"/>
              </a:xfrm>
              <a:custGeom>
                <a:avLst/>
                <a:gdLst>
                  <a:gd name="T0" fmla="*/ 37 w 67"/>
                  <a:gd name="T1" fmla="*/ 28 h 44"/>
                  <a:gd name="T2" fmla="*/ 0 w 67"/>
                  <a:gd name="T3" fmla="*/ 44 h 44"/>
                  <a:gd name="T4" fmla="*/ 67 w 67"/>
                  <a:gd name="T5" fmla="*/ 12 h 44"/>
                  <a:gd name="T6" fmla="*/ 65 w 67"/>
                  <a:gd name="T7" fmla="*/ 6 h 44"/>
                  <a:gd name="T8" fmla="*/ 62 w 67"/>
                  <a:gd name="T9" fmla="*/ 0 h 44"/>
                  <a:gd name="T10" fmla="*/ 31 w 67"/>
                  <a:gd name="T11" fmla="*/ 15 h 44"/>
                  <a:gd name="T12" fmla="*/ 34 w 67"/>
                  <a:gd name="T13" fmla="*/ 21 h 44"/>
                  <a:gd name="T14" fmla="*/ 37 w 67"/>
                  <a:gd name="T15" fmla="*/ 28 h 44"/>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44"/>
                  <a:gd name="T26" fmla="*/ 67 w 67"/>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44">
                    <a:moveTo>
                      <a:pt x="37" y="28"/>
                    </a:moveTo>
                    <a:lnTo>
                      <a:pt x="0" y="44"/>
                    </a:lnTo>
                    <a:lnTo>
                      <a:pt x="67" y="12"/>
                    </a:lnTo>
                    <a:lnTo>
                      <a:pt x="65" y="6"/>
                    </a:lnTo>
                    <a:lnTo>
                      <a:pt x="62" y="0"/>
                    </a:lnTo>
                    <a:lnTo>
                      <a:pt x="31" y="15"/>
                    </a:lnTo>
                    <a:lnTo>
                      <a:pt x="34" y="21"/>
                    </a:lnTo>
                    <a:lnTo>
                      <a:pt x="37"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1" name="Freeform 126"/>
              <p:cNvSpPr>
                <a:spLocks/>
              </p:cNvSpPr>
              <p:nvPr/>
            </p:nvSpPr>
            <p:spPr bwMode="auto">
              <a:xfrm>
                <a:off x="3124" y="1317"/>
                <a:ext cx="114" cy="70"/>
              </a:xfrm>
              <a:custGeom>
                <a:avLst/>
                <a:gdLst>
                  <a:gd name="T0" fmla="*/ 3 w 341"/>
                  <a:gd name="T1" fmla="*/ 202 h 209"/>
                  <a:gd name="T2" fmla="*/ 5 w 341"/>
                  <a:gd name="T3" fmla="*/ 209 h 209"/>
                  <a:gd name="T4" fmla="*/ 25 w 341"/>
                  <a:gd name="T5" fmla="*/ 200 h 209"/>
                  <a:gd name="T6" fmla="*/ 82 w 341"/>
                  <a:gd name="T7" fmla="*/ 171 h 209"/>
                  <a:gd name="T8" fmla="*/ 126 w 341"/>
                  <a:gd name="T9" fmla="*/ 149 h 209"/>
                  <a:gd name="T10" fmla="*/ 170 w 341"/>
                  <a:gd name="T11" fmla="*/ 124 h 209"/>
                  <a:gd name="T12" fmla="*/ 216 w 341"/>
                  <a:gd name="T13" fmla="*/ 97 h 209"/>
                  <a:gd name="T14" fmla="*/ 271 w 341"/>
                  <a:gd name="T15" fmla="*/ 65 h 209"/>
                  <a:gd name="T16" fmla="*/ 304 w 341"/>
                  <a:gd name="T17" fmla="*/ 41 h 209"/>
                  <a:gd name="T18" fmla="*/ 341 w 341"/>
                  <a:gd name="T19" fmla="*/ 12 h 209"/>
                  <a:gd name="T20" fmla="*/ 337 w 341"/>
                  <a:gd name="T21" fmla="*/ 6 h 209"/>
                  <a:gd name="T22" fmla="*/ 332 w 341"/>
                  <a:gd name="T23" fmla="*/ 0 h 209"/>
                  <a:gd name="T24" fmla="*/ 296 w 341"/>
                  <a:gd name="T25" fmla="*/ 29 h 209"/>
                  <a:gd name="T26" fmla="*/ 244 w 341"/>
                  <a:gd name="T27" fmla="*/ 65 h 209"/>
                  <a:gd name="T28" fmla="*/ 210 w 341"/>
                  <a:gd name="T29" fmla="*/ 85 h 209"/>
                  <a:gd name="T30" fmla="*/ 165 w 341"/>
                  <a:gd name="T31" fmla="*/ 112 h 209"/>
                  <a:gd name="T32" fmla="*/ 120 w 341"/>
                  <a:gd name="T33" fmla="*/ 137 h 209"/>
                  <a:gd name="T34" fmla="*/ 76 w 341"/>
                  <a:gd name="T35" fmla="*/ 159 h 209"/>
                  <a:gd name="T36" fmla="*/ 54 w 341"/>
                  <a:gd name="T37" fmla="*/ 171 h 209"/>
                  <a:gd name="T38" fmla="*/ 39 w 341"/>
                  <a:gd name="T39" fmla="*/ 177 h 209"/>
                  <a:gd name="T40" fmla="*/ 0 w 341"/>
                  <a:gd name="T41" fmla="*/ 196 h 209"/>
                  <a:gd name="T42" fmla="*/ 3 w 341"/>
                  <a:gd name="T43" fmla="*/ 202 h 20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1"/>
                  <a:gd name="T67" fmla="*/ 0 h 209"/>
                  <a:gd name="T68" fmla="*/ 341 w 341"/>
                  <a:gd name="T69" fmla="*/ 209 h 20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1" h="209">
                    <a:moveTo>
                      <a:pt x="3" y="202"/>
                    </a:moveTo>
                    <a:lnTo>
                      <a:pt x="5" y="209"/>
                    </a:lnTo>
                    <a:lnTo>
                      <a:pt x="25" y="200"/>
                    </a:lnTo>
                    <a:lnTo>
                      <a:pt x="82" y="171"/>
                    </a:lnTo>
                    <a:lnTo>
                      <a:pt x="126" y="149"/>
                    </a:lnTo>
                    <a:lnTo>
                      <a:pt x="170" y="124"/>
                    </a:lnTo>
                    <a:lnTo>
                      <a:pt x="216" y="97"/>
                    </a:lnTo>
                    <a:lnTo>
                      <a:pt x="271" y="65"/>
                    </a:lnTo>
                    <a:lnTo>
                      <a:pt x="304" y="41"/>
                    </a:lnTo>
                    <a:lnTo>
                      <a:pt x="341" y="12"/>
                    </a:lnTo>
                    <a:lnTo>
                      <a:pt x="337" y="6"/>
                    </a:lnTo>
                    <a:lnTo>
                      <a:pt x="332" y="0"/>
                    </a:lnTo>
                    <a:lnTo>
                      <a:pt x="296" y="29"/>
                    </a:lnTo>
                    <a:lnTo>
                      <a:pt x="244" y="65"/>
                    </a:lnTo>
                    <a:lnTo>
                      <a:pt x="210" y="85"/>
                    </a:lnTo>
                    <a:lnTo>
                      <a:pt x="165" y="112"/>
                    </a:lnTo>
                    <a:lnTo>
                      <a:pt x="120" y="137"/>
                    </a:lnTo>
                    <a:lnTo>
                      <a:pt x="76" y="159"/>
                    </a:lnTo>
                    <a:lnTo>
                      <a:pt x="54" y="171"/>
                    </a:lnTo>
                    <a:lnTo>
                      <a:pt x="39" y="177"/>
                    </a:lnTo>
                    <a:lnTo>
                      <a:pt x="0" y="196"/>
                    </a:lnTo>
                    <a:lnTo>
                      <a:pt x="3" y="2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2" name="Freeform 127"/>
              <p:cNvSpPr>
                <a:spLocks/>
              </p:cNvSpPr>
              <p:nvPr/>
            </p:nvSpPr>
            <p:spPr bwMode="auto">
              <a:xfrm>
                <a:off x="3235" y="1317"/>
                <a:ext cx="4" cy="6"/>
              </a:xfrm>
              <a:custGeom>
                <a:avLst/>
                <a:gdLst>
                  <a:gd name="T0" fmla="*/ 9 w 12"/>
                  <a:gd name="T1" fmla="*/ 13 h 19"/>
                  <a:gd name="T2" fmla="*/ 2 w 12"/>
                  <a:gd name="T3" fmla="*/ 19 h 19"/>
                  <a:gd name="T4" fmla="*/ 12 w 12"/>
                  <a:gd name="T5" fmla="*/ 8 h 19"/>
                  <a:gd name="T6" fmla="*/ 8 w 12"/>
                  <a:gd name="T7" fmla="*/ 4 h 19"/>
                  <a:gd name="T8" fmla="*/ 3 w 12"/>
                  <a:gd name="T9" fmla="*/ 0 h 19"/>
                  <a:gd name="T10" fmla="*/ 0 w 12"/>
                  <a:gd name="T11" fmla="*/ 2 h 19"/>
                  <a:gd name="T12" fmla="*/ 5 w 12"/>
                  <a:gd name="T13" fmla="*/ 7 h 19"/>
                  <a:gd name="T14" fmla="*/ 9 w 12"/>
                  <a:gd name="T15" fmla="*/ 13 h 19"/>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9"/>
                  <a:gd name="T26" fmla="*/ 12 w 12"/>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9">
                    <a:moveTo>
                      <a:pt x="9" y="13"/>
                    </a:moveTo>
                    <a:lnTo>
                      <a:pt x="2" y="19"/>
                    </a:lnTo>
                    <a:lnTo>
                      <a:pt x="12" y="8"/>
                    </a:lnTo>
                    <a:lnTo>
                      <a:pt x="8" y="4"/>
                    </a:lnTo>
                    <a:lnTo>
                      <a:pt x="3" y="0"/>
                    </a:lnTo>
                    <a:lnTo>
                      <a:pt x="0" y="2"/>
                    </a:lnTo>
                    <a:lnTo>
                      <a:pt x="5" y="7"/>
                    </a:lnTo>
                    <a:lnTo>
                      <a:pt x="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3" name="Freeform 128"/>
              <p:cNvSpPr>
                <a:spLocks/>
              </p:cNvSpPr>
              <p:nvPr/>
            </p:nvSpPr>
            <p:spPr bwMode="auto">
              <a:xfrm>
                <a:off x="3235" y="1293"/>
                <a:ext cx="68" cy="32"/>
              </a:xfrm>
              <a:custGeom>
                <a:avLst/>
                <a:gdLst>
                  <a:gd name="T0" fmla="*/ 10 w 203"/>
                  <a:gd name="T1" fmla="*/ 81 h 96"/>
                  <a:gd name="T2" fmla="*/ 18 w 203"/>
                  <a:gd name="T3" fmla="*/ 74 h 96"/>
                  <a:gd name="T4" fmla="*/ 18 w 203"/>
                  <a:gd name="T5" fmla="*/ 74 h 96"/>
                  <a:gd name="T6" fmla="*/ 26 w 203"/>
                  <a:gd name="T7" fmla="*/ 62 h 96"/>
                  <a:gd name="T8" fmla="*/ 38 w 203"/>
                  <a:gd name="T9" fmla="*/ 48 h 96"/>
                  <a:gd name="T10" fmla="*/ 52 w 203"/>
                  <a:gd name="T11" fmla="*/ 36 h 96"/>
                  <a:gd name="T12" fmla="*/ 68 w 203"/>
                  <a:gd name="T13" fmla="*/ 24 h 96"/>
                  <a:gd name="T14" fmla="*/ 84 w 203"/>
                  <a:gd name="T15" fmla="*/ 18 h 96"/>
                  <a:gd name="T16" fmla="*/ 103 w 203"/>
                  <a:gd name="T17" fmla="*/ 15 h 96"/>
                  <a:gd name="T18" fmla="*/ 125 w 203"/>
                  <a:gd name="T19" fmla="*/ 21 h 96"/>
                  <a:gd name="T20" fmla="*/ 143 w 203"/>
                  <a:gd name="T21" fmla="*/ 31 h 96"/>
                  <a:gd name="T22" fmla="*/ 168 w 203"/>
                  <a:gd name="T23" fmla="*/ 58 h 96"/>
                  <a:gd name="T24" fmla="*/ 188 w 203"/>
                  <a:gd name="T25" fmla="*/ 90 h 96"/>
                  <a:gd name="T26" fmla="*/ 194 w 203"/>
                  <a:gd name="T27" fmla="*/ 96 h 96"/>
                  <a:gd name="T28" fmla="*/ 199 w 203"/>
                  <a:gd name="T29" fmla="*/ 92 h 96"/>
                  <a:gd name="T30" fmla="*/ 203 w 203"/>
                  <a:gd name="T31" fmla="*/ 87 h 96"/>
                  <a:gd name="T32" fmla="*/ 200 w 203"/>
                  <a:gd name="T33" fmla="*/ 84 h 96"/>
                  <a:gd name="T34" fmla="*/ 174 w 203"/>
                  <a:gd name="T35" fmla="*/ 43 h 96"/>
                  <a:gd name="T36" fmla="*/ 155 w 203"/>
                  <a:gd name="T37" fmla="*/ 22 h 96"/>
                  <a:gd name="T38" fmla="*/ 125 w 203"/>
                  <a:gd name="T39" fmla="*/ 6 h 96"/>
                  <a:gd name="T40" fmla="*/ 103 w 203"/>
                  <a:gd name="T41" fmla="*/ 0 h 96"/>
                  <a:gd name="T42" fmla="*/ 81 w 203"/>
                  <a:gd name="T43" fmla="*/ 3 h 96"/>
                  <a:gd name="T44" fmla="*/ 59 w 203"/>
                  <a:gd name="T45" fmla="*/ 12 h 96"/>
                  <a:gd name="T46" fmla="*/ 43 w 203"/>
                  <a:gd name="T47" fmla="*/ 24 h 96"/>
                  <a:gd name="T48" fmla="*/ 26 w 203"/>
                  <a:gd name="T49" fmla="*/ 39 h 96"/>
                  <a:gd name="T50" fmla="*/ 15 w 203"/>
                  <a:gd name="T51" fmla="*/ 53 h 96"/>
                  <a:gd name="T52" fmla="*/ 6 w 203"/>
                  <a:gd name="T53" fmla="*/ 65 h 96"/>
                  <a:gd name="T54" fmla="*/ 0 w 203"/>
                  <a:gd name="T55" fmla="*/ 73 h 96"/>
                  <a:gd name="T56" fmla="*/ 6 w 203"/>
                  <a:gd name="T57" fmla="*/ 77 h 96"/>
                  <a:gd name="T58" fmla="*/ 10 w 203"/>
                  <a:gd name="T59" fmla="*/ 81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3"/>
                  <a:gd name="T91" fmla="*/ 0 h 96"/>
                  <a:gd name="T92" fmla="*/ 203 w 203"/>
                  <a:gd name="T93" fmla="*/ 96 h 9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3" h="96">
                    <a:moveTo>
                      <a:pt x="10" y="81"/>
                    </a:moveTo>
                    <a:lnTo>
                      <a:pt x="18" y="74"/>
                    </a:lnTo>
                    <a:lnTo>
                      <a:pt x="26" y="62"/>
                    </a:lnTo>
                    <a:lnTo>
                      <a:pt x="38" y="48"/>
                    </a:lnTo>
                    <a:lnTo>
                      <a:pt x="52" y="36"/>
                    </a:lnTo>
                    <a:lnTo>
                      <a:pt x="68" y="24"/>
                    </a:lnTo>
                    <a:lnTo>
                      <a:pt x="84" y="18"/>
                    </a:lnTo>
                    <a:lnTo>
                      <a:pt x="103" y="15"/>
                    </a:lnTo>
                    <a:lnTo>
                      <a:pt x="125" y="21"/>
                    </a:lnTo>
                    <a:lnTo>
                      <a:pt x="143" y="31"/>
                    </a:lnTo>
                    <a:lnTo>
                      <a:pt x="168" y="58"/>
                    </a:lnTo>
                    <a:lnTo>
                      <a:pt x="188" y="90"/>
                    </a:lnTo>
                    <a:lnTo>
                      <a:pt x="194" y="96"/>
                    </a:lnTo>
                    <a:lnTo>
                      <a:pt x="199" y="92"/>
                    </a:lnTo>
                    <a:lnTo>
                      <a:pt x="203" y="87"/>
                    </a:lnTo>
                    <a:lnTo>
                      <a:pt x="200" y="84"/>
                    </a:lnTo>
                    <a:lnTo>
                      <a:pt x="174" y="43"/>
                    </a:lnTo>
                    <a:lnTo>
                      <a:pt x="155" y="22"/>
                    </a:lnTo>
                    <a:lnTo>
                      <a:pt x="125" y="6"/>
                    </a:lnTo>
                    <a:lnTo>
                      <a:pt x="103" y="0"/>
                    </a:lnTo>
                    <a:lnTo>
                      <a:pt x="81" y="3"/>
                    </a:lnTo>
                    <a:lnTo>
                      <a:pt x="59" y="12"/>
                    </a:lnTo>
                    <a:lnTo>
                      <a:pt x="43" y="24"/>
                    </a:lnTo>
                    <a:lnTo>
                      <a:pt x="26" y="39"/>
                    </a:lnTo>
                    <a:lnTo>
                      <a:pt x="15" y="53"/>
                    </a:lnTo>
                    <a:lnTo>
                      <a:pt x="6" y="65"/>
                    </a:lnTo>
                    <a:lnTo>
                      <a:pt x="0" y="73"/>
                    </a:lnTo>
                    <a:lnTo>
                      <a:pt x="6" y="77"/>
                    </a:lnTo>
                    <a:lnTo>
                      <a:pt x="1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4" name="Freeform 129"/>
              <p:cNvSpPr>
                <a:spLocks/>
              </p:cNvSpPr>
              <p:nvPr/>
            </p:nvSpPr>
            <p:spPr bwMode="auto">
              <a:xfrm>
                <a:off x="3300" y="1322"/>
                <a:ext cx="44" cy="49"/>
              </a:xfrm>
              <a:custGeom>
                <a:avLst/>
                <a:gdLst>
                  <a:gd name="T0" fmla="*/ 6 w 134"/>
                  <a:gd name="T1" fmla="*/ 5 h 149"/>
                  <a:gd name="T2" fmla="*/ 0 w 134"/>
                  <a:gd name="T3" fmla="*/ 9 h 149"/>
                  <a:gd name="T4" fmla="*/ 10 w 134"/>
                  <a:gd name="T5" fmla="*/ 22 h 149"/>
                  <a:gd name="T6" fmla="*/ 26 w 134"/>
                  <a:gd name="T7" fmla="*/ 40 h 149"/>
                  <a:gd name="T8" fmla="*/ 46 w 134"/>
                  <a:gd name="T9" fmla="*/ 64 h 149"/>
                  <a:gd name="T10" fmla="*/ 69 w 134"/>
                  <a:gd name="T11" fmla="*/ 90 h 149"/>
                  <a:gd name="T12" fmla="*/ 122 w 134"/>
                  <a:gd name="T13" fmla="*/ 149 h 149"/>
                  <a:gd name="T14" fmla="*/ 128 w 134"/>
                  <a:gd name="T15" fmla="*/ 145 h 149"/>
                  <a:gd name="T16" fmla="*/ 134 w 134"/>
                  <a:gd name="T17" fmla="*/ 140 h 149"/>
                  <a:gd name="T18" fmla="*/ 81 w 134"/>
                  <a:gd name="T19" fmla="*/ 81 h 149"/>
                  <a:gd name="T20" fmla="*/ 57 w 134"/>
                  <a:gd name="T21" fmla="*/ 55 h 149"/>
                  <a:gd name="T22" fmla="*/ 38 w 134"/>
                  <a:gd name="T23" fmla="*/ 31 h 149"/>
                  <a:gd name="T24" fmla="*/ 22 w 134"/>
                  <a:gd name="T25" fmla="*/ 14 h 149"/>
                  <a:gd name="T26" fmla="*/ 16 w 134"/>
                  <a:gd name="T27" fmla="*/ 6 h 149"/>
                  <a:gd name="T28" fmla="*/ 10 w 134"/>
                  <a:gd name="T29" fmla="*/ 0 h 149"/>
                  <a:gd name="T30" fmla="*/ 6 w 134"/>
                  <a:gd name="T31" fmla="*/ 5 h 1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4"/>
                  <a:gd name="T49" fmla="*/ 0 h 149"/>
                  <a:gd name="T50" fmla="*/ 134 w 134"/>
                  <a:gd name="T51" fmla="*/ 149 h 1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4" h="149">
                    <a:moveTo>
                      <a:pt x="6" y="5"/>
                    </a:moveTo>
                    <a:lnTo>
                      <a:pt x="0" y="9"/>
                    </a:lnTo>
                    <a:lnTo>
                      <a:pt x="10" y="22"/>
                    </a:lnTo>
                    <a:lnTo>
                      <a:pt x="26" y="40"/>
                    </a:lnTo>
                    <a:lnTo>
                      <a:pt x="46" y="64"/>
                    </a:lnTo>
                    <a:lnTo>
                      <a:pt x="69" y="90"/>
                    </a:lnTo>
                    <a:lnTo>
                      <a:pt x="122" y="149"/>
                    </a:lnTo>
                    <a:lnTo>
                      <a:pt x="128" y="145"/>
                    </a:lnTo>
                    <a:lnTo>
                      <a:pt x="134" y="140"/>
                    </a:lnTo>
                    <a:lnTo>
                      <a:pt x="81" y="81"/>
                    </a:lnTo>
                    <a:lnTo>
                      <a:pt x="57" y="55"/>
                    </a:lnTo>
                    <a:lnTo>
                      <a:pt x="38" y="31"/>
                    </a:lnTo>
                    <a:lnTo>
                      <a:pt x="22" y="14"/>
                    </a:lnTo>
                    <a:lnTo>
                      <a:pt x="16" y="6"/>
                    </a:lnTo>
                    <a:lnTo>
                      <a:pt x="10" y="0"/>
                    </a:lnTo>
                    <a:lnTo>
                      <a:pt x="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5" name="Freeform 130"/>
              <p:cNvSpPr>
                <a:spLocks/>
              </p:cNvSpPr>
              <p:nvPr/>
            </p:nvSpPr>
            <p:spPr bwMode="auto">
              <a:xfrm>
                <a:off x="3332" y="1362"/>
                <a:ext cx="94" cy="90"/>
              </a:xfrm>
              <a:custGeom>
                <a:avLst/>
                <a:gdLst>
                  <a:gd name="T0" fmla="*/ 26 w 282"/>
                  <a:gd name="T1" fmla="*/ 29 h 271"/>
                  <a:gd name="T2" fmla="*/ 0 w 282"/>
                  <a:gd name="T3" fmla="*/ 0 h 271"/>
                  <a:gd name="T4" fmla="*/ 31 w 282"/>
                  <a:gd name="T5" fmla="*/ 32 h 271"/>
                  <a:gd name="T6" fmla="*/ 79 w 282"/>
                  <a:gd name="T7" fmla="*/ 86 h 271"/>
                  <a:gd name="T8" fmla="*/ 106 w 282"/>
                  <a:gd name="T9" fmla="*/ 112 h 271"/>
                  <a:gd name="T10" fmla="*/ 126 w 282"/>
                  <a:gd name="T11" fmla="*/ 131 h 271"/>
                  <a:gd name="T12" fmla="*/ 151 w 282"/>
                  <a:gd name="T13" fmla="*/ 151 h 271"/>
                  <a:gd name="T14" fmla="*/ 274 w 282"/>
                  <a:gd name="T15" fmla="*/ 271 h 271"/>
                  <a:gd name="T16" fmla="*/ 278 w 282"/>
                  <a:gd name="T17" fmla="*/ 266 h 271"/>
                  <a:gd name="T18" fmla="*/ 282 w 282"/>
                  <a:gd name="T19" fmla="*/ 262 h 271"/>
                  <a:gd name="T20" fmla="*/ 143 w 282"/>
                  <a:gd name="T21" fmla="*/ 125 h 271"/>
                  <a:gd name="T22" fmla="*/ 135 w 282"/>
                  <a:gd name="T23" fmla="*/ 119 h 271"/>
                  <a:gd name="T24" fmla="*/ 115 w 282"/>
                  <a:gd name="T25" fmla="*/ 100 h 271"/>
                  <a:gd name="T26" fmla="*/ 91 w 282"/>
                  <a:gd name="T27" fmla="*/ 78 h 271"/>
                  <a:gd name="T28" fmla="*/ 90 w 282"/>
                  <a:gd name="T29" fmla="*/ 76 h 271"/>
                  <a:gd name="T30" fmla="*/ 36 w 282"/>
                  <a:gd name="T31" fmla="*/ 20 h 271"/>
                  <a:gd name="T32" fmla="*/ 32 w 282"/>
                  <a:gd name="T33" fmla="*/ 25 h 271"/>
                  <a:gd name="T34" fmla="*/ 26 w 282"/>
                  <a:gd name="T35" fmla="*/ 29 h 27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2"/>
                  <a:gd name="T55" fmla="*/ 0 h 271"/>
                  <a:gd name="T56" fmla="*/ 282 w 282"/>
                  <a:gd name="T57" fmla="*/ 271 h 27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2" h="271">
                    <a:moveTo>
                      <a:pt x="26" y="29"/>
                    </a:moveTo>
                    <a:lnTo>
                      <a:pt x="0" y="0"/>
                    </a:lnTo>
                    <a:lnTo>
                      <a:pt x="31" y="32"/>
                    </a:lnTo>
                    <a:lnTo>
                      <a:pt x="79" y="86"/>
                    </a:lnTo>
                    <a:lnTo>
                      <a:pt x="106" y="112"/>
                    </a:lnTo>
                    <a:lnTo>
                      <a:pt x="126" y="131"/>
                    </a:lnTo>
                    <a:lnTo>
                      <a:pt x="151" y="151"/>
                    </a:lnTo>
                    <a:lnTo>
                      <a:pt x="274" y="271"/>
                    </a:lnTo>
                    <a:lnTo>
                      <a:pt x="278" y="266"/>
                    </a:lnTo>
                    <a:lnTo>
                      <a:pt x="282" y="262"/>
                    </a:lnTo>
                    <a:lnTo>
                      <a:pt x="143" y="125"/>
                    </a:lnTo>
                    <a:lnTo>
                      <a:pt x="135" y="119"/>
                    </a:lnTo>
                    <a:lnTo>
                      <a:pt x="115" y="100"/>
                    </a:lnTo>
                    <a:lnTo>
                      <a:pt x="91" y="78"/>
                    </a:lnTo>
                    <a:lnTo>
                      <a:pt x="90" y="76"/>
                    </a:lnTo>
                    <a:lnTo>
                      <a:pt x="36" y="20"/>
                    </a:lnTo>
                    <a:lnTo>
                      <a:pt x="32" y="25"/>
                    </a:lnTo>
                    <a:lnTo>
                      <a:pt x="26"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6" name="Freeform 131"/>
              <p:cNvSpPr>
                <a:spLocks/>
              </p:cNvSpPr>
              <p:nvPr/>
            </p:nvSpPr>
            <p:spPr bwMode="auto">
              <a:xfrm>
                <a:off x="3422" y="1449"/>
                <a:ext cx="5" cy="4"/>
              </a:xfrm>
              <a:custGeom>
                <a:avLst/>
                <a:gdLst>
                  <a:gd name="T0" fmla="*/ 7 w 14"/>
                  <a:gd name="T1" fmla="*/ 4 h 12"/>
                  <a:gd name="T2" fmla="*/ 1 w 14"/>
                  <a:gd name="T3" fmla="*/ 1 h 12"/>
                  <a:gd name="T4" fmla="*/ 0 w 14"/>
                  <a:gd name="T5" fmla="*/ 3 h 12"/>
                  <a:gd name="T6" fmla="*/ 11 w 14"/>
                  <a:gd name="T7" fmla="*/ 12 h 12"/>
                  <a:gd name="T8" fmla="*/ 14 w 14"/>
                  <a:gd name="T9" fmla="*/ 3 h 12"/>
                  <a:gd name="T10" fmla="*/ 11 w 14"/>
                  <a:gd name="T11" fmla="*/ 0 h 12"/>
                  <a:gd name="T12" fmla="*/ 7 w 14"/>
                  <a:gd name="T13" fmla="*/ 4 h 12"/>
                  <a:gd name="T14" fmla="*/ 0 60000 65536"/>
                  <a:gd name="T15" fmla="*/ 0 60000 65536"/>
                  <a:gd name="T16" fmla="*/ 0 60000 65536"/>
                  <a:gd name="T17" fmla="*/ 0 60000 65536"/>
                  <a:gd name="T18" fmla="*/ 0 60000 65536"/>
                  <a:gd name="T19" fmla="*/ 0 60000 65536"/>
                  <a:gd name="T20" fmla="*/ 0 60000 65536"/>
                  <a:gd name="T21" fmla="*/ 0 w 14"/>
                  <a:gd name="T22" fmla="*/ 0 h 12"/>
                  <a:gd name="T23" fmla="*/ 14 w 14"/>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2">
                    <a:moveTo>
                      <a:pt x="7" y="4"/>
                    </a:moveTo>
                    <a:lnTo>
                      <a:pt x="1" y="1"/>
                    </a:lnTo>
                    <a:lnTo>
                      <a:pt x="0" y="3"/>
                    </a:lnTo>
                    <a:lnTo>
                      <a:pt x="11" y="12"/>
                    </a:lnTo>
                    <a:lnTo>
                      <a:pt x="14" y="3"/>
                    </a:lnTo>
                    <a:lnTo>
                      <a:pt x="11" y="0"/>
                    </a:lnTo>
                    <a:lnTo>
                      <a:pt x="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7" name="Freeform 132"/>
              <p:cNvSpPr>
                <a:spLocks/>
              </p:cNvSpPr>
              <p:nvPr/>
            </p:nvSpPr>
            <p:spPr bwMode="auto">
              <a:xfrm>
                <a:off x="3416" y="1450"/>
                <a:ext cx="10" cy="7"/>
              </a:xfrm>
              <a:custGeom>
                <a:avLst/>
                <a:gdLst>
                  <a:gd name="T0" fmla="*/ 18 w 29"/>
                  <a:gd name="T1" fmla="*/ 0 h 20"/>
                  <a:gd name="T2" fmla="*/ 0 w 29"/>
                  <a:gd name="T3" fmla="*/ 9 h 20"/>
                  <a:gd name="T4" fmla="*/ 3 w 29"/>
                  <a:gd name="T5" fmla="*/ 14 h 20"/>
                  <a:gd name="T6" fmla="*/ 6 w 29"/>
                  <a:gd name="T7" fmla="*/ 20 h 20"/>
                  <a:gd name="T8" fmla="*/ 29 w 29"/>
                  <a:gd name="T9" fmla="*/ 9 h 20"/>
                  <a:gd name="T10" fmla="*/ 18 w 29"/>
                  <a:gd name="T11" fmla="*/ 0 h 20"/>
                  <a:gd name="T12" fmla="*/ 0 60000 65536"/>
                  <a:gd name="T13" fmla="*/ 0 60000 65536"/>
                  <a:gd name="T14" fmla="*/ 0 60000 65536"/>
                  <a:gd name="T15" fmla="*/ 0 60000 65536"/>
                  <a:gd name="T16" fmla="*/ 0 60000 65536"/>
                  <a:gd name="T17" fmla="*/ 0 60000 65536"/>
                  <a:gd name="T18" fmla="*/ 0 w 29"/>
                  <a:gd name="T19" fmla="*/ 0 h 20"/>
                  <a:gd name="T20" fmla="*/ 29 w 29"/>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29" h="20">
                    <a:moveTo>
                      <a:pt x="18" y="0"/>
                    </a:moveTo>
                    <a:lnTo>
                      <a:pt x="0" y="9"/>
                    </a:lnTo>
                    <a:lnTo>
                      <a:pt x="3" y="14"/>
                    </a:lnTo>
                    <a:lnTo>
                      <a:pt x="6" y="20"/>
                    </a:lnTo>
                    <a:lnTo>
                      <a:pt x="29" y="9"/>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8" name="Freeform 133"/>
              <p:cNvSpPr>
                <a:spLocks/>
              </p:cNvSpPr>
              <p:nvPr/>
            </p:nvSpPr>
            <p:spPr bwMode="auto">
              <a:xfrm>
                <a:off x="3338" y="1414"/>
                <a:ext cx="80" cy="48"/>
              </a:xfrm>
              <a:custGeom>
                <a:avLst/>
                <a:gdLst>
                  <a:gd name="T0" fmla="*/ 237 w 240"/>
                  <a:gd name="T1" fmla="*/ 123 h 144"/>
                  <a:gd name="T2" fmla="*/ 234 w 240"/>
                  <a:gd name="T3" fmla="*/ 116 h 144"/>
                  <a:gd name="T4" fmla="*/ 215 w 240"/>
                  <a:gd name="T5" fmla="*/ 123 h 144"/>
                  <a:gd name="T6" fmla="*/ 197 w 240"/>
                  <a:gd name="T7" fmla="*/ 128 h 144"/>
                  <a:gd name="T8" fmla="*/ 177 w 240"/>
                  <a:gd name="T9" fmla="*/ 129 h 144"/>
                  <a:gd name="T10" fmla="*/ 152 w 240"/>
                  <a:gd name="T11" fmla="*/ 128 h 144"/>
                  <a:gd name="T12" fmla="*/ 122 w 240"/>
                  <a:gd name="T13" fmla="*/ 119 h 144"/>
                  <a:gd name="T14" fmla="*/ 100 w 240"/>
                  <a:gd name="T15" fmla="*/ 106 h 144"/>
                  <a:gd name="T16" fmla="*/ 69 w 240"/>
                  <a:gd name="T17" fmla="*/ 79 h 144"/>
                  <a:gd name="T18" fmla="*/ 38 w 240"/>
                  <a:gd name="T19" fmla="*/ 41 h 144"/>
                  <a:gd name="T20" fmla="*/ 12 w 240"/>
                  <a:gd name="T21" fmla="*/ 0 h 144"/>
                  <a:gd name="T22" fmla="*/ 6 w 240"/>
                  <a:gd name="T23" fmla="*/ 3 h 144"/>
                  <a:gd name="T24" fmla="*/ 0 w 240"/>
                  <a:gd name="T25" fmla="*/ 6 h 144"/>
                  <a:gd name="T26" fmla="*/ 32 w 240"/>
                  <a:gd name="T27" fmla="*/ 59 h 144"/>
                  <a:gd name="T28" fmla="*/ 60 w 240"/>
                  <a:gd name="T29" fmla="*/ 91 h 144"/>
                  <a:gd name="T30" fmla="*/ 88 w 240"/>
                  <a:gd name="T31" fmla="*/ 115 h 144"/>
                  <a:gd name="T32" fmla="*/ 125 w 240"/>
                  <a:gd name="T33" fmla="*/ 134 h 144"/>
                  <a:gd name="T34" fmla="*/ 149 w 240"/>
                  <a:gd name="T35" fmla="*/ 143 h 144"/>
                  <a:gd name="T36" fmla="*/ 177 w 240"/>
                  <a:gd name="T37" fmla="*/ 144 h 144"/>
                  <a:gd name="T38" fmla="*/ 200 w 240"/>
                  <a:gd name="T39" fmla="*/ 143 h 144"/>
                  <a:gd name="T40" fmla="*/ 224 w 240"/>
                  <a:gd name="T41" fmla="*/ 138 h 144"/>
                  <a:gd name="T42" fmla="*/ 222 w 240"/>
                  <a:gd name="T43" fmla="*/ 138 h 144"/>
                  <a:gd name="T44" fmla="*/ 240 w 240"/>
                  <a:gd name="T45" fmla="*/ 129 h 144"/>
                  <a:gd name="T46" fmla="*/ 237 w 240"/>
                  <a:gd name="T47" fmla="*/ 123 h 14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0"/>
                  <a:gd name="T73" fmla="*/ 0 h 144"/>
                  <a:gd name="T74" fmla="*/ 240 w 240"/>
                  <a:gd name="T75" fmla="*/ 144 h 14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0" h="144">
                    <a:moveTo>
                      <a:pt x="237" y="123"/>
                    </a:moveTo>
                    <a:lnTo>
                      <a:pt x="234" y="116"/>
                    </a:lnTo>
                    <a:lnTo>
                      <a:pt x="215" y="123"/>
                    </a:lnTo>
                    <a:lnTo>
                      <a:pt x="197" y="128"/>
                    </a:lnTo>
                    <a:lnTo>
                      <a:pt x="177" y="129"/>
                    </a:lnTo>
                    <a:lnTo>
                      <a:pt x="152" y="128"/>
                    </a:lnTo>
                    <a:lnTo>
                      <a:pt x="122" y="119"/>
                    </a:lnTo>
                    <a:lnTo>
                      <a:pt x="100" y="106"/>
                    </a:lnTo>
                    <a:lnTo>
                      <a:pt x="69" y="79"/>
                    </a:lnTo>
                    <a:lnTo>
                      <a:pt x="38" y="41"/>
                    </a:lnTo>
                    <a:lnTo>
                      <a:pt x="12" y="0"/>
                    </a:lnTo>
                    <a:lnTo>
                      <a:pt x="6" y="3"/>
                    </a:lnTo>
                    <a:lnTo>
                      <a:pt x="0" y="6"/>
                    </a:lnTo>
                    <a:lnTo>
                      <a:pt x="32" y="59"/>
                    </a:lnTo>
                    <a:lnTo>
                      <a:pt x="60" y="91"/>
                    </a:lnTo>
                    <a:lnTo>
                      <a:pt x="88" y="115"/>
                    </a:lnTo>
                    <a:lnTo>
                      <a:pt x="125" y="134"/>
                    </a:lnTo>
                    <a:lnTo>
                      <a:pt x="149" y="143"/>
                    </a:lnTo>
                    <a:lnTo>
                      <a:pt x="177" y="144"/>
                    </a:lnTo>
                    <a:lnTo>
                      <a:pt x="200" y="143"/>
                    </a:lnTo>
                    <a:lnTo>
                      <a:pt x="224" y="138"/>
                    </a:lnTo>
                    <a:lnTo>
                      <a:pt x="222" y="138"/>
                    </a:lnTo>
                    <a:lnTo>
                      <a:pt x="240" y="129"/>
                    </a:lnTo>
                    <a:lnTo>
                      <a:pt x="237"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9" name="Freeform 134"/>
              <p:cNvSpPr>
                <a:spLocks/>
              </p:cNvSpPr>
              <p:nvPr/>
            </p:nvSpPr>
            <p:spPr bwMode="auto">
              <a:xfrm>
                <a:off x="3335" y="1411"/>
                <a:ext cx="7" cy="6"/>
              </a:xfrm>
              <a:custGeom>
                <a:avLst/>
                <a:gdLst>
                  <a:gd name="T0" fmla="*/ 20 w 20"/>
                  <a:gd name="T1" fmla="*/ 8 h 18"/>
                  <a:gd name="T2" fmla="*/ 18 w 20"/>
                  <a:gd name="T3" fmla="*/ 3 h 18"/>
                  <a:gd name="T4" fmla="*/ 11 w 20"/>
                  <a:gd name="T5" fmla="*/ 3 h 18"/>
                  <a:gd name="T6" fmla="*/ 6 w 20"/>
                  <a:gd name="T7" fmla="*/ 0 h 18"/>
                  <a:gd name="T8" fmla="*/ 3 w 20"/>
                  <a:gd name="T9" fmla="*/ 6 h 18"/>
                  <a:gd name="T10" fmla="*/ 0 w 20"/>
                  <a:gd name="T11" fmla="*/ 12 h 18"/>
                  <a:gd name="T12" fmla="*/ 11 w 20"/>
                  <a:gd name="T13" fmla="*/ 18 h 18"/>
                  <a:gd name="T14" fmla="*/ 14 w 20"/>
                  <a:gd name="T15" fmla="*/ 18 h 18"/>
                  <a:gd name="T16" fmla="*/ 14 w 20"/>
                  <a:gd name="T17" fmla="*/ 11 h 18"/>
                  <a:gd name="T18" fmla="*/ 20 w 20"/>
                  <a:gd name="T19" fmla="*/ 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8"/>
                  <a:gd name="T32" fmla="*/ 20 w 20"/>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8">
                    <a:moveTo>
                      <a:pt x="20" y="8"/>
                    </a:moveTo>
                    <a:lnTo>
                      <a:pt x="18" y="3"/>
                    </a:lnTo>
                    <a:lnTo>
                      <a:pt x="11" y="3"/>
                    </a:lnTo>
                    <a:lnTo>
                      <a:pt x="6" y="0"/>
                    </a:lnTo>
                    <a:lnTo>
                      <a:pt x="3" y="6"/>
                    </a:lnTo>
                    <a:lnTo>
                      <a:pt x="0" y="12"/>
                    </a:lnTo>
                    <a:lnTo>
                      <a:pt x="11" y="18"/>
                    </a:lnTo>
                    <a:lnTo>
                      <a:pt x="14" y="18"/>
                    </a:lnTo>
                    <a:lnTo>
                      <a:pt x="14" y="11"/>
                    </a:lnTo>
                    <a:lnTo>
                      <a:pt x="2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0" name="Freeform 135"/>
              <p:cNvSpPr>
                <a:spLocks/>
              </p:cNvSpPr>
              <p:nvPr/>
            </p:nvSpPr>
            <p:spPr bwMode="auto">
              <a:xfrm>
                <a:off x="3331" y="1409"/>
                <a:ext cx="6" cy="7"/>
              </a:xfrm>
              <a:custGeom>
                <a:avLst/>
                <a:gdLst>
                  <a:gd name="T0" fmla="*/ 19 w 19"/>
                  <a:gd name="T1" fmla="*/ 7 h 21"/>
                  <a:gd name="T2" fmla="*/ 11 w 19"/>
                  <a:gd name="T3" fmla="*/ 3 h 21"/>
                  <a:gd name="T4" fmla="*/ 6 w 19"/>
                  <a:gd name="T5" fmla="*/ 0 h 21"/>
                  <a:gd name="T6" fmla="*/ 3 w 19"/>
                  <a:gd name="T7" fmla="*/ 7 h 21"/>
                  <a:gd name="T8" fmla="*/ 0 w 19"/>
                  <a:gd name="T9" fmla="*/ 15 h 21"/>
                  <a:gd name="T10" fmla="*/ 13 w 19"/>
                  <a:gd name="T11" fmla="*/ 21 h 21"/>
                  <a:gd name="T12" fmla="*/ 16 w 19"/>
                  <a:gd name="T13" fmla="*/ 13 h 21"/>
                  <a:gd name="T14" fmla="*/ 19 w 19"/>
                  <a:gd name="T15" fmla="*/ 7 h 21"/>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21"/>
                  <a:gd name="T26" fmla="*/ 19 w 19"/>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21">
                    <a:moveTo>
                      <a:pt x="19" y="7"/>
                    </a:moveTo>
                    <a:lnTo>
                      <a:pt x="11" y="3"/>
                    </a:lnTo>
                    <a:lnTo>
                      <a:pt x="6" y="0"/>
                    </a:lnTo>
                    <a:lnTo>
                      <a:pt x="3" y="7"/>
                    </a:lnTo>
                    <a:lnTo>
                      <a:pt x="0" y="15"/>
                    </a:lnTo>
                    <a:lnTo>
                      <a:pt x="13" y="21"/>
                    </a:lnTo>
                    <a:lnTo>
                      <a:pt x="16" y="13"/>
                    </a:lnTo>
                    <a:lnTo>
                      <a:pt x="1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1" name="Freeform 136"/>
              <p:cNvSpPr>
                <a:spLocks/>
              </p:cNvSpPr>
              <p:nvPr/>
            </p:nvSpPr>
            <p:spPr bwMode="auto">
              <a:xfrm>
                <a:off x="3310" y="1397"/>
                <a:ext cx="30" cy="20"/>
              </a:xfrm>
              <a:custGeom>
                <a:avLst/>
                <a:gdLst>
                  <a:gd name="T0" fmla="*/ 65 w 89"/>
                  <a:gd name="T1" fmla="*/ 41 h 60"/>
                  <a:gd name="T2" fmla="*/ 68 w 89"/>
                  <a:gd name="T3" fmla="*/ 35 h 60"/>
                  <a:gd name="T4" fmla="*/ 50 w 89"/>
                  <a:gd name="T5" fmla="*/ 27 h 60"/>
                  <a:gd name="T6" fmla="*/ 40 w 89"/>
                  <a:gd name="T7" fmla="*/ 21 h 60"/>
                  <a:gd name="T8" fmla="*/ 9 w 89"/>
                  <a:gd name="T9" fmla="*/ 0 h 60"/>
                  <a:gd name="T10" fmla="*/ 5 w 89"/>
                  <a:gd name="T11" fmla="*/ 6 h 60"/>
                  <a:gd name="T12" fmla="*/ 0 w 89"/>
                  <a:gd name="T13" fmla="*/ 12 h 60"/>
                  <a:gd name="T14" fmla="*/ 14 w 89"/>
                  <a:gd name="T15" fmla="*/ 21 h 60"/>
                  <a:gd name="T16" fmla="*/ 45 w 89"/>
                  <a:gd name="T17" fmla="*/ 38 h 60"/>
                  <a:gd name="T18" fmla="*/ 89 w 89"/>
                  <a:gd name="T19" fmla="*/ 60 h 60"/>
                  <a:gd name="T20" fmla="*/ 62 w 89"/>
                  <a:gd name="T21" fmla="*/ 49 h 60"/>
                  <a:gd name="T22" fmla="*/ 65 w 89"/>
                  <a:gd name="T23" fmla="*/ 41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60"/>
                  <a:gd name="T38" fmla="*/ 89 w 89"/>
                  <a:gd name="T39" fmla="*/ 60 h 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60">
                    <a:moveTo>
                      <a:pt x="65" y="41"/>
                    </a:moveTo>
                    <a:lnTo>
                      <a:pt x="68" y="35"/>
                    </a:lnTo>
                    <a:lnTo>
                      <a:pt x="50" y="27"/>
                    </a:lnTo>
                    <a:lnTo>
                      <a:pt x="40" y="21"/>
                    </a:lnTo>
                    <a:lnTo>
                      <a:pt x="9" y="0"/>
                    </a:lnTo>
                    <a:lnTo>
                      <a:pt x="5" y="6"/>
                    </a:lnTo>
                    <a:lnTo>
                      <a:pt x="0" y="12"/>
                    </a:lnTo>
                    <a:lnTo>
                      <a:pt x="14" y="21"/>
                    </a:lnTo>
                    <a:lnTo>
                      <a:pt x="45" y="38"/>
                    </a:lnTo>
                    <a:lnTo>
                      <a:pt x="89" y="60"/>
                    </a:lnTo>
                    <a:lnTo>
                      <a:pt x="62" y="49"/>
                    </a:lnTo>
                    <a:lnTo>
                      <a:pt x="65"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2" name="Freeform 137"/>
              <p:cNvSpPr>
                <a:spLocks/>
              </p:cNvSpPr>
              <p:nvPr/>
            </p:nvSpPr>
            <p:spPr bwMode="auto">
              <a:xfrm>
                <a:off x="3263" y="1351"/>
                <a:ext cx="67" cy="57"/>
              </a:xfrm>
              <a:custGeom>
                <a:avLst/>
                <a:gdLst>
                  <a:gd name="T0" fmla="*/ 152 w 201"/>
                  <a:gd name="T1" fmla="*/ 140 h 172"/>
                  <a:gd name="T2" fmla="*/ 201 w 201"/>
                  <a:gd name="T3" fmla="*/ 172 h 172"/>
                  <a:gd name="T4" fmla="*/ 134 w 201"/>
                  <a:gd name="T5" fmla="*/ 130 h 172"/>
                  <a:gd name="T6" fmla="*/ 102 w 201"/>
                  <a:gd name="T7" fmla="*/ 105 h 172"/>
                  <a:gd name="T8" fmla="*/ 55 w 201"/>
                  <a:gd name="T9" fmla="*/ 61 h 172"/>
                  <a:gd name="T10" fmla="*/ 59 w 201"/>
                  <a:gd name="T11" fmla="*/ 65 h 172"/>
                  <a:gd name="T12" fmla="*/ 33 w 201"/>
                  <a:gd name="T13" fmla="*/ 31 h 172"/>
                  <a:gd name="T14" fmla="*/ 12 w 201"/>
                  <a:gd name="T15" fmla="*/ 0 h 172"/>
                  <a:gd name="T16" fmla="*/ 6 w 201"/>
                  <a:gd name="T17" fmla="*/ 5 h 172"/>
                  <a:gd name="T18" fmla="*/ 0 w 201"/>
                  <a:gd name="T19" fmla="*/ 9 h 172"/>
                  <a:gd name="T20" fmla="*/ 21 w 201"/>
                  <a:gd name="T21" fmla="*/ 40 h 172"/>
                  <a:gd name="T22" fmla="*/ 39 w 201"/>
                  <a:gd name="T23" fmla="*/ 62 h 172"/>
                  <a:gd name="T24" fmla="*/ 93 w 201"/>
                  <a:gd name="T25" fmla="*/ 117 h 172"/>
                  <a:gd name="T26" fmla="*/ 93 w 201"/>
                  <a:gd name="T27" fmla="*/ 117 h 172"/>
                  <a:gd name="T28" fmla="*/ 111 w 201"/>
                  <a:gd name="T29" fmla="*/ 130 h 172"/>
                  <a:gd name="T30" fmla="*/ 145 w 201"/>
                  <a:gd name="T31" fmla="*/ 152 h 172"/>
                  <a:gd name="T32" fmla="*/ 148 w 201"/>
                  <a:gd name="T33" fmla="*/ 146 h 172"/>
                  <a:gd name="T34" fmla="*/ 152 w 201"/>
                  <a:gd name="T35" fmla="*/ 140 h 1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1"/>
                  <a:gd name="T55" fmla="*/ 0 h 172"/>
                  <a:gd name="T56" fmla="*/ 201 w 201"/>
                  <a:gd name="T57" fmla="*/ 172 h 17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1" h="172">
                    <a:moveTo>
                      <a:pt x="152" y="140"/>
                    </a:moveTo>
                    <a:lnTo>
                      <a:pt x="201" y="172"/>
                    </a:lnTo>
                    <a:lnTo>
                      <a:pt x="134" y="130"/>
                    </a:lnTo>
                    <a:lnTo>
                      <a:pt x="102" y="105"/>
                    </a:lnTo>
                    <a:lnTo>
                      <a:pt x="55" y="61"/>
                    </a:lnTo>
                    <a:lnTo>
                      <a:pt x="59" y="65"/>
                    </a:lnTo>
                    <a:lnTo>
                      <a:pt x="33" y="31"/>
                    </a:lnTo>
                    <a:lnTo>
                      <a:pt x="12" y="0"/>
                    </a:lnTo>
                    <a:lnTo>
                      <a:pt x="6" y="5"/>
                    </a:lnTo>
                    <a:lnTo>
                      <a:pt x="0" y="9"/>
                    </a:lnTo>
                    <a:lnTo>
                      <a:pt x="21" y="40"/>
                    </a:lnTo>
                    <a:lnTo>
                      <a:pt x="39" y="62"/>
                    </a:lnTo>
                    <a:lnTo>
                      <a:pt x="93" y="117"/>
                    </a:lnTo>
                    <a:lnTo>
                      <a:pt x="111" y="130"/>
                    </a:lnTo>
                    <a:lnTo>
                      <a:pt x="145" y="152"/>
                    </a:lnTo>
                    <a:lnTo>
                      <a:pt x="148" y="146"/>
                    </a:lnTo>
                    <a:lnTo>
                      <a:pt x="152"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3" name="Freeform 138"/>
              <p:cNvSpPr>
                <a:spLocks/>
              </p:cNvSpPr>
              <p:nvPr/>
            </p:nvSpPr>
            <p:spPr bwMode="auto">
              <a:xfrm>
                <a:off x="3130" y="1348"/>
                <a:ext cx="137" cy="99"/>
              </a:xfrm>
              <a:custGeom>
                <a:avLst/>
                <a:gdLst>
                  <a:gd name="T0" fmla="*/ 409 w 409"/>
                  <a:gd name="T1" fmla="*/ 9 h 298"/>
                  <a:gd name="T2" fmla="*/ 403 w 409"/>
                  <a:gd name="T3" fmla="*/ 0 h 298"/>
                  <a:gd name="T4" fmla="*/ 394 w 409"/>
                  <a:gd name="T5" fmla="*/ 14 h 298"/>
                  <a:gd name="T6" fmla="*/ 384 w 409"/>
                  <a:gd name="T7" fmla="*/ 22 h 298"/>
                  <a:gd name="T8" fmla="*/ 365 w 409"/>
                  <a:gd name="T9" fmla="*/ 40 h 298"/>
                  <a:gd name="T10" fmla="*/ 340 w 409"/>
                  <a:gd name="T11" fmla="*/ 61 h 298"/>
                  <a:gd name="T12" fmla="*/ 311 w 409"/>
                  <a:gd name="T13" fmla="*/ 87 h 298"/>
                  <a:gd name="T14" fmla="*/ 274 w 409"/>
                  <a:gd name="T15" fmla="*/ 115 h 298"/>
                  <a:gd name="T16" fmla="*/ 235 w 409"/>
                  <a:gd name="T17" fmla="*/ 145 h 298"/>
                  <a:gd name="T18" fmla="*/ 191 w 409"/>
                  <a:gd name="T19" fmla="*/ 176 h 298"/>
                  <a:gd name="T20" fmla="*/ 135 w 409"/>
                  <a:gd name="T21" fmla="*/ 212 h 298"/>
                  <a:gd name="T22" fmla="*/ 100 w 409"/>
                  <a:gd name="T23" fmla="*/ 235 h 298"/>
                  <a:gd name="T24" fmla="*/ 62 w 409"/>
                  <a:gd name="T25" fmla="*/ 257 h 298"/>
                  <a:gd name="T26" fmla="*/ 0 w 409"/>
                  <a:gd name="T27" fmla="*/ 283 h 298"/>
                  <a:gd name="T28" fmla="*/ 3 w 409"/>
                  <a:gd name="T29" fmla="*/ 290 h 298"/>
                  <a:gd name="T30" fmla="*/ 6 w 409"/>
                  <a:gd name="T31" fmla="*/ 298 h 298"/>
                  <a:gd name="T32" fmla="*/ 44 w 409"/>
                  <a:gd name="T33" fmla="*/ 280 h 298"/>
                  <a:gd name="T34" fmla="*/ 106 w 409"/>
                  <a:gd name="T35" fmla="*/ 246 h 298"/>
                  <a:gd name="T36" fmla="*/ 165 w 409"/>
                  <a:gd name="T37" fmla="*/ 212 h 298"/>
                  <a:gd name="T38" fmla="*/ 200 w 409"/>
                  <a:gd name="T39" fmla="*/ 187 h 298"/>
                  <a:gd name="T40" fmla="*/ 244 w 409"/>
                  <a:gd name="T41" fmla="*/ 156 h 298"/>
                  <a:gd name="T42" fmla="*/ 283 w 409"/>
                  <a:gd name="T43" fmla="*/ 127 h 298"/>
                  <a:gd name="T44" fmla="*/ 319 w 409"/>
                  <a:gd name="T45" fmla="*/ 99 h 298"/>
                  <a:gd name="T46" fmla="*/ 349 w 409"/>
                  <a:gd name="T47" fmla="*/ 72 h 298"/>
                  <a:gd name="T48" fmla="*/ 374 w 409"/>
                  <a:gd name="T49" fmla="*/ 52 h 298"/>
                  <a:gd name="T50" fmla="*/ 393 w 409"/>
                  <a:gd name="T51" fmla="*/ 34 h 298"/>
                  <a:gd name="T52" fmla="*/ 406 w 409"/>
                  <a:gd name="T53" fmla="*/ 22 h 298"/>
                  <a:gd name="T54" fmla="*/ 409 w 409"/>
                  <a:gd name="T55" fmla="*/ 18 h 298"/>
                  <a:gd name="T56" fmla="*/ 403 w 409"/>
                  <a:gd name="T57" fmla="*/ 14 h 298"/>
                  <a:gd name="T58" fmla="*/ 409 w 409"/>
                  <a:gd name="T59" fmla="*/ 9 h 2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9"/>
                  <a:gd name="T91" fmla="*/ 0 h 298"/>
                  <a:gd name="T92" fmla="*/ 409 w 409"/>
                  <a:gd name="T93" fmla="*/ 298 h 2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9" h="298">
                    <a:moveTo>
                      <a:pt x="409" y="9"/>
                    </a:moveTo>
                    <a:lnTo>
                      <a:pt x="403" y="0"/>
                    </a:lnTo>
                    <a:lnTo>
                      <a:pt x="394" y="14"/>
                    </a:lnTo>
                    <a:lnTo>
                      <a:pt x="384" y="22"/>
                    </a:lnTo>
                    <a:lnTo>
                      <a:pt x="365" y="40"/>
                    </a:lnTo>
                    <a:lnTo>
                      <a:pt x="340" y="61"/>
                    </a:lnTo>
                    <a:lnTo>
                      <a:pt x="311" y="87"/>
                    </a:lnTo>
                    <a:lnTo>
                      <a:pt x="274" y="115"/>
                    </a:lnTo>
                    <a:lnTo>
                      <a:pt x="235" y="145"/>
                    </a:lnTo>
                    <a:lnTo>
                      <a:pt x="191" y="176"/>
                    </a:lnTo>
                    <a:lnTo>
                      <a:pt x="135" y="212"/>
                    </a:lnTo>
                    <a:lnTo>
                      <a:pt x="100" y="235"/>
                    </a:lnTo>
                    <a:lnTo>
                      <a:pt x="62" y="257"/>
                    </a:lnTo>
                    <a:lnTo>
                      <a:pt x="0" y="283"/>
                    </a:lnTo>
                    <a:lnTo>
                      <a:pt x="3" y="290"/>
                    </a:lnTo>
                    <a:lnTo>
                      <a:pt x="6" y="298"/>
                    </a:lnTo>
                    <a:lnTo>
                      <a:pt x="44" y="280"/>
                    </a:lnTo>
                    <a:lnTo>
                      <a:pt x="106" y="246"/>
                    </a:lnTo>
                    <a:lnTo>
                      <a:pt x="165" y="212"/>
                    </a:lnTo>
                    <a:lnTo>
                      <a:pt x="200" y="187"/>
                    </a:lnTo>
                    <a:lnTo>
                      <a:pt x="244" y="156"/>
                    </a:lnTo>
                    <a:lnTo>
                      <a:pt x="283" y="127"/>
                    </a:lnTo>
                    <a:lnTo>
                      <a:pt x="319" y="99"/>
                    </a:lnTo>
                    <a:lnTo>
                      <a:pt x="349" y="72"/>
                    </a:lnTo>
                    <a:lnTo>
                      <a:pt x="374" y="52"/>
                    </a:lnTo>
                    <a:lnTo>
                      <a:pt x="393" y="34"/>
                    </a:lnTo>
                    <a:lnTo>
                      <a:pt x="406" y="22"/>
                    </a:lnTo>
                    <a:lnTo>
                      <a:pt x="409" y="18"/>
                    </a:lnTo>
                    <a:lnTo>
                      <a:pt x="403" y="14"/>
                    </a:lnTo>
                    <a:lnTo>
                      <a:pt x="40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4" name="Freeform 139"/>
              <p:cNvSpPr>
                <a:spLocks/>
              </p:cNvSpPr>
              <p:nvPr/>
            </p:nvSpPr>
            <p:spPr bwMode="auto">
              <a:xfrm>
                <a:off x="3110" y="1442"/>
                <a:ext cx="23" cy="30"/>
              </a:xfrm>
              <a:custGeom>
                <a:avLst/>
                <a:gdLst>
                  <a:gd name="T0" fmla="*/ 62 w 71"/>
                  <a:gd name="T1" fmla="*/ 0 h 90"/>
                  <a:gd name="T2" fmla="*/ 62 w 71"/>
                  <a:gd name="T3" fmla="*/ 0 h 90"/>
                  <a:gd name="T4" fmla="*/ 54 w 71"/>
                  <a:gd name="T5" fmla="*/ 12 h 90"/>
                  <a:gd name="T6" fmla="*/ 44 w 71"/>
                  <a:gd name="T7" fmla="*/ 27 h 90"/>
                  <a:gd name="T8" fmla="*/ 32 w 71"/>
                  <a:gd name="T9" fmla="*/ 43 h 90"/>
                  <a:gd name="T10" fmla="*/ 13 w 71"/>
                  <a:gd name="T11" fmla="*/ 68 h 90"/>
                  <a:gd name="T12" fmla="*/ 0 w 71"/>
                  <a:gd name="T13" fmla="*/ 81 h 90"/>
                  <a:gd name="T14" fmla="*/ 4 w 71"/>
                  <a:gd name="T15" fmla="*/ 86 h 90"/>
                  <a:gd name="T16" fmla="*/ 9 w 71"/>
                  <a:gd name="T17" fmla="*/ 90 h 90"/>
                  <a:gd name="T18" fmla="*/ 34 w 71"/>
                  <a:gd name="T19" fmla="*/ 65 h 90"/>
                  <a:gd name="T20" fmla="*/ 44 w 71"/>
                  <a:gd name="T21" fmla="*/ 52 h 90"/>
                  <a:gd name="T22" fmla="*/ 56 w 71"/>
                  <a:gd name="T23" fmla="*/ 35 h 90"/>
                  <a:gd name="T24" fmla="*/ 63 w 71"/>
                  <a:gd name="T25" fmla="*/ 27 h 90"/>
                  <a:gd name="T26" fmla="*/ 71 w 71"/>
                  <a:gd name="T27" fmla="*/ 10 h 90"/>
                  <a:gd name="T28" fmla="*/ 65 w 71"/>
                  <a:gd name="T29" fmla="*/ 7 h 90"/>
                  <a:gd name="T30" fmla="*/ 62 w 71"/>
                  <a:gd name="T31" fmla="*/ 0 h 9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1"/>
                  <a:gd name="T49" fmla="*/ 0 h 90"/>
                  <a:gd name="T50" fmla="*/ 71 w 71"/>
                  <a:gd name="T51" fmla="*/ 90 h 9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1" h="90">
                    <a:moveTo>
                      <a:pt x="62" y="0"/>
                    </a:moveTo>
                    <a:lnTo>
                      <a:pt x="62" y="0"/>
                    </a:lnTo>
                    <a:lnTo>
                      <a:pt x="54" y="12"/>
                    </a:lnTo>
                    <a:lnTo>
                      <a:pt x="44" y="27"/>
                    </a:lnTo>
                    <a:lnTo>
                      <a:pt x="32" y="43"/>
                    </a:lnTo>
                    <a:lnTo>
                      <a:pt x="13" y="68"/>
                    </a:lnTo>
                    <a:lnTo>
                      <a:pt x="0" y="81"/>
                    </a:lnTo>
                    <a:lnTo>
                      <a:pt x="4" y="86"/>
                    </a:lnTo>
                    <a:lnTo>
                      <a:pt x="9" y="90"/>
                    </a:lnTo>
                    <a:lnTo>
                      <a:pt x="34" y="65"/>
                    </a:lnTo>
                    <a:lnTo>
                      <a:pt x="44" y="52"/>
                    </a:lnTo>
                    <a:lnTo>
                      <a:pt x="56" y="35"/>
                    </a:lnTo>
                    <a:lnTo>
                      <a:pt x="63" y="27"/>
                    </a:lnTo>
                    <a:lnTo>
                      <a:pt x="71" y="10"/>
                    </a:lnTo>
                    <a:lnTo>
                      <a:pt x="65" y="7"/>
                    </a:ln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5" name="Freeform 140"/>
              <p:cNvSpPr>
                <a:spLocks/>
              </p:cNvSpPr>
              <p:nvPr/>
            </p:nvSpPr>
            <p:spPr bwMode="auto">
              <a:xfrm>
                <a:off x="3050" y="1469"/>
                <a:ext cx="63" cy="37"/>
              </a:xfrm>
              <a:custGeom>
                <a:avLst/>
                <a:gdLst>
                  <a:gd name="T0" fmla="*/ 182 w 187"/>
                  <a:gd name="T1" fmla="*/ 6 h 112"/>
                  <a:gd name="T2" fmla="*/ 178 w 187"/>
                  <a:gd name="T3" fmla="*/ 0 h 112"/>
                  <a:gd name="T4" fmla="*/ 156 w 187"/>
                  <a:gd name="T5" fmla="*/ 20 h 112"/>
                  <a:gd name="T6" fmla="*/ 131 w 187"/>
                  <a:gd name="T7" fmla="*/ 39 h 112"/>
                  <a:gd name="T8" fmla="*/ 98 w 187"/>
                  <a:gd name="T9" fmla="*/ 61 h 112"/>
                  <a:gd name="T10" fmla="*/ 76 w 187"/>
                  <a:gd name="T11" fmla="*/ 73 h 112"/>
                  <a:gd name="T12" fmla="*/ 38 w 187"/>
                  <a:gd name="T13" fmla="*/ 88 h 112"/>
                  <a:gd name="T14" fmla="*/ 0 w 187"/>
                  <a:gd name="T15" fmla="*/ 97 h 112"/>
                  <a:gd name="T16" fmla="*/ 1 w 187"/>
                  <a:gd name="T17" fmla="*/ 104 h 112"/>
                  <a:gd name="T18" fmla="*/ 3 w 187"/>
                  <a:gd name="T19" fmla="*/ 112 h 112"/>
                  <a:gd name="T20" fmla="*/ 41 w 187"/>
                  <a:gd name="T21" fmla="*/ 103 h 112"/>
                  <a:gd name="T22" fmla="*/ 73 w 187"/>
                  <a:gd name="T23" fmla="*/ 91 h 112"/>
                  <a:gd name="T24" fmla="*/ 116 w 187"/>
                  <a:gd name="T25" fmla="*/ 67 h 112"/>
                  <a:gd name="T26" fmla="*/ 140 w 187"/>
                  <a:gd name="T27" fmla="*/ 51 h 112"/>
                  <a:gd name="T28" fmla="*/ 165 w 187"/>
                  <a:gd name="T29" fmla="*/ 32 h 112"/>
                  <a:gd name="T30" fmla="*/ 166 w 187"/>
                  <a:gd name="T31" fmla="*/ 31 h 112"/>
                  <a:gd name="T32" fmla="*/ 187 w 187"/>
                  <a:gd name="T33" fmla="*/ 10 h 112"/>
                  <a:gd name="T34" fmla="*/ 182 w 187"/>
                  <a:gd name="T35" fmla="*/ 6 h 1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7"/>
                  <a:gd name="T55" fmla="*/ 0 h 112"/>
                  <a:gd name="T56" fmla="*/ 187 w 187"/>
                  <a:gd name="T57" fmla="*/ 112 h 1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7" h="112">
                    <a:moveTo>
                      <a:pt x="182" y="6"/>
                    </a:moveTo>
                    <a:lnTo>
                      <a:pt x="178" y="0"/>
                    </a:lnTo>
                    <a:lnTo>
                      <a:pt x="156" y="20"/>
                    </a:lnTo>
                    <a:lnTo>
                      <a:pt x="131" y="39"/>
                    </a:lnTo>
                    <a:lnTo>
                      <a:pt x="98" y="61"/>
                    </a:lnTo>
                    <a:lnTo>
                      <a:pt x="76" y="73"/>
                    </a:lnTo>
                    <a:lnTo>
                      <a:pt x="38" y="88"/>
                    </a:lnTo>
                    <a:lnTo>
                      <a:pt x="0" y="97"/>
                    </a:lnTo>
                    <a:lnTo>
                      <a:pt x="1" y="104"/>
                    </a:lnTo>
                    <a:lnTo>
                      <a:pt x="3" y="112"/>
                    </a:lnTo>
                    <a:lnTo>
                      <a:pt x="41" y="103"/>
                    </a:lnTo>
                    <a:lnTo>
                      <a:pt x="73" y="91"/>
                    </a:lnTo>
                    <a:lnTo>
                      <a:pt x="116" y="67"/>
                    </a:lnTo>
                    <a:lnTo>
                      <a:pt x="140" y="51"/>
                    </a:lnTo>
                    <a:lnTo>
                      <a:pt x="165" y="32"/>
                    </a:lnTo>
                    <a:lnTo>
                      <a:pt x="166" y="31"/>
                    </a:lnTo>
                    <a:lnTo>
                      <a:pt x="187" y="10"/>
                    </a:lnTo>
                    <a:lnTo>
                      <a:pt x="18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6" name="Freeform 141"/>
              <p:cNvSpPr>
                <a:spLocks/>
              </p:cNvSpPr>
              <p:nvPr/>
            </p:nvSpPr>
            <p:spPr bwMode="auto">
              <a:xfrm>
                <a:off x="3048" y="1501"/>
                <a:ext cx="5" cy="4"/>
              </a:xfrm>
              <a:custGeom>
                <a:avLst/>
                <a:gdLst>
                  <a:gd name="T0" fmla="*/ 6 w 13"/>
                  <a:gd name="T1" fmla="*/ 0 h 13"/>
                  <a:gd name="T2" fmla="*/ 4 w 13"/>
                  <a:gd name="T3" fmla="*/ 0 h 13"/>
                  <a:gd name="T4" fmla="*/ 0 w 13"/>
                  <a:gd name="T5" fmla="*/ 7 h 13"/>
                  <a:gd name="T6" fmla="*/ 6 w 13"/>
                  <a:gd name="T7" fmla="*/ 10 h 13"/>
                  <a:gd name="T8" fmla="*/ 11 w 13"/>
                  <a:gd name="T9" fmla="*/ 13 h 13"/>
                  <a:gd name="T10" fmla="*/ 13 w 13"/>
                  <a:gd name="T11" fmla="*/ 10 h 13"/>
                  <a:gd name="T12" fmla="*/ 7 w 13"/>
                  <a:gd name="T13" fmla="*/ 7 h 13"/>
                  <a:gd name="T14" fmla="*/ 6 w 13"/>
                  <a:gd name="T15" fmla="*/ 0 h 13"/>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3"/>
                  <a:gd name="T26" fmla="*/ 13 w 13"/>
                  <a:gd name="T27" fmla="*/ 13 h 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3">
                    <a:moveTo>
                      <a:pt x="6" y="0"/>
                    </a:moveTo>
                    <a:lnTo>
                      <a:pt x="4" y="0"/>
                    </a:lnTo>
                    <a:lnTo>
                      <a:pt x="0" y="7"/>
                    </a:lnTo>
                    <a:lnTo>
                      <a:pt x="6" y="10"/>
                    </a:lnTo>
                    <a:lnTo>
                      <a:pt x="11" y="13"/>
                    </a:lnTo>
                    <a:lnTo>
                      <a:pt x="13" y="10"/>
                    </a:lnTo>
                    <a:lnTo>
                      <a:pt x="7" y="7"/>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7" name="Freeform 142"/>
              <p:cNvSpPr>
                <a:spLocks/>
              </p:cNvSpPr>
              <p:nvPr/>
            </p:nvSpPr>
            <p:spPr bwMode="auto">
              <a:xfrm>
                <a:off x="3040" y="1502"/>
                <a:ext cx="12" cy="12"/>
              </a:xfrm>
              <a:custGeom>
                <a:avLst/>
                <a:gdLst>
                  <a:gd name="T0" fmla="*/ 31 w 36"/>
                  <a:gd name="T1" fmla="*/ 6 h 34"/>
                  <a:gd name="T2" fmla="*/ 26 w 36"/>
                  <a:gd name="T3" fmla="*/ 0 h 34"/>
                  <a:gd name="T4" fmla="*/ 20 w 36"/>
                  <a:gd name="T5" fmla="*/ 5 h 34"/>
                  <a:gd name="T6" fmla="*/ 11 w 36"/>
                  <a:gd name="T7" fmla="*/ 12 h 34"/>
                  <a:gd name="T8" fmla="*/ 0 w 36"/>
                  <a:gd name="T9" fmla="*/ 22 h 34"/>
                  <a:gd name="T10" fmla="*/ 4 w 36"/>
                  <a:gd name="T11" fmla="*/ 28 h 34"/>
                  <a:gd name="T12" fmla="*/ 9 w 36"/>
                  <a:gd name="T13" fmla="*/ 34 h 34"/>
                  <a:gd name="T14" fmla="*/ 20 w 36"/>
                  <a:gd name="T15" fmla="*/ 24 h 34"/>
                  <a:gd name="T16" fmla="*/ 29 w 36"/>
                  <a:gd name="T17" fmla="*/ 16 h 34"/>
                  <a:gd name="T18" fmla="*/ 35 w 36"/>
                  <a:gd name="T19" fmla="*/ 12 h 34"/>
                  <a:gd name="T20" fmla="*/ 36 w 36"/>
                  <a:gd name="T21" fmla="*/ 9 h 34"/>
                  <a:gd name="T22" fmla="*/ 31 w 36"/>
                  <a:gd name="T23" fmla="*/ 6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34"/>
                  <a:gd name="T38" fmla="*/ 36 w 36"/>
                  <a:gd name="T39" fmla="*/ 34 h 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34">
                    <a:moveTo>
                      <a:pt x="31" y="6"/>
                    </a:moveTo>
                    <a:lnTo>
                      <a:pt x="26" y="0"/>
                    </a:lnTo>
                    <a:lnTo>
                      <a:pt x="20" y="5"/>
                    </a:lnTo>
                    <a:lnTo>
                      <a:pt x="11" y="12"/>
                    </a:lnTo>
                    <a:lnTo>
                      <a:pt x="0" y="22"/>
                    </a:lnTo>
                    <a:lnTo>
                      <a:pt x="4" y="28"/>
                    </a:lnTo>
                    <a:lnTo>
                      <a:pt x="9" y="34"/>
                    </a:lnTo>
                    <a:lnTo>
                      <a:pt x="20" y="24"/>
                    </a:lnTo>
                    <a:lnTo>
                      <a:pt x="29" y="16"/>
                    </a:lnTo>
                    <a:lnTo>
                      <a:pt x="35" y="12"/>
                    </a:lnTo>
                    <a:lnTo>
                      <a:pt x="36" y="9"/>
                    </a:lnTo>
                    <a:lnTo>
                      <a:pt x="3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8" name="Freeform 143"/>
              <p:cNvSpPr>
                <a:spLocks/>
              </p:cNvSpPr>
              <p:nvPr/>
            </p:nvSpPr>
            <p:spPr bwMode="auto">
              <a:xfrm>
                <a:off x="3026" y="1506"/>
                <a:ext cx="18" cy="20"/>
              </a:xfrm>
              <a:custGeom>
                <a:avLst/>
                <a:gdLst>
                  <a:gd name="T0" fmla="*/ 42 w 53"/>
                  <a:gd name="T1" fmla="*/ 10 h 59"/>
                  <a:gd name="T2" fmla="*/ 53 w 53"/>
                  <a:gd name="T3" fmla="*/ 0 h 59"/>
                  <a:gd name="T4" fmla="*/ 37 w 53"/>
                  <a:gd name="T5" fmla="*/ 16 h 59"/>
                  <a:gd name="T6" fmla="*/ 15 w 53"/>
                  <a:gd name="T7" fmla="*/ 34 h 59"/>
                  <a:gd name="T8" fmla="*/ 0 w 53"/>
                  <a:gd name="T9" fmla="*/ 47 h 59"/>
                  <a:gd name="T10" fmla="*/ 5 w 53"/>
                  <a:gd name="T11" fmla="*/ 53 h 59"/>
                  <a:gd name="T12" fmla="*/ 9 w 53"/>
                  <a:gd name="T13" fmla="*/ 59 h 59"/>
                  <a:gd name="T14" fmla="*/ 24 w 53"/>
                  <a:gd name="T15" fmla="*/ 46 h 59"/>
                  <a:gd name="T16" fmla="*/ 31 w 53"/>
                  <a:gd name="T17" fmla="*/ 40 h 59"/>
                  <a:gd name="T18" fmla="*/ 51 w 53"/>
                  <a:gd name="T19" fmla="*/ 21 h 59"/>
                  <a:gd name="T20" fmla="*/ 46 w 53"/>
                  <a:gd name="T21" fmla="*/ 16 h 59"/>
                  <a:gd name="T22" fmla="*/ 42 w 53"/>
                  <a:gd name="T23" fmla="*/ 10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
                  <a:gd name="T37" fmla="*/ 0 h 59"/>
                  <a:gd name="T38" fmla="*/ 53 w 53"/>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 h="59">
                    <a:moveTo>
                      <a:pt x="42" y="10"/>
                    </a:moveTo>
                    <a:lnTo>
                      <a:pt x="53" y="0"/>
                    </a:lnTo>
                    <a:lnTo>
                      <a:pt x="37" y="16"/>
                    </a:lnTo>
                    <a:lnTo>
                      <a:pt x="15" y="34"/>
                    </a:lnTo>
                    <a:lnTo>
                      <a:pt x="0" y="47"/>
                    </a:lnTo>
                    <a:lnTo>
                      <a:pt x="5" y="53"/>
                    </a:lnTo>
                    <a:lnTo>
                      <a:pt x="9" y="59"/>
                    </a:lnTo>
                    <a:lnTo>
                      <a:pt x="24" y="46"/>
                    </a:lnTo>
                    <a:lnTo>
                      <a:pt x="31" y="40"/>
                    </a:lnTo>
                    <a:lnTo>
                      <a:pt x="51" y="21"/>
                    </a:lnTo>
                    <a:lnTo>
                      <a:pt x="46" y="16"/>
                    </a:lnTo>
                    <a:lnTo>
                      <a:pt x="4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9" name="Freeform 144"/>
              <p:cNvSpPr>
                <a:spLocks/>
              </p:cNvSpPr>
              <p:nvPr/>
            </p:nvSpPr>
            <p:spPr bwMode="auto">
              <a:xfrm>
                <a:off x="2997" y="1518"/>
                <a:ext cx="34" cy="110"/>
              </a:xfrm>
              <a:custGeom>
                <a:avLst/>
                <a:gdLst>
                  <a:gd name="T0" fmla="*/ 88 w 103"/>
                  <a:gd name="T1" fmla="*/ 13 h 330"/>
                  <a:gd name="T2" fmla="*/ 103 w 103"/>
                  <a:gd name="T3" fmla="*/ 0 h 330"/>
                  <a:gd name="T4" fmla="*/ 40 w 103"/>
                  <a:gd name="T5" fmla="*/ 63 h 330"/>
                  <a:gd name="T6" fmla="*/ 40 w 103"/>
                  <a:gd name="T7" fmla="*/ 63 h 330"/>
                  <a:gd name="T8" fmla="*/ 32 w 103"/>
                  <a:gd name="T9" fmla="*/ 74 h 330"/>
                  <a:gd name="T10" fmla="*/ 34 w 103"/>
                  <a:gd name="T11" fmla="*/ 82 h 330"/>
                  <a:gd name="T12" fmla="*/ 35 w 103"/>
                  <a:gd name="T13" fmla="*/ 88 h 330"/>
                  <a:gd name="T14" fmla="*/ 37 w 103"/>
                  <a:gd name="T15" fmla="*/ 103 h 330"/>
                  <a:gd name="T16" fmla="*/ 38 w 103"/>
                  <a:gd name="T17" fmla="*/ 122 h 330"/>
                  <a:gd name="T18" fmla="*/ 40 w 103"/>
                  <a:gd name="T19" fmla="*/ 144 h 330"/>
                  <a:gd name="T20" fmla="*/ 40 w 103"/>
                  <a:gd name="T21" fmla="*/ 169 h 330"/>
                  <a:gd name="T22" fmla="*/ 38 w 103"/>
                  <a:gd name="T23" fmla="*/ 197 h 330"/>
                  <a:gd name="T24" fmla="*/ 35 w 103"/>
                  <a:gd name="T25" fmla="*/ 225 h 330"/>
                  <a:gd name="T26" fmla="*/ 31 w 103"/>
                  <a:gd name="T27" fmla="*/ 249 h 330"/>
                  <a:gd name="T28" fmla="*/ 24 w 103"/>
                  <a:gd name="T29" fmla="*/ 272 h 330"/>
                  <a:gd name="T30" fmla="*/ 13 w 103"/>
                  <a:gd name="T31" fmla="*/ 302 h 330"/>
                  <a:gd name="T32" fmla="*/ 0 w 103"/>
                  <a:gd name="T33" fmla="*/ 321 h 330"/>
                  <a:gd name="T34" fmla="*/ 6 w 103"/>
                  <a:gd name="T35" fmla="*/ 325 h 330"/>
                  <a:gd name="T36" fmla="*/ 12 w 103"/>
                  <a:gd name="T37" fmla="*/ 330 h 330"/>
                  <a:gd name="T38" fmla="*/ 28 w 103"/>
                  <a:gd name="T39" fmla="*/ 305 h 330"/>
                  <a:gd name="T40" fmla="*/ 38 w 103"/>
                  <a:gd name="T41" fmla="*/ 284 h 330"/>
                  <a:gd name="T42" fmla="*/ 46 w 103"/>
                  <a:gd name="T43" fmla="*/ 255 h 330"/>
                  <a:gd name="T44" fmla="*/ 50 w 103"/>
                  <a:gd name="T45" fmla="*/ 225 h 330"/>
                  <a:gd name="T46" fmla="*/ 53 w 103"/>
                  <a:gd name="T47" fmla="*/ 197 h 330"/>
                  <a:gd name="T48" fmla="*/ 55 w 103"/>
                  <a:gd name="T49" fmla="*/ 169 h 330"/>
                  <a:gd name="T50" fmla="*/ 55 w 103"/>
                  <a:gd name="T51" fmla="*/ 144 h 330"/>
                  <a:gd name="T52" fmla="*/ 53 w 103"/>
                  <a:gd name="T53" fmla="*/ 122 h 330"/>
                  <a:gd name="T54" fmla="*/ 52 w 103"/>
                  <a:gd name="T55" fmla="*/ 103 h 330"/>
                  <a:gd name="T56" fmla="*/ 50 w 103"/>
                  <a:gd name="T57" fmla="*/ 88 h 330"/>
                  <a:gd name="T58" fmla="*/ 49 w 103"/>
                  <a:gd name="T59" fmla="*/ 77 h 330"/>
                  <a:gd name="T60" fmla="*/ 47 w 103"/>
                  <a:gd name="T61" fmla="*/ 77 h 330"/>
                  <a:gd name="T62" fmla="*/ 52 w 103"/>
                  <a:gd name="T63" fmla="*/ 72 h 330"/>
                  <a:gd name="T64" fmla="*/ 69 w 103"/>
                  <a:gd name="T65" fmla="*/ 51 h 330"/>
                  <a:gd name="T66" fmla="*/ 97 w 103"/>
                  <a:gd name="T67" fmla="*/ 23 h 330"/>
                  <a:gd name="T68" fmla="*/ 93 w 103"/>
                  <a:gd name="T69" fmla="*/ 19 h 330"/>
                  <a:gd name="T70" fmla="*/ 88 w 103"/>
                  <a:gd name="T71" fmla="*/ 13 h 3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3"/>
                  <a:gd name="T109" fmla="*/ 0 h 330"/>
                  <a:gd name="T110" fmla="*/ 103 w 103"/>
                  <a:gd name="T111" fmla="*/ 330 h 3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3" h="330">
                    <a:moveTo>
                      <a:pt x="88" y="13"/>
                    </a:moveTo>
                    <a:lnTo>
                      <a:pt x="103" y="0"/>
                    </a:lnTo>
                    <a:lnTo>
                      <a:pt x="40" y="63"/>
                    </a:lnTo>
                    <a:lnTo>
                      <a:pt x="32" y="74"/>
                    </a:lnTo>
                    <a:lnTo>
                      <a:pt x="34" y="82"/>
                    </a:lnTo>
                    <a:lnTo>
                      <a:pt x="35" y="88"/>
                    </a:lnTo>
                    <a:lnTo>
                      <a:pt x="37" y="103"/>
                    </a:lnTo>
                    <a:lnTo>
                      <a:pt x="38" y="122"/>
                    </a:lnTo>
                    <a:lnTo>
                      <a:pt x="40" y="144"/>
                    </a:lnTo>
                    <a:lnTo>
                      <a:pt x="40" y="169"/>
                    </a:lnTo>
                    <a:lnTo>
                      <a:pt x="38" y="197"/>
                    </a:lnTo>
                    <a:lnTo>
                      <a:pt x="35" y="225"/>
                    </a:lnTo>
                    <a:lnTo>
                      <a:pt x="31" y="249"/>
                    </a:lnTo>
                    <a:lnTo>
                      <a:pt x="24" y="272"/>
                    </a:lnTo>
                    <a:lnTo>
                      <a:pt x="13" y="302"/>
                    </a:lnTo>
                    <a:lnTo>
                      <a:pt x="0" y="321"/>
                    </a:lnTo>
                    <a:lnTo>
                      <a:pt x="6" y="325"/>
                    </a:lnTo>
                    <a:lnTo>
                      <a:pt x="12" y="330"/>
                    </a:lnTo>
                    <a:lnTo>
                      <a:pt x="28" y="305"/>
                    </a:lnTo>
                    <a:lnTo>
                      <a:pt x="38" y="284"/>
                    </a:lnTo>
                    <a:lnTo>
                      <a:pt x="46" y="255"/>
                    </a:lnTo>
                    <a:lnTo>
                      <a:pt x="50" y="225"/>
                    </a:lnTo>
                    <a:lnTo>
                      <a:pt x="53" y="197"/>
                    </a:lnTo>
                    <a:lnTo>
                      <a:pt x="55" y="169"/>
                    </a:lnTo>
                    <a:lnTo>
                      <a:pt x="55" y="144"/>
                    </a:lnTo>
                    <a:lnTo>
                      <a:pt x="53" y="122"/>
                    </a:lnTo>
                    <a:lnTo>
                      <a:pt x="52" y="103"/>
                    </a:lnTo>
                    <a:lnTo>
                      <a:pt x="50" y="88"/>
                    </a:lnTo>
                    <a:lnTo>
                      <a:pt x="49" y="77"/>
                    </a:lnTo>
                    <a:lnTo>
                      <a:pt x="47" y="77"/>
                    </a:lnTo>
                    <a:lnTo>
                      <a:pt x="52" y="72"/>
                    </a:lnTo>
                    <a:lnTo>
                      <a:pt x="69" y="51"/>
                    </a:lnTo>
                    <a:lnTo>
                      <a:pt x="97" y="23"/>
                    </a:lnTo>
                    <a:lnTo>
                      <a:pt x="93" y="19"/>
                    </a:lnTo>
                    <a:lnTo>
                      <a:pt x="88"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0" name="Freeform 145"/>
              <p:cNvSpPr>
                <a:spLocks/>
              </p:cNvSpPr>
              <p:nvPr/>
            </p:nvSpPr>
            <p:spPr bwMode="auto">
              <a:xfrm>
                <a:off x="2996" y="1625"/>
                <a:ext cx="5" cy="3"/>
              </a:xfrm>
              <a:custGeom>
                <a:avLst/>
                <a:gdLst>
                  <a:gd name="T0" fmla="*/ 1 w 14"/>
                  <a:gd name="T1" fmla="*/ 0 h 10"/>
                  <a:gd name="T2" fmla="*/ 0 w 14"/>
                  <a:gd name="T3" fmla="*/ 3 h 10"/>
                  <a:gd name="T4" fmla="*/ 3 w 14"/>
                  <a:gd name="T5" fmla="*/ 10 h 10"/>
                  <a:gd name="T6" fmla="*/ 8 w 14"/>
                  <a:gd name="T7" fmla="*/ 7 h 10"/>
                  <a:gd name="T8" fmla="*/ 14 w 14"/>
                  <a:gd name="T9" fmla="*/ 4 h 10"/>
                  <a:gd name="T10" fmla="*/ 13 w 14"/>
                  <a:gd name="T11" fmla="*/ 1 h 10"/>
                  <a:gd name="T12" fmla="*/ 7 w 14"/>
                  <a:gd name="T13" fmla="*/ 4 h 10"/>
                  <a:gd name="T14" fmla="*/ 1 w 14"/>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10"/>
                  <a:gd name="T26" fmla="*/ 14 w 14"/>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10">
                    <a:moveTo>
                      <a:pt x="1" y="0"/>
                    </a:moveTo>
                    <a:lnTo>
                      <a:pt x="0" y="3"/>
                    </a:lnTo>
                    <a:lnTo>
                      <a:pt x="3" y="10"/>
                    </a:lnTo>
                    <a:lnTo>
                      <a:pt x="8" y="7"/>
                    </a:lnTo>
                    <a:lnTo>
                      <a:pt x="14" y="4"/>
                    </a:lnTo>
                    <a:lnTo>
                      <a:pt x="13" y="1"/>
                    </a:lnTo>
                    <a:lnTo>
                      <a:pt x="7" y="4"/>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1" name="Freeform 146"/>
              <p:cNvSpPr>
                <a:spLocks/>
              </p:cNvSpPr>
              <p:nvPr/>
            </p:nvSpPr>
            <p:spPr bwMode="auto">
              <a:xfrm>
                <a:off x="2997" y="1626"/>
                <a:ext cx="20" cy="54"/>
              </a:xfrm>
              <a:custGeom>
                <a:avLst/>
                <a:gdLst>
                  <a:gd name="T0" fmla="*/ 7 w 62"/>
                  <a:gd name="T1" fmla="*/ 3 h 162"/>
                  <a:gd name="T2" fmla="*/ 0 w 62"/>
                  <a:gd name="T3" fmla="*/ 5 h 162"/>
                  <a:gd name="T4" fmla="*/ 2 w 62"/>
                  <a:gd name="T5" fmla="*/ 14 h 162"/>
                  <a:gd name="T6" fmla="*/ 3 w 62"/>
                  <a:gd name="T7" fmla="*/ 24 h 162"/>
                  <a:gd name="T8" fmla="*/ 7 w 62"/>
                  <a:gd name="T9" fmla="*/ 37 h 162"/>
                  <a:gd name="T10" fmla="*/ 16 w 62"/>
                  <a:gd name="T11" fmla="*/ 73 h 162"/>
                  <a:gd name="T12" fmla="*/ 29 w 62"/>
                  <a:gd name="T13" fmla="*/ 109 h 162"/>
                  <a:gd name="T14" fmla="*/ 43 w 62"/>
                  <a:gd name="T15" fmla="*/ 136 h 162"/>
                  <a:gd name="T16" fmla="*/ 56 w 62"/>
                  <a:gd name="T17" fmla="*/ 162 h 162"/>
                  <a:gd name="T18" fmla="*/ 62 w 62"/>
                  <a:gd name="T19" fmla="*/ 142 h 162"/>
                  <a:gd name="T20" fmla="*/ 55 w 62"/>
                  <a:gd name="T21" fmla="*/ 130 h 162"/>
                  <a:gd name="T22" fmla="*/ 47 w 62"/>
                  <a:gd name="T23" fmla="*/ 115 h 162"/>
                  <a:gd name="T24" fmla="*/ 31 w 62"/>
                  <a:gd name="T25" fmla="*/ 70 h 162"/>
                  <a:gd name="T26" fmla="*/ 22 w 62"/>
                  <a:gd name="T27" fmla="*/ 34 h 162"/>
                  <a:gd name="T28" fmla="*/ 18 w 62"/>
                  <a:gd name="T29" fmla="*/ 21 h 162"/>
                  <a:gd name="T30" fmla="*/ 16 w 62"/>
                  <a:gd name="T31" fmla="*/ 8 h 162"/>
                  <a:gd name="T32" fmla="*/ 15 w 62"/>
                  <a:gd name="T33" fmla="*/ 3 h 162"/>
                  <a:gd name="T34" fmla="*/ 13 w 62"/>
                  <a:gd name="T35" fmla="*/ 0 h 162"/>
                  <a:gd name="T36" fmla="*/ 7 w 62"/>
                  <a:gd name="T37" fmla="*/ 3 h 1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
                  <a:gd name="T58" fmla="*/ 0 h 162"/>
                  <a:gd name="T59" fmla="*/ 62 w 62"/>
                  <a:gd name="T60" fmla="*/ 162 h 1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 h="162">
                    <a:moveTo>
                      <a:pt x="7" y="3"/>
                    </a:moveTo>
                    <a:lnTo>
                      <a:pt x="0" y="5"/>
                    </a:lnTo>
                    <a:lnTo>
                      <a:pt x="2" y="14"/>
                    </a:lnTo>
                    <a:lnTo>
                      <a:pt x="3" y="24"/>
                    </a:lnTo>
                    <a:lnTo>
                      <a:pt x="7" y="37"/>
                    </a:lnTo>
                    <a:lnTo>
                      <a:pt x="16" y="73"/>
                    </a:lnTo>
                    <a:lnTo>
                      <a:pt x="29" y="109"/>
                    </a:lnTo>
                    <a:lnTo>
                      <a:pt x="43" y="136"/>
                    </a:lnTo>
                    <a:lnTo>
                      <a:pt x="56" y="162"/>
                    </a:lnTo>
                    <a:lnTo>
                      <a:pt x="62" y="142"/>
                    </a:lnTo>
                    <a:lnTo>
                      <a:pt x="55" y="130"/>
                    </a:lnTo>
                    <a:lnTo>
                      <a:pt x="47" y="115"/>
                    </a:lnTo>
                    <a:lnTo>
                      <a:pt x="31" y="70"/>
                    </a:lnTo>
                    <a:lnTo>
                      <a:pt x="22" y="34"/>
                    </a:lnTo>
                    <a:lnTo>
                      <a:pt x="18" y="21"/>
                    </a:lnTo>
                    <a:lnTo>
                      <a:pt x="16" y="8"/>
                    </a:lnTo>
                    <a:lnTo>
                      <a:pt x="15" y="3"/>
                    </a:lnTo>
                    <a:lnTo>
                      <a:pt x="13" y="0"/>
                    </a:lnTo>
                    <a:lnTo>
                      <a:pt x="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2" name="Freeform 147"/>
              <p:cNvSpPr>
                <a:spLocks/>
              </p:cNvSpPr>
              <p:nvPr/>
            </p:nvSpPr>
            <p:spPr bwMode="auto">
              <a:xfrm>
                <a:off x="3011" y="1673"/>
                <a:ext cx="32" cy="143"/>
              </a:xfrm>
              <a:custGeom>
                <a:avLst/>
                <a:gdLst>
                  <a:gd name="T0" fmla="*/ 13 w 97"/>
                  <a:gd name="T1" fmla="*/ 20 h 427"/>
                  <a:gd name="T2" fmla="*/ 22 w 97"/>
                  <a:gd name="T3" fmla="*/ 32 h 427"/>
                  <a:gd name="T4" fmla="*/ 35 w 97"/>
                  <a:gd name="T5" fmla="*/ 47 h 427"/>
                  <a:gd name="T6" fmla="*/ 48 w 97"/>
                  <a:gd name="T7" fmla="*/ 65 h 427"/>
                  <a:gd name="T8" fmla="*/ 60 w 97"/>
                  <a:gd name="T9" fmla="*/ 93 h 427"/>
                  <a:gd name="T10" fmla="*/ 69 w 97"/>
                  <a:gd name="T11" fmla="*/ 122 h 427"/>
                  <a:gd name="T12" fmla="*/ 76 w 97"/>
                  <a:gd name="T13" fmla="*/ 160 h 427"/>
                  <a:gd name="T14" fmla="*/ 81 w 97"/>
                  <a:gd name="T15" fmla="*/ 197 h 427"/>
                  <a:gd name="T16" fmla="*/ 82 w 97"/>
                  <a:gd name="T17" fmla="*/ 237 h 427"/>
                  <a:gd name="T18" fmla="*/ 79 w 97"/>
                  <a:gd name="T19" fmla="*/ 278 h 427"/>
                  <a:gd name="T20" fmla="*/ 73 w 97"/>
                  <a:gd name="T21" fmla="*/ 315 h 427"/>
                  <a:gd name="T22" fmla="*/ 62 w 97"/>
                  <a:gd name="T23" fmla="*/ 353 h 427"/>
                  <a:gd name="T24" fmla="*/ 48 w 97"/>
                  <a:gd name="T25" fmla="*/ 375 h 427"/>
                  <a:gd name="T26" fmla="*/ 26 w 97"/>
                  <a:gd name="T27" fmla="*/ 400 h 427"/>
                  <a:gd name="T28" fmla="*/ 9 w 97"/>
                  <a:gd name="T29" fmla="*/ 409 h 427"/>
                  <a:gd name="T30" fmla="*/ 0 w 97"/>
                  <a:gd name="T31" fmla="*/ 427 h 427"/>
                  <a:gd name="T32" fmla="*/ 38 w 97"/>
                  <a:gd name="T33" fmla="*/ 409 h 427"/>
                  <a:gd name="T34" fmla="*/ 57 w 97"/>
                  <a:gd name="T35" fmla="*/ 387 h 427"/>
                  <a:gd name="T36" fmla="*/ 76 w 97"/>
                  <a:gd name="T37" fmla="*/ 350 h 427"/>
                  <a:gd name="T38" fmla="*/ 88 w 97"/>
                  <a:gd name="T39" fmla="*/ 318 h 427"/>
                  <a:gd name="T40" fmla="*/ 94 w 97"/>
                  <a:gd name="T41" fmla="*/ 278 h 427"/>
                  <a:gd name="T42" fmla="*/ 97 w 97"/>
                  <a:gd name="T43" fmla="*/ 237 h 427"/>
                  <a:gd name="T44" fmla="*/ 96 w 97"/>
                  <a:gd name="T45" fmla="*/ 197 h 427"/>
                  <a:gd name="T46" fmla="*/ 91 w 97"/>
                  <a:gd name="T47" fmla="*/ 154 h 427"/>
                  <a:gd name="T48" fmla="*/ 84 w 97"/>
                  <a:gd name="T49" fmla="*/ 119 h 427"/>
                  <a:gd name="T50" fmla="*/ 75 w 97"/>
                  <a:gd name="T51" fmla="*/ 84 h 427"/>
                  <a:gd name="T52" fmla="*/ 63 w 97"/>
                  <a:gd name="T53" fmla="*/ 59 h 427"/>
                  <a:gd name="T54" fmla="*/ 47 w 97"/>
                  <a:gd name="T55" fmla="*/ 38 h 427"/>
                  <a:gd name="T56" fmla="*/ 34 w 97"/>
                  <a:gd name="T57" fmla="*/ 23 h 427"/>
                  <a:gd name="T58" fmla="*/ 19 w 97"/>
                  <a:gd name="T59" fmla="*/ 0 h 427"/>
                  <a:gd name="T60" fmla="*/ 13 w 97"/>
                  <a:gd name="T61" fmla="*/ 20 h 42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7"/>
                  <a:gd name="T94" fmla="*/ 0 h 427"/>
                  <a:gd name="T95" fmla="*/ 97 w 97"/>
                  <a:gd name="T96" fmla="*/ 427 h 42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7" h="427">
                    <a:moveTo>
                      <a:pt x="13" y="20"/>
                    </a:moveTo>
                    <a:lnTo>
                      <a:pt x="22" y="32"/>
                    </a:lnTo>
                    <a:lnTo>
                      <a:pt x="35" y="47"/>
                    </a:lnTo>
                    <a:lnTo>
                      <a:pt x="48" y="65"/>
                    </a:lnTo>
                    <a:lnTo>
                      <a:pt x="60" y="93"/>
                    </a:lnTo>
                    <a:lnTo>
                      <a:pt x="69" y="122"/>
                    </a:lnTo>
                    <a:lnTo>
                      <a:pt x="76" y="160"/>
                    </a:lnTo>
                    <a:lnTo>
                      <a:pt x="81" y="197"/>
                    </a:lnTo>
                    <a:lnTo>
                      <a:pt x="82" y="237"/>
                    </a:lnTo>
                    <a:lnTo>
                      <a:pt x="79" y="278"/>
                    </a:lnTo>
                    <a:lnTo>
                      <a:pt x="73" y="315"/>
                    </a:lnTo>
                    <a:lnTo>
                      <a:pt x="62" y="353"/>
                    </a:lnTo>
                    <a:lnTo>
                      <a:pt x="48" y="375"/>
                    </a:lnTo>
                    <a:lnTo>
                      <a:pt x="26" y="400"/>
                    </a:lnTo>
                    <a:lnTo>
                      <a:pt x="9" y="409"/>
                    </a:lnTo>
                    <a:lnTo>
                      <a:pt x="0" y="427"/>
                    </a:lnTo>
                    <a:lnTo>
                      <a:pt x="38" y="409"/>
                    </a:lnTo>
                    <a:lnTo>
                      <a:pt x="57" y="387"/>
                    </a:lnTo>
                    <a:lnTo>
                      <a:pt x="76" y="350"/>
                    </a:lnTo>
                    <a:lnTo>
                      <a:pt x="88" y="318"/>
                    </a:lnTo>
                    <a:lnTo>
                      <a:pt x="94" y="278"/>
                    </a:lnTo>
                    <a:lnTo>
                      <a:pt x="97" y="237"/>
                    </a:lnTo>
                    <a:lnTo>
                      <a:pt x="96" y="197"/>
                    </a:lnTo>
                    <a:lnTo>
                      <a:pt x="91" y="154"/>
                    </a:lnTo>
                    <a:lnTo>
                      <a:pt x="84" y="119"/>
                    </a:lnTo>
                    <a:lnTo>
                      <a:pt x="75" y="84"/>
                    </a:lnTo>
                    <a:lnTo>
                      <a:pt x="63" y="59"/>
                    </a:lnTo>
                    <a:lnTo>
                      <a:pt x="47" y="38"/>
                    </a:lnTo>
                    <a:lnTo>
                      <a:pt x="34" y="23"/>
                    </a:lnTo>
                    <a:lnTo>
                      <a:pt x="19" y="0"/>
                    </a:lnTo>
                    <a:lnTo>
                      <a:pt x="13"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3" name="Freeform 148"/>
              <p:cNvSpPr>
                <a:spLocks/>
              </p:cNvSpPr>
              <p:nvPr/>
            </p:nvSpPr>
            <p:spPr bwMode="auto">
              <a:xfrm>
                <a:off x="2994" y="1758"/>
                <a:ext cx="20" cy="58"/>
              </a:xfrm>
              <a:custGeom>
                <a:avLst/>
                <a:gdLst>
                  <a:gd name="T0" fmla="*/ 61 w 61"/>
                  <a:gd name="T1" fmla="*/ 156 h 174"/>
                  <a:gd name="T2" fmla="*/ 15 w 61"/>
                  <a:gd name="T3" fmla="*/ 0 h 174"/>
                  <a:gd name="T4" fmla="*/ 8 w 61"/>
                  <a:gd name="T5" fmla="*/ 2 h 174"/>
                  <a:gd name="T6" fmla="*/ 0 w 61"/>
                  <a:gd name="T7" fmla="*/ 3 h 174"/>
                  <a:gd name="T8" fmla="*/ 52 w 61"/>
                  <a:gd name="T9" fmla="*/ 174 h 174"/>
                  <a:gd name="T10" fmla="*/ 61 w 61"/>
                  <a:gd name="T11" fmla="*/ 156 h 174"/>
                  <a:gd name="T12" fmla="*/ 0 60000 65536"/>
                  <a:gd name="T13" fmla="*/ 0 60000 65536"/>
                  <a:gd name="T14" fmla="*/ 0 60000 65536"/>
                  <a:gd name="T15" fmla="*/ 0 60000 65536"/>
                  <a:gd name="T16" fmla="*/ 0 60000 65536"/>
                  <a:gd name="T17" fmla="*/ 0 60000 65536"/>
                  <a:gd name="T18" fmla="*/ 0 w 61"/>
                  <a:gd name="T19" fmla="*/ 0 h 174"/>
                  <a:gd name="T20" fmla="*/ 61 w 61"/>
                  <a:gd name="T21" fmla="*/ 174 h 174"/>
                </a:gdLst>
                <a:ahLst/>
                <a:cxnLst>
                  <a:cxn ang="T12">
                    <a:pos x="T0" y="T1"/>
                  </a:cxn>
                  <a:cxn ang="T13">
                    <a:pos x="T2" y="T3"/>
                  </a:cxn>
                  <a:cxn ang="T14">
                    <a:pos x="T4" y="T5"/>
                  </a:cxn>
                  <a:cxn ang="T15">
                    <a:pos x="T6" y="T7"/>
                  </a:cxn>
                  <a:cxn ang="T16">
                    <a:pos x="T8" y="T9"/>
                  </a:cxn>
                  <a:cxn ang="T17">
                    <a:pos x="T10" y="T11"/>
                  </a:cxn>
                </a:cxnLst>
                <a:rect l="T18" t="T19" r="T20" b="T21"/>
                <a:pathLst>
                  <a:path w="61" h="174">
                    <a:moveTo>
                      <a:pt x="61" y="156"/>
                    </a:moveTo>
                    <a:lnTo>
                      <a:pt x="15" y="0"/>
                    </a:lnTo>
                    <a:lnTo>
                      <a:pt x="8" y="2"/>
                    </a:lnTo>
                    <a:lnTo>
                      <a:pt x="0" y="3"/>
                    </a:lnTo>
                    <a:lnTo>
                      <a:pt x="52" y="174"/>
                    </a:lnTo>
                    <a:lnTo>
                      <a:pt x="61"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4" name="Freeform 149"/>
              <p:cNvSpPr>
                <a:spLocks/>
              </p:cNvSpPr>
              <p:nvPr/>
            </p:nvSpPr>
            <p:spPr bwMode="auto">
              <a:xfrm>
                <a:off x="2996" y="1756"/>
                <a:ext cx="3" cy="5"/>
              </a:xfrm>
              <a:custGeom>
                <a:avLst/>
                <a:gdLst>
                  <a:gd name="T0" fmla="*/ 9 w 9"/>
                  <a:gd name="T1" fmla="*/ 6 h 15"/>
                  <a:gd name="T2" fmla="*/ 9 w 9"/>
                  <a:gd name="T3" fmla="*/ 6 h 15"/>
                  <a:gd name="T4" fmla="*/ 2 w 9"/>
                  <a:gd name="T5" fmla="*/ 0 h 15"/>
                  <a:gd name="T6" fmla="*/ 0 w 9"/>
                  <a:gd name="T7" fmla="*/ 0 h 15"/>
                  <a:gd name="T8" fmla="*/ 0 w 9"/>
                  <a:gd name="T9" fmla="*/ 8 h 15"/>
                  <a:gd name="T10" fmla="*/ 0 w 9"/>
                  <a:gd name="T11" fmla="*/ 15 h 15"/>
                  <a:gd name="T12" fmla="*/ 2 w 9"/>
                  <a:gd name="T13" fmla="*/ 15 h 15"/>
                  <a:gd name="T14" fmla="*/ 2 w 9"/>
                  <a:gd name="T15" fmla="*/ 8 h 15"/>
                  <a:gd name="T16" fmla="*/ 9 w 9"/>
                  <a:gd name="T17" fmla="*/ 6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15"/>
                  <a:gd name="T29" fmla="*/ 9 w 9"/>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15">
                    <a:moveTo>
                      <a:pt x="9" y="6"/>
                    </a:moveTo>
                    <a:lnTo>
                      <a:pt x="9" y="6"/>
                    </a:lnTo>
                    <a:lnTo>
                      <a:pt x="2" y="0"/>
                    </a:lnTo>
                    <a:lnTo>
                      <a:pt x="0" y="0"/>
                    </a:lnTo>
                    <a:lnTo>
                      <a:pt x="0" y="8"/>
                    </a:lnTo>
                    <a:lnTo>
                      <a:pt x="0" y="15"/>
                    </a:lnTo>
                    <a:lnTo>
                      <a:pt x="2" y="15"/>
                    </a:lnTo>
                    <a:lnTo>
                      <a:pt x="2" y="8"/>
                    </a:lnTo>
                    <a:lnTo>
                      <a:pt x="9"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5" name="Freeform 150"/>
              <p:cNvSpPr>
                <a:spLocks/>
              </p:cNvSpPr>
              <p:nvPr/>
            </p:nvSpPr>
            <p:spPr bwMode="auto">
              <a:xfrm>
                <a:off x="2994" y="1755"/>
                <a:ext cx="2" cy="6"/>
              </a:xfrm>
              <a:custGeom>
                <a:avLst/>
                <a:gdLst>
                  <a:gd name="T0" fmla="*/ 6 w 8"/>
                  <a:gd name="T1" fmla="*/ 9 h 16"/>
                  <a:gd name="T2" fmla="*/ 8 w 8"/>
                  <a:gd name="T3" fmla="*/ 1 h 16"/>
                  <a:gd name="T4" fmla="*/ 3 w 8"/>
                  <a:gd name="T5" fmla="*/ 0 h 16"/>
                  <a:gd name="T6" fmla="*/ 2 w 8"/>
                  <a:gd name="T7" fmla="*/ 7 h 16"/>
                  <a:gd name="T8" fmla="*/ 0 w 8"/>
                  <a:gd name="T9" fmla="*/ 14 h 16"/>
                  <a:gd name="T10" fmla="*/ 5 w 8"/>
                  <a:gd name="T11" fmla="*/ 16 h 16"/>
                  <a:gd name="T12" fmla="*/ 6 w 8"/>
                  <a:gd name="T13" fmla="*/ 16 h 16"/>
                  <a:gd name="T14" fmla="*/ 6 w 8"/>
                  <a:gd name="T15" fmla="*/ 16 h 16"/>
                  <a:gd name="T16" fmla="*/ 6 w 8"/>
                  <a:gd name="T17" fmla="*/ 9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16"/>
                  <a:gd name="T29" fmla="*/ 8 w 8"/>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16">
                    <a:moveTo>
                      <a:pt x="6" y="9"/>
                    </a:moveTo>
                    <a:lnTo>
                      <a:pt x="8" y="1"/>
                    </a:lnTo>
                    <a:lnTo>
                      <a:pt x="3" y="0"/>
                    </a:lnTo>
                    <a:lnTo>
                      <a:pt x="2" y="7"/>
                    </a:lnTo>
                    <a:lnTo>
                      <a:pt x="0" y="14"/>
                    </a:lnTo>
                    <a:lnTo>
                      <a:pt x="5" y="16"/>
                    </a:lnTo>
                    <a:lnTo>
                      <a:pt x="6" y="16"/>
                    </a:lnTo>
                    <a:lnTo>
                      <a:pt x="6"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6" name="Freeform 151"/>
              <p:cNvSpPr>
                <a:spLocks/>
              </p:cNvSpPr>
              <p:nvPr/>
            </p:nvSpPr>
            <p:spPr bwMode="auto">
              <a:xfrm>
                <a:off x="2954" y="1643"/>
                <a:ext cx="41" cy="118"/>
              </a:xfrm>
              <a:custGeom>
                <a:avLst/>
                <a:gdLst>
                  <a:gd name="T0" fmla="*/ 120 w 123"/>
                  <a:gd name="T1" fmla="*/ 343 h 352"/>
                  <a:gd name="T2" fmla="*/ 123 w 123"/>
                  <a:gd name="T3" fmla="*/ 337 h 352"/>
                  <a:gd name="T4" fmla="*/ 120 w 123"/>
                  <a:gd name="T5" fmla="*/ 336 h 352"/>
                  <a:gd name="T6" fmla="*/ 109 w 123"/>
                  <a:gd name="T7" fmla="*/ 327 h 352"/>
                  <a:gd name="T8" fmla="*/ 99 w 123"/>
                  <a:gd name="T9" fmla="*/ 318 h 352"/>
                  <a:gd name="T10" fmla="*/ 87 w 123"/>
                  <a:gd name="T11" fmla="*/ 302 h 352"/>
                  <a:gd name="T12" fmla="*/ 80 w 123"/>
                  <a:gd name="T13" fmla="*/ 290 h 352"/>
                  <a:gd name="T14" fmla="*/ 73 w 123"/>
                  <a:gd name="T15" fmla="*/ 275 h 352"/>
                  <a:gd name="T16" fmla="*/ 61 w 123"/>
                  <a:gd name="T17" fmla="*/ 240 h 352"/>
                  <a:gd name="T18" fmla="*/ 53 w 123"/>
                  <a:gd name="T19" fmla="*/ 205 h 352"/>
                  <a:gd name="T20" fmla="*/ 47 w 123"/>
                  <a:gd name="T21" fmla="*/ 166 h 352"/>
                  <a:gd name="T22" fmla="*/ 43 w 123"/>
                  <a:gd name="T23" fmla="*/ 116 h 352"/>
                  <a:gd name="T24" fmla="*/ 43 w 123"/>
                  <a:gd name="T25" fmla="*/ 107 h 352"/>
                  <a:gd name="T26" fmla="*/ 42 w 123"/>
                  <a:gd name="T27" fmla="*/ 93 h 352"/>
                  <a:gd name="T28" fmla="*/ 37 w 123"/>
                  <a:gd name="T29" fmla="*/ 72 h 352"/>
                  <a:gd name="T30" fmla="*/ 36 w 123"/>
                  <a:gd name="T31" fmla="*/ 60 h 352"/>
                  <a:gd name="T32" fmla="*/ 30 w 123"/>
                  <a:gd name="T33" fmla="*/ 43 h 352"/>
                  <a:gd name="T34" fmla="*/ 24 w 123"/>
                  <a:gd name="T35" fmla="*/ 18 h 352"/>
                  <a:gd name="T36" fmla="*/ 15 w 123"/>
                  <a:gd name="T37" fmla="*/ 0 h 352"/>
                  <a:gd name="T38" fmla="*/ 8 w 123"/>
                  <a:gd name="T39" fmla="*/ 3 h 352"/>
                  <a:gd name="T40" fmla="*/ 0 w 123"/>
                  <a:gd name="T41" fmla="*/ 6 h 352"/>
                  <a:gd name="T42" fmla="*/ 9 w 123"/>
                  <a:gd name="T43" fmla="*/ 29 h 352"/>
                  <a:gd name="T44" fmla="*/ 15 w 123"/>
                  <a:gd name="T45" fmla="*/ 46 h 352"/>
                  <a:gd name="T46" fmla="*/ 21 w 123"/>
                  <a:gd name="T47" fmla="*/ 66 h 352"/>
                  <a:gd name="T48" fmla="*/ 25 w 123"/>
                  <a:gd name="T49" fmla="*/ 90 h 352"/>
                  <a:gd name="T50" fmla="*/ 27 w 123"/>
                  <a:gd name="T51" fmla="*/ 99 h 352"/>
                  <a:gd name="T52" fmla="*/ 28 w 123"/>
                  <a:gd name="T53" fmla="*/ 107 h 352"/>
                  <a:gd name="T54" fmla="*/ 28 w 123"/>
                  <a:gd name="T55" fmla="*/ 116 h 352"/>
                  <a:gd name="T56" fmla="*/ 28 w 123"/>
                  <a:gd name="T57" fmla="*/ 116 h 352"/>
                  <a:gd name="T58" fmla="*/ 33 w 123"/>
                  <a:gd name="T59" fmla="*/ 166 h 352"/>
                  <a:gd name="T60" fmla="*/ 39 w 123"/>
                  <a:gd name="T61" fmla="*/ 211 h 352"/>
                  <a:gd name="T62" fmla="*/ 46 w 123"/>
                  <a:gd name="T63" fmla="*/ 243 h 352"/>
                  <a:gd name="T64" fmla="*/ 55 w 123"/>
                  <a:gd name="T65" fmla="*/ 267 h 352"/>
                  <a:gd name="T66" fmla="*/ 68 w 123"/>
                  <a:gd name="T67" fmla="*/ 296 h 352"/>
                  <a:gd name="T68" fmla="*/ 81 w 123"/>
                  <a:gd name="T69" fmla="*/ 320 h 352"/>
                  <a:gd name="T70" fmla="*/ 90 w 123"/>
                  <a:gd name="T71" fmla="*/ 330 h 352"/>
                  <a:gd name="T72" fmla="*/ 101 w 123"/>
                  <a:gd name="T73" fmla="*/ 339 h 352"/>
                  <a:gd name="T74" fmla="*/ 108 w 123"/>
                  <a:gd name="T75" fmla="*/ 345 h 352"/>
                  <a:gd name="T76" fmla="*/ 123 w 123"/>
                  <a:gd name="T77" fmla="*/ 352 h 352"/>
                  <a:gd name="T78" fmla="*/ 118 w 123"/>
                  <a:gd name="T79" fmla="*/ 350 h 352"/>
                  <a:gd name="T80" fmla="*/ 120 w 123"/>
                  <a:gd name="T81" fmla="*/ 343 h 3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3"/>
                  <a:gd name="T124" fmla="*/ 0 h 352"/>
                  <a:gd name="T125" fmla="*/ 123 w 123"/>
                  <a:gd name="T126" fmla="*/ 352 h 3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3" h="352">
                    <a:moveTo>
                      <a:pt x="120" y="343"/>
                    </a:moveTo>
                    <a:lnTo>
                      <a:pt x="123" y="337"/>
                    </a:lnTo>
                    <a:lnTo>
                      <a:pt x="120" y="336"/>
                    </a:lnTo>
                    <a:lnTo>
                      <a:pt x="109" y="327"/>
                    </a:lnTo>
                    <a:lnTo>
                      <a:pt x="99" y="318"/>
                    </a:lnTo>
                    <a:lnTo>
                      <a:pt x="87" y="302"/>
                    </a:lnTo>
                    <a:lnTo>
                      <a:pt x="80" y="290"/>
                    </a:lnTo>
                    <a:lnTo>
                      <a:pt x="73" y="275"/>
                    </a:lnTo>
                    <a:lnTo>
                      <a:pt x="61" y="240"/>
                    </a:lnTo>
                    <a:lnTo>
                      <a:pt x="53" y="205"/>
                    </a:lnTo>
                    <a:lnTo>
                      <a:pt x="47" y="166"/>
                    </a:lnTo>
                    <a:lnTo>
                      <a:pt x="43" y="116"/>
                    </a:lnTo>
                    <a:lnTo>
                      <a:pt x="43" y="107"/>
                    </a:lnTo>
                    <a:lnTo>
                      <a:pt x="42" y="93"/>
                    </a:lnTo>
                    <a:lnTo>
                      <a:pt x="37" y="72"/>
                    </a:lnTo>
                    <a:lnTo>
                      <a:pt x="36" y="60"/>
                    </a:lnTo>
                    <a:lnTo>
                      <a:pt x="30" y="43"/>
                    </a:lnTo>
                    <a:lnTo>
                      <a:pt x="24" y="18"/>
                    </a:lnTo>
                    <a:lnTo>
                      <a:pt x="15" y="0"/>
                    </a:lnTo>
                    <a:lnTo>
                      <a:pt x="8" y="3"/>
                    </a:lnTo>
                    <a:lnTo>
                      <a:pt x="0" y="6"/>
                    </a:lnTo>
                    <a:lnTo>
                      <a:pt x="9" y="29"/>
                    </a:lnTo>
                    <a:lnTo>
                      <a:pt x="15" y="46"/>
                    </a:lnTo>
                    <a:lnTo>
                      <a:pt x="21" y="66"/>
                    </a:lnTo>
                    <a:lnTo>
                      <a:pt x="25" y="90"/>
                    </a:lnTo>
                    <a:lnTo>
                      <a:pt x="27" y="99"/>
                    </a:lnTo>
                    <a:lnTo>
                      <a:pt x="28" y="107"/>
                    </a:lnTo>
                    <a:lnTo>
                      <a:pt x="28" y="116"/>
                    </a:lnTo>
                    <a:lnTo>
                      <a:pt x="33" y="166"/>
                    </a:lnTo>
                    <a:lnTo>
                      <a:pt x="39" y="211"/>
                    </a:lnTo>
                    <a:lnTo>
                      <a:pt x="46" y="243"/>
                    </a:lnTo>
                    <a:lnTo>
                      <a:pt x="55" y="267"/>
                    </a:lnTo>
                    <a:lnTo>
                      <a:pt x="68" y="296"/>
                    </a:lnTo>
                    <a:lnTo>
                      <a:pt x="81" y="320"/>
                    </a:lnTo>
                    <a:lnTo>
                      <a:pt x="90" y="330"/>
                    </a:lnTo>
                    <a:lnTo>
                      <a:pt x="101" y="339"/>
                    </a:lnTo>
                    <a:lnTo>
                      <a:pt x="108" y="345"/>
                    </a:lnTo>
                    <a:lnTo>
                      <a:pt x="123" y="352"/>
                    </a:lnTo>
                    <a:lnTo>
                      <a:pt x="118" y="350"/>
                    </a:lnTo>
                    <a:lnTo>
                      <a:pt x="120" y="3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7" name="Freeform 152"/>
              <p:cNvSpPr>
                <a:spLocks/>
              </p:cNvSpPr>
              <p:nvPr/>
            </p:nvSpPr>
            <p:spPr bwMode="auto">
              <a:xfrm>
                <a:off x="2911" y="1546"/>
                <a:ext cx="51" cy="104"/>
              </a:xfrm>
              <a:custGeom>
                <a:avLst/>
                <a:gdLst>
                  <a:gd name="T0" fmla="*/ 146 w 155"/>
                  <a:gd name="T1" fmla="*/ 293 h 314"/>
                  <a:gd name="T2" fmla="*/ 155 w 155"/>
                  <a:gd name="T3" fmla="*/ 314 h 314"/>
                  <a:gd name="T4" fmla="*/ 134 w 155"/>
                  <a:gd name="T5" fmla="*/ 272 h 314"/>
                  <a:gd name="T6" fmla="*/ 118 w 155"/>
                  <a:gd name="T7" fmla="*/ 246 h 314"/>
                  <a:gd name="T8" fmla="*/ 108 w 155"/>
                  <a:gd name="T9" fmla="*/ 233 h 314"/>
                  <a:gd name="T10" fmla="*/ 89 w 155"/>
                  <a:gd name="T11" fmla="*/ 215 h 314"/>
                  <a:gd name="T12" fmla="*/ 65 w 155"/>
                  <a:gd name="T13" fmla="*/ 196 h 314"/>
                  <a:gd name="T14" fmla="*/ 46 w 155"/>
                  <a:gd name="T15" fmla="*/ 177 h 314"/>
                  <a:gd name="T16" fmla="*/ 37 w 155"/>
                  <a:gd name="T17" fmla="*/ 162 h 314"/>
                  <a:gd name="T18" fmla="*/ 30 w 155"/>
                  <a:gd name="T19" fmla="*/ 150 h 314"/>
                  <a:gd name="T20" fmla="*/ 24 w 155"/>
                  <a:gd name="T21" fmla="*/ 131 h 314"/>
                  <a:gd name="T22" fmla="*/ 19 w 155"/>
                  <a:gd name="T23" fmla="*/ 112 h 314"/>
                  <a:gd name="T24" fmla="*/ 16 w 155"/>
                  <a:gd name="T25" fmla="*/ 96 h 314"/>
                  <a:gd name="T26" fmla="*/ 15 w 155"/>
                  <a:gd name="T27" fmla="*/ 75 h 314"/>
                  <a:gd name="T28" fmla="*/ 15 w 155"/>
                  <a:gd name="T29" fmla="*/ 53 h 314"/>
                  <a:gd name="T30" fmla="*/ 16 w 155"/>
                  <a:gd name="T31" fmla="*/ 28 h 314"/>
                  <a:gd name="T32" fmla="*/ 18 w 155"/>
                  <a:gd name="T33" fmla="*/ 0 h 314"/>
                  <a:gd name="T34" fmla="*/ 11 w 155"/>
                  <a:gd name="T35" fmla="*/ 0 h 314"/>
                  <a:gd name="T36" fmla="*/ 3 w 155"/>
                  <a:gd name="T37" fmla="*/ 0 h 314"/>
                  <a:gd name="T38" fmla="*/ 2 w 155"/>
                  <a:gd name="T39" fmla="*/ 28 h 314"/>
                  <a:gd name="T40" fmla="*/ 0 w 155"/>
                  <a:gd name="T41" fmla="*/ 53 h 314"/>
                  <a:gd name="T42" fmla="*/ 0 w 155"/>
                  <a:gd name="T43" fmla="*/ 75 h 314"/>
                  <a:gd name="T44" fmla="*/ 2 w 155"/>
                  <a:gd name="T45" fmla="*/ 96 h 314"/>
                  <a:gd name="T46" fmla="*/ 5 w 155"/>
                  <a:gd name="T47" fmla="*/ 118 h 314"/>
                  <a:gd name="T48" fmla="*/ 9 w 155"/>
                  <a:gd name="T49" fmla="*/ 134 h 314"/>
                  <a:gd name="T50" fmla="*/ 15 w 155"/>
                  <a:gd name="T51" fmla="*/ 147 h 314"/>
                  <a:gd name="T52" fmla="*/ 25 w 155"/>
                  <a:gd name="T53" fmla="*/ 168 h 314"/>
                  <a:gd name="T54" fmla="*/ 34 w 155"/>
                  <a:gd name="T55" fmla="*/ 182 h 314"/>
                  <a:gd name="T56" fmla="*/ 71 w 155"/>
                  <a:gd name="T57" fmla="*/ 219 h 314"/>
                  <a:gd name="T58" fmla="*/ 80 w 155"/>
                  <a:gd name="T59" fmla="*/ 227 h 314"/>
                  <a:gd name="T60" fmla="*/ 96 w 155"/>
                  <a:gd name="T61" fmla="*/ 241 h 314"/>
                  <a:gd name="T62" fmla="*/ 115 w 155"/>
                  <a:gd name="T63" fmla="*/ 266 h 314"/>
                  <a:gd name="T64" fmla="*/ 123 w 155"/>
                  <a:gd name="T65" fmla="*/ 278 h 314"/>
                  <a:gd name="T66" fmla="*/ 133 w 155"/>
                  <a:gd name="T67" fmla="*/ 299 h 314"/>
                  <a:gd name="T68" fmla="*/ 139 w 155"/>
                  <a:gd name="T69" fmla="*/ 296 h 314"/>
                  <a:gd name="T70" fmla="*/ 146 w 155"/>
                  <a:gd name="T71" fmla="*/ 293 h 31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
                  <a:gd name="T109" fmla="*/ 0 h 314"/>
                  <a:gd name="T110" fmla="*/ 155 w 155"/>
                  <a:gd name="T111" fmla="*/ 314 h 31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 h="314">
                    <a:moveTo>
                      <a:pt x="146" y="293"/>
                    </a:moveTo>
                    <a:lnTo>
                      <a:pt x="155" y="314"/>
                    </a:lnTo>
                    <a:lnTo>
                      <a:pt x="134" y="272"/>
                    </a:lnTo>
                    <a:lnTo>
                      <a:pt x="118" y="246"/>
                    </a:lnTo>
                    <a:lnTo>
                      <a:pt x="108" y="233"/>
                    </a:lnTo>
                    <a:lnTo>
                      <a:pt x="89" y="215"/>
                    </a:lnTo>
                    <a:lnTo>
                      <a:pt x="65" y="196"/>
                    </a:lnTo>
                    <a:lnTo>
                      <a:pt x="46" y="177"/>
                    </a:lnTo>
                    <a:lnTo>
                      <a:pt x="37" y="162"/>
                    </a:lnTo>
                    <a:lnTo>
                      <a:pt x="30" y="150"/>
                    </a:lnTo>
                    <a:lnTo>
                      <a:pt x="24" y="131"/>
                    </a:lnTo>
                    <a:lnTo>
                      <a:pt x="19" y="112"/>
                    </a:lnTo>
                    <a:lnTo>
                      <a:pt x="16" y="96"/>
                    </a:lnTo>
                    <a:lnTo>
                      <a:pt x="15" y="75"/>
                    </a:lnTo>
                    <a:lnTo>
                      <a:pt x="15" y="53"/>
                    </a:lnTo>
                    <a:lnTo>
                      <a:pt x="16" y="28"/>
                    </a:lnTo>
                    <a:lnTo>
                      <a:pt x="18" y="0"/>
                    </a:lnTo>
                    <a:lnTo>
                      <a:pt x="11" y="0"/>
                    </a:lnTo>
                    <a:lnTo>
                      <a:pt x="3" y="0"/>
                    </a:lnTo>
                    <a:lnTo>
                      <a:pt x="2" y="28"/>
                    </a:lnTo>
                    <a:lnTo>
                      <a:pt x="0" y="53"/>
                    </a:lnTo>
                    <a:lnTo>
                      <a:pt x="0" y="75"/>
                    </a:lnTo>
                    <a:lnTo>
                      <a:pt x="2" y="96"/>
                    </a:lnTo>
                    <a:lnTo>
                      <a:pt x="5" y="118"/>
                    </a:lnTo>
                    <a:lnTo>
                      <a:pt x="9" y="134"/>
                    </a:lnTo>
                    <a:lnTo>
                      <a:pt x="15" y="147"/>
                    </a:lnTo>
                    <a:lnTo>
                      <a:pt x="25" y="168"/>
                    </a:lnTo>
                    <a:lnTo>
                      <a:pt x="34" y="182"/>
                    </a:lnTo>
                    <a:lnTo>
                      <a:pt x="71" y="219"/>
                    </a:lnTo>
                    <a:lnTo>
                      <a:pt x="80" y="227"/>
                    </a:lnTo>
                    <a:lnTo>
                      <a:pt x="96" y="241"/>
                    </a:lnTo>
                    <a:lnTo>
                      <a:pt x="115" y="266"/>
                    </a:lnTo>
                    <a:lnTo>
                      <a:pt x="123" y="278"/>
                    </a:lnTo>
                    <a:lnTo>
                      <a:pt x="133" y="299"/>
                    </a:lnTo>
                    <a:lnTo>
                      <a:pt x="139" y="296"/>
                    </a:lnTo>
                    <a:lnTo>
                      <a:pt x="146" y="2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8" name="Freeform 153"/>
              <p:cNvSpPr>
                <a:spLocks/>
              </p:cNvSpPr>
              <p:nvPr/>
            </p:nvSpPr>
            <p:spPr bwMode="auto">
              <a:xfrm>
                <a:off x="2912" y="1544"/>
                <a:ext cx="4" cy="3"/>
              </a:xfrm>
              <a:custGeom>
                <a:avLst/>
                <a:gdLst>
                  <a:gd name="T0" fmla="*/ 8 w 13"/>
                  <a:gd name="T1" fmla="*/ 6 h 10"/>
                  <a:gd name="T2" fmla="*/ 12 w 13"/>
                  <a:gd name="T3" fmla="*/ 10 h 10"/>
                  <a:gd name="T4" fmla="*/ 13 w 13"/>
                  <a:gd name="T5" fmla="*/ 9 h 10"/>
                  <a:gd name="T6" fmla="*/ 9 w 13"/>
                  <a:gd name="T7" fmla="*/ 4 h 10"/>
                  <a:gd name="T8" fmla="*/ 5 w 13"/>
                  <a:gd name="T9" fmla="*/ 0 h 10"/>
                  <a:gd name="T10" fmla="*/ 3 w 13"/>
                  <a:gd name="T11" fmla="*/ 1 h 10"/>
                  <a:gd name="T12" fmla="*/ 0 w 13"/>
                  <a:gd name="T13" fmla="*/ 6 h 10"/>
                  <a:gd name="T14" fmla="*/ 0 w 13"/>
                  <a:gd name="T15" fmla="*/ 6 h 10"/>
                  <a:gd name="T16" fmla="*/ 8 w 13"/>
                  <a:gd name="T17" fmla="*/ 6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0"/>
                  <a:gd name="T29" fmla="*/ 13 w 13"/>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0">
                    <a:moveTo>
                      <a:pt x="8" y="6"/>
                    </a:moveTo>
                    <a:lnTo>
                      <a:pt x="12" y="10"/>
                    </a:lnTo>
                    <a:lnTo>
                      <a:pt x="13" y="9"/>
                    </a:lnTo>
                    <a:lnTo>
                      <a:pt x="9" y="4"/>
                    </a:lnTo>
                    <a:lnTo>
                      <a:pt x="5" y="0"/>
                    </a:lnTo>
                    <a:lnTo>
                      <a:pt x="3" y="1"/>
                    </a:lnTo>
                    <a:lnTo>
                      <a:pt x="0" y="6"/>
                    </a:lnTo>
                    <a:lnTo>
                      <a:pt x="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9" name="Freeform 154"/>
              <p:cNvSpPr>
                <a:spLocks/>
              </p:cNvSpPr>
              <p:nvPr/>
            </p:nvSpPr>
            <p:spPr bwMode="auto">
              <a:xfrm>
                <a:off x="2864" y="1446"/>
                <a:ext cx="54" cy="101"/>
              </a:xfrm>
              <a:custGeom>
                <a:avLst/>
                <a:gdLst>
                  <a:gd name="T0" fmla="*/ 157 w 162"/>
                  <a:gd name="T1" fmla="*/ 302 h 302"/>
                  <a:gd name="T2" fmla="*/ 157 w 162"/>
                  <a:gd name="T3" fmla="*/ 302 h 302"/>
                  <a:gd name="T4" fmla="*/ 160 w 162"/>
                  <a:gd name="T5" fmla="*/ 299 h 302"/>
                  <a:gd name="T6" fmla="*/ 162 w 162"/>
                  <a:gd name="T7" fmla="*/ 292 h 302"/>
                  <a:gd name="T8" fmla="*/ 162 w 162"/>
                  <a:gd name="T9" fmla="*/ 262 h 302"/>
                  <a:gd name="T10" fmla="*/ 160 w 162"/>
                  <a:gd name="T11" fmla="*/ 240 h 302"/>
                  <a:gd name="T12" fmla="*/ 155 w 162"/>
                  <a:gd name="T13" fmla="*/ 215 h 302"/>
                  <a:gd name="T14" fmla="*/ 144 w 162"/>
                  <a:gd name="T15" fmla="*/ 183 h 302"/>
                  <a:gd name="T16" fmla="*/ 137 w 162"/>
                  <a:gd name="T17" fmla="*/ 165 h 302"/>
                  <a:gd name="T18" fmla="*/ 109 w 162"/>
                  <a:gd name="T19" fmla="*/ 115 h 302"/>
                  <a:gd name="T20" fmla="*/ 85 w 162"/>
                  <a:gd name="T21" fmla="*/ 82 h 302"/>
                  <a:gd name="T22" fmla="*/ 59 w 162"/>
                  <a:gd name="T23" fmla="*/ 50 h 302"/>
                  <a:gd name="T24" fmla="*/ 9 w 162"/>
                  <a:gd name="T25" fmla="*/ 0 h 302"/>
                  <a:gd name="T26" fmla="*/ 4 w 162"/>
                  <a:gd name="T27" fmla="*/ 4 h 302"/>
                  <a:gd name="T28" fmla="*/ 0 w 162"/>
                  <a:gd name="T29" fmla="*/ 9 h 302"/>
                  <a:gd name="T30" fmla="*/ 35 w 162"/>
                  <a:gd name="T31" fmla="*/ 44 h 302"/>
                  <a:gd name="T32" fmla="*/ 73 w 162"/>
                  <a:gd name="T33" fmla="*/ 91 h 302"/>
                  <a:gd name="T34" fmla="*/ 103 w 162"/>
                  <a:gd name="T35" fmla="*/ 132 h 302"/>
                  <a:gd name="T36" fmla="*/ 113 w 162"/>
                  <a:gd name="T37" fmla="*/ 150 h 302"/>
                  <a:gd name="T38" fmla="*/ 132 w 162"/>
                  <a:gd name="T39" fmla="*/ 194 h 302"/>
                  <a:gd name="T40" fmla="*/ 140 w 162"/>
                  <a:gd name="T41" fmla="*/ 218 h 302"/>
                  <a:gd name="T42" fmla="*/ 146 w 162"/>
                  <a:gd name="T43" fmla="*/ 243 h 302"/>
                  <a:gd name="T44" fmla="*/ 147 w 162"/>
                  <a:gd name="T45" fmla="*/ 262 h 302"/>
                  <a:gd name="T46" fmla="*/ 147 w 162"/>
                  <a:gd name="T47" fmla="*/ 289 h 302"/>
                  <a:gd name="T48" fmla="*/ 146 w 162"/>
                  <a:gd name="T49" fmla="*/ 296 h 302"/>
                  <a:gd name="T50" fmla="*/ 153 w 162"/>
                  <a:gd name="T51" fmla="*/ 297 h 302"/>
                  <a:gd name="T52" fmla="*/ 157 w 162"/>
                  <a:gd name="T53" fmla="*/ 302 h 30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2"/>
                  <a:gd name="T82" fmla="*/ 0 h 302"/>
                  <a:gd name="T83" fmla="*/ 162 w 162"/>
                  <a:gd name="T84" fmla="*/ 302 h 30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2" h="302">
                    <a:moveTo>
                      <a:pt x="157" y="302"/>
                    </a:moveTo>
                    <a:lnTo>
                      <a:pt x="157" y="302"/>
                    </a:lnTo>
                    <a:lnTo>
                      <a:pt x="160" y="299"/>
                    </a:lnTo>
                    <a:lnTo>
                      <a:pt x="162" y="292"/>
                    </a:lnTo>
                    <a:lnTo>
                      <a:pt x="162" y="262"/>
                    </a:lnTo>
                    <a:lnTo>
                      <a:pt x="160" y="240"/>
                    </a:lnTo>
                    <a:lnTo>
                      <a:pt x="155" y="215"/>
                    </a:lnTo>
                    <a:lnTo>
                      <a:pt x="144" y="183"/>
                    </a:lnTo>
                    <a:lnTo>
                      <a:pt x="137" y="165"/>
                    </a:lnTo>
                    <a:lnTo>
                      <a:pt x="109" y="115"/>
                    </a:lnTo>
                    <a:lnTo>
                      <a:pt x="85" y="82"/>
                    </a:lnTo>
                    <a:lnTo>
                      <a:pt x="59" y="50"/>
                    </a:lnTo>
                    <a:lnTo>
                      <a:pt x="9" y="0"/>
                    </a:lnTo>
                    <a:lnTo>
                      <a:pt x="4" y="4"/>
                    </a:lnTo>
                    <a:lnTo>
                      <a:pt x="0" y="9"/>
                    </a:lnTo>
                    <a:lnTo>
                      <a:pt x="35" y="44"/>
                    </a:lnTo>
                    <a:lnTo>
                      <a:pt x="73" y="91"/>
                    </a:lnTo>
                    <a:lnTo>
                      <a:pt x="103" y="132"/>
                    </a:lnTo>
                    <a:lnTo>
                      <a:pt x="113" y="150"/>
                    </a:lnTo>
                    <a:lnTo>
                      <a:pt x="132" y="194"/>
                    </a:lnTo>
                    <a:lnTo>
                      <a:pt x="140" y="218"/>
                    </a:lnTo>
                    <a:lnTo>
                      <a:pt x="146" y="243"/>
                    </a:lnTo>
                    <a:lnTo>
                      <a:pt x="147" y="262"/>
                    </a:lnTo>
                    <a:lnTo>
                      <a:pt x="147" y="289"/>
                    </a:lnTo>
                    <a:lnTo>
                      <a:pt x="146" y="296"/>
                    </a:lnTo>
                    <a:lnTo>
                      <a:pt x="153" y="297"/>
                    </a:lnTo>
                    <a:lnTo>
                      <a:pt x="157" y="3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0" name="Freeform 155"/>
              <p:cNvSpPr>
                <a:spLocks/>
              </p:cNvSpPr>
              <p:nvPr/>
            </p:nvSpPr>
            <p:spPr bwMode="auto">
              <a:xfrm>
                <a:off x="2863" y="1446"/>
                <a:ext cx="5" cy="1"/>
              </a:xfrm>
              <a:custGeom>
                <a:avLst/>
                <a:gdLst>
                  <a:gd name="T0" fmla="*/ 12 w 15"/>
                  <a:gd name="T1" fmla="*/ 0 h 4"/>
                  <a:gd name="T2" fmla="*/ 12 w 15"/>
                  <a:gd name="T3" fmla="*/ 0 h 4"/>
                  <a:gd name="T4" fmla="*/ 0 w 15"/>
                  <a:gd name="T5" fmla="*/ 4 h 4"/>
                  <a:gd name="T6" fmla="*/ 15 w 15"/>
                  <a:gd name="T7" fmla="*/ 4 h 4"/>
                  <a:gd name="T8" fmla="*/ 7 w 15"/>
                  <a:gd name="T9" fmla="*/ 4 h 4"/>
                  <a:gd name="T10" fmla="*/ 12 w 15"/>
                  <a:gd name="T11" fmla="*/ 0 h 4"/>
                  <a:gd name="T12" fmla="*/ 0 60000 65536"/>
                  <a:gd name="T13" fmla="*/ 0 60000 65536"/>
                  <a:gd name="T14" fmla="*/ 0 60000 65536"/>
                  <a:gd name="T15" fmla="*/ 0 60000 65536"/>
                  <a:gd name="T16" fmla="*/ 0 60000 65536"/>
                  <a:gd name="T17" fmla="*/ 0 60000 65536"/>
                  <a:gd name="T18" fmla="*/ 0 w 15"/>
                  <a:gd name="T19" fmla="*/ 0 h 4"/>
                  <a:gd name="T20" fmla="*/ 15 w 15"/>
                  <a:gd name="T21" fmla="*/ 4 h 4"/>
                </a:gdLst>
                <a:ahLst/>
                <a:cxnLst>
                  <a:cxn ang="T12">
                    <a:pos x="T0" y="T1"/>
                  </a:cxn>
                  <a:cxn ang="T13">
                    <a:pos x="T2" y="T3"/>
                  </a:cxn>
                  <a:cxn ang="T14">
                    <a:pos x="T4" y="T5"/>
                  </a:cxn>
                  <a:cxn ang="T15">
                    <a:pos x="T6" y="T7"/>
                  </a:cxn>
                  <a:cxn ang="T16">
                    <a:pos x="T8" y="T9"/>
                  </a:cxn>
                  <a:cxn ang="T17">
                    <a:pos x="T10" y="T11"/>
                  </a:cxn>
                </a:cxnLst>
                <a:rect l="T18" t="T19" r="T20" b="T21"/>
                <a:pathLst>
                  <a:path w="15" h="4">
                    <a:moveTo>
                      <a:pt x="12" y="0"/>
                    </a:moveTo>
                    <a:lnTo>
                      <a:pt x="12" y="0"/>
                    </a:lnTo>
                    <a:lnTo>
                      <a:pt x="0" y="4"/>
                    </a:lnTo>
                    <a:lnTo>
                      <a:pt x="15" y="4"/>
                    </a:lnTo>
                    <a:lnTo>
                      <a:pt x="7" y="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1" name="Freeform 156"/>
              <p:cNvSpPr>
                <a:spLocks/>
              </p:cNvSpPr>
              <p:nvPr/>
            </p:nvSpPr>
            <p:spPr bwMode="auto">
              <a:xfrm>
                <a:off x="2861" y="1447"/>
                <a:ext cx="7" cy="12"/>
              </a:xfrm>
              <a:custGeom>
                <a:avLst/>
                <a:gdLst>
                  <a:gd name="T0" fmla="*/ 6 w 21"/>
                  <a:gd name="T1" fmla="*/ 0 h 34"/>
                  <a:gd name="T2" fmla="*/ 4 w 21"/>
                  <a:gd name="T3" fmla="*/ 9 h 34"/>
                  <a:gd name="T4" fmla="*/ 0 w 21"/>
                  <a:gd name="T5" fmla="*/ 34 h 34"/>
                  <a:gd name="T6" fmla="*/ 7 w 21"/>
                  <a:gd name="T7" fmla="*/ 34 h 34"/>
                  <a:gd name="T8" fmla="*/ 15 w 21"/>
                  <a:gd name="T9" fmla="*/ 34 h 34"/>
                  <a:gd name="T10" fmla="*/ 19 w 21"/>
                  <a:gd name="T11" fmla="*/ 9 h 34"/>
                  <a:gd name="T12" fmla="*/ 21 w 21"/>
                  <a:gd name="T13" fmla="*/ 0 h 34"/>
                  <a:gd name="T14" fmla="*/ 6 w 21"/>
                  <a:gd name="T15" fmla="*/ 0 h 34"/>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34"/>
                  <a:gd name="T26" fmla="*/ 21 w 21"/>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34">
                    <a:moveTo>
                      <a:pt x="6" y="0"/>
                    </a:moveTo>
                    <a:lnTo>
                      <a:pt x="4" y="9"/>
                    </a:lnTo>
                    <a:lnTo>
                      <a:pt x="0" y="34"/>
                    </a:lnTo>
                    <a:lnTo>
                      <a:pt x="7" y="34"/>
                    </a:lnTo>
                    <a:lnTo>
                      <a:pt x="15" y="34"/>
                    </a:lnTo>
                    <a:lnTo>
                      <a:pt x="19" y="9"/>
                    </a:lnTo>
                    <a:lnTo>
                      <a:pt x="21" y="0"/>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2" name="Freeform 157"/>
              <p:cNvSpPr>
                <a:spLocks/>
              </p:cNvSpPr>
              <p:nvPr/>
            </p:nvSpPr>
            <p:spPr bwMode="auto">
              <a:xfrm>
                <a:off x="2859" y="1458"/>
                <a:ext cx="7" cy="19"/>
              </a:xfrm>
              <a:custGeom>
                <a:avLst/>
                <a:gdLst>
                  <a:gd name="T0" fmla="*/ 13 w 21"/>
                  <a:gd name="T1" fmla="*/ 1 h 56"/>
                  <a:gd name="T2" fmla="*/ 6 w 21"/>
                  <a:gd name="T3" fmla="*/ 0 h 56"/>
                  <a:gd name="T4" fmla="*/ 0 w 21"/>
                  <a:gd name="T5" fmla="*/ 26 h 56"/>
                  <a:gd name="T6" fmla="*/ 12 w 21"/>
                  <a:gd name="T7" fmla="*/ 56 h 56"/>
                  <a:gd name="T8" fmla="*/ 16 w 21"/>
                  <a:gd name="T9" fmla="*/ 32 h 56"/>
                  <a:gd name="T10" fmla="*/ 21 w 21"/>
                  <a:gd name="T11" fmla="*/ 1 h 56"/>
                  <a:gd name="T12" fmla="*/ 13 w 21"/>
                  <a:gd name="T13" fmla="*/ 1 h 56"/>
                  <a:gd name="T14" fmla="*/ 0 60000 65536"/>
                  <a:gd name="T15" fmla="*/ 0 60000 65536"/>
                  <a:gd name="T16" fmla="*/ 0 60000 65536"/>
                  <a:gd name="T17" fmla="*/ 0 60000 65536"/>
                  <a:gd name="T18" fmla="*/ 0 60000 65536"/>
                  <a:gd name="T19" fmla="*/ 0 60000 65536"/>
                  <a:gd name="T20" fmla="*/ 0 60000 65536"/>
                  <a:gd name="T21" fmla="*/ 0 w 21"/>
                  <a:gd name="T22" fmla="*/ 0 h 56"/>
                  <a:gd name="T23" fmla="*/ 21 w 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56">
                    <a:moveTo>
                      <a:pt x="13" y="1"/>
                    </a:moveTo>
                    <a:lnTo>
                      <a:pt x="6" y="0"/>
                    </a:lnTo>
                    <a:lnTo>
                      <a:pt x="0" y="26"/>
                    </a:lnTo>
                    <a:lnTo>
                      <a:pt x="12" y="56"/>
                    </a:lnTo>
                    <a:lnTo>
                      <a:pt x="16" y="32"/>
                    </a:lnTo>
                    <a:lnTo>
                      <a:pt x="21" y="1"/>
                    </a:lnTo>
                    <a:lnTo>
                      <a:pt x="1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3" name="Freeform 158"/>
              <p:cNvSpPr>
                <a:spLocks/>
              </p:cNvSpPr>
              <p:nvPr/>
            </p:nvSpPr>
            <p:spPr bwMode="auto">
              <a:xfrm>
                <a:off x="2731" y="1467"/>
                <a:ext cx="132" cy="676"/>
              </a:xfrm>
              <a:custGeom>
                <a:avLst/>
                <a:gdLst>
                  <a:gd name="T0" fmla="*/ 373 w 395"/>
                  <a:gd name="T1" fmla="*/ 68 h 2027"/>
                  <a:gd name="T2" fmla="*/ 354 w 395"/>
                  <a:gd name="T3" fmla="*/ 205 h 2027"/>
                  <a:gd name="T4" fmla="*/ 336 w 395"/>
                  <a:gd name="T5" fmla="*/ 371 h 2027"/>
                  <a:gd name="T6" fmla="*/ 330 w 395"/>
                  <a:gd name="T7" fmla="*/ 554 h 2027"/>
                  <a:gd name="T8" fmla="*/ 337 w 395"/>
                  <a:gd name="T9" fmla="*/ 740 h 2027"/>
                  <a:gd name="T10" fmla="*/ 346 w 395"/>
                  <a:gd name="T11" fmla="*/ 1039 h 2027"/>
                  <a:gd name="T12" fmla="*/ 343 w 395"/>
                  <a:gd name="T13" fmla="*/ 1071 h 2027"/>
                  <a:gd name="T14" fmla="*/ 340 w 395"/>
                  <a:gd name="T15" fmla="*/ 1122 h 2027"/>
                  <a:gd name="T16" fmla="*/ 342 w 395"/>
                  <a:gd name="T17" fmla="*/ 1261 h 2027"/>
                  <a:gd name="T18" fmla="*/ 346 w 395"/>
                  <a:gd name="T19" fmla="*/ 1342 h 2027"/>
                  <a:gd name="T20" fmla="*/ 349 w 395"/>
                  <a:gd name="T21" fmla="*/ 1354 h 2027"/>
                  <a:gd name="T22" fmla="*/ 355 w 395"/>
                  <a:gd name="T23" fmla="*/ 1392 h 2027"/>
                  <a:gd name="T24" fmla="*/ 362 w 395"/>
                  <a:gd name="T25" fmla="*/ 1455 h 2027"/>
                  <a:gd name="T26" fmla="*/ 368 w 395"/>
                  <a:gd name="T27" fmla="*/ 1541 h 2027"/>
                  <a:gd name="T28" fmla="*/ 373 w 395"/>
                  <a:gd name="T29" fmla="*/ 1647 h 2027"/>
                  <a:gd name="T30" fmla="*/ 371 w 395"/>
                  <a:gd name="T31" fmla="*/ 1771 h 2027"/>
                  <a:gd name="T32" fmla="*/ 0 w 395"/>
                  <a:gd name="T33" fmla="*/ 2027 h 2027"/>
                  <a:gd name="T34" fmla="*/ 388 w 395"/>
                  <a:gd name="T35" fmla="*/ 1709 h 2027"/>
                  <a:gd name="T36" fmla="*/ 386 w 395"/>
                  <a:gd name="T37" fmla="*/ 1591 h 2027"/>
                  <a:gd name="T38" fmla="*/ 380 w 395"/>
                  <a:gd name="T39" fmla="*/ 1495 h 2027"/>
                  <a:gd name="T40" fmla="*/ 373 w 395"/>
                  <a:gd name="T41" fmla="*/ 1421 h 2027"/>
                  <a:gd name="T42" fmla="*/ 367 w 395"/>
                  <a:gd name="T43" fmla="*/ 1370 h 2027"/>
                  <a:gd name="T44" fmla="*/ 362 w 395"/>
                  <a:gd name="T45" fmla="*/ 1342 h 2027"/>
                  <a:gd name="T46" fmla="*/ 358 w 395"/>
                  <a:gd name="T47" fmla="*/ 1301 h 2027"/>
                  <a:gd name="T48" fmla="*/ 355 w 395"/>
                  <a:gd name="T49" fmla="*/ 1223 h 2027"/>
                  <a:gd name="T50" fmla="*/ 357 w 395"/>
                  <a:gd name="T51" fmla="*/ 1095 h 2027"/>
                  <a:gd name="T52" fmla="*/ 360 w 395"/>
                  <a:gd name="T53" fmla="*/ 1052 h 2027"/>
                  <a:gd name="T54" fmla="*/ 361 w 395"/>
                  <a:gd name="T55" fmla="*/ 1025 h 2027"/>
                  <a:gd name="T56" fmla="*/ 346 w 395"/>
                  <a:gd name="T57" fmla="*/ 648 h 2027"/>
                  <a:gd name="T58" fmla="*/ 346 w 395"/>
                  <a:gd name="T59" fmla="*/ 461 h 2027"/>
                  <a:gd name="T60" fmla="*/ 360 w 395"/>
                  <a:gd name="T61" fmla="*/ 284 h 2027"/>
                  <a:gd name="T62" fmla="*/ 377 w 395"/>
                  <a:gd name="T63" fmla="*/ 131 h 2027"/>
                  <a:gd name="T64" fmla="*/ 395 w 395"/>
                  <a:gd name="T65" fmla="*/ 30 h 20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5"/>
                  <a:gd name="T100" fmla="*/ 0 h 2027"/>
                  <a:gd name="T101" fmla="*/ 395 w 395"/>
                  <a:gd name="T102" fmla="*/ 2027 h 20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5" h="2027">
                    <a:moveTo>
                      <a:pt x="383" y="0"/>
                    </a:moveTo>
                    <a:lnTo>
                      <a:pt x="373" y="68"/>
                    </a:lnTo>
                    <a:lnTo>
                      <a:pt x="362" y="131"/>
                    </a:lnTo>
                    <a:lnTo>
                      <a:pt x="354" y="205"/>
                    </a:lnTo>
                    <a:lnTo>
                      <a:pt x="345" y="284"/>
                    </a:lnTo>
                    <a:lnTo>
                      <a:pt x="336" y="371"/>
                    </a:lnTo>
                    <a:lnTo>
                      <a:pt x="332" y="461"/>
                    </a:lnTo>
                    <a:lnTo>
                      <a:pt x="330" y="554"/>
                    </a:lnTo>
                    <a:lnTo>
                      <a:pt x="332" y="648"/>
                    </a:lnTo>
                    <a:lnTo>
                      <a:pt x="337" y="740"/>
                    </a:lnTo>
                    <a:lnTo>
                      <a:pt x="346" y="1025"/>
                    </a:lnTo>
                    <a:lnTo>
                      <a:pt x="346" y="1039"/>
                    </a:lnTo>
                    <a:lnTo>
                      <a:pt x="345" y="1052"/>
                    </a:lnTo>
                    <a:lnTo>
                      <a:pt x="343" y="1071"/>
                    </a:lnTo>
                    <a:lnTo>
                      <a:pt x="342" y="1095"/>
                    </a:lnTo>
                    <a:lnTo>
                      <a:pt x="340" y="1122"/>
                    </a:lnTo>
                    <a:lnTo>
                      <a:pt x="340" y="1223"/>
                    </a:lnTo>
                    <a:lnTo>
                      <a:pt x="342" y="1261"/>
                    </a:lnTo>
                    <a:lnTo>
                      <a:pt x="343" y="1301"/>
                    </a:lnTo>
                    <a:lnTo>
                      <a:pt x="346" y="1342"/>
                    </a:lnTo>
                    <a:lnTo>
                      <a:pt x="348" y="1348"/>
                    </a:lnTo>
                    <a:lnTo>
                      <a:pt x="349" y="1354"/>
                    </a:lnTo>
                    <a:lnTo>
                      <a:pt x="352" y="1370"/>
                    </a:lnTo>
                    <a:lnTo>
                      <a:pt x="355" y="1392"/>
                    </a:lnTo>
                    <a:lnTo>
                      <a:pt x="358" y="1421"/>
                    </a:lnTo>
                    <a:lnTo>
                      <a:pt x="362" y="1455"/>
                    </a:lnTo>
                    <a:lnTo>
                      <a:pt x="365" y="1495"/>
                    </a:lnTo>
                    <a:lnTo>
                      <a:pt x="368" y="1541"/>
                    </a:lnTo>
                    <a:lnTo>
                      <a:pt x="371" y="1591"/>
                    </a:lnTo>
                    <a:lnTo>
                      <a:pt x="373" y="1647"/>
                    </a:lnTo>
                    <a:lnTo>
                      <a:pt x="373" y="1709"/>
                    </a:lnTo>
                    <a:lnTo>
                      <a:pt x="371" y="1771"/>
                    </a:lnTo>
                    <a:lnTo>
                      <a:pt x="12" y="2003"/>
                    </a:lnTo>
                    <a:lnTo>
                      <a:pt x="0" y="2027"/>
                    </a:lnTo>
                    <a:lnTo>
                      <a:pt x="386" y="1776"/>
                    </a:lnTo>
                    <a:lnTo>
                      <a:pt x="388" y="1709"/>
                    </a:lnTo>
                    <a:lnTo>
                      <a:pt x="388" y="1647"/>
                    </a:lnTo>
                    <a:lnTo>
                      <a:pt x="386" y="1591"/>
                    </a:lnTo>
                    <a:lnTo>
                      <a:pt x="383" y="1541"/>
                    </a:lnTo>
                    <a:lnTo>
                      <a:pt x="380" y="1495"/>
                    </a:lnTo>
                    <a:lnTo>
                      <a:pt x="377" y="1455"/>
                    </a:lnTo>
                    <a:lnTo>
                      <a:pt x="373" y="1421"/>
                    </a:lnTo>
                    <a:lnTo>
                      <a:pt x="370" y="1392"/>
                    </a:lnTo>
                    <a:lnTo>
                      <a:pt x="367" y="1370"/>
                    </a:lnTo>
                    <a:lnTo>
                      <a:pt x="364" y="1354"/>
                    </a:lnTo>
                    <a:lnTo>
                      <a:pt x="362" y="1342"/>
                    </a:lnTo>
                    <a:lnTo>
                      <a:pt x="361" y="1339"/>
                    </a:lnTo>
                    <a:lnTo>
                      <a:pt x="358" y="1301"/>
                    </a:lnTo>
                    <a:lnTo>
                      <a:pt x="357" y="1261"/>
                    </a:lnTo>
                    <a:lnTo>
                      <a:pt x="355" y="1223"/>
                    </a:lnTo>
                    <a:lnTo>
                      <a:pt x="355" y="1122"/>
                    </a:lnTo>
                    <a:lnTo>
                      <a:pt x="357" y="1095"/>
                    </a:lnTo>
                    <a:lnTo>
                      <a:pt x="358" y="1071"/>
                    </a:lnTo>
                    <a:lnTo>
                      <a:pt x="360" y="1052"/>
                    </a:lnTo>
                    <a:lnTo>
                      <a:pt x="361" y="1039"/>
                    </a:lnTo>
                    <a:lnTo>
                      <a:pt x="361" y="1025"/>
                    </a:lnTo>
                    <a:lnTo>
                      <a:pt x="352" y="740"/>
                    </a:lnTo>
                    <a:lnTo>
                      <a:pt x="346" y="648"/>
                    </a:lnTo>
                    <a:lnTo>
                      <a:pt x="345" y="554"/>
                    </a:lnTo>
                    <a:lnTo>
                      <a:pt x="346" y="461"/>
                    </a:lnTo>
                    <a:lnTo>
                      <a:pt x="351" y="371"/>
                    </a:lnTo>
                    <a:lnTo>
                      <a:pt x="360" y="284"/>
                    </a:lnTo>
                    <a:lnTo>
                      <a:pt x="368" y="205"/>
                    </a:lnTo>
                    <a:lnTo>
                      <a:pt x="377" y="131"/>
                    </a:lnTo>
                    <a:lnTo>
                      <a:pt x="388" y="68"/>
                    </a:lnTo>
                    <a:lnTo>
                      <a:pt x="395" y="30"/>
                    </a:lnTo>
                    <a:lnTo>
                      <a:pt x="38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4" name="Freeform 159"/>
              <p:cNvSpPr>
                <a:spLocks/>
              </p:cNvSpPr>
              <p:nvPr/>
            </p:nvSpPr>
            <p:spPr bwMode="auto">
              <a:xfrm>
                <a:off x="2715" y="1269"/>
                <a:ext cx="119" cy="874"/>
              </a:xfrm>
              <a:custGeom>
                <a:avLst/>
                <a:gdLst>
                  <a:gd name="T0" fmla="*/ 15 w 355"/>
                  <a:gd name="T1" fmla="*/ 2166 h 2620"/>
                  <a:gd name="T2" fmla="*/ 24 w 355"/>
                  <a:gd name="T3" fmla="*/ 2109 h 2620"/>
                  <a:gd name="T4" fmla="*/ 35 w 355"/>
                  <a:gd name="T5" fmla="*/ 2022 h 2620"/>
                  <a:gd name="T6" fmla="*/ 50 w 355"/>
                  <a:gd name="T7" fmla="*/ 1911 h 2620"/>
                  <a:gd name="T8" fmla="*/ 77 w 355"/>
                  <a:gd name="T9" fmla="*/ 1738 h 2620"/>
                  <a:gd name="T10" fmla="*/ 93 w 355"/>
                  <a:gd name="T11" fmla="*/ 1634 h 2620"/>
                  <a:gd name="T12" fmla="*/ 105 w 355"/>
                  <a:gd name="T13" fmla="*/ 1534 h 2620"/>
                  <a:gd name="T14" fmla="*/ 121 w 355"/>
                  <a:gd name="T15" fmla="*/ 1386 h 2620"/>
                  <a:gd name="T16" fmla="*/ 138 w 355"/>
                  <a:gd name="T17" fmla="*/ 1204 h 2620"/>
                  <a:gd name="T18" fmla="*/ 152 w 355"/>
                  <a:gd name="T19" fmla="*/ 1020 h 2620"/>
                  <a:gd name="T20" fmla="*/ 159 w 355"/>
                  <a:gd name="T21" fmla="*/ 864 h 2620"/>
                  <a:gd name="T22" fmla="*/ 159 w 355"/>
                  <a:gd name="T23" fmla="*/ 795 h 2620"/>
                  <a:gd name="T24" fmla="*/ 161 w 355"/>
                  <a:gd name="T25" fmla="*/ 726 h 2620"/>
                  <a:gd name="T26" fmla="*/ 166 w 355"/>
                  <a:gd name="T27" fmla="*/ 611 h 2620"/>
                  <a:gd name="T28" fmla="*/ 172 w 355"/>
                  <a:gd name="T29" fmla="*/ 477 h 2620"/>
                  <a:gd name="T30" fmla="*/ 180 w 355"/>
                  <a:gd name="T31" fmla="*/ 346 h 2620"/>
                  <a:gd name="T32" fmla="*/ 189 w 355"/>
                  <a:gd name="T33" fmla="*/ 244 h 2620"/>
                  <a:gd name="T34" fmla="*/ 193 w 355"/>
                  <a:gd name="T35" fmla="*/ 209 h 2620"/>
                  <a:gd name="T36" fmla="*/ 196 w 355"/>
                  <a:gd name="T37" fmla="*/ 182 h 2620"/>
                  <a:gd name="T38" fmla="*/ 206 w 355"/>
                  <a:gd name="T39" fmla="*/ 126 h 2620"/>
                  <a:gd name="T40" fmla="*/ 231 w 355"/>
                  <a:gd name="T41" fmla="*/ 67 h 2620"/>
                  <a:gd name="T42" fmla="*/ 267 w 355"/>
                  <a:gd name="T43" fmla="*/ 31 h 2620"/>
                  <a:gd name="T44" fmla="*/ 315 w 355"/>
                  <a:gd name="T45" fmla="*/ 14 h 2620"/>
                  <a:gd name="T46" fmla="*/ 355 w 355"/>
                  <a:gd name="T47" fmla="*/ 17 h 2620"/>
                  <a:gd name="T48" fmla="*/ 355 w 355"/>
                  <a:gd name="T49" fmla="*/ 3 h 2620"/>
                  <a:gd name="T50" fmla="*/ 315 w 355"/>
                  <a:gd name="T51" fmla="*/ 0 h 2620"/>
                  <a:gd name="T52" fmla="*/ 252 w 355"/>
                  <a:gd name="T53" fmla="*/ 22 h 2620"/>
                  <a:gd name="T54" fmla="*/ 211 w 355"/>
                  <a:gd name="T55" fmla="*/ 73 h 2620"/>
                  <a:gd name="T56" fmla="*/ 191 w 355"/>
                  <a:gd name="T57" fmla="*/ 123 h 2620"/>
                  <a:gd name="T58" fmla="*/ 181 w 355"/>
                  <a:gd name="T59" fmla="*/ 168 h 2620"/>
                  <a:gd name="T60" fmla="*/ 178 w 355"/>
                  <a:gd name="T61" fmla="*/ 206 h 2620"/>
                  <a:gd name="T62" fmla="*/ 174 w 355"/>
                  <a:gd name="T63" fmla="*/ 244 h 2620"/>
                  <a:gd name="T64" fmla="*/ 165 w 355"/>
                  <a:gd name="T65" fmla="*/ 346 h 2620"/>
                  <a:gd name="T66" fmla="*/ 158 w 355"/>
                  <a:gd name="T67" fmla="*/ 477 h 2620"/>
                  <a:gd name="T68" fmla="*/ 152 w 355"/>
                  <a:gd name="T69" fmla="*/ 611 h 2620"/>
                  <a:gd name="T70" fmla="*/ 146 w 355"/>
                  <a:gd name="T71" fmla="*/ 726 h 2620"/>
                  <a:gd name="T72" fmla="*/ 144 w 355"/>
                  <a:gd name="T73" fmla="*/ 795 h 2620"/>
                  <a:gd name="T74" fmla="*/ 144 w 355"/>
                  <a:gd name="T75" fmla="*/ 864 h 2620"/>
                  <a:gd name="T76" fmla="*/ 137 w 355"/>
                  <a:gd name="T77" fmla="*/ 1020 h 2620"/>
                  <a:gd name="T78" fmla="*/ 124 w 355"/>
                  <a:gd name="T79" fmla="*/ 1204 h 2620"/>
                  <a:gd name="T80" fmla="*/ 106 w 355"/>
                  <a:gd name="T81" fmla="*/ 1386 h 2620"/>
                  <a:gd name="T82" fmla="*/ 90 w 355"/>
                  <a:gd name="T83" fmla="*/ 1534 h 2620"/>
                  <a:gd name="T84" fmla="*/ 78 w 355"/>
                  <a:gd name="T85" fmla="*/ 1634 h 2620"/>
                  <a:gd name="T86" fmla="*/ 62 w 355"/>
                  <a:gd name="T87" fmla="*/ 1738 h 2620"/>
                  <a:gd name="T88" fmla="*/ 35 w 355"/>
                  <a:gd name="T89" fmla="*/ 1911 h 2620"/>
                  <a:gd name="T90" fmla="*/ 21 w 355"/>
                  <a:gd name="T91" fmla="*/ 2022 h 2620"/>
                  <a:gd name="T92" fmla="*/ 9 w 355"/>
                  <a:gd name="T93" fmla="*/ 2109 h 2620"/>
                  <a:gd name="T94" fmla="*/ 0 w 355"/>
                  <a:gd name="T95" fmla="*/ 2166 h 2620"/>
                  <a:gd name="T96" fmla="*/ 59 w 355"/>
                  <a:gd name="T97" fmla="*/ 2596 h 262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5"/>
                  <a:gd name="T148" fmla="*/ 0 h 2620"/>
                  <a:gd name="T149" fmla="*/ 355 w 355"/>
                  <a:gd name="T150" fmla="*/ 2620 h 262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5" h="2620">
                    <a:moveTo>
                      <a:pt x="59" y="2596"/>
                    </a:moveTo>
                    <a:lnTo>
                      <a:pt x="15" y="2166"/>
                    </a:lnTo>
                    <a:lnTo>
                      <a:pt x="16" y="2163"/>
                    </a:lnTo>
                    <a:lnTo>
                      <a:pt x="24" y="2109"/>
                    </a:lnTo>
                    <a:lnTo>
                      <a:pt x="28" y="2069"/>
                    </a:lnTo>
                    <a:lnTo>
                      <a:pt x="35" y="2022"/>
                    </a:lnTo>
                    <a:lnTo>
                      <a:pt x="43" y="1969"/>
                    </a:lnTo>
                    <a:lnTo>
                      <a:pt x="50" y="1911"/>
                    </a:lnTo>
                    <a:lnTo>
                      <a:pt x="68" y="1794"/>
                    </a:lnTo>
                    <a:lnTo>
                      <a:pt x="77" y="1738"/>
                    </a:lnTo>
                    <a:lnTo>
                      <a:pt x="85" y="1683"/>
                    </a:lnTo>
                    <a:lnTo>
                      <a:pt x="93" y="1634"/>
                    </a:lnTo>
                    <a:lnTo>
                      <a:pt x="99" y="1587"/>
                    </a:lnTo>
                    <a:lnTo>
                      <a:pt x="105" y="1534"/>
                    </a:lnTo>
                    <a:lnTo>
                      <a:pt x="112" y="1465"/>
                    </a:lnTo>
                    <a:lnTo>
                      <a:pt x="121" y="1386"/>
                    </a:lnTo>
                    <a:lnTo>
                      <a:pt x="130" y="1297"/>
                    </a:lnTo>
                    <a:lnTo>
                      <a:pt x="138" y="1204"/>
                    </a:lnTo>
                    <a:lnTo>
                      <a:pt x="146" y="1110"/>
                    </a:lnTo>
                    <a:lnTo>
                      <a:pt x="152" y="1020"/>
                    </a:lnTo>
                    <a:lnTo>
                      <a:pt x="156" y="938"/>
                    </a:lnTo>
                    <a:lnTo>
                      <a:pt x="159" y="864"/>
                    </a:lnTo>
                    <a:lnTo>
                      <a:pt x="158" y="804"/>
                    </a:lnTo>
                    <a:lnTo>
                      <a:pt x="159" y="795"/>
                    </a:lnTo>
                    <a:lnTo>
                      <a:pt x="159" y="767"/>
                    </a:lnTo>
                    <a:lnTo>
                      <a:pt x="161" y="726"/>
                    </a:lnTo>
                    <a:lnTo>
                      <a:pt x="163" y="673"/>
                    </a:lnTo>
                    <a:lnTo>
                      <a:pt x="166" y="611"/>
                    </a:lnTo>
                    <a:lnTo>
                      <a:pt x="168" y="545"/>
                    </a:lnTo>
                    <a:lnTo>
                      <a:pt x="172" y="477"/>
                    </a:lnTo>
                    <a:lnTo>
                      <a:pt x="175" y="409"/>
                    </a:lnTo>
                    <a:lnTo>
                      <a:pt x="180" y="346"/>
                    </a:lnTo>
                    <a:lnTo>
                      <a:pt x="184" y="290"/>
                    </a:lnTo>
                    <a:lnTo>
                      <a:pt x="189" y="244"/>
                    </a:lnTo>
                    <a:lnTo>
                      <a:pt x="191" y="213"/>
                    </a:lnTo>
                    <a:lnTo>
                      <a:pt x="193" y="209"/>
                    </a:lnTo>
                    <a:lnTo>
                      <a:pt x="193" y="194"/>
                    </a:lnTo>
                    <a:lnTo>
                      <a:pt x="196" y="182"/>
                    </a:lnTo>
                    <a:lnTo>
                      <a:pt x="200" y="153"/>
                    </a:lnTo>
                    <a:lnTo>
                      <a:pt x="206" y="126"/>
                    </a:lnTo>
                    <a:lnTo>
                      <a:pt x="214" y="106"/>
                    </a:lnTo>
                    <a:lnTo>
                      <a:pt x="231" y="67"/>
                    </a:lnTo>
                    <a:lnTo>
                      <a:pt x="242" y="51"/>
                    </a:lnTo>
                    <a:lnTo>
                      <a:pt x="267" y="31"/>
                    </a:lnTo>
                    <a:lnTo>
                      <a:pt x="286" y="17"/>
                    </a:lnTo>
                    <a:lnTo>
                      <a:pt x="315" y="14"/>
                    </a:lnTo>
                    <a:lnTo>
                      <a:pt x="352" y="17"/>
                    </a:lnTo>
                    <a:lnTo>
                      <a:pt x="355" y="17"/>
                    </a:lnTo>
                    <a:lnTo>
                      <a:pt x="355" y="10"/>
                    </a:lnTo>
                    <a:lnTo>
                      <a:pt x="355" y="3"/>
                    </a:lnTo>
                    <a:lnTo>
                      <a:pt x="352" y="3"/>
                    </a:lnTo>
                    <a:lnTo>
                      <a:pt x="315" y="0"/>
                    </a:lnTo>
                    <a:lnTo>
                      <a:pt x="283" y="6"/>
                    </a:lnTo>
                    <a:lnTo>
                      <a:pt x="252" y="22"/>
                    </a:lnTo>
                    <a:lnTo>
                      <a:pt x="233" y="39"/>
                    </a:lnTo>
                    <a:lnTo>
                      <a:pt x="211" y="73"/>
                    </a:lnTo>
                    <a:lnTo>
                      <a:pt x="205" y="88"/>
                    </a:lnTo>
                    <a:lnTo>
                      <a:pt x="191" y="123"/>
                    </a:lnTo>
                    <a:lnTo>
                      <a:pt x="186" y="150"/>
                    </a:lnTo>
                    <a:lnTo>
                      <a:pt x="181" y="168"/>
                    </a:lnTo>
                    <a:lnTo>
                      <a:pt x="178" y="194"/>
                    </a:lnTo>
                    <a:lnTo>
                      <a:pt x="178" y="206"/>
                    </a:lnTo>
                    <a:lnTo>
                      <a:pt x="177" y="210"/>
                    </a:lnTo>
                    <a:lnTo>
                      <a:pt x="174" y="244"/>
                    </a:lnTo>
                    <a:lnTo>
                      <a:pt x="169" y="290"/>
                    </a:lnTo>
                    <a:lnTo>
                      <a:pt x="165" y="346"/>
                    </a:lnTo>
                    <a:lnTo>
                      <a:pt x="161" y="409"/>
                    </a:lnTo>
                    <a:lnTo>
                      <a:pt x="158" y="477"/>
                    </a:lnTo>
                    <a:lnTo>
                      <a:pt x="153" y="545"/>
                    </a:lnTo>
                    <a:lnTo>
                      <a:pt x="152" y="611"/>
                    </a:lnTo>
                    <a:lnTo>
                      <a:pt x="149" y="673"/>
                    </a:lnTo>
                    <a:lnTo>
                      <a:pt x="146" y="726"/>
                    </a:lnTo>
                    <a:lnTo>
                      <a:pt x="144" y="767"/>
                    </a:lnTo>
                    <a:lnTo>
                      <a:pt x="144" y="795"/>
                    </a:lnTo>
                    <a:lnTo>
                      <a:pt x="143" y="804"/>
                    </a:lnTo>
                    <a:lnTo>
                      <a:pt x="144" y="864"/>
                    </a:lnTo>
                    <a:lnTo>
                      <a:pt x="141" y="938"/>
                    </a:lnTo>
                    <a:lnTo>
                      <a:pt x="137" y="1020"/>
                    </a:lnTo>
                    <a:lnTo>
                      <a:pt x="131" y="1110"/>
                    </a:lnTo>
                    <a:lnTo>
                      <a:pt x="124" y="1204"/>
                    </a:lnTo>
                    <a:lnTo>
                      <a:pt x="115" y="1297"/>
                    </a:lnTo>
                    <a:lnTo>
                      <a:pt x="106" y="1386"/>
                    </a:lnTo>
                    <a:lnTo>
                      <a:pt x="97" y="1465"/>
                    </a:lnTo>
                    <a:lnTo>
                      <a:pt x="90" y="1534"/>
                    </a:lnTo>
                    <a:lnTo>
                      <a:pt x="84" y="1587"/>
                    </a:lnTo>
                    <a:lnTo>
                      <a:pt x="78" y="1634"/>
                    </a:lnTo>
                    <a:lnTo>
                      <a:pt x="71" y="1683"/>
                    </a:lnTo>
                    <a:lnTo>
                      <a:pt x="62" y="1738"/>
                    </a:lnTo>
                    <a:lnTo>
                      <a:pt x="53" y="1794"/>
                    </a:lnTo>
                    <a:lnTo>
                      <a:pt x="35" y="1911"/>
                    </a:lnTo>
                    <a:lnTo>
                      <a:pt x="28" y="1969"/>
                    </a:lnTo>
                    <a:lnTo>
                      <a:pt x="21" y="2022"/>
                    </a:lnTo>
                    <a:lnTo>
                      <a:pt x="13" y="2069"/>
                    </a:lnTo>
                    <a:lnTo>
                      <a:pt x="9" y="2109"/>
                    </a:lnTo>
                    <a:lnTo>
                      <a:pt x="1" y="2157"/>
                    </a:lnTo>
                    <a:lnTo>
                      <a:pt x="0" y="2166"/>
                    </a:lnTo>
                    <a:lnTo>
                      <a:pt x="47" y="2620"/>
                    </a:lnTo>
                    <a:lnTo>
                      <a:pt x="59" y="25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5" name="Freeform 160"/>
              <p:cNvSpPr>
                <a:spLocks/>
              </p:cNvSpPr>
              <p:nvPr/>
            </p:nvSpPr>
            <p:spPr bwMode="auto">
              <a:xfrm>
                <a:off x="2833" y="1266"/>
                <a:ext cx="91" cy="33"/>
              </a:xfrm>
              <a:custGeom>
                <a:avLst/>
                <a:gdLst>
                  <a:gd name="T0" fmla="*/ 3 w 274"/>
                  <a:gd name="T1" fmla="*/ 26 h 99"/>
                  <a:gd name="T2" fmla="*/ 6 w 274"/>
                  <a:gd name="T3" fmla="*/ 26 h 99"/>
                  <a:gd name="T4" fmla="*/ 15 w 274"/>
                  <a:gd name="T5" fmla="*/ 23 h 99"/>
                  <a:gd name="T6" fmla="*/ 27 w 274"/>
                  <a:gd name="T7" fmla="*/ 20 h 99"/>
                  <a:gd name="T8" fmla="*/ 38 w 274"/>
                  <a:gd name="T9" fmla="*/ 18 h 99"/>
                  <a:gd name="T10" fmla="*/ 57 w 274"/>
                  <a:gd name="T11" fmla="*/ 16 h 99"/>
                  <a:gd name="T12" fmla="*/ 80 w 274"/>
                  <a:gd name="T13" fmla="*/ 15 h 99"/>
                  <a:gd name="T14" fmla="*/ 103 w 274"/>
                  <a:gd name="T15" fmla="*/ 18 h 99"/>
                  <a:gd name="T16" fmla="*/ 134 w 274"/>
                  <a:gd name="T17" fmla="*/ 23 h 99"/>
                  <a:gd name="T18" fmla="*/ 156 w 274"/>
                  <a:gd name="T19" fmla="*/ 32 h 99"/>
                  <a:gd name="T20" fmla="*/ 203 w 274"/>
                  <a:gd name="T21" fmla="*/ 53 h 99"/>
                  <a:gd name="T22" fmla="*/ 225 w 274"/>
                  <a:gd name="T23" fmla="*/ 68 h 99"/>
                  <a:gd name="T24" fmla="*/ 265 w 274"/>
                  <a:gd name="T25" fmla="*/ 99 h 99"/>
                  <a:gd name="T26" fmla="*/ 270 w 274"/>
                  <a:gd name="T27" fmla="*/ 93 h 99"/>
                  <a:gd name="T28" fmla="*/ 274 w 274"/>
                  <a:gd name="T29" fmla="*/ 87 h 99"/>
                  <a:gd name="T30" fmla="*/ 243 w 274"/>
                  <a:gd name="T31" fmla="*/ 62 h 99"/>
                  <a:gd name="T32" fmla="*/ 194 w 274"/>
                  <a:gd name="T33" fmla="*/ 32 h 99"/>
                  <a:gd name="T34" fmla="*/ 177 w 274"/>
                  <a:gd name="T35" fmla="*/ 23 h 99"/>
                  <a:gd name="T36" fmla="*/ 137 w 274"/>
                  <a:gd name="T37" fmla="*/ 9 h 99"/>
                  <a:gd name="T38" fmla="*/ 109 w 274"/>
                  <a:gd name="T39" fmla="*/ 3 h 99"/>
                  <a:gd name="T40" fmla="*/ 80 w 274"/>
                  <a:gd name="T41" fmla="*/ 0 h 99"/>
                  <a:gd name="T42" fmla="*/ 57 w 274"/>
                  <a:gd name="T43" fmla="*/ 1 h 99"/>
                  <a:gd name="T44" fmla="*/ 38 w 274"/>
                  <a:gd name="T45" fmla="*/ 3 h 99"/>
                  <a:gd name="T46" fmla="*/ 18 w 274"/>
                  <a:gd name="T47" fmla="*/ 6 h 99"/>
                  <a:gd name="T48" fmla="*/ 6 w 274"/>
                  <a:gd name="T49" fmla="*/ 9 h 99"/>
                  <a:gd name="T50" fmla="*/ 0 w 274"/>
                  <a:gd name="T51" fmla="*/ 12 h 99"/>
                  <a:gd name="T52" fmla="*/ 3 w 274"/>
                  <a:gd name="T53" fmla="*/ 19 h 99"/>
                  <a:gd name="T54" fmla="*/ 3 w 274"/>
                  <a:gd name="T55" fmla="*/ 26 h 9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4"/>
                  <a:gd name="T85" fmla="*/ 0 h 99"/>
                  <a:gd name="T86" fmla="*/ 274 w 274"/>
                  <a:gd name="T87" fmla="*/ 99 h 9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4" h="99">
                    <a:moveTo>
                      <a:pt x="3" y="26"/>
                    </a:moveTo>
                    <a:lnTo>
                      <a:pt x="6" y="26"/>
                    </a:lnTo>
                    <a:lnTo>
                      <a:pt x="15" y="23"/>
                    </a:lnTo>
                    <a:lnTo>
                      <a:pt x="27" y="20"/>
                    </a:lnTo>
                    <a:lnTo>
                      <a:pt x="38" y="18"/>
                    </a:lnTo>
                    <a:lnTo>
                      <a:pt x="57" y="16"/>
                    </a:lnTo>
                    <a:lnTo>
                      <a:pt x="80" y="15"/>
                    </a:lnTo>
                    <a:lnTo>
                      <a:pt x="103" y="18"/>
                    </a:lnTo>
                    <a:lnTo>
                      <a:pt x="134" y="23"/>
                    </a:lnTo>
                    <a:lnTo>
                      <a:pt x="156" y="32"/>
                    </a:lnTo>
                    <a:lnTo>
                      <a:pt x="203" y="53"/>
                    </a:lnTo>
                    <a:lnTo>
                      <a:pt x="225" y="68"/>
                    </a:lnTo>
                    <a:lnTo>
                      <a:pt x="265" y="99"/>
                    </a:lnTo>
                    <a:lnTo>
                      <a:pt x="270" y="93"/>
                    </a:lnTo>
                    <a:lnTo>
                      <a:pt x="274" y="87"/>
                    </a:lnTo>
                    <a:lnTo>
                      <a:pt x="243" y="62"/>
                    </a:lnTo>
                    <a:lnTo>
                      <a:pt x="194" y="32"/>
                    </a:lnTo>
                    <a:lnTo>
                      <a:pt x="177" y="23"/>
                    </a:lnTo>
                    <a:lnTo>
                      <a:pt x="137" y="9"/>
                    </a:lnTo>
                    <a:lnTo>
                      <a:pt x="109" y="3"/>
                    </a:lnTo>
                    <a:lnTo>
                      <a:pt x="80" y="0"/>
                    </a:lnTo>
                    <a:lnTo>
                      <a:pt x="57" y="1"/>
                    </a:lnTo>
                    <a:lnTo>
                      <a:pt x="38" y="3"/>
                    </a:lnTo>
                    <a:lnTo>
                      <a:pt x="18" y="6"/>
                    </a:lnTo>
                    <a:lnTo>
                      <a:pt x="6" y="9"/>
                    </a:lnTo>
                    <a:lnTo>
                      <a:pt x="0" y="12"/>
                    </a:lnTo>
                    <a:lnTo>
                      <a:pt x="3" y="19"/>
                    </a:lnTo>
                    <a:lnTo>
                      <a:pt x="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6" name="Freeform 161"/>
              <p:cNvSpPr>
                <a:spLocks/>
              </p:cNvSpPr>
              <p:nvPr/>
            </p:nvSpPr>
            <p:spPr bwMode="auto">
              <a:xfrm>
                <a:off x="2921" y="1294"/>
                <a:ext cx="8" cy="10"/>
              </a:xfrm>
              <a:custGeom>
                <a:avLst/>
                <a:gdLst>
                  <a:gd name="T0" fmla="*/ 5 w 24"/>
                  <a:gd name="T1" fmla="*/ 11 h 30"/>
                  <a:gd name="T2" fmla="*/ 0 w 24"/>
                  <a:gd name="T3" fmla="*/ 15 h 30"/>
                  <a:gd name="T4" fmla="*/ 15 w 24"/>
                  <a:gd name="T5" fmla="*/ 30 h 30"/>
                  <a:gd name="T6" fmla="*/ 19 w 24"/>
                  <a:gd name="T7" fmla="*/ 25 h 30"/>
                  <a:gd name="T8" fmla="*/ 24 w 24"/>
                  <a:gd name="T9" fmla="*/ 21 h 30"/>
                  <a:gd name="T10" fmla="*/ 3 w 24"/>
                  <a:gd name="T11" fmla="*/ 0 h 30"/>
                  <a:gd name="T12" fmla="*/ 9 w 24"/>
                  <a:gd name="T13" fmla="*/ 5 h 30"/>
                  <a:gd name="T14" fmla="*/ 5 w 24"/>
                  <a:gd name="T15" fmla="*/ 11 h 30"/>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30"/>
                  <a:gd name="T26" fmla="*/ 24 w 24"/>
                  <a:gd name="T27" fmla="*/ 30 h 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30">
                    <a:moveTo>
                      <a:pt x="5" y="11"/>
                    </a:moveTo>
                    <a:lnTo>
                      <a:pt x="0" y="15"/>
                    </a:lnTo>
                    <a:lnTo>
                      <a:pt x="15" y="30"/>
                    </a:lnTo>
                    <a:lnTo>
                      <a:pt x="19" y="25"/>
                    </a:lnTo>
                    <a:lnTo>
                      <a:pt x="24" y="21"/>
                    </a:lnTo>
                    <a:lnTo>
                      <a:pt x="3" y="0"/>
                    </a:lnTo>
                    <a:lnTo>
                      <a:pt x="9" y="5"/>
                    </a:lnTo>
                    <a:lnTo>
                      <a:pt x="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7" name="Freeform 162"/>
              <p:cNvSpPr>
                <a:spLocks/>
              </p:cNvSpPr>
              <p:nvPr/>
            </p:nvSpPr>
            <p:spPr bwMode="auto">
              <a:xfrm>
                <a:off x="2926" y="1300"/>
                <a:ext cx="175" cy="98"/>
              </a:xfrm>
              <a:custGeom>
                <a:avLst/>
                <a:gdLst>
                  <a:gd name="T0" fmla="*/ 0 w 526"/>
                  <a:gd name="T1" fmla="*/ 11 h 294"/>
                  <a:gd name="T2" fmla="*/ 18 w 526"/>
                  <a:gd name="T3" fmla="*/ 28 h 294"/>
                  <a:gd name="T4" fmla="*/ 18 w 526"/>
                  <a:gd name="T5" fmla="*/ 28 h 294"/>
                  <a:gd name="T6" fmla="*/ 57 w 526"/>
                  <a:gd name="T7" fmla="*/ 64 h 294"/>
                  <a:gd name="T8" fmla="*/ 77 w 526"/>
                  <a:gd name="T9" fmla="*/ 81 h 294"/>
                  <a:gd name="T10" fmla="*/ 99 w 526"/>
                  <a:gd name="T11" fmla="*/ 99 h 294"/>
                  <a:gd name="T12" fmla="*/ 134 w 526"/>
                  <a:gd name="T13" fmla="*/ 127 h 294"/>
                  <a:gd name="T14" fmla="*/ 174 w 526"/>
                  <a:gd name="T15" fmla="*/ 157 h 294"/>
                  <a:gd name="T16" fmla="*/ 194 w 526"/>
                  <a:gd name="T17" fmla="*/ 171 h 294"/>
                  <a:gd name="T18" fmla="*/ 261 w 526"/>
                  <a:gd name="T19" fmla="*/ 213 h 294"/>
                  <a:gd name="T20" fmla="*/ 305 w 526"/>
                  <a:gd name="T21" fmla="*/ 238 h 294"/>
                  <a:gd name="T22" fmla="*/ 353 w 526"/>
                  <a:gd name="T23" fmla="*/ 261 h 294"/>
                  <a:gd name="T24" fmla="*/ 358 w 526"/>
                  <a:gd name="T25" fmla="*/ 261 h 294"/>
                  <a:gd name="T26" fmla="*/ 367 w 526"/>
                  <a:gd name="T27" fmla="*/ 258 h 294"/>
                  <a:gd name="T28" fmla="*/ 378 w 526"/>
                  <a:gd name="T29" fmla="*/ 255 h 294"/>
                  <a:gd name="T30" fmla="*/ 395 w 526"/>
                  <a:gd name="T31" fmla="*/ 251 h 294"/>
                  <a:gd name="T32" fmla="*/ 409 w 526"/>
                  <a:gd name="T33" fmla="*/ 248 h 294"/>
                  <a:gd name="T34" fmla="*/ 427 w 526"/>
                  <a:gd name="T35" fmla="*/ 246 h 294"/>
                  <a:gd name="T36" fmla="*/ 448 w 526"/>
                  <a:gd name="T37" fmla="*/ 246 h 294"/>
                  <a:gd name="T38" fmla="*/ 464 w 526"/>
                  <a:gd name="T39" fmla="*/ 248 h 294"/>
                  <a:gd name="T40" fmla="*/ 485 w 526"/>
                  <a:gd name="T41" fmla="*/ 254 h 294"/>
                  <a:gd name="T42" fmla="*/ 496 w 526"/>
                  <a:gd name="T43" fmla="*/ 261 h 294"/>
                  <a:gd name="T44" fmla="*/ 507 w 526"/>
                  <a:gd name="T45" fmla="*/ 271 h 294"/>
                  <a:gd name="T46" fmla="*/ 517 w 526"/>
                  <a:gd name="T47" fmla="*/ 294 h 294"/>
                  <a:gd name="T48" fmla="*/ 523 w 526"/>
                  <a:gd name="T49" fmla="*/ 294 h 294"/>
                  <a:gd name="T50" fmla="*/ 526 w 526"/>
                  <a:gd name="T51" fmla="*/ 279 h 294"/>
                  <a:gd name="T52" fmla="*/ 518 w 526"/>
                  <a:gd name="T53" fmla="*/ 266 h 294"/>
                  <a:gd name="T54" fmla="*/ 502 w 526"/>
                  <a:gd name="T55" fmla="*/ 249 h 294"/>
                  <a:gd name="T56" fmla="*/ 485 w 526"/>
                  <a:gd name="T57" fmla="*/ 239 h 294"/>
                  <a:gd name="T58" fmla="*/ 467 w 526"/>
                  <a:gd name="T59" fmla="*/ 233 h 294"/>
                  <a:gd name="T60" fmla="*/ 448 w 526"/>
                  <a:gd name="T61" fmla="*/ 232 h 294"/>
                  <a:gd name="T62" fmla="*/ 427 w 526"/>
                  <a:gd name="T63" fmla="*/ 232 h 294"/>
                  <a:gd name="T64" fmla="*/ 409 w 526"/>
                  <a:gd name="T65" fmla="*/ 233 h 294"/>
                  <a:gd name="T66" fmla="*/ 389 w 526"/>
                  <a:gd name="T67" fmla="*/ 236 h 294"/>
                  <a:gd name="T68" fmla="*/ 376 w 526"/>
                  <a:gd name="T69" fmla="*/ 241 h 294"/>
                  <a:gd name="T70" fmla="*/ 364 w 526"/>
                  <a:gd name="T71" fmla="*/ 243 h 294"/>
                  <a:gd name="T72" fmla="*/ 355 w 526"/>
                  <a:gd name="T73" fmla="*/ 246 h 294"/>
                  <a:gd name="T74" fmla="*/ 353 w 526"/>
                  <a:gd name="T75" fmla="*/ 246 h 294"/>
                  <a:gd name="T76" fmla="*/ 311 w 526"/>
                  <a:gd name="T77" fmla="*/ 226 h 294"/>
                  <a:gd name="T78" fmla="*/ 267 w 526"/>
                  <a:gd name="T79" fmla="*/ 201 h 294"/>
                  <a:gd name="T80" fmla="*/ 244 w 526"/>
                  <a:gd name="T81" fmla="*/ 186 h 294"/>
                  <a:gd name="T82" fmla="*/ 183 w 526"/>
                  <a:gd name="T83" fmla="*/ 145 h 294"/>
                  <a:gd name="T84" fmla="*/ 143 w 526"/>
                  <a:gd name="T85" fmla="*/ 115 h 294"/>
                  <a:gd name="T86" fmla="*/ 107 w 526"/>
                  <a:gd name="T87" fmla="*/ 87 h 294"/>
                  <a:gd name="T88" fmla="*/ 65 w 526"/>
                  <a:gd name="T89" fmla="*/ 52 h 294"/>
                  <a:gd name="T90" fmla="*/ 31 w 526"/>
                  <a:gd name="T91" fmla="*/ 20 h 294"/>
                  <a:gd name="T92" fmla="*/ 26 w 526"/>
                  <a:gd name="T93" fmla="*/ 17 h 294"/>
                  <a:gd name="T94" fmla="*/ 9 w 526"/>
                  <a:gd name="T95" fmla="*/ 0 h 294"/>
                  <a:gd name="T96" fmla="*/ 4 w 526"/>
                  <a:gd name="T97" fmla="*/ 6 h 294"/>
                  <a:gd name="T98" fmla="*/ 0 w 526"/>
                  <a:gd name="T99" fmla="*/ 11 h 2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26"/>
                  <a:gd name="T151" fmla="*/ 0 h 294"/>
                  <a:gd name="T152" fmla="*/ 526 w 526"/>
                  <a:gd name="T153" fmla="*/ 294 h 29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26" h="294">
                    <a:moveTo>
                      <a:pt x="0" y="11"/>
                    </a:moveTo>
                    <a:lnTo>
                      <a:pt x="18" y="28"/>
                    </a:lnTo>
                    <a:lnTo>
                      <a:pt x="57" y="64"/>
                    </a:lnTo>
                    <a:lnTo>
                      <a:pt x="77" y="81"/>
                    </a:lnTo>
                    <a:lnTo>
                      <a:pt x="99" y="99"/>
                    </a:lnTo>
                    <a:lnTo>
                      <a:pt x="134" y="127"/>
                    </a:lnTo>
                    <a:lnTo>
                      <a:pt x="174" y="157"/>
                    </a:lnTo>
                    <a:lnTo>
                      <a:pt x="194" y="171"/>
                    </a:lnTo>
                    <a:lnTo>
                      <a:pt x="261" y="213"/>
                    </a:lnTo>
                    <a:lnTo>
                      <a:pt x="305" y="238"/>
                    </a:lnTo>
                    <a:lnTo>
                      <a:pt x="353" y="261"/>
                    </a:lnTo>
                    <a:lnTo>
                      <a:pt x="358" y="261"/>
                    </a:lnTo>
                    <a:lnTo>
                      <a:pt x="367" y="258"/>
                    </a:lnTo>
                    <a:lnTo>
                      <a:pt x="378" y="255"/>
                    </a:lnTo>
                    <a:lnTo>
                      <a:pt x="395" y="251"/>
                    </a:lnTo>
                    <a:lnTo>
                      <a:pt x="409" y="248"/>
                    </a:lnTo>
                    <a:lnTo>
                      <a:pt x="427" y="246"/>
                    </a:lnTo>
                    <a:lnTo>
                      <a:pt x="448" y="246"/>
                    </a:lnTo>
                    <a:lnTo>
                      <a:pt x="464" y="248"/>
                    </a:lnTo>
                    <a:lnTo>
                      <a:pt x="485" y="254"/>
                    </a:lnTo>
                    <a:lnTo>
                      <a:pt x="496" y="261"/>
                    </a:lnTo>
                    <a:lnTo>
                      <a:pt x="507" y="271"/>
                    </a:lnTo>
                    <a:lnTo>
                      <a:pt x="517" y="294"/>
                    </a:lnTo>
                    <a:lnTo>
                      <a:pt x="523" y="294"/>
                    </a:lnTo>
                    <a:lnTo>
                      <a:pt x="526" y="279"/>
                    </a:lnTo>
                    <a:lnTo>
                      <a:pt x="518" y="266"/>
                    </a:lnTo>
                    <a:lnTo>
                      <a:pt x="502" y="249"/>
                    </a:lnTo>
                    <a:lnTo>
                      <a:pt x="485" y="239"/>
                    </a:lnTo>
                    <a:lnTo>
                      <a:pt x="467" y="233"/>
                    </a:lnTo>
                    <a:lnTo>
                      <a:pt x="448" y="232"/>
                    </a:lnTo>
                    <a:lnTo>
                      <a:pt x="427" y="232"/>
                    </a:lnTo>
                    <a:lnTo>
                      <a:pt x="409" y="233"/>
                    </a:lnTo>
                    <a:lnTo>
                      <a:pt x="389" y="236"/>
                    </a:lnTo>
                    <a:lnTo>
                      <a:pt x="376" y="241"/>
                    </a:lnTo>
                    <a:lnTo>
                      <a:pt x="364" y="243"/>
                    </a:lnTo>
                    <a:lnTo>
                      <a:pt x="355" y="246"/>
                    </a:lnTo>
                    <a:lnTo>
                      <a:pt x="353" y="246"/>
                    </a:lnTo>
                    <a:lnTo>
                      <a:pt x="311" y="226"/>
                    </a:lnTo>
                    <a:lnTo>
                      <a:pt x="267" y="201"/>
                    </a:lnTo>
                    <a:lnTo>
                      <a:pt x="244" y="186"/>
                    </a:lnTo>
                    <a:lnTo>
                      <a:pt x="183" y="145"/>
                    </a:lnTo>
                    <a:lnTo>
                      <a:pt x="143" y="115"/>
                    </a:lnTo>
                    <a:lnTo>
                      <a:pt x="107" y="87"/>
                    </a:lnTo>
                    <a:lnTo>
                      <a:pt x="65" y="52"/>
                    </a:lnTo>
                    <a:lnTo>
                      <a:pt x="31" y="20"/>
                    </a:lnTo>
                    <a:lnTo>
                      <a:pt x="26" y="17"/>
                    </a:lnTo>
                    <a:lnTo>
                      <a:pt x="9" y="0"/>
                    </a:lnTo>
                    <a:lnTo>
                      <a:pt x="4" y="6"/>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8" name="Freeform 163"/>
              <p:cNvSpPr>
                <a:spLocks/>
              </p:cNvSpPr>
              <p:nvPr/>
            </p:nvSpPr>
            <p:spPr bwMode="auto">
              <a:xfrm>
                <a:off x="3503" y="2158"/>
                <a:ext cx="505" cy="234"/>
              </a:xfrm>
              <a:custGeom>
                <a:avLst/>
                <a:gdLst>
                  <a:gd name="T0" fmla="*/ 0 w 1515"/>
                  <a:gd name="T1" fmla="*/ 510 h 702"/>
                  <a:gd name="T2" fmla="*/ 13 w 1515"/>
                  <a:gd name="T3" fmla="*/ 501 h 702"/>
                  <a:gd name="T4" fmla="*/ 50 w 1515"/>
                  <a:gd name="T5" fmla="*/ 476 h 702"/>
                  <a:gd name="T6" fmla="*/ 108 w 1515"/>
                  <a:gd name="T7" fmla="*/ 436 h 702"/>
                  <a:gd name="T8" fmla="*/ 183 w 1515"/>
                  <a:gd name="T9" fmla="*/ 387 h 702"/>
                  <a:gd name="T10" fmla="*/ 274 w 1515"/>
                  <a:gd name="T11" fmla="*/ 331 h 702"/>
                  <a:gd name="T12" fmla="*/ 380 w 1515"/>
                  <a:gd name="T13" fmla="*/ 271 h 702"/>
                  <a:gd name="T14" fmla="*/ 497 w 1515"/>
                  <a:gd name="T15" fmla="*/ 211 h 702"/>
                  <a:gd name="T16" fmla="*/ 622 w 1515"/>
                  <a:gd name="T17" fmla="*/ 152 h 702"/>
                  <a:gd name="T18" fmla="*/ 753 w 1515"/>
                  <a:gd name="T19" fmla="*/ 99 h 702"/>
                  <a:gd name="T20" fmla="*/ 887 w 1515"/>
                  <a:gd name="T21" fmla="*/ 54 h 702"/>
                  <a:gd name="T22" fmla="*/ 1023 w 1515"/>
                  <a:gd name="T23" fmla="*/ 22 h 702"/>
                  <a:gd name="T24" fmla="*/ 1155 w 1515"/>
                  <a:gd name="T25" fmla="*/ 3 h 702"/>
                  <a:gd name="T26" fmla="*/ 1236 w 1515"/>
                  <a:gd name="T27" fmla="*/ 0 h 702"/>
                  <a:gd name="T28" fmla="*/ 1308 w 1515"/>
                  <a:gd name="T29" fmla="*/ 1 h 702"/>
                  <a:gd name="T30" fmla="*/ 1372 w 1515"/>
                  <a:gd name="T31" fmla="*/ 7 h 702"/>
                  <a:gd name="T32" fmla="*/ 1426 w 1515"/>
                  <a:gd name="T33" fmla="*/ 19 h 702"/>
                  <a:gd name="T34" fmla="*/ 1467 w 1515"/>
                  <a:gd name="T35" fmla="*/ 34 h 702"/>
                  <a:gd name="T36" fmla="*/ 1498 w 1515"/>
                  <a:gd name="T37" fmla="*/ 54 h 702"/>
                  <a:gd name="T38" fmla="*/ 1513 w 1515"/>
                  <a:gd name="T39" fmla="*/ 78 h 702"/>
                  <a:gd name="T40" fmla="*/ 1515 w 1515"/>
                  <a:gd name="T41" fmla="*/ 107 h 702"/>
                  <a:gd name="T42" fmla="*/ 1498 w 1515"/>
                  <a:gd name="T43" fmla="*/ 140 h 702"/>
                  <a:gd name="T44" fmla="*/ 1464 w 1515"/>
                  <a:gd name="T45" fmla="*/ 177 h 702"/>
                  <a:gd name="T46" fmla="*/ 1413 w 1515"/>
                  <a:gd name="T47" fmla="*/ 216 h 702"/>
                  <a:gd name="T48" fmla="*/ 1339 w 1515"/>
                  <a:gd name="T49" fmla="*/ 261 h 702"/>
                  <a:gd name="T50" fmla="*/ 1245 w 1515"/>
                  <a:gd name="T51" fmla="*/ 309 h 702"/>
                  <a:gd name="T52" fmla="*/ 1132 w 1515"/>
                  <a:gd name="T53" fmla="*/ 358 h 702"/>
                  <a:gd name="T54" fmla="*/ 1003 w 1515"/>
                  <a:gd name="T55" fmla="*/ 408 h 702"/>
                  <a:gd name="T56" fmla="*/ 866 w 1515"/>
                  <a:gd name="T57" fmla="*/ 458 h 702"/>
                  <a:gd name="T58" fmla="*/ 725 w 1515"/>
                  <a:gd name="T59" fmla="*/ 507 h 702"/>
                  <a:gd name="T60" fmla="*/ 585 w 1515"/>
                  <a:gd name="T61" fmla="*/ 551 h 702"/>
                  <a:gd name="T62" fmla="*/ 452 w 1515"/>
                  <a:gd name="T63" fmla="*/ 593 h 702"/>
                  <a:gd name="T64" fmla="*/ 332 w 1515"/>
                  <a:gd name="T65" fmla="*/ 630 h 702"/>
                  <a:gd name="T66" fmla="*/ 230 w 1515"/>
                  <a:gd name="T67" fmla="*/ 660 h 702"/>
                  <a:gd name="T68" fmla="*/ 149 w 1515"/>
                  <a:gd name="T69" fmla="*/ 683 h 702"/>
                  <a:gd name="T70" fmla="*/ 97 w 1515"/>
                  <a:gd name="T71" fmla="*/ 698 h 702"/>
                  <a:gd name="T72" fmla="*/ 78 w 1515"/>
                  <a:gd name="T73" fmla="*/ 702 h 702"/>
                  <a:gd name="T74" fmla="*/ 0 w 1515"/>
                  <a:gd name="T75" fmla="*/ 510 h 702"/>
                  <a:gd name="T76" fmla="*/ 0 w 1515"/>
                  <a:gd name="T77" fmla="*/ 510 h 7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15"/>
                  <a:gd name="T118" fmla="*/ 0 h 702"/>
                  <a:gd name="T119" fmla="*/ 1515 w 1515"/>
                  <a:gd name="T120" fmla="*/ 702 h 70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15" h="702">
                    <a:moveTo>
                      <a:pt x="0" y="510"/>
                    </a:moveTo>
                    <a:lnTo>
                      <a:pt x="13" y="501"/>
                    </a:lnTo>
                    <a:lnTo>
                      <a:pt x="50" y="476"/>
                    </a:lnTo>
                    <a:lnTo>
                      <a:pt x="108" y="436"/>
                    </a:lnTo>
                    <a:lnTo>
                      <a:pt x="183" y="387"/>
                    </a:lnTo>
                    <a:lnTo>
                      <a:pt x="274" y="331"/>
                    </a:lnTo>
                    <a:lnTo>
                      <a:pt x="380" y="271"/>
                    </a:lnTo>
                    <a:lnTo>
                      <a:pt x="497" y="211"/>
                    </a:lnTo>
                    <a:lnTo>
                      <a:pt x="622" y="152"/>
                    </a:lnTo>
                    <a:lnTo>
                      <a:pt x="753" y="99"/>
                    </a:lnTo>
                    <a:lnTo>
                      <a:pt x="887" y="54"/>
                    </a:lnTo>
                    <a:lnTo>
                      <a:pt x="1023" y="22"/>
                    </a:lnTo>
                    <a:lnTo>
                      <a:pt x="1155" y="3"/>
                    </a:lnTo>
                    <a:lnTo>
                      <a:pt x="1236" y="0"/>
                    </a:lnTo>
                    <a:lnTo>
                      <a:pt x="1308" y="1"/>
                    </a:lnTo>
                    <a:lnTo>
                      <a:pt x="1372" y="7"/>
                    </a:lnTo>
                    <a:lnTo>
                      <a:pt x="1426" y="19"/>
                    </a:lnTo>
                    <a:lnTo>
                      <a:pt x="1467" y="34"/>
                    </a:lnTo>
                    <a:lnTo>
                      <a:pt x="1498" y="54"/>
                    </a:lnTo>
                    <a:lnTo>
                      <a:pt x="1513" y="78"/>
                    </a:lnTo>
                    <a:lnTo>
                      <a:pt x="1515" y="107"/>
                    </a:lnTo>
                    <a:lnTo>
                      <a:pt x="1498" y="140"/>
                    </a:lnTo>
                    <a:lnTo>
                      <a:pt x="1464" y="177"/>
                    </a:lnTo>
                    <a:lnTo>
                      <a:pt x="1413" y="216"/>
                    </a:lnTo>
                    <a:lnTo>
                      <a:pt x="1339" y="261"/>
                    </a:lnTo>
                    <a:lnTo>
                      <a:pt x="1245" y="309"/>
                    </a:lnTo>
                    <a:lnTo>
                      <a:pt x="1132" y="358"/>
                    </a:lnTo>
                    <a:lnTo>
                      <a:pt x="1003" y="408"/>
                    </a:lnTo>
                    <a:lnTo>
                      <a:pt x="866" y="458"/>
                    </a:lnTo>
                    <a:lnTo>
                      <a:pt x="725" y="507"/>
                    </a:lnTo>
                    <a:lnTo>
                      <a:pt x="585" y="551"/>
                    </a:lnTo>
                    <a:lnTo>
                      <a:pt x="452" y="593"/>
                    </a:lnTo>
                    <a:lnTo>
                      <a:pt x="332" y="630"/>
                    </a:lnTo>
                    <a:lnTo>
                      <a:pt x="230" y="660"/>
                    </a:lnTo>
                    <a:lnTo>
                      <a:pt x="149" y="683"/>
                    </a:lnTo>
                    <a:lnTo>
                      <a:pt x="97" y="698"/>
                    </a:lnTo>
                    <a:lnTo>
                      <a:pt x="78" y="702"/>
                    </a:lnTo>
                    <a:lnTo>
                      <a:pt x="0" y="5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9" name="Freeform 164"/>
              <p:cNvSpPr>
                <a:spLocks/>
              </p:cNvSpPr>
              <p:nvPr/>
            </p:nvSpPr>
            <p:spPr bwMode="auto">
              <a:xfrm>
                <a:off x="3515" y="2173"/>
                <a:ext cx="446" cy="204"/>
              </a:xfrm>
              <a:custGeom>
                <a:avLst/>
                <a:gdLst>
                  <a:gd name="T0" fmla="*/ 1184 w 1337"/>
                  <a:gd name="T1" fmla="*/ 227 h 613"/>
                  <a:gd name="T2" fmla="*/ 1100 w 1337"/>
                  <a:gd name="T3" fmla="*/ 270 h 613"/>
                  <a:gd name="T4" fmla="*/ 998 w 1337"/>
                  <a:gd name="T5" fmla="*/ 312 h 613"/>
                  <a:gd name="T6" fmla="*/ 885 w 1337"/>
                  <a:gd name="T7" fmla="*/ 357 h 613"/>
                  <a:gd name="T8" fmla="*/ 763 w 1337"/>
                  <a:gd name="T9" fmla="*/ 401 h 613"/>
                  <a:gd name="T10" fmla="*/ 637 w 1337"/>
                  <a:gd name="T11" fmla="*/ 442 h 613"/>
                  <a:gd name="T12" fmla="*/ 514 w 1337"/>
                  <a:gd name="T13" fmla="*/ 482 h 613"/>
                  <a:gd name="T14" fmla="*/ 396 w 1337"/>
                  <a:gd name="T15" fmla="*/ 519 h 613"/>
                  <a:gd name="T16" fmla="*/ 290 w 1337"/>
                  <a:gd name="T17" fmla="*/ 549 h 613"/>
                  <a:gd name="T18" fmla="*/ 198 w 1337"/>
                  <a:gd name="T19" fmla="*/ 576 h 613"/>
                  <a:gd name="T20" fmla="*/ 128 w 1337"/>
                  <a:gd name="T21" fmla="*/ 597 h 613"/>
                  <a:gd name="T22" fmla="*/ 82 w 1337"/>
                  <a:gd name="T23" fmla="*/ 608 h 613"/>
                  <a:gd name="T24" fmla="*/ 64 w 1337"/>
                  <a:gd name="T25" fmla="*/ 613 h 613"/>
                  <a:gd name="T26" fmla="*/ 0 w 1337"/>
                  <a:gd name="T27" fmla="*/ 452 h 613"/>
                  <a:gd name="T28" fmla="*/ 11 w 1337"/>
                  <a:gd name="T29" fmla="*/ 445 h 613"/>
                  <a:gd name="T30" fmla="*/ 44 w 1337"/>
                  <a:gd name="T31" fmla="*/ 423 h 613"/>
                  <a:gd name="T32" fmla="*/ 94 w 1337"/>
                  <a:gd name="T33" fmla="*/ 387 h 613"/>
                  <a:gd name="T34" fmla="*/ 160 w 1337"/>
                  <a:gd name="T35" fmla="*/ 345 h 613"/>
                  <a:gd name="T36" fmla="*/ 241 w 1337"/>
                  <a:gd name="T37" fmla="*/ 295 h 613"/>
                  <a:gd name="T38" fmla="*/ 335 w 1337"/>
                  <a:gd name="T39" fmla="*/ 242 h 613"/>
                  <a:gd name="T40" fmla="*/ 437 w 1337"/>
                  <a:gd name="T41" fmla="*/ 187 h 613"/>
                  <a:gd name="T42" fmla="*/ 548 w 1337"/>
                  <a:gd name="T43" fmla="*/ 136 h 613"/>
                  <a:gd name="T44" fmla="*/ 664 w 1337"/>
                  <a:gd name="T45" fmla="*/ 88 h 613"/>
                  <a:gd name="T46" fmla="*/ 782 w 1337"/>
                  <a:gd name="T47" fmla="*/ 49 h 613"/>
                  <a:gd name="T48" fmla="*/ 901 w 1337"/>
                  <a:gd name="T49" fmla="*/ 21 h 613"/>
                  <a:gd name="T50" fmla="*/ 1019 w 1337"/>
                  <a:gd name="T51" fmla="*/ 3 h 613"/>
                  <a:gd name="T52" fmla="*/ 1091 w 1337"/>
                  <a:gd name="T53" fmla="*/ 0 h 613"/>
                  <a:gd name="T54" fmla="*/ 1156 w 1337"/>
                  <a:gd name="T55" fmla="*/ 2 h 613"/>
                  <a:gd name="T56" fmla="*/ 1212 w 1337"/>
                  <a:gd name="T57" fmla="*/ 6 h 613"/>
                  <a:gd name="T58" fmla="*/ 1259 w 1337"/>
                  <a:gd name="T59" fmla="*/ 15 h 613"/>
                  <a:gd name="T60" fmla="*/ 1297 w 1337"/>
                  <a:gd name="T61" fmla="*/ 28 h 613"/>
                  <a:gd name="T62" fmla="*/ 1322 w 1337"/>
                  <a:gd name="T63" fmla="*/ 46 h 613"/>
                  <a:gd name="T64" fmla="*/ 1337 w 1337"/>
                  <a:gd name="T65" fmla="*/ 68 h 613"/>
                  <a:gd name="T66" fmla="*/ 1337 w 1337"/>
                  <a:gd name="T67" fmla="*/ 93 h 613"/>
                  <a:gd name="T68" fmla="*/ 1324 w 1337"/>
                  <a:gd name="T69" fmla="*/ 121 h 613"/>
                  <a:gd name="T70" fmla="*/ 1294 w 1337"/>
                  <a:gd name="T71" fmla="*/ 153 h 613"/>
                  <a:gd name="T72" fmla="*/ 1249 w 1337"/>
                  <a:gd name="T73" fmla="*/ 189 h 613"/>
                  <a:gd name="T74" fmla="*/ 1184 w 1337"/>
                  <a:gd name="T75" fmla="*/ 227 h 613"/>
                  <a:gd name="T76" fmla="*/ 1184 w 1337"/>
                  <a:gd name="T77" fmla="*/ 227 h 61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37"/>
                  <a:gd name="T118" fmla="*/ 0 h 613"/>
                  <a:gd name="T119" fmla="*/ 1337 w 1337"/>
                  <a:gd name="T120" fmla="*/ 613 h 61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37" h="613">
                    <a:moveTo>
                      <a:pt x="1184" y="227"/>
                    </a:moveTo>
                    <a:lnTo>
                      <a:pt x="1100" y="270"/>
                    </a:lnTo>
                    <a:lnTo>
                      <a:pt x="998" y="312"/>
                    </a:lnTo>
                    <a:lnTo>
                      <a:pt x="885" y="357"/>
                    </a:lnTo>
                    <a:lnTo>
                      <a:pt x="763" y="401"/>
                    </a:lnTo>
                    <a:lnTo>
                      <a:pt x="637" y="442"/>
                    </a:lnTo>
                    <a:lnTo>
                      <a:pt x="514" y="482"/>
                    </a:lnTo>
                    <a:lnTo>
                      <a:pt x="396" y="519"/>
                    </a:lnTo>
                    <a:lnTo>
                      <a:pt x="290" y="549"/>
                    </a:lnTo>
                    <a:lnTo>
                      <a:pt x="198" y="576"/>
                    </a:lnTo>
                    <a:lnTo>
                      <a:pt x="128" y="597"/>
                    </a:lnTo>
                    <a:lnTo>
                      <a:pt x="82" y="608"/>
                    </a:lnTo>
                    <a:lnTo>
                      <a:pt x="64" y="613"/>
                    </a:lnTo>
                    <a:lnTo>
                      <a:pt x="0" y="452"/>
                    </a:lnTo>
                    <a:lnTo>
                      <a:pt x="11" y="445"/>
                    </a:lnTo>
                    <a:lnTo>
                      <a:pt x="44" y="423"/>
                    </a:lnTo>
                    <a:lnTo>
                      <a:pt x="94" y="387"/>
                    </a:lnTo>
                    <a:lnTo>
                      <a:pt x="160" y="345"/>
                    </a:lnTo>
                    <a:lnTo>
                      <a:pt x="241" y="295"/>
                    </a:lnTo>
                    <a:lnTo>
                      <a:pt x="335" y="242"/>
                    </a:lnTo>
                    <a:lnTo>
                      <a:pt x="437" y="187"/>
                    </a:lnTo>
                    <a:lnTo>
                      <a:pt x="548" y="136"/>
                    </a:lnTo>
                    <a:lnTo>
                      <a:pt x="664" y="88"/>
                    </a:lnTo>
                    <a:lnTo>
                      <a:pt x="782" y="49"/>
                    </a:lnTo>
                    <a:lnTo>
                      <a:pt x="901" y="21"/>
                    </a:lnTo>
                    <a:lnTo>
                      <a:pt x="1019" y="3"/>
                    </a:lnTo>
                    <a:lnTo>
                      <a:pt x="1091" y="0"/>
                    </a:lnTo>
                    <a:lnTo>
                      <a:pt x="1156" y="2"/>
                    </a:lnTo>
                    <a:lnTo>
                      <a:pt x="1212" y="6"/>
                    </a:lnTo>
                    <a:lnTo>
                      <a:pt x="1259" y="15"/>
                    </a:lnTo>
                    <a:lnTo>
                      <a:pt x="1297" y="28"/>
                    </a:lnTo>
                    <a:lnTo>
                      <a:pt x="1322" y="46"/>
                    </a:lnTo>
                    <a:lnTo>
                      <a:pt x="1337" y="68"/>
                    </a:lnTo>
                    <a:lnTo>
                      <a:pt x="1337" y="93"/>
                    </a:lnTo>
                    <a:lnTo>
                      <a:pt x="1324" y="121"/>
                    </a:lnTo>
                    <a:lnTo>
                      <a:pt x="1294" y="153"/>
                    </a:lnTo>
                    <a:lnTo>
                      <a:pt x="1249" y="189"/>
                    </a:lnTo>
                    <a:lnTo>
                      <a:pt x="1184" y="227"/>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0" name="Freeform 165"/>
              <p:cNvSpPr>
                <a:spLocks/>
              </p:cNvSpPr>
              <p:nvPr/>
            </p:nvSpPr>
            <p:spPr bwMode="auto">
              <a:xfrm>
                <a:off x="3526" y="2187"/>
                <a:ext cx="388" cy="175"/>
              </a:xfrm>
              <a:custGeom>
                <a:avLst/>
                <a:gdLst>
                  <a:gd name="T0" fmla="*/ 1032 w 1164"/>
                  <a:gd name="T1" fmla="*/ 196 h 524"/>
                  <a:gd name="T2" fmla="*/ 958 w 1164"/>
                  <a:gd name="T3" fmla="*/ 233 h 524"/>
                  <a:gd name="T4" fmla="*/ 870 w 1164"/>
                  <a:gd name="T5" fmla="*/ 269 h 524"/>
                  <a:gd name="T6" fmla="*/ 769 w 1164"/>
                  <a:gd name="T7" fmla="*/ 308 h 524"/>
                  <a:gd name="T8" fmla="*/ 663 w 1164"/>
                  <a:gd name="T9" fmla="*/ 344 h 524"/>
                  <a:gd name="T10" fmla="*/ 553 w 1164"/>
                  <a:gd name="T11" fmla="*/ 380 h 524"/>
                  <a:gd name="T12" fmla="*/ 445 w 1164"/>
                  <a:gd name="T13" fmla="*/ 414 h 524"/>
                  <a:gd name="T14" fmla="*/ 342 w 1164"/>
                  <a:gd name="T15" fmla="*/ 445 h 524"/>
                  <a:gd name="T16" fmla="*/ 249 w 1164"/>
                  <a:gd name="T17" fmla="*/ 471 h 524"/>
                  <a:gd name="T18" fmla="*/ 170 w 1164"/>
                  <a:gd name="T19" fmla="*/ 493 h 524"/>
                  <a:gd name="T20" fmla="*/ 108 w 1164"/>
                  <a:gd name="T21" fmla="*/ 511 h 524"/>
                  <a:gd name="T22" fmla="*/ 68 w 1164"/>
                  <a:gd name="T23" fmla="*/ 521 h 524"/>
                  <a:gd name="T24" fmla="*/ 54 w 1164"/>
                  <a:gd name="T25" fmla="*/ 524 h 524"/>
                  <a:gd name="T26" fmla="*/ 0 w 1164"/>
                  <a:gd name="T27" fmla="*/ 396 h 524"/>
                  <a:gd name="T28" fmla="*/ 11 w 1164"/>
                  <a:gd name="T29" fmla="*/ 390 h 524"/>
                  <a:gd name="T30" fmla="*/ 39 w 1164"/>
                  <a:gd name="T31" fmla="*/ 369 h 524"/>
                  <a:gd name="T32" fmla="*/ 83 w 1164"/>
                  <a:gd name="T33" fmla="*/ 340 h 524"/>
                  <a:gd name="T34" fmla="*/ 140 w 1164"/>
                  <a:gd name="T35" fmla="*/ 303 h 524"/>
                  <a:gd name="T36" fmla="*/ 211 w 1164"/>
                  <a:gd name="T37" fmla="*/ 259 h 524"/>
                  <a:gd name="T38" fmla="*/ 292 w 1164"/>
                  <a:gd name="T39" fmla="*/ 213 h 524"/>
                  <a:gd name="T40" fmla="*/ 381 w 1164"/>
                  <a:gd name="T41" fmla="*/ 166 h 524"/>
                  <a:gd name="T42" fmla="*/ 476 w 1164"/>
                  <a:gd name="T43" fmla="*/ 121 h 524"/>
                  <a:gd name="T44" fmla="*/ 578 w 1164"/>
                  <a:gd name="T45" fmla="*/ 79 h 524"/>
                  <a:gd name="T46" fmla="*/ 681 w 1164"/>
                  <a:gd name="T47" fmla="*/ 45 h 524"/>
                  <a:gd name="T48" fmla="*/ 784 w 1164"/>
                  <a:gd name="T49" fmla="*/ 19 h 524"/>
                  <a:gd name="T50" fmla="*/ 887 w 1164"/>
                  <a:gd name="T51" fmla="*/ 3 h 524"/>
                  <a:gd name="T52" fmla="*/ 949 w 1164"/>
                  <a:gd name="T53" fmla="*/ 0 h 524"/>
                  <a:gd name="T54" fmla="*/ 1005 w 1164"/>
                  <a:gd name="T55" fmla="*/ 1 h 524"/>
                  <a:gd name="T56" fmla="*/ 1055 w 1164"/>
                  <a:gd name="T57" fmla="*/ 6 h 524"/>
                  <a:gd name="T58" fmla="*/ 1096 w 1164"/>
                  <a:gd name="T59" fmla="*/ 13 h 524"/>
                  <a:gd name="T60" fmla="*/ 1129 w 1164"/>
                  <a:gd name="T61" fmla="*/ 25 h 524"/>
                  <a:gd name="T62" fmla="*/ 1152 w 1164"/>
                  <a:gd name="T63" fmla="*/ 40 h 524"/>
                  <a:gd name="T64" fmla="*/ 1164 w 1164"/>
                  <a:gd name="T65" fmla="*/ 57 h 524"/>
                  <a:gd name="T66" fmla="*/ 1164 w 1164"/>
                  <a:gd name="T67" fmla="*/ 79 h 524"/>
                  <a:gd name="T68" fmla="*/ 1152 w 1164"/>
                  <a:gd name="T69" fmla="*/ 104 h 524"/>
                  <a:gd name="T70" fmla="*/ 1127 w 1164"/>
                  <a:gd name="T71" fmla="*/ 131 h 524"/>
                  <a:gd name="T72" fmla="*/ 1088 w 1164"/>
                  <a:gd name="T73" fmla="*/ 162 h 524"/>
                  <a:gd name="T74" fmla="*/ 1032 w 1164"/>
                  <a:gd name="T75" fmla="*/ 196 h 524"/>
                  <a:gd name="T76" fmla="*/ 1032 w 1164"/>
                  <a:gd name="T77" fmla="*/ 196 h 5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64"/>
                  <a:gd name="T118" fmla="*/ 0 h 524"/>
                  <a:gd name="T119" fmla="*/ 1164 w 1164"/>
                  <a:gd name="T120" fmla="*/ 524 h 5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64" h="524">
                    <a:moveTo>
                      <a:pt x="1032" y="196"/>
                    </a:moveTo>
                    <a:lnTo>
                      <a:pt x="958" y="233"/>
                    </a:lnTo>
                    <a:lnTo>
                      <a:pt x="870" y="269"/>
                    </a:lnTo>
                    <a:lnTo>
                      <a:pt x="769" y="308"/>
                    </a:lnTo>
                    <a:lnTo>
                      <a:pt x="663" y="344"/>
                    </a:lnTo>
                    <a:lnTo>
                      <a:pt x="553" y="380"/>
                    </a:lnTo>
                    <a:lnTo>
                      <a:pt x="445" y="414"/>
                    </a:lnTo>
                    <a:lnTo>
                      <a:pt x="342" y="445"/>
                    </a:lnTo>
                    <a:lnTo>
                      <a:pt x="249" y="471"/>
                    </a:lnTo>
                    <a:lnTo>
                      <a:pt x="170" y="493"/>
                    </a:lnTo>
                    <a:lnTo>
                      <a:pt x="108" y="511"/>
                    </a:lnTo>
                    <a:lnTo>
                      <a:pt x="68" y="521"/>
                    </a:lnTo>
                    <a:lnTo>
                      <a:pt x="54" y="524"/>
                    </a:lnTo>
                    <a:lnTo>
                      <a:pt x="0" y="396"/>
                    </a:lnTo>
                    <a:lnTo>
                      <a:pt x="11" y="390"/>
                    </a:lnTo>
                    <a:lnTo>
                      <a:pt x="39" y="369"/>
                    </a:lnTo>
                    <a:lnTo>
                      <a:pt x="83" y="340"/>
                    </a:lnTo>
                    <a:lnTo>
                      <a:pt x="140" y="303"/>
                    </a:lnTo>
                    <a:lnTo>
                      <a:pt x="211" y="259"/>
                    </a:lnTo>
                    <a:lnTo>
                      <a:pt x="292" y="213"/>
                    </a:lnTo>
                    <a:lnTo>
                      <a:pt x="381" y="166"/>
                    </a:lnTo>
                    <a:lnTo>
                      <a:pt x="476" y="121"/>
                    </a:lnTo>
                    <a:lnTo>
                      <a:pt x="578" y="79"/>
                    </a:lnTo>
                    <a:lnTo>
                      <a:pt x="681" y="45"/>
                    </a:lnTo>
                    <a:lnTo>
                      <a:pt x="784" y="19"/>
                    </a:lnTo>
                    <a:lnTo>
                      <a:pt x="887" y="3"/>
                    </a:lnTo>
                    <a:lnTo>
                      <a:pt x="949" y="0"/>
                    </a:lnTo>
                    <a:lnTo>
                      <a:pt x="1005" y="1"/>
                    </a:lnTo>
                    <a:lnTo>
                      <a:pt x="1055" y="6"/>
                    </a:lnTo>
                    <a:lnTo>
                      <a:pt x="1096" y="13"/>
                    </a:lnTo>
                    <a:lnTo>
                      <a:pt x="1129" y="25"/>
                    </a:lnTo>
                    <a:lnTo>
                      <a:pt x="1152" y="40"/>
                    </a:lnTo>
                    <a:lnTo>
                      <a:pt x="1164" y="57"/>
                    </a:lnTo>
                    <a:lnTo>
                      <a:pt x="1164" y="79"/>
                    </a:lnTo>
                    <a:lnTo>
                      <a:pt x="1152" y="104"/>
                    </a:lnTo>
                    <a:lnTo>
                      <a:pt x="1127" y="131"/>
                    </a:lnTo>
                    <a:lnTo>
                      <a:pt x="1088" y="162"/>
                    </a:lnTo>
                    <a:lnTo>
                      <a:pt x="1032" y="196"/>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1" name="Freeform 166"/>
              <p:cNvSpPr>
                <a:spLocks/>
              </p:cNvSpPr>
              <p:nvPr/>
            </p:nvSpPr>
            <p:spPr bwMode="auto">
              <a:xfrm>
                <a:off x="3538" y="2202"/>
                <a:ext cx="330" cy="145"/>
              </a:xfrm>
              <a:custGeom>
                <a:avLst/>
                <a:gdLst>
                  <a:gd name="T0" fmla="*/ 876 w 990"/>
                  <a:gd name="T1" fmla="*/ 162 h 436"/>
                  <a:gd name="T2" fmla="*/ 813 w 990"/>
                  <a:gd name="T3" fmla="*/ 193 h 436"/>
                  <a:gd name="T4" fmla="*/ 738 w 990"/>
                  <a:gd name="T5" fmla="*/ 224 h 436"/>
                  <a:gd name="T6" fmla="*/ 652 w 990"/>
                  <a:gd name="T7" fmla="*/ 256 h 436"/>
                  <a:gd name="T8" fmla="*/ 561 w 990"/>
                  <a:gd name="T9" fmla="*/ 287 h 436"/>
                  <a:gd name="T10" fmla="*/ 467 w 990"/>
                  <a:gd name="T11" fmla="*/ 317 h 436"/>
                  <a:gd name="T12" fmla="*/ 374 w 990"/>
                  <a:gd name="T13" fmla="*/ 345 h 436"/>
                  <a:gd name="T14" fmla="*/ 287 w 990"/>
                  <a:gd name="T15" fmla="*/ 370 h 436"/>
                  <a:gd name="T16" fmla="*/ 208 w 990"/>
                  <a:gd name="T17" fmla="*/ 392 h 436"/>
                  <a:gd name="T18" fmla="*/ 140 w 990"/>
                  <a:gd name="T19" fmla="*/ 411 h 436"/>
                  <a:gd name="T20" fmla="*/ 87 w 990"/>
                  <a:gd name="T21" fmla="*/ 424 h 436"/>
                  <a:gd name="T22" fmla="*/ 53 w 990"/>
                  <a:gd name="T23" fmla="*/ 433 h 436"/>
                  <a:gd name="T24" fmla="*/ 40 w 990"/>
                  <a:gd name="T25" fmla="*/ 436 h 436"/>
                  <a:gd name="T26" fmla="*/ 0 w 990"/>
                  <a:gd name="T27" fmla="*/ 339 h 436"/>
                  <a:gd name="T28" fmla="*/ 9 w 990"/>
                  <a:gd name="T29" fmla="*/ 333 h 436"/>
                  <a:gd name="T30" fmla="*/ 32 w 990"/>
                  <a:gd name="T31" fmla="*/ 317 h 436"/>
                  <a:gd name="T32" fmla="*/ 69 w 990"/>
                  <a:gd name="T33" fmla="*/ 292 h 436"/>
                  <a:gd name="T34" fmla="*/ 119 w 990"/>
                  <a:gd name="T35" fmla="*/ 259 h 436"/>
                  <a:gd name="T36" fmla="*/ 178 w 990"/>
                  <a:gd name="T37" fmla="*/ 222 h 436"/>
                  <a:gd name="T38" fmla="*/ 246 w 990"/>
                  <a:gd name="T39" fmla="*/ 184 h 436"/>
                  <a:gd name="T40" fmla="*/ 322 w 990"/>
                  <a:gd name="T41" fmla="*/ 144 h 436"/>
                  <a:gd name="T42" fmla="*/ 403 w 990"/>
                  <a:gd name="T43" fmla="*/ 105 h 436"/>
                  <a:gd name="T44" fmla="*/ 489 w 990"/>
                  <a:gd name="T45" fmla="*/ 69 h 436"/>
                  <a:gd name="T46" fmla="*/ 576 w 990"/>
                  <a:gd name="T47" fmla="*/ 40 h 436"/>
                  <a:gd name="T48" fmla="*/ 664 w 990"/>
                  <a:gd name="T49" fmla="*/ 18 h 436"/>
                  <a:gd name="T50" fmla="*/ 751 w 990"/>
                  <a:gd name="T51" fmla="*/ 3 h 436"/>
                  <a:gd name="T52" fmla="*/ 804 w 990"/>
                  <a:gd name="T53" fmla="*/ 0 h 436"/>
                  <a:gd name="T54" fmla="*/ 853 w 990"/>
                  <a:gd name="T55" fmla="*/ 0 h 436"/>
                  <a:gd name="T56" fmla="*/ 895 w 990"/>
                  <a:gd name="T57" fmla="*/ 3 h 436"/>
                  <a:gd name="T58" fmla="*/ 931 w 990"/>
                  <a:gd name="T59" fmla="*/ 9 h 436"/>
                  <a:gd name="T60" fmla="*/ 959 w 990"/>
                  <a:gd name="T61" fmla="*/ 19 h 436"/>
                  <a:gd name="T62" fmla="*/ 978 w 990"/>
                  <a:gd name="T63" fmla="*/ 31 h 436"/>
                  <a:gd name="T64" fmla="*/ 988 w 990"/>
                  <a:gd name="T65" fmla="*/ 46 h 436"/>
                  <a:gd name="T66" fmla="*/ 990 w 990"/>
                  <a:gd name="T67" fmla="*/ 63 h 436"/>
                  <a:gd name="T68" fmla="*/ 979 w 990"/>
                  <a:gd name="T69" fmla="*/ 84 h 436"/>
                  <a:gd name="T70" fmla="*/ 957 w 990"/>
                  <a:gd name="T71" fmla="*/ 108 h 436"/>
                  <a:gd name="T72" fmla="*/ 923 w 990"/>
                  <a:gd name="T73" fmla="*/ 134 h 436"/>
                  <a:gd name="T74" fmla="*/ 876 w 990"/>
                  <a:gd name="T75" fmla="*/ 162 h 436"/>
                  <a:gd name="T76" fmla="*/ 876 w 990"/>
                  <a:gd name="T77" fmla="*/ 162 h 4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90"/>
                  <a:gd name="T118" fmla="*/ 0 h 436"/>
                  <a:gd name="T119" fmla="*/ 990 w 990"/>
                  <a:gd name="T120" fmla="*/ 436 h 4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90" h="436">
                    <a:moveTo>
                      <a:pt x="876" y="162"/>
                    </a:moveTo>
                    <a:lnTo>
                      <a:pt x="813" y="193"/>
                    </a:lnTo>
                    <a:lnTo>
                      <a:pt x="738" y="224"/>
                    </a:lnTo>
                    <a:lnTo>
                      <a:pt x="652" y="256"/>
                    </a:lnTo>
                    <a:lnTo>
                      <a:pt x="561" y="287"/>
                    </a:lnTo>
                    <a:lnTo>
                      <a:pt x="467" y="317"/>
                    </a:lnTo>
                    <a:lnTo>
                      <a:pt x="374" y="345"/>
                    </a:lnTo>
                    <a:lnTo>
                      <a:pt x="287" y="370"/>
                    </a:lnTo>
                    <a:lnTo>
                      <a:pt x="208" y="392"/>
                    </a:lnTo>
                    <a:lnTo>
                      <a:pt x="140" y="411"/>
                    </a:lnTo>
                    <a:lnTo>
                      <a:pt x="87" y="424"/>
                    </a:lnTo>
                    <a:lnTo>
                      <a:pt x="53" y="433"/>
                    </a:lnTo>
                    <a:lnTo>
                      <a:pt x="40" y="436"/>
                    </a:lnTo>
                    <a:lnTo>
                      <a:pt x="0" y="339"/>
                    </a:lnTo>
                    <a:lnTo>
                      <a:pt x="9" y="333"/>
                    </a:lnTo>
                    <a:lnTo>
                      <a:pt x="32" y="317"/>
                    </a:lnTo>
                    <a:lnTo>
                      <a:pt x="69" y="292"/>
                    </a:lnTo>
                    <a:lnTo>
                      <a:pt x="119" y="259"/>
                    </a:lnTo>
                    <a:lnTo>
                      <a:pt x="178" y="222"/>
                    </a:lnTo>
                    <a:lnTo>
                      <a:pt x="246" y="184"/>
                    </a:lnTo>
                    <a:lnTo>
                      <a:pt x="322" y="144"/>
                    </a:lnTo>
                    <a:lnTo>
                      <a:pt x="403" y="105"/>
                    </a:lnTo>
                    <a:lnTo>
                      <a:pt x="489" y="69"/>
                    </a:lnTo>
                    <a:lnTo>
                      <a:pt x="576" y="40"/>
                    </a:lnTo>
                    <a:lnTo>
                      <a:pt x="664" y="18"/>
                    </a:lnTo>
                    <a:lnTo>
                      <a:pt x="751" y="3"/>
                    </a:lnTo>
                    <a:lnTo>
                      <a:pt x="804" y="0"/>
                    </a:lnTo>
                    <a:lnTo>
                      <a:pt x="853" y="0"/>
                    </a:lnTo>
                    <a:lnTo>
                      <a:pt x="895" y="3"/>
                    </a:lnTo>
                    <a:lnTo>
                      <a:pt x="931" y="9"/>
                    </a:lnTo>
                    <a:lnTo>
                      <a:pt x="959" y="19"/>
                    </a:lnTo>
                    <a:lnTo>
                      <a:pt x="978" y="31"/>
                    </a:lnTo>
                    <a:lnTo>
                      <a:pt x="988" y="46"/>
                    </a:lnTo>
                    <a:lnTo>
                      <a:pt x="990" y="63"/>
                    </a:lnTo>
                    <a:lnTo>
                      <a:pt x="979" y="84"/>
                    </a:lnTo>
                    <a:lnTo>
                      <a:pt x="957" y="108"/>
                    </a:lnTo>
                    <a:lnTo>
                      <a:pt x="923" y="134"/>
                    </a:lnTo>
                    <a:lnTo>
                      <a:pt x="876" y="162"/>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2" name="Freeform 167"/>
              <p:cNvSpPr>
                <a:spLocks/>
              </p:cNvSpPr>
              <p:nvPr/>
            </p:nvSpPr>
            <p:spPr bwMode="auto">
              <a:xfrm>
                <a:off x="3550" y="2217"/>
                <a:ext cx="272" cy="115"/>
              </a:xfrm>
              <a:custGeom>
                <a:avLst/>
                <a:gdLst>
                  <a:gd name="T0" fmla="*/ 723 w 816"/>
                  <a:gd name="T1" fmla="*/ 130 h 346"/>
                  <a:gd name="T2" fmla="*/ 670 w 816"/>
                  <a:gd name="T3" fmla="*/ 155 h 346"/>
                  <a:gd name="T4" fmla="*/ 607 w 816"/>
                  <a:gd name="T5" fmla="*/ 180 h 346"/>
                  <a:gd name="T6" fmla="*/ 536 w 816"/>
                  <a:gd name="T7" fmla="*/ 205 h 346"/>
                  <a:gd name="T8" fmla="*/ 459 w 816"/>
                  <a:gd name="T9" fmla="*/ 230 h 346"/>
                  <a:gd name="T10" fmla="*/ 383 w 816"/>
                  <a:gd name="T11" fmla="*/ 253 h 346"/>
                  <a:gd name="T12" fmla="*/ 305 w 816"/>
                  <a:gd name="T13" fmla="*/ 276 h 346"/>
                  <a:gd name="T14" fmla="*/ 232 w 816"/>
                  <a:gd name="T15" fmla="*/ 295 h 346"/>
                  <a:gd name="T16" fmla="*/ 166 w 816"/>
                  <a:gd name="T17" fmla="*/ 312 h 346"/>
                  <a:gd name="T18" fmla="*/ 110 w 816"/>
                  <a:gd name="T19" fmla="*/ 327 h 346"/>
                  <a:gd name="T20" fmla="*/ 67 w 816"/>
                  <a:gd name="T21" fmla="*/ 337 h 346"/>
                  <a:gd name="T22" fmla="*/ 38 w 816"/>
                  <a:gd name="T23" fmla="*/ 345 h 346"/>
                  <a:gd name="T24" fmla="*/ 28 w 816"/>
                  <a:gd name="T25" fmla="*/ 346 h 346"/>
                  <a:gd name="T26" fmla="*/ 0 w 816"/>
                  <a:gd name="T27" fmla="*/ 281 h 346"/>
                  <a:gd name="T28" fmla="*/ 7 w 816"/>
                  <a:gd name="T29" fmla="*/ 277 h 346"/>
                  <a:gd name="T30" fmla="*/ 26 w 816"/>
                  <a:gd name="T31" fmla="*/ 264 h 346"/>
                  <a:gd name="T32" fmla="*/ 57 w 816"/>
                  <a:gd name="T33" fmla="*/ 243 h 346"/>
                  <a:gd name="T34" fmla="*/ 97 w 816"/>
                  <a:gd name="T35" fmla="*/ 217 h 346"/>
                  <a:gd name="T36" fmla="*/ 146 w 816"/>
                  <a:gd name="T37" fmla="*/ 186 h 346"/>
                  <a:gd name="T38" fmla="*/ 202 w 816"/>
                  <a:gd name="T39" fmla="*/ 153 h 346"/>
                  <a:gd name="T40" fmla="*/ 265 w 816"/>
                  <a:gd name="T41" fmla="*/ 121 h 346"/>
                  <a:gd name="T42" fmla="*/ 331 w 816"/>
                  <a:gd name="T43" fmla="*/ 89 h 346"/>
                  <a:gd name="T44" fmla="*/ 402 w 816"/>
                  <a:gd name="T45" fmla="*/ 59 h 346"/>
                  <a:gd name="T46" fmla="*/ 474 w 816"/>
                  <a:gd name="T47" fmla="*/ 34 h 346"/>
                  <a:gd name="T48" fmla="*/ 546 w 816"/>
                  <a:gd name="T49" fmla="*/ 15 h 346"/>
                  <a:gd name="T50" fmla="*/ 618 w 816"/>
                  <a:gd name="T51" fmla="*/ 3 h 346"/>
                  <a:gd name="T52" fmla="*/ 663 w 816"/>
                  <a:gd name="T53" fmla="*/ 0 h 346"/>
                  <a:gd name="T54" fmla="*/ 702 w 816"/>
                  <a:gd name="T55" fmla="*/ 0 h 346"/>
                  <a:gd name="T56" fmla="*/ 736 w 816"/>
                  <a:gd name="T57" fmla="*/ 2 h 346"/>
                  <a:gd name="T58" fmla="*/ 766 w 816"/>
                  <a:gd name="T59" fmla="*/ 6 h 346"/>
                  <a:gd name="T60" fmla="*/ 789 w 816"/>
                  <a:gd name="T61" fmla="*/ 13 h 346"/>
                  <a:gd name="T62" fmla="*/ 805 w 816"/>
                  <a:gd name="T63" fmla="*/ 22 h 346"/>
                  <a:gd name="T64" fmla="*/ 814 w 816"/>
                  <a:gd name="T65" fmla="*/ 34 h 346"/>
                  <a:gd name="T66" fmla="*/ 816 w 816"/>
                  <a:gd name="T67" fmla="*/ 49 h 346"/>
                  <a:gd name="T68" fmla="*/ 807 w 816"/>
                  <a:gd name="T69" fmla="*/ 66 h 346"/>
                  <a:gd name="T70" fmla="*/ 789 w 816"/>
                  <a:gd name="T71" fmla="*/ 86 h 346"/>
                  <a:gd name="T72" fmla="*/ 763 w 816"/>
                  <a:gd name="T73" fmla="*/ 106 h 346"/>
                  <a:gd name="T74" fmla="*/ 723 w 816"/>
                  <a:gd name="T75" fmla="*/ 130 h 346"/>
                  <a:gd name="T76" fmla="*/ 723 w 816"/>
                  <a:gd name="T77" fmla="*/ 130 h 3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16"/>
                  <a:gd name="T118" fmla="*/ 0 h 346"/>
                  <a:gd name="T119" fmla="*/ 816 w 816"/>
                  <a:gd name="T120" fmla="*/ 346 h 3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16" h="346">
                    <a:moveTo>
                      <a:pt x="723" y="130"/>
                    </a:moveTo>
                    <a:lnTo>
                      <a:pt x="670" y="155"/>
                    </a:lnTo>
                    <a:lnTo>
                      <a:pt x="607" y="180"/>
                    </a:lnTo>
                    <a:lnTo>
                      <a:pt x="536" y="205"/>
                    </a:lnTo>
                    <a:lnTo>
                      <a:pt x="459" y="230"/>
                    </a:lnTo>
                    <a:lnTo>
                      <a:pt x="383" y="253"/>
                    </a:lnTo>
                    <a:lnTo>
                      <a:pt x="305" y="276"/>
                    </a:lnTo>
                    <a:lnTo>
                      <a:pt x="232" y="295"/>
                    </a:lnTo>
                    <a:lnTo>
                      <a:pt x="166" y="312"/>
                    </a:lnTo>
                    <a:lnTo>
                      <a:pt x="110" y="327"/>
                    </a:lnTo>
                    <a:lnTo>
                      <a:pt x="67" y="337"/>
                    </a:lnTo>
                    <a:lnTo>
                      <a:pt x="38" y="345"/>
                    </a:lnTo>
                    <a:lnTo>
                      <a:pt x="28" y="346"/>
                    </a:lnTo>
                    <a:lnTo>
                      <a:pt x="0" y="281"/>
                    </a:lnTo>
                    <a:lnTo>
                      <a:pt x="7" y="277"/>
                    </a:lnTo>
                    <a:lnTo>
                      <a:pt x="26" y="264"/>
                    </a:lnTo>
                    <a:lnTo>
                      <a:pt x="57" y="243"/>
                    </a:lnTo>
                    <a:lnTo>
                      <a:pt x="97" y="217"/>
                    </a:lnTo>
                    <a:lnTo>
                      <a:pt x="146" y="186"/>
                    </a:lnTo>
                    <a:lnTo>
                      <a:pt x="202" y="153"/>
                    </a:lnTo>
                    <a:lnTo>
                      <a:pt x="265" y="121"/>
                    </a:lnTo>
                    <a:lnTo>
                      <a:pt x="331" y="89"/>
                    </a:lnTo>
                    <a:lnTo>
                      <a:pt x="402" y="59"/>
                    </a:lnTo>
                    <a:lnTo>
                      <a:pt x="474" y="34"/>
                    </a:lnTo>
                    <a:lnTo>
                      <a:pt x="546" y="15"/>
                    </a:lnTo>
                    <a:lnTo>
                      <a:pt x="618" y="3"/>
                    </a:lnTo>
                    <a:lnTo>
                      <a:pt x="663" y="0"/>
                    </a:lnTo>
                    <a:lnTo>
                      <a:pt x="702" y="0"/>
                    </a:lnTo>
                    <a:lnTo>
                      <a:pt x="736" y="2"/>
                    </a:lnTo>
                    <a:lnTo>
                      <a:pt x="766" y="6"/>
                    </a:lnTo>
                    <a:lnTo>
                      <a:pt x="789" y="13"/>
                    </a:lnTo>
                    <a:lnTo>
                      <a:pt x="805" y="22"/>
                    </a:lnTo>
                    <a:lnTo>
                      <a:pt x="814" y="34"/>
                    </a:lnTo>
                    <a:lnTo>
                      <a:pt x="816" y="49"/>
                    </a:lnTo>
                    <a:lnTo>
                      <a:pt x="807" y="66"/>
                    </a:lnTo>
                    <a:lnTo>
                      <a:pt x="789" y="86"/>
                    </a:lnTo>
                    <a:lnTo>
                      <a:pt x="763" y="106"/>
                    </a:lnTo>
                    <a:lnTo>
                      <a:pt x="723" y="13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3" name="Freeform 168"/>
              <p:cNvSpPr>
                <a:spLocks/>
              </p:cNvSpPr>
              <p:nvPr/>
            </p:nvSpPr>
            <p:spPr bwMode="auto">
              <a:xfrm>
                <a:off x="3561" y="2231"/>
                <a:ext cx="213" cy="86"/>
              </a:xfrm>
              <a:custGeom>
                <a:avLst/>
                <a:gdLst>
                  <a:gd name="T0" fmla="*/ 0 w 639"/>
                  <a:gd name="T1" fmla="*/ 225 h 258"/>
                  <a:gd name="T2" fmla="*/ 6 w 639"/>
                  <a:gd name="T3" fmla="*/ 222 h 258"/>
                  <a:gd name="T4" fmla="*/ 21 w 639"/>
                  <a:gd name="T5" fmla="*/ 212 h 258"/>
                  <a:gd name="T6" fmla="*/ 44 w 639"/>
                  <a:gd name="T7" fmla="*/ 196 h 258"/>
                  <a:gd name="T8" fmla="*/ 77 w 639"/>
                  <a:gd name="T9" fmla="*/ 175 h 258"/>
                  <a:gd name="T10" fmla="*/ 113 w 639"/>
                  <a:gd name="T11" fmla="*/ 152 h 258"/>
                  <a:gd name="T12" fmla="*/ 158 w 639"/>
                  <a:gd name="T13" fmla="*/ 125 h 258"/>
                  <a:gd name="T14" fmla="*/ 206 w 639"/>
                  <a:gd name="T15" fmla="*/ 100 h 258"/>
                  <a:gd name="T16" fmla="*/ 258 w 639"/>
                  <a:gd name="T17" fmla="*/ 74 h 258"/>
                  <a:gd name="T18" fmla="*/ 314 w 639"/>
                  <a:gd name="T19" fmla="*/ 51 h 258"/>
                  <a:gd name="T20" fmla="*/ 370 w 639"/>
                  <a:gd name="T21" fmla="*/ 31 h 258"/>
                  <a:gd name="T22" fmla="*/ 427 w 639"/>
                  <a:gd name="T23" fmla="*/ 15 h 258"/>
                  <a:gd name="T24" fmla="*/ 483 w 639"/>
                  <a:gd name="T25" fmla="*/ 4 h 258"/>
                  <a:gd name="T26" fmla="*/ 519 w 639"/>
                  <a:gd name="T27" fmla="*/ 1 h 258"/>
                  <a:gd name="T28" fmla="*/ 550 w 639"/>
                  <a:gd name="T29" fmla="*/ 0 h 258"/>
                  <a:gd name="T30" fmla="*/ 577 w 639"/>
                  <a:gd name="T31" fmla="*/ 1 h 258"/>
                  <a:gd name="T32" fmla="*/ 600 w 639"/>
                  <a:gd name="T33" fmla="*/ 4 h 258"/>
                  <a:gd name="T34" fmla="*/ 619 w 639"/>
                  <a:gd name="T35" fmla="*/ 9 h 258"/>
                  <a:gd name="T36" fmla="*/ 632 w 639"/>
                  <a:gd name="T37" fmla="*/ 16 h 258"/>
                  <a:gd name="T38" fmla="*/ 639 w 639"/>
                  <a:gd name="T39" fmla="*/ 25 h 258"/>
                  <a:gd name="T40" fmla="*/ 639 w 639"/>
                  <a:gd name="T41" fmla="*/ 35 h 258"/>
                  <a:gd name="T42" fmla="*/ 633 w 639"/>
                  <a:gd name="T43" fmla="*/ 48 h 258"/>
                  <a:gd name="T44" fmla="*/ 620 w 639"/>
                  <a:gd name="T45" fmla="*/ 63 h 258"/>
                  <a:gd name="T46" fmla="*/ 600 w 639"/>
                  <a:gd name="T47" fmla="*/ 79 h 258"/>
                  <a:gd name="T48" fmla="*/ 569 w 639"/>
                  <a:gd name="T49" fmla="*/ 97 h 258"/>
                  <a:gd name="T50" fmla="*/ 526 w 639"/>
                  <a:gd name="T51" fmla="*/ 118 h 258"/>
                  <a:gd name="T52" fmla="*/ 476 w 639"/>
                  <a:gd name="T53" fmla="*/ 137 h 258"/>
                  <a:gd name="T54" fmla="*/ 418 w 639"/>
                  <a:gd name="T55" fmla="*/ 155 h 258"/>
                  <a:gd name="T56" fmla="*/ 358 w 639"/>
                  <a:gd name="T57" fmla="*/ 174 h 258"/>
                  <a:gd name="T58" fmla="*/ 296 w 639"/>
                  <a:gd name="T59" fmla="*/ 191 h 258"/>
                  <a:gd name="T60" fmla="*/ 234 w 639"/>
                  <a:gd name="T61" fmla="*/ 208 h 258"/>
                  <a:gd name="T62" fmla="*/ 177 w 639"/>
                  <a:gd name="T63" fmla="*/ 221 h 258"/>
                  <a:gd name="T64" fmla="*/ 125 w 639"/>
                  <a:gd name="T65" fmla="*/ 234 h 258"/>
                  <a:gd name="T66" fmla="*/ 81 w 639"/>
                  <a:gd name="T67" fmla="*/ 244 h 258"/>
                  <a:gd name="T68" fmla="*/ 46 w 639"/>
                  <a:gd name="T69" fmla="*/ 252 h 258"/>
                  <a:gd name="T70" fmla="*/ 24 w 639"/>
                  <a:gd name="T71" fmla="*/ 256 h 258"/>
                  <a:gd name="T72" fmla="*/ 15 w 639"/>
                  <a:gd name="T73" fmla="*/ 258 h 258"/>
                  <a:gd name="T74" fmla="*/ 0 w 639"/>
                  <a:gd name="T75" fmla="*/ 225 h 258"/>
                  <a:gd name="T76" fmla="*/ 0 w 639"/>
                  <a:gd name="T77" fmla="*/ 225 h 25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39"/>
                  <a:gd name="T118" fmla="*/ 0 h 258"/>
                  <a:gd name="T119" fmla="*/ 639 w 639"/>
                  <a:gd name="T120" fmla="*/ 258 h 25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39" h="258">
                    <a:moveTo>
                      <a:pt x="0" y="225"/>
                    </a:moveTo>
                    <a:lnTo>
                      <a:pt x="6" y="222"/>
                    </a:lnTo>
                    <a:lnTo>
                      <a:pt x="21" y="212"/>
                    </a:lnTo>
                    <a:lnTo>
                      <a:pt x="44" y="196"/>
                    </a:lnTo>
                    <a:lnTo>
                      <a:pt x="77" y="175"/>
                    </a:lnTo>
                    <a:lnTo>
                      <a:pt x="113" y="152"/>
                    </a:lnTo>
                    <a:lnTo>
                      <a:pt x="158" y="125"/>
                    </a:lnTo>
                    <a:lnTo>
                      <a:pt x="206" y="100"/>
                    </a:lnTo>
                    <a:lnTo>
                      <a:pt x="258" y="74"/>
                    </a:lnTo>
                    <a:lnTo>
                      <a:pt x="314" y="51"/>
                    </a:lnTo>
                    <a:lnTo>
                      <a:pt x="370" y="31"/>
                    </a:lnTo>
                    <a:lnTo>
                      <a:pt x="427" y="15"/>
                    </a:lnTo>
                    <a:lnTo>
                      <a:pt x="483" y="4"/>
                    </a:lnTo>
                    <a:lnTo>
                      <a:pt x="519" y="1"/>
                    </a:lnTo>
                    <a:lnTo>
                      <a:pt x="550" y="0"/>
                    </a:lnTo>
                    <a:lnTo>
                      <a:pt x="577" y="1"/>
                    </a:lnTo>
                    <a:lnTo>
                      <a:pt x="600" y="4"/>
                    </a:lnTo>
                    <a:lnTo>
                      <a:pt x="619" y="9"/>
                    </a:lnTo>
                    <a:lnTo>
                      <a:pt x="632" y="16"/>
                    </a:lnTo>
                    <a:lnTo>
                      <a:pt x="639" y="25"/>
                    </a:lnTo>
                    <a:lnTo>
                      <a:pt x="639" y="35"/>
                    </a:lnTo>
                    <a:lnTo>
                      <a:pt x="633" y="48"/>
                    </a:lnTo>
                    <a:lnTo>
                      <a:pt x="620" y="63"/>
                    </a:lnTo>
                    <a:lnTo>
                      <a:pt x="600" y="79"/>
                    </a:lnTo>
                    <a:lnTo>
                      <a:pt x="569" y="97"/>
                    </a:lnTo>
                    <a:lnTo>
                      <a:pt x="526" y="118"/>
                    </a:lnTo>
                    <a:lnTo>
                      <a:pt x="476" y="137"/>
                    </a:lnTo>
                    <a:lnTo>
                      <a:pt x="418" y="155"/>
                    </a:lnTo>
                    <a:lnTo>
                      <a:pt x="358" y="174"/>
                    </a:lnTo>
                    <a:lnTo>
                      <a:pt x="296" y="191"/>
                    </a:lnTo>
                    <a:lnTo>
                      <a:pt x="234" y="208"/>
                    </a:lnTo>
                    <a:lnTo>
                      <a:pt x="177" y="221"/>
                    </a:lnTo>
                    <a:lnTo>
                      <a:pt x="125" y="234"/>
                    </a:lnTo>
                    <a:lnTo>
                      <a:pt x="81" y="244"/>
                    </a:lnTo>
                    <a:lnTo>
                      <a:pt x="46" y="252"/>
                    </a:lnTo>
                    <a:lnTo>
                      <a:pt x="24" y="256"/>
                    </a:lnTo>
                    <a:lnTo>
                      <a:pt x="15" y="258"/>
                    </a:lnTo>
                    <a:lnTo>
                      <a:pt x="0" y="22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4" name="Freeform 169"/>
              <p:cNvSpPr>
                <a:spLocks/>
              </p:cNvSpPr>
              <p:nvPr/>
            </p:nvSpPr>
            <p:spPr bwMode="auto">
              <a:xfrm>
                <a:off x="3482" y="2554"/>
                <a:ext cx="91" cy="80"/>
              </a:xfrm>
              <a:custGeom>
                <a:avLst/>
                <a:gdLst>
                  <a:gd name="T0" fmla="*/ 0 w 272"/>
                  <a:gd name="T1" fmla="*/ 123 h 240"/>
                  <a:gd name="T2" fmla="*/ 0 w 272"/>
                  <a:gd name="T3" fmla="*/ 111 h 240"/>
                  <a:gd name="T4" fmla="*/ 3 w 272"/>
                  <a:gd name="T5" fmla="*/ 100 h 240"/>
                  <a:gd name="T6" fmla="*/ 9 w 272"/>
                  <a:gd name="T7" fmla="*/ 85 h 240"/>
                  <a:gd name="T8" fmla="*/ 18 w 272"/>
                  <a:gd name="T9" fmla="*/ 69 h 240"/>
                  <a:gd name="T10" fmla="*/ 29 w 272"/>
                  <a:gd name="T11" fmla="*/ 53 h 240"/>
                  <a:gd name="T12" fmla="*/ 44 w 272"/>
                  <a:gd name="T13" fmla="*/ 38 h 240"/>
                  <a:gd name="T14" fmla="*/ 60 w 272"/>
                  <a:gd name="T15" fmla="*/ 23 h 240"/>
                  <a:gd name="T16" fmla="*/ 79 w 272"/>
                  <a:gd name="T17" fmla="*/ 13 h 240"/>
                  <a:gd name="T18" fmla="*/ 99 w 272"/>
                  <a:gd name="T19" fmla="*/ 4 h 240"/>
                  <a:gd name="T20" fmla="*/ 119 w 272"/>
                  <a:gd name="T21" fmla="*/ 0 h 240"/>
                  <a:gd name="T22" fmla="*/ 141 w 272"/>
                  <a:gd name="T23" fmla="*/ 0 h 240"/>
                  <a:gd name="T24" fmla="*/ 163 w 272"/>
                  <a:gd name="T25" fmla="*/ 7 h 240"/>
                  <a:gd name="T26" fmla="*/ 186 w 272"/>
                  <a:gd name="T27" fmla="*/ 16 h 240"/>
                  <a:gd name="T28" fmla="*/ 206 w 272"/>
                  <a:gd name="T29" fmla="*/ 25 h 240"/>
                  <a:gd name="T30" fmla="*/ 222 w 272"/>
                  <a:gd name="T31" fmla="*/ 33 h 240"/>
                  <a:gd name="T32" fmla="*/ 237 w 272"/>
                  <a:gd name="T33" fmla="*/ 42 h 240"/>
                  <a:gd name="T34" fmla="*/ 250 w 272"/>
                  <a:gd name="T35" fmla="*/ 53 h 240"/>
                  <a:gd name="T36" fmla="*/ 259 w 272"/>
                  <a:gd name="T37" fmla="*/ 63 h 240"/>
                  <a:gd name="T38" fmla="*/ 267 w 272"/>
                  <a:gd name="T39" fmla="*/ 73 h 240"/>
                  <a:gd name="T40" fmla="*/ 271 w 272"/>
                  <a:gd name="T41" fmla="*/ 85 h 240"/>
                  <a:gd name="T42" fmla="*/ 272 w 272"/>
                  <a:gd name="T43" fmla="*/ 97 h 240"/>
                  <a:gd name="T44" fmla="*/ 271 w 272"/>
                  <a:gd name="T45" fmla="*/ 110 h 240"/>
                  <a:gd name="T46" fmla="*/ 268 w 272"/>
                  <a:gd name="T47" fmla="*/ 123 h 240"/>
                  <a:gd name="T48" fmla="*/ 261 w 272"/>
                  <a:gd name="T49" fmla="*/ 139 h 240"/>
                  <a:gd name="T50" fmla="*/ 253 w 272"/>
                  <a:gd name="T51" fmla="*/ 154 h 240"/>
                  <a:gd name="T52" fmla="*/ 243 w 272"/>
                  <a:gd name="T53" fmla="*/ 170 h 240"/>
                  <a:gd name="T54" fmla="*/ 230 w 272"/>
                  <a:gd name="T55" fmla="*/ 185 h 240"/>
                  <a:gd name="T56" fmla="*/ 216 w 272"/>
                  <a:gd name="T57" fmla="*/ 198 h 240"/>
                  <a:gd name="T58" fmla="*/ 202 w 272"/>
                  <a:gd name="T59" fmla="*/ 212 h 240"/>
                  <a:gd name="T60" fmla="*/ 186 w 272"/>
                  <a:gd name="T61" fmla="*/ 222 h 240"/>
                  <a:gd name="T62" fmla="*/ 169 w 272"/>
                  <a:gd name="T63" fmla="*/ 231 h 240"/>
                  <a:gd name="T64" fmla="*/ 150 w 272"/>
                  <a:gd name="T65" fmla="*/ 237 h 240"/>
                  <a:gd name="T66" fmla="*/ 132 w 272"/>
                  <a:gd name="T67" fmla="*/ 240 h 240"/>
                  <a:gd name="T68" fmla="*/ 113 w 272"/>
                  <a:gd name="T69" fmla="*/ 240 h 240"/>
                  <a:gd name="T70" fmla="*/ 93 w 272"/>
                  <a:gd name="T71" fmla="*/ 235 h 240"/>
                  <a:gd name="T72" fmla="*/ 72 w 272"/>
                  <a:gd name="T73" fmla="*/ 226 h 240"/>
                  <a:gd name="T74" fmla="*/ 54 w 272"/>
                  <a:gd name="T75" fmla="*/ 215 h 240"/>
                  <a:gd name="T76" fmla="*/ 38 w 272"/>
                  <a:gd name="T77" fmla="*/ 203 h 240"/>
                  <a:gd name="T78" fmla="*/ 26 w 272"/>
                  <a:gd name="T79" fmla="*/ 190 h 240"/>
                  <a:gd name="T80" fmla="*/ 18 w 272"/>
                  <a:gd name="T81" fmla="*/ 179 h 240"/>
                  <a:gd name="T82" fmla="*/ 10 w 272"/>
                  <a:gd name="T83" fmla="*/ 167 h 240"/>
                  <a:gd name="T84" fmla="*/ 6 w 272"/>
                  <a:gd name="T85" fmla="*/ 157 h 240"/>
                  <a:gd name="T86" fmla="*/ 3 w 272"/>
                  <a:gd name="T87" fmla="*/ 147 h 240"/>
                  <a:gd name="T88" fmla="*/ 1 w 272"/>
                  <a:gd name="T89" fmla="*/ 139 h 240"/>
                  <a:gd name="T90" fmla="*/ 0 w 272"/>
                  <a:gd name="T91" fmla="*/ 132 h 240"/>
                  <a:gd name="T92" fmla="*/ 0 w 272"/>
                  <a:gd name="T93" fmla="*/ 128 h 240"/>
                  <a:gd name="T94" fmla="*/ 0 w 272"/>
                  <a:gd name="T95" fmla="*/ 123 h 240"/>
                  <a:gd name="T96" fmla="*/ 0 w 272"/>
                  <a:gd name="T97" fmla="*/ 123 h 240"/>
                  <a:gd name="T98" fmla="*/ 0 w 272"/>
                  <a:gd name="T99" fmla="*/ 123 h 2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2"/>
                  <a:gd name="T151" fmla="*/ 0 h 240"/>
                  <a:gd name="T152" fmla="*/ 272 w 272"/>
                  <a:gd name="T153" fmla="*/ 240 h 2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2" h="240">
                    <a:moveTo>
                      <a:pt x="0" y="123"/>
                    </a:moveTo>
                    <a:lnTo>
                      <a:pt x="0" y="111"/>
                    </a:lnTo>
                    <a:lnTo>
                      <a:pt x="3" y="100"/>
                    </a:lnTo>
                    <a:lnTo>
                      <a:pt x="9" y="85"/>
                    </a:lnTo>
                    <a:lnTo>
                      <a:pt x="18" y="69"/>
                    </a:lnTo>
                    <a:lnTo>
                      <a:pt x="29" y="53"/>
                    </a:lnTo>
                    <a:lnTo>
                      <a:pt x="44" y="38"/>
                    </a:lnTo>
                    <a:lnTo>
                      <a:pt x="60" y="23"/>
                    </a:lnTo>
                    <a:lnTo>
                      <a:pt x="79" y="13"/>
                    </a:lnTo>
                    <a:lnTo>
                      <a:pt x="99" y="4"/>
                    </a:lnTo>
                    <a:lnTo>
                      <a:pt x="119" y="0"/>
                    </a:lnTo>
                    <a:lnTo>
                      <a:pt x="141" y="0"/>
                    </a:lnTo>
                    <a:lnTo>
                      <a:pt x="163" y="7"/>
                    </a:lnTo>
                    <a:lnTo>
                      <a:pt x="186" y="16"/>
                    </a:lnTo>
                    <a:lnTo>
                      <a:pt x="206" y="25"/>
                    </a:lnTo>
                    <a:lnTo>
                      <a:pt x="222" y="33"/>
                    </a:lnTo>
                    <a:lnTo>
                      <a:pt x="237" y="42"/>
                    </a:lnTo>
                    <a:lnTo>
                      <a:pt x="250" y="53"/>
                    </a:lnTo>
                    <a:lnTo>
                      <a:pt x="259" y="63"/>
                    </a:lnTo>
                    <a:lnTo>
                      <a:pt x="267" y="73"/>
                    </a:lnTo>
                    <a:lnTo>
                      <a:pt x="271" y="85"/>
                    </a:lnTo>
                    <a:lnTo>
                      <a:pt x="272" y="97"/>
                    </a:lnTo>
                    <a:lnTo>
                      <a:pt x="271" y="110"/>
                    </a:lnTo>
                    <a:lnTo>
                      <a:pt x="268" y="123"/>
                    </a:lnTo>
                    <a:lnTo>
                      <a:pt x="261" y="139"/>
                    </a:lnTo>
                    <a:lnTo>
                      <a:pt x="253" y="154"/>
                    </a:lnTo>
                    <a:lnTo>
                      <a:pt x="243" y="170"/>
                    </a:lnTo>
                    <a:lnTo>
                      <a:pt x="230" y="185"/>
                    </a:lnTo>
                    <a:lnTo>
                      <a:pt x="216" y="198"/>
                    </a:lnTo>
                    <a:lnTo>
                      <a:pt x="202" y="212"/>
                    </a:lnTo>
                    <a:lnTo>
                      <a:pt x="186" y="222"/>
                    </a:lnTo>
                    <a:lnTo>
                      <a:pt x="169" y="231"/>
                    </a:lnTo>
                    <a:lnTo>
                      <a:pt x="150" y="237"/>
                    </a:lnTo>
                    <a:lnTo>
                      <a:pt x="132" y="240"/>
                    </a:lnTo>
                    <a:lnTo>
                      <a:pt x="113" y="240"/>
                    </a:lnTo>
                    <a:lnTo>
                      <a:pt x="93" y="235"/>
                    </a:lnTo>
                    <a:lnTo>
                      <a:pt x="72" y="226"/>
                    </a:lnTo>
                    <a:lnTo>
                      <a:pt x="54" y="215"/>
                    </a:lnTo>
                    <a:lnTo>
                      <a:pt x="38" y="203"/>
                    </a:lnTo>
                    <a:lnTo>
                      <a:pt x="26" y="190"/>
                    </a:lnTo>
                    <a:lnTo>
                      <a:pt x="18" y="179"/>
                    </a:lnTo>
                    <a:lnTo>
                      <a:pt x="10" y="167"/>
                    </a:lnTo>
                    <a:lnTo>
                      <a:pt x="6" y="157"/>
                    </a:lnTo>
                    <a:lnTo>
                      <a:pt x="3" y="147"/>
                    </a:lnTo>
                    <a:lnTo>
                      <a:pt x="1" y="139"/>
                    </a:lnTo>
                    <a:lnTo>
                      <a:pt x="0" y="132"/>
                    </a:lnTo>
                    <a:lnTo>
                      <a:pt x="0" y="128"/>
                    </a:lnTo>
                    <a:lnTo>
                      <a:pt x="0" y="123"/>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5" name="Freeform 170"/>
              <p:cNvSpPr>
                <a:spLocks/>
              </p:cNvSpPr>
              <p:nvPr/>
            </p:nvSpPr>
            <p:spPr bwMode="auto">
              <a:xfrm>
                <a:off x="3492" y="2565"/>
                <a:ext cx="74" cy="67"/>
              </a:xfrm>
              <a:custGeom>
                <a:avLst/>
                <a:gdLst>
                  <a:gd name="T0" fmla="*/ 134 w 224"/>
                  <a:gd name="T1" fmla="*/ 6 h 201"/>
                  <a:gd name="T2" fmla="*/ 153 w 224"/>
                  <a:gd name="T3" fmla="*/ 14 h 201"/>
                  <a:gd name="T4" fmla="*/ 169 w 224"/>
                  <a:gd name="T5" fmla="*/ 21 h 201"/>
                  <a:gd name="T6" fmla="*/ 183 w 224"/>
                  <a:gd name="T7" fmla="*/ 28 h 201"/>
                  <a:gd name="T8" fmla="*/ 196 w 224"/>
                  <a:gd name="T9" fmla="*/ 36 h 201"/>
                  <a:gd name="T10" fmla="*/ 205 w 224"/>
                  <a:gd name="T11" fmla="*/ 45 h 201"/>
                  <a:gd name="T12" fmla="*/ 213 w 224"/>
                  <a:gd name="T13" fmla="*/ 52 h 201"/>
                  <a:gd name="T14" fmla="*/ 219 w 224"/>
                  <a:gd name="T15" fmla="*/ 61 h 201"/>
                  <a:gd name="T16" fmla="*/ 222 w 224"/>
                  <a:gd name="T17" fmla="*/ 71 h 201"/>
                  <a:gd name="T18" fmla="*/ 224 w 224"/>
                  <a:gd name="T19" fmla="*/ 81 h 201"/>
                  <a:gd name="T20" fmla="*/ 224 w 224"/>
                  <a:gd name="T21" fmla="*/ 92 h 201"/>
                  <a:gd name="T22" fmla="*/ 221 w 224"/>
                  <a:gd name="T23" fmla="*/ 103 h 201"/>
                  <a:gd name="T24" fmla="*/ 215 w 224"/>
                  <a:gd name="T25" fmla="*/ 117 h 201"/>
                  <a:gd name="T26" fmla="*/ 209 w 224"/>
                  <a:gd name="T27" fmla="*/ 129 h 201"/>
                  <a:gd name="T28" fmla="*/ 200 w 224"/>
                  <a:gd name="T29" fmla="*/ 142 h 201"/>
                  <a:gd name="T30" fmla="*/ 190 w 224"/>
                  <a:gd name="T31" fmla="*/ 155 h 201"/>
                  <a:gd name="T32" fmla="*/ 180 w 224"/>
                  <a:gd name="T33" fmla="*/ 167 h 201"/>
                  <a:gd name="T34" fmla="*/ 166 w 224"/>
                  <a:gd name="T35" fmla="*/ 177 h 201"/>
                  <a:gd name="T36" fmla="*/ 153 w 224"/>
                  <a:gd name="T37" fmla="*/ 186 h 201"/>
                  <a:gd name="T38" fmla="*/ 140 w 224"/>
                  <a:gd name="T39" fmla="*/ 193 h 201"/>
                  <a:gd name="T40" fmla="*/ 125 w 224"/>
                  <a:gd name="T41" fmla="*/ 198 h 201"/>
                  <a:gd name="T42" fmla="*/ 109 w 224"/>
                  <a:gd name="T43" fmla="*/ 201 h 201"/>
                  <a:gd name="T44" fmla="*/ 93 w 224"/>
                  <a:gd name="T45" fmla="*/ 199 h 201"/>
                  <a:gd name="T46" fmla="*/ 76 w 224"/>
                  <a:gd name="T47" fmla="*/ 196 h 201"/>
                  <a:gd name="T48" fmla="*/ 59 w 224"/>
                  <a:gd name="T49" fmla="*/ 189 h 201"/>
                  <a:gd name="T50" fmla="*/ 44 w 224"/>
                  <a:gd name="T51" fmla="*/ 179 h 201"/>
                  <a:gd name="T52" fmla="*/ 32 w 224"/>
                  <a:gd name="T53" fmla="*/ 168 h 201"/>
                  <a:gd name="T54" fmla="*/ 22 w 224"/>
                  <a:gd name="T55" fmla="*/ 158 h 201"/>
                  <a:gd name="T56" fmla="*/ 15 w 224"/>
                  <a:gd name="T57" fmla="*/ 149 h 201"/>
                  <a:gd name="T58" fmla="*/ 9 w 224"/>
                  <a:gd name="T59" fmla="*/ 140 h 201"/>
                  <a:gd name="T60" fmla="*/ 4 w 224"/>
                  <a:gd name="T61" fmla="*/ 131 h 201"/>
                  <a:gd name="T62" fmla="*/ 3 w 224"/>
                  <a:gd name="T63" fmla="*/ 123 h 201"/>
                  <a:gd name="T64" fmla="*/ 1 w 224"/>
                  <a:gd name="T65" fmla="*/ 117 h 201"/>
                  <a:gd name="T66" fmla="*/ 0 w 224"/>
                  <a:gd name="T67" fmla="*/ 111 h 201"/>
                  <a:gd name="T68" fmla="*/ 0 w 224"/>
                  <a:gd name="T69" fmla="*/ 106 h 201"/>
                  <a:gd name="T70" fmla="*/ 0 w 224"/>
                  <a:gd name="T71" fmla="*/ 103 h 201"/>
                  <a:gd name="T72" fmla="*/ 0 w 224"/>
                  <a:gd name="T73" fmla="*/ 103 h 201"/>
                  <a:gd name="T74" fmla="*/ 0 w 224"/>
                  <a:gd name="T75" fmla="*/ 95 h 201"/>
                  <a:gd name="T76" fmla="*/ 3 w 224"/>
                  <a:gd name="T77" fmla="*/ 83 h 201"/>
                  <a:gd name="T78" fmla="*/ 7 w 224"/>
                  <a:gd name="T79" fmla="*/ 71 h 201"/>
                  <a:gd name="T80" fmla="*/ 15 w 224"/>
                  <a:gd name="T81" fmla="*/ 58 h 201"/>
                  <a:gd name="T82" fmla="*/ 25 w 224"/>
                  <a:gd name="T83" fmla="*/ 45 h 201"/>
                  <a:gd name="T84" fmla="*/ 37 w 224"/>
                  <a:gd name="T85" fmla="*/ 31 h 201"/>
                  <a:gd name="T86" fmla="*/ 50 w 224"/>
                  <a:gd name="T87" fmla="*/ 21 h 201"/>
                  <a:gd name="T88" fmla="*/ 65 w 224"/>
                  <a:gd name="T89" fmla="*/ 11 h 201"/>
                  <a:gd name="T90" fmla="*/ 81 w 224"/>
                  <a:gd name="T91" fmla="*/ 5 h 201"/>
                  <a:gd name="T92" fmla="*/ 99 w 224"/>
                  <a:gd name="T93" fmla="*/ 0 h 201"/>
                  <a:gd name="T94" fmla="*/ 116 w 224"/>
                  <a:gd name="T95" fmla="*/ 0 h 201"/>
                  <a:gd name="T96" fmla="*/ 134 w 224"/>
                  <a:gd name="T97" fmla="*/ 6 h 201"/>
                  <a:gd name="T98" fmla="*/ 134 w 224"/>
                  <a:gd name="T99" fmla="*/ 6 h 20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24"/>
                  <a:gd name="T151" fmla="*/ 0 h 201"/>
                  <a:gd name="T152" fmla="*/ 224 w 224"/>
                  <a:gd name="T153" fmla="*/ 201 h 20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24" h="201">
                    <a:moveTo>
                      <a:pt x="134" y="6"/>
                    </a:moveTo>
                    <a:lnTo>
                      <a:pt x="153" y="14"/>
                    </a:lnTo>
                    <a:lnTo>
                      <a:pt x="169" y="21"/>
                    </a:lnTo>
                    <a:lnTo>
                      <a:pt x="183" y="28"/>
                    </a:lnTo>
                    <a:lnTo>
                      <a:pt x="196" y="36"/>
                    </a:lnTo>
                    <a:lnTo>
                      <a:pt x="205" y="45"/>
                    </a:lnTo>
                    <a:lnTo>
                      <a:pt x="213" y="52"/>
                    </a:lnTo>
                    <a:lnTo>
                      <a:pt x="219" y="61"/>
                    </a:lnTo>
                    <a:lnTo>
                      <a:pt x="222" y="71"/>
                    </a:lnTo>
                    <a:lnTo>
                      <a:pt x="224" y="81"/>
                    </a:lnTo>
                    <a:lnTo>
                      <a:pt x="224" y="92"/>
                    </a:lnTo>
                    <a:lnTo>
                      <a:pt x="221" y="103"/>
                    </a:lnTo>
                    <a:lnTo>
                      <a:pt x="215" y="117"/>
                    </a:lnTo>
                    <a:lnTo>
                      <a:pt x="209" y="129"/>
                    </a:lnTo>
                    <a:lnTo>
                      <a:pt x="200" y="142"/>
                    </a:lnTo>
                    <a:lnTo>
                      <a:pt x="190" y="155"/>
                    </a:lnTo>
                    <a:lnTo>
                      <a:pt x="180" y="167"/>
                    </a:lnTo>
                    <a:lnTo>
                      <a:pt x="166" y="177"/>
                    </a:lnTo>
                    <a:lnTo>
                      <a:pt x="153" y="186"/>
                    </a:lnTo>
                    <a:lnTo>
                      <a:pt x="140" y="193"/>
                    </a:lnTo>
                    <a:lnTo>
                      <a:pt x="125" y="198"/>
                    </a:lnTo>
                    <a:lnTo>
                      <a:pt x="109" y="201"/>
                    </a:lnTo>
                    <a:lnTo>
                      <a:pt x="93" y="199"/>
                    </a:lnTo>
                    <a:lnTo>
                      <a:pt x="76" y="196"/>
                    </a:lnTo>
                    <a:lnTo>
                      <a:pt x="59" y="189"/>
                    </a:lnTo>
                    <a:lnTo>
                      <a:pt x="44" y="179"/>
                    </a:lnTo>
                    <a:lnTo>
                      <a:pt x="32" y="168"/>
                    </a:lnTo>
                    <a:lnTo>
                      <a:pt x="22" y="158"/>
                    </a:lnTo>
                    <a:lnTo>
                      <a:pt x="15" y="149"/>
                    </a:lnTo>
                    <a:lnTo>
                      <a:pt x="9" y="140"/>
                    </a:lnTo>
                    <a:lnTo>
                      <a:pt x="4" y="131"/>
                    </a:lnTo>
                    <a:lnTo>
                      <a:pt x="3" y="123"/>
                    </a:lnTo>
                    <a:lnTo>
                      <a:pt x="1" y="117"/>
                    </a:lnTo>
                    <a:lnTo>
                      <a:pt x="0" y="111"/>
                    </a:lnTo>
                    <a:lnTo>
                      <a:pt x="0" y="106"/>
                    </a:lnTo>
                    <a:lnTo>
                      <a:pt x="0" y="103"/>
                    </a:lnTo>
                    <a:lnTo>
                      <a:pt x="0" y="95"/>
                    </a:lnTo>
                    <a:lnTo>
                      <a:pt x="3" y="83"/>
                    </a:lnTo>
                    <a:lnTo>
                      <a:pt x="7" y="71"/>
                    </a:lnTo>
                    <a:lnTo>
                      <a:pt x="15" y="58"/>
                    </a:lnTo>
                    <a:lnTo>
                      <a:pt x="25" y="45"/>
                    </a:lnTo>
                    <a:lnTo>
                      <a:pt x="37" y="31"/>
                    </a:lnTo>
                    <a:lnTo>
                      <a:pt x="50" y="21"/>
                    </a:lnTo>
                    <a:lnTo>
                      <a:pt x="65" y="11"/>
                    </a:lnTo>
                    <a:lnTo>
                      <a:pt x="81" y="5"/>
                    </a:lnTo>
                    <a:lnTo>
                      <a:pt x="99" y="0"/>
                    </a:lnTo>
                    <a:lnTo>
                      <a:pt x="116" y="0"/>
                    </a:lnTo>
                    <a:lnTo>
                      <a:pt x="134" y="6"/>
                    </a:lnTo>
                    <a:close/>
                  </a:path>
                </a:pathLst>
              </a:custGeom>
              <a:solidFill>
                <a:srgbClr val="D4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6" name="Freeform 171"/>
              <p:cNvSpPr>
                <a:spLocks/>
              </p:cNvSpPr>
              <p:nvPr/>
            </p:nvSpPr>
            <p:spPr bwMode="auto">
              <a:xfrm>
                <a:off x="3501" y="2576"/>
                <a:ext cx="58" cy="53"/>
              </a:xfrm>
              <a:custGeom>
                <a:avLst/>
                <a:gdLst>
                  <a:gd name="T0" fmla="*/ 106 w 175"/>
                  <a:gd name="T1" fmla="*/ 5 h 159"/>
                  <a:gd name="T2" fmla="*/ 121 w 175"/>
                  <a:gd name="T3" fmla="*/ 11 h 159"/>
                  <a:gd name="T4" fmla="*/ 132 w 175"/>
                  <a:gd name="T5" fmla="*/ 16 h 159"/>
                  <a:gd name="T6" fmla="*/ 144 w 175"/>
                  <a:gd name="T7" fmla="*/ 22 h 159"/>
                  <a:gd name="T8" fmla="*/ 153 w 175"/>
                  <a:gd name="T9" fmla="*/ 28 h 159"/>
                  <a:gd name="T10" fmla="*/ 162 w 175"/>
                  <a:gd name="T11" fmla="*/ 34 h 159"/>
                  <a:gd name="T12" fmla="*/ 168 w 175"/>
                  <a:gd name="T13" fmla="*/ 41 h 159"/>
                  <a:gd name="T14" fmla="*/ 172 w 175"/>
                  <a:gd name="T15" fmla="*/ 49 h 159"/>
                  <a:gd name="T16" fmla="*/ 175 w 175"/>
                  <a:gd name="T17" fmla="*/ 56 h 159"/>
                  <a:gd name="T18" fmla="*/ 175 w 175"/>
                  <a:gd name="T19" fmla="*/ 65 h 159"/>
                  <a:gd name="T20" fmla="*/ 175 w 175"/>
                  <a:gd name="T21" fmla="*/ 72 h 159"/>
                  <a:gd name="T22" fmla="*/ 172 w 175"/>
                  <a:gd name="T23" fmla="*/ 83 h 159"/>
                  <a:gd name="T24" fmla="*/ 168 w 175"/>
                  <a:gd name="T25" fmla="*/ 93 h 159"/>
                  <a:gd name="T26" fmla="*/ 163 w 175"/>
                  <a:gd name="T27" fmla="*/ 102 h 159"/>
                  <a:gd name="T28" fmla="*/ 156 w 175"/>
                  <a:gd name="T29" fmla="*/ 112 h 159"/>
                  <a:gd name="T30" fmla="*/ 149 w 175"/>
                  <a:gd name="T31" fmla="*/ 123 h 159"/>
                  <a:gd name="T32" fmla="*/ 140 w 175"/>
                  <a:gd name="T33" fmla="*/ 131 h 159"/>
                  <a:gd name="T34" fmla="*/ 131 w 175"/>
                  <a:gd name="T35" fmla="*/ 140 h 159"/>
                  <a:gd name="T36" fmla="*/ 121 w 175"/>
                  <a:gd name="T37" fmla="*/ 148 h 159"/>
                  <a:gd name="T38" fmla="*/ 109 w 175"/>
                  <a:gd name="T39" fmla="*/ 153 h 159"/>
                  <a:gd name="T40" fmla="*/ 97 w 175"/>
                  <a:gd name="T41" fmla="*/ 158 h 159"/>
                  <a:gd name="T42" fmla="*/ 85 w 175"/>
                  <a:gd name="T43" fmla="*/ 159 h 159"/>
                  <a:gd name="T44" fmla="*/ 72 w 175"/>
                  <a:gd name="T45" fmla="*/ 159 h 159"/>
                  <a:gd name="T46" fmla="*/ 59 w 175"/>
                  <a:gd name="T47" fmla="*/ 156 h 159"/>
                  <a:gd name="T48" fmla="*/ 46 w 175"/>
                  <a:gd name="T49" fmla="*/ 150 h 159"/>
                  <a:gd name="T50" fmla="*/ 35 w 175"/>
                  <a:gd name="T51" fmla="*/ 142 h 159"/>
                  <a:gd name="T52" fmla="*/ 25 w 175"/>
                  <a:gd name="T53" fmla="*/ 134 h 159"/>
                  <a:gd name="T54" fmla="*/ 18 w 175"/>
                  <a:gd name="T55" fmla="*/ 125 h 159"/>
                  <a:gd name="T56" fmla="*/ 12 w 175"/>
                  <a:gd name="T57" fmla="*/ 118 h 159"/>
                  <a:gd name="T58" fmla="*/ 7 w 175"/>
                  <a:gd name="T59" fmla="*/ 111 h 159"/>
                  <a:gd name="T60" fmla="*/ 4 w 175"/>
                  <a:gd name="T61" fmla="*/ 105 h 159"/>
                  <a:gd name="T62" fmla="*/ 3 w 175"/>
                  <a:gd name="T63" fmla="*/ 97 h 159"/>
                  <a:gd name="T64" fmla="*/ 1 w 175"/>
                  <a:gd name="T65" fmla="*/ 93 h 159"/>
                  <a:gd name="T66" fmla="*/ 0 w 175"/>
                  <a:gd name="T67" fmla="*/ 89 h 159"/>
                  <a:gd name="T68" fmla="*/ 0 w 175"/>
                  <a:gd name="T69" fmla="*/ 84 h 159"/>
                  <a:gd name="T70" fmla="*/ 0 w 175"/>
                  <a:gd name="T71" fmla="*/ 83 h 159"/>
                  <a:gd name="T72" fmla="*/ 0 w 175"/>
                  <a:gd name="T73" fmla="*/ 83 h 159"/>
                  <a:gd name="T74" fmla="*/ 0 w 175"/>
                  <a:gd name="T75" fmla="*/ 75 h 159"/>
                  <a:gd name="T76" fmla="*/ 3 w 175"/>
                  <a:gd name="T77" fmla="*/ 67 h 159"/>
                  <a:gd name="T78" fmla="*/ 6 w 175"/>
                  <a:gd name="T79" fmla="*/ 56 h 159"/>
                  <a:gd name="T80" fmla="*/ 12 w 175"/>
                  <a:gd name="T81" fmla="*/ 46 h 159"/>
                  <a:gd name="T82" fmla="*/ 19 w 175"/>
                  <a:gd name="T83" fmla="*/ 36 h 159"/>
                  <a:gd name="T84" fmla="*/ 29 w 175"/>
                  <a:gd name="T85" fmla="*/ 25 h 159"/>
                  <a:gd name="T86" fmla="*/ 40 w 175"/>
                  <a:gd name="T87" fmla="*/ 16 h 159"/>
                  <a:gd name="T88" fmla="*/ 51 w 175"/>
                  <a:gd name="T89" fmla="*/ 9 h 159"/>
                  <a:gd name="T90" fmla="*/ 63 w 175"/>
                  <a:gd name="T91" fmla="*/ 3 h 159"/>
                  <a:gd name="T92" fmla="*/ 78 w 175"/>
                  <a:gd name="T93" fmla="*/ 0 h 159"/>
                  <a:gd name="T94" fmla="*/ 91 w 175"/>
                  <a:gd name="T95" fmla="*/ 0 h 159"/>
                  <a:gd name="T96" fmla="*/ 106 w 175"/>
                  <a:gd name="T97" fmla="*/ 5 h 159"/>
                  <a:gd name="T98" fmla="*/ 106 w 175"/>
                  <a:gd name="T99" fmla="*/ 5 h 15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5"/>
                  <a:gd name="T151" fmla="*/ 0 h 159"/>
                  <a:gd name="T152" fmla="*/ 175 w 175"/>
                  <a:gd name="T153" fmla="*/ 159 h 15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5" h="159">
                    <a:moveTo>
                      <a:pt x="106" y="5"/>
                    </a:moveTo>
                    <a:lnTo>
                      <a:pt x="121" y="11"/>
                    </a:lnTo>
                    <a:lnTo>
                      <a:pt x="132" y="16"/>
                    </a:lnTo>
                    <a:lnTo>
                      <a:pt x="144" y="22"/>
                    </a:lnTo>
                    <a:lnTo>
                      <a:pt x="153" y="28"/>
                    </a:lnTo>
                    <a:lnTo>
                      <a:pt x="162" y="34"/>
                    </a:lnTo>
                    <a:lnTo>
                      <a:pt x="168" y="41"/>
                    </a:lnTo>
                    <a:lnTo>
                      <a:pt x="172" y="49"/>
                    </a:lnTo>
                    <a:lnTo>
                      <a:pt x="175" y="56"/>
                    </a:lnTo>
                    <a:lnTo>
                      <a:pt x="175" y="65"/>
                    </a:lnTo>
                    <a:lnTo>
                      <a:pt x="175" y="72"/>
                    </a:lnTo>
                    <a:lnTo>
                      <a:pt x="172" y="83"/>
                    </a:lnTo>
                    <a:lnTo>
                      <a:pt x="168" y="93"/>
                    </a:lnTo>
                    <a:lnTo>
                      <a:pt x="163" y="102"/>
                    </a:lnTo>
                    <a:lnTo>
                      <a:pt x="156" y="112"/>
                    </a:lnTo>
                    <a:lnTo>
                      <a:pt x="149" y="123"/>
                    </a:lnTo>
                    <a:lnTo>
                      <a:pt x="140" y="131"/>
                    </a:lnTo>
                    <a:lnTo>
                      <a:pt x="131" y="140"/>
                    </a:lnTo>
                    <a:lnTo>
                      <a:pt x="121" y="148"/>
                    </a:lnTo>
                    <a:lnTo>
                      <a:pt x="109" y="153"/>
                    </a:lnTo>
                    <a:lnTo>
                      <a:pt x="97" y="158"/>
                    </a:lnTo>
                    <a:lnTo>
                      <a:pt x="85" y="159"/>
                    </a:lnTo>
                    <a:lnTo>
                      <a:pt x="72" y="159"/>
                    </a:lnTo>
                    <a:lnTo>
                      <a:pt x="59" y="156"/>
                    </a:lnTo>
                    <a:lnTo>
                      <a:pt x="46" y="150"/>
                    </a:lnTo>
                    <a:lnTo>
                      <a:pt x="35" y="142"/>
                    </a:lnTo>
                    <a:lnTo>
                      <a:pt x="25" y="134"/>
                    </a:lnTo>
                    <a:lnTo>
                      <a:pt x="18" y="125"/>
                    </a:lnTo>
                    <a:lnTo>
                      <a:pt x="12" y="118"/>
                    </a:lnTo>
                    <a:lnTo>
                      <a:pt x="7" y="111"/>
                    </a:lnTo>
                    <a:lnTo>
                      <a:pt x="4" y="105"/>
                    </a:lnTo>
                    <a:lnTo>
                      <a:pt x="3" y="97"/>
                    </a:lnTo>
                    <a:lnTo>
                      <a:pt x="1" y="93"/>
                    </a:lnTo>
                    <a:lnTo>
                      <a:pt x="0" y="89"/>
                    </a:lnTo>
                    <a:lnTo>
                      <a:pt x="0" y="84"/>
                    </a:lnTo>
                    <a:lnTo>
                      <a:pt x="0" y="83"/>
                    </a:lnTo>
                    <a:lnTo>
                      <a:pt x="0" y="75"/>
                    </a:lnTo>
                    <a:lnTo>
                      <a:pt x="3" y="67"/>
                    </a:lnTo>
                    <a:lnTo>
                      <a:pt x="6" y="56"/>
                    </a:lnTo>
                    <a:lnTo>
                      <a:pt x="12" y="46"/>
                    </a:lnTo>
                    <a:lnTo>
                      <a:pt x="19" y="36"/>
                    </a:lnTo>
                    <a:lnTo>
                      <a:pt x="29" y="25"/>
                    </a:lnTo>
                    <a:lnTo>
                      <a:pt x="40" y="16"/>
                    </a:lnTo>
                    <a:lnTo>
                      <a:pt x="51" y="9"/>
                    </a:lnTo>
                    <a:lnTo>
                      <a:pt x="63" y="3"/>
                    </a:lnTo>
                    <a:lnTo>
                      <a:pt x="78" y="0"/>
                    </a:lnTo>
                    <a:lnTo>
                      <a:pt x="91" y="0"/>
                    </a:lnTo>
                    <a:lnTo>
                      <a:pt x="106" y="5"/>
                    </a:lnTo>
                    <a:close/>
                  </a:path>
                </a:pathLst>
              </a:custGeom>
              <a:solidFill>
                <a:srgbClr val="E3FFD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7" name="Freeform 172"/>
              <p:cNvSpPr>
                <a:spLocks/>
              </p:cNvSpPr>
              <p:nvPr/>
            </p:nvSpPr>
            <p:spPr bwMode="auto">
              <a:xfrm>
                <a:off x="3510" y="2587"/>
                <a:ext cx="43" cy="40"/>
              </a:xfrm>
              <a:custGeom>
                <a:avLst/>
                <a:gdLst>
                  <a:gd name="T0" fmla="*/ 76 w 128"/>
                  <a:gd name="T1" fmla="*/ 5 h 118"/>
                  <a:gd name="T2" fmla="*/ 87 w 128"/>
                  <a:gd name="T3" fmla="*/ 9 h 118"/>
                  <a:gd name="T4" fmla="*/ 96 w 128"/>
                  <a:gd name="T5" fmla="*/ 13 h 118"/>
                  <a:gd name="T6" fmla="*/ 104 w 128"/>
                  <a:gd name="T7" fmla="*/ 18 h 118"/>
                  <a:gd name="T8" fmla="*/ 110 w 128"/>
                  <a:gd name="T9" fmla="*/ 22 h 118"/>
                  <a:gd name="T10" fmla="*/ 116 w 128"/>
                  <a:gd name="T11" fmla="*/ 27 h 118"/>
                  <a:gd name="T12" fmla="*/ 121 w 128"/>
                  <a:gd name="T13" fmla="*/ 33 h 118"/>
                  <a:gd name="T14" fmla="*/ 124 w 128"/>
                  <a:gd name="T15" fmla="*/ 37 h 118"/>
                  <a:gd name="T16" fmla="*/ 127 w 128"/>
                  <a:gd name="T17" fmla="*/ 43 h 118"/>
                  <a:gd name="T18" fmla="*/ 128 w 128"/>
                  <a:gd name="T19" fmla="*/ 49 h 118"/>
                  <a:gd name="T20" fmla="*/ 127 w 128"/>
                  <a:gd name="T21" fmla="*/ 55 h 118"/>
                  <a:gd name="T22" fmla="*/ 125 w 128"/>
                  <a:gd name="T23" fmla="*/ 62 h 118"/>
                  <a:gd name="T24" fmla="*/ 122 w 128"/>
                  <a:gd name="T25" fmla="*/ 69 h 118"/>
                  <a:gd name="T26" fmla="*/ 119 w 128"/>
                  <a:gd name="T27" fmla="*/ 77 h 118"/>
                  <a:gd name="T28" fmla="*/ 113 w 128"/>
                  <a:gd name="T29" fmla="*/ 84 h 118"/>
                  <a:gd name="T30" fmla="*/ 109 w 128"/>
                  <a:gd name="T31" fmla="*/ 91 h 118"/>
                  <a:gd name="T32" fmla="*/ 102 w 128"/>
                  <a:gd name="T33" fmla="*/ 97 h 118"/>
                  <a:gd name="T34" fmla="*/ 96 w 128"/>
                  <a:gd name="T35" fmla="*/ 103 h 118"/>
                  <a:gd name="T36" fmla="*/ 87 w 128"/>
                  <a:gd name="T37" fmla="*/ 109 h 118"/>
                  <a:gd name="T38" fmla="*/ 79 w 128"/>
                  <a:gd name="T39" fmla="*/ 114 h 118"/>
                  <a:gd name="T40" fmla="*/ 71 w 128"/>
                  <a:gd name="T41" fmla="*/ 116 h 118"/>
                  <a:gd name="T42" fmla="*/ 62 w 128"/>
                  <a:gd name="T43" fmla="*/ 118 h 118"/>
                  <a:gd name="T44" fmla="*/ 53 w 128"/>
                  <a:gd name="T45" fmla="*/ 118 h 118"/>
                  <a:gd name="T46" fmla="*/ 44 w 128"/>
                  <a:gd name="T47" fmla="*/ 115 h 118"/>
                  <a:gd name="T48" fmla="*/ 34 w 128"/>
                  <a:gd name="T49" fmla="*/ 112 h 118"/>
                  <a:gd name="T50" fmla="*/ 26 w 128"/>
                  <a:gd name="T51" fmla="*/ 106 h 118"/>
                  <a:gd name="T52" fmla="*/ 19 w 128"/>
                  <a:gd name="T53" fmla="*/ 100 h 118"/>
                  <a:gd name="T54" fmla="*/ 13 w 128"/>
                  <a:gd name="T55" fmla="*/ 94 h 118"/>
                  <a:gd name="T56" fmla="*/ 9 w 128"/>
                  <a:gd name="T57" fmla="*/ 89 h 118"/>
                  <a:gd name="T58" fmla="*/ 6 w 128"/>
                  <a:gd name="T59" fmla="*/ 83 h 118"/>
                  <a:gd name="T60" fmla="*/ 3 w 128"/>
                  <a:gd name="T61" fmla="*/ 78 h 118"/>
                  <a:gd name="T62" fmla="*/ 1 w 128"/>
                  <a:gd name="T63" fmla="*/ 74 h 118"/>
                  <a:gd name="T64" fmla="*/ 1 w 128"/>
                  <a:gd name="T65" fmla="*/ 69 h 118"/>
                  <a:gd name="T66" fmla="*/ 0 w 128"/>
                  <a:gd name="T67" fmla="*/ 66 h 118"/>
                  <a:gd name="T68" fmla="*/ 0 w 128"/>
                  <a:gd name="T69" fmla="*/ 63 h 118"/>
                  <a:gd name="T70" fmla="*/ 0 w 128"/>
                  <a:gd name="T71" fmla="*/ 62 h 118"/>
                  <a:gd name="T72" fmla="*/ 0 w 128"/>
                  <a:gd name="T73" fmla="*/ 62 h 118"/>
                  <a:gd name="T74" fmla="*/ 0 w 128"/>
                  <a:gd name="T75" fmla="*/ 56 h 118"/>
                  <a:gd name="T76" fmla="*/ 1 w 128"/>
                  <a:gd name="T77" fmla="*/ 50 h 118"/>
                  <a:gd name="T78" fmla="*/ 4 w 128"/>
                  <a:gd name="T79" fmla="*/ 43 h 118"/>
                  <a:gd name="T80" fmla="*/ 9 w 128"/>
                  <a:gd name="T81" fmla="*/ 34 h 118"/>
                  <a:gd name="T82" fmla="*/ 15 w 128"/>
                  <a:gd name="T83" fmla="*/ 27 h 118"/>
                  <a:gd name="T84" fmla="*/ 20 w 128"/>
                  <a:gd name="T85" fmla="*/ 19 h 118"/>
                  <a:gd name="T86" fmla="*/ 29 w 128"/>
                  <a:gd name="T87" fmla="*/ 12 h 118"/>
                  <a:gd name="T88" fmla="*/ 37 w 128"/>
                  <a:gd name="T89" fmla="*/ 7 h 118"/>
                  <a:gd name="T90" fmla="*/ 47 w 128"/>
                  <a:gd name="T91" fmla="*/ 3 h 118"/>
                  <a:gd name="T92" fmla="*/ 56 w 128"/>
                  <a:gd name="T93" fmla="*/ 0 h 118"/>
                  <a:gd name="T94" fmla="*/ 66 w 128"/>
                  <a:gd name="T95" fmla="*/ 2 h 118"/>
                  <a:gd name="T96" fmla="*/ 76 w 128"/>
                  <a:gd name="T97" fmla="*/ 5 h 118"/>
                  <a:gd name="T98" fmla="*/ 76 w 128"/>
                  <a:gd name="T99" fmla="*/ 5 h 1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8"/>
                  <a:gd name="T151" fmla="*/ 0 h 118"/>
                  <a:gd name="T152" fmla="*/ 128 w 128"/>
                  <a:gd name="T153" fmla="*/ 118 h 1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8" h="118">
                    <a:moveTo>
                      <a:pt x="76" y="5"/>
                    </a:moveTo>
                    <a:lnTo>
                      <a:pt x="87" y="9"/>
                    </a:lnTo>
                    <a:lnTo>
                      <a:pt x="96" y="13"/>
                    </a:lnTo>
                    <a:lnTo>
                      <a:pt x="104" y="18"/>
                    </a:lnTo>
                    <a:lnTo>
                      <a:pt x="110" y="22"/>
                    </a:lnTo>
                    <a:lnTo>
                      <a:pt x="116" y="27"/>
                    </a:lnTo>
                    <a:lnTo>
                      <a:pt x="121" y="33"/>
                    </a:lnTo>
                    <a:lnTo>
                      <a:pt x="124" y="37"/>
                    </a:lnTo>
                    <a:lnTo>
                      <a:pt x="127" y="43"/>
                    </a:lnTo>
                    <a:lnTo>
                      <a:pt x="128" y="49"/>
                    </a:lnTo>
                    <a:lnTo>
                      <a:pt x="127" y="55"/>
                    </a:lnTo>
                    <a:lnTo>
                      <a:pt x="125" y="62"/>
                    </a:lnTo>
                    <a:lnTo>
                      <a:pt x="122" y="69"/>
                    </a:lnTo>
                    <a:lnTo>
                      <a:pt x="119" y="77"/>
                    </a:lnTo>
                    <a:lnTo>
                      <a:pt x="113" y="84"/>
                    </a:lnTo>
                    <a:lnTo>
                      <a:pt x="109" y="91"/>
                    </a:lnTo>
                    <a:lnTo>
                      <a:pt x="102" y="97"/>
                    </a:lnTo>
                    <a:lnTo>
                      <a:pt x="96" y="103"/>
                    </a:lnTo>
                    <a:lnTo>
                      <a:pt x="87" y="109"/>
                    </a:lnTo>
                    <a:lnTo>
                      <a:pt x="79" y="114"/>
                    </a:lnTo>
                    <a:lnTo>
                      <a:pt x="71" y="116"/>
                    </a:lnTo>
                    <a:lnTo>
                      <a:pt x="62" y="118"/>
                    </a:lnTo>
                    <a:lnTo>
                      <a:pt x="53" y="118"/>
                    </a:lnTo>
                    <a:lnTo>
                      <a:pt x="44" y="115"/>
                    </a:lnTo>
                    <a:lnTo>
                      <a:pt x="34" y="112"/>
                    </a:lnTo>
                    <a:lnTo>
                      <a:pt x="26" y="106"/>
                    </a:lnTo>
                    <a:lnTo>
                      <a:pt x="19" y="100"/>
                    </a:lnTo>
                    <a:lnTo>
                      <a:pt x="13" y="94"/>
                    </a:lnTo>
                    <a:lnTo>
                      <a:pt x="9" y="89"/>
                    </a:lnTo>
                    <a:lnTo>
                      <a:pt x="6" y="83"/>
                    </a:lnTo>
                    <a:lnTo>
                      <a:pt x="3" y="78"/>
                    </a:lnTo>
                    <a:lnTo>
                      <a:pt x="1" y="74"/>
                    </a:lnTo>
                    <a:lnTo>
                      <a:pt x="1" y="69"/>
                    </a:lnTo>
                    <a:lnTo>
                      <a:pt x="0" y="66"/>
                    </a:lnTo>
                    <a:lnTo>
                      <a:pt x="0" y="63"/>
                    </a:lnTo>
                    <a:lnTo>
                      <a:pt x="0" y="62"/>
                    </a:lnTo>
                    <a:lnTo>
                      <a:pt x="0" y="56"/>
                    </a:lnTo>
                    <a:lnTo>
                      <a:pt x="1" y="50"/>
                    </a:lnTo>
                    <a:lnTo>
                      <a:pt x="4" y="43"/>
                    </a:lnTo>
                    <a:lnTo>
                      <a:pt x="9" y="34"/>
                    </a:lnTo>
                    <a:lnTo>
                      <a:pt x="15" y="27"/>
                    </a:lnTo>
                    <a:lnTo>
                      <a:pt x="20" y="19"/>
                    </a:lnTo>
                    <a:lnTo>
                      <a:pt x="29" y="12"/>
                    </a:lnTo>
                    <a:lnTo>
                      <a:pt x="37" y="7"/>
                    </a:lnTo>
                    <a:lnTo>
                      <a:pt x="47" y="3"/>
                    </a:lnTo>
                    <a:lnTo>
                      <a:pt x="56" y="0"/>
                    </a:lnTo>
                    <a:lnTo>
                      <a:pt x="66" y="2"/>
                    </a:lnTo>
                    <a:lnTo>
                      <a:pt x="76" y="5"/>
                    </a:lnTo>
                    <a:close/>
                  </a:path>
                </a:pathLst>
              </a:custGeom>
              <a:solidFill>
                <a:srgbClr val="F2FF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8" name="Freeform 173"/>
              <p:cNvSpPr>
                <a:spLocks/>
              </p:cNvSpPr>
              <p:nvPr/>
            </p:nvSpPr>
            <p:spPr bwMode="auto">
              <a:xfrm>
                <a:off x="3520" y="2599"/>
                <a:ext cx="26" cy="26"/>
              </a:xfrm>
              <a:custGeom>
                <a:avLst/>
                <a:gdLst>
                  <a:gd name="T0" fmla="*/ 0 w 79"/>
                  <a:gd name="T1" fmla="*/ 41 h 78"/>
                  <a:gd name="T2" fmla="*/ 0 w 79"/>
                  <a:gd name="T3" fmla="*/ 37 h 78"/>
                  <a:gd name="T4" fmla="*/ 1 w 79"/>
                  <a:gd name="T5" fmla="*/ 32 h 78"/>
                  <a:gd name="T6" fmla="*/ 3 w 79"/>
                  <a:gd name="T7" fmla="*/ 28 h 78"/>
                  <a:gd name="T8" fmla="*/ 6 w 79"/>
                  <a:gd name="T9" fmla="*/ 22 h 78"/>
                  <a:gd name="T10" fmla="*/ 9 w 79"/>
                  <a:gd name="T11" fmla="*/ 18 h 78"/>
                  <a:gd name="T12" fmla="*/ 13 w 79"/>
                  <a:gd name="T13" fmla="*/ 13 h 78"/>
                  <a:gd name="T14" fmla="*/ 18 w 79"/>
                  <a:gd name="T15" fmla="*/ 7 h 78"/>
                  <a:gd name="T16" fmla="*/ 23 w 79"/>
                  <a:gd name="T17" fmla="*/ 4 h 78"/>
                  <a:gd name="T18" fmla="*/ 29 w 79"/>
                  <a:gd name="T19" fmla="*/ 1 h 78"/>
                  <a:gd name="T20" fmla="*/ 35 w 79"/>
                  <a:gd name="T21" fmla="*/ 0 h 78"/>
                  <a:gd name="T22" fmla="*/ 41 w 79"/>
                  <a:gd name="T23" fmla="*/ 0 h 78"/>
                  <a:gd name="T24" fmla="*/ 47 w 79"/>
                  <a:gd name="T25" fmla="*/ 3 h 78"/>
                  <a:gd name="T26" fmla="*/ 54 w 79"/>
                  <a:gd name="T27" fmla="*/ 6 h 78"/>
                  <a:gd name="T28" fmla="*/ 60 w 79"/>
                  <a:gd name="T29" fmla="*/ 9 h 78"/>
                  <a:gd name="T30" fmla="*/ 65 w 79"/>
                  <a:gd name="T31" fmla="*/ 12 h 78"/>
                  <a:gd name="T32" fmla="*/ 69 w 79"/>
                  <a:gd name="T33" fmla="*/ 15 h 78"/>
                  <a:gd name="T34" fmla="*/ 72 w 79"/>
                  <a:gd name="T35" fmla="*/ 18 h 78"/>
                  <a:gd name="T36" fmla="*/ 75 w 79"/>
                  <a:gd name="T37" fmla="*/ 21 h 78"/>
                  <a:gd name="T38" fmla="*/ 76 w 79"/>
                  <a:gd name="T39" fmla="*/ 24 h 78"/>
                  <a:gd name="T40" fmla="*/ 78 w 79"/>
                  <a:gd name="T41" fmla="*/ 28 h 78"/>
                  <a:gd name="T42" fmla="*/ 79 w 79"/>
                  <a:gd name="T43" fmla="*/ 32 h 78"/>
                  <a:gd name="T44" fmla="*/ 78 w 79"/>
                  <a:gd name="T45" fmla="*/ 35 h 78"/>
                  <a:gd name="T46" fmla="*/ 78 w 79"/>
                  <a:gd name="T47" fmla="*/ 40 h 78"/>
                  <a:gd name="T48" fmla="*/ 75 w 79"/>
                  <a:gd name="T49" fmla="*/ 46 h 78"/>
                  <a:gd name="T50" fmla="*/ 74 w 79"/>
                  <a:gd name="T51" fmla="*/ 50 h 78"/>
                  <a:gd name="T52" fmla="*/ 71 w 79"/>
                  <a:gd name="T53" fmla="*/ 55 h 78"/>
                  <a:gd name="T54" fmla="*/ 66 w 79"/>
                  <a:gd name="T55" fmla="*/ 59 h 78"/>
                  <a:gd name="T56" fmla="*/ 63 w 79"/>
                  <a:gd name="T57" fmla="*/ 63 h 78"/>
                  <a:gd name="T58" fmla="*/ 59 w 79"/>
                  <a:gd name="T59" fmla="*/ 68 h 78"/>
                  <a:gd name="T60" fmla="*/ 54 w 79"/>
                  <a:gd name="T61" fmla="*/ 72 h 78"/>
                  <a:gd name="T62" fmla="*/ 48 w 79"/>
                  <a:gd name="T63" fmla="*/ 75 h 78"/>
                  <a:gd name="T64" fmla="*/ 44 w 79"/>
                  <a:gd name="T65" fmla="*/ 77 h 78"/>
                  <a:gd name="T66" fmla="*/ 38 w 79"/>
                  <a:gd name="T67" fmla="*/ 78 h 78"/>
                  <a:gd name="T68" fmla="*/ 32 w 79"/>
                  <a:gd name="T69" fmla="*/ 77 h 78"/>
                  <a:gd name="T70" fmla="*/ 26 w 79"/>
                  <a:gd name="T71" fmla="*/ 75 h 78"/>
                  <a:gd name="T72" fmla="*/ 20 w 79"/>
                  <a:gd name="T73" fmla="*/ 74 h 78"/>
                  <a:gd name="T74" fmla="*/ 16 w 79"/>
                  <a:gd name="T75" fmla="*/ 69 h 78"/>
                  <a:gd name="T76" fmla="*/ 12 w 79"/>
                  <a:gd name="T77" fmla="*/ 65 h 78"/>
                  <a:gd name="T78" fmla="*/ 9 w 79"/>
                  <a:gd name="T79" fmla="*/ 62 h 78"/>
                  <a:gd name="T80" fmla="*/ 6 w 79"/>
                  <a:gd name="T81" fmla="*/ 57 h 78"/>
                  <a:gd name="T82" fmla="*/ 3 w 79"/>
                  <a:gd name="T83" fmla="*/ 55 h 78"/>
                  <a:gd name="T84" fmla="*/ 1 w 79"/>
                  <a:gd name="T85" fmla="*/ 52 h 78"/>
                  <a:gd name="T86" fmla="*/ 1 w 79"/>
                  <a:gd name="T87" fmla="*/ 49 h 78"/>
                  <a:gd name="T88" fmla="*/ 1 w 79"/>
                  <a:gd name="T89" fmla="*/ 46 h 78"/>
                  <a:gd name="T90" fmla="*/ 0 w 79"/>
                  <a:gd name="T91" fmla="*/ 44 h 78"/>
                  <a:gd name="T92" fmla="*/ 0 w 79"/>
                  <a:gd name="T93" fmla="*/ 41 h 78"/>
                  <a:gd name="T94" fmla="*/ 0 w 79"/>
                  <a:gd name="T95" fmla="*/ 41 h 78"/>
                  <a:gd name="T96" fmla="*/ 0 w 79"/>
                  <a:gd name="T97" fmla="*/ 41 h 78"/>
                  <a:gd name="T98" fmla="*/ 0 w 79"/>
                  <a:gd name="T99" fmla="*/ 41 h 7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9"/>
                  <a:gd name="T151" fmla="*/ 0 h 78"/>
                  <a:gd name="T152" fmla="*/ 79 w 79"/>
                  <a:gd name="T153" fmla="*/ 78 h 7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9" h="78">
                    <a:moveTo>
                      <a:pt x="0" y="41"/>
                    </a:moveTo>
                    <a:lnTo>
                      <a:pt x="0" y="37"/>
                    </a:lnTo>
                    <a:lnTo>
                      <a:pt x="1" y="32"/>
                    </a:lnTo>
                    <a:lnTo>
                      <a:pt x="3" y="28"/>
                    </a:lnTo>
                    <a:lnTo>
                      <a:pt x="6" y="22"/>
                    </a:lnTo>
                    <a:lnTo>
                      <a:pt x="9" y="18"/>
                    </a:lnTo>
                    <a:lnTo>
                      <a:pt x="13" y="13"/>
                    </a:lnTo>
                    <a:lnTo>
                      <a:pt x="18" y="7"/>
                    </a:lnTo>
                    <a:lnTo>
                      <a:pt x="23" y="4"/>
                    </a:lnTo>
                    <a:lnTo>
                      <a:pt x="29" y="1"/>
                    </a:lnTo>
                    <a:lnTo>
                      <a:pt x="35" y="0"/>
                    </a:lnTo>
                    <a:lnTo>
                      <a:pt x="41" y="0"/>
                    </a:lnTo>
                    <a:lnTo>
                      <a:pt x="47" y="3"/>
                    </a:lnTo>
                    <a:lnTo>
                      <a:pt x="54" y="6"/>
                    </a:lnTo>
                    <a:lnTo>
                      <a:pt x="60" y="9"/>
                    </a:lnTo>
                    <a:lnTo>
                      <a:pt x="65" y="12"/>
                    </a:lnTo>
                    <a:lnTo>
                      <a:pt x="69" y="15"/>
                    </a:lnTo>
                    <a:lnTo>
                      <a:pt x="72" y="18"/>
                    </a:lnTo>
                    <a:lnTo>
                      <a:pt x="75" y="21"/>
                    </a:lnTo>
                    <a:lnTo>
                      <a:pt x="76" y="24"/>
                    </a:lnTo>
                    <a:lnTo>
                      <a:pt x="78" y="28"/>
                    </a:lnTo>
                    <a:lnTo>
                      <a:pt x="79" y="32"/>
                    </a:lnTo>
                    <a:lnTo>
                      <a:pt x="78" y="35"/>
                    </a:lnTo>
                    <a:lnTo>
                      <a:pt x="78" y="40"/>
                    </a:lnTo>
                    <a:lnTo>
                      <a:pt x="75" y="46"/>
                    </a:lnTo>
                    <a:lnTo>
                      <a:pt x="74" y="50"/>
                    </a:lnTo>
                    <a:lnTo>
                      <a:pt x="71" y="55"/>
                    </a:lnTo>
                    <a:lnTo>
                      <a:pt x="66" y="59"/>
                    </a:lnTo>
                    <a:lnTo>
                      <a:pt x="63" y="63"/>
                    </a:lnTo>
                    <a:lnTo>
                      <a:pt x="59" y="68"/>
                    </a:lnTo>
                    <a:lnTo>
                      <a:pt x="54" y="72"/>
                    </a:lnTo>
                    <a:lnTo>
                      <a:pt x="48" y="75"/>
                    </a:lnTo>
                    <a:lnTo>
                      <a:pt x="44" y="77"/>
                    </a:lnTo>
                    <a:lnTo>
                      <a:pt x="38" y="78"/>
                    </a:lnTo>
                    <a:lnTo>
                      <a:pt x="32" y="77"/>
                    </a:lnTo>
                    <a:lnTo>
                      <a:pt x="26" y="75"/>
                    </a:lnTo>
                    <a:lnTo>
                      <a:pt x="20" y="74"/>
                    </a:lnTo>
                    <a:lnTo>
                      <a:pt x="16" y="69"/>
                    </a:lnTo>
                    <a:lnTo>
                      <a:pt x="12" y="65"/>
                    </a:lnTo>
                    <a:lnTo>
                      <a:pt x="9" y="62"/>
                    </a:lnTo>
                    <a:lnTo>
                      <a:pt x="6" y="57"/>
                    </a:lnTo>
                    <a:lnTo>
                      <a:pt x="3" y="55"/>
                    </a:lnTo>
                    <a:lnTo>
                      <a:pt x="1" y="52"/>
                    </a:lnTo>
                    <a:lnTo>
                      <a:pt x="1" y="49"/>
                    </a:lnTo>
                    <a:lnTo>
                      <a:pt x="1" y="46"/>
                    </a:lnTo>
                    <a:lnTo>
                      <a:pt x="0" y="44"/>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9" name="Freeform 174"/>
              <p:cNvSpPr>
                <a:spLocks/>
              </p:cNvSpPr>
              <p:nvPr/>
            </p:nvSpPr>
            <p:spPr bwMode="auto">
              <a:xfrm>
                <a:off x="3545" y="2575"/>
                <a:ext cx="35" cy="16"/>
              </a:xfrm>
              <a:custGeom>
                <a:avLst/>
                <a:gdLst>
                  <a:gd name="T0" fmla="*/ 103 w 106"/>
                  <a:gd name="T1" fmla="*/ 48 h 48"/>
                  <a:gd name="T2" fmla="*/ 106 w 106"/>
                  <a:gd name="T3" fmla="*/ 34 h 48"/>
                  <a:gd name="T4" fmla="*/ 90 w 106"/>
                  <a:gd name="T5" fmla="*/ 28 h 48"/>
                  <a:gd name="T6" fmla="*/ 46 w 106"/>
                  <a:gd name="T7" fmla="*/ 15 h 48"/>
                  <a:gd name="T8" fmla="*/ 22 w 106"/>
                  <a:gd name="T9" fmla="*/ 6 h 48"/>
                  <a:gd name="T10" fmla="*/ 12 w 106"/>
                  <a:gd name="T11" fmla="*/ 3 h 48"/>
                  <a:gd name="T12" fmla="*/ 3 w 106"/>
                  <a:gd name="T13" fmla="*/ 0 h 48"/>
                  <a:gd name="T14" fmla="*/ 1 w 106"/>
                  <a:gd name="T15" fmla="*/ 7 h 48"/>
                  <a:gd name="T16" fmla="*/ 0 w 106"/>
                  <a:gd name="T17" fmla="*/ 15 h 48"/>
                  <a:gd name="T18" fmla="*/ 9 w 106"/>
                  <a:gd name="T19" fmla="*/ 18 h 48"/>
                  <a:gd name="T20" fmla="*/ 19 w 106"/>
                  <a:gd name="T21" fmla="*/ 20 h 48"/>
                  <a:gd name="T22" fmla="*/ 43 w 106"/>
                  <a:gd name="T23" fmla="*/ 29 h 48"/>
                  <a:gd name="T24" fmla="*/ 87 w 106"/>
                  <a:gd name="T25" fmla="*/ 43 h 48"/>
                  <a:gd name="T26" fmla="*/ 103 w 106"/>
                  <a:gd name="T27" fmla="*/ 48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6"/>
                  <a:gd name="T43" fmla="*/ 0 h 48"/>
                  <a:gd name="T44" fmla="*/ 106 w 10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6" h="48">
                    <a:moveTo>
                      <a:pt x="103" y="48"/>
                    </a:moveTo>
                    <a:lnTo>
                      <a:pt x="106" y="34"/>
                    </a:lnTo>
                    <a:lnTo>
                      <a:pt x="90" y="28"/>
                    </a:lnTo>
                    <a:lnTo>
                      <a:pt x="46" y="15"/>
                    </a:lnTo>
                    <a:lnTo>
                      <a:pt x="22" y="6"/>
                    </a:lnTo>
                    <a:lnTo>
                      <a:pt x="12" y="3"/>
                    </a:lnTo>
                    <a:lnTo>
                      <a:pt x="3" y="0"/>
                    </a:lnTo>
                    <a:lnTo>
                      <a:pt x="1" y="7"/>
                    </a:lnTo>
                    <a:lnTo>
                      <a:pt x="0" y="15"/>
                    </a:lnTo>
                    <a:lnTo>
                      <a:pt x="9" y="18"/>
                    </a:lnTo>
                    <a:lnTo>
                      <a:pt x="19" y="20"/>
                    </a:lnTo>
                    <a:lnTo>
                      <a:pt x="43" y="29"/>
                    </a:lnTo>
                    <a:lnTo>
                      <a:pt x="87" y="43"/>
                    </a:lnTo>
                    <a:lnTo>
                      <a:pt x="103"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0" name="Freeform 175"/>
              <p:cNvSpPr>
                <a:spLocks/>
              </p:cNvSpPr>
              <p:nvPr/>
            </p:nvSpPr>
            <p:spPr bwMode="auto">
              <a:xfrm>
                <a:off x="3540" y="2573"/>
                <a:ext cx="6" cy="7"/>
              </a:xfrm>
              <a:custGeom>
                <a:avLst/>
                <a:gdLst>
                  <a:gd name="T0" fmla="*/ 14 w 17"/>
                  <a:gd name="T1" fmla="*/ 12 h 20"/>
                  <a:gd name="T2" fmla="*/ 17 w 17"/>
                  <a:gd name="T3" fmla="*/ 5 h 20"/>
                  <a:gd name="T4" fmla="*/ 12 w 17"/>
                  <a:gd name="T5" fmla="*/ 2 h 20"/>
                  <a:gd name="T6" fmla="*/ 3 w 17"/>
                  <a:gd name="T7" fmla="*/ 0 h 20"/>
                  <a:gd name="T8" fmla="*/ 1 w 17"/>
                  <a:gd name="T9" fmla="*/ 8 h 20"/>
                  <a:gd name="T10" fmla="*/ 0 w 17"/>
                  <a:gd name="T11" fmla="*/ 15 h 20"/>
                  <a:gd name="T12" fmla="*/ 3 w 17"/>
                  <a:gd name="T13" fmla="*/ 17 h 20"/>
                  <a:gd name="T14" fmla="*/ 4 w 17"/>
                  <a:gd name="T15" fmla="*/ 17 h 20"/>
                  <a:gd name="T16" fmla="*/ 13 w 17"/>
                  <a:gd name="T17" fmla="*/ 20 h 20"/>
                  <a:gd name="T18" fmla="*/ 14 w 17"/>
                  <a:gd name="T19" fmla="*/ 1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0"/>
                  <a:gd name="T32" fmla="*/ 17 w 17"/>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0">
                    <a:moveTo>
                      <a:pt x="14" y="12"/>
                    </a:moveTo>
                    <a:lnTo>
                      <a:pt x="17" y="5"/>
                    </a:lnTo>
                    <a:lnTo>
                      <a:pt x="12" y="2"/>
                    </a:lnTo>
                    <a:lnTo>
                      <a:pt x="3" y="0"/>
                    </a:lnTo>
                    <a:lnTo>
                      <a:pt x="1" y="8"/>
                    </a:lnTo>
                    <a:lnTo>
                      <a:pt x="0" y="15"/>
                    </a:lnTo>
                    <a:lnTo>
                      <a:pt x="3" y="17"/>
                    </a:lnTo>
                    <a:lnTo>
                      <a:pt x="4" y="17"/>
                    </a:lnTo>
                    <a:lnTo>
                      <a:pt x="13" y="20"/>
                    </a:lnTo>
                    <a:lnTo>
                      <a:pt x="1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1" name="Freeform 176"/>
              <p:cNvSpPr>
                <a:spLocks/>
              </p:cNvSpPr>
              <p:nvPr/>
            </p:nvSpPr>
            <p:spPr bwMode="auto">
              <a:xfrm>
                <a:off x="3539" y="2573"/>
                <a:ext cx="3" cy="5"/>
              </a:xfrm>
              <a:custGeom>
                <a:avLst/>
                <a:gdLst>
                  <a:gd name="T0" fmla="*/ 6 w 9"/>
                  <a:gd name="T1" fmla="*/ 8 h 15"/>
                  <a:gd name="T2" fmla="*/ 9 w 9"/>
                  <a:gd name="T3" fmla="*/ 2 h 15"/>
                  <a:gd name="T4" fmla="*/ 6 w 9"/>
                  <a:gd name="T5" fmla="*/ 0 h 15"/>
                  <a:gd name="T6" fmla="*/ 3 w 9"/>
                  <a:gd name="T7" fmla="*/ 6 h 15"/>
                  <a:gd name="T8" fmla="*/ 0 w 9"/>
                  <a:gd name="T9" fmla="*/ 12 h 15"/>
                  <a:gd name="T10" fmla="*/ 8 w 9"/>
                  <a:gd name="T11" fmla="*/ 15 h 15"/>
                  <a:gd name="T12" fmla="*/ 5 w 9"/>
                  <a:gd name="T13" fmla="*/ 15 h 15"/>
                  <a:gd name="T14" fmla="*/ 6 w 9"/>
                  <a:gd name="T15" fmla="*/ 8 h 15"/>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15"/>
                  <a:gd name="T26" fmla="*/ 9 w 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15">
                    <a:moveTo>
                      <a:pt x="6" y="8"/>
                    </a:moveTo>
                    <a:lnTo>
                      <a:pt x="9" y="2"/>
                    </a:lnTo>
                    <a:lnTo>
                      <a:pt x="6" y="0"/>
                    </a:lnTo>
                    <a:lnTo>
                      <a:pt x="3" y="6"/>
                    </a:lnTo>
                    <a:lnTo>
                      <a:pt x="0" y="12"/>
                    </a:lnTo>
                    <a:lnTo>
                      <a:pt x="8" y="15"/>
                    </a:lnTo>
                    <a:lnTo>
                      <a:pt x="5" y="15"/>
                    </a:lnTo>
                    <a:lnTo>
                      <a:pt x="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2" name="Freeform 177"/>
              <p:cNvSpPr>
                <a:spLocks/>
              </p:cNvSpPr>
              <p:nvPr/>
            </p:nvSpPr>
            <p:spPr bwMode="auto">
              <a:xfrm>
                <a:off x="3539" y="2573"/>
                <a:ext cx="2" cy="5"/>
              </a:xfrm>
              <a:custGeom>
                <a:avLst/>
                <a:gdLst>
                  <a:gd name="T0" fmla="*/ 4 w 4"/>
                  <a:gd name="T1" fmla="*/ 1 h 15"/>
                  <a:gd name="T2" fmla="*/ 4 w 4"/>
                  <a:gd name="T3" fmla="*/ 1 h 15"/>
                  <a:gd name="T4" fmla="*/ 1 w 4"/>
                  <a:gd name="T5" fmla="*/ 0 h 15"/>
                  <a:gd name="T6" fmla="*/ 0 w 4"/>
                  <a:gd name="T7" fmla="*/ 0 h 15"/>
                  <a:gd name="T8" fmla="*/ 0 w 4"/>
                  <a:gd name="T9" fmla="*/ 7 h 15"/>
                  <a:gd name="T10" fmla="*/ 0 w 4"/>
                  <a:gd name="T11" fmla="*/ 15 h 15"/>
                  <a:gd name="T12" fmla="*/ 1 w 4"/>
                  <a:gd name="T13" fmla="*/ 15 h 15"/>
                  <a:gd name="T14" fmla="*/ 1 w 4"/>
                  <a:gd name="T15" fmla="*/ 7 h 15"/>
                  <a:gd name="T16" fmla="*/ 4 w 4"/>
                  <a:gd name="T17" fmla="*/ 1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5"/>
                  <a:gd name="T29" fmla="*/ 4 w 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5">
                    <a:moveTo>
                      <a:pt x="4" y="1"/>
                    </a:moveTo>
                    <a:lnTo>
                      <a:pt x="4" y="1"/>
                    </a:lnTo>
                    <a:lnTo>
                      <a:pt x="1" y="0"/>
                    </a:lnTo>
                    <a:lnTo>
                      <a:pt x="0" y="0"/>
                    </a:lnTo>
                    <a:lnTo>
                      <a:pt x="0" y="7"/>
                    </a:lnTo>
                    <a:lnTo>
                      <a:pt x="0" y="15"/>
                    </a:lnTo>
                    <a:lnTo>
                      <a:pt x="1" y="15"/>
                    </a:lnTo>
                    <a:lnTo>
                      <a:pt x="1" y="7"/>
                    </a:lnTo>
                    <a:lnTo>
                      <a:pt x="4"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3" name="Freeform 178"/>
              <p:cNvSpPr>
                <a:spLocks/>
              </p:cNvSpPr>
              <p:nvPr/>
            </p:nvSpPr>
            <p:spPr bwMode="auto">
              <a:xfrm>
                <a:off x="3536" y="2571"/>
                <a:ext cx="5" cy="7"/>
              </a:xfrm>
              <a:custGeom>
                <a:avLst/>
                <a:gdLst>
                  <a:gd name="T0" fmla="*/ 11 w 17"/>
                  <a:gd name="T1" fmla="*/ 11 h 19"/>
                  <a:gd name="T2" fmla="*/ 17 w 17"/>
                  <a:gd name="T3" fmla="*/ 8 h 19"/>
                  <a:gd name="T4" fmla="*/ 15 w 17"/>
                  <a:gd name="T5" fmla="*/ 4 h 19"/>
                  <a:gd name="T6" fmla="*/ 6 w 17"/>
                  <a:gd name="T7" fmla="*/ 0 h 19"/>
                  <a:gd name="T8" fmla="*/ 3 w 17"/>
                  <a:gd name="T9" fmla="*/ 5 h 19"/>
                  <a:gd name="T10" fmla="*/ 0 w 17"/>
                  <a:gd name="T11" fmla="*/ 11 h 19"/>
                  <a:gd name="T12" fmla="*/ 3 w 17"/>
                  <a:gd name="T13" fmla="*/ 13 h 19"/>
                  <a:gd name="T14" fmla="*/ 5 w 17"/>
                  <a:gd name="T15" fmla="*/ 14 h 19"/>
                  <a:gd name="T16" fmla="*/ 11 w 17"/>
                  <a:gd name="T17" fmla="*/ 19 h 19"/>
                  <a:gd name="T18" fmla="*/ 11 w 17"/>
                  <a:gd name="T19" fmla="*/ 19 h 19"/>
                  <a:gd name="T20" fmla="*/ 11 w 17"/>
                  <a:gd name="T21" fmla="*/ 11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9"/>
                  <a:gd name="T35" fmla="*/ 17 w 17"/>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9">
                    <a:moveTo>
                      <a:pt x="11" y="11"/>
                    </a:moveTo>
                    <a:lnTo>
                      <a:pt x="17" y="8"/>
                    </a:lnTo>
                    <a:lnTo>
                      <a:pt x="15" y="4"/>
                    </a:lnTo>
                    <a:lnTo>
                      <a:pt x="6" y="0"/>
                    </a:lnTo>
                    <a:lnTo>
                      <a:pt x="3" y="5"/>
                    </a:lnTo>
                    <a:lnTo>
                      <a:pt x="0" y="11"/>
                    </a:lnTo>
                    <a:lnTo>
                      <a:pt x="3" y="13"/>
                    </a:lnTo>
                    <a:lnTo>
                      <a:pt x="5" y="14"/>
                    </a:lnTo>
                    <a:lnTo>
                      <a:pt x="11" y="19"/>
                    </a:lnTo>
                    <a:lnTo>
                      <a:pt x="1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4" name="Freeform 179"/>
              <p:cNvSpPr>
                <a:spLocks/>
              </p:cNvSpPr>
              <p:nvPr/>
            </p:nvSpPr>
            <p:spPr bwMode="auto">
              <a:xfrm>
                <a:off x="3532" y="2569"/>
                <a:ext cx="6" cy="6"/>
              </a:xfrm>
              <a:custGeom>
                <a:avLst/>
                <a:gdLst>
                  <a:gd name="T0" fmla="*/ 13 w 18"/>
                  <a:gd name="T1" fmla="*/ 11 h 17"/>
                  <a:gd name="T2" fmla="*/ 18 w 18"/>
                  <a:gd name="T3" fmla="*/ 6 h 17"/>
                  <a:gd name="T4" fmla="*/ 9 w 18"/>
                  <a:gd name="T5" fmla="*/ 0 h 17"/>
                  <a:gd name="T6" fmla="*/ 5 w 18"/>
                  <a:gd name="T7" fmla="*/ 6 h 17"/>
                  <a:gd name="T8" fmla="*/ 0 w 18"/>
                  <a:gd name="T9" fmla="*/ 11 h 17"/>
                  <a:gd name="T10" fmla="*/ 5 w 18"/>
                  <a:gd name="T11" fmla="*/ 14 h 17"/>
                  <a:gd name="T12" fmla="*/ 10 w 18"/>
                  <a:gd name="T13" fmla="*/ 17 h 17"/>
                  <a:gd name="T14" fmla="*/ 13 w 18"/>
                  <a:gd name="T15" fmla="*/ 11 h 17"/>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7"/>
                  <a:gd name="T26" fmla="*/ 18 w 18"/>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7">
                    <a:moveTo>
                      <a:pt x="13" y="11"/>
                    </a:moveTo>
                    <a:lnTo>
                      <a:pt x="18" y="6"/>
                    </a:lnTo>
                    <a:lnTo>
                      <a:pt x="9" y="0"/>
                    </a:lnTo>
                    <a:lnTo>
                      <a:pt x="5" y="6"/>
                    </a:lnTo>
                    <a:lnTo>
                      <a:pt x="0" y="11"/>
                    </a:lnTo>
                    <a:lnTo>
                      <a:pt x="5" y="14"/>
                    </a:lnTo>
                    <a:lnTo>
                      <a:pt x="10" y="17"/>
                    </a:lnTo>
                    <a:lnTo>
                      <a:pt x="13"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5" name="Freeform 180"/>
              <p:cNvSpPr>
                <a:spLocks/>
              </p:cNvSpPr>
              <p:nvPr/>
            </p:nvSpPr>
            <p:spPr bwMode="auto">
              <a:xfrm>
                <a:off x="3525" y="2565"/>
                <a:ext cx="18" cy="9"/>
              </a:xfrm>
              <a:custGeom>
                <a:avLst/>
                <a:gdLst>
                  <a:gd name="T0" fmla="*/ 31 w 53"/>
                  <a:gd name="T1" fmla="*/ 14 h 28"/>
                  <a:gd name="T2" fmla="*/ 53 w 53"/>
                  <a:gd name="T3" fmla="*/ 28 h 28"/>
                  <a:gd name="T4" fmla="*/ 18 w 53"/>
                  <a:gd name="T5" fmla="*/ 6 h 28"/>
                  <a:gd name="T6" fmla="*/ 6 w 53"/>
                  <a:gd name="T7" fmla="*/ 0 h 28"/>
                  <a:gd name="T8" fmla="*/ 3 w 53"/>
                  <a:gd name="T9" fmla="*/ 6 h 28"/>
                  <a:gd name="T10" fmla="*/ 0 w 53"/>
                  <a:gd name="T11" fmla="*/ 12 h 28"/>
                  <a:gd name="T12" fmla="*/ 12 w 53"/>
                  <a:gd name="T13" fmla="*/ 18 h 28"/>
                  <a:gd name="T14" fmla="*/ 24 w 53"/>
                  <a:gd name="T15" fmla="*/ 25 h 28"/>
                  <a:gd name="T16" fmla="*/ 27 w 53"/>
                  <a:gd name="T17" fmla="*/ 20 h 28"/>
                  <a:gd name="T18" fmla="*/ 31 w 53"/>
                  <a:gd name="T19" fmla="*/ 14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28"/>
                  <a:gd name="T32" fmla="*/ 53 w 53"/>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28">
                    <a:moveTo>
                      <a:pt x="31" y="14"/>
                    </a:moveTo>
                    <a:lnTo>
                      <a:pt x="53" y="28"/>
                    </a:lnTo>
                    <a:lnTo>
                      <a:pt x="18" y="6"/>
                    </a:lnTo>
                    <a:lnTo>
                      <a:pt x="6" y="0"/>
                    </a:lnTo>
                    <a:lnTo>
                      <a:pt x="3" y="6"/>
                    </a:lnTo>
                    <a:lnTo>
                      <a:pt x="0" y="12"/>
                    </a:lnTo>
                    <a:lnTo>
                      <a:pt x="12" y="18"/>
                    </a:lnTo>
                    <a:lnTo>
                      <a:pt x="24" y="25"/>
                    </a:lnTo>
                    <a:lnTo>
                      <a:pt x="27" y="20"/>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6" name="Freeform 181"/>
              <p:cNvSpPr>
                <a:spLocks/>
              </p:cNvSpPr>
              <p:nvPr/>
            </p:nvSpPr>
            <p:spPr bwMode="auto">
              <a:xfrm>
                <a:off x="3505" y="2560"/>
                <a:ext cx="22" cy="21"/>
              </a:xfrm>
              <a:custGeom>
                <a:avLst/>
                <a:gdLst>
                  <a:gd name="T0" fmla="*/ 66 w 66"/>
                  <a:gd name="T1" fmla="*/ 13 h 61"/>
                  <a:gd name="T2" fmla="*/ 39 w 66"/>
                  <a:gd name="T3" fmla="*/ 0 h 61"/>
                  <a:gd name="T4" fmla="*/ 54 w 66"/>
                  <a:gd name="T5" fmla="*/ 6 h 61"/>
                  <a:gd name="T6" fmla="*/ 39 w 66"/>
                  <a:gd name="T7" fmla="*/ 3 h 61"/>
                  <a:gd name="T8" fmla="*/ 26 w 66"/>
                  <a:gd name="T9" fmla="*/ 3 h 61"/>
                  <a:gd name="T10" fmla="*/ 11 w 66"/>
                  <a:gd name="T11" fmla="*/ 10 h 61"/>
                  <a:gd name="T12" fmla="*/ 4 w 66"/>
                  <a:gd name="T13" fmla="*/ 19 h 61"/>
                  <a:gd name="T14" fmla="*/ 0 w 66"/>
                  <a:gd name="T15" fmla="*/ 37 h 61"/>
                  <a:gd name="T16" fmla="*/ 1 w 66"/>
                  <a:gd name="T17" fmla="*/ 61 h 61"/>
                  <a:gd name="T18" fmla="*/ 8 w 66"/>
                  <a:gd name="T19" fmla="*/ 61 h 61"/>
                  <a:gd name="T20" fmla="*/ 16 w 66"/>
                  <a:gd name="T21" fmla="*/ 61 h 61"/>
                  <a:gd name="T22" fmla="*/ 14 w 66"/>
                  <a:gd name="T23" fmla="*/ 40 h 61"/>
                  <a:gd name="T24" fmla="*/ 16 w 66"/>
                  <a:gd name="T25" fmla="*/ 28 h 61"/>
                  <a:gd name="T26" fmla="*/ 23 w 66"/>
                  <a:gd name="T27" fmla="*/ 19 h 61"/>
                  <a:gd name="T28" fmla="*/ 26 w 66"/>
                  <a:gd name="T29" fmla="*/ 18 h 61"/>
                  <a:gd name="T30" fmla="*/ 36 w 66"/>
                  <a:gd name="T31" fmla="*/ 18 h 61"/>
                  <a:gd name="T32" fmla="*/ 45 w 66"/>
                  <a:gd name="T33" fmla="*/ 21 h 61"/>
                  <a:gd name="T34" fmla="*/ 60 w 66"/>
                  <a:gd name="T35" fmla="*/ 27 h 61"/>
                  <a:gd name="T36" fmla="*/ 63 w 66"/>
                  <a:gd name="T37" fmla="*/ 19 h 61"/>
                  <a:gd name="T38" fmla="*/ 66 w 66"/>
                  <a:gd name="T39" fmla="*/ 13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6"/>
                  <a:gd name="T61" fmla="*/ 0 h 61"/>
                  <a:gd name="T62" fmla="*/ 66 w 66"/>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6" h="61">
                    <a:moveTo>
                      <a:pt x="66" y="13"/>
                    </a:moveTo>
                    <a:lnTo>
                      <a:pt x="39" y="0"/>
                    </a:lnTo>
                    <a:lnTo>
                      <a:pt x="54" y="6"/>
                    </a:lnTo>
                    <a:lnTo>
                      <a:pt x="39" y="3"/>
                    </a:lnTo>
                    <a:lnTo>
                      <a:pt x="26" y="3"/>
                    </a:lnTo>
                    <a:lnTo>
                      <a:pt x="11" y="10"/>
                    </a:lnTo>
                    <a:lnTo>
                      <a:pt x="4" y="19"/>
                    </a:lnTo>
                    <a:lnTo>
                      <a:pt x="0" y="37"/>
                    </a:lnTo>
                    <a:lnTo>
                      <a:pt x="1" y="61"/>
                    </a:lnTo>
                    <a:lnTo>
                      <a:pt x="8" y="61"/>
                    </a:lnTo>
                    <a:lnTo>
                      <a:pt x="16" y="61"/>
                    </a:lnTo>
                    <a:lnTo>
                      <a:pt x="14" y="40"/>
                    </a:lnTo>
                    <a:lnTo>
                      <a:pt x="16" y="28"/>
                    </a:lnTo>
                    <a:lnTo>
                      <a:pt x="23" y="19"/>
                    </a:lnTo>
                    <a:lnTo>
                      <a:pt x="26" y="18"/>
                    </a:lnTo>
                    <a:lnTo>
                      <a:pt x="36" y="18"/>
                    </a:lnTo>
                    <a:lnTo>
                      <a:pt x="45" y="21"/>
                    </a:lnTo>
                    <a:lnTo>
                      <a:pt x="60" y="27"/>
                    </a:lnTo>
                    <a:lnTo>
                      <a:pt x="63" y="19"/>
                    </a:lnTo>
                    <a:lnTo>
                      <a:pt x="6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7" name="Freeform 182"/>
              <p:cNvSpPr>
                <a:spLocks/>
              </p:cNvSpPr>
              <p:nvPr/>
            </p:nvSpPr>
            <p:spPr bwMode="auto">
              <a:xfrm>
                <a:off x="3505" y="2578"/>
                <a:ext cx="3" cy="5"/>
              </a:xfrm>
              <a:custGeom>
                <a:avLst/>
                <a:gdLst>
                  <a:gd name="T0" fmla="*/ 0 w 7"/>
                  <a:gd name="T1" fmla="*/ 8 h 15"/>
                  <a:gd name="T2" fmla="*/ 0 w 7"/>
                  <a:gd name="T3" fmla="*/ 8 h 15"/>
                  <a:gd name="T4" fmla="*/ 7 w 7"/>
                  <a:gd name="T5" fmla="*/ 15 h 15"/>
                  <a:gd name="T6" fmla="*/ 7 w 7"/>
                  <a:gd name="T7" fmla="*/ 0 h 15"/>
                  <a:gd name="T8" fmla="*/ 7 w 7"/>
                  <a:gd name="T9" fmla="*/ 8 h 15"/>
                  <a:gd name="T10" fmla="*/ 0 w 7"/>
                  <a:gd name="T11" fmla="*/ 8 h 15"/>
                  <a:gd name="T12" fmla="*/ 0 60000 65536"/>
                  <a:gd name="T13" fmla="*/ 0 60000 65536"/>
                  <a:gd name="T14" fmla="*/ 0 60000 65536"/>
                  <a:gd name="T15" fmla="*/ 0 60000 65536"/>
                  <a:gd name="T16" fmla="*/ 0 60000 65536"/>
                  <a:gd name="T17" fmla="*/ 0 60000 65536"/>
                  <a:gd name="T18" fmla="*/ 0 w 7"/>
                  <a:gd name="T19" fmla="*/ 0 h 15"/>
                  <a:gd name="T20" fmla="*/ 7 w 7"/>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7" h="15">
                    <a:moveTo>
                      <a:pt x="0" y="8"/>
                    </a:moveTo>
                    <a:lnTo>
                      <a:pt x="0" y="8"/>
                    </a:lnTo>
                    <a:lnTo>
                      <a:pt x="7" y="15"/>
                    </a:lnTo>
                    <a:lnTo>
                      <a:pt x="7" y="0"/>
                    </a:lnTo>
                    <a:lnTo>
                      <a:pt x="7"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8" name="Freeform 183"/>
              <p:cNvSpPr>
                <a:spLocks/>
              </p:cNvSpPr>
              <p:nvPr/>
            </p:nvSpPr>
            <p:spPr bwMode="auto">
              <a:xfrm>
                <a:off x="3508" y="2578"/>
                <a:ext cx="1" cy="5"/>
              </a:xfrm>
              <a:custGeom>
                <a:avLst/>
                <a:gdLst>
                  <a:gd name="T0" fmla="*/ 0 w 2"/>
                  <a:gd name="T1" fmla="*/ 15 h 15"/>
                  <a:gd name="T2" fmla="*/ 2 w 2"/>
                  <a:gd name="T3" fmla="*/ 15 h 15"/>
                  <a:gd name="T4" fmla="*/ 2 w 2"/>
                  <a:gd name="T5" fmla="*/ 8 h 15"/>
                  <a:gd name="T6" fmla="*/ 2 w 2"/>
                  <a:gd name="T7" fmla="*/ 0 h 15"/>
                  <a:gd name="T8" fmla="*/ 0 w 2"/>
                  <a:gd name="T9" fmla="*/ 0 h 15"/>
                  <a:gd name="T10" fmla="*/ 0 w 2"/>
                  <a:gd name="T11" fmla="*/ 15 h 15"/>
                  <a:gd name="T12" fmla="*/ 0 60000 65536"/>
                  <a:gd name="T13" fmla="*/ 0 60000 65536"/>
                  <a:gd name="T14" fmla="*/ 0 60000 65536"/>
                  <a:gd name="T15" fmla="*/ 0 60000 65536"/>
                  <a:gd name="T16" fmla="*/ 0 60000 65536"/>
                  <a:gd name="T17" fmla="*/ 0 60000 65536"/>
                  <a:gd name="T18" fmla="*/ 0 w 2"/>
                  <a:gd name="T19" fmla="*/ 0 h 15"/>
                  <a:gd name="T20" fmla="*/ 2 w 2"/>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2" h="15">
                    <a:moveTo>
                      <a:pt x="0" y="15"/>
                    </a:moveTo>
                    <a:lnTo>
                      <a:pt x="2" y="15"/>
                    </a:lnTo>
                    <a:lnTo>
                      <a:pt x="2" y="8"/>
                    </a:lnTo>
                    <a:lnTo>
                      <a:pt x="2" y="0"/>
                    </a:lnTo>
                    <a:lnTo>
                      <a:pt x="0" y="0"/>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9" name="Freeform 184"/>
              <p:cNvSpPr>
                <a:spLocks/>
              </p:cNvSpPr>
              <p:nvPr/>
            </p:nvSpPr>
            <p:spPr bwMode="auto">
              <a:xfrm>
                <a:off x="3507" y="2578"/>
                <a:ext cx="4" cy="5"/>
              </a:xfrm>
              <a:custGeom>
                <a:avLst/>
                <a:gdLst>
                  <a:gd name="T0" fmla="*/ 4 w 11"/>
                  <a:gd name="T1" fmla="*/ 8 h 15"/>
                  <a:gd name="T2" fmla="*/ 0 w 11"/>
                  <a:gd name="T3" fmla="*/ 12 h 15"/>
                  <a:gd name="T4" fmla="*/ 2 w 11"/>
                  <a:gd name="T5" fmla="*/ 15 h 15"/>
                  <a:gd name="T6" fmla="*/ 7 w 11"/>
                  <a:gd name="T7" fmla="*/ 10 h 15"/>
                  <a:gd name="T8" fmla="*/ 11 w 11"/>
                  <a:gd name="T9" fmla="*/ 6 h 15"/>
                  <a:gd name="T10" fmla="*/ 8 w 11"/>
                  <a:gd name="T11" fmla="*/ 3 h 15"/>
                  <a:gd name="T12" fmla="*/ 4 w 11"/>
                  <a:gd name="T13" fmla="*/ 0 h 15"/>
                  <a:gd name="T14" fmla="*/ 4 w 11"/>
                  <a:gd name="T15" fmla="*/ 0 h 15"/>
                  <a:gd name="T16" fmla="*/ 4 w 11"/>
                  <a:gd name="T17" fmla="*/ 8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5"/>
                  <a:gd name="T29" fmla="*/ 11 w 11"/>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5">
                    <a:moveTo>
                      <a:pt x="4" y="8"/>
                    </a:moveTo>
                    <a:lnTo>
                      <a:pt x="0" y="12"/>
                    </a:lnTo>
                    <a:lnTo>
                      <a:pt x="2" y="15"/>
                    </a:lnTo>
                    <a:lnTo>
                      <a:pt x="7" y="10"/>
                    </a:lnTo>
                    <a:lnTo>
                      <a:pt x="11" y="6"/>
                    </a:lnTo>
                    <a:lnTo>
                      <a:pt x="8" y="3"/>
                    </a:lnTo>
                    <a:lnTo>
                      <a:pt x="4" y="0"/>
                    </a:lnTo>
                    <a:lnTo>
                      <a:pt x="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0" name="Freeform 185"/>
              <p:cNvSpPr>
                <a:spLocks/>
              </p:cNvSpPr>
              <p:nvPr/>
            </p:nvSpPr>
            <p:spPr bwMode="auto">
              <a:xfrm>
                <a:off x="3508" y="2580"/>
                <a:ext cx="5" cy="4"/>
              </a:xfrm>
              <a:custGeom>
                <a:avLst/>
                <a:gdLst>
                  <a:gd name="T0" fmla="*/ 0 w 15"/>
                  <a:gd name="T1" fmla="*/ 10 h 14"/>
                  <a:gd name="T2" fmla="*/ 0 w 15"/>
                  <a:gd name="T3" fmla="*/ 10 h 14"/>
                  <a:gd name="T4" fmla="*/ 2 w 15"/>
                  <a:gd name="T5" fmla="*/ 11 h 14"/>
                  <a:gd name="T6" fmla="*/ 5 w 15"/>
                  <a:gd name="T7" fmla="*/ 13 h 14"/>
                  <a:gd name="T8" fmla="*/ 6 w 15"/>
                  <a:gd name="T9" fmla="*/ 14 h 14"/>
                  <a:gd name="T10" fmla="*/ 11 w 15"/>
                  <a:gd name="T11" fmla="*/ 10 h 14"/>
                  <a:gd name="T12" fmla="*/ 15 w 15"/>
                  <a:gd name="T13" fmla="*/ 5 h 14"/>
                  <a:gd name="T14" fmla="*/ 11 w 15"/>
                  <a:gd name="T15" fmla="*/ 1 h 14"/>
                  <a:gd name="T16" fmla="*/ 8 w 15"/>
                  <a:gd name="T17" fmla="*/ 0 h 14"/>
                  <a:gd name="T18" fmla="*/ 5 w 15"/>
                  <a:gd name="T19" fmla="*/ 5 h 14"/>
                  <a:gd name="T20" fmla="*/ 0 w 15"/>
                  <a:gd name="T21" fmla="*/ 1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14"/>
                  <a:gd name="T35" fmla="*/ 15 w 15"/>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14">
                    <a:moveTo>
                      <a:pt x="0" y="10"/>
                    </a:moveTo>
                    <a:lnTo>
                      <a:pt x="0" y="10"/>
                    </a:lnTo>
                    <a:lnTo>
                      <a:pt x="2" y="11"/>
                    </a:lnTo>
                    <a:lnTo>
                      <a:pt x="5" y="13"/>
                    </a:lnTo>
                    <a:lnTo>
                      <a:pt x="6" y="14"/>
                    </a:lnTo>
                    <a:lnTo>
                      <a:pt x="11" y="10"/>
                    </a:lnTo>
                    <a:lnTo>
                      <a:pt x="15" y="5"/>
                    </a:lnTo>
                    <a:lnTo>
                      <a:pt x="11" y="1"/>
                    </a:lnTo>
                    <a:lnTo>
                      <a:pt x="8" y="0"/>
                    </a:lnTo>
                    <a:lnTo>
                      <a:pt x="5" y="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1" name="Freeform 186"/>
              <p:cNvSpPr>
                <a:spLocks/>
              </p:cNvSpPr>
              <p:nvPr/>
            </p:nvSpPr>
            <p:spPr bwMode="auto">
              <a:xfrm>
                <a:off x="3510" y="2581"/>
                <a:ext cx="13" cy="7"/>
              </a:xfrm>
              <a:custGeom>
                <a:avLst/>
                <a:gdLst>
                  <a:gd name="T0" fmla="*/ 0 w 40"/>
                  <a:gd name="T1" fmla="*/ 11 h 23"/>
                  <a:gd name="T2" fmla="*/ 3 w 40"/>
                  <a:gd name="T3" fmla="*/ 14 h 23"/>
                  <a:gd name="T4" fmla="*/ 6 w 40"/>
                  <a:gd name="T5" fmla="*/ 16 h 23"/>
                  <a:gd name="T6" fmla="*/ 11 w 40"/>
                  <a:gd name="T7" fmla="*/ 17 h 23"/>
                  <a:gd name="T8" fmla="*/ 21 w 40"/>
                  <a:gd name="T9" fmla="*/ 22 h 23"/>
                  <a:gd name="T10" fmla="*/ 27 w 40"/>
                  <a:gd name="T11" fmla="*/ 23 h 23"/>
                  <a:gd name="T12" fmla="*/ 40 w 40"/>
                  <a:gd name="T13" fmla="*/ 23 h 23"/>
                  <a:gd name="T14" fmla="*/ 40 w 40"/>
                  <a:gd name="T15" fmla="*/ 8 h 23"/>
                  <a:gd name="T16" fmla="*/ 30 w 40"/>
                  <a:gd name="T17" fmla="*/ 8 h 23"/>
                  <a:gd name="T18" fmla="*/ 24 w 40"/>
                  <a:gd name="T19" fmla="*/ 7 h 23"/>
                  <a:gd name="T20" fmla="*/ 17 w 40"/>
                  <a:gd name="T21" fmla="*/ 5 h 23"/>
                  <a:gd name="T22" fmla="*/ 12 w 40"/>
                  <a:gd name="T23" fmla="*/ 1 h 23"/>
                  <a:gd name="T24" fmla="*/ 6 w 40"/>
                  <a:gd name="T25" fmla="*/ 0 h 23"/>
                  <a:gd name="T26" fmla="*/ 5 w 40"/>
                  <a:gd name="T27" fmla="*/ 7 h 23"/>
                  <a:gd name="T28" fmla="*/ 0 w 40"/>
                  <a:gd name="T29" fmla="*/ 11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0"/>
                  <a:gd name="T46" fmla="*/ 0 h 23"/>
                  <a:gd name="T47" fmla="*/ 40 w 40"/>
                  <a:gd name="T48" fmla="*/ 23 h 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0" h="23">
                    <a:moveTo>
                      <a:pt x="0" y="11"/>
                    </a:moveTo>
                    <a:lnTo>
                      <a:pt x="3" y="14"/>
                    </a:lnTo>
                    <a:lnTo>
                      <a:pt x="6" y="16"/>
                    </a:lnTo>
                    <a:lnTo>
                      <a:pt x="11" y="17"/>
                    </a:lnTo>
                    <a:lnTo>
                      <a:pt x="21" y="22"/>
                    </a:lnTo>
                    <a:lnTo>
                      <a:pt x="27" y="23"/>
                    </a:lnTo>
                    <a:lnTo>
                      <a:pt x="40" y="23"/>
                    </a:lnTo>
                    <a:lnTo>
                      <a:pt x="40" y="8"/>
                    </a:lnTo>
                    <a:lnTo>
                      <a:pt x="30" y="8"/>
                    </a:lnTo>
                    <a:lnTo>
                      <a:pt x="24" y="7"/>
                    </a:lnTo>
                    <a:lnTo>
                      <a:pt x="17" y="5"/>
                    </a:lnTo>
                    <a:lnTo>
                      <a:pt x="12" y="1"/>
                    </a:lnTo>
                    <a:lnTo>
                      <a:pt x="6" y="0"/>
                    </a:lnTo>
                    <a:lnTo>
                      <a:pt x="5" y="7"/>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2" name="Freeform 187"/>
              <p:cNvSpPr>
                <a:spLocks/>
              </p:cNvSpPr>
              <p:nvPr/>
            </p:nvSpPr>
            <p:spPr bwMode="auto">
              <a:xfrm>
                <a:off x="3338" y="2497"/>
                <a:ext cx="51" cy="29"/>
              </a:xfrm>
              <a:custGeom>
                <a:avLst/>
                <a:gdLst>
                  <a:gd name="T0" fmla="*/ 0 w 151"/>
                  <a:gd name="T1" fmla="*/ 88 h 88"/>
                  <a:gd name="T2" fmla="*/ 2 w 151"/>
                  <a:gd name="T3" fmla="*/ 87 h 88"/>
                  <a:gd name="T4" fmla="*/ 5 w 151"/>
                  <a:gd name="T5" fmla="*/ 82 h 88"/>
                  <a:gd name="T6" fmla="*/ 11 w 151"/>
                  <a:gd name="T7" fmla="*/ 78 h 88"/>
                  <a:gd name="T8" fmla="*/ 18 w 151"/>
                  <a:gd name="T9" fmla="*/ 70 h 88"/>
                  <a:gd name="T10" fmla="*/ 27 w 151"/>
                  <a:gd name="T11" fmla="*/ 63 h 88"/>
                  <a:gd name="T12" fmla="*/ 39 w 151"/>
                  <a:gd name="T13" fmla="*/ 54 h 88"/>
                  <a:gd name="T14" fmla="*/ 52 w 151"/>
                  <a:gd name="T15" fmla="*/ 47 h 88"/>
                  <a:gd name="T16" fmla="*/ 67 w 151"/>
                  <a:gd name="T17" fmla="*/ 39 h 88"/>
                  <a:gd name="T18" fmla="*/ 84 w 151"/>
                  <a:gd name="T19" fmla="*/ 32 h 88"/>
                  <a:gd name="T20" fmla="*/ 105 w 151"/>
                  <a:gd name="T21" fmla="*/ 26 h 88"/>
                  <a:gd name="T22" fmla="*/ 127 w 151"/>
                  <a:gd name="T23" fmla="*/ 23 h 88"/>
                  <a:gd name="T24" fmla="*/ 151 w 151"/>
                  <a:gd name="T25" fmla="*/ 22 h 88"/>
                  <a:gd name="T26" fmla="*/ 151 w 151"/>
                  <a:gd name="T27" fmla="*/ 20 h 88"/>
                  <a:gd name="T28" fmla="*/ 148 w 151"/>
                  <a:gd name="T29" fmla="*/ 19 h 88"/>
                  <a:gd name="T30" fmla="*/ 142 w 151"/>
                  <a:gd name="T31" fmla="*/ 16 h 88"/>
                  <a:gd name="T32" fmla="*/ 136 w 151"/>
                  <a:gd name="T33" fmla="*/ 13 h 88"/>
                  <a:gd name="T34" fmla="*/ 128 w 151"/>
                  <a:gd name="T35" fmla="*/ 10 h 88"/>
                  <a:gd name="T36" fmla="*/ 120 w 151"/>
                  <a:gd name="T37" fmla="*/ 6 h 88"/>
                  <a:gd name="T38" fmla="*/ 109 w 151"/>
                  <a:gd name="T39" fmla="*/ 3 h 88"/>
                  <a:gd name="T40" fmla="*/ 100 w 151"/>
                  <a:gd name="T41" fmla="*/ 1 h 88"/>
                  <a:gd name="T42" fmla="*/ 89 w 151"/>
                  <a:gd name="T43" fmla="*/ 0 h 88"/>
                  <a:gd name="T44" fmla="*/ 78 w 151"/>
                  <a:gd name="T45" fmla="*/ 0 h 88"/>
                  <a:gd name="T46" fmla="*/ 68 w 151"/>
                  <a:gd name="T47" fmla="*/ 0 h 88"/>
                  <a:gd name="T48" fmla="*/ 56 w 151"/>
                  <a:gd name="T49" fmla="*/ 4 h 88"/>
                  <a:gd name="T50" fmla="*/ 47 w 151"/>
                  <a:gd name="T51" fmla="*/ 7 h 88"/>
                  <a:gd name="T52" fmla="*/ 39 w 151"/>
                  <a:gd name="T53" fmla="*/ 13 h 88"/>
                  <a:gd name="T54" fmla="*/ 31 w 151"/>
                  <a:gd name="T55" fmla="*/ 17 h 88"/>
                  <a:gd name="T56" fmla="*/ 25 w 151"/>
                  <a:gd name="T57" fmla="*/ 23 h 88"/>
                  <a:gd name="T58" fmla="*/ 19 w 151"/>
                  <a:gd name="T59" fmla="*/ 31 h 88"/>
                  <a:gd name="T60" fmla="*/ 15 w 151"/>
                  <a:gd name="T61" fmla="*/ 38 h 88"/>
                  <a:gd name="T62" fmla="*/ 12 w 151"/>
                  <a:gd name="T63" fmla="*/ 45 h 88"/>
                  <a:gd name="T64" fmla="*/ 8 w 151"/>
                  <a:gd name="T65" fmla="*/ 53 h 88"/>
                  <a:gd name="T66" fmla="*/ 6 w 151"/>
                  <a:gd name="T67" fmla="*/ 62 h 88"/>
                  <a:gd name="T68" fmla="*/ 3 w 151"/>
                  <a:gd name="T69" fmla="*/ 70 h 88"/>
                  <a:gd name="T70" fmla="*/ 2 w 151"/>
                  <a:gd name="T71" fmla="*/ 79 h 88"/>
                  <a:gd name="T72" fmla="*/ 0 w 151"/>
                  <a:gd name="T73" fmla="*/ 88 h 88"/>
                  <a:gd name="T74" fmla="*/ 0 w 151"/>
                  <a:gd name="T75" fmla="*/ 88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1"/>
                  <a:gd name="T115" fmla="*/ 0 h 88"/>
                  <a:gd name="T116" fmla="*/ 151 w 151"/>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1" h="88">
                    <a:moveTo>
                      <a:pt x="0" y="88"/>
                    </a:moveTo>
                    <a:lnTo>
                      <a:pt x="2" y="87"/>
                    </a:lnTo>
                    <a:lnTo>
                      <a:pt x="5" y="82"/>
                    </a:lnTo>
                    <a:lnTo>
                      <a:pt x="11" y="78"/>
                    </a:lnTo>
                    <a:lnTo>
                      <a:pt x="18" y="70"/>
                    </a:lnTo>
                    <a:lnTo>
                      <a:pt x="27" y="63"/>
                    </a:lnTo>
                    <a:lnTo>
                      <a:pt x="39" y="54"/>
                    </a:lnTo>
                    <a:lnTo>
                      <a:pt x="52" y="47"/>
                    </a:lnTo>
                    <a:lnTo>
                      <a:pt x="67" y="39"/>
                    </a:lnTo>
                    <a:lnTo>
                      <a:pt x="84" y="32"/>
                    </a:lnTo>
                    <a:lnTo>
                      <a:pt x="105" y="26"/>
                    </a:lnTo>
                    <a:lnTo>
                      <a:pt x="127" y="23"/>
                    </a:lnTo>
                    <a:lnTo>
                      <a:pt x="151" y="22"/>
                    </a:lnTo>
                    <a:lnTo>
                      <a:pt x="151" y="20"/>
                    </a:lnTo>
                    <a:lnTo>
                      <a:pt x="148" y="19"/>
                    </a:lnTo>
                    <a:lnTo>
                      <a:pt x="142" y="16"/>
                    </a:lnTo>
                    <a:lnTo>
                      <a:pt x="136" y="13"/>
                    </a:lnTo>
                    <a:lnTo>
                      <a:pt x="128" y="10"/>
                    </a:lnTo>
                    <a:lnTo>
                      <a:pt x="120" y="6"/>
                    </a:lnTo>
                    <a:lnTo>
                      <a:pt x="109" y="3"/>
                    </a:lnTo>
                    <a:lnTo>
                      <a:pt x="100" y="1"/>
                    </a:lnTo>
                    <a:lnTo>
                      <a:pt x="89" y="0"/>
                    </a:lnTo>
                    <a:lnTo>
                      <a:pt x="78" y="0"/>
                    </a:lnTo>
                    <a:lnTo>
                      <a:pt x="68" y="0"/>
                    </a:lnTo>
                    <a:lnTo>
                      <a:pt x="56" y="4"/>
                    </a:lnTo>
                    <a:lnTo>
                      <a:pt x="47" y="7"/>
                    </a:lnTo>
                    <a:lnTo>
                      <a:pt x="39" y="13"/>
                    </a:lnTo>
                    <a:lnTo>
                      <a:pt x="31" y="17"/>
                    </a:lnTo>
                    <a:lnTo>
                      <a:pt x="25" y="23"/>
                    </a:lnTo>
                    <a:lnTo>
                      <a:pt x="19" y="31"/>
                    </a:lnTo>
                    <a:lnTo>
                      <a:pt x="15" y="38"/>
                    </a:lnTo>
                    <a:lnTo>
                      <a:pt x="12" y="45"/>
                    </a:lnTo>
                    <a:lnTo>
                      <a:pt x="8" y="53"/>
                    </a:lnTo>
                    <a:lnTo>
                      <a:pt x="6" y="62"/>
                    </a:lnTo>
                    <a:lnTo>
                      <a:pt x="3" y="70"/>
                    </a:lnTo>
                    <a:lnTo>
                      <a:pt x="2" y="79"/>
                    </a:lnTo>
                    <a:lnTo>
                      <a:pt x="0" y="88"/>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3" name="Freeform 188"/>
              <p:cNvSpPr>
                <a:spLocks/>
              </p:cNvSpPr>
              <p:nvPr/>
            </p:nvSpPr>
            <p:spPr bwMode="auto">
              <a:xfrm>
                <a:off x="3333" y="2502"/>
                <a:ext cx="91" cy="50"/>
              </a:xfrm>
              <a:custGeom>
                <a:avLst/>
                <a:gdLst>
                  <a:gd name="T0" fmla="*/ 2 w 274"/>
                  <a:gd name="T1" fmla="*/ 150 h 150"/>
                  <a:gd name="T2" fmla="*/ 16 w 274"/>
                  <a:gd name="T3" fmla="*/ 150 h 150"/>
                  <a:gd name="T4" fmla="*/ 16 w 274"/>
                  <a:gd name="T5" fmla="*/ 146 h 150"/>
                  <a:gd name="T6" fmla="*/ 15 w 274"/>
                  <a:gd name="T7" fmla="*/ 137 h 150"/>
                  <a:gd name="T8" fmla="*/ 15 w 274"/>
                  <a:gd name="T9" fmla="*/ 124 h 150"/>
                  <a:gd name="T10" fmla="*/ 18 w 274"/>
                  <a:gd name="T11" fmla="*/ 110 h 150"/>
                  <a:gd name="T12" fmla="*/ 24 w 274"/>
                  <a:gd name="T13" fmla="*/ 88 h 150"/>
                  <a:gd name="T14" fmla="*/ 31 w 274"/>
                  <a:gd name="T15" fmla="*/ 76 h 150"/>
                  <a:gd name="T16" fmla="*/ 50 w 274"/>
                  <a:gd name="T17" fmla="*/ 56 h 150"/>
                  <a:gd name="T18" fmla="*/ 69 w 274"/>
                  <a:gd name="T19" fmla="*/ 43 h 150"/>
                  <a:gd name="T20" fmla="*/ 106 w 274"/>
                  <a:gd name="T21" fmla="*/ 29 h 150"/>
                  <a:gd name="T22" fmla="*/ 150 w 274"/>
                  <a:gd name="T23" fmla="*/ 19 h 150"/>
                  <a:gd name="T24" fmla="*/ 205 w 274"/>
                  <a:gd name="T25" fmla="*/ 15 h 150"/>
                  <a:gd name="T26" fmla="*/ 274 w 274"/>
                  <a:gd name="T27" fmla="*/ 18 h 150"/>
                  <a:gd name="T28" fmla="*/ 274 w 274"/>
                  <a:gd name="T29" fmla="*/ 3 h 150"/>
                  <a:gd name="T30" fmla="*/ 205 w 274"/>
                  <a:gd name="T31" fmla="*/ 0 h 150"/>
                  <a:gd name="T32" fmla="*/ 147 w 274"/>
                  <a:gd name="T33" fmla="*/ 4 h 150"/>
                  <a:gd name="T34" fmla="*/ 103 w 274"/>
                  <a:gd name="T35" fmla="*/ 15 h 150"/>
                  <a:gd name="T36" fmla="*/ 69 w 274"/>
                  <a:gd name="T37" fmla="*/ 28 h 150"/>
                  <a:gd name="T38" fmla="*/ 38 w 274"/>
                  <a:gd name="T39" fmla="*/ 47 h 150"/>
                  <a:gd name="T40" fmla="*/ 22 w 274"/>
                  <a:gd name="T41" fmla="*/ 65 h 150"/>
                  <a:gd name="T42" fmla="*/ 9 w 274"/>
                  <a:gd name="T43" fmla="*/ 91 h 150"/>
                  <a:gd name="T44" fmla="*/ 3 w 274"/>
                  <a:gd name="T45" fmla="*/ 104 h 150"/>
                  <a:gd name="T46" fmla="*/ 0 w 274"/>
                  <a:gd name="T47" fmla="*/ 124 h 150"/>
                  <a:gd name="T48" fmla="*/ 0 w 274"/>
                  <a:gd name="T49" fmla="*/ 137 h 150"/>
                  <a:gd name="T50" fmla="*/ 2 w 274"/>
                  <a:gd name="T51" fmla="*/ 146 h 150"/>
                  <a:gd name="T52" fmla="*/ 2 w 274"/>
                  <a:gd name="T53" fmla="*/ 150 h 1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4"/>
                  <a:gd name="T82" fmla="*/ 0 h 150"/>
                  <a:gd name="T83" fmla="*/ 274 w 274"/>
                  <a:gd name="T84" fmla="*/ 150 h 1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4" h="150">
                    <a:moveTo>
                      <a:pt x="2" y="150"/>
                    </a:moveTo>
                    <a:lnTo>
                      <a:pt x="16" y="150"/>
                    </a:lnTo>
                    <a:lnTo>
                      <a:pt x="16" y="146"/>
                    </a:lnTo>
                    <a:lnTo>
                      <a:pt x="15" y="137"/>
                    </a:lnTo>
                    <a:lnTo>
                      <a:pt x="15" y="124"/>
                    </a:lnTo>
                    <a:lnTo>
                      <a:pt x="18" y="110"/>
                    </a:lnTo>
                    <a:lnTo>
                      <a:pt x="24" y="88"/>
                    </a:lnTo>
                    <a:lnTo>
                      <a:pt x="31" y="76"/>
                    </a:lnTo>
                    <a:lnTo>
                      <a:pt x="50" y="56"/>
                    </a:lnTo>
                    <a:lnTo>
                      <a:pt x="69" y="43"/>
                    </a:lnTo>
                    <a:lnTo>
                      <a:pt x="106" y="29"/>
                    </a:lnTo>
                    <a:lnTo>
                      <a:pt x="150" y="19"/>
                    </a:lnTo>
                    <a:lnTo>
                      <a:pt x="205" y="15"/>
                    </a:lnTo>
                    <a:lnTo>
                      <a:pt x="274" y="18"/>
                    </a:lnTo>
                    <a:lnTo>
                      <a:pt x="274" y="3"/>
                    </a:lnTo>
                    <a:lnTo>
                      <a:pt x="205" y="0"/>
                    </a:lnTo>
                    <a:lnTo>
                      <a:pt x="147" y="4"/>
                    </a:lnTo>
                    <a:lnTo>
                      <a:pt x="103" y="15"/>
                    </a:lnTo>
                    <a:lnTo>
                      <a:pt x="69" y="28"/>
                    </a:lnTo>
                    <a:lnTo>
                      <a:pt x="38" y="47"/>
                    </a:lnTo>
                    <a:lnTo>
                      <a:pt x="22" y="65"/>
                    </a:lnTo>
                    <a:lnTo>
                      <a:pt x="9" y="91"/>
                    </a:lnTo>
                    <a:lnTo>
                      <a:pt x="3" y="104"/>
                    </a:lnTo>
                    <a:lnTo>
                      <a:pt x="0" y="124"/>
                    </a:lnTo>
                    <a:lnTo>
                      <a:pt x="0" y="137"/>
                    </a:lnTo>
                    <a:lnTo>
                      <a:pt x="2" y="146"/>
                    </a:lnTo>
                    <a:lnTo>
                      <a:pt x="2"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4" name="Freeform 189"/>
              <p:cNvSpPr>
                <a:spLocks/>
              </p:cNvSpPr>
              <p:nvPr/>
            </p:nvSpPr>
            <p:spPr bwMode="auto">
              <a:xfrm>
                <a:off x="3251" y="2500"/>
                <a:ext cx="66" cy="117"/>
              </a:xfrm>
              <a:custGeom>
                <a:avLst/>
                <a:gdLst>
                  <a:gd name="T0" fmla="*/ 173 w 198"/>
                  <a:gd name="T1" fmla="*/ 315 h 353"/>
                  <a:gd name="T2" fmla="*/ 173 w 198"/>
                  <a:gd name="T3" fmla="*/ 310 h 353"/>
                  <a:gd name="T4" fmla="*/ 170 w 198"/>
                  <a:gd name="T5" fmla="*/ 300 h 353"/>
                  <a:gd name="T6" fmla="*/ 166 w 198"/>
                  <a:gd name="T7" fmla="*/ 284 h 353"/>
                  <a:gd name="T8" fmla="*/ 163 w 198"/>
                  <a:gd name="T9" fmla="*/ 262 h 353"/>
                  <a:gd name="T10" fmla="*/ 159 w 198"/>
                  <a:gd name="T11" fmla="*/ 235 h 353"/>
                  <a:gd name="T12" fmla="*/ 156 w 198"/>
                  <a:gd name="T13" fmla="*/ 206 h 353"/>
                  <a:gd name="T14" fmla="*/ 156 w 198"/>
                  <a:gd name="T15" fmla="*/ 173 h 353"/>
                  <a:gd name="T16" fmla="*/ 157 w 198"/>
                  <a:gd name="T17" fmla="*/ 139 h 353"/>
                  <a:gd name="T18" fmla="*/ 162 w 198"/>
                  <a:gd name="T19" fmla="*/ 104 h 353"/>
                  <a:gd name="T20" fmla="*/ 169 w 198"/>
                  <a:gd name="T21" fmla="*/ 69 h 353"/>
                  <a:gd name="T22" fmla="*/ 182 w 198"/>
                  <a:gd name="T23" fmla="*/ 33 h 353"/>
                  <a:gd name="T24" fmla="*/ 198 w 198"/>
                  <a:gd name="T25" fmla="*/ 0 h 353"/>
                  <a:gd name="T26" fmla="*/ 66 w 198"/>
                  <a:gd name="T27" fmla="*/ 72 h 353"/>
                  <a:gd name="T28" fmla="*/ 0 w 198"/>
                  <a:gd name="T29" fmla="*/ 353 h 353"/>
                  <a:gd name="T30" fmla="*/ 173 w 198"/>
                  <a:gd name="T31" fmla="*/ 315 h 353"/>
                  <a:gd name="T32" fmla="*/ 173 w 198"/>
                  <a:gd name="T33" fmla="*/ 315 h 3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8"/>
                  <a:gd name="T52" fmla="*/ 0 h 353"/>
                  <a:gd name="T53" fmla="*/ 198 w 198"/>
                  <a:gd name="T54" fmla="*/ 353 h 3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8" h="353">
                    <a:moveTo>
                      <a:pt x="173" y="315"/>
                    </a:moveTo>
                    <a:lnTo>
                      <a:pt x="173" y="310"/>
                    </a:lnTo>
                    <a:lnTo>
                      <a:pt x="170" y="300"/>
                    </a:lnTo>
                    <a:lnTo>
                      <a:pt x="166" y="284"/>
                    </a:lnTo>
                    <a:lnTo>
                      <a:pt x="163" y="262"/>
                    </a:lnTo>
                    <a:lnTo>
                      <a:pt x="159" y="235"/>
                    </a:lnTo>
                    <a:lnTo>
                      <a:pt x="156" y="206"/>
                    </a:lnTo>
                    <a:lnTo>
                      <a:pt x="156" y="173"/>
                    </a:lnTo>
                    <a:lnTo>
                      <a:pt x="157" y="139"/>
                    </a:lnTo>
                    <a:lnTo>
                      <a:pt x="162" y="104"/>
                    </a:lnTo>
                    <a:lnTo>
                      <a:pt x="169" y="69"/>
                    </a:lnTo>
                    <a:lnTo>
                      <a:pt x="182" y="33"/>
                    </a:lnTo>
                    <a:lnTo>
                      <a:pt x="198" y="0"/>
                    </a:lnTo>
                    <a:lnTo>
                      <a:pt x="66" y="72"/>
                    </a:lnTo>
                    <a:lnTo>
                      <a:pt x="0" y="353"/>
                    </a:lnTo>
                    <a:lnTo>
                      <a:pt x="173" y="315"/>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5" name="Freeform 190"/>
              <p:cNvSpPr>
                <a:spLocks/>
              </p:cNvSpPr>
              <p:nvPr/>
            </p:nvSpPr>
            <p:spPr bwMode="auto">
              <a:xfrm>
                <a:off x="3303" y="2472"/>
                <a:ext cx="48" cy="151"/>
              </a:xfrm>
              <a:custGeom>
                <a:avLst/>
                <a:gdLst>
                  <a:gd name="T0" fmla="*/ 41 w 143"/>
                  <a:gd name="T1" fmla="*/ 455 h 455"/>
                  <a:gd name="T2" fmla="*/ 65 w 143"/>
                  <a:gd name="T3" fmla="*/ 452 h 455"/>
                  <a:gd name="T4" fmla="*/ 64 w 143"/>
                  <a:gd name="T5" fmla="*/ 444 h 455"/>
                  <a:gd name="T6" fmla="*/ 58 w 143"/>
                  <a:gd name="T7" fmla="*/ 433 h 455"/>
                  <a:gd name="T8" fmla="*/ 47 w 143"/>
                  <a:gd name="T9" fmla="*/ 400 h 455"/>
                  <a:gd name="T10" fmla="*/ 39 w 143"/>
                  <a:gd name="T11" fmla="*/ 363 h 455"/>
                  <a:gd name="T12" fmla="*/ 31 w 143"/>
                  <a:gd name="T13" fmla="*/ 327 h 455"/>
                  <a:gd name="T14" fmla="*/ 25 w 143"/>
                  <a:gd name="T15" fmla="*/ 282 h 455"/>
                  <a:gd name="T16" fmla="*/ 24 w 143"/>
                  <a:gd name="T17" fmla="*/ 235 h 455"/>
                  <a:gd name="T18" fmla="*/ 30 w 143"/>
                  <a:gd name="T19" fmla="*/ 190 h 455"/>
                  <a:gd name="T20" fmla="*/ 43 w 143"/>
                  <a:gd name="T21" fmla="*/ 138 h 455"/>
                  <a:gd name="T22" fmla="*/ 64 w 143"/>
                  <a:gd name="T23" fmla="*/ 98 h 455"/>
                  <a:gd name="T24" fmla="*/ 97 w 143"/>
                  <a:gd name="T25" fmla="*/ 56 h 455"/>
                  <a:gd name="T26" fmla="*/ 143 w 143"/>
                  <a:gd name="T27" fmla="*/ 17 h 455"/>
                  <a:gd name="T28" fmla="*/ 136 w 143"/>
                  <a:gd name="T29" fmla="*/ 8 h 455"/>
                  <a:gd name="T30" fmla="*/ 128 w 143"/>
                  <a:gd name="T31" fmla="*/ 0 h 455"/>
                  <a:gd name="T32" fmla="*/ 80 w 143"/>
                  <a:gd name="T33" fmla="*/ 41 h 455"/>
                  <a:gd name="T34" fmla="*/ 46 w 143"/>
                  <a:gd name="T35" fmla="*/ 84 h 455"/>
                  <a:gd name="T36" fmla="*/ 19 w 143"/>
                  <a:gd name="T37" fmla="*/ 138 h 455"/>
                  <a:gd name="T38" fmla="*/ 6 w 143"/>
                  <a:gd name="T39" fmla="*/ 184 h 455"/>
                  <a:gd name="T40" fmla="*/ 0 w 143"/>
                  <a:gd name="T41" fmla="*/ 235 h 455"/>
                  <a:gd name="T42" fmla="*/ 2 w 143"/>
                  <a:gd name="T43" fmla="*/ 285 h 455"/>
                  <a:gd name="T44" fmla="*/ 8 w 143"/>
                  <a:gd name="T45" fmla="*/ 329 h 455"/>
                  <a:gd name="T46" fmla="*/ 15 w 143"/>
                  <a:gd name="T47" fmla="*/ 375 h 455"/>
                  <a:gd name="T48" fmla="*/ 24 w 143"/>
                  <a:gd name="T49" fmla="*/ 406 h 455"/>
                  <a:gd name="T50" fmla="*/ 31 w 143"/>
                  <a:gd name="T51" fmla="*/ 427 h 455"/>
                  <a:gd name="T52" fmla="*/ 40 w 143"/>
                  <a:gd name="T53" fmla="*/ 447 h 455"/>
                  <a:gd name="T54" fmla="*/ 41 w 143"/>
                  <a:gd name="T55" fmla="*/ 455 h 45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3"/>
                  <a:gd name="T85" fmla="*/ 0 h 455"/>
                  <a:gd name="T86" fmla="*/ 143 w 143"/>
                  <a:gd name="T87" fmla="*/ 455 h 45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3" h="455">
                    <a:moveTo>
                      <a:pt x="41" y="455"/>
                    </a:moveTo>
                    <a:lnTo>
                      <a:pt x="65" y="452"/>
                    </a:lnTo>
                    <a:lnTo>
                      <a:pt x="64" y="444"/>
                    </a:lnTo>
                    <a:lnTo>
                      <a:pt x="58" y="433"/>
                    </a:lnTo>
                    <a:lnTo>
                      <a:pt x="47" y="400"/>
                    </a:lnTo>
                    <a:lnTo>
                      <a:pt x="39" y="363"/>
                    </a:lnTo>
                    <a:lnTo>
                      <a:pt x="31" y="327"/>
                    </a:lnTo>
                    <a:lnTo>
                      <a:pt x="25" y="282"/>
                    </a:lnTo>
                    <a:lnTo>
                      <a:pt x="24" y="235"/>
                    </a:lnTo>
                    <a:lnTo>
                      <a:pt x="30" y="190"/>
                    </a:lnTo>
                    <a:lnTo>
                      <a:pt x="43" y="138"/>
                    </a:lnTo>
                    <a:lnTo>
                      <a:pt x="64" y="98"/>
                    </a:lnTo>
                    <a:lnTo>
                      <a:pt x="97" y="56"/>
                    </a:lnTo>
                    <a:lnTo>
                      <a:pt x="143" y="17"/>
                    </a:lnTo>
                    <a:lnTo>
                      <a:pt x="136" y="8"/>
                    </a:lnTo>
                    <a:lnTo>
                      <a:pt x="128" y="0"/>
                    </a:lnTo>
                    <a:lnTo>
                      <a:pt x="80" y="41"/>
                    </a:lnTo>
                    <a:lnTo>
                      <a:pt x="46" y="84"/>
                    </a:lnTo>
                    <a:lnTo>
                      <a:pt x="19" y="138"/>
                    </a:lnTo>
                    <a:lnTo>
                      <a:pt x="6" y="184"/>
                    </a:lnTo>
                    <a:lnTo>
                      <a:pt x="0" y="235"/>
                    </a:lnTo>
                    <a:lnTo>
                      <a:pt x="2" y="285"/>
                    </a:lnTo>
                    <a:lnTo>
                      <a:pt x="8" y="329"/>
                    </a:lnTo>
                    <a:lnTo>
                      <a:pt x="15" y="375"/>
                    </a:lnTo>
                    <a:lnTo>
                      <a:pt x="24" y="406"/>
                    </a:lnTo>
                    <a:lnTo>
                      <a:pt x="31" y="427"/>
                    </a:lnTo>
                    <a:lnTo>
                      <a:pt x="40" y="447"/>
                    </a:lnTo>
                    <a:lnTo>
                      <a:pt x="41" y="4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6" name="Freeform 191"/>
              <p:cNvSpPr>
                <a:spLocks/>
              </p:cNvSpPr>
              <p:nvPr/>
            </p:nvSpPr>
            <p:spPr bwMode="auto">
              <a:xfrm>
                <a:off x="3346" y="2471"/>
                <a:ext cx="5" cy="7"/>
              </a:xfrm>
              <a:custGeom>
                <a:avLst/>
                <a:gdLst>
                  <a:gd name="T0" fmla="*/ 8 w 15"/>
                  <a:gd name="T1" fmla="*/ 11 h 22"/>
                  <a:gd name="T2" fmla="*/ 12 w 15"/>
                  <a:gd name="T3" fmla="*/ 22 h 22"/>
                  <a:gd name="T4" fmla="*/ 15 w 15"/>
                  <a:gd name="T5" fmla="*/ 20 h 22"/>
                  <a:gd name="T6" fmla="*/ 11 w 15"/>
                  <a:gd name="T7" fmla="*/ 10 h 22"/>
                  <a:gd name="T8" fmla="*/ 6 w 15"/>
                  <a:gd name="T9" fmla="*/ 0 h 22"/>
                  <a:gd name="T10" fmla="*/ 3 w 15"/>
                  <a:gd name="T11" fmla="*/ 1 h 22"/>
                  <a:gd name="T12" fmla="*/ 0 w 15"/>
                  <a:gd name="T13" fmla="*/ 3 h 22"/>
                  <a:gd name="T14" fmla="*/ 0 w 15"/>
                  <a:gd name="T15" fmla="*/ 3 h 22"/>
                  <a:gd name="T16" fmla="*/ 8 w 15"/>
                  <a:gd name="T17" fmla="*/ 11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22"/>
                  <a:gd name="T29" fmla="*/ 15 w 15"/>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22">
                    <a:moveTo>
                      <a:pt x="8" y="11"/>
                    </a:moveTo>
                    <a:lnTo>
                      <a:pt x="12" y="22"/>
                    </a:lnTo>
                    <a:lnTo>
                      <a:pt x="15" y="20"/>
                    </a:lnTo>
                    <a:lnTo>
                      <a:pt x="11" y="10"/>
                    </a:lnTo>
                    <a:lnTo>
                      <a:pt x="6" y="0"/>
                    </a:lnTo>
                    <a:lnTo>
                      <a:pt x="3" y="1"/>
                    </a:lnTo>
                    <a:lnTo>
                      <a:pt x="0" y="3"/>
                    </a:lnTo>
                    <a:lnTo>
                      <a:pt x="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7" name="Freeform 192"/>
              <p:cNvSpPr>
                <a:spLocks/>
              </p:cNvSpPr>
              <p:nvPr/>
            </p:nvSpPr>
            <p:spPr bwMode="auto">
              <a:xfrm>
                <a:off x="3346" y="2469"/>
                <a:ext cx="8" cy="8"/>
              </a:xfrm>
              <a:custGeom>
                <a:avLst/>
                <a:gdLst>
                  <a:gd name="T0" fmla="*/ 13 w 23"/>
                  <a:gd name="T1" fmla="*/ 25 h 25"/>
                  <a:gd name="T2" fmla="*/ 13 w 23"/>
                  <a:gd name="T3" fmla="*/ 25 h 25"/>
                  <a:gd name="T4" fmla="*/ 18 w 23"/>
                  <a:gd name="T5" fmla="*/ 22 h 25"/>
                  <a:gd name="T6" fmla="*/ 23 w 23"/>
                  <a:gd name="T7" fmla="*/ 15 h 25"/>
                  <a:gd name="T8" fmla="*/ 15 w 23"/>
                  <a:gd name="T9" fmla="*/ 8 h 25"/>
                  <a:gd name="T10" fmla="*/ 6 w 23"/>
                  <a:gd name="T11" fmla="*/ 0 h 25"/>
                  <a:gd name="T12" fmla="*/ 0 w 23"/>
                  <a:gd name="T13" fmla="*/ 8 h 25"/>
                  <a:gd name="T14" fmla="*/ 9 w 23"/>
                  <a:gd name="T15" fmla="*/ 15 h 25"/>
                  <a:gd name="T16" fmla="*/ 13 w 23"/>
                  <a:gd name="T17" fmla="*/ 25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25"/>
                  <a:gd name="T29" fmla="*/ 23 w 23"/>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25">
                    <a:moveTo>
                      <a:pt x="13" y="25"/>
                    </a:moveTo>
                    <a:lnTo>
                      <a:pt x="13" y="25"/>
                    </a:lnTo>
                    <a:lnTo>
                      <a:pt x="18" y="22"/>
                    </a:lnTo>
                    <a:lnTo>
                      <a:pt x="23" y="15"/>
                    </a:lnTo>
                    <a:lnTo>
                      <a:pt x="15" y="8"/>
                    </a:lnTo>
                    <a:lnTo>
                      <a:pt x="6" y="0"/>
                    </a:lnTo>
                    <a:lnTo>
                      <a:pt x="0" y="8"/>
                    </a:lnTo>
                    <a:lnTo>
                      <a:pt x="9" y="15"/>
                    </a:lnTo>
                    <a:lnTo>
                      <a:pt x="13"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8" name="Freeform 193"/>
              <p:cNvSpPr>
                <a:spLocks/>
              </p:cNvSpPr>
              <p:nvPr/>
            </p:nvSpPr>
            <p:spPr bwMode="auto">
              <a:xfrm>
                <a:off x="3348" y="2453"/>
                <a:ext cx="82" cy="32"/>
              </a:xfrm>
              <a:custGeom>
                <a:avLst/>
                <a:gdLst>
                  <a:gd name="T0" fmla="*/ 9 w 246"/>
                  <a:gd name="T1" fmla="*/ 56 h 97"/>
                  <a:gd name="T2" fmla="*/ 17 w 246"/>
                  <a:gd name="T3" fmla="*/ 64 h 97"/>
                  <a:gd name="T4" fmla="*/ 31 w 246"/>
                  <a:gd name="T5" fmla="*/ 51 h 97"/>
                  <a:gd name="T6" fmla="*/ 35 w 246"/>
                  <a:gd name="T7" fmla="*/ 48 h 97"/>
                  <a:gd name="T8" fmla="*/ 56 w 246"/>
                  <a:gd name="T9" fmla="*/ 35 h 97"/>
                  <a:gd name="T10" fmla="*/ 68 w 246"/>
                  <a:gd name="T11" fmla="*/ 29 h 97"/>
                  <a:gd name="T12" fmla="*/ 91 w 246"/>
                  <a:gd name="T13" fmla="*/ 25 h 97"/>
                  <a:gd name="T14" fmla="*/ 115 w 246"/>
                  <a:gd name="T15" fmla="*/ 23 h 97"/>
                  <a:gd name="T16" fmla="*/ 140 w 246"/>
                  <a:gd name="T17" fmla="*/ 29 h 97"/>
                  <a:gd name="T18" fmla="*/ 169 w 246"/>
                  <a:gd name="T19" fmla="*/ 42 h 97"/>
                  <a:gd name="T20" fmla="*/ 187 w 246"/>
                  <a:gd name="T21" fmla="*/ 56 h 97"/>
                  <a:gd name="T22" fmla="*/ 228 w 246"/>
                  <a:gd name="T23" fmla="*/ 97 h 97"/>
                  <a:gd name="T24" fmla="*/ 246 w 246"/>
                  <a:gd name="T25" fmla="*/ 79 h 97"/>
                  <a:gd name="T26" fmla="*/ 219 w 246"/>
                  <a:gd name="T27" fmla="*/ 53 h 97"/>
                  <a:gd name="T28" fmla="*/ 175 w 246"/>
                  <a:gd name="T29" fmla="*/ 22 h 97"/>
                  <a:gd name="T30" fmla="*/ 143 w 246"/>
                  <a:gd name="T31" fmla="*/ 5 h 97"/>
                  <a:gd name="T32" fmla="*/ 115 w 246"/>
                  <a:gd name="T33" fmla="*/ 0 h 97"/>
                  <a:gd name="T34" fmla="*/ 88 w 246"/>
                  <a:gd name="T35" fmla="*/ 1 h 97"/>
                  <a:gd name="T36" fmla="*/ 65 w 246"/>
                  <a:gd name="T37" fmla="*/ 5 h 97"/>
                  <a:gd name="T38" fmla="*/ 38 w 246"/>
                  <a:gd name="T39" fmla="*/ 17 h 97"/>
                  <a:gd name="T40" fmla="*/ 26 w 246"/>
                  <a:gd name="T41" fmla="*/ 25 h 97"/>
                  <a:gd name="T42" fmla="*/ 4 w 246"/>
                  <a:gd name="T43" fmla="*/ 42 h 97"/>
                  <a:gd name="T44" fmla="*/ 6 w 246"/>
                  <a:gd name="T45" fmla="*/ 41 h 97"/>
                  <a:gd name="T46" fmla="*/ 0 w 246"/>
                  <a:gd name="T47" fmla="*/ 48 h 97"/>
                  <a:gd name="T48" fmla="*/ 9 w 246"/>
                  <a:gd name="T49" fmla="*/ 56 h 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6"/>
                  <a:gd name="T76" fmla="*/ 0 h 97"/>
                  <a:gd name="T77" fmla="*/ 246 w 246"/>
                  <a:gd name="T78" fmla="*/ 97 h 9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6" h="97">
                    <a:moveTo>
                      <a:pt x="9" y="56"/>
                    </a:moveTo>
                    <a:lnTo>
                      <a:pt x="17" y="64"/>
                    </a:lnTo>
                    <a:lnTo>
                      <a:pt x="31" y="51"/>
                    </a:lnTo>
                    <a:lnTo>
                      <a:pt x="35" y="48"/>
                    </a:lnTo>
                    <a:lnTo>
                      <a:pt x="56" y="35"/>
                    </a:lnTo>
                    <a:lnTo>
                      <a:pt x="68" y="29"/>
                    </a:lnTo>
                    <a:lnTo>
                      <a:pt x="91" y="25"/>
                    </a:lnTo>
                    <a:lnTo>
                      <a:pt x="115" y="23"/>
                    </a:lnTo>
                    <a:lnTo>
                      <a:pt x="140" y="29"/>
                    </a:lnTo>
                    <a:lnTo>
                      <a:pt x="169" y="42"/>
                    </a:lnTo>
                    <a:lnTo>
                      <a:pt x="187" y="56"/>
                    </a:lnTo>
                    <a:lnTo>
                      <a:pt x="228" y="97"/>
                    </a:lnTo>
                    <a:lnTo>
                      <a:pt x="246" y="79"/>
                    </a:lnTo>
                    <a:lnTo>
                      <a:pt x="219" y="53"/>
                    </a:lnTo>
                    <a:lnTo>
                      <a:pt x="175" y="22"/>
                    </a:lnTo>
                    <a:lnTo>
                      <a:pt x="143" y="5"/>
                    </a:lnTo>
                    <a:lnTo>
                      <a:pt x="115" y="0"/>
                    </a:lnTo>
                    <a:lnTo>
                      <a:pt x="88" y="1"/>
                    </a:lnTo>
                    <a:lnTo>
                      <a:pt x="65" y="5"/>
                    </a:lnTo>
                    <a:lnTo>
                      <a:pt x="38" y="17"/>
                    </a:lnTo>
                    <a:lnTo>
                      <a:pt x="26" y="25"/>
                    </a:lnTo>
                    <a:lnTo>
                      <a:pt x="4" y="42"/>
                    </a:lnTo>
                    <a:lnTo>
                      <a:pt x="6" y="41"/>
                    </a:lnTo>
                    <a:lnTo>
                      <a:pt x="0" y="48"/>
                    </a:lnTo>
                    <a:lnTo>
                      <a:pt x="9"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9" name="Freeform 194"/>
              <p:cNvSpPr>
                <a:spLocks/>
              </p:cNvSpPr>
              <p:nvPr/>
            </p:nvSpPr>
            <p:spPr bwMode="auto">
              <a:xfrm>
                <a:off x="3445" y="2531"/>
                <a:ext cx="36" cy="38"/>
              </a:xfrm>
              <a:custGeom>
                <a:avLst/>
                <a:gdLst>
                  <a:gd name="T0" fmla="*/ 87 w 108"/>
                  <a:gd name="T1" fmla="*/ 100 h 115"/>
                  <a:gd name="T2" fmla="*/ 87 w 108"/>
                  <a:gd name="T3" fmla="*/ 98 h 115"/>
                  <a:gd name="T4" fmla="*/ 83 w 108"/>
                  <a:gd name="T5" fmla="*/ 94 h 115"/>
                  <a:gd name="T6" fmla="*/ 78 w 108"/>
                  <a:gd name="T7" fmla="*/ 88 h 115"/>
                  <a:gd name="T8" fmla="*/ 71 w 108"/>
                  <a:gd name="T9" fmla="*/ 81 h 115"/>
                  <a:gd name="T10" fmla="*/ 62 w 108"/>
                  <a:gd name="T11" fmla="*/ 72 h 115"/>
                  <a:gd name="T12" fmla="*/ 53 w 108"/>
                  <a:gd name="T13" fmla="*/ 63 h 115"/>
                  <a:gd name="T14" fmla="*/ 43 w 108"/>
                  <a:gd name="T15" fmla="*/ 53 h 115"/>
                  <a:gd name="T16" fmla="*/ 34 w 108"/>
                  <a:gd name="T17" fmla="*/ 44 h 115"/>
                  <a:gd name="T18" fmla="*/ 24 w 108"/>
                  <a:gd name="T19" fmla="*/ 37 h 115"/>
                  <a:gd name="T20" fmla="*/ 15 w 108"/>
                  <a:gd name="T21" fmla="*/ 29 h 115"/>
                  <a:gd name="T22" fmla="*/ 8 w 108"/>
                  <a:gd name="T23" fmla="*/ 25 h 115"/>
                  <a:gd name="T24" fmla="*/ 0 w 108"/>
                  <a:gd name="T25" fmla="*/ 23 h 115"/>
                  <a:gd name="T26" fmla="*/ 104 w 108"/>
                  <a:gd name="T27" fmla="*/ 0 h 115"/>
                  <a:gd name="T28" fmla="*/ 104 w 108"/>
                  <a:gd name="T29" fmla="*/ 0 h 115"/>
                  <a:gd name="T30" fmla="*/ 102 w 108"/>
                  <a:gd name="T31" fmla="*/ 3 h 115"/>
                  <a:gd name="T32" fmla="*/ 99 w 108"/>
                  <a:gd name="T33" fmla="*/ 6 h 115"/>
                  <a:gd name="T34" fmla="*/ 96 w 108"/>
                  <a:gd name="T35" fmla="*/ 12 h 115"/>
                  <a:gd name="T36" fmla="*/ 93 w 108"/>
                  <a:gd name="T37" fmla="*/ 17 h 115"/>
                  <a:gd name="T38" fmla="*/ 90 w 108"/>
                  <a:gd name="T39" fmla="*/ 25 h 115"/>
                  <a:gd name="T40" fmla="*/ 89 w 108"/>
                  <a:gd name="T41" fmla="*/ 34 h 115"/>
                  <a:gd name="T42" fmla="*/ 86 w 108"/>
                  <a:gd name="T43" fmla="*/ 42 h 115"/>
                  <a:gd name="T44" fmla="*/ 86 w 108"/>
                  <a:gd name="T45" fmla="*/ 51 h 115"/>
                  <a:gd name="T46" fmla="*/ 86 w 108"/>
                  <a:gd name="T47" fmla="*/ 62 h 115"/>
                  <a:gd name="T48" fmla="*/ 87 w 108"/>
                  <a:gd name="T49" fmla="*/ 72 h 115"/>
                  <a:gd name="T50" fmla="*/ 90 w 108"/>
                  <a:gd name="T51" fmla="*/ 82 h 115"/>
                  <a:gd name="T52" fmla="*/ 108 w 108"/>
                  <a:gd name="T53" fmla="*/ 115 h 115"/>
                  <a:gd name="T54" fmla="*/ 87 w 108"/>
                  <a:gd name="T55" fmla="*/ 100 h 115"/>
                  <a:gd name="T56" fmla="*/ 87 w 108"/>
                  <a:gd name="T57" fmla="*/ 100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8"/>
                  <a:gd name="T88" fmla="*/ 0 h 115"/>
                  <a:gd name="T89" fmla="*/ 108 w 108"/>
                  <a:gd name="T90" fmla="*/ 115 h 11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8" h="115">
                    <a:moveTo>
                      <a:pt x="87" y="100"/>
                    </a:moveTo>
                    <a:lnTo>
                      <a:pt x="87" y="98"/>
                    </a:lnTo>
                    <a:lnTo>
                      <a:pt x="83" y="94"/>
                    </a:lnTo>
                    <a:lnTo>
                      <a:pt x="78" y="88"/>
                    </a:lnTo>
                    <a:lnTo>
                      <a:pt x="71" y="81"/>
                    </a:lnTo>
                    <a:lnTo>
                      <a:pt x="62" y="72"/>
                    </a:lnTo>
                    <a:lnTo>
                      <a:pt x="53" y="63"/>
                    </a:lnTo>
                    <a:lnTo>
                      <a:pt x="43" y="53"/>
                    </a:lnTo>
                    <a:lnTo>
                      <a:pt x="34" y="44"/>
                    </a:lnTo>
                    <a:lnTo>
                      <a:pt x="24" y="37"/>
                    </a:lnTo>
                    <a:lnTo>
                      <a:pt x="15" y="29"/>
                    </a:lnTo>
                    <a:lnTo>
                      <a:pt x="8" y="25"/>
                    </a:lnTo>
                    <a:lnTo>
                      <a:pt x="0" y="23"/>
                    </a:lnTo>
                    <a:lnTo>
                      <a:pt x="104" y="0"/>
                    </a:lnTo>
                    <a:lnTo>
                      <a:pt x="102" y="3"/>
                    </a:lnTo>
                    <a:lnTo>
                      <a:pt x="99" y="6"/>
                    </a:lnTo>
                    <a:lnTo>
                      <a:pt x="96" y="12"/>
                    </a:lnTo>
                    <a:lnTo>
                      <a:pt x="93" y="17"/>
                    </a:lnTo>
                    <a:lnTo>
                      <a:pt x="90" y="25"/>
                    </a:lnTo>
                    <a:lnTo>
                      <a:pt x="89" y="34"/>
                    </a:lnTo>
                    <a:lnTo>
                      <a:pt x="86" y="42"/>
                    </a:lnTo>
                    <a:lnTo>
                      <a:pt x="86" y="51"/>
                    </a:lnTo>
                    <a:lnTo>
                      <a:pt x="86" y="62"/>
                    </a:lnTo>
                    <a:lnTo>
                      <a:pt x="87" y="72"/>
                    </a:lnTo>
                    <a:lnTo>
                      <a:pt x="90" y="82"/>
                    </a:lnTo>
                    <a:lnTo>
                      <a:pt x="108" y="115"/>
                    </a:lnTo>
                    <a:lnTo>
                      <a:pt x="87" y="100"/>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0" name="Freeform 195"/>
              <p:cNvSpPr>
                <a:spLocks/>
              </p:cNvSpPr>
              <p:nvPr/>
            </p:nvSpPr>
            <p:spPr bwMode="auto">
              <a:xfrm>
                <a:off x="3431" y="2525"/>
                <a:ext cx="76" cy="12"/>
              </a:xfrm>
              <a:custGeom>
                <a:avLst/>
                <a:gdLst>
                  <a:gd name="T0" fmla="*/ 0 w 228"/>
                  <a:gd name="T1" fmla="*/ 17 h 36"/>
                  <a:gd name="T2" fmla="*/ 0 w 228"/>
                  <a:gd name="T3" fmla="*/ 32 h 36"/>
                  <a:gd name="T4" fmla="*/ 3 w 228"/>
                  <a:gd name="T5" fmla="*/ 32 h 36"/>
                  <a:gd name="T6" fmla="*/ 14 w 228"/>
                  <a:gd name="T7" fmla="*/ 35 h 36"/>
                  <a:gd name="T8" fmla="*/ 25 w 228"/>
                  <a:gd name="T9" fmla="*/ 35 h 36"/>
                  <a:gd name="T10" fmla="*/ 35 w 228"/>
                  <a:gd name="T11" fmla="*/ 36 h 36"/>
                  <a:gd name="T12" fmla="*/ 62 w 228"/>
                  <a:gd name="T13" fmla="*/ 36 h 36"/>
                  <a:gd name="T14" fmla="*/ 78 w 228"/>
                  <a:gd name="T15" fmla="*/ 35 h 36"/>
                  <a:gd name="T16" fmla="*/ 100 w 228"/>
                  <a:gd name="T17" fmla="*/ 32 h 36"/>
                  <a:gd name="T18" fmla="*/ 116 w 228"/>
                  <a:gd name="T19" fmla="*/ 28 h 36"/>
                  <a:gd name="T20" fmla="*/ 137 w 228"/>
                  <a:gd name="T21" fmla="*/ 23 h 36"/>
                  <a:gd name="T22" fmla="*/ 160 w 228"/>
                  <a:gd name="T23" fmla="*/ 17 h 36"/>
                  <a:gd name="T24" fmla="*/ 176 w 228"/>
                  <a:gd name="T25" fmla="*/ 14 h 36"/>
                  <a:gd name="T26" fmla="*/ 212 w 228"/>
                  <a:gd name="T27" fmla="*/ 14 h 36"/>
                  <a:gd name="T28" fmla="*/ 228 w 228"/>
                  <a:gd name="T29" fmla="*/ 17 h 36"/>
                  <a:gd name="T30" fmla="*/ 228 w 228"/>
                  <a:gd name="T31" fmla="*/ 10 h 36"/>
                  <a:gd name="T32" fmla="*/ 228 w 228"/>
                  <a:gd name="T33" fmla="*/ 3 h 36"/>
                  <a:gd name="T34" fmla="*/ 212 w 228"/>
                  <a:gd name="T35" fmla="*/ 0 h 36"/>
                  <a:gd name="T36" fmla="*/ 176 w 228"/>
                  <a:gd name="T37" fmla="*/ 0 h 36"/>
                  <a:gd name="T38" fmla="*/ 154 w 228"/>
                  <a:gd name="T39" fmla="*/ 3 h 36"/>
                  <a:gd name="T40" fmla="*/ 134 w 228"/>
                  <a:gd name="T41" fmla="*/ 8 h 36"/>
                  <a:gd name="T42" fmla="*/ 113 w 228"/>
                  <a:gd name="T43" fmla="*/ 13 h 36"/>
                  <a:gd name="T44" fmla="*/ 91 w 228"/>
                  <a:gd name="T45" fmla="*/ 17 h 36"/>
                  <a:gd name="T46" fmla="*/ 78 w 228"/>
                  <a:gd name="T47" fmla="*/ 20 h 36"/>
                  <a:gd name="T48" fmla="*/ 62 w 228"/>
                  <a:gd name="T49" fmla="*/ 22 h 36"/>
                  <a:gd name="T50" fmla="*/ 35 w 228"/>
                  <a:gd name="T51" fmla="*/ 22 h 36"/>
                  <a:gd name="T52" fmla="*/ 25 w 228"/>
                  <a:gd name="T53" fmla="*/ 20 h 36"/>
                  <a:gd name="T54" fmla="*/ 17 w 228"/>
                  <a:gd name="T55" fmla="*/ 20 h 36"/>
                  <a:gd name="T56" fmla="*/ 6 w 228"/>
                  <a:gd name="T57" fmla="*/ 17 h 36"/>
                  <a:gd name="T58" fmla="*/ 0 w 228"/>
                  <a:gd name="T59" fmla="*/ 1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8"/>
                  <a:gd name="T91" fmla="*/ 0 h 36"/>
                  <a:gd name="T92" fmla="*/ 228 w 228"/>
                  <a:gd name="T93" fmla="*/ 36 h 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8" h="36">
                    <a:moveTo>
                      <a:pt x="0" y="17"/>
                    </a:moveTo>
                    <a:lnTo>
                      <a:pt x="0" y="32"/>
                    </a:lnTo>
                    <a:lnTo>
                      <a:pt x="3" y="32"/>
                    </a:lnTo>
                    <a:lnTo>
                      <a:pt x="14" y="35"/>
                    </a:lnTo>
                    <a:lnTo>
                      <a:pt x="25" y="35"/>
                    </a:lnTo>
                    <a:lnTo>
                      <a:pt x="35" y="36"/>
                    </a:lnTo>
                    <a:lnTo>
                      <a:pt x="62" y="36"/>
                    </a:lnTo>
                    <a:lnTo>
                      <a:pt x="78" y="35"/>
                    </a:lnTo>
                    <a:lnTo>
                      <a:pt x="100" y="32"/>
                    </a:lnTo>
                    <a:lnTo>
                      <a:pt x="116" y="28"/>
                    </a:lnTo>
                    <a:lnTo>
                      <a:pt x="137" y="23"/>
                    </a:lnTo>
                    <a:lnTo>
                      <a:pt x="160" y="17"/>
                    </a:lnTo>
                    <a:lnTo>
                      <a:pt x="176" y="14"/>
                    </a:lnTo>
                    <a:lnTo>
                      <a:pt x="212" y="14"/>
                    </a:lnTo>
                    <a:lnTo>
                      <a:pt x="228" y="17"/>
                    </a:lnTo>
                    <a:lnTo>
                      <a:pt x="228" y="10"/>
                    </a:lnTo>
                    <a:lnTo>
                      <a:pt x="228" y="3"/>
                    </a:lnTo>
                    <a:lnTo>
                      <a:pt x="212" y="0"/>
                    </a:lnTo>
                    <a:lnTo>
                      <a:pt x="176" y="0"/>
                    </a:lnTo>
                    <a:lnTo>
                      <a:pt x="154" y="3"/>
                    </a:lnTo>
                    <a:lnTo>
                      <a:pt x="134" y="8"/>
                    </a:lnTo>
                    <a:lnTo>
                      <a:pt x="113" y="13"/>
                    </a:lnTo>
                    <a:lnTo>
                      <a:pt x="91" y="17"/>
                    </a:lnTo>
                    <a:lnTo>
                      <a:pt x="78" y="20"/>
                    </a:lnTo>
                    <a:lnTo>
                      <a:pt x="62" y="22"/>
                    </a:lnTo>
                    <a:lnTo>
                      <a:pt x="35" y="22"/>
                    </a:lnTo>
                    <a:lnTo>
                      <a:pt x="25" y="20"/>
                    </a:lnTo>
                    <a:lnTo>
                      <a:pt x="17" y="20"/>
                    </a:lnTo>
                    <a:lnTo>
                      <a:pt x="6" y="17"/>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1" name="Freeform 196"/>
              <p:cNvSpPr>
                <a:spLocks/>
              </p:cNvSpPr>
              <p:nvPr/>
            </p:nvSpPr>
            <p:spPr bwMode="auto">
              <a:xfrm>
                <a:off x="3507" y="2526"/>
                <a:ext cx="19" cy="10"/>
              </a:xfrm>
              <a:custGeom>
                <a:avLst/>
                <a:gdLst>
                  <a:gd name="T0" fmla="*/ 1 w 58"/>
                  <a:gd name="T1" fmla="*/ 7 h 32"/>
                  <a:gd name="T2" fmla="*/ 0 w 58"/>
                  <a:gd name="T3" fmla="*/ 14 h 32"/>
                  <a:gd name="T4" fmla="*/ 14 w 58"/>
                  <a:gd name="T5" fmla="*/ 17 h 32"/>
                  <a:gd name="T6" fmla="*/ 26 w 58"/>
                  <a:gd name="T7" fmla="*/ 20 h 32"/>
                  <a:gd name="T8" fmla="*/ 44 w 58"/>
                  <a:gd name="T9" fmla="*/ 26 h 32"/>
                  <a:gd name="T10" fmla="*/ 45 w 58"/>
                  <a:gd name="T11" fmla="*/ 28 h 32"/>
                  <a:gd name="T12" fmla="*/ 53 w 58"/>
                  <a:gd name="T13" fmla="*/ 32 h 32"/>
                  <a:gd name="T14" fmla="*/ 56 w 58"/>
                  <a:gd name="T15" fmla="*/ 26 h 32"/>
                  <a:gd name="T16" fmla="*/ 58 w 58"/>
                  <a:gd name="T17" fmla="*/ 20 h 32"/>
                  <a:gd name="T18" fmla="*/ 51 w 58"/>
                  <a:gd name="T19" fmla="*/ 16 h 32"/>
                  <a:gd name="T20" fmla="*/ 35 w 58"/>
                  <a:gd name="T21" fmla="*/ 8 h 32"/>
                  <a:gd name="T22" fmla="*/ 29 w 58"/>
                  <a:gd name="T23" fmla="*/ 5 h 32"/>
                  <a:gd name="T24" fmla="*/ 17 w 58"/>
                  <a:gd name="T25" fmla="*/ 3 h 32"/>
                  <a:gd name="T26" fmla="*/ 17 w 58"/>
                  <a:gd name="T27" fmla="*/ 3 h 32"/>
                  <a:gd name="T28" fmla="*/ 1 w 58"/>
                  <a:gd name="T29" fmla="*/ 0 h 32"/>
                  <a:gd name="T30" fmla="*/ 1 w 58"/>
                  <a:gd name="T31" fmla="*/ 7 h 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8"/>
                  <a:gd name="T49" fmla="*/ 0 h 32"/>
                  <a:gd name="T50" fmla="*/ 58 w 58"/>
                  <a:gd name="T51" fmla="*/ 32 h 3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8" h="32">
                    <a:moveTo>
                      <a:pt x="1" y="7"/>
                    </a:moveTo>
                    <a:lnTo>
                      <a:pt x="0" y="14"/>
                    </a:lnTo>
                    <a:lnTo>
                      <a:pt x="14" y="17"/>
                    </a:lnTo>
                    <a:lnTo>
                      <a:pt x="26" y="20"/>
                    </a:lnTo>
                    <a:lnTo>
                      <a:pt x="44" y="26"/>
                    </a:lnTo>
                    <a:lnTo>
                      <a:pt x="45" y="28"/>
                    </a:lnTo>
                    <a:lnTo>
                      <a:pt x="53" y="32"/>
                    </a:lnTo>
                    <a:lnTo>
                      <a:pt x="56" y="26"/>
                    </a:lnTo>
                    <a:lnTo>
                      <a:pt x="58" y="20"/>
                    </a:lnTo>
                    <a:lnTo>
                      <a:pt x="51" y="16"/>
                    </a:lnTo>
                    <a:lnTo>
                      <a:pt x="35" y="8"/>
                    </a:lnTo>
                    <a:lnTo>
                      <a:pt x="29" y="5"/>
                    </a:lnTo>
                    <a:lnTo>
                      <a:pt x="17" y="3"/>
                    </a:lnTo>
                    <a:lnTo>
                      <a:pt x="1" y="0"/>
                    </a:lnTo>
                    <a:lnTo>
                      <a:pt x="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2" name="Freeform 197"/>
              <p:cNvSpPr>
                <a:spLocks/>
              </p:cNvSpPr>
              <p:nvPr/>
            </p:nvSpPr>
            <p:spPr bwMode="auto">
              <a:xfrm>
                <a:off x="3524" y="2532"/>
                <a:ext cx="7" cy="6"/>
              </a:xfrm>
              <a:custGeom>
                <a:avLst/>
                <a:gdLst>
                  <a:gd name="T0" fmla="*/ 5 w 22"/>
                  <a:gd name="T1" fmla="*/ 6 h 18"/>
                  <a:gd name="T2" fmla="*/ 0 w 22"/>
                  <a:gd name="T3" fmla="*/ 12 h 18"/>
                  <a:gd name="T4" fmla="*/ 5 w 22"/>
                  <a:gd name="T5" fmla="*/ 15 h 18"/>
                  <a:gd name="T6" fmla="*/ 6 w 22"/>
                  <a:gd name="T7" fmla="*/ 18 h 18"/>
                  <a:gd name="T8" fmla="*/ 12 w 22"/>
                  <a:gd name="T9" fmla="*/ 13 h 18"/>
                  <a:gd name="T10" fmla="*/ 18 w 22"/>
                  <a:gd name="T11" fmla="*/ 9 h 18"/>
                  <a:gd name="T12" fmla="*/ 13 w 22"/>
                  <a:gd name="T13" fmla="*/ 3 h 18"/>
                  <a:gd name="T14" fmla="*/ 22 w 22"/>
                  <a:gd name="T15" fmla="*/ 9 h 18"/>
                  <a:gd name="T16" fmla="*/ 7 w 22"/>
                  <a:gd name="T17" fmla="*/ 0 h 18"/>
                  <a:gd name="T18" fmla="*/ 5 w 22"/>
                  <a:gd name="T19" fmla="*/ 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18"/>
                  <a:gd name="T32" fmla="*/ 22 w 22"/>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18">
                    <a:moveTo>
                      <a:pt x="5" y="6"/>
                    </a:moveTo>
                    <a:lnTo>
                      <a:pt x="0" y="12"/>
                    </a:lnTo>
                    <a:lnTo>
                      <a:pt x="5" y="15"/>
                    </a:lnTo>
                    <a:lnTo>
                      <a:pt x="6" y="18"/>
                    </a:lnTo>
                    <a:lnTo>
                      <a:pt x="12" y="13"/>
                    </a:lnTo>
                    <a:lnTo>
                      <a:pt x="18" y="9"/>
                    </a:lnTo>
                    <a:lnTo>
                      <a:pt x="13" y="3"/>
                    </a:lnTo>
                    <a:lnTo>
                      <a:pt x="22" y="9"/>
                    </a:lnTo>
                    <a:lnTo>
                      <a:pt x="7" y="0"/>
                    </a:lnTo>
                    <a:lnTo>
                      <a:pt x="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3" name="Freeform 198"/>
              <p:cNvSpPr>
                <a:spLocks/>
              </p:cNvSpPr>
              <p:nvPr/>
            </p:nvSpPr>
            <p:spPr bwMode="auto">
              <a:xfrm>
                <a:off x="3526" y="2535"/>
                <a:ext cx="4" cy="4"/>
              </a:xfrm>
              <a:custGeom>
                <a:avLst/>
                <a:gdLst>
                  <a:gd name="T0" fmla="*/ 5 w 11"/>
                  <a:gd name="T1" fmla="*/ 5 h 11"/>
                  <a:gd name="T2" fmla="*/ 9 w 11"/>
                  <a:gd name="T3" fmla="*/ 0 h 11"/>
                  <a:gd name="T4" fmla="*/ 0 w 11"/>
                  <a:gd name="T5" fmla="*/ 11 h 11"/>
                  <a:gd name="T6" fmla="*/ 11 w 11"/>
                  <a:gd name="T7" fmla="*/ 1 h 11"/>
                  <a:gd name="T8" fmla="*/ 11 w 11"/>
                  <a:gd name="T9" fmla="*/ 1 h 11"/>
                  <a:gd name="T10" fmla="*/ 5 w 11"/>
                  <a:gd name="T11" fmla="*/ 5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5" y="5"/>
                    </a:moveTo>
                    <a:lnTo>
                      <a:pt x="9" y="0"/>
                    </a:lnTo>
                    <a:lnTo>
                      <a:pt x="0" y="11"/>
                    </a:lnTo>
                    <a:lnTo>
                      <a:pt x="11" y="1"/>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4" name="Freeform 199"/>
              <p:cNvSpPr>
                <a:spLocks/>
              </p:cNvSpPr>
              <p:nvPr/>
            </p:nvSpPr>
            <p:spPr bwMode="auto">
              <a:xfrm>
                <a:off x="3473" y="2527"/>
                <a:ext cx="56" cy="53"/>
              </a:xfrm>
              <a:custGeom>
                <a:avLst/>
                <a:gdLst>
                  <a:gd name="T0" fmla="*/ 169 w 169"/>
                  <a:gd name="T1" fmla="*/ 25 h 160"/>
                  <a:gd name="T2" fmla="*/ 163 w 169"/>
                  <a:gd name="T3" fmla="*/ 22 h 160"/>
                  <a:gd name="T4" fmla="*/ 149 w 169"/>
                  <a:gd name="T5" fmla="*/ 16 h 160"/>
                  <a:gd name="T6" fmla="*/ 130 w 169"/>
                  <a:gd name="T7" fmla="*/ 10 h 160"/>
                  <a:gd name="T8" fmla="*/ 106 w 169"/>
                  <a:gd name="T9" fmla="*/ 4 h 160"/>
                  <a:gd name="T10" fmla="*/ 79 w 169"/>
                  <a:gd name="T11" fmla="*/ 1 h 160"/>
                  <a:gd name="T12" fmla="*/ 56 w 169"/>
                  <a:gd name="T13" fmla="*/ 0 h 160"/>
                  <a:gd name="T14" fmla="*/ 34 w 169"/>
                  <a:gd name="T15" fmla="*/ 4 h 160"/>
                  <a:gd name="T16" fmla="*/ 12 w 169"/>
                  <a:gd name="T17" fmla="*/ 16 h 160"/>
                  <a:gd name="T18" fmla="*/ 0 w 169"/>
                  <a:gd name="T19" fmla="*/ 41 h 160"/>
                  <a:gd name="T20" fmla="*/ 0 w 169"/>
                  <a:gd name="T21" fmla="*/ 69 h 160"/>
                  <a:gd name="T22" fmla="*/ 10 w 169"/>
                  <a:gd name="T23" fmla="*/ 104 h 160"/>
                  <a:gd name="T24" fmla="*/ 37 w 169"/>
                  <a:gd name="T25" fmla="*/ 160 h 160"/>
                  <a:gd name="T26" fmla="*/ 49 w 169"/>
                  <a:gd name="T27" fmla="*/ 154 h 160"/>
                  <a:gd name="T28" fmla="*/ 25 w 169"/>
                  <a:gd name="T29" fmla="*/ 107 h 160"/>
                  <a:gd name="T30" fmla="*/ 15 w 169"/>
                  <a:gd name="T31" fmla="*/ 66 h 160"/>
                  <a:gd name="T32" fmla="*/ 15 w 169"/>
                  <a:gd name="T33" fmla="*/ 41 h 160"/>
                  <a:gd name="T34" fmla="*/ 21 w 169"/>
                  <a:gd name="T35" fmla="*/ 27 h 160"/>
                  <a:gd name="T36" fmla="*/ 34 w 169"/>
                  <a:gd name="T37" fmla="*/ 19 h 160"/>
                  <a:gd name="T38" fmla="*/ 56 w 169"/>
                  <a:gd name="T39" fmla="*/ 14 h 160"/>
                  <a:gd name="T40" fmla="*/ 79 w 169"/>
                  <a:gd name="T41" fmla="*/ 16 h 160"/>
                  <a:gd name="T42" fmla="*/ 103 w 169"/>
                  <a:gd name="T43" fmla="*/ 19 h 160"/>
                  <a:gd name="T44" fmla="*/ 127 w 169"/>
                  <a:gd name="T45" fmla="*/ 25 h 160"/>
                  <a:gd name="T46" fmla="*/ 146 w 169"/>
                  <a:gd name="T47" fmla="*/ 30 h 160"/>
                  <a:gd name="T48" fmla="*/ 158 w 169"/>
                  <a:gd name="T49" fmla="*/ 33 h 160"/>
                  <a:gd name="T50" fmla="*/ 160 w 169"/>
                  <a:gd name="T51" fmla="*/ 36 h 160"/>
                  <a:gd name="T52" fmla="*/ 169 w 169"/>
                  <a:gd name="T53" fmla="*/ 25 h 1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9"/>
                  <a:gd name="T82" fmla="*/ 0 h 160"/>
                  <a:gd name="T83" fmla="*/ 169 w 169"/>
                  <a:gd name="T84" fmla="*/ 160 h 16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9" h="160">
                    <a:moveTo>
                      <a:pt x="169" y="25"/>
                    </a:moveTo>
                    <a:lnTo>
                      <a:pt x="163" y="22"/>
                    </a:lnTo>
                    <a:lnTo>
                      <a:pt x="149" y="16"/>
                    </a:lnTo>
                    <a:lnTo>
                      <a:pt x="130" y="10"/>
                    </a:lnTo>
                    <a:lnTo>
                      <a:pt x="106" y="4"/>
                    </a:lnTo>
                    <a:lnTo>
                      <a:pt x="79" y="1"/>
                    </a:lnTo>
                    <a:lnTo>
                      <a:pt x="56" y="0"/>
                    </a:lnTo>
                    <a:lnTo>
                      <a:pt x="34" y="4"/>
                    </a:lnTo>
                    <a:lnTo>
                      <a:pt x="12" y="16"/>
                    </a:lnTo>
                    <a:lnTo>
                      <a:pt x="0" y="41"/>
                    </a:lnTo>
                    <a:lnTo>
                      <a:pt x="0" y="69"/>
                    </a:lnTo>
                    <a:lnTo>
                      <a:pt x="10" y="104"/>
                    </a:lnTo>
                    <a:lnTo>
                      <a:pt x="37" y="160"/>
                    </a:lnTo>
                    <a:lnTo>
                      <a:pt x="49" y="154"/>
                    </a:lnTo>
                    <a:lnTo>
                      <a:pt x="25" y="107"/>
                    </a:lnTo>
                    <a:lnTo>
                      <a:pt x="15" y="66"/>
                    </a:lnTo>
                    <a:lnTo>
                      <a:pt x="15" y="41"/>
                    </a:lnTo>
                    <a:lnTo>
                      <a:pt x="21" y="27"/>
                    </a:lnTo>
                    <a:lnTo>
                      <a:pt x="34" y="19"/>
                    </a:lnTo>
                    <a:lnTo>
                      <a:pt x="56" y="14"/>
                    </a:lnTo>
                    <a:lnTo>
                      <a:pt x="79" y="16"/>
                    </a:lnTo>
                    <a:lnTo>
                      <a:pt x="103" y="19"/>
                    </a:lnTo>
                    <a:lnTo>
                      <a:pt x="127" y="25"/>
                    </a:lnTo>
                    <a:lnTo>
                      <a:pt x="146" y="30"/>
                    </a:lnTo>
                    <a:lnTo>
                      <a:pt x="158" y="33"/>
                    </a:lnTo>
                    <a:lnTo>
                      <a:pt x="160" y="36"/>
                    </a:lnTo>
                    <a:lnTo>
                      <a:pt x="169"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5" name="Freeform 200"/>
              <p:cNvSpPr>
                <a:spLocks/>
              </p:cNvSpPr>
              <p:nvPr/>
            </p:nvSpPr>
            <p:spPr bwMode="auto">
              <a:xfrm>
                <a:off x="3428" y="2395"/>
                <a:ext cx="95" cy="96"/>
              </a:xfrm>
              <a:custGeom>
                <a:avLst/>
                <a:gdLst>
                  <a:gd name="T0" fmla="*/ 74 w 283"/>
                  <a:gd name="T1" fmla="*/ 29 h 288"/>
                  <a:gd name="T2" fmla="*/ 71 w 283"/>
                  <a:gd name="T3" fmla="*/ 35 h 288"/>
                  <a:gd name="T4" fmla="*/ 60 w 283"/>
                  <a:gd name="T5" fmla="*/ 48 h 288"/>
                  <a:gd name="T6" fmla="*/ 46 w 283"/>
                  <a:gd name="T7" fmla="*/ 68 h 288"/>
                  <a:gd name="T8" fmla="*/ 29 w 283"/>
                  <a:gd name="T9" fmla="*/ 93 h 288"/>
                  <a:gd name="T10" fmla="*/ 16 w 283"/>
                  <a:gd name="T11" fmla="*/ 122 h 288"/>
                  <a:gd name="T12" fmla="*/ 4 w 283"/>
                  <a:gd name="T13" fmla="*/ 153 h 288"/>
                  <a:gd name="T14" fmla="*/ 0 w 283"/>
                  <a:gd name="T15" fmla="*/ 184 h 288"/>
                  <a:gd name="T16" fmla="*/ 3 w 283"/>
                  <a:gd name="T17" fmla="*/ 215 h 288"/>
                  <a:gd name="T18" fmla="*/ 19 w 283"/>
                  <a:gd name="T19" fmla="*/ 241 h 288"/>
                  <a:gd name="T20" fmla="*/ 47 w 283"/>
                  <a:gd name="T21" fmla="*/ 263 h 288"/>
                  <a:gd name="T22" fmla="*/ 91 w 283"/>
                  <a:gd name="T23" fmla="*/ 281 h 288"/>
                  <a:gd name="T24" fmla="*/ 153 w 283"/>
                  <a:gd name="T25" fmla="*/ 288 h 288"/>
                  <a:gd name="T26" fmla="*/ 157 w 283"/>
                  <a:gd name="T27" fmla="*/ 287 h 288"/>
                  <a:gd name="T28" fmla="*/ 166 w 283"/>
                  <a:gd name="T29" fmla="*/ 287 h 288"/>
                  <a:gd name="T30" fmla="*/ 178 w 283"/>
                  <a:gd name="T31" fmla="*/ 284 h 288"/>
                  <a:gd name="T32" fmla="*/ 194 w 283"/>
                  <a:gd name="T33" fmla="*/ 281 h 288"/>
                  <a:gd name="T34" fmla="*/ 212 w 283"/>
                  <a:gd name="T35" fmla="*/ 274 h 288"/>
                  <a:gd name="T36" fmla="*/ 230 w 283"/>
                  <a:gd name="T37" fmla="*/ 265 h 288"/>
                  <a:gd name="T38" fmla="*/ 247 w 283"/>
                  <a:gd name="T39" fmla="*/ 253 h 288"/>
                  <a:gd name="T40" fmla="*/ 262 w 283"/>
                  <a:gd name="T41" fmla="*/ 237 h 288"/>
                  <a:gd name="T42" fmla="*/ 274 w 283"/>
                  <a:gd name="T43" fmla="*/ 216 h 288"/>
                  <a:gd name="T44" fmla="*/ 281 w 283"/>
                  <a:gd name="T45" fmla="*/ 191 h 288"/>
                  <a:gd name="T46" fmla="*/ 283 w 283"/>
                  <a:gd name="T47" fmla="*/ 162 h 288"/>
                  <a:gd name="T48" fmla="*/ 275 w 283"/>
                  <a:gd name="T49" fmla="*/ 126 h 288"/>
                  <a:gd name="T50" fmla="*/ 265 w 283"/>
                  <a:gd name="T51" fmla="*/ 93 h 288"/>
                  <a:gd name="T52" fmla="*/ 253 w 283"/>
                  <a:gd name="T53" fmla="*/ 65 h 288"/>
                  <a:gd name="T54" fmla="*/ 238 w 283"/>
                  <a:gd name="T55" fmla="*/ 41 h 288"/>
                  <a:gd name="T56" fmla="*/ 224 w 283"/>
                  <a:gd name="T57" fmla="*/ 23 h 288"/>
                  <a:gd name="T58" fmla="*/ 208 w 283"/>
                  <a:gd name="T59" fmla="*/ 12 h 288"/>
                  <a:gd name="T60" fmla="*/ 190 w 283"/>
                  <a:gd name="T61" fmla="*/ 4 h 288"/>
                  <a:gd name="T62" fmla="*/ 172 w 283"/>
                  <a:gd name="T63" fmla="*/ 0 h 288"/>
                  <a:gd name="T64" fmla="*/ 153 w 283"/>
                  <a:gd name="T65" fmla="*/ 0 h 288"/>
                  <a:gd name="T66" fmla="*/ 134 w 283"/>
                  <a:gd name="T67" fmla="*/ 4 h 288"/>
                  <a:gd name="T68" fmla="*/ 115 w 283"/>
                  <a:gd name="T69" fmla="*/ 10 h 288"/>
                  <a:gd name="T70" fmla="*/ 94 w 283"/>
                  <a:gd name="T71" fmla="*/ 19 h 288"/>
                  <a:gd name="T72" fmla="*/ 74 w 283"/>
                  <a:gd name="T73" fmla="*/ 29 h 288"/>
                  <a:gd name="T74" fmla="*/ 74 w 283"/>
                  <a:gd name="T75" fmla="*/ 29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83"/>
                  <a:gd name="T115" fmla="*/ 0 h 288"/>
                  <a:gd name="T116" fmla="*/ 283 w 283"/>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83" h="288">
                    <a:moveTo>
                      <a:pt x="74" y="29"/>
                    </a:moveTo>
                    <a:lnTo>
                      <a:pt x="71" y="35"/>
                    </a:lnTo>
                    <a:lnTo>
                      <a:pt x="60" y="48"/>
                    </a:lnTo>
                    <a:lnTo>
                      <a:pt x="46" y="68"/>
                    </a:lnTo>
                    <a:lnTo>
                      <a:pt x="29" y="93"/>
                    </a:lnTo>
                    <a:lnTo>
                      <a:pt x="16" y="122"/>
                    </a:lnTo>
                    <a:lnTo>
                      <a:pt x="4" y="153"/>
                    </a:lnTo>
                    <a:lnTo>
                      <a:pt x="0" y="184"/>
                    </a:lnTo>
                    <a:lnTo>
                      <a:pt x="3" y="215"/>
                    </a:lnTo>
                    <a:lnTo>
                      <a:pt x="19" y="241"/>
                    </a:lnTo>
                    <a:lnTo>
                      <a:pt x="47" y="263"/>
                    </a:lnTo>
                    <a:lnTo>
                      <a:pt x="91" y="281"/>
                    </a:lnTo>
                    <a:lnTo>
                      <a:pt x="153" y="288"/>
                    </a:lnTo>
                    <a:lnTo>
                      <a:pt x="157" y="287"/>
                    </a:lnTo>
                    <a:lnTo>
                      <a:pt x="166" y="287"/>
                    </a:lnTo>
                    <a:lnTo>
                      <a:pt x="178" y="284"/>
                    </a:lnTo>
                    <a:lnTo>
                      <a:pt x="194" y="281"/>
                    </a:lnTo>
                    <a:lnTo>
                      <a:pt x="212" y="274"/>
                    </a:lnTo>
                    <a:lnTo>
                      <a:pt x="230" y="265"/>
                    </a:lnTo>
                    <a:lnTo>
                      <a:pt x="247" y="253"/>
                    </a:lnTo>
                    <a:lnTo>
                      <a:pt x="262" y="237"/>
                    </a:lnTo>
                    <a:lnTo>
                      <a:pt x="274" y="216"/>
                    </a:lnTo>
                    <a:lnTo>
                      <a:pt x="281" y="191"/>
                    </a:lnTo>
                    <a:lnTo>
                      <a:pt x="283" y="162"/>
                    </a:lnTo>
                    <a:lnTo>
                      <a:pt x="275" y="126"/>
                    </a:lnTo>
                    <a:lnTo>
                      <a:pt x="265" y="93"/>
                    </a:lnTo>
                    <a:lnTo>
                      <a:pt x="253" y="65"/>
                    </a:lnTo>
                    <a:lnTo>
                      <a:pt x="238" y="41"/>
                    </a:lnTo>
                    <a:lnTo>
                      <a:pt x="224" y="23"/>
                    </a:lnTo>
                    <a:lnTo>
                      <a:pt x="208" y="12"/>
                    </a:lnTo>
                    <a:lnTo>
                      <a:pt x="190" y="4"/>
                    </a:lnTo>
                    <a:lnTo>
                      <a:pt x="172" y="0"/>
                    </a:lnTo>
                    <a:lnTo>
                      <a:pt x="153" y="0"/>
                    </a:lnTo>
                    <a:lnTo>
                      <a:pt x="134" y="4"/>
                    </a:lnTo>
                    <a:lnTo>
                      <a:pt x="115" y="10"/>
                    </a:lnTo>
                    <a:lnTo>
                      <a:pt x="94" y="19"/>
                    </a:lnTo>
                    <a:lnTo>
                      <a:pt x="74" y="29"/>
                    </a:lnTo>
                    <a:close/>
                  </a:path>
                </a:pathLst>
              </a:cu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6" name="Freeform 201"/>
              <p:cNvSpPr>
                <a:spLocks/>
              </p:cNvSpPr>
              <p:nvPr/>
            </p:nvSpPr>
            <p:spPr bwMode="auto">
              <a:xfrm>
                <a:off x="3483" y="2328"/>
                <a:ext cx="68" cy="122"/>
              </a:xfrm>
              <a:custGeom>
                <a:avLst/>
                <a:gdLst>
                  <a:gd name="T0" fmla="*/ 0 w 202"/>
                  <a:gd name="T1" fmla="*/ 89 h 365"/>
                  <a:gd name="T2" fmla="*/ 20 w 202"/>
                  <a:gd name="T3" fmla="*/ 110 h 365"/>
                  <a:gd name="T4" fmla="*/ 40 w 202"/>
                  <a:gd name="T5" fmla="*/ 134 h 365"/>
                  <a:gd name="T6" fmla="*/ 54 w 202"/>
                  <a:gd name="T7" fmla="*/ 160 h 365"/>
                  <a:gd name="T8" fmla="*/ 69 w 202"/>
                  <a:gd name="T9" fmla="*/ 188 h 365"/>
                  <a:gd name="T10" fmla="*/ 81 w 202"/>
                  <a:gd name="T11" fmla="*/ 217 h 365"/>
                  <a:gd name="T12" fmla="*/ 91 w 202"/>
                  <a:gd name="T13" fmla="*/ 245 h 365"/>
                  <a:gd name="T14" fmla="*/ 100 w 202"/>
                  <a:gd name="T15" fmla="*/ 272 h 365"/>
                  <a:gd name="T16" fmla="*/ 107 w 202"/>
                  <a:gd name="T17" fmla="*/ 297 h 365"/>
                  <a:gd name="T18" fmla="*/ 112 w 202"/>
                  <a:gd name="T19" fmla="*/ 318 h 365"/>
                  <a:gd name="T20" fmla="*/ 116 w 202"/>
                  <a:gd name="T21" fmla="*/ 334 h 365"/>
                  <a:gd name="T22" fmla="*/ 118 w 202"/>
                  <a:gd name="T23" fmla="*/ 344 h 365"/>
                  <a:gd name="T24" fmla="*/ 118 w 202"/>
                  <a:gd name="T25" fmla="*/ 347 h 365"/>
                  <a:gd name="T26" fmla="*/ 132 w 202"/>
                  <a:gd name="T27" fmla="*/ 360 h 365"/>
                  <a:gd name="T28" fmla="*/ 144 w 202"/>
                  <a:gd name="T29" fmla="*/ 365 h 365"/>
                  <a:gd name="T30" fmla="*/ 156 w 202"/>
                  <a:gd name="T31" fmla="*/ 365 h 365"/>
                  <a:gd name="T32" fmla="*/ 165 w 202"/>
                  <a:gd name="T33" fmla="*/ 360 h 365"/>
                  <a:gd name="T34" fmla="*/ 174 w 202"/>
                  <a:gd name="T35" fmla="*/ 353 h 365"/>
                  <a:gd name="T36" fmla="*/ 181 w 202"/>
                  <a:gd name="T37" fmla="*/ 343 h 365"/>
                  <a:gd name="T38" fmla="*/ 187 w 202"/>
                  <a:gd name="T39" fmla="*/ 332 h 365"/>
                  <a:gd name="T40" fmla="*/ 193 w 202"/>
                  <a:gd name="T41" fmla="*/ 321 h 365"/>
                  <a:gd name="T42" fmla="*/ 196 w 202"/>
                  <a:gd name="T43" fmla="*/ 309 h 365"/>
                  <a:gd name="T44" fmla="*/ 199 w 202"/>
                  <a:gd name="T45" fmla="*/ 300 h 365"/>
                  <a:gd name="T46" fmla="*/ 200 w 202"/>
                  <a:gd name="T47" fmla="*/ 294 h 365"/>
                  <a:gd name="T48" fmla="*/ 200 w 202"/>
                  <a:gd name="T49" fmla="*/ 291 h 365"/>
                  <a:gd name="T50" fmla="*/ 202 w 202"/>
                  <a:gd name="T51" fmla="*/ 248 h 365"/>
                  <a:gd name="T52" fmla="*/ 199 w 202"/>
                  <a:gd name="T53" fmla="*/ 207 h 365"/>
                  <a:gd name="T54" fmla="*/ 191 w 202"/>
                  <a:gd name="T55" fmla="*/ 170 h 365"/>
                  <a:gd name="T56" fmla="*/ 181 w 202"/>
                  <a:gd name="T57" fmla="*/ 135 h 365"/>
                  <a:gd name="T58" fmla="*/ 169 w 202"/>
                  <a:gd name="T59" fmla="*/ 106 h 365"/>
                  <a:gd name="T60" fmla="*/ 156 w 202"/>
                  <a:gd name="T61" fmla="*/ 78 h 365"/>
                  <a:gd name="T62" fmla="*/ 141 w 202"/>
                  <a:gd name="T63" fmla="*/ 55 h 365"/>
                  <a:gd name="T64" fmla="*/ 128 w 202"/>
                  <a:gd name="T65" fmla="*/ 35 h 365"/>
                  <a:gd name="T66" fmla="*/ 116 w 202"/>
                  <a:gd name="T67" fmla="*/ 20 h 365"/>
                  <a:gd name="T68" fmla="*/ 106 w 202"/>
                  <a:gd name="T69" fmla="*/ 10 h 365"/>
                  <a:gd name="T70" fmla="*/ 100 w 202"/>
                  <a:gd name="T71" fmla="*/ 2 h 365"/>
                  <a:gd name="T72" fmla="*/ 97 w 202"/>
                  <a:gd name="T73" fmla="*/ 0 h 365"/>
                  <a:gd name="T74" fmla="*/ 96 w 202"/>
                  <a:gd name="T75" fmla="*/ 2 h 365"/>
                  <a:gd name="T76" fmla="*/ 91 w 202"/>
                  <a:gd name="T77" fmla="*/ 8 h 365"/>
                  <a:gd name="T78" fmla="*/ 82 w 202"/>
                  <a:gd name="T79" fmla="*/ 16 h 365"/>
                  <a:gd name="T80" fmla="*/ 73 w 202"/>
                  <a:gd name="T81" fmla="*/ 26 h 365"/>
                  <a:gd name="T82" fmla="*/ 62 w 202"/>
                  <a:gd name="T83" fmla="*/ 38 h 365"/>
                  <a:gd name="T84" fmla="*/ 50 w 202"/>
                  <a:gd name="T85" fmla="*/ 50 h 365"/>
                  <a:gd name="T86" fmla="*/ 38 w 202"/>
                  <a:gd name="T87" fmla="*/ 61 h 365"/>
                  <a:gd name="T88" fmla="*/ 26 w 202"/>
                  <a:gd name="T89" fmla="*/ 73 h 365"/>
                  <a:gd name="T90" fmla="*/ 18 w 202"/>
                  <a:gd name="T91" fmla="*/ 82 h 365"/>
                  <a:gd name="T92" fmla="*/ 9 w 202"/>
                  <a:gd name="T93" fmla="*/ 88 h 365"/>
                  <a:gd name="T94" fmla="*/ 3 w 202"/>
                  <a:gd name="T95" fmla="*/ 91 h 365"/>
                  <a:gd name="T96" fmla="*/ 0 w 202"/>
                  <a:gd name="T97" fmla="*/ 89 h 365"/>
                  <a:gd name="T98" fmla="*/ 0 w 202"/>
                  <a:gd name="T99" fmla="*/ 89 h 3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02"/>
                  <a:gd name="T151" fmla="*/ 0 h 365"/>
                  <a:gd name="T152" fmla="*/ 202 w 202"/>
                  <a:gd name="T153" fmla="*/ 365 h 36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02" h="365">
                    <a:moveTo>
                      <a:pt x="0" y="89"/>
                    </a:moveTo>
                    <a:lnTo>
                      <a:pt x="20" y="110"/>
                    </a:lnTo>
                    <a:lnTo>
                      <a:pt x="40" y="134"/>
                    </a:lnTo>
                    <a:lnTo>
                      <a:pt x="54" y="160"/>
                    </a:lnTo>
                    <a:lnTo>
                      <a:pt x="69" y="188"/>
                    </a:lnTo>
                    <a:lnTo>
                      <a:pt x="81" y="217"/>
                    </a:lnTo>
                    <a:lnTo>
                      <a:pt x="91" y="245"/>
                    </a:lnTo>
                    <a:lnTo>
                      <a:pt x="100" y="272"/>
                    </a:lnTo>
                    <a:lnTo>
                      <a:pt x="107" y="297"/>
                    </a:lnTo>
                    <a:lnTo>
                      <a:pt x="112" y="318"/>
                    </a:lnTo>
                    <a:lnTo>
                      <a:pt x="116" y="334"/>
                    </a:lnTo>
                    <a:lnTo>
                      <a:pt x="118" y="344"/>
                    </a:lnTo>
                    <a:lnTo>
                      <a:pt x="118" y="347"/>
                    </a:lnTo>
                    <a:lnTo>
                      <a:pt x="132" y="360"/>
                    </a:lnTo>
                    <a:lnTo>
                      <a:pt x="144" y="365"/>
                    </a:lnTo>
                    <a:lnTo>
                      <a:pt x="156" y="365"/>
                    </a:lnTo>
                    <a:lnTo>
                      <a:pt x="165" y="360"/>
                    </a:lnTo>
                    <a:lnTo>
                      <a:pt x="174" y="353"/>
                    </a:lnTo>
                    <a:lnTo>
                      <a:pt x="181" y="343"/>
                    </a:lnTo>
                    <a:lnTo>
                      <a:pt x="187" y="332"/>
                    </a:lnTo>
                    <a:lnTo>
                      <a:pt x="193" y="321"/>
                    </a:lnTo>
                    <a:lnTo>
                      <a:pt x="196" y="309"/>
                    </a:lnTo>
                    <a:lnTo>
                      <a:pt x="199" y="300"/>
                    </a:lnTo>
                    <a:lnTo>
                      <a:pt x="200" y="294"/>
                    </a:lnTo>
                    <a:lnTo>
                      <a:pt x="200" y="291"/>
                    </a:lnTo>
                    <a:lnTo>
                      <a:pt x="202" y="248"/>
                    </a:lnTo>
                    <a:lnTo>
                      <a:pt x="199" y="207"/>
                    </a:lnTo>
                    <a:lnTo>
                      <a:pt x="191" y="170"/>
                    </a:lnTo>
                    <a:lnTo>
                      <a:pt x="181" y="135"/>
                    </a:lnTo>
                    <a:lnTo>
                      <a:pt x="169" y="106"/>
                    </a:lnTo>
                    <a:lnTo>
                      <a:pt x="156" y="78"/>
                    </a:lnTo>
                    <a:lnTo>
                      <a:pt x="141" y="55"/>
                    </a:lnTo>
                    <a:lnTo>
                      <a:pt x="128" y="35"/>
                    </a:lnTo>
                    <a:lnTo>
                      <a:pt x="116" y="20"/>
                    </a:lnTo>
                    <a:lnTo>
                      <a:pt x="106" y="10"/>
                    </a:lnTo>
                    <a:lnTo>
                      <a:pt x="100" y="2"/>
                    </a:lnTo>
                    <a:lnTo>
                      <a:pt x="97" y="0"/>
                    </a:lnTo>
                    <a:lnTo>
                      <a:pt x="96" y="2"/>
                    </a:lnTo>
                    <a:lnTo>
                      <a:pt x="91" y="8"/>
                    </a:lnTo>
                    <a:lnTo>
                      <a:pt x="82" y="16"/>
                    </a:lnTo>
                    <a:lnTo>
                      <a:pt x="73" y="26"/>
                    </a:lnTo>
                    <a:lnTo>
                      <a:pt x="62" y="38"/>
                    </a:lnTo>
                    <a:lnTo>
                      <a:pt x="50" y="50"/>
                    </a:lnTo>
                    <a:lnTo>
                      <a:pt x="38" y="61"/>
                    </a:lnTo>
                    <a:lnTo>
                      <a:pt x="26" y="73"/>
                    </a:lnTo>
                    <a:lnTo>
                      <a:pt x="18" y="82"/>
                    </a:lnTo>
                    <a:lnTo>
                      <a:pt x="9" y="88"/>
                    </a:lnTo>
                    <a:lnTo>
                      <a:pt x="3" y="91"/>
                    </a:lnTo>
                    <a:lnTo>
                      <a:pt x="0" y="89"/>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7" name="Freeform 202"/>
              <p:cNvSpPr>
                <a:spLocks/>
              </p:cNvSpPr>
              <p:nvPr/>
            </p:nvSpPr>
            <p:spPr bwMode="auto">
              <a:xfrm>
                <a:off x="3482" y="2357"/>
                <a:ext cx="43" cy="87"/>
              </a:xfrm>
              <a:custGeom>
                <a:avLst/>
                <a:gdLst>
                  <a:gd name="T0" fmla="*/ 9 w 130"/>
                  <a:gd name="T1" fmla="*/ 0 h 262"/>
                  <a:gd name="T2" fmla="*/ 0 w 130"/>
                  <a:gd name="T3" fmla="*/ 9 h 262"/>
                  <a:gd name="T4" fmla="*/ 14 w 130"/>
                  <a:gd name="T5" fmla="*/ 22 h 262"/>
                  <a:gd name="T6" fmla="*/ 40 w 130"/>
                  <a:gd name="T7" fmla="*/ 56 h 262"/>
                  <a:gd name="T8" fmla="*/ 53 w 130"/>
                  <a:gd name="T9" fmla="*/ 78 h 262"/>
                  <a:gd name="T10" fmla="*/ 62 w 130"/>
                  <a:gd name="T11" fmla="*/ 96 h 262"/>
                  <a:gd name="T12" fmla="*/ 84 w 130"/>
                  <a:gd name="T13" fmla="*/ 152 h 262"/>
                  <a:gd name="T14" fmla="*/ 89 w 130"/>
                  <a:gd name="T15" fmla="*/ 162 h 262"/>
                  <a:gd name="T16" fmla="*/ 98 w 130"/>
                  <a:gd name="T17" fmla="*/ 188 h 262"/>
                  <a:gd name="T18" fmla="*/ 105 w 130"/>
                  <a:gd name="T19" fmla="*/ 213 h 262"/>
                  <a:gd name="T20" fmla="*/ 109 w 130"/>
                  <a:gd name="T21" fmla="*/ 234 h 262"/>
                  <a:gd name="T22" fmla="*/ 114 w 130"/>
                  <a:gd name="T23" fmla="*/ 252 h 262"/>
                  <a:gd name="T24" fmla="*/ 115 w 130"/>
                  <a:gd name="T25" fmla="*/ 259 h 262"/>
                  <a:gd name="T26" fmla="*/ 115 w 130"/>
                  <a:gd name="T27" fmla="*/ 262 h 262"/>
                  <a:gd name="T28" fmla="*/ 123 w 130"/>
                  <a:gd name="T29" fmla="*/ 262 h 262"/>
                  <a:gd name="T30" fmla="*/ 130 w 130"/>
                  <a:gd name="T31" fmla="*/ 262 h 262"/>
                  <a:gd name="T32" fmla="*/ 130 w 130"/>
                  <a:gd name="T33" fmla="*/ 259 h 262"/>
                  <a:gd name="T34" fmla="*/ 129 w 130"/>
                  <a:gd name="T35" fmla="*/ 246 h 262"/>
                  <a:gd name="T36" fmla="*/ 124 w 130"/>
                  <a:gd name="T37" fmla="*/ 231 h 262"/>
                  <a:gd name="T38" fmla="*/ 120 w 130"/>
                  <a:gd name="T39" fmla="*/ 211 h 262"/>
                  <a:gd name="T40" fmla="*/ 112 w 130"/>
                  <a:gd name="T41" fmla="*/ 185 h 262"/>
                  <a:gd name="T42" fmla="*/ 104 w 130"/>
                  <a:gd name="T43" fmla="*/ 159 h 262"/>
                  <a:gd name="T44" fmla="*/ 87 w 130"/>
                  <a:gd name="T45" fmla="*/ 113 h 262"/>
                  <a:gd name="T46" fmla="*/ 86 w 130"/>
                  <a:gd name="T47" fmla="*/ 110 h 262"/>
                  <a:gd name="T48" fmla="*/ 65 w 130"/>
                  <a:gd name="T49" fmla="*/ 72 h 262"/>
                  <a:gd name="T50" fmla="*/ 49 w 130"/>
                  <a:gd name="T51" fmla="*/ 41 h 262"/>
                  <a:gd name="T52" fmla="*/ 37 w 130"/>
                  <a:gd name="T53" fmla="*/ 28 h 262"/>
                  <a:gd name="T54" fmla="*/ 9 w 130"/>
                  <a:gd name="T55" fmla="*/ 0 h 2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0"/>
                  <a:gd name="T85" fmla="*/ 0 h 262"/>
                  <a:gd name="T86" fmla="*/ 130 w 130"/>
                  <a:gd name="T87" fmla="*/ 262 h 26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0" h="262">
                    <a:moveTo>
                      <a:pt x="9" y="0"/>
                    </a:moveTo>
                    <a:lnTo>
                      <a:pt x="0" y="9"/>
                    </a:lnTo>
                    <a:lnTo>
                      <a:pt x="14" y="22"/>
                    </a:lnTo>
                    <a:lnTo>
                      <a:pt x="40" y="56"/>
                    </a:lnTo>
                    <a:lnTo>
                      <a:pt x="53" y="78"/>
                    </a:lnTo>
                    <a:lnTo>
                      <a:pt x="62" y="96"/>
                    </a:lnTo>
                    <a:lnTo>
                      <a:pt x="84" y="152"/>
                    </a:lnTo>
                    <a:lnTo>
                      <a:pt x="89" y="162"/>
                    </a:lnTo>
                    <a:lnTo>
                      <a:pt x="98" y="188"/>
                    </a:lnTo>
                    <a:lnTo>
                      <a:pt x="105" y="213"/>
                    </a:lnTo>
                    <a:lnTo>
                      <a:pt x="109" y="234"/>
                    </a:lnTo>
                    <a:lnTo>
                      <a:pt x="114" y="252"/>
                    </a:lnTo>
                    <a:lnTo>
                      <a:pt x="115" y="259"/>
                    </a:lnTo>
                    <a:lnTo>
                      <a:pt x="115" y="262"/>
                    </a:lnTo>
                    <a:lnTo>
                      <a:pt x="123" y="262"/>
                    </a:lnTo>
                    <a:lnTo>
                      <a:pt x="130" y="262"/>
                    </a:lnTo>
                    <a:lnTo>
                      <a:pt x="130" y="259"/>
                    </a:lnTo>
                    <a:lnTo>
                      <a:pt x="129" y="246"/>
                    </a:lnTo>
                    <a:lnTo>
                      <a:pt x="124" y="231"/>
                    </a:lnTo>
                    <a:lnTo>
                      <a:pt x="120" y="211"/>
                    </a:lnTo>
                    <a:lnTo>
                      <a:pt x="112" y="185"/>
                    </a:lnTo>
                    <a:lnTo>
                      <a:pt x="104" y="159"/>
                    </a:lnTo>
                    <a:lnTo>
                      <a:pt x="87" y="113"/>
                    </a:lnTo>
                    <a:lnTo>
                      <a:pt x="86" y="110"/>
                    </a:lnTo>
                    <a:lnTo>
                      <a:pt x="65" y="72"/>
                    </a:lnTo>
                    <a:lnTo>
                      <a:pt x="49" y="41"/>
                    </a:lnTo>
                    <a:lnTo>
                      <a:pt x="37" y="28"/>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8" name="Freeform 203"/>
              <p:cNvSpPr>
                <a:spLocks/>
              </p:cNvSpPr>
              <p:nvPr/>
            </p:nvSpPr>
            <p:spPr bwMode="auto">
              <a:xfrm>
                <a:off x="3520" y="2426"/>
                <a:ext cx="33" cy="26"/>
              </a:xfrm>
              <a:custGeom>
                <a:avLst/>
                <a:gdLst>
                  <a:gd name="T0" fmla="*/ 0 w 98"/>
                  <a:gd name="T1" fmla="*/ 54 h 79"/>
                  <a:gd name="T2" fmla="*/ 0 w 98"/>
                  <a:gd name="T3" fmla="*/ 57 h 79"/>
                  <a:gd name="T4" fmla="*/ 18 w 98"/>
                  <a:gd name="T5" fmla="*/ 73 h 79"/>
                  <a:gd name="T6" fmla="*/ 33 w 98"/>
                  <a:gd name="T7" fmla="*/ 79 h 79"/>
                  <a:gd name="T8" fmla="*/ 46 w 98"/>
                  <a:gd name="T9" fmla="*/ 79 h 79"/>
                  <a:gd name="T10" fmla="*/ 61 w 98"/>
                  <a:gd name="T11" fmla="*/ 72 h 79"/>
                  <a:gd name="T12" fmla="*/ 68 w 98"/>
                  <a:gd name="T13" fmla="*/ 66 h 79"/>
                  <a:gd name="T14" fmla="*/ 74 w 98"/>
                  <a:gd name="T15" fmla="*/ 60 h 79"/>
                  <a:gd name="T16" fmla="*/ 83 w 98"/>
                  <a:gd name="T17" fmla="*/ 42 h 79"/>
                  <a:gd name="T18" fmla="*/ 90 w 98"/>
                  <a:gd name="T19" fmla="*/ 26 h 79"/>
                  <a:gd name="T20" fmla="*/ 93 w 98"/>
                  <a:gd name="T21" fmla="*/ 17 h 79"/>
                  <a:gd name="T22" fmla="*/ 96 w 98"/>
                  <a:gd name="T23" fmla="*/ 8 h 79"/>
                  <a:gd name="T24" fmla="*/ 98 w 98"/>
                  <a:gd name="T25" fmla="*/ 3 h 79"/>
                  <a:gd name="T26" fmla="*/ 83 w 98"/>
                  <a:gd name="T27" fmla="*/ 0 h 79"/>
                  <a:gd name="T28" fmla="*/ 81 w 98"/>
                  <a:gd name="T29" fmla="*/ 5 h 79"/>
                  <a:gd name="T30" fmla="*/ 78 w 98"/>
                  <a:gd name="T31" fmla="*/ 14 h 79"/>
                  <a:gd name="T32" fmla="*/ 75 w 98"/>
                  <a:gd name="T33" fmla="*/ 29 h 79"/>
                  <a:gd name="T34" fmla="*/ 71 w 98"/>
                  <a:gd name="T35" fmla="*/ 36 h 79"/>
                  <a:gd name="T36" fmla="*/ 68 w 98"/>
                  <a:gd name="T37" fmla="*/ 39 h 79"/>
                  <a:gd name="T38" fmla="*/ 59 w 98"/>
                  <a:gd name="T39" fmla="*/ 54 h 79"/>
                  <a:gd name="T40" fmla="*/ 49 w 98"/>
                  <a:gd name="T41" fmla="*/ 63 h 79"/>
                  <a:gd name="T42" fmla="*/ 46 w 98"/>
                  <a:gd name="T43" fmla="*/ 64 h 79"/>
                  <a:gd name="T44" fmla="*/ 36 w 98"/>
                  <a:gd name="T45" fmla="*/ 64 h 79"/>
                  <a:gd name="T46" fmla="*/ 27 w 98"/>
                  <a:gd name="T47" fmla="*/ 61 h 79"/>
                  <a:gd name="T48" fmla="*/ 12 w 98"/>
                  <a:gd name="T49" fmla="*/ 48 h 79"/>
                  <a:gd name="T50" fmla="*/ 8 w 98"/>
                  <a:gd name="T51" fmla="*/ 54 h 79"/>
                  <a:gd name="T52" fmla="*/ 0 w 98"/>
                  <a:gd name="T53" fmla="*/ 54 h 7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8"/>
                  <a:gd name="T82" fmla="*/ 0 h 79"/>
                  <a:gd name="T83" fmla="*/ 98 w 98"/>
                  <a:gd name="T84" fmla="*/ 79 h 7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8" h="79">
                    <a:moveTo>
                      <a:pt x="0" y="54"/>
                    </a:moveTo>
                    <a:lnTo>
                      <a:pt x="0" y="57"/>
                    </a:lnTo>
                    <a:lnTo>
                      <a:pt x="18" y="73"/>
                    </a:lnTo>
                    <a:lnTo>
                      <a:pt x="33" y="79"/>
                    </a:lnTo>
                    <a:lnTo>
                      <a:pt x="46" y="79"/>
                    </a:lnTo>
                    <a:lnTo>
                      <a:pt x="61" y="72"/>
                    </a:lnTo>
                    <a:lnTo>
                      <a:pt x="68" y="66"/>
                    </a:lnTo>
                    <a:lnTo>
                      <a:pt x="74" y="60"/>
                    </a:lnTo>
                    <a:lnTo>
                      <a:pt x="83" y="42"/>
                    </a:lnTo>
                    <a:lnTo>
                      <a:pt x="90" y="26"/>
                    </a:lnTo>
                    <a:lnTo>
                      <a:pt x="93" y="17"/>
                    </a:lnTo>
                    <a:lnTo>
                      <a:pt x="96" y="8"/>
                    </a:lnTo>
                    <a:lnTo>
                      <a:pt x="98" y="3"/>
                    </a:lnTo>
                    <a:lnTo>
                      <a:pt x="83" y="0"/>
                    </a:lnTo>
                    <a:lnTo>
                      <a:pt x="81" y="5"/>
                    </a:lnTo>
                    <a:lnTo>
                      <a:pt x="78" y="14"/>
                    </a:lnTo>
                    <a:lnTo>
                      <a:pt x="75" y="29"/>
                    </a:lnTo>
                    <a:lnTo>
                      <a:pt x="71" y="36"/>
                    </a:lnTo>
                    <a:lnTo>
                      <a:pt x="68" y="39"/>
                    </a:lnTo>
                    <a:lnTo>
                      <a:pt x="59" y="54"/>
                    </a:lnTo>
                    <a:lnTo>
                      <a:pt x="49" y="63"/>
                    </a:lnTo>
                    <a:lnTo>
                      <a:pt x="46" y="64"/>
                    </a:lnTo>
                    <a:lnTo>
                      <a:pt x="36" y="64"/>
                    </a:lnTo>
                    <a:lnTo>
                      <a:pt x="27" y="61"/>
                    </a:lnTo>
                    <a:lnTo>
                      <a:pt x="12" y="48"/>
                    </a:lnTo>
                    <a:lnTo>
                      <a:pt x="8" y="54"/>
                    </a:lnTo>
                    <a:lnTo>
                      <a:pt x="0"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9" name="Freeform 204"/>
              <p:cNvSpPr>
                <a:spLocks/>
              </p:cNvSpPr>
              <p:nvPr/>
            </p:nvSpPr>
            <p:spPr bwMode="auto">
              <a:xfrm>
                <a:off x="3528" y="2345"/>
                <a:ext cx="25" cy="82"/>
              </a:xfrm>
              <a:custGeom>
                <a:avLst/>
                <a:gdLst>
                  <a:gd name="T0" fmla="*/ 73 w 74"/>
                  <a:gd name="T1" fmla="*/ 245 h 245"/>
                  <a:gd name="T2" fmla="*/ 73 w 74"/>
                  <a:gd name="T3" fmla="*/ 240 h 245"/>
                  <a:gd name="T4" fmla="*/ 74 w 74"/>
                  <a:gd name="T5" fmla="*/ 197 h 245"/>
                  <a:gd name="T6" fmla="*/ 71 w 74"/>
                  <a:gd name="T7" fmla="*/ 155 h 245"/>
                  <a:gd name="T8" fmla="*/ 64 w 74"/>
                  <a:gd name="T9" fmla="*/ 118 h 245"/>
                  <a:gd name="T10" fmla="*/ 52 w 74"/>
                  <a:gd name="T11" fmla="*/ 78 h 245"/>
                  <a:gd name="T12" fmla="*/ 49 w 74"/>
                  <a:gd name="T13" fmla="*/ 71 h 245"/>
                  <a:gd name="T14" fmla="*/ 25 w 74"/>
                  <a:gd name="T15" fmla="*/ 19 h 245"/>
                  <a:gd name="T16" fmla="*/ 12 w 74"/>
                  <a:gd name="T17" fmla="*/ 0 h 245"/>
                  <a:gd name="T18" fmla="*/ 6 w 74"/>
                  <a:gd name="T19" fmla="*/ 4 h 245"/>
                  <a:gd name="T20" fmla="*/ 0 w 74"/>
                  <a:gd name="T21" fmla="*/ 9 h 245"/>
                  <a:gd name="T22" fmla="*/ 17 w 74"/>
                  <a:gd name="T23" fmla="*/ 34 h 245"/>
                  <a:gd name="T24" fmla="*/ 20 w 74"/>
                  <a:gd name="T25" fmla="*/ 38 h 245"/>
                  <a:gd name="T26" fmla="*/ 40 w 74"/>
                  <a:gd name="T27" fmla="*/ 90 h 245"/>
                  <a:gd name="T28" fmla="*/ 49 w 74"/>
                  <a:gd name="T29" fmla="*/ 121 h 245"/>
                  <a:gd name="T30" fmla="*/ 56 w 74"/>
                  <a:gd name="T31" fmla="*/ 158 h 245"/>
                  <a:gd name="T32" fmla="*/ 59 w 74"/>
                  <a:gd name="T33" fmla="*/ 197 h 245"/>
                  <a:gd name="T34" fmla="*/ 58 w 74"/>
                  <a:gd name="T35" fmla="*/ 240 h 245"/>
                  <a:gd name="T36" fmla="*/ 58 w 74"/>
                  <a:gd name="T37" fmla="*/ 242 h 245"/>
                  <a:gd name="T38" fmla="*/ 73 w 74"/>
                  <a:gd name="T39" fmla="*/ 245 h 2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4"/>
                  <a:gd name="T61" fmla="*/ 0 h 245"/>
                  <a:gd name="T62" fmla="*/ 74 w 74"/>
                  <a:gd name="T63" fmla="*/ 245 h 24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4" h="245">
                    <a:moveTo>
                      <a:pt x="73" y="245"/>
                    </a:moveTo>
                    <a:lnTo>
                      <a:pt x="73" y="240"/>
                    </a:lnTo>
                    <a:lnTo>
                      <a:pt x="74" y="197"/>
                    </a:lnTo>
                    <a:lnTo>
                      <a:pt x="71" y="155"/>
                    </a:lnTo>
                    <a:lnTo>
                      <a:pt x="64" y="118"/>
                    </a:lnTo>
                    <a:lnTo>
                      <a:pt x="52" y="78"/>
                    </a:lnTo>
                    <a:lnTo>
                      <a:pt x="49" y="71"/>
                    </a:lnTo>
                    <a:lnTo>
                      <a:pt x="25" y="19"/>
                    </a:lnTo>
                    <a:lnTo>
                      <a:pt x="12" y="0"/>
                    </a:lnTo>
                    <a:lnTo>
                      <a:pt x="6" y="4"/>
                    </a:lnTo>
                    <a:lnTo>
                      <a:pt x="0" y="9"/>
                    </a:lnTo>
                    <a:lnTo>
                      <a:pt x="17" y="34"/>
                    </a:lnTo>
                    <a:lnTo>
                      <a:pt x="20" y="38"/>
                    </a:lnTo>
                    <a:lnTo>
                      <a:pt x="40" y="90"/>
                    </a:lnTo>
                    <a:lnTo>
                      <a:pt x="49" y="121"/>
                    </a:lnTo>
                    <a:lnTo>
                      <a:pt x="56" y="158"/>
                    </a:lnTo>
                    <a:lnTo>
                      <a:pt x="59" y="197"/>
                    </a:lnTo>
                    <a:lnTo>
                      <a:pt x="58" y="240"/>
                    </a:lnTo>
                    <a:lnTo>
                      <a:pt x="58" y="242"/>
                    </a:lnTo>
                    <a:lnTo>
                      <a:pt x="73" y="2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20" name="Freeform 205"/>
              <p:cNvSpPr>
                <a:spLocks/>
              </p:cNvSpPr>
              <p:nvPr/>
            </p:nvSpPr>
            <p:spPr bwMode="auto">
              <a:xfrm>
                <a:off x="3515" y="2328"/>
                <a:ext cx="22" cy="33"/>
              </a:xfrm>
              <a:custGeom>
                <a:avLst/>
                <a:gdLst>
                  <a:gd name="T0" fmla="*/ 47 w 66"/>
                  <a:gd name="T1" fmla="*/ 57 h 100"/>
                  <a:gd name="T2" fmla="*/ 53 w 66"/>
                  <a:gd name="T3" fmla="*/ 55 h 100"/>
                  <a:gd name="T4" fmla="*/ 35 w 66"/>
                  <a:gd name="T5" fmla="*/ 27 h 100"/>
                  <a:gd name="T6" fmla="*/ 34 w 66"/>
                  <a:gd name="T7" fmla="*/ 25 h 100"/>
                  <a:gd name="T8" fmla="*/ 24 w 66"/>
                  <a:gd name="T9" fmla="*/ 15 h 100"/>
                  <a:gd name="T10" fmla="*/ 12 w 66"/>
                  <a:gd name="T11" fmla="*/ 0 h 100"/>
                  <a:gd name="T12" fmla="*/ 6 w 66"/>
                  <a:gd name="T13" fmla="*/ 4 h 100"/>
                  <a:gd name="T14" fmla="*/ 0 w 66"/>
                  <a:gd name="T15" fmla="*/ 9 h 100"/>
                  <a:gd name="T16" fmla="*/ 0 w 66"/>
                  <a:gd name="T17" fmla="*/ 9 h 100"/>
                  <a:gd name="T18" fmla="*/ 10 w 66"/>
                  <a:gd name="T19" fmla="*/ 19 h 100"/>
                  <a:gd name="T20" fmla="*/ 33 w 66"/>
                  <a:gd name="T21" fmla="*/ 47 h 100"/>
                  <a:gd name="T22" fmla="*/ 66 w 66"/>
                  <a:gd name="T23" fmla="*/ 100 h 100"/>
                  <a:gd name="T24" fmla="*/ 41 w 66"/>
                  <a:gd name="T25" fmla="*/ 62 h 100"/>
                  <a:gd name="T26" fmla="*/ 47 w 66"/>
                  <a:gd name="T27" fmla="*/ 57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6"/>
                  <a:gd name="T43" fmla="*/ 0 h 100"/>
                  <a:gd name="T44" fmla="*/ 66 w 66"/>
                  <a:gd name="T45" fmla="*/ 100 h 1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6" h="100">
                    <a:moveTo>
                      <a:pt x="47" y="57"/>
                    </a:moveTo>
                    <a:lnTo>
                      <a:pt x="53" y="55"/>
                    </a:lnTo>
                    <a:lnTo>
                      <a:pt x="35" y="27"/>
                    </a:lnTo>
                    <a:lnTo>
                      <a:pt x="34" y="25"/>
                    </a:lnTo>
                    <a:lnTo>
                      <a:pt x="24" y="15"/>
                    </a:lnTo>
                    <a:lnTo>
                      <a:pt x="12" y="0"/>
                    </a:lnTo>
                    <a:lnTo>
                      <a:pt x="6" y="4"/>
                    </a:lnTo>
                    <a:lnTo>
                      <a:pt x="0" y="9"/>
                    </a:lnTo>
                    <a:lnTo>
                      <a:pt x="10" y="19"/>
                    </a:lnTo>
                    <a:lnTo>
                      <a:pt x="33" y="47"/>
                    </a:lnTo>
                    <a:lnTo>
                      <a:pt x="66" y="100"/>
                    </a:lnTo>
                    <a:lnTo>
                      <a:pt x="41" y="62"/>
                    </a:lnTo>
                    <a:lnTo>
                      <a:pt x="4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21" name="Freeform 206"/>
              <p:cNvSpPr>
                <a:spLocks/>
              </p:cNvSpPr>
              <p:nvPr/>
            </p:nvSpPr>
            <p:spPr bwMode="auto">
              <a:xfrm>
                <a:off x="3514" y="2327"/>
                <a:ext cx="7" cy="4"/>
              </a:xfrm>
              <a:custGeom>
                <a:avLst/>
                <a:gdLst>
                  <a:gd name="T0" fmla="*/ 13 w 19"/>
                  <a:gd name="T1" fmla="*/ 3 h 12"/>
                  <a:gd name="T2" fmla="*/ 19 w 19"/>
                  <a:gd name="T3" fmla="*/ 10 h 12"/>
                  <a:gd name="T4" fmla="*/ 8 w 19"/>
                  <a:gd name="T5" fmla="*/ 0 h 12"/>
                  <a:gd name="T6" fmla="*/ 4 w 19"/>
                  <a:gd name="T7" fmla="*/ 5 h 12"/>
                  <a:gd name="T8" fmla="*/ 0 w 19"/>
                  <a:gd name="T9" fmla="*/ 9 h 12"/>
                  <a:gd name="T10" fmla="*/ 3 w 19"/>
                  <a:gd name="T11" fmla="*/ 12 h 12"/>
                  <a:gd name="T12" fmla="*/ 7 w 19"/>
                  <a:gd name="T13" fmla="*/ 7 h 12"/>
                  <a:gd name="T14" fmla="*/ 13 w 19"/>
                  <a:gd name="T15" fmla="*/ 3 h 12"/>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2"/>
                  <a:gd name="T26" fmla="*/ 19 w 19"/>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2">
                    <a:moveTo>
                      <a:pt x="13" y="3"/>
                    </a:moveTo>
                    <a:lnTo>
                      <a:pt x="19" y="10"/>
                    </a:lnTo>
                    <a:lnTo>
                      <a:pt x="8" y="0"/>
                    </a:lnTo>
                    <a:lnTo>
                      <a:pt x="4" y="5"/>
                    </a:lnTo>
                    <a:lnTo>
                      <a:pt x="0" y="9"/>
                    </a:lnTo>
                    <a:lnTo>
                      <a:pt x="3" y="12"/>
                    </a:lnTo>
                    <a:lnTo>
                      <a:pt x="7" y="7"/>
                    </a:lnTo>
                    <a:lnTo>
                      <a:pt x="1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22" name="Freeform 207"/>
              <p:cNvSpPr>
                <a:spLocks/>
              </p:cNvSpPr>
              <p:nvPr/>
            </p:nvSpPr>
            <p:spPr bwMode="auto">
              <a:xfrm>
                <a:off x="3513" y="2325"/>
                <a:ext cx="5" cy="5"/>
              </a:xfrm>
              <a:custGeom>
                <a:avLst/>
                <a:gdLst>
                  <a:gd name="T0" fmla="*/ 11 w 13"/>
                  <a:gd name="T1" fmla="*/ 6 h 16"/>
                  <a:gd name="T2" fmla="*/ 6 w 13"/>
                  <a:gd name="T3" fmla="*/ 0 h 16"/>
                  <a:gd name="T4" fmla="*/ 0 w 13"/>
                  <a:gd name="T5" fmla="*/ 11 h 16"/>
                  <a:gd name="T6" fmla="*/ 6 w 13"/>
                  <a:gd name="T7" fmla="*/ 13 h 16"/>
                  <a:gd name="T8" fmla="*/ 11 w 13"/>
                  <a:gd name="T9" fmla="*/ 16 h 16"/>
                  <a:gd name="T10" fmla="*/ 13 w 13"/>
                  <a:gd name="T11" fmla="*/ 13 h 16"/>
                  <a:gd name="T12" fmla="*/ 7 w 13"/>
                  <a:gd name="T13" fmla="*/ 11 h 16"/>
                  <a:gd name="T14" fmla="*/ 11 w 13"/>
                  <a:gd name="T15" fmla="*/ 6 h 16"/>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6"/>
                  <a:gd name="T26" fmla="*/ 13 w 13"/>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6">
                    <a:moveTo>
                      <a:pt x="11" y="6"/>
                    </a:moveTo>
                    <a:lnTo>
                      <a:pt x="6" y="0"/>
                    </a:lnTo>
                    <a:lnTo>
                      <a:pt x="0" y="11"/>
                    </a:lnTo>
                    <a:lnTo>
                      <a:pt x="6" y="13"/>
                    </a:lnTo>
                    <a:lnTo>
                      <a:pt x="11" y="16"/>
                    </a:lnTo>
                    <a:lnTo>
                      <a:pt x="13" y="13"/>
                    </a:lnTo>
                    <a:lnTo>
                      <a:pt x="7" y="11"/>
                    </a:lnTo>
                    <a:lnTo>
                      <a:pt x="1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23" name="Freeform 208"/>
              <p:cNvSpPr>
                <a:spLocks/>
              </p:cNvSpPr>
              <p:nvPr/>
            </p:nvSpPr>
            <p:spPr bwMode="auto">
              <a:xfrm>
                <a:off x="3485" y="2328"/>
                <a:ext cx="32" cy="32"/>
              </a:xfrm>
              <a:custGeom>
                <a:avLst/>
                <a:gdLst>
                  <a:gd name="T0" fmla="*/ 92 w 97"/>
                  <a:gd name="T1" fmla="*/ 4 h 96"/>
                  <a:gd name="T2" fmla="*/ 86 w 97"/>
                  <a:gd name="T3" fmla="*/ 0 h 96"/>
                  <a:gd name="T4" fmla="*/ 81 w 97"/>
                  <a:gd name="T5" fmla="*/ 6 h 96"/>
                  <a:gd name="T6" fmla="*/ 74 w 97"/>
                  <a:gd name="T7" fmla="*/ 12 h 96"/>
                  <a:gd name="T8" fmla="*/ 55 w 97"/>
                  <a:gd name="T9" fmla="*/ 34 h 96"/>
                  <a:gd name="T10" fmla="*/ 14 w 97"/>
                  <a:gd name="T11" fmla="*/ 75 h 96"/>
                  <a:gd name="T12" fmla="*/ 0 w 97"/>
                  <a:gd name="T13" fmla="*/ 84 h 96"/>
                  <a:gd name="T14" fmla="*/ 5 w 97"/>
                  <a:gd name="T15" fmla="*/ 90 h 96"/>
                  <a:gd name="T16" fmla="*/ 9 w 97"/>
                  <a:gd name="T17" fmla="*/ 96 h 96"/>
                  <a:gd name="T18" fmla="*/ 14 w 97"/>
                  <a:gd name="T19" fmla="*/ 93 h 96"/>
                  <a:gd name="T20" fmla="*/ 84 w 97"/>
                  <a:gd name="T21" fmla="*/ 22 h 96"/>
                  <a:gd name="T22" fmla="*/ 83 w 97"/>
                  <a:gd name="T23" fmla="*/ 24 h 96"/>
                  <a:gd name="T24" fmla="*/ 93 w 97"/>
                  <a:gd name="T25" fmla="*/ 15 h 96"/>
                  <a:gd name="T26" fmla="*/ 96 w 97"/>
                  <a:gd name="T27" fmla="*/ 12 h 96"/>
                  <a:gd name="T28" fmla="*/ 97 w 97"/>
                  <a:gd name="T29" fmla="*/ 7 h 96"/>
                  <a:gd name="T30" fmla="*/ 92 w 97"/>
                  <a:gd name="T31" fmla="*/ 4 h 9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7"/>
                  <a:gd name="T49" fmla="*/ 0 h 96"/>
                  <a:gd name="T50" fmla="*/ 97 w 97"/>
                  <a:gd name="T51" fmla="*/ 96 h 9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7" h="96">
                    <a:moveTo>
                      <a:pt x="92" y="4"/>
                    </a:moveTo>
                    <a:lnTo>
                      <a:pt x="86" y="0"/>
                    </a:lnTo>
                    <a:lnTo>
                      <a:pt x="81" y="6"/>
                    </a:lnTo>
                    <a:lnTo>
                      <a:pt x="74" y="12"/>
                    </a:lnTo>
                    <a:lnTo>
                      <a:pt x="55" y="34"/>
                    </a:lnTo>
                    <a:lnTo>
                      <a:pt x="14" y="75"/>
                    </a:lnTo>
                    <a:lnTo>
                      <a:pt x="0" y="84"/>
                    </a:lnTo>
                    <a:lnTo>
                      <a:pt x="5" y="90"/>
                    </a:lnTo>
                    <a:lnTo>
                      <a:pt x="9" y="96"/>
                    </a:lnTo>
                    <a:lnTo>
                      <a:pt x="14" y="93"/>
                    </a:lnTo>
                    <a:lnTo>
                      <a:pt x="84" y="22"/>
                    </a:lnTo>
                    <a:lnTo>
                      <a:pt x="83" y="24"/>
                    </a:lnTo>
                    <a:lnTo>
                      <a:pt x="93" y="15"/>
                    </a:lnTo>
                    <a:lnTo>
                      <a:pt x="96" y="12"/>
                    </a:lnTo>
                    <a:lnTo>
                      <a:pt x="97" y="7"/>
                    </a:lnTo>
                    <a:lnTo>
                      <a:pt x="9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pSp>
        <p:grpSp>
          <p:nvGrpSpPr>
            <p:cNvPr id="22535" name="Group 410"/>
            <p:cNvGrpSpPr>
              <a:grpSpLocks/>
            </p:cNvGrpSpPr>
            <p:nvPr/>
          </p:nvGrpSpPr>
          <p:grpSpPr bwMode="auto">
            <a:xfrm>
              <a:off x="2596" y="1090"/>
              <a:ext cx="2930" cy="2738"/>
              <a:chOff x="2596" y="1090"/>
              <a:chExt cx="2930" cy="2738"/>
            </a:xfrm>
          </p:grpSpPr>
          <p:sp>
            <p:nvSpPr>
              <p:cNvPr id="22724" name="Freeform 210"/>
              <p:cNvSpPr>
                <a:spLocks/>
              </p:cNvSpPr>
              <p:nvPr/>
            </p:nvSpPr>
            <p:spPr bwMode="auto">
              <a:xfrm>
                <a:off x="3483" y="2356"/>
                <a:ext cx="6" cy="5"/>
              </a:xfrm>
              <a:custGeom>
                <a:avLst/>
                <a:gdLst>
                  <a:gd name="T0" fmla="*/ 9 w 18"/>
                  <a:gd name="T1" fmla="*/ 6 h 15"/>
                  <a:gd name="T2" fmla="*/ 6 w 18"/>
                  <a:gd name="T3" fmla="*/ 0 h 15"/>
                  <a:gd name="T4" fmla="*/ 0 w 18"/>
                  <a:gd name="T5" fmla="*/ 3 h 15"/>
                  <a:gd name="T6" fmla="*/ 3 w 18"/>
                  <a:gd name="T7" fmla="*/ 9 h 15"/>
                  <a:gd name="T8" fmla="*/ 6 w 18"/>
                  <a:gd name="T9" fmla="*/ 15 h 15"/>
                  <a:gd name="T10" fmla="*/ 18 w 18"/>
                  <a:gd name="T11" fmla="*/ 9 h 15"/>
                  <a:gd name="T12" fmla="*/ 13 w 18"/>
                  <a:gd name="T13" fmla="*/ 12 h 15"/>
                  <a:gd name="T14" fmla="*/ 9 w 18"/>
                  <a:gd name="T15" fmla="*/ 6 h 1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5"/>
                  <a:gd name="T26" fmla="*/ 18 w 18"/>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5">
                    <a:moveTo>
                      <a:pt x="9" y="6"/>
                    </a:moveTo>
                    <a:lnTo>
                      <a:pt x="6" y="0"/>
                    </a:lnTo>
                    <a:lnTo>
                      <a:pt x="0" y="3"/>
                    </a:lnTo>
                    <a:lnTo>
                      <a:pt x="3" y="9"/>
                    </a:lnTo>
                    <a:lnTo>
                      <a:pt x="6" y="15"/>
                    </a:lnTo>
                    <a:lnTo>
                      <a:pt x="18" y="9"/>
                    </a:lnTo>
                    <a:lnTo>
                      <a:pt x="13" y="12"/>
                    </a:lnTo>
                    <a:lnTo>
                      <a:pt x="9"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5" name="Freeform 211"/>
              <p:cNvSpPr>
                <a:spLocks/>
              </p:cNvSpPr>
              <p:nvPr/>
            </p:nvSpPr>
            <p:spPr bwMode="auto">
              <a:xfrm>
                <a:off x="3482" y="2356"/>
                <a:ext cx="3" cy="5"/>
              </a:xfrm>
              <a:custGeom>
                <a:avLst/>
                <a:gdLst>
                  <a:gd name="T0" fmla="*/ 6 w 9"/>
                  <a:gd name="T1" fmla="*/ 8 h 15"/>
                  <a:gd name="T2" fmla="*/ 9 w 9"/>
                  <a:gd name="T3" fmla="*/ 2 h 15"/>
                  <a:gd name="T4" fmla="*/ 6 w 9"/>
                  <a:gd name="T5" fmla="*/ 0 h 15"/>
                  <a:gd name="T6" fmla="*/ 3 w 9"/>
                  <a:gd name="T7" fmla="*/ 6 h 15"/>
                  <a:gd name="T8" fmla="*/ 0 w 9"/>
                  <a:gd name="T9" fmla="*/ 12 h 15"/>
                  <a:gd name="T10" fmla="*/ 6 w 9"/>
                  <a:gd name="T11" fmla="*/ 15 h 15"/>
                  <a:gd name="T12" fmla="*/ 9 w 9"/>
                  <a:gd name="T13" fmla="*/ 14 h 15"/>
                  <a:gd name="T14" fmla="*/ 6 w 9"/>
                  <a:gd name="T15" fmla="*/ 8 h 15"/>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15"/>
                  <a:gd name="T26" fmla="*/ 9 w 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15">
                    <a:moveTo>
                      <a:pt x="6" y="8"/>
                    </a:moveTo>
                    <a:lnTo>
                      <a:pt x="9" y="2"/>
                    </a:lnTo>
                    <a:lnTo>
                      <a:pt x="6" y="0"/>
                    </a:lnTo>
                    <a:lnTo>
                      <a:pt x="3" y="6"/>
                    </a:lnTo>
                    <a:lnTo>
                      <a:pt x="0" y="12"/>
                    </a:lnTo>
                    <a:lnTo>
                      <a:pt x="6" y="15"/>
                    </a:lnTo>
                    <a:lnTo>
                      <a:pt x="9" y="14"/>
                    </a:lnTo>
                    <a:lnTo>
                      <a:pt x="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6" name="Freeform 212"/>
              <p:cNvSpPr>
                <a:spLocks/>
              </p:cNvSpPr>
              <p:nvPr/>
            </p:nvSpPr>
            <p:spPr bwMode="auto">
              <a:xfrm>
                <a:off x="3482" y="2356"/>
                <a:ext cx="2" cy="4"/>
              </a:xfrm>
              <a:custGeom>
                <a:avLst/>
                <a:gdLst>
                  <a:gd name="T0" fmla="*/ 8 w 8"/>
                  <a:gd name="T1" fmla="*/ 0 h 11"/>
                  <a:gd name="T2" fmla="*/ 8 w 8"/>
                  <a:gd name="T3" fmla="*/ 0 h 11"/>
                  <a:gd name="T4" fmla="*/ 0 w 8"/>
                  <a:gd name="T5" fmla="*/ 11 h 11"/>
                  <a:gd name="T6" fmla="*/ 5 w 8"/>
                  <a:gd name="T7" fmla="*/ 6 h 11"/>
                  <a:gd name="T8" fmla="*/ 8 w 8"/>
                  <a:gd name="T9" fmla="*/ 0 h 11"/>
                  <a:gd name="T10" fmla="*/ 0 60000 65536"/>
                  <a:gd name="T11" fmla="*/ 0 60000 65536"/>
                  <a:gd name="T12" fmla="*/ 0 60000 65536"/>
                  <a:gd name="T13" fmla="*/ 0 60000 65536"/>
                  <a:gd name="T14" fmla="*/ 0 60000 65536"/>
                  <a:gd name="T15" fmla="*/ 0 w 8"/>
                  <a:gd name="T16" fmla="*/ 0 h 11"/>
                  <a:gd name="T17" fmla="*/ 8 w 8"/>
                  <a:gd name="T18" fmla="*/ 11 h 11"/>
                </a:gdLst>
                <a:ahLst/>
                <a:cxnLst>
                  <a:cxn ang="T10">
                    <a:pos x="T0" y="T1"/>
                  </a:cxn>
                  <a:cxn ang="T11">
                    <a:pos x="T2" y="T3"/>
                  </a:cxn>
                  <a:cxn ang="T12">
                    <a:pos x="T4" y="T5"/>
                  </a:cxn>
                  <a:cxn ang="T13">
                    <a:pos x="T6" y="T7"/>
                  </a:cxn>
                  <a:cxn ang="T14">
                    <a:pos x="T8" y="T9"/>
                  </a:cxn>
                </a:cxnLst>
                <a:rect l="T15" t="T16" r="T17" b="T18"/>
                <a:pathLst>
                  <a:path w="8" h="11">
                    <a:moveTo>
                      <a:pt x="8" y="0"/>
                    </a:moveTo>
                    <a:lnTo>
                      <a:pt x="8" y="0"/>
                    </a:lnTo>
                    <a:lnTo>
                      <a:pt x="0" y="11"/>
                    </a:lnTo>
                    <a:lnTo>
                      <a:pt x="5" y="6"/>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7" name="Freeform 213"/>
              <p:cNvSpPr>
                <a:spLocks/>
              </p:cNvSpPr>
              <p:nvPr/>
            </p:nvSpPr>
            <p:spPr bwMode="auto">
              <a:xfrm>
                <a:off x="3437" y="2404"/>
                <a:ext cx="84" cy="86"/>
              </a:xfrm>
              <a:custGeom>
                <a:avLst/>
                <a:gdLst>
                  <a:gd name="T0" fmla="*/ 136 w 251"/>
                  <a:gd name="T1" fmla="*/ 256 h 256"/>
                  <a:gd name="T2" fmla="*/ 81 w 251"/>
                  <a:gd name="T3" fmla="*/ 249 h 256"/>
                  <a:gd name="T4" fmla="*/ 42 w 251"/>
                  <a:gd name="T5" fmla="*/ 234 h 256"/>
                  <a:gd name="T6" fmla="*/ 17 w 251"/>
                  <a:gd name="T7" fmla="*/ 213 h 256"/>
                  <a:gd name="T8" fmla="*/ 5 w 251"/>
                  <a:gd name="T9" fmla="*/ 190 h 256"/>
                  <a:gd name="T10" fmla="*/ 0 w 251"/>
                  <a:gd name="T11" fmla="*/ 163 h 256"/>
                  <a:gd name="T12" fmla="*/ 5 w 251"/>
                  <a:gd name="T13" fmla="*/ 135 h 256"/>
                  <a:gd name="T14" fmla="*/ 15 w 251"/>
                  <a:gd name="T15" fmla="*/ 107 h 256"/>
                  <a:gd name="T16" fmla="*/ 28 w 251"/>
                  <a:gd name="T17" fmla="*/ 82 h 256"/>
                  <a:gd name="T18" fmla="*/ 42 w 251"/>
                  <a:gd name="T19" fmla="*/ 59 h 256"/>
                  <a:gd name="T20" fmla="*/ 55 w 251"/>
                  <a:gd name="T21" fmla="*/ 41 h 256"/>
                  <a:gd name="T22" fmla="*/ 64 w 251"/>
                  <a:gd name="T23" fmla="*/ 29 h 256"/>
                  <a:gd name="T24" fmla="*/ 67 w 251"/>
                  <a:gd name="T25" fmla="*/ 25 h 256"/>
                  <a:gd name="T26" fmla="*/ 84 w 251"/>
                  <a:gd name="T27" fmla="*/ 16 h 256"/>
                  <a:gd name="T28" fmla="*/ 102 w 251"/>
                  <a:gd name="T29" fmla="*/ 9 h 256"/>
                  <a:gd name="T30" fmla="*/ 120 w 251"/>
                  <a:gd name="T31" fmla="*/ 3 h 256"/>
                  <a:gd name="T32" fmla="*/ 136 w 251"/>
                  <a:gd name="T33" fmla="*/ 0 h 256"/>
                  <a:gd name="T34" fmla="*/ 154 w 251"/>
                  <a:gd name="T35" fmla="*/ 0 h 256"/>
                  <a:gd name="T36" fmla="*/ 170 w 251"/>
                  <a:gd name="T37" fmla="*/ 3 h 256"/>
                  <a:gd name="T38" fmla="*/ 185 w 251"/>
                  <a:gd name="T39" fmla="*/ 10 h 256"/>
                  <a:gd name="T40" fmla="*/ 199 w 251"/>
                  <a:gd name="T41" fmla="*/ 20 h 256"/>
                  <a:gd name="T42" fmla="*/ 212 w 251"/>
                  <a:gd name="T43" fmla="*/ 37 h 256"/>
                  <a:gd name="T44" fmla="*/ 224 w 251"/>
                  <a:gd name="T45" fmla="*/ 56 h 256"/>
                  <a:gd name="T46" fmla="*/ 236 w 251"/>
                  <a:gd name="T47" fmla="*/ 81 h 256"/>
                  <a:gd name="T48" fmla="*/ 245 w 251"/>
                  <a:gd name="T49" fmla="*/ 112 h 256"/>
                  <a:gd name="T50" fmla="*/ 251 w 251"/>
                  <a:gd name="T51" fmla="*/ 144 h 256"/>
                  <a:gd name="T52" fmla="*/ 249 w 251"/>
                  <a:gd name="T53" fmla="*/ 171 h 256"/>
                  <a:gd name="T54" fmla="*/ 243 w 251"/>
                  <a:gd name="T55" fmla="*/ 193 h 256"/>
                  <a:gd name="T56" fmla="*/ 233 w 251"/>
                  <a:gd name="T57" fmla="*/ 210 h 256"/>
                  <a:gd name="T58" fmla="*/ 220 w 251"/>
                  <a:gd name="T59" fmla="*/ 224 h 256"/>
                  <a:gd name="T60" fmla="*/ 204 w 251"/>
                  <a:gd name="T61" fmla="*/ 235 h 256"/>
                  <a:gd name="T62" fmla="*/ 189 w 251"/>
                  <a:gd name="T63" fmla="*/ 244 h 256"/>
                  <a:gd name="T64" fmla="*/ 173 w 251"/>
                  <a:gd name="T65" fmla="*/ 250 h 256"/>
                  <a:gd name="T66" fmla="*/ 158 w 251"/>
                  <a:gd name="T67" fmla="*/ 253 h 256"/>
                  <a:gd name="T68" fmla="*/ 148 w 251"/>
                  <a:gd name="T69" fmla="*/ 255 h 256"/>
                  <a:gd name="T70" fmla="*/ 139 w 251"/>
                  <a:gd name="T71" fmla="*/ 255 h 256"/>
                  <a:gd name="T72" fmla="*/ 136 w 251"/>
                  <a:gd name="T73" fmla="*/ 256 h 256"/>
                  <a:gd name="T74" fmla="*/ 136 w 251"/>
                  <a:gd name="T75" fmla="*/ 256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51"/>
                  <a:gd name="T115" fmla="*/ 0 h 256"/>
                  <a:gd name="T116" fmla="*/ 251 w 251"/>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51" h="256">
                    <a:moveTo>
                      <a:pt x="136" y="256"/>
                    </a:moveTo>
                    <a:lnTo>
                      <a:pt x="81" y="249"/>
                    </a:lnTo>
                    <a:lnTo>
                      <a:pt x="42" y="234"/>
                    </a:lnTo>
                    <a:lnTo>
                      <a:pt x="17" y="213"/>
                    </a:lnTo>
                    <a:lnTo>
                      <a:pt x="5" y="190"/>
                    </a:lnTo>
                    <a:lnTo>
                      <a:pt x="0" y="163"/>
                    </a:lnTo>
                    <a:lnTo>
                      <a:pt x="5" y="135"/>
                    </a:lnTo>
                    <a:lnTo>
                      <a:pt x="15" y="107"/>
                    </a:lnTo>
                    <a:lnTo>
                      <a:pt x="28" y="82"/>
                    </a:lnTo>
                    <a:lnTo>
                      <a:pt x="42" y="59"/>
                    </a:lnTo>
                    <a:lnTo>
                      <a:pt x="55" y="41"/>
                    </a:lnTo>
                    <a:lnTo>
                      <a:pt x="64" y="29"/>
                    </a:lnTo>
                    <a:lnTo>
                      <a:pt x="67" y="25"/>
                    </a:lnTo>
                    <a:lnTo>
                      <a:pt x="84" y="16"/>
                    </a:lnTo>
                    <a:lnTo>
                      <a:pt x="102" y="9"/>
                    </a:lnTo>
                    <a:lnTo>
                      <a:pt x="120" y="3"/>
                    </a:lnTo>
                    <a:lnTo>
                      <a:pt x="136" y="0"/>
                    </a:lnTo>
                    <a:lnTo>
                      <a:pt x="154" y="0"/>
                    </a:lnTo>
                    <a:lnTo>
                      <a:pt x="170" y="3"/>
                    </a:lnTo>
                    <a:lnTo>
                      <a:pt x="185" y="10"/>
                    </a:lnTo>
                    <a:lnTo>
                      <a:pt x="199" y="20"/>
                    </a:lnTo>
                    <a:lnTo>
                      <a:pt x="212" y="37"/>
                    </a:lnTo>
                    <a:lnTo>
                      <a:pt x="224" y="56"/>
                    </a:lnTo>
                    <a:lnTo>
                      <a:pt x="236" y="81"/>
                    </a:lnTo>
                    <a:lnTo>
                      <a:pt x="245" y="112"/>
                    </a:lnTo>
                    <a:lnTo>
                      <a:pt x="251" y="144"/>
                    </a:lnTo>
                    <a:lnTo>
                      <a:pt x="249" y="171"/>
                    </a:lnTo>
                    <a:lnTo>
                      <a:pt x="243" y="193"/>
                    </a:lnTo>
                    <a:lnTo>
                      <a:pt x="233" y="210"/>
                    </a:lnTo>
                    <a:lnTo>
                      <a:pt x="220" y="224"/>
                    </a:lnTo>
                    <a:lnTo>
                      <a:pt x="204" y="235"/>
                    </a:lnTo>
                    <a:lnTo>
                      <a:pt x="189" y="244"/>
                    </a:lnTo>
                    <a:lnTo>
                      <a:pt x="173" y="250"/>
                    </a:lnTo>
                    <a:lnTo>
                      <a:pt x="158" y="253"/>
                    </a:lnTo>
                    <a:lnTo>
                      <a:pt x="148" y="255"/>
                    </a:lnTo>
                    <a:lnTo>
                      <a:pt x="139" y="255"/>
                    </a:lnTo>
                    <a:lnTo>
                      <a:pt x="136" y="256"/>
                    </a:lnTo>
                    <a:close/>
                  </a:path>
                </a:pathLst>
              </a:custGeom>
              <a:solidFill>
                <a:srgbClr val="FFD92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8" name="Freeform 214"/>
              <p:cNvSpPr>
                <a:spLocks/>
              </p:cNvSpPr>
              <p:nvPr/>
            </p:nvSpPr>
            <p:spPr bwMode="auto">
              <a:xfrm>
                <a:off x="3446" y="2413"/>
                <a:ext cx="73" cy="75"/>
              </a:xfrm>
              <a:custGeom>
                <a:avLst/>
                <a:gdLst>
                  <a:gd name="T0" fmla="*/ 118 w 217"/>
                  <a:gd name="T1" fmla="*/ 226 h 226"/>
                  <a:gd name="T2" fmla="*/ 71 w 217"/>
                  <a:gd name="T3" fmla="*/ 220 h 226"/>
                  <a:gd name="T4" fmla="*/ 36 w 217"/>
                  <a:gd name="T5" fmla="*/ 206 h 226"/>
                  <a:gd name="T6" fmla="*/ 14 w 217"/>
                  <a:gd name="T7" fmla="*/ 189 h 226"/>
                  <a:gd name="T8" fmla="*/ 3 w 217"/>
                  <a:gd name="T9" fmla="*/ 168 h 226"/>
                  <a:gd name="T10" fmla="*/ 0 w 217"/>
                  <a:gd name="T11" fmla="*/ 145 h 226"/>
                  <a:gd name="T12" fmla="*/ 3 w 217"/>
                  <a:gd name="T13" fmla="*/ 120 h 226"/>
                  <a:gd name="T14" fmla="*/ 12 w 217"/>
                  <a:gd name="T15" fmla="*/ 96 h 226"/>
                  <a:gd name="T16" fmla="*/ 22 w 217"/>
                  <a:gd name="T17" fmla="*/ 72 h 226"/>
                  <a:gd name="T18" fmla="*/ 36 w 217"/>
                  <a:gd name="T19" fmla="*/ 53 h 226"/>
                  <a:gd name="T20" fmla="*/ 46 w 217"/>
                  <a:gd name="T21" fmla="*/ 37 h 226"/>
                  <a:gd name="T22" fmla="*/ 53 w 217"/>
                  <a:gd name="T23" fmla="*/ 27 h 226"/>
                  <a:gd name="T24" fmla="*/ 56 w 217"/>
                  <a:gd name="T25" fmla="*/ 22 h 226"/>
                  <a:gd name="T26" fmla="*/ 73 w 217"/>
                  <a:gd name="T27" fmla="*/ 15 h 226"/>
                  <a:gd name="T28" fmla="*/ 87 w 217"/>
                  <a:gd name="T29" fmla="*/ 8 h 226"/>
                  <a:gd name="T30" fmla="*/ 103 w 217"/>
                  <a:gd name="T31" fmla="*/ 3 h 226"/>
                  <a:gd name="T32" fmla="*/ 118 w 217"/>
                  <a:gd name="T33" fmla="*/ 0 h 226"/>
                  <a:gd name="T34" fmla="*/ 133 w 217"/>
                  <a:gd name="T35" fmla="*/ 0 h 226"/>
                  <a:gd name="T36" fmla="*/ 146 w 217"/>
                  <a:gd name="T37" fmla="*/ 3 h 226"/>
                  <a:gd name="T38" fmla="*/ 159 w 217"/>
                  <a:gd name="T39" fmla="*/ 9 h 226"/>
                  <a:gd name="T40" fmla="*/ 173 w 217"/>
                  <a:gd name="T41" fmla="*/ 19 h 226"/>
                  <a:gd name="T42" fmla="*/ 184 w 217"/>
                  <a:gd name="T43" fmla="*/ 33 h 226"/>
                  <a:gd name="T44" fmla="*/ 195 w 217"/>
                  <a:gd name="T45" fmla="*/ 50 h 226"/>
                  <a:gd name="T46" fmla="*/ 205 w 217"/>
                  <a:gd name="T47" fmla="*/ 72 h 226"/>
                  <a:gd name="T48" fmla="*/ 212 w 217"/>
                  <a:gd name="T49" fmla="*/ 99 h 226"/>
                  <a:gd name="T50" fmla="*/ 217 w 217"/>
                  <a:gd name="T51" fmla="*/ 127 h 226"/>
                  <a:gd name="T52" fmla="*/ 217 w 217"/>
                  <a:gd name="T53" fmla="*/ 151 h 226"/>
                  <a:gd name="T54" fmla="*/ 211 w 217"/>
                  <a:gd name="T55" fmla="*/ 170 h 226"/>
                  <a:gd name="T56" fmla="*/ 202 w 217"/>
                  <a:gd name="T57" fmla="*/ 186 h 226"/>
                  <a:gd name="T58" fmla="*/ 190 w 217"/>
                  <a:gd name="T59" fmla="*/ 198 h 226"/>
                  <a:gd name="T60" fmla="*/ 177 w 217"/>
                  <a:gd name="T61" fmla="*/ 208 h 226"/>
                  <a:gd name="T62" fmla="*/ 164 w 217"/>
                  <a:gd name="T63" fmla="*/ 215 h 226"/>
                  <a:gd name="T64" fmla="*/ 151 w 217"/>
                  <a:gd name="T65" fmla="*/ 220 h 226"/>
                  <a:gd name="T66" fmla="*/ 137 w 217"/>
                  <a:gd name="T67" fmla="*/ 223 h 226"/>
                  <a:gd name="T68" fmla="*/ 129 w 217"/>
                  <a:gd name="T69" fmla="*/ 226 h 226"/>
                  <a:gd name="T70" fmla="*/ 121 w 217"/>
                  <a:gd name="T71" fmla="*/ 226 h 226"/>
                  <a:gd name="T72" fmla="*/ 118 w 217"/>
                  <a:gd name="T73" fmla="*/ 226 h 226"/>
                  <a:gd name="T74" fmla="*/ 118 w 217"/>
                  <a:gd name="T75" fmla="*/ 226 h 2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7"/>
                  <a:gd name="T115" fmla="*/ 0 h 226"/>
                  <a:gd name="T116" fmla="*/ 217 w 217"/>
                  <a:gd name="T117" fmla="*/ 226 h 2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7" h="226">
                    <a:moveTo>
                      <a:pt x="118" y="226"/>
                    </a:moveTo>
                    <a:lnTo>
                      <a:pt x="71" y="220"/>
                    </a:lnTo>
                    <a:lnTo>
                      <a:pt x="36" y="206"/>
                    </a:lnTo>
                    <a:lnTo>
                      <a:pt x="14" y="189"/>
                    </a:lnTo>
                    <a:lnTo>
                      <a:pt x="3" y="168"/>
                    </a:lnTo>
                    <a:lnTo>
                      <a:pt x="0" y="145"/>
                    </a:lnTo>
                    <a:lnTo>
                      <a:pt x="3" y="120"/>
                    </a:lnTo>
                    <a:lnTo>
                      <a:pt x="12" y="96"/>
                    </a:lnTo>
                    <a:lnTo>
                      <a:pt x="22" y="72"/>
                    </a:lnTo>
                    <a:lnTo>
                      <a:pt x="36" y="53"/>
                    </a:lnTo>
                    <a:lnTo>
                      <a:pt x="46" y="37"/>
                    </a:lnTo>
                    <a:lnTo>
                      <a:pt x="53" y="27"/>
                    </a:lnTo>
                    <a:lnTo>
                      <a:pt x="56" y="22"/>
                    </a:lnTo>
                    <a:lnTo>
                      <a:pt x="73" y="15"/>
                    </a:lnTo>
                    <a:lnTo>
                      <a:pt x="87" y="8"/>
                    </a:lnTo>
                    <a:lnTo>
                      <a:pt x="103" y="3"/>
                    </a:lnTo>
                    <a:lnTo>
                      <a:pt x="118" y="0"/>
                    </a:lnTo>
                    <a:lnTo>
                      <a:pt x="133" y="0"/>
                    </a:lnTo>
                    <a:lnTo>
                      <a:pt x="146" y="3"/>
                    </a:lnTo>
                    <a:lnTo>
                      <a:pt x="159" y="9"/>
                    </a:lnTo>
                    <a:lnTo>
                      <a:pt x="173" y="19"/>
                    </a:lnTo>
                    <a:lnTo>
                      <a:pt x="184" y="33"/>
                    </a:lnTo>
                    <a:lnTo>
                      <a:pt x="195" y="50"/>
                    </a:lnTo>
                    <a:lnTo>
                      <a:pt x="205" y="72"/>
                    </a:lnTo>
                    <a:lnTo>
                      <a:pt x="212" y="99"/>
                    </a:lnTo>
                    <a:lnTo>
                      <a:pt x="217" y="127"/>
                    </a:lnTo>
                    <a:lnTo>
                      <a:pt x="217" y="151"/>
                    </a:lnTo>
                    <a:lnTo>
                      <a:pt x="211" y="170"/>
                    </a:lnTo>
                    <a:lnTo>
                      <a:pt x="202" y="186"/>
                    </a:lnTo>
                    <a:lnTo>
                      <a:pt x="190" y="198"/>
                    </a:lnTo>
                    <a:lnTo>
                      <a:pt x="177" y="208"/>
                    </a:lnTo>
                    <a:lnTo>
                      <a:pt x="164" y="215"/>
                    </a:lnTo>
                    <a:lnTo>
                      <a:pt x="151" y="220"/>
                    </a:lnTo>
                    <a:lnTo>
                      <a:pt x="137" y="223"/>
                    </a:lnTo>
                    <a:lnTo>
                      <a:pt x="129" y="226"/>
                    </a:lnTo>
                    <a:lnTo>
                      <a:pt x="121" y="226"/>
                    </a:lnTo>
                    <a:lnTo>
                      <a:pt x="118" y="226"/>
                    </a:lnTo>
                    <a:close/>
                  </a:path>
                </a:pathLst>
              </a:custGeom>
              <a:solidFill>
                <a:srgbClr val="FFE05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9" name="Freeform 215"/>
              <p:cNvSpPr>
                <a:spLocks/>
              </p:cNvSpPr>
              <p:nvPr/>
            </p:nvSpPr>
            <p:spPr bwMode="auto">
              <a:xfrm>
                <a:off x="3455" y="2422"/>
                <a:ext cx="62" cy="65"/>
              </a:xfrm>
              <a:custGeom>
                <a:avLst/>
                <a:gdLst>
                  <a:gd name="T0" fmla="*/ 100 w 184"/>
                  <a:gd name="T1" fmla="*/ 196 h 196"/>
                  <a:gd name="T2" fmla="*/ 59 w 184"/>
                  <a:gd name="T3" fmla="*/ 190 h 196"/>
                  <a:gd name="T4" fmla="*/ 31 w 184"/>
                  <a:gd name="T5" fmla="*/ 178 h 196"/>
                  <a:gd name="T6" fmla="*/ 12 w 184"/>
                  <a:gd name="T7" fmla="*/ 163 h 196"/>
                  <a:gd name="T8" fmla="*/ 1 w 184"/>
                  <a:gd name="T9" fmla="*/ 144 h 196"/>
                  <a:gd name="T10" fmla="*/ 0 w 184"/>
                  <a:gd name="T11" fmla="*/ 125 h 196"/>
                  <a:gd name="T12" fmla="*/ 3 w 184"/>
                  <a:gd name="T13" fmla="*/ 103 h 196"/>
                  <a:gd name="T14" fmla="*/ 10 w 184"/>
                  <a:gd name="T15" fmla="*/ 82 h 196"/>
                  <a:gd name="T16" fmla="*/ 19 w 184"/>
                  <a:gd name="T17" fmla="*/ 63 h 196"/>
                  <a:gd name="T18" fmla="*/ 29 w 184"/>
                  <a:gd name="T19" fmla="*/ 45 h 196"/>
                  <a:gd name="T20" fmla="*/ 38 w 184"/>
                  <a:gd name="T21" fmla="*/ 32 h 196"/>
                  <a:gd name="T22" fmla="*/ 46 w 184"/>
                  <a:gd name="T23" fmla="*/ 23 h 196"/>
                  <a:gd name="T24" fmla="*/ 47 w 184"/>
                  <a:gd name="T25" fmla="*/ 19 h 196"/>
                  <a:gd name="T26" fmla="*/ 62 w 184"/>
                  <a:gd name="T27" fmla="*/ 13 h 196"/>
                  <a:gd name="T28" fmla="*/ 74 w 184"/>
                  <a:gd name="T29" fmla="*/ 7 h 196"/>
                  <a:gd name="T30" fmla="*/ 87 w 184"/>
                  <a:gd name="T31" fmla="*/ 3 h 196"/>
                  <a:gd name="T32" fmla="*/ 100 w 184"/>
                  <a:gd name="T33" fmla="*/ 0 h 196"/>
                  <a:gd name="T34" fmla="*/ 113 w 184"/>
                  <a:gd name="T35" fmla="*/ 1 h 196"/>
                  <a:gd name="T36" fmla="*/ 125 w 184"/>
                  <a:gd name="T37" fmla="*/ 3 h 196"/>
                  <a:gd name="T38" fmla="*/ 135 w 184"/>
                  <a:gd name="T39" fmla="*/ 9 h 196"/>
                  <a:gd name="T40" fmla="*/ 147 w 184"/>
                  <a:gd name="T41" fmla="*/ 17 h 196"/>
                  <a:gd name="T42" fmla="*/ 156 w 184"/>
                  <a:gd name="T43" fmla="*/ 28 h 196"/>
                  <a:gd name="T44" fmla="*/ 165 w 184"/>
                  <a:gd name="T45" fmla="*/ 44 h 196"/>
                  <a:gd name="T46" fmla="*/ 174 w 184"/>
                  <a:gd name="T47" fmla="*/ 63 h 196"/>
                  <a:gd name="T48" fmla="*/ 180 w 184"/>
                  <a:gd name="T49" fmla="*/ 85 h 196"/>
                  <a:gd name="T50" fmla="*/ 184 w 184"/>
                  <a:gd name="T51" fmla="*/ 110 h 196"/>
                  <a:gd name="T52" fmla="*/ 184 w 184"/>
                  <a:gd name="T53" fmla="*/ 129 h 196"/>
                  <a:gd name="T54" fmla="*/ 180 w 184"/>
                  <a:gd name="T55" fmla="*/ 147 h 196"/>
                  <a:gd name="T56" fmla="*/ 171 w 184"/>
                  <a:gd name="T57" fmla="*/ 160 h 196"/>
                  <a:gd name="T58" fmla="*/ 162 w 184"/>
                  <a:gd name="T59" fmla="*/ 171 h 196"/>
                  <a:gd name="T60" fmla="*/ 150 w 184"/>
                  <a:gd name="T61" fmla="*/ 179 h 196"/>
                  <a:gd name="T62" fmla="*/ 138 w 184"/>
                  <a:gd name="T63" fmla="*/ 187 h 196"/>
                  <a:gd name="T64" fmla="*/ 127 w 184"/>
                  <a:gd name="T65" fmla="*/ 191 h 196"/>
                  <a:gd name="T66" fmla="*/ 116 w 184"/>
                  <a:gd name="T67" fmla="*/ 194 h 196"/>
                  <a:gd name="T68" fmla="*/ 109 w 184"/>
                  <a:gd name="T69" fmla="*/ 196 h 196"/>
                  <a:gd name="T70" fmla="*/ 103 w 184"/>
                  <a:gd name="T71" fmla="*/ 196 h 196"/>
                  <a:gd name="T72" fmla="*/ 100 w 184"/>
                  <a:gd name="T73" fmla="*/ 196 h 196"/>
                  <a:gd name="T74" fmla="*/ 100 w 184"/>
                  <a:gd name="T75" fmla="*/ 196 h 19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4"/>
                  <a:gd name="T115" fmla="*/ 0 h 196"/>
                  <a:gd name="T116" fmla="*/ 184 w 184"/>
                  <a:gd name="T117" fmla="*/ 196 h 19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4" h="196">
                    <a:moveTo>
                      <a:pt x="100" y="196"/>
                    </a:moveTo>
                    <a:lnTo>
                      <a:pt x="59" y="190"/>
                    </a:lnTo>
                    <a:lnTo>
                      <a:pt x="31" y="178"/>
                    </a:lnTo>
                    <a:lnTo>
                      <a:pt x="12" y="163"/>
                    </a:lnTo>
                    <a:lnTo>
                      <a:pt x="1" y="144"/>
                    </a:lnTo>
                    <a:lnTo>
                      <a:pt x="0" y="125"/>
                    </a:lnTo>
                    <a:lnTo>
                      <a:pt x="3" y="103"/>
                    </a:lnTo>
                    <a:lnTo>
                      <a:pt x="10" y="82"/>
                    </a:lnTo>
                    <a:lnTo>
                      <a:pt x="19" y="63"/>
                    </a:lnTo>
                    <a:lnTo>
                      <a:pt x="29" y="45"/>
                    </a:lnTo>
                    <a:lnTo>
                      <a:pt x="38" y="32"/>
                    </a:lnTo>
                    <a:lnTo>
                      <a:pt x="46" y="23"/>
                    </a:lnTo>
                    <a:lnTo>
                      <a:pt x="47" y="19"/>
                    </a:lnTo>
                    <a:lnTo>
                      <a:pt x="62" y="13"/>
                    </a:lnTo>
                    <a:lnTo>
                      <a:pt x="74" y="7"/>
                    </a:lnTo>
                    <a:lnTo>
                      <a:pt x="87" y="3"/>
                    </a:lnTo>
                    <a:lnTo>
                      <a:pt x="100" y="0"/>
                    </a:lnTo>
                    <a:lnTo>
                      <a:pt x="113" y="1"/>
                    </a:lnTo>
                    <a:lnTo>
                      <a:pt x="125" y="3"/>
                    </a:lnTo>
                    <a:lnTo>
                      <a:pt x="135" y="9"/>
                    </a:lnTo>
                    <a:lnTo>
                      <a:pt x="147" y="17"/>
                    </a:lnTo>
                    <a:lnTo>
                      <a:pt x="156" y="28"/>
                    </a:lnTo>
                    <a:lnTo>
                      <a:pt x="165" y="44"/>
                    </a:lnTo>
                    <a:lnTo>
                      <a:pt x="174" y="63"/>
                    </a:lnTo>
                    <a:lnTo>
                      <a:pt x="180" y="85"/>
                    </a:lnTo>
                    <a:lnTo>
                      <a:pt x="184" y="110"/>
                    </a:lnTo>
                    <a:lnTo>
                      <a:pt x="184" y="129"/>
                    </a:lnTo>
                    <a:lnTo>
                      <a:pt x="180" y="147"/>
                    </a:lnTo>
                    <a:lnTo>
                      <a:pt x="171" y="160"/>
                    </a:lnTo>
                    <a:lnTo>
                      <a:pt x="162" y="171"/>
                    </a:lnTo>
                    <a:lnTo>
                      <a:pt x="150" y="179"/>
                    </a:lnTo>
                    <a:lnTo>
                      <a:pt x="138" y="187"/>
                    </a:lnTo>
                    <a:lnTo>
                      <a:pt x="127" y="191"/>
                    </a:lnTo>
                    <a:lnTo>
                      <a:pt x="116" y="194"/>
                    </a:lnTo>
                    <a:lnTo>
                      <a:pt x="109" y="196"/>
                    </a:lnTo>
                    <a:lnTo>
                      <a:pt x="103" y="196"/>
                    </a:lnTo>
                    <a:lnTo>
                      <a:pt x="100" y="196"/>
                    </a:lnTo>
                    <a:close/>
                  </a:path>
                </a:pathLst>
              </a:custGeom>
              <a:solidFill>
                <a:srgbClr val="FFE8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0" name="Freeform 216"/>
              <p:cNvSpPr>
                <a:spLocks/>
              </p:cNvSpPr>
              <p:nvPr/>
            </p:nvSpPr>
            <p:spPr bwMode="auto">
              <a:xfrm>
                <a:off x="3464" y="2431"/>
                <a:ext cx="51" cy="55"/>
              </a:xfrm>
              <a:custGeom>
                <a:avLst/>
                <a:gdLst>
                  <a:gd name="T0" fmla="*/ 83 w 154"/>
                  <a:gd name="T1" fmla="*/ 163 h 163"/>
                  <a:gd name="T2" fmla="*/ 49 w 154"/>
                  <a:gd name="T3" fmla="*/ 159 h 163"/>
                  <a:gd name="T4" fmla="*/ 25 w 154"/>
                  <a:gd name="T5" fmla="*/ 150 h 163"/>
                  <a:gd name="T6" fmla="*/ 11 w 154"/>
                  <a:gd name="T7" fmla="*/ 137 h 163"/>
                  <a:gd name="T8" fmla="*/ 2 w 154"/>
                  <a:gd name="T9" fmla="*/ 121 h 163"/>
                  <a:gd name="T10" fmla="*/ 0 w 154"/>
                  <a:gd name="T11" fmla="*/ 104 h 163"/>
                  <a:gd name="T12" fmla="*/ 3 w 154"/>
                  <a:gd name="T13" fmla="*/ 87 h 163"/>
                  <a:gd name="T14" fmla="*/ 9 w 154"/>
                  <a:gd name="T15" fmla="*/ 69 h 163"/>
                  <a:gd name="T16" fmla="*/ 17 w 154"/>
                  <a:gd name="T17" fmla="*/ 53 h 163"/>
                  <a:gd name="T18" fmla="*/ 25 w 154"/>
                  <a:gd name="T19" fmla="*/ 38 h 163"/>
                  <a:gd name="T20" fmla="*/ 33 w 154"/>
                  <a:gd name="T21" fmla="*/ 26 h 163"/>
                  <a:gd name="T22" fmla="*/ 39 w 154"/>
                  <a:gd name="T23" fmla="*/ 19 h 163"/>
                  <a:gd name="T24" fmla="*/ 40 w 154"/>
                  <a:gd name="T25" fmla="*/ 16 h 163"/>
                  <a:gd name="T26" fmla="*/ 52 w 154"/>
                  <a:gd name="T27" fmla="*/ 10 h 163"/>
                  <a:gd name="T28" fmla="*/ 62 w 154"/>
                  <a:gd name="T29" fmla="*/ 6 h 163"/>
                  <a:gd name="T30" fmla="*/ 73 w 154"/>
                  <a:gd name="T31" fmla="*/ 3 h 163"/>
                  <a:gd name="T32" fmla="*/ 83 w 154"/>
                  <a:gd name="T33" fmla="*/ 0 h 163"/>
                  <a:gd name="T34" fmla="*/ 93 w 154"/>
                  <a:gd name="T35" fmla="*/ 0 h 163"/>
                  <a:gd name="T36" fmla="*/ 104 w 154"/>
                  <a:gd name="T37" fmla="*/ 3 h 163"/>
                  <a:gd name="T38" fmla="*/ 112 w 154"/>
                  <a:gd name="T39" fmla="*/ 6 h 163"/>
                  <a:gd name="T40" fmla="*/ 121 w 154"/>
                  <a:gd name="T41" fmla="*/ 13 h 163"/>
                  <a:gd name="T42" fmla="*/ 130 w 154"/>
                  <a:gd name="T43" fmla="*/ 23 h 163"/>
                  <a:gd name="T44" fmla="*/ 137 w 154"/>
                  <a:gd name="T45" fmla="*/ 35 h 163"/>
                  <a:gd name="T46" fmla="*/ 143 w 154"/>
                  <a:gd name="T47" fmla="*/ 51 h 163"/>
                  <a:gd name="T48" fmla="*/ 149 w 154"/>
                  <a:gd name="T49" fmla="*/ 70 h 163"/>
                  <a:gd name="T50" fmla="*/ 154 w 154"/>
                  <a:gd name="T51" fmla="*/ 91 h 163"/>
                  <a:gd name="T52" fmla="*/ 152 w 154"/>
                  <a:gd name="T53" fmla="*/ 109 h 163"/>
                  <a:gd name="T54" fmla="*/ 148 w 154"/>
                  <a:gd name="T55" fmla="*/ 122 h 163"/>
                  <a:gd name="T56" fmla="*/ 142 w 154"/>
                  <a:gd name="T57" fmla="*/ 134 h 163"/>
                  <a:gd name="T58" fmla="*/ 134 w 154"/>
                  <a:gd name="T59" fmla="*/ 143 h 163"/>
                  <a:gd name="T60" fmla="*/ 124 w 154"/>
                  <a:gd name="T61" fmla="*/ 150 h 163"/>
                  <a:gd name="T62" fmla="*/ 115 w 154"/>
                  <a:gd name="T63" fmla="*/ 156 h 163"/>
                  <a:gd name="T64" fmla="*/ 105 w 154"/>
                  <a:gd name="T65" fmla="*/ 159 h 163"/>
                  <a:gd name="T66" fmla="*/ 98 w 154"/>
                  <a:gd name="T67" fmla="*/ 162 h 163"/>
                  <a:gd name="T68" fmla="*/ 90 w 154"/>
                  <a:gd name="T69" fmla="*/ 163 h 163"/>
                  <a:gd name="T70" fmla="*/ 86 w 154"/>
                  <a:gd name="T71" fmla="*/ 163 h 163"/>
                  <a:gd name="T72" fmla="*/ 83 w 154"/>
                  <a:gd name="T73" fmla="*/ 163 h 163"/>
                  <a:gd name="T74" fmla="*/ 83 w 154"/>
                  <a:gd name="T75" fmla="*/ 163 h 1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4"/>
                  <a:gd name="T115" fmla="*/ 0 h 163"/>
                  <a:gd name="T116" fmla="*/ 154 w 154"/>
                  <a:gd name="T117" fmla="*/ 163 h 16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4" h="163">
                    <a:moveTo>
                      <a:pt x="83" y="163"/>
                    </a:moveTo>
                    <a:lnTo>
                      <a:pt x="49" y="159"/>
                    </a:lnTo>
                    <a:lnTo>
                      <a:pt x="25" y="150"/>
                    </a:lnTo>
                    <a:lnTo>
                      <a:pt x="11" y="137"/>
                    </a:lnTo>
                    <a:lnTo>
                      <a:pt x="2" y="121"/>
                    </a:lnTo>
                    <a:lnTo>
                      <a:pt x="0" y="104"/>
                    </a:lnTo>
                    <a:lnTo>
                      <a:pt x="3" y="87"/>
                    </a:lnTo>
                    <a:lnTo>
                      <a:pt x="9" y="69"/>
                    </a:lnTo>
                    <a:lnTo>
                      <a:pt x="17" y="53"/>
                    </a:lnTo>
                    <a:lnTo>
                      <a:pt x="25" y="38"/>
                    </a:lnTo>
                    <a:lnTo>
                      <a:pt x="33" y="26"/>
                    </a:lnTo>
                    <a:lnTo>
                      <a:pt x="39" y="19"/>
                    </a:lnTo>
                    <a:lnTo>
                      <a:pt x="40" y="16"/>
                    </a:lnTo>
                    <a:lnTo>
                      <a:pt x="52" y="10"/>
                    </a:lnTo>
                    <a:lnTo>
                      <a:pt x="62" y="6"/>
                    </a:lnTo>
                    <a:lnTo>
                      <a:pt x="73" y="3"/>
                    </a:lnTo>
                    <a:lnTo>
                      <a:pt x="83" y="0"/>
                    </a:lnTo>
                    <a:lnTo>
                      <a:pt x="93" y="0"/>
                    </a:lnTo>
                    <a:lnTo>
                      <a:pt x="104" y="3"/>
                    </a:lnTo>
                    <a:lnTo>
                      <a:pt x="112" y="6"/>
                    </a:lnTo>
                    <a:lnTo>
                      <a:pt x="121" y="13"/>
                    </a:lnTo>
                    <a:lnTo>
                      <a:pt x="130" y="23"/>
                    </a:lnTo>
                    <a:lnTo>
                      <a:pt x="137" y="35"/>
                    </a:lnTo>
                    <a:lnTo>
                      <a:pt x="143" y="51"/>
                    </a:lnTo>
                    <a:lnTo>
                      <a:pt x="149" y="70"/>
                    </a:lnTo>
                    <a:lnTo>
                      <a:pt x="154" y="91"/>
                    </a:lnTo>
                    <a:lnTo>
                      <a:pt x="152" y="109"/>
                    </a:lnTo>
                    <a:lnTo>
                      <a:pt x="148" y="122"/>
                    </a:lnTo>
                    <a:lnTo>
                      <a:pt x="142" y="134"/>
                    </a:lnTo>
                    <a:lnTo>
                      <a:pt x="134" y="143"/>
                    </a:lnTo>
                    <a:lnTo>
                      <a:pt x="124" y="150"/>
                    </a:lnTo>
                    <a:lnTo>
                      <a:pt x="115" y="156"/>
                    </a:lnTo>
                    <a:lnTo>
                      <a:pt x="105" y="159"/>
                    </a:lnTo>
                    <a:lnTo>
                      <a:pt x="98" y="162"/>
                    </a:lnTo>
                    <a:lnTo>
                      <a:pt x="90" y="163"/>
                    </a:lnTo>
                    <a:lnTo>
                      <a:pt x="86" y="163"/>
                    </a:lnTo>
                    <a:lnTo>
                      <a:pt x="83" y="163"/>
                    </a:lnTo>
                    <a:close/>
                  </a:path>
                </a:pathLst>
              </a:custGeom>
              <a:solidFill>
                <a:srgbClr val="FFF0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1" name="Freeform 217"/>
              <p:cNvSpPr>
                <a:spLocks/>
              </p:cNvSpPr>
              <p:nvPr/>
            </p:nvSpPr>
            <p:spPr bwMode="auto">
              <a:xfrm>
                <a:off x="3473" y="2440"/>
                <a:ext cx="40" cy="44"/>
              </a:xfrm>
              <a:custGeom>
                <a:avLst/>
                <a:gdLst>
                  <a:gd name="T0" fmla="*/ 65 w 119"/>
                  <a:gd name="T1" fmla="*/ 133 h 133"/>
                  <a:gd name="T2" fmla="*/ 38 w 119"/>
                  <a:gd name="T3" fmla="*/ 130 h 133"/>
                  <a:gd name="T4" fmla="*/ 21 w 119"/>
                  <a:gd name="T5" fmla="*/ 121 h 133"/>
                  <a:gd name="T6" fmla="*/ 7 w 119"/>
                  <a:gd name="T7" fmla="*/ 111 h 133"/>
                  <a:gd name="T8" fmla="*/ 1 w 119"/>
                  <a:gd name="T9" fmla="*/ 99 h 133"/>
                  <a:gd name="T10" fmla="*/ 0 w 119"/>
                  <a:gd name="T11" fmla="*/ 84 h 133"/>
                  <a:gd name="T12" fmla="*/ 1 w 119"/>
                  <a:gd name="T13" fmla="*/ 71 h 133"/>
                  <a:gd name="T14" fmla="*/ 7 w 119"/>
                  <a:gd name="T15" fmla="*/ 56 h 133"/>
                  <a:gd name="T16" fmla="*/ 13 w 119"/>
                  <a:gd name="T17" fmla="*/ 43 h 133"/>
                  <a:gd name="T18" fmla="*/ 19 w 119"/>
                  <a:gd name="T19" fmla="*/ 31 h 133"/>
                  <a:gd name="T20" fmla="*/ 25 w 119"/>
                  <a:gd name="T21" fmla="*/ 22 h 133"/>
                  <a:gd name="T22" fmla="*/ 29 w 119"/>
                  <a:gd name="T23" fmla="*/ 16 h 133"/>
                  <a:gd name="T24" fmla="*/ 31 w 119"/>
                  <a:gd name="T25" fmla="*/ 14 h 133"/>
                  <a:gd name="T26" fmla="*/ 40 w 119"/>
                  <a:gd name="T27" fmla="*/ 9 h 133"/>
                  <a:gd name="T28" fmla="*/ 49 w 119"/>
                  <a:gd name="T29" fmla="*/ 5 h 133"/>
                  <a:gd name="T30" fmla="*/ 57 w 119"/>
                  <a:gd name="T31" fmla="*/ 2 h 133"/>
                  <a:gd name="T32" fmla="*/ 65 w 119"/>
                  <a:gd name="T33" fmla="*/ 0 h 133"/>
                  <a:gd name="T34" fmla="*/ 74 w 119"/>
                  <a:gd name="T35" fmla="*/ 0 h 133"/>
                  <a:gd name="T36" fmla="*/ 81 w 119"/>
                  <a:gd name="T37" fmla="*/ 2 h 133"/>
                  <a:gd name="T38" fmla="*/ 88 w 119"/>
                  <a:gd name="T39" fmla="*/ 6 h 133"/>
                  <a:gd name="T40" fmla="*/ 96 w 119"/>
                  <a:gd name="T41" fmla="*/ 12 h 133"/>
                  <a:gd name="T42" fmla="*/ 102 w 119"/>
                  <a:gd name="T43" fmla="*/ 19 h 133"/>
                  <a:gd name="T44" fmla="*/ 107 w 119"/>
                  <a:gd name="T45" fmla="*/ 30 h 133"/>
                  <a:gd name="T46" fmla="*/ 112 w 119"/>
                  <a:gd name="T47" fmla="*/ 43 h 133"/>
                  <a:gd name="T48" fmla="*/ 116 w 119"/>
                  <a:gd name="T49" fmla="*/ 58 h 133"/>
                  <a:gd name="T50" fmla="*/ 119 w 119"/>
                  <a:gd name="T51" fmla="*/ 75 h 133"/>
                  <a:gd name="T52" fmla="*/ 119 w 119"/>
                  <a:gd name="T53" fmla="*/ 89 h 133"/>
                  <a:gd name="T54" fmla="*/ 116 w 119"/>
                  <a:gd name="T55" fmla="*/ 100 h 133"/>
                  <a:gd name="T56" fmla="*/ 112 w 119"/>
                  <a:gd name="T57" fmla="*/ 109 h 133"/>
                  <a:gd name="T58" fmla="*/ 104 w 119"/>
                  <a:gd name="T59" fmla="*/ 117 h 133"/>
                  <a:gd name="T60" fmla="*/ 97 w 119"/>
                  <a:gd name="T61" fmla="*/ 123 h 133"/>
                  <a:gd name="T62" fmla="*/ 90 w 119"/>
                  <a:gd name="T63" fmla="*/ 127 h 133"/>
                  <a:gd name="T64" fmla="*/ 82 w 119"/>
                  <a:gd name="T65" fmla="*/ 130 h 133"/>
                  <a:gd name="T66" fmla="*/ 77 w 119"/>
                  <a:gd name="T67" fmla="*/ 131 h 133"/>
                  <a:gd name="T68" fmla="*/ 71 w 119"/>
                  <a:gd name="T69" fmla="*/ 133 h 133"/>
                  <a:gd name="T70" fmla="*/ 66 w 119"/>
                  <a:gd name="T71" fmla="*/ 133 h 133"/>
                  <a:gd name="T72" fmla="*/ 65 w 119"/>
                  <a:gd name="T73" fmla="*/ 133 h 133"/>
                  <a:gd name="T74" fmla="*/ 65 w 119"/>
                  <a:gd name="T75" fmla="*/ 133 h 1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9"/>
                  <a:gd name="T115" fmla="*/ 0 h 133"/>
                  <a:gd name="T116" fmla="*/ 119 w 119"/>
                  <a:gd name="T117" fmla="*/ 133 h 1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9" h="133">
                    <a:moveTo>
                      <a:pt x="65" y="133"/>
                    </a:moveTo>
                    <a:lnTo>
                      <a:pt x="38" y="130"/>
                    </a:lnTo>
                    <a:lnTo>
                      <a:pt x="21" y="121"/>
                    </a:lnTo>
                    <a:lnTo>
                      <a:pt x="7" y="111"/>
                    </a:lnTo>
                    <a:lnTo>
                      <a:pt x="1" y="99"/>
                    </a:lnTo>
                    <a:lnTo>
                      <a:pt x="0" y="84"/>
                    </a:lnTo>
                    <a:lnTo>
                      <a:pt x="1" y="71"/>
                    </a:lnTo>
                    <a:lnTo>
                      <a:pt x="7" y="56"/>
                    </a:lnTo>
                    <a:lnTo>
                      <a:pt x="13" y="43"/>
                    </a:lnTo>
                    <a:lnTo>
                      <a:pt x="19" y="31"/>
                    </a:lnTo>
                    <a:lnTo>
                      <a:pt x="25" y="22"/>
                    </a:lnTo>
                    <a:lnTo>
                      <a:pt x="29" y="16"/>
                    </a:lnTo>
                    <a:lnTo>
                      <a:pt x="31" y="14"/>
                    </a:lnTo>
                    <a:lnTo>
                      <a:pt x="40" y="9"/>
                    </a:lnTo>
                    <a:lnTo>
                      <a:pt x="49" y="5"/>
                    </a:lnTo>
                    <a:lnTo>
                      <a:pt x="57" y="2"/>
                    </a:lnTo>
                    <a:lnTo>
                      <a:pt x="65" y="0"/>
                    </a:lnTo>
                    <a:lnTo>
                      <a:pt x="74" y="0"/>
                    </a:lnTo>
                    <a:lnTo>
                      <a:pt x="81" y="2"/>
                    </a:lnTo>
                    <a:lnTo>
                      <a:pt x="88" y="6"/>
                    </a:lnTo>
                    <a:lnTo>
                      <a:pt x="96" y="12"/>
                    </a:lnTo>
                    <a:lnTo>
                      <a:pt x="102" y="19"/>
                    </a:lnTo>
                    <a:lnTo>
                      <a:pt x="107" y="30"/>
                    </a:lnTo>
                    <a:lnTo>
                      <a:pt x="112" y="43"/>
                    </a:lnTo>
                    <a:lnTo>
                      <a:pt x="116" y="58"/>
                    </a:lnTo>
                    <a:lnTo>
                      <a:pt x="119" y="75"/>
                    </a:lnTo>
                    <a:lnTo>
                      <a:pt x="119" y="89"/>
                    </a:lnTo>
                    <a:lnTo>
                      <a:pt x="116" y="100"/>
                    </a:lnTo>
                    <a:lnTo>
                      <a:pt x="112" y="109"/>
                    </a:lnTo>
                    <a:lnTo>
                      <a:pt x="104" y="117"/>
                    </a:lnTo>
                    <a:lnTo>
                      <a:pt x="97" y="123"/>
                    </a:lnTo>
                    <a:lnTo>
                      <a:pt x="90" y="127"/>
                    </a:lnTo>
                    <a:lnTo>
                      <a:pt x="82" y="130"/>
                    </a:lnTo>
                    <a:lnTo>
                      <a:pt x="77" y="131"/>
                    </a:lnTo>
                    <a:lnTo>
                      <a:pt x="71" y="133"/>
                    </a:lnTo>
                    <a:lnTo>
                      <a:pt x="66" y="133"/>
                    </a:lnTo>
                    <a:lnTo>
                      <a:pt x="65" y="133"/>
                    </a:ln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2" name="Freeform 218"/>
              <p:cNvSpPr>
                <a:spLocks/>
              </p:cNvSpPr>
              <p:nvPr/>
            </p:nvSpPr>
            <p:spPr bwMode="auto">
              <a:xfrm>
                <a:off x="3482" y="2449"/>
                <a:ext cx="29" cy="34"/>
              </a:xfrm>
              <a:custGeom>
                <a:avLst/>
                <a:gdLst>
                  <a:gd name="T0" fmla="*/ 23 w 89"/>
                  <a:gd name="T1" fmla="*/ 9 h 100"/>
                  <a:gd name="T2" fmla="*/ 23 w 89"/>
                  <a:gd name="T3" fmla="*/ 12 h 100"/>
                  <a:gd name="T4" fmla="*/ 20 w 89"/>
                  <a:gd name="T5" fmla="*/ 16 h 100"/>
                  <a:gd name="T6" fmla="*/ 15 w 89"/>
                  <a:gd name="T7" fmla="*/ 24 h 100"/>
                  <a:gd name="T8" fmla="*/ 9 w 89"/>
                  <a:gd name="T9" fmla="*/ 33 h 100"/>
                  <a:gd name="T10" fmla="*/ 5 w 89"/>
                  <a:gd name="T11" fmla="*/ 43 h 100"/>
                  <a:gd name="T12" fmla="*/ 2 w 89"/>
                  <a:gd name="T13" fmla="*/ 53 h 100"/>
                  <a:gd name="T14" fmla="*/ 0 w 89"/>
                  <a:gd name="T15" fmla="*/ 64 h 100"/>
                  <a:gd name="T16" fmla="*/ 2 w 89"/>
                  <a:gd name="T17" fmla="*/ 75 h 100"/>
                  <a:gd name="T18" fmla="*/ 6 w 89"/>
                  <a:gd name="T19" fmla="*/ 84 h 100"/>
                  <a:gd name="T20" fmla="*/ 15 w 89"/>
                  <a:gd name="T21" fmla="*/ 93 h 100"/>
                  <a:gd name="T22" fmla="*/ 28 w 89"/>
                  <a:gd name="T23" fmla="*/ 97 h 100"/>
                  <a:gd name="T24" fmla="*/ 48 w 89"/>
                  <a:gd name="T25" fmla="*/ 100 h 100"/>
                  <a:gd name="T26" fmla="*/ 49 w 89"/>
                  <a:gd name="T27" fmla="*/ 100 h 100"/>
                  <a:gd name="T28" fmla="*/ 52 w 89"/>
                  <a:gd name="T29" fmla="*/ 100 h 100"/>
                  <a:gd name="T30" fmla="*/ 56 w 89"/>
                  <a:gd name="T31" fmla="*/ 100 h 100"/>
                  <a:gd name="T32" fmla="*/ 61 w 89"/>
                  <a:gd name="T33" fmla="*/ 99 h 100"/>
                  <a:gd name="T34" fmla="*/ 67 w 89"/>
                  <a:gd name="T35" fmla="*/ 96 h 100"/>
                  <a:gd name="T36" fmla="*/ 71 w 89"/>
                  <a:gd name="T37" fmla="*/ 93 h 100"/>
                  <a:gd name="T38" fmla="*/ 77 w 89"/>
                  <a:gd name="T39" fmla="*/ 89 h 100"/>
                  <a:gd name="T40" fmla="*/ 81 w 89"/>
                  <a:gd name="T41" fmla="*/ 83 h 100"/>
                  <a:gd name="T42" fmla="*/ 86 w 89"/>
                  <a:gd name="T43" fmla="*/ 75 h 100"/>
                  <a:gd name="T44" fmla="*/ 87 w 89"/>
                  <a:gd name="T45" fmla="*/ 67 h 100"/>
                  <a:gd name="T46" fmla="*/ 89 w 89"/>
                  <a:gd name="T47" fmla="*/ 56 h 100"/>
                  <a:gd name="T48" fmla="*/ 86 w 89"/>
                  <a:gd name="T49" fmla="*/ 43 h 100"/>
                  <a:gd name="T50" fmla="*/ 83 w 89"/>
                  <a:gd name="T51" fmla="*/ 31 h 100"/>
                  <a:gd name="T52" fmla="*/ 80 w 89"/>
                  <a:gd name="T53" fmla="*/ 22 h 100"/>
                  <a:gd name="T54" fmla="*/ 76 w 89"/>
                  <a:gd name="T55" fmla="*/ 14 h 100"/>
                  <a:gd name="T56" fmla="*/ 71 w 89"/>
                  <a:gd name="T57" fmla="*/ 8 h 100"/>
                  <a:gd name="T58" fmla="*/ 65 w 89"/>
                  <a:gd name="T59" fmla="*/ 3 h 100"/>
                  <a:gd name="T60" fmla="*/ 59 w 89"/>
                  <a:gd name="T61" fmla="*/ 0 h 100"/>
                  <a:gd name="T62" fmla="*/ 53 w 89"/>
                  <a:gd name="T63" fmla="*/ 0 h 100"/>
                  <a:gd name="T64" fmla="*/ 48 w 89"/>
                  <a:gd name="T65" fmla="*/ 0 h 100"/>
                  <a:gd name="T66" fmla="*/ 42 w 89"/>
                  <a:gd name="T67" fmla="*/ 0 h 100"/>
                  <a:gd name="T68" fmla="*/ 36 w 89"/>
                  <a:gd name="T69" fmla="*/ 3 h 100"/>
                  <a:gd name="T70" fmla="*/ 30 w 89"/>
                  <a:gd name="T71" fmla="*/ 6 h 100"/>
                  <a:gd name="T72" fmla="*/ 23 w 89"/>
                  <a:gd name="T73" fmla="*/ 9 h 100"/>
                  <a:gd name="T74" fmla="*/ 23 w 89"/>
                  <a:gd name="T75" fmla="*/ 9 h 1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9"/>
                  <a:gd name="T115" fmla="*/ 0 h 100"/>
                  <a:gd name="T116" fmla="*/ 89 w 89"/>
                  <a:gd name="T117" fmla="*/ 100 h 1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9" h="100">
                    <a:moveTo>
                      <a:pt x="23" y="9"/>
                    </a:moveTo>
                    <a:lnTo>
                      <a:pt x="23" y="12"/>
                    </a:lnTo>
                    <a:lnTo>
                      <a:pt x="20" y="16"/>
                    </a:lnTo>
                    <a:lnTo>
                      <a:pt x="15" y="24"/>
                    </a:lnTo>
                    <a:lnTo>
                      <a:pt x="9" y="33"/>
                    </a:lnTo>
                    <a:lnTo>
                      <a:pt x="5" y="43"/>
                    </a:lnTo>
                    <a:lnTo>
                      <a:pt x="2" y="53"/>
                    </a:lnTo>
                    <a:lnTo>
                      <a:pt x="0" y="64"/>
                    </a:lnTo>
                    <a:lnTo>
                      <a:pt x="2" y="75"/>
                    </a:lnTo>
                    <a:lnTo>
                      <a:pt x="6" y="84"/>
                    </a:lnTo>
                    <a:lnTo>
                      <a:pt x="15" y="93"/>
                    </a:lnTo>
                    <a:lnTo>
                      <a:pt x="28" y="97"/>
                    </a:lnTo>
                    <a:lnTo>
                      <a:pt x="48" y="100"/>
                    </a:lnTo>
                    <a:lnTo>
                      <a:pt x="49" y="100"/>
                    </a:lnTo>
                    <a:lnTo>
                      <a:pt x="52" y="100"/>
                    </a:lnTo>
                    <a:lnTo>
                      <a:pt x="56" y="100"/>
                    </a:lnTo>
                    <a:lnTo>
                      <a:pt x="61" y="99"/>
                    </a:lnTo>
                    <a:lnTo>
                      <a:pt x="67" y="96"/>
                    </a:lnTo>
                    <a:lnTo>
                      <a:pt x="71" y="93"/>
                    </a:lnTo>
                    <a:lnTo>
                      <a:pt x="77" y="89"/>
                    </a:lnTo>
                    <a:lnTo>
                      <a:pt x="81" y="83"/>
                    </a:lnTo>
                    <a:lnTo>
                      <a:pt x="86" y="75"/>
                    </a:lnTo>
                    <a:lnTo>
                      <a:pt x="87" y="67"/>
                    </a:lnTo>
                    <a:lnTo>
                      <a:pt x="89" y="56"/>
                    </a:lnTo>
                    <a:lnTo>
                      <a:pt x="86" y="43"/>
                    </a:lnTo>
                    <a:lnTo>
                      <a:pt x="83" y="31"/>
                    </a:lnTo>
                    <a:lnTo>
                      <a:pt x="80" y="22"/>
                    </a:lnTo>
                    <a:lnTo>
                      <a:pt x="76" y="14"/>
                    </a:lnTo>
                    <a:lnTo>
                      <a:pt x="71" y="8"/>
                    </a:lnTo>
                    <a:lnTo>
                      <a:pt x="65" y="3"/>
                    </a:lnTo>
                    <a:lnTo>
                      <a:pt x="59" y="0"/>
                    </a:lnTo>
                    <a:lnTo>
                      <a:pt x="53" y="0"/>
                    </a:lnTo>
                    <a:lnTo>
                      <a:pt x="48" y="0"/>
                    </a:lnTo>
                    <a:lnTo>
                      <a:pt x="42" y="0"/>
                    </a:lnTo>
                    <a:lnTo>
                      <a:pt x="36" y="3"/>
                    </a:lnTo>
                    <a:lnTo>
                      <a:pt x="30" y="6"/>
                    </a:lnTo>
                    <a:lnTo>
                      <a:pt x="2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3" name="Freeform 219"/>
              <p:cNvSpPr>
                <a:spLocks/>
              </p:cNvSpPr>
              <p:nvPr/>
            </p:nvSpPr>
            <p:spPr bwMode="auto">
              <a:xfrm>
                <a:off x="3505" y="2640"/>
                <a:ext cx="31" cy="46"/>
              </a:xfrm>
              <a:custGeom>
                <a:avLst/>
                <a:gdLst>
                  <a:gd name="T0" fmla="*/ 35 w 93"/>
                  <a:gd name="T1" fmla="*/ 9 h 137"/>
                  <a:gd name="T2" fmla="*/ 34 w 93"/>
                  <a:gd name="T3" fmla="*/ 12 h 137"/>
                  <a:gd name="T4" fmla="*/ 30 w 93"/>
                  <a:gd name="T5" fmla="*/ 21 h 137"/>
                  <a:gd name="T6" fmla="*/ 22 w 93"/>
                  <a:gd name="T7" fmla="*/ 34 h 137"/>
                  <a:gd name="T8" fmla="*/ 15 w 93"/>
                  <a:gd name="T9" fmla="*/ 52 h 137"/>
                  <a:gd name="T10" fmla="*/ 9 w 93"/>
                  <a:gd name="T11" fmla="*/ 69 h 137"/>
                  <a:gd name="T12" fmla="*/ 3 w 93"/>
                  <a:gd name="T13" fmla="*/ 89 h 137"/>
                  <a:gd name="T14" fmla="*/ 0 w 93"/>
                  <a:gd name="T15" fmla="*/ 105 h 137"/>
                  <a:gd name="T16" fmla="*/ 0 w 93"/>
                  <a:gd name="T17" fmla="*/ 121 h 137"/>
                  <a:gd name="T18" fmla="*/ 6 w 93"/>
                  <a:gd name="T19" fmla="*/ 131 h 137"/>
                  <a:gd name="T20" fmla="*/ 18 w 93"/>
                  <a:gd name="T21" fmla="*/ 137 h 137"/>
                  <a:gd name="T22" fmla="*/ 37 w 93"/>
                  <a:gd name="T23" fmla="*/ 136 h 137"/>
                  <a:gd name="T24" fmla="*/ 63 w 93"/>
                  <a:gd name="T25" fmla="*/ 128 h 137"/>
                  <a:gd name="T26" fmla="*/ 65 w 93"/>
                  <a:gd name="T27" fmla="*/ 127 h 137"/>
                  <a:gd name="T28" fmla="*/ 65 w 93"/>
                  <a:gd name="T29" fmla="*/ 127 h 137"/>
                  <a:gd name="T30" fmla="*/ 66 w 93"/>
                  <a:gd name="T31" fmla="*/ 125 h 137"/>
                  <a:gd name="T32" fmla="*/ 68 w 93"/>
                  <a:gd name="T33" fmla="*/ 122 h 137"/>
                  <a:gd name="T34" fmla="*/ 71 w 93"/>
                  <a:gd name="T35" fmla="*/ 118 h 137"/>
                  <a:gd name="T36" fmla="*/ 72 w 93"/>
                  <a:gd name="T37" fmla="*/ 112 h 137"/>
                  <a:gd name="T38" fmla="*/ 75 w 93"/>
                  <a:gd name="T39" fmla="*/ 102 h 137"/>
                  <a:gd name="T40" fmla="*/ 78 w 93"/>
                  <a:gd name="T41" fmla="*/ 90 h 137"/>
                  <a:gd name="T42" fmla="*/ 83 w 93"/>
                  <a:gd name="T43" fmla="*/ 74 h 137"/>
                  <a:gd name="T44" fmla="*/ 86 w 93"/>
                  <a:gd name="T45" fmla="*/ 53 h 137"/>
                  <a:gd name="T46" fmla="*/ 90 w 93"/>
                  <a:gd name="T47" fmla="*/ 28 h 137"/>
                  <a:gd name="T48" fmla="*/ 93 w 93"/>
                  <a:gd name="T49" fmla="*/ 0 h 137"/>
                  <a:gd name="T50" fmla="*/ 35 w 93"/>
                  <a:gd name="T51" fmla="*/ 9 h 137"/>
                  <a:gd name="T52" fmla="*/ 35 w 93"/>
                  <a:gd name="T53" fmla="*/ 9 h 1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3"/>
                  <a:gd name="T82" fmla="*/ 0 h 137"/>
                  <a:gd name="T83" fmla="*/ 93 w 93"/>
                  <a:gd name="T84" fmla="*/ 137 h 13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3" h="137">
                    <a:moveTo>
                      <a:pt x="35" y="9"/>
                    </a:moveTo>
                    <a:lnTo>
                      <a:pt x="34" y="12"/>
                    </a:lnTo>
                    <a:lnTo>
                      <a:pt x="30" y="21"/>
                    </a:lnTo>
                    <a:lnTo>
                      <a:pt x="22" y="34"/>
                    </a:lnTo>
                    <a:lnTo>
                      <a:pt x="15" y="52"/>
                    </a:lnTo>
                    <a:lnTo>
                      <a:pt x="9" y="69"/>
                    </a:lnTo>
                    <a:lnTo>
                      <a:pt x="3" y="89"/>
                    </a:lnTo>
                    <a:lnTo>
                      <a:pt x="0" y="105"/>
                    </a:lnTo>
                    <a:lnTo>
                      <a:pt x="0" y="121"/>
                    </a:lnTo>
                    <a:lnTo>
                      <a:pt x="6" y="131"/>
                    </a:lnTo>
                    <a:lnTo>
                      <a:pt x="18" y="137"/>
                    </a:lnTo>
                    <a:lnTo>
                      <a:pt x="37" y="136"/>
                    </a:lnTo>
                    <a:lnTo>
                      <a:pt x="63" y="128"/>
                    </a:lnTo>
                    <a:lnTo>
                      <a:pt x="65" y="127"/>
                    </a:lnTo>
                    <a:lnTo>
                      <a:pt x="66" y="125"/>
                    </a:lnTo>
                    <a:lnTo>
                      <a:pt x="68" y="122"/>
                    </a:lnTo>
                    <a:lnTo>
                      <a:pt x="71" y="118"/>
                    </a:lnTo>
                    <a:lnTo>
                      <a:pt x="72" y="112"/>
                    </a:lnTo>
                    <a:lnTo>
                      <a:pt x="75" y="102"/>
                    </a:lnTo>
                    <a:lnTo>
                      <a:pt x="78" y="90"/>
                    </a:lnTo>
                    <a:lnTo>
                      <a:pt x="83" y="74"/>
                    </a:lnTo>
                    <a:lnTo>
                      <a:pt x="86" y="53"/>
                    </a:lnTo>
                    <a:lnTo>
                      <a:pt x="90" y="28"/>
                    </a:lnTo>
                    <a:lnTo>
                      <a:pt x="93" y="0"/>
                    </a:lnTo>
                    <a:lnTo>
                      <a:pt x="35" y="9"/>
                    </a:lnTo>
                    <a:close/>
                  </a:path>
                </a:pathLst>
              </a:custGeom>
              <a:solidFill>
                <a:srgbClr val="FFFF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4" name="Freeform 220"/>
              <p:cNvSpPr>
                <a:spLocks/>
              </p:cNvSpPr>
              <p:nvPr/>
            </p:nvSpPr>
            <p:spPr bwMode="auto">
              <a:xfrm>
                <a:off x="3503" y="2642"/>
                <a:ext cx="24" cy="47"/>
              </a:xfrm>
              <a:custGeom>
                <a:avLst/>
                <a:gdLst>
                  <a:gd name="T0" fmla="*/ 48 w 72"/>
                  <a:gd name="T1" fmla="*/ 6 h 139"/>
                  <a:gd name="T2" fmla="*/ 37 w 72"/>
                  <a:gd name="T3" fmla="*/ 0 h 139"/>
                  <a:gd name="T4" fmla="*/ 31 w 72"/>
                  <a:gd name="T5" fmla="*/ 12 h 139"/>
                  <a:gd name="T6" fmla="*/ 17 w 72"/>
                  <a:gd name="T7" fmla="*/ 35 h 139"/>
                  <a:gd name="T8" fmla="*/ 16 w 72"/>
                  <a:gd name="T9" fmla="*/ 37 h 139"/>
                  <a:gd name="T10" fmla="*/ 9 w 72"/>
                  <a:gd name="T11" fmla="*/ 62 h 139"/>
                  <a:gd name="T12" fmla="*/ 3 w 72"/>
                  <a:gd name="T13" fmla="*/ 80 h 139"/>
                  <a:gd name="T14" fmla="*/ 0 w 72"/>
                  <a:gd name="T15" fmla="*/ 99 h 139"/>
                  <a:gd name="T16" fmla="*/ 0 w 72"/>
                  <a:gd name="T17" fmla="*/ 115 h 139"/>
                  <a:gd name="T18" fmla="*/ 7 w 72"/>
                  <a:gd name="T19" fmla="*/ 130 h 139"/>
                  <a:gd name="T20" fmla="*/ 25 w 72"/>
                  <a:gd name="T21" fmla="*/ 139 h 139"/>
                  <a:gd name="T22" fmla="*/ 45 w 72"/>
                  <a:gd name="T23" fmla="*/ 137 h 139"/>
                  <a:gd name="T24" fmla="*/ 72 w 72"/>
                  <a:gd name="T25" fmla="*/ 130 h 139"/>
                  <a:gd name="T26" fmla="*/ 70 w 72"/>
                  <a:gd name="T27" fmla="*/ 122 h 139"/>
                  <a:gd name="T28" fmla="*/ 69 w 72"/>
                  <a:gd name="T29" fmla="*/ 115 h 139"/>
                  <a:gd name="T30" fmla="*/ 42 w 72"/>
                  <a:gd name="T31" fmla="*/ 122 h 139"/>
                  <a:gd name="T32" fmla="*/ 25 w 72"/>
                  <a:gd name="T33" fmla="*/ 124 h 139"/>
                  <a:gd name="T34" fmla="*/ 19 w 72"/>
                  <a:gd name="T35" fmla="*/ 121 h 139"/>
                  <a:gd name="T36" fmla="*/ 14 w 72"/>
                  <a:gd name="T37" fmla="*/ 115 h 139"/>
                  <a:gd name="T38" fmla="*/ 14 w 72"/>
                  <a:gd name="T39" fmla="*/ 99 h 139"/>
                  <a:gd name="T40" fmla="*/ 17 w 72"/>
                  <a:gd name="T41" fmla="*/ 86 h 139"/>
                  <a:gd name="T42" fmla="*/ 23 w 72"/>
                  <a:gd name="T43" fmla="*/ 65 h 139"/>
                  <a:gd name="T44" fmla="*/ 28 w 72"/>
                  <a:gd name="T45" fmla="*/ 55 h 139"/>
                  <a:gd name="T46" fmla="*/ 41 w 72"/>
                  <a:gd name="T47" fmla="*/ 21 h 139"/>
                  <a:gd name="T48" fmla="*/ 42 w 72"/>
                  <a:gd name="T49" fmla="*/ 18 h 139"/>
                  <a:gd name="T50" fmla="*/ 48 w 72"/>
                  <a:gd name="T51" fmla="*/ 6 h 1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2"/>
                  <a:gd name="T79" fmla="*/ 0 h 139"/>
                  <a:gd name="T80" fmla="*/ 72 w 72"/>
                  <a:gd name="T81" fmla="*/ 139 h 1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2" h="139">
                    <a:moveTo>
                      <a:pt x="48" y="6"/>
                    </a:moveTo>
                    <a:lnTo>
                      <a:pt x="37" y="0"/>
                    </a:lnTo>
                    <a:lnTo>
                      <a:pt x="31" y="12"/>
                    </a:lnTo>
                    <a:lnTo>
                      <a:pt x="17" y="35"/>
                    </a:lnTo>
                    <a:lnTo>
                      <a:pt x="16" y="37"/>
                    </a:lnTo>
                    <a:lnTo>
                      <a:pt x="9" y="62"/>
                    </a:lnTo>
                    <a:lnTo>
                      <a:pt x="3" y="80"/>
                    </a:lnTo>
                    <a:lnTo>
                      <a:pt x="0" y="99"/>
                    </a:lnTo>
                    <a:lnTo>
                      <a:pt x="0" y="115"/>
                    </a:lnTo>
                    <a:lnTo>
                      <a:pt x="7" y="130"/>
                    </a:lnTo>
                    <a:lnTo>
                      <a:pt x="25" y="139"/>
                    </a:lnTo>
                    <a:lnTo>
                      <a:pt x="45" y="137"/>
                    </a:lnTo>
                    <a:lnTo>
                      <a:pt x="72" y="130"/>
                    </a:lnTo>
                    <a:lnTo>
                      <a:pt x="70" y="122"/>
                    </a:lnTo>
                    <a:lnTo>
                      <a:pt x="69" y="115"/>
                    </a:lnTo>
                    <a:lnTo>
                      <a:pt x="42" y="122"/>
                    </a:lnTo>
                    <a:lnTo>
                      <a:pt x="25" y="124"/>
                    </a:lnTo>
                    <a:lnTo>
                      <a:pt x="19" y="121"/>
                    </a:lnTo>
                    <a:lnTo>
                      <a:pt x="14" y="115"/>
                    </a:lnTo>
                    <a:lnTo>
                      <a:pt x="14" y="99"/>
                    </a:lnTo>
                    <a:lnTo>
                      <a:pt x="17" y="86"/>
                    </a:lnTo>
                    <a:lnTo>
                      <a:pt x="23" y="65"/>
                    </a:lnTo>
                    <a:lnTo>
                      <a:pt x="28" y="55"/>
                    </a:lnTo>
                    <a:lnTo>
                      <a:pt x="41" y="21"/>
                    </a:lnTo>
                    <a:lnTo>
                      <a:pt x="42" y="18"/>
                    </a:lnTo>
                    <a:lnTo>
                      <a:pt x="4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5" name="Freeform 221"/>
              <p:cNvSpPr>
                <a:spLocks/>
              </p:cNvSpPr>
              <p:nvPr/>
            </p:nvSpPr>
            <p:spPr bwMode="auto">
              <a:xfrm>
                <a:off x="3525" y="2681"/>
                <a:ext cx="4" cy="5"/>
              </a:xfrm>
              <a:custGeom>
                <a:avLst/>
                <a:gdLst>
                  <a:gd name="T0" fmla="*/ 6 w 12"/>
                  <a:gd name="T1" fmla="*/ 15 h 15"/>
                  <a:gd name="T2" fmla="*/ 6 w 12"/>
                  <a:gd name="T3" fmla="*/ 15 h 15"/>
                  <a:gd name="T4" fmla="*/ 9 w 12"/>
                  <a:gd name="T5" fmla="*/ 12 h 15"/>
                  <a:gd name="T6" fmla="*/ 12 w 12"/>
                  <a:gd name="T7" fmla="*/ 9 h 15"/>
                  <a:gd name="T8" fmla="*/ 7 w 12"/>
                  <a:gd name="T9" fmla="*/ 4 h 15"/>
                  <a:gd name="T10" fmla="*/ 3 w 12"/>
                  <a:gd name="T11" fmla="*/ 0 h 15"/>
                  <a:gd name="T12" fmla="*/ 0 w 12"/>
                  <a:gd name="T13" fmla="*/ 3 h 15"/>
                  <a:gd name="T14" fmla="*/ 4 w 12"/>
                  <a:gd name="T15" fmla="*/ 7 h 15"/>
                  <a:gd name="T16" fmla="*/ 6 w 12"/>
                  <a:gd name="T17" fmla="*/ 15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5"/>
                  <a:gd name="T29" fmla="*/ 12 w 12"/>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5">
                    <a:moveTo>
                      <a:pt x="6" y="15"/>
                    </a:moveTo>
                    <a:lnTo>
                      <a:pt x="6" y="15"/>
                    </a:lnTo>
                    <a:lnTo>
                      <a:pt x="9" y="12"/>
                    </a:lnTo>
                    <a:lnTo>
                      <a:pt x="12" y="9"/>
                    </a:lnTo>
                    <a:lnTo>
                      <a:pt x="7" y="4"/>
                    </a:lnTo>
                    <a:lnTo>
                      <a:pt x="3" y="0"/>
                    </a:lnTo>
                    <a:lnTo>
                      <a:pt x="0" y="3"/>
                    </a:lnTo>
                    <a:lnTo>
                      <a:pt x="4" y="7"/>
                    </a:lnTo>
                    <a:lnTo>
                      <a:pt x="6"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6" name="Freeform 222"/>
              <p:cNvSpPr>
                <a:spLocks/>
              </p:cNvSpPr>
              <p:nvPr/>
            </p:nvSpPr>
            <p:spPr bwMode="auto">
              <a:xfrm>
                <a:off x="3526" y="2681"/>
                <a:ext cx="3" cy="3"/>
              </a:xfrm>
              <a:custGeom>
                <a:avLst/>
                <a:gdLst>
                  <a:gd name="T0" fmla="*/ 10 w 11"/>
                  <a:gd name="T1" fmla="*/ 8 h 8"/>
                  <a:gd name="T2" fmla="*/ 10 w 11"/>
                  <a:gd name="T3" fmla="*/ 8 h 8"/>
                  <a:gd name="T4" fmla="*/ 11 w 11"/>
                  <a:gd name="T5" fmla="*/ 6 h 8"/>
                  <a:gd name="T6" fmla="*/ 0 w 11"/>
                  <a:gd name="T7" fmla="*/ 0 h 8"/>
                  <a:gd name="T8" fmla="*/ 5 w 11"/>
                  <a:gd name="T9" fmla="*/ 3 h 8"/>
                  <a:gd name="T10" fmla="*/ 10 w 11"/>
                  <a:gd name="T11" fmla="*/ 8 h 8"/>
                  <a:gd name="T12" fmla="*/ 0 60000 65536"/>
                  <a:gd name="T13" fmla="*/ 0 60000 65536"/>
                  <a:gd name="T14" fmla="*/ 0 60000 65536"/>
                  <a:gd name="T15" fmla="*/ 0 60000 65536"/>
                  <a:gd name="T16" fmla="*/ 0 60000 65536"/>
                  <a:gd name="T17" fmla="*/ 0 60000 65536"/>
                  <a:gd name="T18" fmla="*/ 0 w 11"/>
                  <a:gd name="T19" fmla="*/ 0 h 8"/>
                  <a:gd name="T20" fmla="*/ 11 w 11"/>
                  <a:gd name="T21" fmla="*/ 8 h 8"/>
                </a:gdLst>
                <a:ahLst/>
                <a:cxnLst>
                  <a:cxn ang="T12">
                    <a:pos x="T0" y="T1"/>
                  </a:cxn>
                  <a:cxn ang="T13">
                    <a:pos x="T2" y="T3"/>
                  </a:cxn>
                  <a:cxn ang="T14">
                    <a:pos x="T4" y="T5"/>
                  </a:cxn>
                  <a:cxn ang="T15">
                    <a:pos x="T6" y="T7"/>
                  </a:cxn>
                  <a:cxn ang="T16">
                    <a:pos x="T8" y="T9"/>
                  </a:cxn>
                  <a:cxn ang="T17">
                    <a:pos x="T10" y="T11"/>
                  </a:cxn>
                </a:cxnLst>
                <a:rect l="T18" t="T19" r="T20" b="T21"/>
                <a:pathLst>
                  <a:path w="11" h="8">
                    <a:moveTo>
                      <a:pt x="10" y="8"/>
                    </a:moveTo>
                    <a:lnTo>
                      <a:pt x="10" y="8"/>
                    </a:lnTo>
                    <a:lnTo>
                      <a:pt x="11" y="6"/>
                    </a:lnTo>
                    <a:lnTo>
                      <a:pt x="0" y="0"/>
                    </a:lnTo>
                    <a:lnTo>
                      <a:pt x="5" y="3"/>
                    </a:ln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7" name="Freeform 223"/>
              <p:cNvSpPr>
                <a:spLocks/>
              </p:cNvSpPr>
              <p:nvPr/>
            </p:nvSpPr>
            <p:spPr bwMode="auto">
              <a:xfrm>
                <a:off x="3526" y="2680"/>
                <a:ext cx="4" cy="3"/>
              </a:xfrm>
              <a:custGeom>
                <a:avLst/>
                <a:gdLst>
                  <a:gd name="T0" fmla="*/ 11 w 13"/>
                  <a:gd name="T1" fmla="*/ 9 h 9"/>
                  <a:gd name="T2" fmla="*/ 13 w 13"/>
                  <a:gd name="T3" fmla="*/ 6 h 9"/>
                  <a:gd name="T4" fmla="*/ 7 w 13"/>
                  <a:gd name="T5" fmla="*/ 3 h 9"/>
                  <a:gd name="T6" fmla="*/ 1 w 13"/>
                  <a:gd name="T7" fmla="*/ 0 h 9"/>
                  <a:gd name="T8" fmla="*/ 0 w 13"/>
                  <a:gd name="T9" fmla="*/ 3 h 9"/>
                  <a:gd name="T10" fmla="*/ 11 w 13"/>
                  <a:gd name="T11" fmla="*/ 9 h 9"/>
                  <a:gd name="T12" fmla="*/ 0 60000 65536"/>
                  <a:gd name="T13" fmla="*/ 0 60000 65536"/>
                  <a:gd name="T14" fmla="*/ 0 60000 65536"/>
                  <a:gd name="T15" fmla="*/ 0 60000 65536"/>
                  <a:gd name="T16" fmla="*/ 0 60000 65536"/>
                  <a:gd name="T17" fmla="*/ 0 60000 65536"/>
                  <a:gd name="T18" fmla="*/ 0 w 13"/>
                  <a:gd name="T19" fmla="*/ 0 h 9"/>
                  <a:gd name="T20" fmla="*/ 13 w 13"/>
                  <a:gd name="T21" fmla="*/ 9 h 9"/>
                </a:gdLst>
                <a:ahLst/>
                <a:cxnLst>
                  <a:cxn ang="T12">
                    <a:pos x="T0" y="T1"/>
                  </a:cxn>
                  <a:cxn ang="T13">
                    <a:pos x="T2" y="T3"/>
                  </a:cxn>
                  <a:cxn ang="T14">
                    <a:pos x="T4" y="T5"/>
                  </a:cxn>
                  <a:cxn ang="T15">
                    <a:pos x="T6" y="T7"/>
                  </a:cxn>
                  <a:cxn ang="T16">
                    <a:pos x="T8" y="T9"/>
                  </a:cxn>
                  <a:cxn ang="T17">
                    <a:pos x="T10" y="T11"/>
                  </a:cxn>
                </a:cxnLst>
                <a:rect l="T18" t="T19" r="T20" b="T21"/>
                <a:pathLst>
                  <a:path w="13" h="9">
                    <a:moveTo>
                      <a:pt x="11" y="9"/>
                    </a:moveTo>
                    <a:lnTo>
                      <a:pt x="13" y="6"/>
                    </a:lnTo>
                    <a:lnTo>
                      <a:pt x="7" y="3"/>
                    </a:lnTo>
                    <a:lnTo>
                      <a:pt x="1" y="0"/>
                    </a:lnTo>
                    <a:lnTo>
                      <a:pt x="0" y="3"/>
                    </a:lnTo>
                    <a:lnTo>
                      <a:pt x="1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8" name="Freeform 224"/>
              <p:cNvSpPr>
                <a:spLocks/>
              </p:cNvSpPr>
              <p:nvPr/>
            </p:nvSpPr>
            <p:spPr bwMode="auto">
              <a:xfrm>
                <a:off x="3517" y="2638"/>
                <a:ext cx="22" cy="45"/>
              </a:xfrm>
              <a:custGeom>
                <a:avLst/>
                <a:gdLst>
                  <a:gd name="T0" fmla="*/ 33 w 65"/>
                  <a:gd name="T1" fmla="*/ 129 h 134"/>
                  <a:gd name="T2" fmla="*/ 39 w 65"/>
                  <a:gd name="T3" fmla="*/ 134 h 134"/>
                  <a:gd name="T4" fmla="*/ 42 w 65"/>
                  <a:gd name="T5" fmla="*/ 128 h 134"/>
                  <a:gd name="T6" fmla="*/ 45 w 65"/>
                  <a:gd name="T7" fmla="*/ 121 h 134"/>
                  <a:gd name="T8" fmla="*/ 48 w 65"/>
                  <a:gd name="T9" fmla="*/ 110 h 134"/>
                  <a:gd name="T10" fmla="*/ 51 w 65"/>
                  <a:gd name="T11" fmla="*/ 99 h 134"/>
                  <a:gd name="T12" fmla="*/ 55 w 65"/>
                  <a:gd name="T13" fmla="*/ 84 h 134"/>
                  <a:gd name="T14" fmla="*/ 58 w 65"/>
                  <a:gd name="T15" fmla="*/ 60 h 134"/>
                  <a:gd name="T16" fmla="*/ 62 w 65"/>
                  <a:gd name="T17" fmla="*/ 35 h 134"/>
                  <a:gd name="T18" fmla="*/ 65 w 65"/>
                  <a:gd name="T19" fmla="*/ 0 h 134"/>
                  <a:gd name="T20" fmla="*/ 0 w 65"/>
                  <a:gd name="T21" fmla="*/ 9 h 134"/>
                  <a:gd name="T22" fmla="*/ 0 w 65"/>
                  <a:gd name="T23" fmla="*/ 16 h 134"/>
                  <a:gd name="T24" fmla="*/ 0 w 65"/>
                  <a:gd name="T25" fmla="*/ 23 h 134"/>
                  <a:gd name="T26" fmla="*/ 51 w 65"/>
                  <a:gd name="T27" fmla="*/ 15 h 134"/>
                  <a:gd name="T28" fmla="*/ 48 w 65"/>
                  <a:gd name="T29" fmla="*/ 35 h 134"/>
                  <a:gd name="T30" fmla="*/ 43 w 65"/>
                  <a:gd name="T31" fmla="*/ 60 h 134"/>
                  <a:gd name="T32" fmla="*/ 40 w 65"/>
                  <a:gd name="T33" fmla="*/ 78 h 134"/>
                  <a:gd name="T34" fmla="*/ 36 w 65"/>
                  <a:gd name="T35" fmla="*/ 96 h 134"/>
                  <a:gd name="T36" fmla="*/ 33 w 65"/>
                  <a:gd name="T37" fmla="*/ 107 h 134"/>
                  <a:gd name="T38" fmla="*/ 30 w 65"/>
                  <a:gd name="T39" fmla="*/ 118 h 134"/>
                  <a:gd name="T40" fmla="*/ 30 w 65"/>
                  <a:gd name="T41" fmla="*/ 122 h 134"/>
                  <a:gd name="T42" fmla="*/ 30 w 65"/>
                  <a:gd name="T43" fmla="*/ 121 h 134"/>
                  <a:gd name="T44" fmla="*/ 27 w 65"/>
                  <a:gd name="T45" fmla="*/ 126 h 134"/>
                  <a:gd name="T46" fmla="*/ 33 w 65"/>
                  <a:gd name="T47" fmla="*/ 129 h 1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5"/>
                  <a:gd name="T73" fmla="*/ 0 h 134"/>
                  <a:gd name="T74" fmla="*/ 65 w 65"/>
                  <a:gd name="T75" fmla="*/ 134 h 13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5" h="134">
                    <a:moveTo>
                      <a:pt x="33" y="129"/>
                    </a:moveTo>
                    <a:lnTo>
                      <a:pt x="39" y="134"/>
                    </a:lnTo>
                    <a:lnTo>
                      <a:pt x="42" y="128"/>
                    </a:lnTo>
                    <a:lnTo>
                      <a:pt x="45" y="121"/>
                    </a:lnTo>
                    <a:lnTo>
                      <a:pt x="48" y="110"/>
                    </a:lnTo>
                    <a:lnTo>
                      <a:pt x="51" y="99"/>
                    </a:lnTo>
                    <a:lnTo>
                      <a:pt x="55" y="84"/>
                    </a:lnTo>
                    <a:lnTo>
                      <a:pt x="58" y="60"/>
                    </a:lnTo>
                    <a:lnTo>
                      <a:pt x="62" y="35"/>
                    </a:lnTo>
                    <a:lnTo>
                      <a:pt x="65" y="0"/>
                    </a:lnTo>
                    <a:lnTo>
                      <a:pt x="0" y="9"/>
                    </a:lnTo>
                    <a:lnTo>
                      <a:pt x="0" y="16"/>
                    </a:lnTo>
                    <a:lnTo>
                      <a:pt x="0" y="23"/>
                    </a:lnTo>
                    <a:lnTo>
                      <a:pt x="51" y="15"/>
                    </a:lnTo>
                    <a:lnTo>
                      <a:pt x="48" y="35"/>
                    </a:lnTo>
                    <a:lnTo>
                      <a:pt x="43" y="60"/>
                    </a:lnTo>
                    <a:lnTo>
                      <a:pt x="40" y="78"/>
                    </a:lnTo>
                    <a:lnTo>
                      <a:pt x="36" y="96"/>
                    </a:lnTo>
                    <a:lnTo>
                      <a:pt x="33" y="107"/>
                    </a:lnTo>
                    <a:lnTo>
                      <a:pt x="30" y="118"/>
                    </a:lnTo>
                    <a:lnTo>
                      <a:pt x="30" y="122"/>
                    </a:lnTo>
                    <a:lnTo>
                      <a:pt x="30" y="121"/>
                    </a:lnTo>
                    <a:lnTo>
                      <a:pt x="27" y="126"/>
                    </a:lnTo>
                    <a:lnTo>
                      <a:pt x="33"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9" name="Freeform 225"/>
              <p:cNvSpPr>
                <a:spLocks/>
              </p:cNvSpPr>
              <p:nvPr/>
            </p:nvSpPr>
            <p:spPr bwMode="auto">
              <a:xfrm>
                <a:off x="3515" y="2641"/>
                <a:ext cx="2" cy="2"/>
              </a:xfrm>
              <a:custGeom>
                <a:avLst/>
                <a:gdLst>
                  <a:gd name="T0" fmla="*/ 5 w 5"/>
                  <a:gd name="T1" fmla="*/ 0 h 7"/>
                  <a:gd name="T2" fmla="*/ 3 w 5"/>
                  <a:gd name="T3" fmla="*/ 0 h 7"/>
                  <a:gd name="T4" fmla="*/ 0 w 5"/>
                  <a:gd name="T5" fmla="*/ 4 h 7"/>
                  <a:gd name="T6" fmla="*/ 5 w 5"/>
                  <a:gd name="T7" fmla="*/ 7 h 7"/>
                  <a:gd name="T8" fmla="*/ 5 w 5"/>
                  <a:gd name="T9" fmla="*/ 0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5" y="0"/>
                    </a:moveTo>
                    <a:lnTo>
                      <a:pt x="3" y="0"/>
                    </a:lnTo>
                    <a:lnTo>
                      <a:pt x="0" y="4"/>
                    </a:lnTo>
                    <a:lnTo>
                      <a:pt x="5" y="7"/>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0" name="Freeform 226"/>
              <p:cNvSpPr>
                <a:spLocks/>
              </p:cNvSpPr>
              <p:nvPr/>
            </p:nvSpPr>
            <p:spPr bwMode="auto">
              <a:xfrm>
                <a:off x="3447" y="2598"/>
                <a:ext cx="35" cy="37"/>
              </a:xfrm>
              <a:custGeom>
                <a:avLst/>
                <a:gdLst>
                  <a:gd name="T0" fmla="*/ 50 w 103"/>
                  <a:gd name="T1" fmla="*/ 0 h 110"/>
                  <a:gd name="T2" fmla="*/ 49 w 103"/>
                  <a:gd name="T3" fmla="*/ 1 h 110"/>
                  <a:gd name="T4" fmla="*/ 43 w 103"/>
                  <a:gd name="T5" fmla="*/ 5 h 110"/>
                  <a:gd name="T6" fmla="*/ 34 w 103"/>
                  <a:gd name="T7" fmla="*/ 13 h 110"/>
                  <a:gd name="T8" fmla="*/ 24 w 103"/>
                  <a:gd name="T9" fmla="*/ 22 h 110"/>
                  <a:gd name="T10" fmla="*/ 14 w 103"/>
                  <a:gd name="T11" fmla="*/ 33 h 110"/>
                  <a:gd name="T12" fmla="*/ 6 w 103"/>
                  <a:gd name="T13" fmla="*/ 45 h 110"/>
                  <a:gd name="T14" fmla="*/ 0 w 103"/>
                  <a:gd name="T15" fmla="*/ 57 h 110"/>
                  <a:gd name="T16" fmla="*/ 0 w 103"/>
                  <a:gd name="T17" fmla="*/ 70 h 110"/>
                  <a:gd name="T18" fmla="*/ 5 w 103"/>
                  <a:gd name="T19" fmla="*/ 82 h 110"/>
                  <a:gd name="T20" fmla="*/ 17 w 103"/>
                  <a:gd name="T21" fmla="*/ 92 h 110"/>
                  <a:gd name="T22" fmla="*/ 37 w 103"/>
                  <a:gd name="T23" fmla="*/ 103 h 110"/>
                  <a:gd name="T24" fmla="*/ 67 w 103"/>
                  <a:gd name="T25" fmla="*/ 110 h 110"/>
                  <a:gd name="T26" fmla="*/ 103 w 103"/>
                  <a:gd name="T27" fmla="*/ 66 h 110"/>
                  <a:gd name="T28" fmla="*/ 50 w 103"/>
                  <a:gd name="T29" fmla="*/ 0 h 110"/>
                  <a:gd name="T30" fmla="*/ 50 w 103"/>
                  <a:gd name="T31" fmla="*/ 0 h 1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
                  <a:gd name="T49" fmla="*/ 0 h 110"/>
                  <a:gd name="T50" fmla="*/ 103 w 103"/>
                  <a:gd name="T51" fmla="*/ 110 h 1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 h="110">
                    <a:moveTo>
                      <a:pt x="50" y="0"/>
                    </a:moveTo>
                    <a:lnTo>
                      <a:pt x="49" y="1"/>
                    </a:lnTo>
                    <a:lnTo>
                      <a:pt x="43" y="5"/>
                    </a:lnTo>
                    <a:lnTo>
                      <a:pt x="34" y="13"/>
                    </a:lnTo>
                    <a:lnTo>
                      <a:pt x="24" y="22"/>
                    </a:lnTo>
                    <a:lnTo>
                      <a:pt x="14" y="33"/>
                    </a:lnTo>
                    <a:lnTo>
                      <a:pt x="6" y="45"/>
                    </a:lnTo>
                    <a:lnTo>
                      <a:pt x="0" y="57"/>
                    </a:lnTo>
                    <a:lnTo>
                      <a:pt x="0" y="70"/>
                    </a:lnTo>
                    <a:lnTo>
                      <a:pt x="5" y="82"/>
                    </a:lnTo>
                    <a:lnTo>
                      <a:pt x="17" y="92"/>
                    </a:lnTo>
                    <a:lnTo>
                      <a:pt x="37" y="103"/>
                    </a:lnTo>
                    <a:lnTo>
                      <a:pt x="67" y="110"/>
                    </a:lnTo>
                    <a:lnTo>
                      <a:pt x="103" y="66"/>
                    </a:lnTo>
                    <a:lnTo>
                      <a:pt x="50" y="0"/>
                    </a:lnTo>
                    <a:close/>
                  </a:path>
                </a:pathLst>
              </a:custGeom>
              <a:solidFill>
                <a:srgbClr val="FFFF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1" name="Freeform 227"/>
              <p:cNvSpPr>
                <a:spLocks/>
              </p:cNvSpPr>
              <p:nvPr/>
            </p:nvSpPr>
            <p:spPr bwMode="auto">
              <a:xfrm>
                <a:off x="3462" y="2597"/>
                <a:ext cx="4" cy="3"/>
              </a:xfrm>
              <a:custGeom>
                <a:avLst/>
                <a:gdLst>
                  <a:gd name="T0" fmla="*/ 11 w 11"/>
                  <a:gd name="T1" fmla="*/ 9 h 10"/>
                  <a:gd name="T2" fmla="*/ 2 w 11"/>
                  <a:gd name="T3" fmla="*/ 0 h 10"/>
                  <a:gd name="T4" fmla="*/ 0 w 11"/>
                  <a:gd name="T5" fmla="*/ 2 h 10"/>
                  <a:gd name="T6" fmla="*/ 5 w 11"/>
                  <a:gd name="T7" fmla="*/ 6 h 10"/>
                  <a:gd name="T8" fmla="*/ 9 w 11"/>
                  <a:gd name="T9" fmla="*/ 10 h 10"/>
                  <a:gd name="T10" fmla="*/ 11 w 11"/>
                  <a:gd name="T11" fmla="*/ 9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9"/>
                    </a:moveTo>
                    <a:lnTo>
                      <a:pt x="2" y="0"/>
                    </a:lnTo>
                    <a:lnTo>
                      <a:pt x="0" y="2"/>
                    </a:lnTo>
                    <a:lnTo>
                      <a:pt x="5" y="6"/>
                    </a:lnTo>
                    <a:lnTo>
                      <a:pt x="9" y="10"/>
                    </a:lnTo>
                    <a:lnTo>
                      <a:pt x="1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2" name="Freeform 228"/>
              <p:cNvSpPr>
                <a:spLocks/>
              </p:cNvSpPr>
              <p:nvPr/>
            </p:nvSpPr>
            <p:spPr bwMode="auto">
              <a:xfrm>
                <a:off x="3445" y="2597"/>
                <a:ext cx="25" cy="40"/>
              </a:xfrm>
              <a:custGeom>
                <a:avLst/>
                <a:gdLst>
                  <a:gd name="T0" fmla="*/ 56 w 75"/>
                  <a:gd name="T1" fmla="*/ 6 h 122"/>
                  <a:gd name="T2" fmla="*/ 51 w 75"/>
                  <a:gd name="T3" fmla="*/ 0 h 122"/>
                  <a:gd name="T4" fmla="*/ 46 w 75"/>
                  <a:gd name="T5" fmla="*/ 5 h 122"/>
                  <a:gd name="T6" fmla="*/ 37 w 75"/>
                  <a:gd name="T7" fmla="*/ 12 h 122"/>
                  <a:gd name="T8" fmla="*/ 26 w 75"/>
                  <a:gd name="T9" fmla="*/ 21 h 122"/>
                  <a:gd name="T10" fmla="*/ 18 w 75"/>
                  <a:gd name="T11" fmla="*/ 31 h 122"/>
                  <a:gd name="T12" fmla="*/ 7 w 75"/>
                  <a:gd name="T13" fmla="*/ 47 h 122"/>
                  <a:gd name="T14" fmla="*/ 0 w 75"/>
                  <a:gd name="T15" fmla="*/ 62 h 122"/>
                  <a:gd name="T16" fmla="*/ 0 w 75"/>
                  <a:gd name="T17" fmla="*/ 77 h 122"/>
                  <a:gd name="T18" fmla="*/ 4 w 75"/>
                  <a:gd name="T19" fmla="*/ 90 h 122"/>
                  <a:gd name="T20" fmla="*/ 18 w 75"/>
                  <a:gd name="T21" fmla="*/ 102 h 122"/>
                  <a:gd name="T22" fmla="*/ 46 w 75"/>
                  <a:gd name="T23" fmla="*/ 115 h 122"/>
                  <a:gd name="T24" fmla="*/ 75 w 75"/>
                  <a:gd name="T25" fmla="*/ 122 h 122"/>
                  <a:gd name="T26" fmla="*/ 72 w 75"/>
                  <a:gd name="T27" fmla="*/ 108 h 122"/>
                  <a:gd name="T28" fmla="*/ 43 w 75"/>
                  <a:gd name="T29" fmla="*/ 100 h 122"/>
                  <a:gd name="T30" fmla="*/ 29 w 75"/>
                  <a:gd name="T31" fmla="*/ 93 h 122"/>
                  <a:gd name="T32" fmla="*/ 19 w 75"/>
                  <a:gd name="T33" fmla="*/ 84 h 122"/>
                  <a:gd name="T34" fmla="*/ 15 w 75"/>
                  <a:gd name="T35" fmla="*/ 74 h 122"/>
                  <a:gd name="T36" fmla="*/ 15 w 75"/>
                  <a:gd name="T37" fmla="*/ 62 h 122"/>
                  <a:gd name="T38" fmla="*/ 19 w 75"/>
                  <a:gd name="T39" fmla="*/ 53 h 122"/>
                  <a:gd name="T40" fmla="*/ 24 w 75"/>
                  <a:gd name="T41" fmla="*/ 46 h 122"/>
                  <a:gd name="T42" fmla="*/ 35 w 75"/>
                  <a:gd name="T43" fmla="*/ 33 h 122"/>
                  <a:gd name="T44" fmla="*/ 46 w 75"/>
                  <a:gd name="T45" fmla="*/ 24 h 122"/>
                  <a:gd name="T46" fmla="*/ 54 w 75"/>
                  <a:gd name="T47" fmla="*/ 16 h 122"/>
                  <a:gd name="T48" fmla="*/ 60 w 75"/>
                  <a:gd name="T49" fmla="*/ 12 h 122"/>
                  <a:gd name="T50" fmla="*/ 60 w 75"/>
                  <a:gd name="T51" fmla="*/ 10 h 122"/>
                  <a:gd name="T52" fmla="*/ 60 w 75"/>
                  <a:gd name="T53" fmla="*/ 10 h 122"/>
                  <a:gd name="T54" fmla="*/ 56 w 75"/>
                  <a:gd name="T55" fmla="*/ 6 h 12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5"/>
                  <a:gd name="T85" fmla="*/ 0 h 122"/>
                  <a:gd name="T86" fmla="*/ 75 w 75"/>
                  <a:gd name="T87" fmla="*/ 122 h 12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5" h="122">
                    <a:moveTo>
                      <a:pt x="56" y="6"/>
                    </a:moveTo>
                    <a:lnTo>
                      <a:pt x="51" y="0"/>
                    </a:lnTo>
                    <a:lnTo>
                      <a:pt x="46" y="5"/>
                    </a:lnTo>
                    <a:lnTo>
                      <a:pt x="37" y="12"/>
                    </a:lnTo>
                    <a:lnTo>
                      <a:pt x="26" y="21"/>
                    </a:lnTo>
                    <a:lnTo>
                      <a:pt x="18" y="31"/>
                    </a:lnTo>
                    <a:lnTo>
                      <a:pt x="7" y="47"/>
                    </a:lnTo>
                    <a:lnTo>
                      <a:pt x="0" y="62"/>
                    </a:lnTo>
                    <a:lnTo>
                      <a:pt x="0" y="77"/>
                    </a:lnTo>
                    <a:lnTo>
                      <a:pt x="4" y="90"/>
                    </a:lnTo>
                    <a:lnTo>
                      <a:pt x="18" y="102"/>
                    </a:lnTo>
                    <a:lnTo>
                      <a:pt x="46" y="115"/>
                    </a:lnTo>
                    <a:lnTo>
                      <a:pt x="75" y="122"/>
                    </a:lnTo>
                    <a:lnTo>
                      <a:pt x="72" y="108"/>
                    </a:lnTo>
                    <a:lnTo>
                      <a:pt x="43" y="100"/>
                    </a:lnTo>
                    <a:lnTo>
                      <a:pt x="29" y="93"/>
                    </a:lnTo>
                    <a:lnTo>
                      <a:pt x="19" y="84"/>
                    </a:lnTo>
                    <a:lnTo>
                      <a:pt x="15" y="74"/>
                    </a:lnTo>
                    <a:lnTo>
                      <a:pt x="15" y="62"/>
                    </a:lnTo>
                    <a:lnTo>
                      <a:pt x="19" y="53"/>
                    </a:lnTo>
                    <a:lnTo>
                      <a:pt x="24" y="46"/>
                    </a:lnTo>
                    <a:lnTo>
                      <a:pt x="35" y="33"/>
                    </a:lnTo>
                    <a:lnTo>
                      <a:pt x="46" y="24"/>
                    </a:lnTo>
                    <a:lnTo>
                      <a:pt x="54" y="16"/>
                    </a:lnTo>
                    <a:lnTo>
                      <a:pt x="60" y="12"/>
                    </a:lnTo>
                    <a:lnTo>
                      <a:pt x="60" y="10"/>
                    </a:lnTo>
                    <a:lnTo>
                      <a:pt x="5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3" name="Freeform 229"/>
              <p:cNvSpPr>
                <a:spLocks/>
              </p:cNvSpPr>
              <p:nvPr/>
            </p:nvSpPr>
            <p:spPr bwMode="auto">
              <a:xfrm>
                <a:off x="3462" y="2597"/>
                <a:ext cx="23" cy="40"/>
              </a:xfrm>
              <a:custGeom>
                <a:avLst/>
                <a:gdLst>
                  <a:gd name="T0" fmla="*/ 24 w 68"/>
                  <a:gd name="T1" fmla="*/ 122 h 122"/>
                  <a:gd name="T2" fmla="*/ 68 w 68"/>
                  <a:gd name="T3" fmla="*/ 72 h 122"/>
                  <a:gd name="T4" fmla="*/ 12 w 68"/>
                  <a:gd name="T5" fmla="*/ 0 h 122"/>
                  <a:gd name="T6" fmla="*/ 6 w 68"/>
                  <a:gd name="T7" fmla="*/ 5 h 122"/>
                  <a:gd name="T8" fmla="*/ 0 w 68"/>
                  <a:gd name="T9" fmla="*/ 9 h 122"/>
                  <a:gd name="T10" fmla="*/ 51 w 68"/>
                  <a:gd name="T11" fmla="*/ 69 h 122"/>
                  <a:gd name="T12" fmla="*/ 21 w 68"/>
                  <a:gd name="T13" fmla="*/ 108 h 122"/>
                  <a:gd name="T14" fmla="*/ 24 w 68"/>
                  <a:gd name="T15" fmla="*/ 122 h 122"/>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122"/>
                  <a:gd name="T26" fmla="*/ 68 w 68"/>
                  <a:gd name="T27" fmla="*/ 122 h 1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122">
                    <a:moveTo>
                      <a:pt x="24" y="122"/>
                    </a:moveTo>
                    <a:lnTo>
                      <a:pt x="68" y="72"/>
                    </a:lnTo>
                    <a:lnTo>
                      <a:pt x="12" y="0"/>
                    </a:lnTo>
                    <a:lnTo>
                      <a:pt x="6" y="5"/>
                    </a:lnTo>
                    <a:lnTo>
                      <a:pt x="0" y="9"/>
                    </a:lnTo>
                    <a:lnTo>
                      <a:pt x="51" y="69"/>
                    </a:lnTo>
                    <a:lnTo>
                      <a:pt x="21" y="108"/>
                    </a:lnTo>
                    <a:lnTo>
                      <a:pt x="24"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4" name="Freeform 230"/>
              <p:cNvSpPr>
                <a:spLocks/>
              </p:cNvSpPr>
              <p:nvPr/>
            </p:nvSpPr>
            <p:spPr bwMode="auto">
              <a:xfrm>
                <a:off x="3463" y="2597"/>
                <a:ext cx="3" cy="1"/>
              </a:xfrm>
              <a:custGeom>
                <a:avLst/>
                <a:gdLst>
                  <a:gd name="T0" fmla="*/ 10 w 10"/>
                  <a:gd name="T1" fmla="*/ 0 h 5"/>
                  <a:gd name="T2" fmla="*/ 10 w 10"/>
                  <a:gd name="T3" fmla="*/ 0 h 5"/>
                  <a:gd name="T4" fmla="*/ 0 w 10"/>
                  <a:gd name="T5" fmla="*/ 0 h 5"/>
                  <a:gd name="T6" fmla="*/ 4 w 10"/>
                  <a:gd name="T7" fmla="*/ 5 h 5"/>
                  <a:gd name="T8" fmla="*/ 10 w 10"/>
                  <a:gd name="T9" fmla="*/ 0 h 5"/>
                  <a:gd name="T10" fmla="*/ 0 60000 65536"/>
                  <a:gd name="T11" fmla="*/ 0 60000 65536"/>
                  <a:gd name="T12" fmla="*/ 0 60000 65536"/>
                  <a:gd name="T13" fmla="*/ 0 60000 65536"/>
                  <a:gd name="T14" fmla="*/ 0 60000 65536"/>
                  <a:gd name="T15" fmla="*/ 0 w 10"/>
                  <a:gd name="T16" fmla="*/ 0 h 5"/>
                  <a:gd name="T17" fmla="*/ 10 w 10"/>
                  <a:gd name="T18" fmla="*/ 5 h 5"/>
                </a:gdLst>
                <a:ahLst/>
                <a:cxnLst>
                  <a:cxn ang="T10">
                    <a:pos x="T0" y="T1"/>
                  </a:cxn>
                  <a:cxn ang="T11">
                    <a:pos x="T2" y="T3"/>
                  </a:cxn>
                  <a:cxn ang="T12">
                    <a:pos x="T4" y="T5"/>
                  </a:cxn>
                  <a:cxn ang="T13">
                    <a:pos x="T6" y="T7"/>
                  </a:cxn>
                  <a:cxn ang="T14">
                    <a:pos x="T8" y="T9"/>
                  </a:cxn>
                </a:cxnLst>
                <a:rect l="T15" t="T16" r="T17" b="T18"/>
                <a:pathLst>
                  <a:path w="10" h="5">
                    <a:moveTo>
                      <a:pt x="10" y="0"/>
                    </a:moveTo>
                    <a:lnTo>
                      <a:pt x="10" y="0"/>
                    </a:lnTo>
                    <a:lnTo>
                      <a:pt x="0" y="0"/>
                    </a:lnTo>
                    <a:lnTo>
                      <a:pt x="4" y="5"/>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5" name="Freeform 231"/>
              <p:cNvSpPr>
                <a:spLocks/>
              </p:cNvSpPr>
              <p:nvPr/>
            </p:nvSpPr>
            <p:spPr bwMode="auto">
              <a:xfrm>
                <a:off x="3471" y="2761"/>
                <a:ext cx="192" cy="151"/>
              </a:xfrm>
              <a:custGeom>
                <a:avLst/>
                <a:gdLst>
                  <a:gd name="T0" fmla="*/ 0 w 576"/>
                  <a:gd name="T1" fmla="*/ 0 h 455"/>
                  <a:gd name="T2" fmla="*/ 4 w 576"/>
                  <a:gd name="T3" fmla="*/ 3 h 455"/>
                  <a:gd name="T4" fmla="*/ 16 w 576"/>
                  <a:gd name="T5" fmla="*/ 15 h 455"/>
                  <a:gd name="T6" fmla="*/ 34 w 576"/>
                  <a:gd name="T7" fmla="*/ 32 h 455"/>
                  <a:gd name="T8" fmla="*/ 57 w 576"/>
                  <a:gd name="T9" fmla="*/ 55 h 455"/>
                  <a:gd name="T10" fmla="*/ 85 w 576"/>
                  <a:gd name="T11" fmla="*/ 78 h 455"/>
                  <a:gd name="T12" fmla="*/ 119 w 576"/>
                  <a:gd name="T13" fmla="*/ 105 h 455"/>
                  <a:gd name="T14" fmla="*/ 156 w 576"/>
                  <a:gd name="T15" fmla="*/ 130 h 455"/>
                  <a:gd name="T16" fmla="*/ 196 w 576"/>
                  <a:gd name="T17" fmla="*/ 153 h 455"/>
                  <a:gd name="T18" fmla="*/ 239 w 576"/>
                  <a:gd name="T19" fmla="*/ 174 h 455"/>
                  <a:gd name="T20" fmla="*/ 281 w 576"/>
                  <a:gd name="T21" fmla="*/ 189 h 455"/>
                  <a:gd name="T22" fmla="*/ 327 w 576"/>
                  <a:gd name="T23" fmla="*/ 199 h 455"/>
                  <a:gd name="T24" fmla="*/ 371 w 576"/>
                  <a:gd name="T25" fmla="*/ 200 h 455"/>
                  <a:gd name="T26" fmla="*/ 376 w 576"/>
                  <a:gd name="T27" fmla="*/ 189 h 455"/>
                  <a:gd name="T28" fmla="*/ 383 w 576"/>
                  <a:gd name="T29" fmla="*/ 180 h 455"/>
                  <a:gd name="T30" fmla="*/ 392 w 576"/>
                  <a:gd name="T31" fmla="*/ 174 h 455"/>
                  <a:gd name="T32" fmla="*/ 402 w 576"/>
                  <a:gd name="T33" fmla="*/ 169 h 455"/>
                  <a:gd name="T34" fmla="*/ 412 w 576"/>
                  <a:gd name="T35" fmla="*/ 169 h 455"/>
                  <a:gd name="T36" fmla="*/ 424 w 576"/>
                  <a:gd name="T37" fmla="*/ 171 h 455"/>
                  <a:gd name="T38" fmla="*/ 435 w 576"/>
                  <a:gd name="T39" fmla="*/ 175 h 455"/>
                  <a:gd name="T40" fmla="*/ 445 w 576"/>
                  <a:gd name="T41" fmla="*/ 181 h 455"/>
                  <a:gd name="T42" fmla="*/ 452 w 576"/>
                  <a:gd name="T43" fmla="*/ 190 h 455"/>
                  <a:gd name="T44" fmla="*/ 457 w 576"/>
                  <a:gd name="T45" fmla="*/ 200 h 455"/>
                  <a:gd name="T46" fmla="*/ 457 w 576"/>
                  <a:gd name="T47" fmla="*/ 214 h 455"/>
                  <a:gd name="T48" fmla="*/ 454 w 576"/>
                  <a:gd name="T49" fmla="*/ 228 h 455"/>
                  <a:gd name="T50" fmla="*/ 460 w 576"/>
                  <a:gd name="T51" fmla="*/ 230 h 455"/>
                  <a:gd name="T52" fmla="*/ 474 w 576"/>
                  <a:gd name="T53" fmla="*/ 239 h 455"/>
                  <a:gd name="T54" fmla="*/ 496 w 576"/>
                  <a:gd name="T55" fmla="*/ 252 h 455"/>
                  <a:gd name="T56" fmla="*/ 520 w 576"/>
                  <a:gd name="T57" fmla="*/ 268 h 455"/>
                  <a:gd name="T58" fmla="*/ 542 w 576"/>
                  <a:gd name="T59" fmla="*/ 289 h 455"/>
                  <a:gd name="T60" fmla="*/ 561 w 576"/>
                  <a:gd name="T61" fmla="*/ 311 h 455"/>
                  <a:gd name="T62" fmla="*/ 575 w 576"/>
                  <a:gd name="T63" fmla="*/ 334 h 455"/>
                  <a:gd name="T64" fmla="*/ 576 w 576"/>
                  <a:gd name="T65" fmla="*/ 359 h 455"/>
                  <a:gd name="T66" fmla="*/ 566 w 576"/>
                  <a:gd name="T67" fmla="*/ 384 h 455"/>
                  <a:gd name="T68" fmla="*/ 538 w 576"/>
                  <a:gd name="T69" fmla="*/ 409 h 455"/>
                  <a:gd name="T70" fmla="*/ 489 w 576"/>
                  <a:gd name="T71" fmla="*/ 432 h 455"/>
                  <a:gd name="T72" fmla="*/ 417 w 576"/>
                  <a:gd name="T73" fmla="*/ 454 h 455"/>
                  <a:gd name="T74" fmla="*/ 414 w 576"/>
                  <a:gd name="T75" fmla="*/ 454 h 455"/>
                  <a:gd name="T76" fmla="*/ 402 w 576"/>
                  <a:gd name="T77" fmla="*/ 454 h 455"/>
                  <a:gd name="T78" fmla="*/ 386 w 576"/>
                  <a:gd name="T79" fmla="*/ 454 h 455"/>
                  <a:gd name="T80" fmla="*/ 364 w 576"/>
                  <a:gd name="T81" fmla="*/ 455 h 455"/>
                  <a:gd name="T82" fmla="*/ 339 w 576"/>
                  <a:gd name="T83" fmla="*/ 455 h 455"/>
                  <a:gd name="T84" fmla="*/ 309 w 576"/>
                  <a:gd name="T85" fmla="*/ 454 h 455"/>
                  <a:gd name="T86" fmla="*/ 280 w 576"/>
                  <a:gd name="T87" fmla="*/ 451 h 455"/>
                  <a:gd name="T88" fmla="*/ 249 w 576"/>
                  <a:gd name="T89" fmla="*/ 448 h 455"/>
                  <a:gd name="T90" fmla="*/ 220 w 576"/>
                  <a:gd name="T91" fmla="*/ 442 h 455"/>
                  <a:gd name="T92" fmla="*/ 192 w 576"/>
                  <a:gd name="T93" fmla="*/ 435 h 455"/>
                  <a:gd name="T94" fmla="*/ 165 w 576"/>
                  <a:gd name="T95" fmla="*/ 424 h 455"/>
                  <a:gd name="T96" fmla="*/ 143 w 576"/>
                  <a:gd name="T97" fmla="*/ 412 h 455"/>
                  <a:gd name="T98" fmla="*/ 0 w 576"/>
                  <a:gd name="T99" fmla="*/ 0 h 455"/>
                  <a:gd name="T100" fmla="*/ 0 w 576"/>
                  <a:gd name="T101" fmla="*/ 0 h 45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6"/>
                  <a:gd name="T154" fmla="*/ 0 h 455"/>
                  <a:gd name="T155" fmla="*/ 576 w 576"/>
                  <a:gd name="T156" fmla="*/ 455 h 45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6" h="455">
                    <a:moveTo>
                      <a:pt x="0" y="0"/>
                    </a:moveTo>
                    <a:lnTo>
                      <a:pt x="4" y="3"/>
                    </a:lnTo>
                    <a:lnTo>
                      <a:pt x="16" y="15"/>
                    </a:lnTo>
                    <a:lnTo>
                      <a:pt x="34" y="32"/>
                    </a:lnTo>
                    <a:lnTo>
                      <a:pt x="57" y="55"/>
                    </a:lnTo>
                    <a:lnTo>
                      <a:pt x="85" y="78"/>
                    </a:lnTo>
                    <a:lnTo>
                      <a:pt x="119" y="105"/>
                    </a:lnTo>
                    <a:lnTo>
                      <a:pt x="156" y="130"/>
                    </a:lnTo>
                    <a:lnTo>
                      <a:pt x="196" y="153"/>
                    </a:lnTo>
                    <a:lnTo>
                      <a:pt x="239" y="174"/>
                    </a:lnTo>
                    <a:lnTo>
                      <a:pt x="281" y="189"/>
                    </a:lnTo>
                    <a:lnTo>
                      <a:pt x="327" y="199"/>
                    </a:lnTo>
                    <a:lnTo>
                      <a:pt x="371" y="200"/>
                    </a:lnTo>
                    <a:lnTo>
                      <a:pt x="376" y="189"/>
                    </a:lnTo>
                    <a:lnTo>
                      <a:pt x="383" y="180"/>
                    </a:lnTo>
                    <a:lnTo>
                      <a:pt x="392" y="174"/>
                    </a:lnTo>
                    <a:lnTo>
                      <a:pt x="402" y="169"/>
                    </a:lnTo>
                    <a:lnTo>
                      <a:pt x="412" y="169"/>
                    </a:lnTo>
                    <a:lnTo>
                      <a:pt x="424" y="171"/>
                    </a:lnTo>
                    <a:lnTo>
                      <a:pt x="435" y="175"/>
                    </a:lnTo>
                    <a:lnTo>
                      <a:pt x="445" y="181"/>
                    </a:lnTo>
                    <a:lnTo>
                      <a:pt x="452" y="190"/>
                    </a:lnTo>
                    <a:lnTo>
                      <a:pt x="457" y="200"/>
                    </a:lnTo>
                    <a:lnTo>
                      <a:pt x="457" y="214"/>
                    </a:lnTo>
                    <a:lnTo>
                      <a:pt x="454" y="228"/>
                    </a:lnTo>
                    <a:lnTo>
                      <a:pt x="460" y="230"/>
                    </a:lnTo>
                    <a:lnTo>
                      <a:pt x="474" y="239"/>
                    </a:lnTo>
                    <a:lnTo>
                      <a:pt x="496" y="252"/>
                    </a:lnTo>
                    <a:lnTo>
                      <a:pt x="520" y="268"/>
                    </a:lnTo>
                    <a:lnTo>
                      <a:pt x="542" y="289"/>
                    </a:lnTo>
                    <a:lnTo>
                      <a:pt x="561" y="311"/>
                    </a:lnTo>
                    <a:lnTo>
                      <a:pt x="575" y="334"/>
                    </a:lnTo>
                    <a:lnTo>
                      <a:pt x="576" y="359"/>
                    </a:lnTo>
                    <a:lnTo>
                      <a:pt x="566" y="384"/>
                    </a:lnTo>
                    <a:lnTo>
                      <a:pt x="538" y="409"/>
                    </a:lnTo>
                    <a:lnTo>
                      <a:pt x="489" y="432"/>
                    </a:lnTo>
                    <a:lnTo>
                      <a:pt x="417" y="454"/>
                    </a:lnTo>
                    <a:lnTo>
                      <a:pt x="414" y="454"/>
                    </a:lnTo>
                    <a:lnTo>
                      <a:pt x="402" y="454"/>
                    </a:lnTo>
                    <a:lnTo>
                      <a:pt x="386" y="454"/>
                    </a:lnTo>
                    <a:lnTo>
                      <a:pt x="364" y="455"/>
                    </a:lnTo>
                    <a:lnTo>
                      <a:pt x="339" y="455"/>
                    </a:lnTo>
                    <a:lnTo>
                      <a:pt x="309" y="454"/>
                    </a:lnTo>
                    <a:lnTo>
                      <a:pt x="280" y="451"/>
                    </a:lnTo>
                    <a:lnTo>
                      <a:pt x="249" y="448"/>
                    </a:lnTo>
                    <a:lnTo>
                      <a:pt x="220" y="442"/>
                    </a:lnTo>
                    <a:lnTo>
                      <a:pt x="192" y="435"/>
                    </a:lnTo>
                    <a:lnTo>
                      <a:pt x="165" y="424"/>
                    </a:lnTo>
                    <a:lnTo>
                      <a:pt x="143" y="412"/>
                    </a:lnTo>
                    <a:lnTo>
                      <a:pt x="0" y="0"/>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6" name="Freeform 232"/>
              <p:cNvSpPr>
                <a:spLocks/>
              </p:cNvSpPr>
              <p:nvPr/>
            </p:nvSpPr>
            <p:spPr bwMode="auto">
              <a:xfrm>
                <a:off x="3470" y="2759"/>
                <a:ext cx="14" cy="14"/>
              </a:xfrm>
              <a:custGeom>
                <a:avLst/>
                <a:gdLst>
                  <a:gd name="T0" fmla="*/ 8 w 42"/>
                  <a:gd name="T1" fmla="*/ 0 h 43"/>
                  <a:gd name="T2" fmla="*/ 0 w 42"/>
                  <a:gd name="T3" fmla="*/ 12 h 43"/>
                  <a:gd name="T4" fmla="*/ 8 w 42"/>
                  <a:gd name="T5" fmla="*/ 18 h 43"/>
                  <a:gd name="T6" fmla="*/ 33 w 42"/>
                  <a:gd name="T7" fmla="*/ 43 h 43"/>
                  <a:gd name="T8" fmla="*/ 38 w 42"/>
                  <a:gd name="T9" fmla="*/ 38 h 43"/>
                  <a:gd name="T10" fmla="*/ 42 w 42"/>
                  <a:gd name="T11" fmla="*/ 34 h 43"/>
                  <a:gd name="T12" fmla="*/ 8 w 42"/>
                  <a:gd name="T13" fmla="*/ 0 h 43"/>
                  <a:gd name="T14" fmla="*/ 8 w 42"/>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43"/>
                  <a:gd name="T26" fmla="*/ 42 w 42"/>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43">
                    <a:moveTo>
                      <a:pt x="8" y="0"/>
                    </a:moveTo>
                    <a:lnTo>
                      <a:pt x="0" y="12"/>
                    </a:lnTo>
                    <a:lnTo>
                      <a:pt x="8" y="18"/>
                    </a:lnTo>
                    <a:lnTo>
                      <a:pt x="33" y="43"/>
                    </a:lnTo>
                    <a:lnTo>
                      <a:pt x="38" y="38"/>
                    </a:lnTo>
                    <a:lnTo>
                      <a:pt x="42" y="34"/>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7" name="Freeform 233"/>
              <p:cNvSpPr>
                <a:spLocks/>
              </p:cNvSpPr>
              <p:nvPr/>
            </p:nvSpPr>
            <p:spPr bwMode="auto">
              <a:xfrm>
                <a:off x="3481" y="2770"/>
                <a:ext cx="136" cy="60"/>
              </a:xfrm>
              <a:custGeom>
                <a:avLst/>
                <a:gdLst>
                  <a:gd name="T0" fmla="*/ 0 w 409"/>
                  <a:gd name="T1" fmla="*/ 10 h 181"/>
                  <a:gd name="T2" fmla="*/ 24 w 409"/>
                  <a:gd name="T3" fmla="*/ 33 h 181"/>
                  <a:gd name="T4" fmla="*/ 24 w 409"/>
                  <a:gd name="T5" fmla="*/ 33 h 181"/>
                  <a:gd name="T6" fmla="*/ 52 w 409"/>
                  <a:gd name="T7" fmla="*/ 57 h 181"/>
                  <a:gd name="T8" fmla="*/ 86 w 409"/>
                  <a:gd name="T9" fmla="*/ 83 h 181"/>
                  <a:gd name="T10" fmla="*/ 114 w 409"/>
                  <a:gd name="T11" fmla="*/ 103 h 181"/>
                  <a:gd name="T12" fmla="*/ 164 w 409"/>
                  <a:gd name="T13" fmla="*/ 132 h 181"/>
                  <a:gd name="T14" fmla="*/ 213 w 409"/>
                  <a:gd name="T15" fmla="*/ 156 h 181"/>
                  <a:gd name="T16" fmla="*/ 251 w 409"/>
                  <a:gd name="T17" fmla="*/ 169 h 181"/>
                  <a:gd name="T18" fmla="*/ 297 w 409"/>
                  <a:gd name="T19" fmla="*/ 179 h 181"/>
                  <a:gd name="T20" fmla="*/ 347 w 409"/>
                  <a:gd name="T21" fmla="*/ 181 h 181"/>
                  <a:gd name="T22" fmla="*/ 354 w 409"/>
                  <a:gd name="T23" fmla="*/ 164 h 181"/>
                  <a:gd name="T24" fmla="*/ 360 w 409"/>
                  <a:gd name="T25" fmla="*/ 157 h 181"/>
                  <a:gd name="T26" fmla="*/ 364 w 409"/>
                  <a:gd name="T27" fmla="*/ 154 h 181"/>
                  <a:gd name="T28" fmla="*/ 376 w 409"/>
                  <a:gd name="T29" fmla="*/ 150 h 181"/>
                  <a:gd name="T30" fmla="*/ 383 w 409"/>
                  <a:gd name="T31" fmla="*/ 150 h 181"/>
                  <a:gd name="T32" fmla="*/ 392 w 409"/>
                  <a:gd name="T33" fmla="*/ 151 h 181"/>
                  <a:gd name="T34" fmla="*/ 403 w 409"/>
                  <a:gd name="T35" fmla="*/ 156 h 181"/>
                  <a:gd name="T36" fmla="*/ 406 w 409"/>
                  <a:gd name="T37" fmla="*/ 148 h 181"/>
                  <a:gd name="T38" fmla="*/ 409 w 409"/>
                  <a:gd name="T39" fmla="*/ 141 h 181"/>
                  <a:gd name="T40" fmla="*/ 398 w 409"/>
                  <a:gd name="T41" fmla="*/ 137 h 181"/>
                  <a:gd name="T42" fmla="*/ 383 w 409"/>
                  <a:gd name="T43" fmla="*/ 135 h 181"/>
                  <a:gd name="T44" fmla="*/ 370 w 409"/>
                  <a:gd name="T45" fmla="*/ 135 h 181"/>
                  <a:gd name="T46" fmla="*/ 361 w 409"/>
                  <a:gd name="T47" fmla="*/ 139 h 181"/>
                  <a:gd name="T48" fmla="*/ 348 w 409"/>
                  <a:gd name="T49" fmla="*/ 148 h 181"/>
                  <a:gd name="T50" fmla="*/ 339 w 409"/>
                  <a:gd name="T51" fmla="*/ 159 h 181"/>
                  <a:gd name="T52" fmla="*/ 338 w 409"/>
                  <a:gd name="T53" fmla="*/ 166 h 181"/>
                  <a:gd name="T54" fmla="*/ 300 w 409"/>
                  <a:gd name="T55" fmla="*/ 164 h 181"/>
                  <a:gd name="T56" fmla="*/ 254 w 409"/>
                  <a:gd name="T57" fmla="*/ 154 h 181"/>
                  <a:gd name="T58" fmla="*/ 207 w 409"/>
                  <a:gd name="T59" fmla="*/ 138 h 181"/>
                  <a:gd name="T60" fmla="*/ 170 w 409"/>
                  <a:gd name="T61" fmla="*/ 120 h 181"/>
                  <a:gd name="T62" fmla="*/ 140 w 409"/>
                  <a:gd name="T63" fmla="*/ 103 h 181"/>
                  <a:gd name="T64" fmla="*/ 95 w 409"/>
                  <a:gd name="T65" fmla="*/ 72 h 181"/>
                  <a:gd name="T66" fmla="*/ 61 w 409"/>
                  <a:gd name="T67" fmla="*/ 45 h 181"/>
                  <a:gd name="T68" fmla="*/ 33 w 409"/>
                  <a:gd name="T69" fmla="*/ 22 h 181"/>
                  <a:gd name="T70" fmla="*/ 9 w 409"/>
                  <a:gd name="T71" fmla="*/ 0 h 181"/>
                  <a:gd name="T72" fmla="*/ 5 w 409"/>
                  <a:gd name="T73" fmla="*/ 5 h 181"/>
                  <a:gd name="T74" fmla="*/ 0 w 409"/>
                  <a:gd name="T75" fmla="*/ 10 h 18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9"/>
                  <a:gd name="T115" fmla="*/ 0 h 181"/>
                  <a:gd name="T116" fmla="*/ 409 w 409"/>
                  <a:gd name="T117" fmla="*/ 181 h 18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9" h="181">
                    <a:moveTo>
                      <a:pt x="0" y="10"/>
                    </a:moveTo>
                    <a:lnTo>
                      <a:pt x="24" y="33"/>
                    </a:lnTo>
                    <a:lnTo>
                      <a:pt x="52" y="57"/>
                    </a:lnTo>
                    <a:lnTo>
                      <a:pt x="86" y="83"/>
                    </a:lnTo>
                    <a:lnTo>
                      <a:pt x="114" y="103"/>
                    </a:lnTo>
                    <a:lnTo>
                      <a:pt x="164" y="132"/>
                    </a:lnTo>
                    <a:lnTo>
                      <a:pt x="213" y="156"/>
                    </a:lnTo>
                    <a:lnTo>
                      <a:pt x="251" y="169"/>
                    </a:lnTo>
                    <a:lnTo>
                      <a:pt x="297" y="179"/>
                    </a:lnTo>
                    <a:lnTo>
                      <a:pt x="347" y="181"/>
                    </a:lnTo>
                    <a:lnTo>
                      <a:pt x="354" y="164"/>
                    </a:lnTo>
                    <a:lnTo>
                      <a:pt x="360" y="157"/>
                    </a:lnTo>
                    <a:lnTo>
                      <a:pt x="364" y="154"/>
                    </a:lnTo>
                    <a:lnTo>
                      <a:pt x="376" y="150"/>
                    </a:lnTo>
                    <a:lnTo>
                      <a:pt x="383" y="150"/>
                    </a:lnTo>
                    <a:lnTo>
                      <a:pt x="392" y="151"/>
                    </a:lnTo>
                    <a:lnTo>
                      <a:pt x="403" y="156"/>
                    </a:lnTo>
                    <a:lnTo>
                      <a:pt x="406" y="148"/>
                    </a:lnTo>
                    <a:lnTo>
                      <a:pt x="409" y="141"/>
                    </a:lnTo>
                    <a:lnTo>
                      <a:pt x="398" y="137"/>
                    </a:lnTo>
                    <a:lnTo>
                      <a:pt x="383" y="135"/>
                    </a:lnTo>
                    <a:lnTo>
                      <a:pt x="370" y="135"/>
                    </a:lnTo>
                    <a:lnTo>
                      <a:pt x="361" y="139"/>
                    </a:lnTo>
                    <a:lnTo>
                      <a:pt x="348" y="148"/>
                    </a:lnTo>
                    <a:lnTo>
                      <a:pt x="339" y="159"/>
                    </a:lnTo>
                    <a:lnTo>
                      <a:pt x="338" y="166"/>
                    </a:lnTo>
                    <a:lnTo>
                      <a:pt x="300" y="164"/>
                    </a:lnTo>
                    <a:lnTo>
                      <a:pt x="254" y="154"/>
                    </a:lnTo>
                    <a:lnTo>
                      <a:pt x="207" y="138"/>
                    </a:lnTo>
                    <a:lnTo>
                      <a:pt x="170" y="120"/>
                    </a:lnTo>
                    <a:lnTo>
                      <a:pt x="140" y="103"/>
                    </a:lnTo>
                    <a:lnTo>
                      <a:pt x="95" y="72"/>
                    </a:lnTo>
                    <a:lnTo>
                      <a:pt x="61" y="45"/>
                    </a:lnTo>
                    <a:lnTo>
                      <a:pt x="33" y="22"/>
                    </a:lnTo>
                    <a:lnTo>
                      <a:pt x="9" y="0"/>
                    </a:lnTo>
                    <a:lnTo>
                      <a:pt x="5" y="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8" name="Freeform 234"/>
              <p:cNvSpPr>
                <a:spLocks/>
              </p:cNvSpPr>
              <p:nvPr/>
            </p:nvSpPr>
            <p:spPr bwMode="auto">
              <a:xfrm>
                <a:off x="3613" y="2815"/>
                <a:ext cx="13" cy="22"/>
              </a:xfrm>
              <a:custGeom>
                <a:avLst/>
                <a:gdLst>
                  <a:gd name="T0" fmla="*/ 8 w 37"/>
                  <a:gd name="T1" fmla="*/ 11 h 66"/>
                  <a:gd name="T2" fmla="*/ 5 w 37"/>
                  <a:gd name="T3" fmla="*/ 17 h 66"/>
                  <a:gd name="T4" fmla="*/ 12 w 37"/>
                  <a:gd name="T5" fmla="*/ 22 h 66"/>
                  <a:gd name="T6" fmla="*/ 18 w 37"/>
                  <a:gd name="T7" fmla="*/ 29 h 66"/>
                  <a:gd name="T8" fmla="*/ 22 w 37"/>
                  <a:gd name="T9" fmla="*/ 39 h 66"/>
                  <a:gd name="T10" fmla="*/ 22 w 37"/>
                  <a:gd name="T11" fmla="*/ 48 h 66"/>
                  <a:gd name="T12" fmla="*/ 19 w 37"/>
                  <a:gd name="T13" fmla="*/ 63 h 66"/>
                  <a:gd name="T14" fmla="*/ 27 w 37"/>
                  <a:gd name="T15" fmla="*/ 64 h 66"/>
                  <a:gd name="T16" fmla="*/ 34 w 37"/>
                  <a:gd name="T17" fmla="*/ 66 h 66"/>
                  <a:gd name="T18" fmla="*/ 37 w 37"/>
                  <a:gd name="T19" fmla="*/ 51 h 66"/>
                  <a:gd name="T20" fmla="*/ 37 w 37"/>
                  <a:gd name="T21" fmla="*/ 33 h 66"/>
                  <a:gd name="T22" fmla="*/ 33 w 37"/>
                  <a:gd name="T23" fmla="*/ 23 h 66"/>
                  <a:gd name="T24" fmla="*/ 24 w 37"/>
                  <a:gd name="T25" fmla="*/ 13 h 66"/>
                  <a:gd name="T26" fmla="*/ 0 w 37"/>
                  <a:gd name="T27" fmla="*/ 0 h 66"/>
                  <a:gd name="T28" fmla="*/ 11 w 37"/>
                  <a:gd name="T29" fmla="*/ 4 h 66"/>
                  <a:gd name="T30" fmla="*/ 8 w 37"/>
                  <a:gd name="T31" fmla="*/ 11 h 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7"/>
                  <a:gd name="T49" fmla="*/ 0 h 66"/>
                  <a:gd name="T50" fmla="*/ 37 w 37"/>
                  <a:gd name="T51" fmla="*/ 66 h 6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7" h="66">
                    <a:moveTo>
                      <a:pt x="8" y="11"/>
                    </a:moveTo>
                    <a:lnTo>
                      <a:pt x="5" y="17"/>
                    </a:lnTo>
                    <a:lnTo>
                      <a:pt x="12" y="22"/>
                    </a:lnTo>
                    <a:lnTo>
                      <a:pt x="18" y="29"/>
                    </a:lnTo>
                    <a:lnTo>
                      <a:pt x="22" y="39"/>
                    </a:lnTo>
                    <a:lnTo>
                      <a:pt x="22" y="48"/>
                    </a:lnTo>
                    <a:lnTo>
                      <a:pt x="19" y="63"/>
                    </a:lnTo>
                    <a:lnTo>
                      <a:pt x="27" y="64"/>
                    </a:lnTo>
                    <a:lnTo>
                      <a:pt x="34" y="66"/>
                    </a:lnTo>
                    <a:lnTo>
                      <a:pt x="37" y="51"/>
                    </a:lnTo>
                    <a:lnTo>
                      <a:pt x="37" y="33"/>
                    </a:lnTo>
                    <a:lnTo>
                      <a:pt x="33" y="23"/>
                    </a:lnTo>
                    <a:lnTo>
                      <a:pt x="24" y="13"/>
                    </a:lnTo>
                    <a:lnTo>
                      <a:pt x="0" y="0"/>
                    </a:lnTo>
                    <a:lnTo>
                      <a:pt x="11" y="4"/>
                    </a:lnTo>
                    <a:lnTo>
                      <a:pt x="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9" name="Freeform 235"/>
              <p:cNvSpPr>
                <a:spLocks/>
              </p:cNvSpPr>
              <p:nvPr/>
            </p:nvSpPr>
            <p:spPr bwMode="auto">
              <a:xfrm>
                <a:off x="3620" y="2834"/>
                <a:ext cx="45" cy="47"/>
              </a:xfrm>
              <a:custGeom>
                <a:avLst/>
                <a:gdLst>
                  <a:gd name="T0" fmla="*/ 0 w 137"/>
                  <a:gd name="T1" fmla="*/ 6 h 140"/>
                  <a:gd name="T2" fmla="*/ 0 w 137"/>
                  <a:gd name="T3" fmla="*/ 12 h 140"/>
                  <a:gd name="T4" fmla="*/ 14 w 137"/>
                  <a:gd name="T5" fmla="*/ 16 h 140"/>
                  <a:gd name="T6" fmla="*/ 37 w 137"/>
                  <a:gd name="T7" fmla="*/ 31 h 140"/>
                  <a:gd name="T8" fmla="*/ 70 w 137"/>
                  <a:gd name="T9" fmla="*/ 53 h 140"/>
                  <a:gd name="T10" fmla="*/ 92 w 137"/>
                  <a:gd name="T11" fmla="*/ 74 h 140"/>
                  <a:gd name="T12" fmla="*/ 111 w 137"/>
                  <a:gd name="T13" fmla="*/ 96 h 140"/>
                  <a:gd name="T14" fmla="*/ 123 w 137"/>
                  <a:gd name="T15" fmla="*/ 115 h 140"/>
                  <a:gd name="T16" fmla="*/ 123 w 137"/>
                  <a:gd name="T17" fmla="*/ 137 h 140"/>
                  <a:gd name="T18" fmla="*/ 137 w 137"/>
                  <a:gd name="T19" fmla="*/ 140 h 140"/>
                  <a:gd name="T20" fmla="*/ 134 w 137"/>
                  <a:gd name="T21" fmla="*/ 112 h 140"/>
                  <a:gd name="T22" fmla="*/ 120 w 137"/>
                  <a:gd name="T23" fmla="*/ 84 h 140"/>
                  <a:gd name="T24" fmla="*/ 101 w 137"/>
                  <a:gd name="T25" fmla="*/ 62 h 140"/>
                  <a:gd name="T26" fmla="*/ 78 w 137"/>
                  <a:gd name="T27" fmla="*/ 41 h 140"/>
                  <a:gd name="T28" fmla="*/ 64 w 137"/>
                  <a:gd name="T29" fmla="*/ 31 h 140"/>
                  <a:gd name="T30" fmla="*/ 14 w 137"/>
                  <a:gd name="T31" fmla="*/ 1 h 140"/>
                  <a:gd name="T32" fmla="*/ 9 w 137"/>
                  <a:gd name="T33" fmla="*/ 0 h 140"/>
                  <a:gd name="T34" fmla="*/ 8 w 137"/>
                  <a:gd name="T35" fmla="*/ 7 h 140"/>
                  <a:gd name="T36" fmla="*/ 0 w 137"/>
                  <a:gd name="T37" fmla="*/ 6 h 1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7"/>
                  <a:gd name="T58" fmla="*/ 0 h 140"/>
                  <a:gd name="T59" fmla="*/ 137 w 137"/>
                  <a:gd name="T60" fmla="*/ 140 h 1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7" h="140">
                    <a:moveTo>
                      <a:pt x="0" y="6"/>
                    </a:moveTo>
                    <a:lnTo>
                      <a:pt x="0" y="12"/>
                    </a:lnTo>
                    <a:lnTo>
                      <a:pt x="14" y="16"/>
                    </a:lnTo>
                    <a:lnTo>
                      <a:pt x="37" y="31"/>
                    </a:lnTo>
                    <a:lnTo>
                      <a:pt x="70" y="53"/>
                    </a:lnTo>
                    <a:lnTo>
                      <a:pt x="92" y="74"/>
                    </a:lnTo>
                    <a:lnTo>
                      <a:pt x="111" y="96"/>
                    </a:lnTo>
                    <a:lnTo>
                      <a:pt x="123" y="115"/>
                    </a:lnTo>
                    <a:lnTo>
                      <a:pt x="123" y="137"/>
                    </a:lnTo>
                    <a:lnTo>
                      <a:pt x="137" y="140"/>
                    </a:lnTo>
                    <a:lnTo>
                      <a:pt x="134" y="112"/>
                    </a:lnTo>
                    <a:lnTo>
                      <a:pt x="120" y="84"/>
                    </a:lnTo>
                    <a:lnTo>
                      <a:pt x="101" y="62"/>
                    </a:lnTo>
                    <a:lnTo>
                      <a:pt x="78" y="41"/>
                    </a:lnTo>
                    <a:lnTo>
                      <a:pt x="64" y="31"/>
                    </a:lnTo>
                    <a:lnTo>
                      <a:pt x="14" y="1"/>
                    </a:lnTo>
                    <a:lnTo>
                      <a:pt x="9" y="0"/>
                    </a:lnTo>
                    <a:lnTo>
                      <a:pt x="8" y="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0" name="Freeform 236"/>
              <p:cNvSpPr>
                <a:spLocks/>
              </p:cNvSpPr>
              <p:nvPr/>
            </p:nvSpPr>
            <p:spPr bwMode="auto">
              <a:xfrm>
                <a:off x="3469" y="2760"/>
                <a:ext cx="196" cy="155"/>
              </a:xfrm>
              <a:custGeom>
                <a:avLst/>
                <a:gdLst>
                  <a:gd name="T0" fmla="*/ 576 w 590"/>
                  <a:gd name="T1" fmla="*/ 359 h 463"/>
                  <a:gd name="T2" fmla="*/ 565 w 590"/>
                  <a:gd name="T3" fmla="*/ 382 h 463"/>
                  <a:gd name="T4" fmla="*/ 542 w 590"/>
                  <a:gd name="T5" fmla="*/ 403 h 463"/>
                  <a:gd name="T6" fmla="*/ 490 w 590"/>
                  <a:gd name="T7" fmla="*/ 425 h 463"/>
                  <a:gd name="T8" fmla="*/ 422 w 590"/>
                  <a:gd name="T9" fmla="*/ 447 h 463"/>
                  <a:gd name="T10" fmla="*/ 393 w 590"/>
                  <a:gd name="T11" fmla="*/ 447 h 463"/>
                  <a:gd name="T12" fmla="*/ 371 w 590"/>
                  <a:gd name="T13" fmla="*/ 449 h 463"/>
                  <a:gd name="T14" fmla="*/ 346 w 590"/>
                  <a:gd name="T15" fmla="*/ 449 h 463"/>
                  <a:gd name="T16" fmla="*/ 316 w 590"/>
                  <a:gd name="T17" fmla="*/ 447 h 463"/>
                  <a:gd name="T18" fmla="*/ 287 w 590"/>
                  <a:gd name="T19" fmla="*/ 444 h 463"/>
                  <a:gd name="T20" fmla="*/ 257 w 590"/>
                  <a:gd name="T21" fmla="*/ 441 h 463"/>
                  <a:gd name="T22" fmla="*/ 228 w 590"/>
                  <a:gd name="T23" fmla="*/ 436 h 463"/>
                  <a:gd name="T24" fmla="*/ 200 w 590"/>
                  <a:gd name="T25" fmla="*/ 428 h 463"/>
                  <a:gd name="T26" fmla="*/ 169 w 590"/>
                  <a:gd name="T27" fmla="*/ 416 h 463"/>
                  <a:gd name="T28" fmla="*/ 156 w 590"/>
                  <a:gd name="T29" fmla="*/ 409 h 463"/>
                  <a:gd name="T30" fmla="*/ 14 w 590"/>
                  <a:gd name="T31" fmla="*/ 0 h 463"/>
                  <a:gd name="T32" fmla="*/ 7 w 590"/>
                  <a:gd name="T33" fmla="*/ 1 h 463"/>
                  <a:gd name="T34" fmla="*/ 0 w 590"/>
                  <a:gd name="T35" fmla="*/ 3 h 463"/>
                  <a:gd name="T36" fmla="*/ 144 w 590"/>
                  <a:gd name="T37" fmla="*/ 418 h 463"/>
                  <a:gd name="T38" fmla="*/ 175 w 590"/>
                  <a:gd name="T39" fmla="*/ 434 h 463"/>
                  <a:gd name="T40" fmla="*/ 197 w 590"/>
                  <a:gd name="T41" fmla="*/ 443 h 463"/>
                  <a:gd name="T42" fmla="*/ 225 w 590"/>
                  <a:gd name="T43" fmla="*/ 450 h 463"/>
                  <a:gd name="T44" fmla="*/ 254 w 590"/>
                  <a:gd name="T45" fmla="*/ 456 h 463"/>
                  <a:gd name="T46" fmla="*/ 287 w 590"/>
                  <a:gd name="T47" fmla="*/ 459 h 463"/>
                  <a:gd name="T48" fmla="*/ 316 w 590"/>
                  <a:gd name="T49" fmla="*/ 462 h 463"/>
                  <a:gd name="T50" fmla="*/ 346 w 590"/>
                  <a:gd name="T51" fmla="*/ 463 h 463"/>
                  <a:gd name="T52" fmla="*/ 371 w 590"/>
                  <a:gd name="T53" fmla="*/ 463 h 463"/>
                  <a:gd name="T54" fmla="*/ 393 w 590"/>
                  <a:gd name="T55" fmla="*/ 462 h 463"/>
                  <a:gd name="T56" fmla="*/ 425 w 590"/>
                  <a:gd name="T57" fmla="*/ 462 h 463"/>
                  <a:gd name="T58" fmla="*/ 502 w 590"/>
                  <a:gd name="T59" fmla="*/ 440 h 463"/>
                  <a:gd name="T60" fmla="*/ 548 w 590"/>
                  <a:gd name="T61" fmla="*/ 418 h 463"/>
                  <a:gd name="T62" fmla="*/ 580 w 590"/>
                  <a:gd name="T63" fmla="*/ 388 h 463"/>
                  <a:gd name="T64" fmla="*/ 590 w 590"/>
                  <a:gd name="T65" fmla="*/ 362 h 463"/>
                  <a:gd name="T66" fmla="*/ 576 w 590"/>
                  <a:gd name="T67" fmla="*/ 359 h 46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90"/>
                  <a:gd name="T103" fmla="*/ 0 h 463"/>
                  <a:gd name="T104" fmla="*/ 590 w 590"/>
                  <a:gd name="T105" fmla="*/ 463 h 46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90" h="463">
                    <a:moveTo>
                      <a:pt x="576" y="359"/>
                    </a:moveTo>
                    <a:lnTo>
                      <a:pt x="565" y="382"/>
                    </a:lnTo>
                    <a:lnTo>
                      <a:pt x="542" y="403"/>
                    </a:lnTo>
                    <a:lnTo>
                      <a:pt x="490" y="425"/>
                    </a:lnTo>
                    <a:lnTo>
                      <a:pt x="422" y="447"/>
                    </a:lnTo>
                    <a:lnTo>
                      <a:pt x="393" y="447"/>
                    </a:lnTo>
                    <a:lnTo>
                      <a:pt x="371" y="449"/>
                    </a:lnTo>
                    <a:lnTo>
                      <a:pt x="346" y="449"/>
                    </a:lnTo>
                    <a:lnTo>
                      <a:pt x="316" y="447"/>
                    </a:lnTo>
                    <a:lnTo>
                      <a:pt x="287" y="444"/>
                    </a:lnTo>
                    <a:lnTo>
                      <a:pt x="257" y="441"/>
                    </a:lnTo>
                    <a:lnTo>
                      <a:pt x="228" y="436"/>
                    </a:lnTo>
                    <a:lnTo>
                      <a:pt x="200" y="428"/>
                    </a:lnTo>
                    <a:lnTo>
                      <a:pt x="169" y="416"/>
                    </a:lnTo>
                    <a:lnTo>
                      <a:pt x="156" y="409"/>
                    </a:lnTo>
                    <a:lnTo>
                      <a:pt x="14" y="0"/>
                    </a:lnTo>
                    <a:lnTo>
                      <a:pt x="7" y="1"/>
                    </a:lnTo>
                    <a:lnTo>
                      <a:pt x="0" y="3"/>
                    </a:lnTo>
                    <a:lnTo>
                      <a:pt x="144" y="418"/>
                    </a:lnTo>
                    <a:lnTo>
                      <a:pt x="175" y="434"/>
                    </a:lnTo>
                    <a:lnTo>
                      <a:pt x="197" y="443"/>
                    </a:lnTo>
                    <a:lnTo>
                      <a:pt x="225" y="450"/>
                    </a:lnTo>
                    <a:lnTo>
                      <a:pt x="254" y="456"/>
                    </a:lnTo>
                    <a:lnTo>
                      <a:pt x="287" y="459"/>
                    </a:lnTo>
                    <a:lnTo>
                      <a:pt x="316" y="462"/>
                    </a:lnTo>
                    <a:lnTo>
                      <a:pt x="346" y="463"/>
                    </a:lnTo>
                    <a:lnTo>
                      <a:pt x="371" y="463"/>
                    </a:lnTo>
                    <a:lnTo>
                      <a:pt x="393" y="462"/>
                    </a:lnTo>
                    <a:lnTo>
                      <a:pt x="425" y="462"/>
                    </a:lnTo>
                    <a:lnTo>
                      <a:pt x="502" y="440"/>
                    </a:lnTo>
                    <a:lnTo>
                      <a:pt x="548" y="418"/>
                    </a:lnTo>
                    <a:lnTo>
                      <a:pt x="580" y="388"/>
                    </a:lnTo>
                    <a:lnTo>
                      <a:pt x="590" y="362"/>
                    </a:lnTo>
                    <a:lnTo>
                      <a:pt x="576" y="3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1" name="Freeform 237"/>
              <p:cNvSpPr>
                <a:spLocks/>
              </p:cNvSpPr>
              <p:nvPr/>
            </p:nvSpPr>
            <p:spPr bwMode="auto">
              <a:xfrm>
                <a:off x="3469" y="2759"/>
                <a:ext cx="3" cy="2"/>
              </a:xfrm>
              <a:custGeom>
                <a:avLst/>
                <a:gdLst>
                  <a:gd name="T0" fmla="*/ 7 w 11"/>
                  <a:gd name="T1" fmla="*/ 6 h 8"/>
                  <a:gd name="T2" fmla="*/ 11 w 11"/>
                  <a:gd name="T3" fmla="*/ 0 h 8"/>
                  <a:gd name="T4" fmla="*/ 0 w 11"/>
                  <a:gd name="T5" fmla="*/ 8 h 8"/>
                  <a:gd name="T6" fmla="*/ 0 w 11"/>
                  <a:gd name="T7" fmla="*/ 8 h 8"/>
                  <a:gd name="T8" fmla="*/ 7 w 11"/>
                  <a:gd name="T9" fmla="*/ 6 h 8"/>
                  <a:gd name="T10" fmla="*/ 0 60000 65536"/>
                  <a:gd name="T11" fmla="*/ 0 60000 65536"/>
                  <a:gd name="T12" fmla="*/ 0 60000 65536"/>
                  <a:gd name="T13" fmla="*/ 0 60000 65536"/>
                  <a:gd name="T14" fmla="*/ 0 60000 65536"/>
                  <a:gd name="T15" fmla="*/ 0 w 11"/>
                  <a:gd name="T16" fmla="*/ 0 h 8"/>
                  <a:gd name="T17" fmla="*/ 11 w 11"/>
                  <a:gd name="T18" fmla="*/ 8 h 8"/>
                </a:gdLst>
                <a:ahLst/>
                <a:cxnLst>
                  <a:cxn ang="T10">
                    <a:pos x="T0" y="T1"/>
                  </a:cxn>
                  <a:cxn ang="T11">
                    <a:pos x="T2" y="T3"/>
                  </a:cxn>
                  <a:cxn ang="T12">
                    <a:pos x="T4" y="T5"/>
                  </a:cxn>
                  <a:cxn ang="T13">
                    <a:pos x="T6" y="T7"/>
                  </a:cxn>
                  <a:cxn ang="T14">
                    <a:pos x="T8" y="T9"/>
                  </a:cxn>
                </a:cxnLst>
                <a:rect l="T15" t="T16" r="T17" b="T18"/>
                <a:pathLst>
                  <a:path w="11" h="8">
                    <a:moveTo>
                      <a:pt x="7" y="6"/>
                    </a:moveTo>
                    <a:lnTo>
                      <a:pt x="11" y="0"/>
                    </a:lnTo>
                    <a:lnTo>
                      <a:pt x="0" y="8"/>
                    </a:lnTo>
                    <a:lnTo>
                      <a:pt x="7"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2" name="Freeform 238"/>
              <p:cNvSpPr>
                <a:spLocks/>
              </p:cNvSpPr>
              <p:nvPr/>
            </p:nvSpPr>
            <p:spPr bwMode="auto">
              <a:xfrm>
                <a:off x="3956" y="2747"/>
                <a:ext cx="308" cy="349"/>
              </a:xfrm>
              <a:custGeom>
                <a:avLst/>
                <a:gdLst>
                  <a:gd name="T0" fmla="*/ 5 w 925"/>
                  <a:gd name="T1" fmla="*/ 889 h 1048"/>
                  <a:gd name="T2" fmla="*/ 31 w 925"/>
                  <a:gd name="T3" fmla="*/ 900 h 1048"/>
                  <a:gd name="T4" fmla="*/ 76 w 925"/>
                  <a:gd name="T5" fmla="*/ 919 h 1048"/>
                  <a:gd name="T6" fmla="*/ 129 w 925"/>
                  <a:gd name="T7" fmla="*/ 941 h 1048"/>
                  <a:gd name="T8" fmla="*/ 177 w 925"/>
                  <a:gd name="T9" fmla="*/ 964 h 1048"/>
                  <a:gd name="T10" fmla="*/ 215 w 925"/>
                  <a:gd name="T11" fmla="*/ 985 h 1048"/>
                  <a:gd name="T12" fmla="*/ 236 w 925"/>
                  <a:gd name="T13" fmla="*/ 1001 h 1048"/>
                  <a:gd name="T14" fmla="*/ 263 w 925"/>
                  <a:gd name="T15" fmla="*/ 1020 h 1048"/>
                  <a:gd name="T16" fmla="*/ 298 w 925"/>
                  <a:gd name="T17" fmla="*/ 1040 h 1048"/>
                  <a:gd name="T18" fmla="*/ 341 w 925"/>
                  <a:gd name="T19" fmla="*/ 1048 h 1048"/>
                  <a:gd name="T20" fmla="*/ 388 w 925"/>
                  <a:gd name="T21" fmla="*/ 1043 h 1048"/>
                  <a:gd name="T22" fmla="*/ 441 w 925"/>
                  <a:gd name="T23" fmla="*/ 1013 h 1048"/>
                  <a:gd name="T24" fmla="*/ 497 w 925"/>
                  <a:gd name="T25" fmla="*/ 960 h 1048"/>
                  <a:gd name="T26" fmla="*/ 554 w 925"/>
                  <a:gd name="T27" fmla="*/ 901 h 1048"/>
                  <a:gd name="T28" fmla="*/ 610 w 925"/>
                  <a:gd name="T29" fmla="*/ 842 h 1048"/>
                  <a:gd name="T30" fmla="*/ 666 w 925"/>
                  <a:gd name="T31" fmla="*/ 788 h 1048"/>
                  <a:gd name="T32" fmla="*/ 716 w 925"/>
                  <a:gd name="T33" fmla="*/ 741 h 1048"/>
                  <a:gd name="T34" fmla="*/ 760 w 925"/>
                  <a:gd name="T35" fmla="*/ 704 h 1048"/>
                  <a:gd name="T36" fmla="*/ 796 w 925"/>
                  <a:gd name="T37" fmla="*/ 680 h 1048"/>
                  <a:gd name="T38" fmla="*/ 822 w 925"/>
                  <a:gd name="T39" fmla="*/ 655 h 1048"/>
                  <a:gd name="T40" fmla="*/ 844 w 925"/>
                  <a:gd name="T41" fmla="*/ 629 h 1048"/>
                  <a:gd name="T42" fmla="*/ 859 w 925"/>
                  <a:gd name="T43" fmla="*/ 598 h 1048"/>
                  <a:gd name="T44" fmla="*/ 870 w 925"/>
                  <a:gd name="T45" fmla="*/ 559 h 1048"/>
                  <a:gd name="T46" fmla="*/ 875 w 925"/>
                  <a:gd name="T47" fmla="*/ 515 h 1048"/>
                  <a:gd name="T48" fmla="*/ 878 w 925"/>
                  <a:gd name="T49" fmla="*/ 487 h 1048"/>
                  <a:gd name="T50" fmla="*/ 880 w 925"/>
                  <a:gd name="T51" fmla="*/ 465 h 1048"/>
                  <a:gd name="T52" fmla="*/ 883 w 925"/>
                  <a:gd name="T53" fmla="*/ 430 h 1048"/>
                  <a:gd name="T54" fmla="*/ 889 w 925"/>
                  <a:gd name="T55" fmla="*/ 383 h 1048"/>
                  <a:gd name="T56" fmla="*/ 897 w 925"/>
                  <a:gd name="T57" fmla="*/ 333 h 1048"/>
                  <a:gd name="T58" fmla="*/ 911 w 925"/>
                  <a:gd name="T59" fmla="*/ 284 h 1048"/>
                  <a:gd name="T60" fmla="*/ 924 w 925"/>
                  <a:gd name="T61" fmla="*/ 238 h 1048"/>
                  <a:gd name="T62" fmla="*/ 923 w 925"/>
                  <a:gd name="T63" fmla="*/ 188 h 1048"/>
                  <a:gd name="T64" fmla="*/ 909 w 925"/>
                  <a:gd name="T65" fmla="*/ 137 h 1048"/>
                  <a:gd name="T66" fmla="*/ 889 w 925"/>
                  <a:gd name="T67" fmla="*/ 85 h 1048"/>
                  <a:gd name="T68" fmla="*/ 867 w 925"/>
                  <a:gd name="T69" fmla="*/ 41 h 1048"/>
                  <a:gd name="T70" fmla="*/ 847 w 925"/>
                  <a:gd name="T71" fmla="*/ 10 h 1048"/>
                  <a:gd name="T72" fmla="*/ 839 w 925"/>
                  <a:gd name="T73" fmla="*/ 10 h 1048"/>
                  <a:gd name="T74" fmla="*/ 821 w 925"/>
                  <a:gd name="T75" fmla="*/ 84 h 1048"/>
                  <a:gd name="T76" fmla="*/ 791 w 925"/>
                  <a:gd name="T77" fmla="*/ 203 h 1048"/>
                  <a:gd name="T78" fmla="*/ 760 w 925"/>
                  <a:gd name="T79" fmla="*/ 343 h 1048"/>
                  <a:gd name="T80" fmla="*/ 733 w 925"/>
                  <a:gd name="T81" fmla="*/ 474 h 1048"/>
                  <a:gd name="T82" fmla="*/ 716 w 925"/>
                  <a:gd name="T83" fmla="*/ 568 h 1048"/>
                  <a:gd name="T84" fmla="*/ 706 w 925"/>
                  <a:gd name="T85" fmla="*/ 596 h 1048"/>
                  <a:gd name="T86" fmla="*/ 650 w 925"/>
                  <a:gd name="T87" fmla="*/ 620 h 1048"/>
                  <a:gd name="T88" fmla="*/ 557 w 925"/>
                  <a:gd name="T89" fmla="*/ 658 h 1048"/>
                  <a:gd name="T90" fmla="*/ 445 w 925"/>
                  <a:gd name="T91" fmla="*/ 707 h 1048"/>
                  <a:gd name="T92" fmla="*/ 336 w 925"/>
                  <a:gd name="T93" fmla="*/ 757 h 1048"/>
                  <a:gd name="T94" fmla="*/ 249 w 925"/>
                  <a:gd name="T95" fmla="*/ 801 h 1048"/>
                  <a:gd name="T96" fmla="*/ 0 w 925"/>
                  <a:gd name="T97" fmla="*/ 888 h 10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25"/>
                  <a:gd name="T148" fmla="*/ 0 h 1048"/>
                  <a:gd name="T149" fmla="*/ 925 w 925"/>
                  <a:gd name="T150" fmla="*/ 1048 h 10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25" h="1048">
                    <a:moveTo>
                      <a:pt x="0" y="888"/>
                    </a:moveTo>
                    <a:lnTo>
                      <a:pt x="5" y="889"/>
                    </a:lnTo>
                    <a:lnTo>
                      <a:pt x="15" y="894"/>
                    </a:lnTo>
                    <a:lnTo>
                      <a:pt x="31" y="900"/>
                    </a:lnTo>
                    <a:lnTo>
                      <a:pt x="52" y="909"/>
                    </a:lnTo>
                    <a:lnTo>
                      <a:pt x="76" y="919"/>
                    </a:lnTo>
                    <a:lnTo>
                      <a:pt x="102" y="929"/>
                    </a:lnTo>
                    <a:lnTo>
                      <a:pt x="129" y="941"/>
                    </a:lnTo>
                    <a:lnTo>
                      <a:pt x="154" y="953"/>
                    </a:lnTo>
                    <a:lnTo>
                      <a:pt x="177" y="964"/>
                    </a:lnTo>
                    <a:lnTo>
                      <a:pt x="199" y="976"/>
                    </a:lnTo>
                    <a:lnTo>
                      <a:pt x="215" y="985"/>
                    </a:lnTo>
                    <a:lnTo>
                      <a:pt x="226" y="994"/>
                    </a:lnTo>
                    <a:lnTo>
                      <a:pt x="236" y="1001"/>
                    </a:lnTo>
                    <a:lnTo>
                      <a:pt x="248" y="1012"/>
                    </a:lnTo>
                    <a:lnTo>
                      <a:pt x="263" y="1020"/>
                    </a:lnTo>
                    <a:lnTo>
                      <a:pt x="279" y="1031"/>
                    </a:lnTo>
                    <a:lnTo>
                      <a:pt x="298" y="1040"/>
                    </a:lnTo>
                    <a:lnTo>
                      <a:pt x="319" y="1045"/>
                    </a:lnTo>
                    <a:lnTo>
                      <a:pt x="341" y="1048"/>
                    </a:lnTo>
                    <a:lnTo>
                      <a:pt x="364" y="1047"/>
                    </a:lnTo>
                    <a:lnTo>
                      <a:pt x="388" y="1043"/>
                    </a:lnTo>
                    <a:lnTo>
                      <a:pt x="414" y="1031"/>
                    </a:lnTo>
                    <a:lnTo>
                      <a:pt x="441" y="1013"/>
                    </a:lnTo>
                    <a:lnTo>
                      <a:pt x="467" y="990"/>
                    </a:lnTo>
                    <a:lnTo>
                      <a:pt x="497" y="960"/>
                    </a:lnTo>
                    <a:lnTo>
                      <a:pt x="525" y="931"/>
                    </a:lnTo>
                    <a:lnTo>
                      <a:pt x="554" y="901"/>
                    </a:lnTo>
                    <a:lnTo>
                      <a:pt x="582" y="872"/>
                    </a:lnTo>
                    <a:lnTo>
                      <a:pt x="610" y="842"/>
                    </a:lnTo>
                    <a:lnTo>
                      <a:pt x="640" y="814"/>
                    </a:lnTo>
                    <a:lnTo>
                      <a:pt x="666" y="788"/>
                    </a:lnTo>
                    <a:lnTo>
                      <a:pt x="693" y="763"/>
                    </a:lnTo>
                    <a:lnTo>
                      <a:pt x="716" y="741"/>
                    </a:lnTo>
                    <a:lnTo>
                      <a:pt x="740" y="721"/>
                    </a:lnTo>
                    <a:lnTo>
                      <a:pt x="760" y="704"/>
                    </a:lnTo>
                    <a:lnTo>
                      <a:pt x="778" y="692"/>
                    </a:lnTo>
                    <a:lnTo>
                      <a:pt x="796" y="680"/>
                    </a:lnTo>
                    <a:lnTo>
                      <a:pt x="811" y="668"/>
                    </a:lnTo>
                    <a:lnTo>
                      <a:pt x="822" y="655"/>
                    </a:lnTo>
                    <a:lnTo>
                      <a:pt x="834" y="642"/>
                    </a:lnTo>
                    <a:lnTo>
                      <a:pt x="844" y="629"/>
                    </a:lnTo>
                    <a:lnTo>
                      <a:pt x="853" y="614"/>
                    </a:lnTo>
                    <a:lnTo>
                      <a:pt x="859" y="598"/>
                    </a:lnTo>
                    <a:lnTo>
                      <a:pt x="865" y="580"/>
                    </a:lnTo>
                    <a:lnTo>
                      <a:pt x="870" y="559"/>
                    </a:lnTo>
                    <a:lnTo>
                      <a:pt x="874" y="539"/>
                    </a:lnTo>
                    <a:lnTo>
                      <a:pt x="875" y="515"/>
                    </a:lnTo>
                    <a:lnTo>
                      <a:pt x="877" y="490"/>
                    </a:lnTo>
                    <a:lnTo>
                      <a:pt x="878" y="487"/>
                    </a:lnTo>
                    <a:lnTo>
                      <a:pt x="878" y="478"/>
                    </a:lnTo>
                    <a:lnTo>
                      <a:pt x="880" y="465"/>
                    </a:lnTo>
                    <a:lnTo>
                      <a:pt x="881" y="449"/>
                    </a:lnTo>
                    <a:lnTo>
                      <a:pt x="883" y="430"/>
                    </a:lnTo>
                    <a:lnTo>
                      <a:pt x="886" y="408"/>
                    </a:lnTo>
                    <a:lnTo>
                      <a:pt x="889" y="383"/>
                    </a:lnTo>
                    <a:lnTo>
                      <a:pt x="893" y="358"/>
                    </a:lnTo>
                    <a:lnTo>
                      <a:pt x="897" y="333"/>
                    </a:lnTo>
                    <a:lnTo>
                      <a:pt x="903" y="308"/>
                    </a:lnTo>
                    <a:lnTo>
                      <a:pt x="911" y="284"/>
                    </a:lnTo>
                    <a:lnTo>
                      <a:pt x="918" y="262"/>
                    </a:lnTo>
                    <a:lnTo>
                      <a:pt x="924" y="238"/>
                    </a:lnTo>
                    <a:lnTo>
                      <a:pt x="925" y="215"/>
                    </a:lnTo>
                    <a:lnTo>
                      <a:pt x="923" y="188"/>
                    </a:lnTo>
                    <a:lnTo>
                      <a:pt x="918" y="162"/>
                    </a:lnTo>
                    <a:lnTo>
                      <a:pt x="909" y="137"/>
                    </a:lnTo>
                    <a:lnTo>
                      <a:pt x="899" y="110"/>
                    </a:lnTo>
                    <a:lnTo>
                      <a:pt x="889" y="85"/>
                    </a:lnTo>
                    <a:lnTo>
                      <a:pt x="877" y="63"/>
                    </a:lnTo>
                    <a:lnTo>
                      <a:pt x="867" y="41"/>
                    </a:lnTo>
                    <a:lnTo>
                      <a:pt x="856" y="23"/>
                    </a:lnTo>
                    <a:lnTo>
                      <a:pt x="847" y="10"/>
                    </a:lnTo>
                    <a:lnTo>
                      <a:pt x="840" y="0"/>
                    </a:lnTo>
                    <a:lnTo>
                      <a:pt x="839" y="10"/>
                    </a:lnTo>
                    <a:lnTo>
                      <a:pt x="831" y="38"/>
                    </a:lnTo>
                    <a:lnTo>
                      <a:pt x="821" y="84"/>
                    </a:lnTo>
                    <a:lnTo>
                      <a:pt x="808" y="140"/>
                    </a:lnTo>
                    <a:lnTo>
                      <a:pt x="791" y="203"/>
                    </a:lnTo>
                    <a:lnTo>
                      <a:pt x="775" y="272"/>
                    </a:lnTo>
                    <a:lnTo>
                      <a:pt x="760" y="343"/>
                    </a:lnTo>
                    <a:lnTo>
                      <a:pt x="744" y="411"/>
                    </a:lnTo>
                    <a:lnTo>
                      <a:pt x="733" y="474"/>
                    </a:lnTo>
                    <a:lnTo>
                      <a:pt x="722" y="527"/>
                    </a:lnTo>
                    <a:lnTo>
                      <a:pt x="716" y="568"/>
                    </a:lnTo>
                    <a:lnTo>
                      <a:pt x="713" y="593"/>
                    </a:lnTo>
                    <a:lnTo>
                      <a:pt x="706" y="596"/>
                    </a:lnTo>
                    <a:lnTo>
                      <a:pt x="684" y="605"/>
                    </a:lnTo>
                    <a:lnTo>
                      <a:pt x="650" y="620"/>
                    </a:lnTo>
                    <a:lnTo>
                      <a:pt x="607" y="638"/>
                    </a:lnTo>
                    <a:lnTo>
                      <a:pt x="557" y="658"/>
                    </a:lnTo>
                    <a:lnTo>
                      <a:pt x="501" y="682"/>
                    </a:lnTo>
                    <a:lnTo>
                      <a:pt x="445" y="707"/>
                    </a:lnTo>
                    <a:lnTo>
                      <a:pt x="389" y="732"/>
                    </a:lnTo>
                    <a:lnTo>
                      <a:pt x="336" y="757"/>
                    </a:lnTo>
                    <a:lnTo>
                      <a:pt x="289" y="780"/>
                    </a:lnTo>
                    <a:lnTo>
                      <a:pt x="249" y="801"/>
                    </a:lnTo>
                    <a:lnTo>
                      <a:pt x="218" y="819"/>
                    </a:lnTo>
                    <a:lnTo>
                      <a:pt x="0" y="888"/>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3" name="Freeform 239"/>
              <p:cNvSpPr>
                <a:spLocks/>
              </p:cNvSpPr>
              <p:nvPr/>
            </p:nvSpPr>
            <p:spPr bwMode="auto">
              <a:xfrm>
                <a:off x="3955" y="3039"/>
                <a:ext cx="4" cy="8"/>
              </a:xfrm>
              <a:custGeom>
                <a:avLst/>
                <a:gdLst>
                  <a:gd name="T0" fmla="*/ 6 w 11"/>
                  <a:gd name="T1" fmla="*/ 0 h 25"/>
                  <a:gd name="T2" fmla="*/ 0 w 11"/>
                  <a:gd name="T3" fmla="*/ 24 h 25"/>
                  <a:gd name="T4" fmla="*/ 5 w 11"/>
                  <a:gd name="T5" fmla="*/ 25 h 25"/>
                  <a:gd name="T6" fmla="*/ 8 w 11"/>
                  <a:gd name="T7" fmla="*/ 13 h 25"/>
                  <a:gd name="T8" fmla="*/ 11 w 11"/>
                  <a:gd name="T9" fmla="*/ 2 h 25"/>
                  <a:gd name="T10" fmla="*/ 6 w 11"/>
                  <a:gd name="T11" fmla="*/ 0 h 25"/>
                  <a:gd name="T12" fmla="*/ 0 60000 65536"/>
                  <a:gd name="T13" fmla="*/ 0 60000 65536"/>
                  <a:gd name="T14" fmla="*/ 0 60000 65536"/>
                  <a:gd name="T15" fmla="*/ 0 60000 65536"/>
                  <a:gd name="T16" fmla="*/ 0 60000 65536"/>
                  <a:gd name="T17" fmla="*/ 0 60000 65536"/>
                  <a:gd name="T18" fmla="*/ 0 w 11"/>
                  <a:gd name="T19" fmla="*/ 0 h 25"/>
                  <a:gd name="T20" fmla="*/ 11 w 11"/>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11" h="25">
                    <a:moveTo>
                      <a:pt x="6" y="0"/>
                    </a:moveTo>
                    <a:lnTo>
                      <a:pt x="0" y="24"/>
                    </a:lnTo>
                    <a:lnTo>
                      <a:pt x="5" y="25"/>
                    </a:lnTo>
                    <a:lnTo>
                      <a:pt x="8" y="13"/>
                    </a:lnTo>
                    <a:lnTo>
                      <a:pt x="11" y="2"/>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4" name="Freeform 240"/>
              <p:cNvSpPr>
                <a:spLocks/>
              </p:cNvSpPr>
              <p:nvPr/>
            </p:nvSpPr>
            <p:spPr bwMode="auto">
              <a:xfrm>
                <a:off x="3956" y="3039"/>
                <a:ext cx="61" cy="33"/>
              </a:xfrm>
              <a:custGeom>
                <a:avLst/>
                <a:gdLst>
                  <a:gd name="T0" fmla="*/ 6 w 183"/>
                  <a:gd name="T1" fmla="*/ 14 h 100"/>
                  <a:gd name="T2" fmla="*/ 1 w 183"/>
                  <a:gd name="T3" fmla="*/ 25 h 100"/>
                  <a:gd name="T4" fmla="*/ 4 w 183"/>
                  <a:gd name="T5" fmla="*/ 26 h 100"/>
                  <a:gd name="T6" fmla="*/ 21 w 183"/>
                  <a:gd name="T7" fmla="*/ 32 h 100"/>
                  <a:gd name="T8" fmla="*/ 49 w 183"/>
                  <a:gd name="T9" fmla="*/ 44 h 100"/>
                  <a:gd name="T10" fmla="*/ 72 w 183"/>
                  <a:gd name="T11" fmla="*/ 54 h 100"/>
                  <a:gd name="T12" fmla="*/ 99 w 183"/>
                  <a:gd name="T13" fmla="*/ 64 h 100"/>
                  <a:gd name="T14" fmla="*/ 125 w 183"/>
                  <a:gd name="T15" fmla="*/ 76 h 100"/>
                  <a:gd name="T16" fmla="*/ 150 w 183"/>
                  <a:gd name="T17" fmla="*/ 88 h 100"/>
                  <a:gd name="T18" fmla="*/ 174 w 183"/>
                  <a:gd name="T19" fmla="*/ 100 h 100"/>
                  <a:gd name="T20" fmla="*/ 178 w 183"/>
                  <a:gd name="T21" fmla="*/ 89 h 100"/>
                  <a:gd name="T22" fmla="*/ 183 w 183"/>
                  <a:gd name="T23" fmla="*/ 79 h 100"/>
                  <a:gd name="T24" fmla="*/ 159 w 183"/>
                  <a:gd name="T25" fmla="*/ 67 h 100"/>
                  <a:gd name="T26" fmla="*/ 134 w 183"/>
                  <a:gd name="T27" fmla="*/ 56 h 100"/>
                  <a:gd name="T28" fmla="*/ 107 w 183"/>
                  <a:gd name="T29" fmla="*/ 44 h 100"/>
                  <a:gd name="T30" fmla="*/ 81 w 183"/>
                  <a:gd name="T31" fmla="*/ 34 h 100"/>
                  <a:gd name="T32" fmla="*/ 57 w 183"/>
                  <a:gd name="T33" fmla="*/ 23 h 100"/>
                  <a:gd name="T34" fmla="*/ 44 w 183"/>
                  <a:gd name="T35" fmla="*/ 17 h 100"/>
                  <a:gd name="T36" fmla="*/ 28 w 183"/>
                  <a:gd name="T37" fmla="*/ 11 h 100"/>
                  <a:gd name="T38" fmla="*/ 0 w 183"/>
                  <a:gd name="T39" fmla="*/ 0 h 100"/>
                  <a:gd name="T40" fmla="*/ 9 w 183"/>
                  <a:gd name="T41" fmla="*/ 3 h 100"/>
                  <a:gd name="T42" fmla="*/ 6 w 183"/>
                  <a:gd name="T43" fmla="*/ 14 h 1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3"/>
                  <a:gd name="T67" fmla="*/ 0 h 100"/>
                  <a:gd name="T68" fmla="*/ 183 w 183"/>
                  <a:gd name="T69" fmla="*/ 100 h 1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3" h="100">
                    <a:moveTo>
                      <a:pt x="6" y="14"/>
                    </a:moveTo>
                    <a:lnTo>
                      <a:pt x="1" y="25"/>
                    </a:lnTo>
                    <a:lnTo>
                      <a:pt x="4" y="26"/>
                    </a:lnTo>
                    <a:lnTo>
                      <a:pt x="21" y="32"/>
                    </a:lnTo>
                    <a:lnTo>
                      <a:pt x="49" y="44"/>
                    </a:lnTo>
                    <a:lnTo>
                      <a:pt x="72" y="54"/>
                    </a:lnTo>
                    <a:lnTo>
                      <a:pt x="99" y="64"/>
                    </a:lnTo>
                    <a:lnTo>
                      <a:pt x="125" y="76"/>
                    </a:lnTo>
                    <a:lnTo>
                      <a:pt x="150" y="88"/>
                    </a:lnTo>
                    <a:lnTo>
                      <a:pt x="174" y="100"/>
                    </a:lnTo>
                    <a:lnTo>
                      <a:pt x="178" y="89"/>
                    </a:lnTo>
                    <a:lnTo>
                      <a:pt x="183" y="79"/>
                    </a:lnTo>
                    <a:lnTo>
                      <a:pt x="159" y="67"/>
                    </a:lnTo>
                    <a:lnTo>
                      <a:pt x="134" y="56"/>
                    </a:lnTo>
                    <a:lnTo>
                      <a:pt x="107" y="44"/>
                    </a:lnTo>
                    <a:lnTo>
                      <a:pt x="81" y="34"/>
                    </a:lnTo>
                    <a:lnTo>
                      <a:pt x="57" y="23"/>
                    </a:lnTo>
                    <a:lnTo>
                      <a:pt x="44" y="17"/>
                    </a:lnTo>
                    <a:lnTo>
                      <a:pt x="28" y="11"/>
                    </a:lnTo>
                    <a:lnTo>
                      <a:pt x="0" y="0"/>
                    </a:lnTo>
                    <a:lnTo>
                      <a:pt x="9" y="3"/>
                    </a:lnTo>
                    <a:lnTo>
                      <a:pt x="6"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5" name="Freeform 241"/>
              <p:cNvSpPr>
                <a:spLocks/>
              </p:cNvSpPr>
              <p:nvPr/>
            </p:nvSpPr>
            <p:spPr bwMode="auto">
              <a:xfrm>
                <a:off x="4013" y="3055"/>
                <a:ext cx="121" cy="45"/>
              </a:xfrm>
              <a:custGeom>
                <a:avLst/>
                <a:gdLst>
                  <a:gd name="T0" fmla="*/ 6 w 363"/>
                  <a:gd name="T1" fmla="*/ 41 h 137"/>
                  <a:gd name="T2" fmla="*/ 0 w 363"/>
                  <a:gd name="T3" fmla="*/ 52 h 137"/>
                  <a:gd name="T4" fmla="*/ 22 w 363"/>
                  <a:gd name="T5" fmla="*/ 64 h 137"/>
                  <a:gd name="T6" fmla="*/ 39 w 363"/>
                  <a:gd name="T7" fmla="*/ 72 h 137"/>
                  <a:gd name="T8" fmla="*/ 40 w 363"/>
                  <a:gd name="T9" fmla="*/ 74 h 137"/>
                  <a:gd name="T10" fmla="*/ 52 w 363"/>
                  <a:gd name="T11" fmla="*/ 83 h 137"/>
                  <a:gd name="T12" fmla="*/ 71 w 363"/>
                  <a:gd name="T13" fmla="*/ 99 h 137"/>
                  <a:gd name="T14" fmla="*/ 86 w 363"/>
                  <a:gd name="T15" fmla="*/ 108 h 137"/>
                  <a:gd name="T16" fmla="*/ 99 w 363"/>
                  <a:gd name="T17" fmla="*/ 117 h 137"/>
                  <a:gd name="T18" fmla="*/ 128 w 363"/>
                  <a:gd name="T19" fmla="*/ 128 h 137"/>
                  <a:gd name="T20" fmla="*/ 145 w 363"/>
                  <a:gd name="T21" fmla="*/ 134 h 137"/>
                  <a:gd name="T22" fmla="*/ 168 w 363"/>
                  <a:gd name="T23" fmla="*/ 137 h 137"/>
                  <a:gd name="T24" fmla="*/ 195 w 363"/>
                  <a:gd name="T25" fmla="*/ 136 h 137"/>
                  <a:gd name="T26" fmla="*/ 218 w 363"/>
                  <a:gd name="T27" fmla="*/ 131 h 137"/>
                  <a:gd name="T28" fmla="*/ 252 w 363"/>
                  <a:gd name="T29" fmla="*/ 117 h 137"/>
                  <a:gd name="T30" fmla="*/ 276 w 363"/>
                  <a:gd name="T31" fmla="*/ 100 h 137"/>
                  <a:gd name="T32" fmla="*/ 317 w 363"/>
                  <a:gd name="T33" fmla="*/ 64 h 137"/>
                  <a:gd name="T34" fmla="*/ 308 w 363"/>
                  <a:gd name="T35" fmla="*/ 72 h 137"/>
                  <a:gd name="T36" fmla="*/ 363 w 363"/>
                  <a:gd name="T37" fmla="*/ 15 h 137"/>
                  <a:gd name="T38" fmla="*/ 354 w 363"/>
                  <a:gd name="T39" fmla="*/ 8 h 137"/>
                  <a:gd name="T40" fmla="*/ 345 w 363"/>
                  <a:gd name="T41" fmla="*/ 0 h 137"/>
                  <a:gd name="T42" fmla="*/ 343 w 363"/>
                  <a:gd name="T43" fmla="*/ 2 h 137"/>
                  <a:gd name="T44" fmla="*/ 276 w 363"/>
                  <a:gd name="T45" fmla="*/ 69 h 137"/>
                  <a:gd name="T46" fmla="*/ 264 w 363"/>
                  <a:gd name="T47" fmla="*/ 80 h 137"/>
                  <a:gd name="T48" fmla="*/ 234 w 363"/>
                  <a:gd name="T49" fmla="*/ 99 h 137"/>
                  <a:gd name="T50" fmla="*/ 215 w 363"/>
                  <a:gd name="T51" fmla="*/ 108 h 137"/>
                  <a:gd name="T52" fmla="*/ 192 w 363"/>
                  <a:gd name="T53" fmla="*/ 112 h 137"/>
                  <a:gd name="T54" fmla="*/ 171 w 363"/>
                  <a:gd name="T55" fmla="*/ 114 h 137"/>
                  <a:gd name="T56" fmla="*/ 151 w 363"/>
                  <a:gd name="T57" fmla="*/ 111 h 137"/>
                  <a:gd name="T58" fmla="*/ 125 w 363"/>
                  <a:gd name="T59" fmla="*/ 105 h 137"/>
                  <a:gd name="T60" fmla="*/ 117 w 363"/>
                  <a:gd name="T61" fmla="*/ 99 h 137"/>
                  <a:gd name="T62" fmla="*/ 97 w 363"/>
                  <a:gd name="T63" fmla="*/ 87 h 137"/>
                  <a:gd name="T64" fmla="*/ 83 w 363"/>
                  <a:gd name="T65" fmla="*/ 78 h 137"/>
                  <a:gd name="T66" fmla="*/ 78 w 363"/>
                  <a:gd name="T67" fmla="*/ 74 h 137"/>
                  <a:gd name="T68" fmla="*/ 70 w 363"/>
                  <a:gd name="T69" fmla="*/ 68 h 137"/>
                  <a:gd name="T70" fmla="*/ 50 w 363"/>
                  <a:gd name="T71" fmla="*/ 52 h 137"/>
                  <a:gd name="T72" fmla="*/ 34 w 363"/>
                  <a:gd name="T73" fmla="*/ 43 h 137"/>
                  <a:gd name="T74" fmla="*/ 34 w 363"/>
                  <a:gd name="T75" fmla="*/ 43 h 137"/>
                  <a:gd name="T76" fmla="*/ 11 w 363"/>
                  <a:gd name="T77" fmla="*/ 31 h 137"/>
                  <a:gd name="T78" fmla="*/ 6 w 363"/>
                  <a:gd name="T79" fmla="*/ 41 h 1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63"/>
                  <a:gd name="T121" fmla="*/ 0 h 137"/>
                  <a:gd name="T122" fmla="*/ 363 w 363"/>
                  <a:gd name="T123" fmla="*/ 137 h 1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63" h="137">
                    <a:moveTo>
                      <a:pt x="6" y="41"/>
                    </a:moveTo>
                    <a:lnTo>
                      <a:pt x="0" y="52"/>
                    </a:lnTo>
                    <a:lnTo>
                      <a:pt x="22" y="64"/>
                    </a:lnTo>
                    <a:lnTo>
                      <a:pt x="39" y="72"/>
                    </a:lnTo>
                    <a:lnTo>
                      <a:pt x="40" y="74"/>
                    </a:lnTo>
                    <a:lnTo>
                      <a:pt x="52" y="83"/>
                    </a:lnTo>
                    <a:lnTo>
                      <a:pt x="71" y="99"/>
                    </a:lnTo>
                    <a:lnTo>
                      <a:pt x="86" y="108"/>
                    </a:lnTo>
                    <a:lnTo>
                      <a:pt x="99" y="117"/>
                    </a:lnTo>
                    <a:lnTo>
                      <a:pt x="128" y="128"/>
                    </a:lnTo>
                    <a:lnTo>
                      <a:pt x="145" y="134"/>
                    </a:lnTo>
                    <a:lnTo>
                      <a:pt x="168" y="137"/>
                    </a:lnTo>
                    <a:lnTo>
                      <a:pt x="195" y="136"/>
                    </a:lnTo>
                    <a:lnTo>
                      <a:pt x="218" y="131"/>
                    </a:lnTo>
                    <a:lnTo>
                      <a:pt x="252" y="117"/>
                    </a:lnTo>
                    <a:lnTo>
                      <a:pt x="276" y="100"/>
                    </a:lnTo>
                    <a:lnTo>
                      <a:pt x="317" y="64"/>
                    </a:lnTo>
                    <a:lnTo>
                      <a:pt x="308" y="72"/>
                    </a:lnTo>
                    <a:lnTo>
                      <a:pt x="363" y="15"/>
                    </a:lnTo>
                    <a:lnTo>
                      <a:pt x="354" y="8"/>
                    </a:lnTo>
                    <a:lnTo>
                      <a:pt x="345" y="0"/>
                    </a:lnTo>
                    <a:lnTo>
                      <a:pt x="343" y="2"/>
                    </a:lnTo>
                    <a:lnTo>
                      <a:pt x="276" y="69"/>
                    </a:lnTo>
                    <a:lnTo>
                      <a:pt x="264" y="80"/>
                    </a:lnTo>
                    <a:lnTo>
                      <a:pt x="234" y="99"/>
                    </a:lnTo>
                    <a:lnTo>
                      <a:pt x="215" y="108"/>
                    </a:lnTo>
                    <a:lnTo>
                      <a:pt x="192" y="112"/>
                    </a:lnTo>
                    <a:lnTo>
                      <a:pt x="171" y="114"/>
                    </a:lnTo>
                    <a:lnTo>
                      <a:pt x="151" y="111"/>
                    </a:lnTo>
                    <a:lnTo>
                      <a:pt x="125" y="105"/>
                    </a:lnTo>
                    <a:lnTo>
                      <a:pt x="117" y="99"/>
                    </a:lnTo>
                    <a:lnTo>
                      <a:pt x="97" y="87"/>
                    </a:lnTo>
                    <a:lnTo>
                      <a:pt x="83" y="78"/>
                    </a:lnTo>
                    <a:lnTo>
                      <a:pt x="78" y="74"/>
                    </a:lnTo>
                    <a:lnTo>
                      <a:pt x="70" y="68"/>
                    </a:lnTo>
                    <a:lnTo>
                      <a:pt x="50" y="52"/>
                    </a:lnTo>
                    <a:lnTo>
                      <a:pt x="34" y="43"/>
                    </a:lnTo>
                    <a:lnTo>
                      <a:pt x="11" y="31"/>
                    </a:lnTo>
                    <a:lnTo>
                      <a:pt x="6"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6" name="Freeform 242"/>
              <p:cNvSpPr>
                <a:spLocks/>
              </p:cNvSpPr>
              <p:nvPr/>
            </p:nvSpPr>
            <p:spPr bwMode="auto">
              <a:xfrm>
                <a:off x="4128" y="3015"/>
                <a:ext cx="44" cy="45"/>
              </a:xfrm>
              <a:custGeom>
                <a:avLst/>
                <a:gdLst>
                  <a:gd name="T0" fmla="*/ 9 w 131"/>
                  <a:gd name="T1" fmla="*/ 126 h 134"/>
                  <a:gd name="T2" fmla="*/ 18 w 131"/>
                  <a:gd name="T3" fmla="*/ 134 h 134"/>
                  <a:gd name="T4" fmla="*/ 21 w 131"/>
                  <a:gd name="T5" fmla="*/ 131 h 134"/>
                  <a:gd name="T6" fmla="*/ 103 w 131"/>
                  <a:gd name="T7" fmla="*/ 45 h 134"/>
                  <a:gd name="T8" fmla="*/ 131 w 131"/>
                  <a:gd name="T9" fmla="*/ 18 h 134"/>
                  <a:gd name="T10" fmla="*/ 124 w 131"/>
                  <a:gd name="T11" fmla="*/ 9 h 134"/>
                  <a:gd name="T12" fmla="*/ 116 w 131"/>
                  <a:gd name="T13" fmla="*/ 0 h 134"/>
                  <a:gd name="T14" fmla="*/ 85 w 131"/>
                  <a:gd name="T15" fmla="*/ 30 h 134"/>
                  <a:gd name="T16" fmla="*/ 56 w 131"/>
                  <a:gd name="T17" fmla="*/ 61 h 134"/>
                  <a:gd name="T18" fmla="*/ 28 w 131"/>
                  <a:gd name="T19" fmla="*/ 89 h 134"/>
                  <a:gd name="T20" fmla="*/ 0 w 131"/>
                  <a:gd name="T21" fmla="*/ 118 h 134"/>
                  <a:gd name="T22" fmla="*/ 9 w 131"/>
                  <a:gd name="T23" fmla="*/ 126 h 1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1"/>
                  <a:gd name="T37" fmla="*/ 0 h 134"/>
                  <a:gd name="T38" fmla="*/ 131 w 131"/>
                  <a:gd name="T39" fmla="*/ 134 h 1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1" h="134">
                    <a:moveTo>
                      <a:pt x="9" y="126"/>
                    </a:moveTo>
                    <a:lnTo>
                      <a:pt x="18" y="134"/>
                    </a:lnTo>
                    <a:lnTo>
                      <a:pt x="21" y="131"/>
                    </a:lnTo>
                    <a:lnTo>
                      <a:pt x="103" y="45"/>
                    </a:lnTo>
                    <a:lnTo>
                      <a:pt x="131" y="18"/>
                    </a:lnTo>
                    <a:lnTo>
                      <a:pt x="124" y="9"/>
                    </a:lnTo>
                    <a:lnTo>
                      <a:pt x="116" y="0"/>
                    </a:lnTo>
                    <a:lnTo>
                      <a:pt x="85" y="30"/>
                    </a:lnTo>
                    <a:lnTo>
                      <a:pt x="56" y="61"/>
                    </a:lnTo>
                    <a:lnTo>
                      <a:pt x="28" y="89"/>
                    </a:lnTo>
                    <a:lnTo>
                      <a:pt x="0" y="118"/>
                    </a:lnTo>
                    <a:lnTo>
                      <a:pt x="9"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7" name="Freeform 243"/>
              <p:cNvSpPr>
                <a:spLocks/>
              </p:cNvSpPr>
              <p:nvPr/>
            </p:nvSpPr>
            <p:spPr bwMode="auto">
              <a:xfrm>
                <a:off x="4166" y="2945"/>
                <a:ext cx="80" cy="76"/>
              </a:xfrm>
              <a:custGeom>
                <a:avLst/>
                <a:gdLst>
                  <a:gd name="T0" fmla="*/ 16 w 239"/>
                  <a:gd name="T1" fmla="*/ 228 h 228"/>
                  <a:gd name="T2" fmla="*/ 46 w 239"/>
                  <a:gd name="T3" fmla="*/ 200 h 228"/>
                  <a:gd name="T4" fmla="*/ 68 w 239"/>
                  <a:gd name="T5" fmla="*/ 178 h 228"/>
                  <a:gd name="T6" fmla="*/ 69 w 239"/>
                  <a:gd name="T7" fmla="*/ 177 h 228"/>
                  <a:gd name="T8" fmla="*/ 93 w 239"/>
                  <a:gd name="T9" fmla="*/ 154 h 228"/>
                  <a:gd name="T10" fmla="*/ 116 w 239"/>
                  <a:gd name="T11" fmla="*/ 135 h 228"/>
                  <a:gd name="T12" fmla="*/ 135 w 239"/>
                  <a:gd name="T13" fmla="*/ 119 h 228"/>
                  <a:gd name="T14" fmla="*/ 169 w 239"/>
                  <a:gd name="T15" fmla="*/ 97 h 228"/>
                  <a:gd name="T16" fmla="*/ 187 w 239"/>
                  <a:gd name="T17" fmla="*/ 82 h 228"/>
                  <a:gd name="T18" fmla="*/ 212 w 239"/>
                  <a:gd name="T19" fmla="*/ 54 h 228"/>
                  <a:gd name="T20" fmla="*/ 224 w 239"/>
                  <a:gd name="T21" fmla="*/ 38 h 228"/>
                  <a:gd name="T22" fmla="*/ 231 w 239"/>
                  <a:gd name="T23" fmla="*/ 29 h 228"/>
                  <a:gd name="T24" fmla="*/ 239 w 239"/>
                  <a:gd name="T25" fmla="*/ 6 h 228"/>
                  <a:gd name="T26" fmla="*/ 228 w 239"/>
                  <a:gd name="T27" fmla="*/ 3 h 228"/>
                  <a:gd name="T28" fmla="*/ 218 w 239"/>
                  <a:gd name="T29" fmla="*/ 0 h 228"/>
                  <a:gd name="T30" fmla="*/ 213 w 239"/>
                  <a:gd name="T31" fmla="*/ 9 h 228"/>
                  <a:gd name="T32" fmla="*/ 203 w 239"/>
                  <a:gd name="T33" fmla="*/ 29 h 228"/>
                  <a:gd name="T34" fmla="*/ 194 w 239"/>
                  <a:gd name="T35" fmla="*/ 40 h 228"/>
                  <a:gd name="T36" fmla="*/ 172 w 239"/>
                  <a:gd name="T37" fmla="*/ 65 h 228"/>
                  <a:gd name="T38" fmla="*/ 160 w 239"/>
                  <a:gd name="T39" fmla="*/ 73 h 228"/>
                  <a:gd name="T40" fmla="*/ 124 w 239"/>
                  <a:gd name="T41" fmla="*/ 98 h 228"/>
                  <a:gd name="T42" fmla="*/ 102 w 239"/>
                  <a:gd name="T43" fmla="*/ 118 h 228"/>
                  <a:gd name="T44" fmla="*/ 78 w 239"/>
                  <a:gd name="T45" fmla="*/ 137 h 228"/>
                  <a:gd name="T46" fmla="*/ 54 w 239"/>
                  <a:gd name="T47" fmla="*/ 159 h 228"/>
                  <a:gd name="T48" fmla="*/ 3 w 239"/>
                  <a:gd name="T49" fmla="*/ 207 h 228"/>
                  <a:gd name="T50" fmla="*/ 0 w 239"/>
                  <a:gd name="T51" fmla="*/ 210 h 228"/>
                  <a:gd name="T52" fmla="*/ 9 w 239"/>
                  <a:gd name="T53" fmla="*/ 219 h 228"/>
                  <a:gd name="T54" fmla="*/ 16 w 239"/>
                  <a:gd name="T55" fmla="*/ 228 h 2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9"/>
                  <a:gd name="T85" fmla="*/ 0 h 228"/>
                  <a:gd name="T86" fmla="*/ 239 w 239"/>
                  <a:gd name="T87" fmla="*/ 228 h 22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9" h="228">
                    <a:moveTo>
                      <a:pt x="16" y="228"/>
                    </a:moveTo>
                    <a:lnTo>
                      <a:pt x="46" y="200"/>
                    </a:lnTo>
                    <a:lnTo>
                      <a:pt x="68" y="178"/>
                    </a:lnTo>
                    <a:lnTo>
                      <a:pt x="69" y="177"/>
                    </a:lnTo>
                    <a:lnTo>
                      <a:pt x="93" y="154"/>
                    </a:lnTo>
                    <a:lnTo>
                      <a:pt x="116" y="135"/>
                    </a:lnTo>
                    <a:lnTo>
                      <a:pt x="135" y="119"/>
                    </a:lnTo>
                    <a:lnTo>
                      <a:pt x="169" y="97"/>
                    </a:lnTo>
                    <a:lnTo>
                      <a:pt x="187" y="82"/>
                    </a:lnTo>
                    <a:lnTo>
                      <a:pt x="212" y="54"/>
                    </a:lnTo>
                    <a:lnTo>
                      <a:pt x="224" y="38"/>
                    </a:lnTo>
                    <a:lnTo>
                      <a:pt x="231" y="29"/>
                    </a:lnTo>
                    <a:lnTo>
                      <a:pt x="239" y="6"/>
                    </a:lnTo>
                    <a:lnTo>
                      <a:pt x="228" y="3"/>
                    </a:lnTo>
                    <a:lnTo>
                      <a:pt x="218" y="0"/>
                    </a:lnTo>
                    <a:lnTo>
                      <a:pt x="213" y="9"/>
                    </a:lnTo>
                    <a:lnTo>
                      <a:pt x="203" y="29"/>
                    </a:lnTo>
                    <a:lnTo>
                      <a:pt x="194" y="40"/>
                    </a:lnTo>
                    <a:lnTo>
                      <a:pt x="172" y="65"/>
                    </a:lnTo>
                    <a:lnTo>
                      <a:pt x="160" y="73"/>
                    </a:lnTo>
                    <a:lnTo>
                      <a:pt x="124" y="98"/>
                    </a:lnTo>
                    <a:lnTo>
                      <a:pt x="102" y="118"/>
                    </a:lnTo>
                    <a:lnTo>
                      <a:pt x="78" y="137"/>
                    </a:lnTo>
                    <a:lnTo>
                      <a:pt x="54" y="159"/>
                    </a:lnTo>
                    <a:lnTo>
                      <a:pt x="3" y="207"/>
                    </a:lnTo>
                    <a:lnTo>
                      <a:pt x="0" y="210"/>
                    </a:lnTo>
                    <a:lnTo>
                      <a:pt x="9" y="219"/>
                    </a:lnTo>
                    <a:lnTo>
                      <a:pt x="16" y="2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8" name="Freeform 244"/>
              <p:cNvSpPr>
                <a:spLocks/>
              </p:cNvSpPr>
              <p:nvPr/>
            </p:nvSpPr>
            <p:spPr bwMode="auto">
              <a:xfrm>
                <a:off x="4238" y="2910"/>
                <a:ext cx="14" cy="37"/>
              </a:xfrm>
              <a:custGeom>
                <a:avLst/>
                <a:gdLst>
                  <a:gd name="T0" fmla="*/ 23 w 42"/>
                  <a:gd name="T1" fmla="*/ 111 h 111"/>
                  <a:gd name="T2" fmla="*/ 40 w 42"/>
                  <a:gd name="T3" fmla="*/ 62 h 111"/>
                  <a:gd name="T4" fmla="*/ 30 w 42"/>
                  <a:gd name="T5" fmla="*/ 94 h 111"/>
                  <a:gd name="T6" fmla="*/ 39 w 42"/>
                  <a:gd name="T7" fmla="*/ 50 h 111"/>
                  <a:gd name="T8" fmla="*/ 40 w 42"/>
                  <a:gd name="T9" fmla="*/ 25 h 111"/>
                  <a:gd name="T10" fmla="*/ 42 w 42"/>
                  <a:gd name="T11" fmla="*/ 0 h 111"/>
                  <a:gd name="T12" fmla="*/ 30 w 42"/>
                  <a:gd name="T13" fmla="*/ 0 h 111"/>
                  <a:gd name="T14" fmla="*/ 18 w 42"/>
                  <a:gd name="T15" fmla="*/ 0 h 111"/>
                  <a:gd name="T16" fmla="*/ 17 w 42"/>
                  <a:gd name="T17" fmla="*/ 25 h 111"/>
                  <a:gd name="T18" fmla="*/ 15 w 42"/>
                  <a:gd name="T19" fmla="*/ 47 h 111"/>
                  <a:gd name="T20" fmla="*/ 6 w 42"/>
                  <a:gd name="T21" fmla="*/ 86 h 111"/>
                  <a:gd name="T22" fmla="*/ 0 w 42"/>
                  <a:gd name="T23" fmla="*/ 105 h 111"/>
                  <a:gd name="T24" fmla="*/ 12 w 42"/>
                  <a:gd name="T25" fmla="*/ 108 h 111"/>
                  <a:gd name="T26" fmla="*/ 23 w 42"/>
                  <a:gd name="T27" fmla="*/ 111 h 1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
                  <a:gd name="T43" fmla="*/ 0 h 111"/>
                  <a:gd name="T44" fmla="*/ 42 w 42"/>
                  <a:gd name="T45" fmla="*/ 111 h 1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 h="111">
                    <a:moveTo>
                      <a:pt x="23" y="111"/>
                    </a:moveTo>
                    <a:lnTo>
                      <a:pt x="40" y="62"/>
                    </a:lnTo>
                    <a:lnTo>
                      <a:pt x="30" y="94"/>
                    </a:lnTo>
                    <a:lnTo>
                      <a:pt x="39" y="50"/>
                    </a:lnTo>
                    <a:lnTo>
                      <a:pt x="40" y="25"/>
                    </a:lnTo>
                    <a:lnTo>
                      <a:pt x="42" y="0"/>
                    </a:lnTo>
                    <a:lnTo>
                      <a:pt x="30" y="0"/>
                    </a:lnTo>
                    <a:lnTo>
                      <a:pt x="18" y="0"/>
                    </a:lnTo>
                    <a:lnTo>
                      <a:pt x="17" y="25"/>
                    </a:lnTo>
                    <a:lnTo>
                      <a:pt x="15" y="47"/>
                    </a:lnTo>
                    <a:lnTo>
                      <a:pt x="6" y="86"/>
                    </a:lnTo>
                    <a:lnTo>
                      <a:pt x="0" y="105"/>
                    </a:lnTo>
                    <a:lnTo>
                      <a:pt x="12" y="108"/>
                    </a:lnTo>
                    <a:lnTo>
                      <a:pt x="23"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9" name="Freeform 245"/>
              <p:cNvSpPr>
                <a:spLocks/>
              </p:cNvSpPr>
              <p:nvPr/>
            </p:nvSpPr>
            <p:spPr bwMode="auto">
              <a:xfrm>
                <a:off x="4244" y="2908"/>
                <a:ext cx="8" cy="4"/>
              </a:xfrm>
              <a:custGeom>
                <a:avLst/>
                <a:gdLst>
                  <a:gd name="T0" fmla="*/ 12 w 24"/>
                  <a:gd name="T1" fmla="*/ 7 h 12"/>
                  <a:gd name="T2" fmla="*/ 22 w 24"/>
                  <a:gd name="T3" fmla="*/ 12 h 12"/>
                  <a:gd name="T4" fmla="*/ 24 w 24"/>
                  <a:gd name="T5" fmla="*/ 9 h 12"/>
                  <a:gd name="T6" fmla="*/ 13 w 24"/>
                  <a:gd name="T7" fmla="*/ 4 h 12"/>
                  <a:gd name="T8" fmla="*/ 3 w 24"/>
                  <a:gd name="T9" fmla="*/ 0 h 12"/>
                  <a:gd name="T10" fmla="*/ 2 w 24"/>
                  <a:gd name="T11" fmla="*/ 3 h 12"/>
                  <a:gd name="T12" fmla="*/ 0 w 24"/>
                  <a:gd name="T13" fmla="*/ 7 h 12"/>
                  <a:gd name="T14" fmla="*/ 0 w 24"/>
                  <a:gd name="T15" fmla="*/ 7 h 12"/>
                  <a:gd name="T16" fmla="*/ 12 w 24"/>
                  <a:gd name="T17" fmla="*/ 7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12"/>
                  <a:gd name="T29" fmla="*/ 24 w 24"/>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12">
                    <a:moveTo>
                      <a:pt x="12" y="7"/>
                    </a:moveTo>
                    <a:lnTo>
                      <a:pt x="22" y="12"/>
                    </a:lnTo>
                    <a:lnTo>
                      <a:pt x="24" y="9"/>
                    </a:lnTo>
                    <a:lnTo>
                      <a:pt x="13" y="4"/>
                    </a:lnTo>
                    <a:lnTo>
                      <a:pt x="3" y="0"/>
                    </a:lnTo>
                    <a:lnTo>
                      <a:pt x="2" y="3"/>
                    </a:lnTo>
                    <a:lnTo>
                      <a:pt x="0" y="7"/>
                    </a:lnTo>
                    <a:lnTo>
                      <a:pt x="1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0" name="Freeform 246"/>
              <p:cNvSpPr>
                <a:spLocks/>
              </p:cNvSpPr>
              <p:nvPr/>
            </p:nvSpPr>
            <p:spPr bwMode="auto">
              <a:xfrm>
                <a:off x="4245" y="2792"/>
                <a:ext cx="23" cy="119"/>
              </a:xfrm>
              <a:custGeom>
                <a:avLst/>
                <a:gdLst>
                  <a:gd name="T0" fmla="*/ 22 w 70"/>
                  <a:gd name="T1" fmla="*/ 358 h 358"/>
                  <a:gd name="T2" fmla="*/ 22 w 70"/>
                  <a:gd name="T3" fmla="*/ 358 h 358"/>
                  <a:gd name="T4" fmla="*/ 23 w 70"/>
                  <a:gd name="T5" fmla="*/ 353 h 358"/>
                  <a:gd name="T6" fmla="*/ 23 w 70"/>
                  <a:gd name="T7" fmla="*/ 344 h 358"/>
                  <a:gd name="T8" fmla="*/ 25 w 70"/>
                  <a:gd name="T9" fmla="*/ 331 h 358"/>
                  <a:gd name="T10" fmla="*/ 26 w 70"/>
                  <a:gd name="T11" fmla="*/ 315 h 358"/>
                  <a:gd name="T12" fmla="*/ 28 w 70"/>
                  <a:gd name="T13" fmla="*/ 299 h 358"/>
                  <a:gd name="T14" fmla="*/ 29 w 70"/>
                  <a:gd name="T15" fmla="*/ 286 h 358"/>
                  <a:gd name="T16" fmla="*/ 33 w 70"/>
                  <a:gd name="T17" fmla="*/ 253 h 358"/>
                  <a:gd name="T18" fmla="*/ 42 w 70"/>
                  <a:gd name="T19" fmla="*/ 200 h 358"/>
                  <a:gd name="T20" fmla="*/ 48 w 70"/>
                  <a:gd name="T21" fmla="*/ 181 h 358"/>
                  <a:gd name="T22" fmla="*/ 56 w 70"/>
                  <a:gd name="T23" fmla="*/ 153 h 358"/>
                  <a:gd name="T24" fmla="*/ 63 w 70"/>
                  <a:gd name="T25" fmla="*/ 131 h 358"/>
                  <a:gd name="T26" fmla="*/ 69 w 70"/>
                  <a:gd name="T27" fmla="*/ 107 h 358"/>
                  <a:gd name="T28" fmla="*/ 70 w 70"/>
                  <a:gd name="T29" fmla="*/ 81 h 358"/>
                  <a:gd name="T30" fmla="*/ 67 w 70"/>
                  <a:gd name="T31" fmla="*/ 50 h 358"/>
                  <a:gd name="T32" fmla="*/ 63 w 70"/>
                  <a:gd name="T33" fmla="*/ 25 h 358"/>
                  <a:gd name="T34" fmla="*/ 54 w 70"/>
                  <a:gd name="T35" fmla="*/ 0 h 358"/>
                  <a:gd name="T36" fmla="*/ 42 w 70"/>
                  <a:gd name="T37" fmla="*/ 3 h 358"/>
                  <a:gd name="T38" fmla="*/ 30 w 70"/>
                  <a:gd name="T39" fmla="*/ 6 h 358"/>
                  <a:gd name="T40" fmla="*/ 39 w 70"/>
                  <a:gd name="T41" fmla="*/ 31 h 358"/>
                  <a:gd name="T42" fmla="*/ 44 w 70"/>
                  <a:gd name="T43" fmla="*/ 59 h 358"/>
                  <a:gd name="T44" fmla="*/ 47 w 70"/>
                  <a:gd name="T45" fmla="*/ 81 h 358"/>
                  <a:gd name="T46" fmla="*/ 45 w 70"/>
                  <a:gd name="T47" fmla="*/ 101 h 358"/>
                  <a:gd name="T48" fmla="*/ 39 w 70"/>
                  <a:gd name="T49" fmla="*/ 125 h 358"/>
                  <a:gd name="T50" fmla="*/ 32 w 70"/>
                  <a:gd name="T51" fmla="*/ 147 h 358"/>
                  <a:gd name="T52" fmla="*/ 25 w 70"/>
                  <a:gd name="T53" fmla="*/ 166 h 358"/>
                  <a:gd name="T54" fmla="*/ 19 w 70"/>
                  <a:gd name="T55" fmla="*/ 197 h 358"/>
                  <a:gd name="T56" fmla="*/ 10 w 70"/>
                  <a:gd name="T57" fmla="*/ 244 h 358"/>
                  <a:gd name="T58" fmla="*/ 8 w 70"/>
                  <a:gd name="T59" fmla="*/ 262 h 358"/>
                  <a:gd name="T60" fmla="*/ 4 w 70"/>
                  <a:gd name="T61" fmla="*/ 293 h 358"/>
                  <a:gd name="T62" fmla="*/ 3 w 70"/>
                  <a:gd name="T63" fmla="*/ 315 h 358"/>
                  <a:gd name="T64" fmla="*/ 1 w 70"/>
                  <a:gd name="T65" fmla="*/ 331 h 358"/>
                  <a:gd name="T66" fmla="*/ 0 w 70"/>
                  <a:gd name="T67" fmla="*/ 344 h 358"/>
                  <a:gd name="T68" fmla="*/ 0 w 70"/>
                  <a:gd name="T69" fmla="*/ 353 h 358"/>
                  <a:gd name="T70" fmla="*/ 11 w 70"/>
                  <a:gd name="T71" fmla="*/ 353 h 358"/>
                  <a:gd name="T72" fmla="*/ 22 w 70"/>
                  <a:gd name="T73" fmla="*/ 358 h 3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0"/>
                  <a:gd name="T112" fmla="*/ 0 h 358"/>
                  <a:gd name="T113" fmla="*/ 70 w 70"/>
                  <a:gd name="T114" fmla="*/ 358 h 35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0" h="358">
                    <a:moveTo>
                      <a:pt x="22" y="358"/>
                    </a:moveTo>
                    <a:lnTo>
                      <a:pt x="22" y="358"/>
                    </a:lnTo>
                    <a:lnTo>
                      <a:pt x="23" y="353"/>
                    </a:lnTo>
                    <a:lnTo>
                      <a:pt x="23" y="344"/>
                    </a:lnTo>
                    <a:lnTo>
                      <a:pt x="25" y="331"/>
                    </a:lnTo>
                    <a:lnTo>
                      <a:pt x="26" y="315"/>
                    </a:lnTo>
                    <a:lnTo>
                      <a:pt x="28" y="299"/>
                    </a:lnTo>
                    <a:lnTo>
                      <a:pt x="29" y="286"/>
                    </a:lnTo>
                    <a:lnTo>
                      <a:pt x="33" y="253"/>
                    </a:lnTo>
                    <a:lnTo>
                      <a:pt x="42" y="200"/>
                    </a:lnTo>
                    <a:lnTo>
                      <a:pt x="48" y="181"/>
                    </a:lnTo>
                    <a:lnTo>
                      <a:pt x="56" y="153"/>
                    </a:lnTo>
                    <a:lnTo>
                      <a:pt x="63" y="131"/>
                    </a:lnTo>
                    <a:lnTo>
                      <a:pt x="69" y="107"/>
                    </a:lnTo>
                    <a:lnTo>
                      <a:pt x="70" y="81"/>
                    </a:lnTo>
                    <a:lnTo>
                      <a:pt x="67" y="50"/>
                    </a:lnTo>
                    <a:lnTo>
                      <a:pt x="63" y="25"/>
                    </a:lnTo>
                    <a:lnTo>
                      <a:pt x="54" y="0"/>
                    </a:lnTo>
                    <a:lnTo>
                      <a:pt x="42" y="3"/>
                    </a:lnTo>
                    <a:lnTo>
                      <a:pt x="30" y="6"/>
                    </a:lnTo>
                    <a:lnTo>
                      <a:pt x="39" y="31"/>
                    </a:lnTo>
                    <a:lnTo>
                      <a:pt x="44" y="59"/>
                    </a:lnTo>
                    <a:lnTo>
                      <a:pt x="47" y="81"/>
                    </a:lnTo>
                    <a:lnTo>
                      <a:pt x="45" y="101"/>
                    </a:lnTo>
                    <a:lnTo>
                      <a:pt x="39" y="125"/>
                    </a:lnTo>
                    <a:lnTo>
                      <a:pt x="32" y="147"/>
                    </a:lnTo>
                    <a:lnTo>
                      <a:pt x="25" y="166"/>
                    </a:lnTo>
                    <a:lnTo>
                      <a:pt x="19" y="197"/>
                    </a:lnTo>
                    <a:lnTo>
                      <a:pt x="10" y="244"/>
                    </a:lnTo>
                    <a:lnTo>
                      <a:pt x="8" y="262"/>
                    </a:lnTo>
                    <a:lnTo>
                      <a:pt x="4" y="293"/>
                    </a:lnTo>
                    <a:lnTo>
                      <a:pt x="3" y="315"/>
                    </a:lnTo>
                    <a:lnTo>
                      <a:pt x="1" y="331"/>
                    </a:lnTo>
                    <a:lnTo>
                      <a:pt x="0" y="344"/>
                    </a:lnTo>
                    <a:lnTo>
                      <a:pt x="0" y="353"/>
                    </a:lnTo>
                    <a:lnTo>
                      <a:pt x="11" y="353"/>
                    </a:lnTo>
                    <a:lnTo>
                      <a:pt x="22" y="3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1" name="Freeform 247"/>
              <p:cNvSpPr>
                <a:spLocks/>
              </p:cNvSpPr>
              <p:nvPr/>
            </p:nvSpPr>
            <p:spPr bwMode="auto">
              <a:xfrm>
                <a:off x="4235" y="2748"/>
                <a:ext cx="31" cy="52"/>
              </a:xfrm>
              <a:custGeom>
                <a:avLst/>
                <a:gdLst>
                  <a:gd name="T0" fmla="*/ 84 w 93"/>
                  <a:gd name="T1" fmla="*/ 130 h 155"/>
                  <a:gd name="T2" fmla="*/ 93 w 93"/>
                  <a:gd name="T3" fmla="*/ 155 h 155"/>
                  <a:gd name="T4" fmla="*/ 72 w 93"/>
                  <a:gd name="T5" fmla="*/ 102 h 155"/>
                  <a:gd name="T6" fmla="*/ 60 w 93"/>
                  <a:gd name="T7" fmla="*/ 71 h 155"/>
                  <a:gd name="T8" fmla="*/ 46 w 93"/>
                  <a:gd name="T9" fmla="*/ 43 h 155"/>
                  <a:gd name="T10" fmla="*/ 37 w 93"/>
                  <a:gd name="T11" fmla="*/ 25 h 155"/>
                  <a:gd name="T12" fmla="*/ 30 w 93"/>
                  <a:gd name="T13" fmla="*/ 13 h 155"/>
                  <a:gd name="T14" fmla="*/ 21 w 93"/>
                  <a:gd name="T15" fmla="*/ 0 h 155"/>
                  <a:gd name="T16" fmla="*/ 10 w 93"/>
                  <a:gd name="T17" fmla="*/ 6 h 155"/>
                  <a:gd name="T18" fmla="*/ 0 w 93"/>
                  <a:gd name="T19" fmla="*/ 12 h 155"/>
                  <a:gd name="T20" fmla="*/ 9 w 93"/>
                  <a:gd name="T21" fmla="*/ 25 h 155"/>
                  <a:gd name="T22" fmla="*/ 22 w 93"/>
                  <a:gd name="T23" fmla="*/ 49 h 155"/>
                  <a:gd name="T24" fmla="*/ 34 w 93"/>
                  <a:gd name="T25" fmla="*/ 75 h 155"/>
                  <a:gd name="T26" fmla="*/ 43 w 93"/>
                  <a:gd name="T27" fmla="*/ 92 h 155"/>
                  <a:gd name="T28" fmla="*/ 52 w 93"/>
                  <a:gd name="T29" fmla="*/ 111 h 155"/>
                  <a:gd name="T30" fmla="*/ 62 w 93"/>
                  <a:gd name="T31" fmla="*/ 137 h 155"/>
                  <a:gd name="T32" fmla="*/ 72 w 93"/>
                  <a:gd name="T33" fmla="*/ 133 h 155"/>
                  <a:gd name="T34" fmla="*/ 84 w 93"/>
                  <a:gd name="T35" fmla="*/ 130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3"/>
                  <a:gd name="T55" fmla="*/ 0 h 155"/>
                  <a:gd name="T56" fmla="*/ 93 w 93"/>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3" h="155">
                    <a:moveTo>
                      <a:pt x="84" y="130"/>
                    </a:moveTo>
                    <a:lnTo>
                      <a:pt x="93" y="155"/>
                    </a:lnTo>
                    <a:lnTo>
                      <a:pt x="72" y="102"/>
                    </a:lnTo>
                    <a:lnTo>
                      <a:pt x="60" y="71"/>
                    </a:lnTo>
                    <a:lnTo>
                      <a:pt x="46" y="43"/>
                    </a:lnTo>
                    <a:lnTo>
                      <a:pt x="37" y="25"/>
                    </a:lnTo>
                    <a:lnTo>
                      <a:pt x="30" y="13"/>
                    </a:lnTo>
                    <a:lnTo>
                      <a:pt x="21" y="0"/>
                    </a:lnTo>
                    <a:lnTo>
                      <a:pt x="10" y="6"/>
                    </a:lnTo>
                    <a:lnTo>
                      <a:pt x="0" y="12"/>
                    </a:lnTo>
                    <a:lnTo>
                      <a:pt x="9" y="25"/>
                    </a:lnTo>
                    <a:lnTo>
                      <a:pt x="22" y="49"/>
                    </a:lnTo>
                    <a:lnTo>
                      <a:pt x="34" y="75"/>
                    </a:lnTo>
                    <a:lnTo>
                      <a:pt x="43" y="92"/>
                    </a:lnTo>
                    <a:lnTo>
                      <a:pt x="52" y="111"/>
                    </a:lnTo>
                    <a:lnTo>
                      <a:pt x="62" y="137"/>
                    </a:lnTo>
                    <a:lnTo>
                      <a:pt x="72" y="133"/>
                    </a:lnTo>
                    <a:lnTo>
                      <a:pt x="84" y="1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2" name="Freeform 248"/>
              <p:cNvSpPr>
                <a:spLocks/>
              </p:cNvSpPr>
              <p:nvPr/>
            </p:nvSpPr>
            <p:spPr bwMode="auto">
              <a:xfrm>
                <a:off x="4233" y="2745"/>
                <a:ext cx="15" cy="13"/>
              </a:xfrm>
              <a:custGeom>
                <a:avLst/>
                <a:gdLst>
                  <a:gd name="T0" fmla="*/ 27 w 46"/>
                  <a:gd name="T1" fmla="*/ 10 h 40"/>
                  <a:gd name="T2" fmla="*/ 46 w 46"/>
                  <a:gd name="T3" fmla="*/ 40 h 40"/>
                  <a:gd name="T4" fmla="*/ 18 w 46"/>
                  <a:gd name="T5" fmla="*/ 0 h 40"/>
                  <a:gd name="T6" fmla="*/ 9 w 46"/>
                  <a:gd name="T7" fmla="*/ 6 h 40"/>
                  <a:gd name="T8" fmla="*/ 0 w 46"/>
                  <a:gd name="T9" fmla="*/ 12 h 40"/>
                  <a:gd name="T10" fmla="*/ 8 w 46"/>
                  <a:gd name="T11" fmla="*/ 22 h 40"/>
                  <a:gd name="T12" fmla="*/ 16 w 46"/>
                  <a:gd name="T13" fmla="*/ 16 h 40"/>
                  <a:gd name="T14" fmla="*/ 27 w 46"/>
                  <a:gd name="T15" fmla="*/ 10 h 40"/>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0"/>
                  <a:gd name="T26" fmla="*/ 46 w 46"/>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0">
                    <a:moveTo>
                      <a:pt x="27" y="10"/>
                    </a:moveTo>
                    <a:lnTo>
                      <a:pt x="46" y="40"/>
                    </a:lnTo>
                    <a:lnTo>
                      <a:pt x="18" y="0"/>
                    </a:lnTo>
                    <a:lnTo>
                      <a:pt x="9" y="6"/>
                    </a:lnTo>
                    <a:lnTo>
                      <a:pt x="0" y="12"/>
                    </a:lnTo>
                    <a:lnTo>
                      <a:pt x="8" y="22"/>
                    </a:lnTo>
                    <a:lnTo>
                      <a:pt x="16" y="16"/>
                    </a:lnTo>
                    <a:lnTo>
                      <a:pt x="27"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3" name="Freeform 249"/>
              <p:cNvSpPr>
                <a:spLocks/>
              </p:cNvSpPr>
              <p:nvPr/>
            </p:nvSpPr>
            <p:spPr bwMode="auto">
              <a:xfrm>
                <a:off x="4232" y="2745"/>
                <a:ext cx="8" cy="2"/>
              </a:xfrm>
              <a:custGeom>
                <a:avLst/>
                <a:gdLst>
                  <a:gd name="T0" fmla="*/ 21 w 24"/>
                  <a:gd name="T1" fmla="*/ 0 h 7"/>
                  <a:gd name="T2" fmla="*/ 21 w 24"/>
                  <a:gd name="T3" fmla="*/ 0 h 7"/>
                  <a:gd name="T4" fmla="*/ 0 w 24"/>
                  <a:gd name="T5" fmla="*/ 4 h 7"/>
                  <a:gd name="T6" fmla="*/ 24 w 24"/>
                  <a:gd name="T7" fmla="*/ 7 h 7"/>
                  <a:gd name="T8" fmla="*/ 12 w 24"/>
                  <a:gd name="T9" fmla="*/ 6 h 7"/>
                  <a:gd name="T10" fmla="*/ 21 w 24"/>
                  <a:gd name="T11" fmla="*/ 0 h 7"/>
                  <a:gd name="T12" fmla="*/ 0 60000 65536"/>
                  <a:gd name="T13" fmla="*/ 0 60000 65536"/>
                  <a:gd name="T14" fmla="*/ 0 60000 65536"/>
                  <a:gd name="T15" fmla="*/ 0 60000 65536"/>
                  <a:gd name="T16" fmla="*/ 0 60000 65536"/>
                  <a:gd name="T17" fmla="*/ 0 60000 65536"/>
                  <a:gd name="T18" fmla="*/ 0 w 24"/>
                  <a:gd name="T19" fmla="*/ 0 h 7"/>
                  <a:gd name="T20" fmla="*/ 24 w 24"/>
                  <a:gd name="T21" fmla="*/ 7 h 7"/>
                </a:gdLst>
                <a:ahLst/>
                <a:cxnLst>
                  <a:cxn ang="T12">
                    <a:pos x="T0" y="T1"/>
                  </a:cxn>
                  <a:cxn ang="T13">
                    <a:pos x="T2" y="T3"/>
                  </a:cxn>
                  <a:cxn ang="T14">
                    <a:pos x="T4" y="T5"/>
                  </a:cxn>
                  <a:cxn ang="T15">
                    <a:pos x="T6" y="T7"/>
                  </a:cxn>
                  <a:cxn ang="T16">
                    <a:pos x="T8" y="T9"/>
                  </a:cxn>
                  <a:cxn ang="T17">
                    <a:pos x="T10" y="T11"/>
                  </a:cxn>
                </a:cxnLst>
                <a:rect l="T18" t="T19" r="T20" b="T21"/>
                <a:pathLst>
                  <a:path w="24" h="7">
                    <a:moveTo>
                      <a:pt x="21" y="0"/>
                    </a:moveTo>
                    <a:lnTo>
                      <a:pt x="21" y="0"/>
                    </a:lnTo>
                    <a:lnTo>
                      <a:pt x="0" y="4"/>
                    </a:lnTo>
                    <a:lnTo>
                      <a:pt x="24" y="7"/>
                    </a:lnTo>
                    <a:lnTo>
                      <a:pt x="12" y="6"/>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4" name="Freeform 250"/>
              <p:cNvSpPr>
                <a:spLocks/>
              </p:cNvSpPr>
              <p:nvPr/>
            </p:nvSpPr>
            <p:spPr bwMode="auto">
              <a:xfrm>
                <a:off x="4190" y="2746"/>
                <a:ext cx="50" cy="199"/>
              </a:xfrm>
              <a:custGeom>
                <a:avLst/>
                <a:gdLst>
                  <a:gd name="T0" fmla="*/ 126 w 150"/>
                  <a:gd name="T1" fmla="*/ 0 h 595"/>
                  <a:gd name="T2" fmla="*/ 125 w 150"/>
                  <a:gd name="T3" fmla="*/ 8 h 595"/>
                  <a:gd name="T4" fmla="*/ 119 w 150"/>
                  <a:gd name="T5" fmla="*/ 28 h 595"/>
                  <a:gd name="T6" fmla="*/ 107 w 150"/>
                  <a:gd name="T7" fmla="*/ 84 h 595"/>
                  <a:gd name="T8" fmla="*/ 98 w 150"/>
                  <a:gd name="T9" fmla="*/ 121 h 595"/>
                  <a:gd name="T10" fmla="*/ 81 w 150"/>
                  <a:gd name="T11" fmla="*/ 187 h 595"/>
                  <a:gd name="T12" fmla="*/ 61 w 150"/>
                  <a:gd name="T13" fmla="*/ 273 h 595"/>
                  <a:gd name="T14" fmla="*/ 47 w 150"/>
                  <a:gd name="T15" fmla="*/ 343 h 595"/>
                  <a:gd name="T16" fmla="*/ 31 w 150"/>
                  <a:gd name="T17" fmla="*/ 411 h 595"/>
                  <a:gd name="T18" fmla="*/ 19 w 150"/>
                  <a:gd name="T19" fmla="*/ 475 h 595"/>
                  <a:gd name="T20" fmla="*/ 8 w 150"/>
                  <a:gd name="T21" fmla="*/ 528 h 595"/>
                  <a:gd name="T22" fmla="*/ 3 w 150"/>
                  <a:gd name="T23" fmla="*/ 563 h 595"/>
                  <a:gd name="T24" fmla="*/ 0 w 150"/>
                  <a:gd name="T25" fmla="*/ 595 h 595"/>
                  <a:gd name="T26" fmla="*/ 11 w 150"/>
                  <a:gd name="T27" fmla="*/ 595 h 595"/>
                  <a:gd name="T28" fmla="*/ 23 w 150"/>
                  <a:gd name="T29" fmla="*/ 595 h 595"/>
                  <a:gd name="T30" fmla="*/ 26 w 150"/>
                  <a:gd name="T31" fmla="*/ 578 h 595"/>
                  <a:gd name="T32" fmla="*/ 32 w 150"/>
                  <a:gd name="T33" fmla="*/ 531 h 595"/>
                  <a:gd name="T34" fmla="*/ 42 w 150"/>
                  <a:gd name="T35" fmla="*/ 478 h 595"/>
                  <a:gd name="T36" fmla="*/ 54 w 150"/>
                  <a:gd name="T37" fmla="*/ 414 h 595"/>
                  <a:gd name="T38" fmla="*/ 70 w 150"/>
                  <a:gd name="T39" fmla="*/ 346 h 595"/>
                  <a:gd name="T40" fmla="*/ 85 w 150"/>
                  <a:gd name="T41" fmla="*/ 276 h 595"/>
                  <a:gd name="T42" fmla="*/ 98 w 150"/>
                  <a:gd name="T43" fmla="*/ 223 h 595"/>
                  <a:gd name="T44" fmla="*/ 113 w 150"/>
                  <a:gd name="T45" fmla="*/ 162 h 595"/>
                  <a:gd name="T46" fmla="*/ 131 w 150"/>
                  <a:gd name="T47" fmla="*/ 87 h 595"/>
                  <a:gd name="T48" fmla="*/ 140 w 150"/>
                  <a:gd name="T49" fmla="*/ 52 h 595"/>
                  <a:gd name="T50" fmla="*/ 148 w 150"/>
                  <a:gd name="T51" fmla="*/ 17 h 595"/>
                  <a:gd name="T52" fmla="*/ 150 w 150"/>
                  <a:gd name="T53" fmla="*/ 3 h 595"/>
                  <a:gd name="T54" fmla="*/ 126 w 150"/>
                  <a:gd name="T55" fmla="*/ 0 h 59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0"/>
                  <a:gd name="T85" fmla="*/ 0 h 595"/>
                  <a:gd name="T86" fmla="*/ 150 w 150"/>
                  <a:gd name="T87" fmla="*/ 595 h 59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0" h="595">
                    <a:moveTo>
                      <a:pt x="126" y="0"/>
                    </a:moveTo>
                    <a:lnTo>
                      <a:pt x="125" y="8"/>
                    </a:lnTo>
                    <a:lnTo>
                      <a:pt x="119" y="28"/>
                    </a:lnTo>
                    <a:lnTo>
                      <a:pt x="107" y="84"/>
                    </a:lnTo>
                    <a:lnTo>
                      <a:pt x="98" y="121"/>
                    </a:lnTo>
                    <a:lnTo>
                      <a:pt x="81" y="187"/>
                    </a:lnTo>
                    <a:lnTo>
                      <a:pt x="61" y="273"/>
                    </a:lnTo>
                    <a:lnTo>
                      <a:pt x="47" y="343"/>
                    </a:lnTo>
                    <a:lnTo>
                      <a:pt x="31" y="411"/>
                    </a:lnTo>
                    <a:lnTo>
                      <a:pt x="19" y="475"/>
                    </a:lnTo>
                    <a:lnTo>
                      <a:pt x="8" y="528"/>
                    </a:lnTo>
                    <a:lnTo>
                      <a:pt x="3" y="563"/>
                    </a:lnTo>
                    <a:lnTo>
                      <a:pt x="0" y="595"/>
                    </a:lnTo>
                    <a:lnTo>
                      <a:pt x="11" y="595"/>
                    </a:lnTo>
                    <a:lnTo>
                      <a:pt x="23" y="595"/>
                    </a:lnTo>
                    <a:lnTo>
                      <a:pt x="26" y="578"/>
                    </a:lnTo>
                    <a:lnTo>
                      <a:pt x="32" y="531"/>
                    </a:lnTo>
                    <a:lnTo>
                      <a:pt x="42" y="478"/>
                    </a:lnTo>
                    <a:lnTo>
                      <a:pt x="54" y="414"/>
                    </a:lnTo>
                    <a:lnTo>
                      <a:pt x="70" y="346"/>
                    </a:lnTo>
                    <a:lnTo>
                      <a:pt x="85" y="276"/>
                    </a:lnTo>
                    <a:lnTo>
                      <a:pt x="98" y="223"/>
                    </a:lnTo>
                    <a:lnTo>
                      <a:pt x="113" y="162"/>
                    </a:lnTo>
                    <a:lnTo>
                      <a:pt x="131" y="87"/>
                    </a:lnTo>
                    <a:lnTo>
                      <a:pt x="140" y="52"/>
                    </a:lnTo>
                    <a:lnTo>
                      <a:pt x="148" y="17"/>
                    </a:lnTo>
                    <a:lnTo>
                      <a:pt x="150" y="3"/>
                    </a:lnTo>
                    <a:lnTo>
                      <a:pt x="1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5" name="Freeform 251"/>
              <p:cNvSpPr>
                <a:spLocks/>
              </p:cNvSpPr>
              <p:nvPr/>
            </p:nvSpPr>
            <p:spPr bwMode="auto">
              <a:xfrm>
                <a:off x="3955" y="2941"/>
                <a:ext cx="243" cy="106"/>
              </a:xfrm>
              <a:custGeom>
                <a:avLst/>
                <a:gdLst>
                  <a:gd name="T0" fmla="*/ 716 w 728"/>
                  <a:gd name="T1" fmla="*/ 10 h 317"/>
                  <a:gd name="T2" fmla="*/ 712 w 728"/>
                  <a:gd name="T3" fmla="*/ 0 h 317"/>
                  <a:gd name="T4" fmla="*/ 682 w 728"/>
                  <a:gd name="T5" fmla="*/ 12 h 317"/>
                  <a:gd name="T6" fmla="*/ 649 w 728"/>
                  <a:gd name="T7" fmla="*/ 27 h 317"/>
                  <a:gd name="T8" fmla="*/ 606 w 728"/>
                  <a:gd name="T9" fmla="*/ 44 h 317"/>
                  <a:gd name="T10" fmla="*/ 556 w 728"/>
                  <a:gd name="T11" fmla="*/ 65 h 317"/>
                  <a:gd name="T12" fmla="*/ 500 w 728"/>
                  <a:gd name="T13" fmla="*/ 88 h 317"/>
                  <a:gd name="T14" fmla="*/ 388 w 728"/>
                  <a:gd name="T15" fmla="*/ 138 h 317"/>
                  <a:gd name="T16" fmla="*/ 335 w 728"/>
                  <a:gd name="T17" fmla="*/ 164 h 317"/>
                  <a:gd name="T18" fmla="*/ 288 w 728"/>
                  <a:gd name="T19" fmla="*/ 187 h 317"/>
                  <a:gd name="T20" fmla="*/ 233 w 728"/>
                  <a:gd name="T21" fmla="*/ 215 h 317"/>
                  <a:gd name="T22" fmla="*/ 217 w 728"/>
                  <a:gd name="T23" fmla="*/ 225 h 317"/>
                  <a:gd name="T24" fmla="*/ 0 w 728"/>
                  <a:gd name="T25" fmla="*/ 293 h 317"/>
                  <a:gd name="T26" fmla="*/ 3 w 728"/>
                  <a:gd name="T27" fmla="*/ 305 h 317"/>
                  <a:gd name="T28" fmla="*/ 6 w 728"/>
                  <a:gd name="T29" fmla="*/ 317 h 317"/>
                  <a:gd name="T30" fmla="*/ 226 w 728"/>
                  <a:gd name="T31" fmla="*/ 246 h 317"/>
                  <a:gd name="T32" fmla="*/ 271 w 728"/>
                  <a:gd name="T33" fmla="*/ 221 h 317"/>
                  <a:gd name="T34" fmla="*/ 297 w 728"/>
                  <a:gd name="T35" fmla="*/ 208 h 317"/>
                  <a:gd name="T36" fmla="*/ 344 w 728"/>
                  <a:gd name="T37" fmla="*/ 184 h 317"/>
                  <a:gd name="T38" fmla="*/ 397 w 728"/>
                  <a:gd name="T39" fmla="*/ 159 h 317"/>
                  <a:gd name="T40" fmla="*/ 509 w 728"/>
                  <a:gd name="T41" fmla="*/ 109 h 317"/>
                  <a:gd name="T42" fmla="*/ 565 w 728"/>
                  <a:gd name="T43" fmla="*/ 85 h 317"/>
                  <a:gd name="T44" fmla="*/ 615 w 728"/>
                  <a:gd name="T45" fmla="*/ 65 h 317"/>
                  <a:gd name="T46" fmla="*/ 657 w 728"/>
                  <a:gd name="T47" fmla="*/ 47 h 317"/>
                  <a:gd name="T48" fmla="*/ 691 w 728"/>
                  <a:gd name="T49" fmla="*/ 32 h 317"/>
                  <a:gd name="T50" fmla="*/ 728 w 728"/>
                  <a:gd name="T51" fmla="*/ 18 h 317"/>
                  <a:gd name="T52" fmla="*/ 728 w 728"/>
                  <a:gd name="T53" fmla="*/ 10 h 317"/>
                  <a:gd name="T54" fmla="*/ 716 w 728"/>
                  <a:gd name="T55" fmla="*/ 10 h 3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28"/>
                  <a:gd name="T85" fmla="*/ 0 h 317"/>
                  <a:gd name="T86" fmla="*/ 728 w 728"/>
                  <a:gd name="T87" fmla="*/ 317 h 3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28" h="317">
                    <a:moveTo>
                      <a:pt x="716" y="10"/>
                    </a:moveTo>
                    <a:lnTo>
                      <a:pt x="712" y="0"/>
                    </a:lnTo>
                    <a:lnTo>
                      <a:pt x="682" y="12"/>
                    </a:lnTo>
                    <a:lnTo>
                      <a:pt x="649" y="27"/>
                    </a:lnTo>
                    <a:lnTo>
                      <a:pt x="606" y="44"/>
                    </a:lnTo>
                    <a:lnTo>
                      <a:pt x="556" y="65"/>
                    </a:lnTo>
                    <a:lnTo>
                      <a:pt x="500" y="88"/>
                    </a:lnTo>
                    <a:lnTo>
                      <a:pt x="388" y="138"/>
                    </a:lnTo>
                    <a:lnTo>
                      <a:pt x="335" y="164"/>
                    </a:lnTo>
                    <a:lnTo>
                      <a:pt x="288" y="187"/>
                    </a:lnTo>
                    <a:lnTo>
                      <a:pt x="233" y="215"/>
                    </a:lnTo>
                    <a:lnTo>
                      <a:pt x="217" y="225"/>
                    </a:lnTo>
                    <a:lnTo>
                      <a:pt x="0" y="293"/>
                    </a:lnTo>
                    <a:lnTo>
                      <a:pt x="3" y="305"/>
                    </a:lnTo>
                    <a:lnTo>
                      <a:pt x="6" y="317"/>
                    </a:lnTo>
                    <a:lnTo>
                      <a:pt x="226" y="246"/>
                    </a:lnTo>
                    <a:lnTo>
                      <a:pt x="271" y="221"/>
                    </a:lnTo>
                    <a:lnTo>
                      <a:pt x="297" y="208"/>
                    </a:lnTo>
                    <a:lnTo>
                      <a:pt x="344" y="184"/>
                    </a:lnTo>
                    <a:lnTo>
                      <a:pt x="397" y="159"/>
                    </a:lnTo>
                    <a:lnTo>
                      <a:pt x="509" y="109"/>
                    </a:lnTo>
                    <a:lnTo>
                      <a:pt x="565" y="85"/>
                    </a:lnTo>
                    <a:lnTo>
                      <a:pt x="615" y="65"/>
                    </a:lnTo>
                    <a:lnTo>
                      <a:pt x="657" y="47"/>
                    </a:lnTo>
                    <a:lnTo>
                      <a:pt x="691" y="32"/>
                    </a:lnTo>
                    <a:lnTo>
                      <a:pt x="728" y="18"/>
                    </a:lnTo>
                    <a:lnTo>
                      <a:pt x="728" y="10"/>
                    </a:lnTo>
                    <a:lnTo>
                      <a:pt x="716"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6" name="Freeform 252"/>
              <p:cNvSpPr>
                <a:spLocks/>
              </p:cNvSpPr>
              <p:nvPr/>
            </p:nvSpPr>
            <p:spPr bwMode="auto">
              <a:xfrm>
                <a:off x="3955" y="3039"/>
                <a:ext cx="1" cy="8"/>
              </a:xfrm>
              <a:custGeom>
                <a:avLst/>
                <a:gdLst>
                  <a:gd name="T0" fmla="*/ 0 w 3"/>
                  <a:gd name="T1" fmla="*/ 0 h 24"/>
                  <a:gd name="T2" fmla="*/ 0 w 3"/>
                  <a:gd name="T3" fmla="*/ 0 h 24"/>
                  <a:gd name="T4" fmla="*/ 0 w 3"/>
                  <a:gd name="T5" fmla="*/ 24 h 24"/>
                  <a:gd name="T6" fmla="*/ 3 w 3"/>
                  <a:gd name="T7" fmla="*/ 12 h 24"/>
                  <a:gd name="T8" fmla="*/ 0 w 3"/>
                  <a:gd name="T9" fmla="*/ 0 h 24"/>
                  <a:gd name="T10" fmla="*/ 0 60000 65536"/>
                  <a:gd name="T11" fmla="*/ 0 60000 65536"/>
                  <a:gd name="T12" fmla="*/ 0 60000 65536"/>
                  <a:gd name="T13" fmla="*/ 0 60000 65536"/>
                  <a:gd name="T14" fmla="*/ 0 60000 65536"/>
                  <a:gd name="T15" fmla="*/ 0 w 3"/>
                  <a:gd name="T16" fmla="*/ 0 h 24"/>
                  <a:gd name="T17" fmla="*/ 3 w 3"/>
                  <a:gd name="T18" fmla="*/ 24 h 24"/>
                </a:gdLst>
                <a:ahLst/>
                <a:cxnLst>
                  <a:cxn ang="T10">
                    <a:pos x="T0" y="T1"/>
                  </a:cxn>
                  <a:cxn ang="T11">
                    <a:pos x="T2" y="T3"/>
                  </a:cxn>
                  <a:cxn ang="T12">
                    <a:pos x="T4" y="T5"/>
                  </a:cxn>
                  <a:cxn ang="T13">
                    <a:pos x="T6" y="T7"/>
                  </a:cxn>
                  <a:cxn ang="T14">
                    <a:pos x="T8" y="T9"/>
                  </a:cxn>
                </a:cxnLst>
                <a:rect l="T15" t="T16" r="T17" b="T18"/>
                <a:pathLst>
                  <a:path w="3" h="24">
                    <a:moveTo>
                      <a:pt x="0" y="0"/>
                    </a:moveTo>
                    <a:lnTo>
                      <a:pt x="0" y="0"/>
                    </a:lnTo>
                    <a:lnTo>
                      <a:pt x="0" y="24"/>
                    </a:lnTo>
                    <a:lnTo>
                      <a:pt x="3"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7" name="Freeform 253"/>
              <p:cNvSpPr>
                <a:spLocks/>
              </p:cNvSpPr>
              <p:nvPr/>
            </p:nvSpPr>
            <p:spPr bwMode="auto">
              <a:xfrm>
                <a:off x="3596" y="2937"/>
                <a:ext cx="598" cy="612"/>
              </a:xfrm>
              <a:custGeom>
                <a:avLst/>
                <a:gdLst>
                  <a:gd name="T0" fmla="*/ 151 w 1792"/>
                  <a:gd name="T1" fmla="*/ 1796 h 1834"/>
                  <a:gd name="T2" fmla="*/ 254 w 1792"/>
                  <a:gd name="T3" fmla="*/ 1623 h 1834"/>
                  <a:gd name="T4" fmla="*/ 397 w 1792"/>
                  <a:gd name="T5" fmla="*/ 1357 h 1834"/>
                  <a:gd name="T6" fmla="*/ 530 w 1792"/>
                  <a:gd name="T7" fmla="*/ 1049 h 1834"/>
                  <a:gd name="T8" fmla="*/ 576 w 1792"/>
                  <a:gd name="T9" fmla="*/ 910 h 1834"/>
                  <a:gd name="T10" fmla="*/ 627 w 1792"/>
                  <a:gd name="T11" fmla="*/ 757 h 1834"/>
                  <a:gd name="T12" fmla="*/ 711 w 1792"/>
                  <a:gd name="T13" fmla="*/ 558 h 1834"/>
                  <a:gd name="T14" fmla="*/ 817 w 1792"/>
                  <a:gd name="T15" fmla="*/ 393 h 1834"/>
                  <a:gd name="T16" fmla="*/ 863 w 1792"/>
                  <a:gd name="T17" fmla="*/ 363 h 1834"/>
                  <a:gd name="T18" fmla="*/ 900 w 1792"/>
                  <a:gd name="T19" fmla="*/ 371 h 1834"/>
                  <a:gd name="T20" fmla="*/ 970 w 1792"/>
                  <a:gd name="T21" fmla="*/ 379 h 1834"/>
                  <a:gd name="T22" fmla="*/ 1079 w 1792"/>
                  <a:gd name="T23" fmla="*/ 377 h 1834"/>
                  <a:gd name="T24" fmla="*/ 1132 w 1792"/>
                  <a:gd name="T25" fmla="*/ 373 h 1834"/>
                  <a:gd name="T26" fmla="*/ 1166 w 1792"/>
                  <a:gd name="T27" fmla="*/ 373 h 1834"/>
                  <a:gd name="T28" fmla="*/ 1213 w 1792"/>
                  <a:gd name="T29" fmla="*/ 376 h 1834"/>
                  <a:gd name="T30" fmla="*/ 1266 w 1792"/>
                  <a:gd name="T31" fmla="*/ 382 h 1834"/>
                  <a:gd name="T32" fmla="*/ 1287 w 1792"/>
                  <a:gd name="T33" fmla="*/ 386 h 1834"/>
                  <a:gd name="T34" fmla="*/ 1314 w 1792"/>
                  <a:gd name="T35" fmla="*/ 386 h 1834"/>
                  <a:gd name="T36" fmla="*/ 1356 w 1792"/>
                  <a:gd name="T37" fmla="*/ 383 h 1834"/>
                  <a:gd name="T38" fmla="*/ 1403 w 1792"/>
                  <a:gd name="T39" fmla="*/ 377 h 1834"/>
                  <a:gd name="T40" fmla="*/ 1461 w 1792"/>
                  <a:gd name="T41" fmla="*/ 368 h 1834"/>
                  <a:gd name="T42" fmla="*/ 1540 w 1792"/>
                  <a:gd name="T43" fmla="*/ 370 h 1834"/>
                  <a:gd name="T44" fmla="*/ 1629 w 1792"/>
                  <a:gd name="T45" fmla="*/ 386 h 1834"/>
                  <a:gd name="T46" fmla="*/ 1710 w 1792"/>
                  <a:gd name="T47" fmla="*/ 419 h 1834"/>
                  <a:gd name="T48" fmla="*/ 1786 w 1792"/>
                  <a:gd name="T49" fmla="*/ 419 h 1834"/>
                  <a:gd name="T50" fmla="*/ 1792 w 1792"/>
                  <a:gd name="T51" fmla="*/ 379 h 1834"/>
                  <a:gd name="T52" fmla="*/ 1748 w 1792"/>
                  <a:gd name="T53" fmla="*/ 314 h 1834"/>
                  <a:gd name="T54" fmla="*/ 1592 w 1792"/>
                  <a:gd name="T55" fmla="*/ 252 h 1834"/>
                  <a:gd name="T56" fmla="*/ 1389 w 1792"/>
                  <a:gd name="T57" fmla="*/ 226 h 1834"/>
                  <a:gd name="T58" fmla="*/ 1345 w 1792"/>
                  <a:gd name="T59" fmla="*/ 223 h 1834"/>
                  <a:gd name="T60" fmla="*/ 1266 w 1792"/>
                  <a:gd name="T61" fmla="*/ 211 h 1834"/>
                  <a:gd name="T62" fmla="*/ 1177 w 1792"/>
                  <a:gd name="T63" fmla="*/ 186 h 1834"/>
                  <a:gd name="T64" fmla="*/ 1096 w 1792"/>
                  <a:gd name="T65" fmla="*/ 146 h 1834"/>
                  <a:gd name="T66" fmla="*/ 1013 w 1792"/>
                  <a:gd name="T67" fmla="*/ 115 h 1834"/>
                  <a:gd name="T68" fmla="*/ 925 w 1792"/>
                  <a:gd name="T69" fmla="*/ 106 h 1834"/>
                  <a:gd name="T70" fmla="*/ 832 w 1792"/>
                  <a:gd name="T71" fmla="*/ 125 h 1834"/>
                  <a:gd name="T72" fmla="*/ 772 w 1792"/>
                  <a:gd name="T73" fmla="*/ 155 h 1834"/>
                  <a:gd name="T74" fmla="*/ 807 w 1792"/>
                  <a:gd name="T75" fmla="*/ 133 h 1834"/>
                  <a:gd name="T76" fmla="*/ 881 w 1792"/>
                  <a:gd name="T77" fmla="*/ 109 h 1834"/>
                  <a:gd name="T78" fmla="*/ 990 w 1792"/>
                  <a:gd name="T79" fmla="*/ 111 h 1834"/>
                  <a:gd name="T80" fmla="*/ 1100 w 1792"/>
                  <a:gd name="T81" fmla="*/ 80 h 1834"/>
                  <a:gd name="T82" fmla="*/ 881 w 1792"/>
                  <a:gd name="T83" fmla="*/ 12 h 1834"/>
                  <a:gd name="T84" fmla="*/ 797 w 1792"/>
                  <a:gd name="T85" fmla="*/ 0 h 1834"/>
                  <a:gd name="T86" fmla="*/ 693 w 1792"/>
                  <a:gd name="T87" fmla="*/ 25 h 1834"/>
                  <a:gd name="T88" fmla="*/ 617 w 1792"/>
                  <a:gd name="T89" fmla="*/ 127 h 1834"/>
                  <a:gd name="T90" fmla="*/ 604 w 1792"/>
                  <a:gd name="T91" fmla="*/ 193 h 1834"/>
                  <a:gd name="T92" fmla="*/ 590 w 1792"/>
                  <a:gd name="T93" fmla="*/ 231 h 1834"/>
                  <a:gd name="T94" fmla="*/ 559 w 1792"/>
                  <a:gd name="T95" fmla="*/ 298 h 1834"/>
                  <a:gd name="T96" fmla="*/ 506 w 1792"/>
                  <a:gd name="T97" fmla="*/ 383 h 1834"/>
                  <a:gd name="T98" fmla="*/ 418 w 1792"/>
                  <a:gd name="T99" fmla="*/ 511 h 1834"/>
                  <a:gd name="T100" fmla="*/ 277 w 1792"/>
                  <a:gd name="T101" fmla="*/ 737 h 1834"/>
                  <a:gd name="T102" fmla="*/ 129 w 1792"/>
                  <a:gd name="T103" fmla="*/ 994 h 1834"/>
                  <a:gd name="T104" fmla="*/ 20 w 1792"/>
                  <a:gd name="T105" fmla="*/ 1205 h 1834"/>
                  <a:gd name="T106" fmla="*/ 126 w 1792"/>
                  <a:gd name="T107" fmla="*/ 1834 h 183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92"/>
                  <a:gd name="T163" fmla="*/ 0 h 1834"/>
                  <a:gd name="T164" fmla="*/ 1792 w 1792"/>
                  <a:gd name="T165" fmla="*/ 1834 h 183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92" h="1834">
                    <a:moveTo>
                      <a:pt x="126" y="1834"/>
                    </a:moveTo>
                    <a:lnTo>
                      <a:pt x="134" y="1824"/>
                    </a:lnTo>
                    <a:lnTo>
                      <a:pt x="151" y="1796"/>
                    </a:lnTo>
                    <a:lnTo>
                      <a:pt x="178" y="1751"/>
                    </a:lnTo>
                    <a:lnTo>
                      <a:pt x="213" y="1694"/>
                    </a:lnTo>
                    <a:lnTo>
                      <a:pt x="254" y="1623"/>
                    </a:lnTo>
                    <a:lnTo>
                      <a:pt x="300" y="1542"/>
                    </a:lnTo>
                    <a:lnTo>
                      <a:pt x="347" y="1452"/>
                    </a:lnTo>
                    <a:lnTo>
                      <a:pt x="397" y="1357"/>
                    </a:lnTo>
                    <a:lnTo>
                      <a:pt x="445" y="1257"/>
                    </a:lnTo>
                    <a:lnTo>
                      <a:pt x="490" y="1153"/>
                    </a:lnTo>
                    <a:lnTo>
                      <a:pt x="530" y="1049"/>
                    </a:lnTo>
                    <a:lnTo>
                      <a:pt x="564" y="947"/>
                    </a:lnTo>
                    <a:lnTo>
                      <a:pt x="567" y="937"/>
                    </a:lnTo>
                    <a:lnTo>
                      <a:pt x="576" y="910"/>
                    </a:lnTo>
                    <a:lnTo>
                      <a:pt x="589" y="869"/>
                    </a:lnTo>
                    <a:lnTo>
                      <a:pt x="605" y="818"/>
                    </a:lnTo>
                    <a:lnTo>
                      <a:pt x="627" y="757"/>
                    </a:lnTo>
                    <a:lnTo>
                      <a:pt x="652" y="692"/>
                    </a:lnTo>
                    <a:lnTo>
                      <a:pt x="680" y="625"/>
                    </a:lnTo>
                    <a:lnTo>
                      <a:pt x="711" y="558"/>
                    </a:lnTo>
                    <a:lnTo>
                      <a:pt x="745" y="495"/>
                    </a:lnTo>
                    <a:lnTo>
                      <a:pt x="780" y="439"/>
                    </a:lnTo>
                    <a:lnTo>
                      <a:pt x="817" y="393"/>
                    </a:lnTo>
                    <a:lnTo>
                      <a:pt x="855" y="361"/>
                    </a:lnTo>
                    <a:lnTo>
                      <a:pt x="858" y="361"/>
                    </a:lnTo>
                    <a:lnTo>
                      <a:pt x="863" y="363"/>
                    </a:lnTo>
                    <a:lnTo>
                      <a:pt x="872" y="365"/>
                    </a:lnTo>
                    <a:lnTo>
                      <a:pt x="883" y="368"/>
                    </a:lnTo>
                    <a:lnTo>
                      <a:pt x="900" y="371"/>
                    </a:lnTo>
                    <a:lnTo>
                      <a:pt x="919" y="374"/>
                    </a:lnTo>
                    <a:lnTo>
                      <a:pt x="942" y="377"/>
                    </a:lnTo>
                    <a:lnTo>
                      <a:pt x="970" y="379"/>
                    </a:lnTo>
                    <a:lnTo>
                      <a:pt x="1003" y="380"/>
                    </a:lnTo>
                    <a:lnTo>
                      <a:pt x="1038" y="380"/>
                    </a:lnTo>
                    <a:lnTo>
                      <a:pt x="1079" y="377"/>
                    </a:lnTo>
                    <a:lnTo>
                      <a:pt x="1125" y="374"/>
                    </a:lnTo>
                    <a:lnTo>
                      <a:pt x="1128" y="373"/>
                    </a:lnTo>
                    <a:lnTo>
                      <a:pt x="1132" y="373"/>
                    </a:lnTo>
                    <a:lnTo>
                      <a:pt x="1141" y="373"/>
                    </a:lnTo>
                    <a:lnTo>
                      <a:pt x="1153" y="373"/>
                    </a:lnTo>
                    <a:lnTo>
                      <a:pt x="1166" y="373"/>
                    </a:lnTo>
                    <a:lnTo>
                      <a:pt x="1181" y="373"/>
                    </a:lnTo>
                    <a:lnTo>
                      <a:pt x="1197" y="374"/>
                    </a:lnTo>
                    <a:lnTo>
                      <a:pt x="1213" y="376"/>
                    </a:lnTo>
                    <a:lnTo>
                      <a:pt x="1231" y="377"/>
                    </a:lnTo>
                    <a:lnTo>
                      <a:pt x="1249" y="379"/>
                    </a:lnTo>
                    <a:lnTo>
                      <a:pt x="1266" y="382"/>
                    </a:lnTo>
                    <a:lnTo>
                      <a:pt x="1281" y="386"/>
                    </a:lnTo>
                    <a:lnTo>
                      <a:pt x="1284" y="386"/>
                    </a:lnTo>
                    <a:lnTo>
                      <a:pt x="1287" y="386"/>
                    </a:lnTo>
                    <a:lnTo>
                      <a:pt x="1294" y="386"/>
                    </a:lnTo>
                    <a:lnTo>
                      <a:pt x="1303" y="386"/>
                    </a:lnTo>
                    <a:lnTo>
                      <a:pt x="1314" y="386"/>
                    </a:lnTo>
                    <a:lnTo>
                      <a:pt x="1327" y="386"/>
                    </a:lnTo>
                    <a:lnTo>
                      <a:pt x="1340" y="385"/>
                    </a:lnTo>
                    <a:lnTo>
                      <a:pt x="1356" y="383"/>
                    </a:lnTo>
                    <a:lnTo>
                      <a:pt x="1371" y="382"/>
                    </a:lnTo>
                    <a:lnTo>
                      <a:pt x="1387" y="380"/>
                    </a:lnTo>
                    <a:lnTo>
                      <a:pt x="1403" y="377"/>
                    </a:lnTo>
                    <a:lnTo>
                      <a:pt x="1420" y="374"/>
                    </a:lnTo>
                    <a:lnTo>
                      <a:pt x="1439" y="370"/>
                    </a:lnTo>
                    <a:lnTo>
                      <a:pt x="1461" y="368"/>
                    </a:lnTo>
                    <a:lnTo>
                      <a:pt x="1484" y="367"/>
                    </a:lnTo>
                    <a:lnTo>
                      <a:pt x="1512" y="367"/>
                    </a:lnTo>
                    <a:lnTo>
                      <a:pt x="1540" y="370"/>
                    </a:lnTo>
                    <a:lnTo>
                      <a:pt x="1570" y="373"/>
                    </a:lnTo>
                    <a:lnTo>
                      <a:pt x="1599" y="379"/>
                    </a:lnTo>
                    <a:lnTo>
                      <a:pt x="1629" y="386"/>
                    </a:lnTo>
                    <a:lnTo>
                      <a:pt x="1658" y="395"/>
                    </a:lnTo>
                    <a:lnTo>
                      <a:pt x="1685" y="405"/>
                    </a:lnTo>
                    <a:lnTo>
                      <a:pt x="1710" y="419"/>
                    </a:lnTo>
                    <a:lnTo>
                      <a:pt x="1730" y="435"/>
                    </a:lnTo>
                    <a:lnTo>
                      <a:pt x="1784" y="423"/>
                    </a:lnTo>
                    <a:lnTo>
                      <a:pt x="1786" y="419"/>
                    </a:lnTo>
                    <a:lnTo>
                      <a:pt x="1789" y="410"/>
                    </a:lnTo>
                    <a:lnTo>
                      <a:pt x="1792" y="396"/>
                    </a:lnTo>
                    <a:lnTo>
                      <a:pt x="1792" y="379"/>
                    </a:lnTo>
                    <a:lnTo>
                      <a:pt x="1786" y="358"/>
                    </a:lnTo>
                    <a:lnTo>
                      <a:pt x="1772" y="336"/>
                    </a:lnTo>
                    <a:lnTo>
                      <a:pt x="1748" y="314"/>
                    </a:lnTo>
                    <a:lnTo>
                      <a:pt x="1711" y="292"/>
                    </a:lnTo>
                    <a:lnTo>
                      <a:pt x="1661" y="271"/>
                    </a:lnTo>
                    <a:lnTo>
                      <a:pt x="1592" y="252"/>
                    </a:lnTo>
                    <a:lnTo>
                      <a:pt x="1504" y="237"/>
                    </a:lnTo>
                    <a:lnTo>
                      <a:pt x="1392" y="227"/>
                    </a:lnTo>
                    <a:lnTo>
                      <a:pt x="1389" y="226"/>
                    </a:lnTo>
                    <a:lnTo>
                      <a:pt x="1380" y="226"/>
                    </a:lnTo>
                    <a:lnTo>
                      <a:pt x="1365" y="224"/>
                    </a:lnTo>
                    <a:lnTo>
                      <a:pt x="1345" y="223"/>
                    </a:lnTo>
                    <a:lnTo>
                      <a:pt x="1322" y="220"/>
                    </a:lnTo>
                    <a:lnTo>
                      <a:pt x="1296" y="217"/>
                    </a:lnTo>
                    <a:lnTo>
                      <a:pt x="1266" y="211"/>
                    </a:lnTo>
                    <a:lnTo>
                      <a:pt x="1237" y="205"/>
                    </a:lnTo>
                    <a:lnTo>
                      <a:pt x="1208" y="196"/>
                    </a:lnTo>
                    <a:lnTo>
                      <a:pt x="1177" y="186"/>
                    </a:lnTo>
                    <a:lnTo>
                      <a:pt x="1149" y="174"/>
                    </a:lnTo>
                    <a:lnTo>
                      <a:pt x="1121" y="161"/>
                    </a:lnTo>
                    <a:lnTo>
                      <a:pt x="1096" y="146"/>
                    </a:lnTo>
                    <a:lnTo>
                      <a:pt x="1069" y="133"/>
                    </a:lnTo>
                    <a:lnTo>
                      <a:pt x="1041" y="122"/>
                    </a:lnTo>
                    <a:lnTo>
                      <a:pt x="1013" y="115"/>
                    </a:lnTo>
                    <a:lnTo>
                      <a:pt x="984" y="109"/>
                    </a:lnTo>
                    <a:lnTo>
                      <a:pt x="954" y="106"/>
                    </a:lnTo>
                    <a:lnTo>
                      <a:pt x="925" y="106"/>
                    </a:lnTo>
                    <a:lnTo>
                      <a:pt x="894" y="109"/>
                    </a:lnTo>
                    <a:lnTo>
                      <a:pt x="863" y="117"/>
                    </a:lnTo>
                    <a:lnTo>
                      <a:pt x="832" y="125"/>
                    </a:lnTo>
                    <a:lnTo>
                      <a:pt x="801" y="140"/>
                    </a:lnTo>
                    <a:lnTo>
                      <a:pt x="769" y="158"/>
                    </a:lnTo>
                    <a:lnTo>
                      <a:pt x="772" y="155"/>
                    </a:lnTo>
                    <a:lnTo>
                      <a:pt x="779" y="150"/>
                    </a:lnTo>
                    <a:lnTo>
                      <a:pt x="791" y="142"/>
                    </a:lnTo>
                    <a:lnTo>
                      <a:pt x="807" y="133"/>
                    </a:lnTo>
                    <a:lnTo>
                      <a:pt x="828" y="124"/>
                    </a:lnTo>
                    <a:lnTo>
                      <a:pt x="853" y="117"/>
                    </a:lnTo>
                    <a:lnTo>
                      <a:pt x="881" y="109"/>
                    </a:lnTo>
                    <a:lnTo>
                      <a:pt x="913" y="106"/>
                    </a:lnTo>
                    <a:lnTo>
                      <a:pt x="950" y="106"/>
                    </a:lnTo>
                    <a:lnTo>
                      <a:pt x="990" y="111"/>
                    </a:lnTo>
                    <a:lnTo>
                      <a:pt x="1031" y="122"/>
                    </a:lnTo>
                    <a:lnTo>
                      <a:pt x="1076" y="140"/>
                    </a:lnTo>
                    <a:lnTo>
                      <a:pt x="1100" y="80"/>
                    </a:lnTo>
                    <a:lnTo>
                      <a:pt x="900" y="18"/>
                    </a:lnTo>
                    <a:lnTo>
                      <a:pt x="895" y="15"/>
                    </a:lnTo>
                    <a:lnTo>
                      <a:pt x="881" y="12"/>
                    </a:lnTo>
                    <a:lnTo>
                      <a:pt x="858" y="6"/>
                    </a:lnTo>
                    <a:lnTo>
                      <a:pt x="829" y="3"/>
                    </a:lnTo>
                    <a:lnTo>
                      <a:pt x="797" y="0"/>
                    </a:lnTo>
                    <a:lnTo>
                      <a:pt x="763" y="3"/>
                    </a:lnTo>
                    <a:lnTo>
                      <a:pt x="727" y="11"/>
                    </a:lnTo>
                    <a:lnTo>
                      <a:pt x="693" y="25"/>
                    </a:lnTo>
                    <a:lnTo>
                      <a:pt x="663" y="49"/>
                    </a:lnTo>
                    <a:lnTo>
                      <a:pt x="636" y="81"/>
                    </a:lnTo>
                    <a:lnTo>
                      <a:pt x="617" y="127"/>
                    </a:lnTo>
                    <a:lnTo>
                      <a:pt x="605" y="186"/>
                    </a:lnTo>
                    <a:lnTo>
                      <a:pt x="605" y="187"/>
                    </a:lnTo>
                    <a:lnTo>
                      <a:pt x="604" y="193"/>
                    </a:lnTo>
                    <a:lnTo>
                      <a:pt x="601" y="202"/>
                    </a:lnTo>
                    <a:lnTo>
                      <a:pt x="596" y="215"/>
                    </a:lnTo>
                    <a:lnTo>
                      <a:pt x="590" y="231"/>
                    </a:lnTo>
                    <a:lnTo>
                      <a:pt x="582" y="251"/>
                    </a:lnTo>
                    <a:lnTo>
                      <a:pt x="571" y="273"/>
                    </a:lnTo>
                    <a:lnTo>
                      <a:pt x="559" y="298"/>
                    </a:lnTo>
                    <a:lnTo>
                      <a:pt x="545" y="324"/>
                    </a:lnTo>
                    <a:lnTo>
                      <a:pt x="527" y="352"/>
                    </a:lnTo>
                    <a:lnTo>
                      <a:pt x="506" y="383"/>
                    </a:lnTo>
                    <a:lnTo>
                      <a:pt x="483" y="416"/>
                    </a:lnTo>
                    <a:lnTo>
                      <a:pt x="455" y="455"/>
                    </a:lnTo>
                    <a:lnTo>
                      <a:pt x="418" y="511"/>
                    </a:lnTo>
                    <a:lnTo>
                      <a:pt x="374" y="578"/>
                    </a:lnTo>
                    <a:lnTo>
                      <a:pt x="327" y="654"/>
                    </a:lnTo>
                    <a:lnTo>
                      <a:pt x="277" y="737"/>
                    </a:lnTo>
                    <a:lnTo>
                      <a:pt x="226" y="824"/>
                    </a:lnTo>
                    <a:lnTo>
                      <a:pt x="176" y="909"/>
                    </a:lnTo>
                    <a:lnTo>
                      <a:pt x="129" y="994"/>
                    </a:lnTo>
                    <a:lnTo>
                      <a:pt x="87" y="1072"/>
                    </a:lnTo>
                    <a:lnTo>
                      <a:pt x="50" y="1145"/>
                    </a:lnTo>
                    <a:lnTo>
                      <a:pt x="20" y="1205"/>
                    </a:lnTo>
                    <a:lnTo>
                      <a:pt x="0" y="1254"/>
                    </a:lnTo>
                    <a:lnTo>
                      <a:pt x="126" y="1834"/>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8" name="Freeform 254"/>
              <p:cNvSpPr>
                <a:spLocks/>
              </p:cNvSpPr>
              <p:nvPr/>
            </p:nvSpPr>
            <p:spPr bwMode="auto">
              <a:xfrm>
                <a:off x="3635" y="3543"/>
                <a:ext cx="9" cy="8"/>
              </a:xfrm>
              <a:custGeom>
                <a:avLst/>
                <a:gdLst>
                  <a:gd name="T0" fmla="*/ 0 w 26"/>
                  <a:gd name="T1" fmla="*/ 10 h 22"/>
                  <a:gd name="T2" fmla="*/ 18 w 26"/>
                  <a:gd name="T3" fmla="*/ 22 h 22"/>
                  <a:gd name="T4" fmla="*/ 26 w 26"/>
                  <a:gd name="T5" fmla="*/ 11 h 22"/>
                  <a:gd name="T6" fmla="*/ 17 w 26"/>
                  <a:gd name="T7" fmla="*/ 6 h 22"/>
                  <a:gd name="T8" fmla="*/ 8 w 26"/>
                  <a:gd name="T9" fmla="*/ 0 h 22"/>
                  <a:gd name="T10" fmla="*/ 0 w 26"/>
                  <a:gd name="T11" fmla="*/ 10 h 22"/>
                  <a:gd name="T12" fmla="*/ 0 60000 65536"/>
                  <a:gd name="T13" fmla="*/ 0 60000 65536"/>
                  <a:gd name="T14" fmla="*/ 0 60000 65536"/>
                  <a:gd name="T15" fmla="*/ 0 60000 65536"/>
                  <a:gd name="T16" fmla="*/ 0 60000 65536"/>
                  <a:gd name="T17" fmla="*/ 0 60000 65536"/>
                  <a:gd name="T18" fmla="*/ 0 w 26"/>
                  <a:gd name="T19" fmla="*/ 0 h 22"/>
                  <a:gd name="T20" fmla="*/ 26 w 26"/>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6" h="22">
                    <a:moveTo>
                      <a:pt x="0" y="10"/>
                    </a:moveTo>
                    <a:lnTo>
                      <a:pt x="18" y="22"/>
                    </a:lnTo>
                    <a:lnTo>
                      <a:pt x="26" y="11"/>
                    </a:lnTo>
                    <a:lnTo>
                      <a:pt x="17" y="6"/>
                    </a:lnTo>
                    <a:lnTo>
                      <a:pt x="8"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9" name="Freeform 255"/>
              <p:cNvSpPr>
                <a:spLocks/>
              </p:cNvSpPr>
              <p:nvPr/>
            </p:nvSpPr>
            <p:spPr bwMode="auto">
              <a:xfrm>
                <a:off x="3637" y="3055"/>
                <a:ext cx="247" cy="492"/>
              </a:xfrm>
              <a:custGeom>
                <a:avLst/>
                <a:gdLst>
                  <a:gd name="T0" fmla="*/ 20 w 740"/>
                  <a:gd name="T1" fmla="*/ 1477 h 1477"/>
                  <a:gd name="T2" fmla="*/ 31 w 740"/>
                  <a:gd name="T3" fmla="*/ 1460 h 1477"/>
                  <a:gd name="T4" fmla="*/ 39 w 740"/>
                  <a:gd name="T5" fmla="*/ 1449 h 1477"/>
                  <a:gd name="T6" fmla="*/ 65 w 740"/>
                  <a:gd name="T7" fmla="*/ 1405 h 1477"/>
                  <a:gd name="T8" fmla="*/ 101 w 740"/>
                  <a:gd name="T9" fmla="*/ 1348 h 1477"/>
                  <a:gd name="T10" fmla="*/ 142 w 740"/>
                  <a:gd name="T11" fmla="*/ 1277 h 1477"/>
                  <a:gd name="T12" fmla="*/ 177 w 740"/>
                  <a:gd name="T13" fmla="*/ 1215 h 1477"/>
                  <a:gd name="T14" fmla="*/ 235 w 740"/>
                  <a:gd name="T15" fmla="*/ 1105 h 1477"/>
                  <a:gd name="T16" fmla="*/ 285 w 740"/>
                  <a:gd name="T17" fmla="*/ 1009 h 1477"/>
                  <a:gd name="T18" fmla="*/ 332 w 740"/>
                  <a:gd name="T19" fmla="*/ 909 h 1477"/>
                  <a:gd name="T20" fmla="*/ 377 w 740"/>
                  <a:gd name="T21" fmla="*/ 806 h 1477"/>
                  <a:gd name="T22" fmla="*/ 425 w 740"/>
                  <a:gd name="T23" fmla="*/ 681 h 1477"/>
                  <a:gd name="T24" fmla="*/ 453 w 740"/>
                  <a:gd name="T25" fmla="*/ 598 h 1477"/>
                  <a:gd name="T26" fmla="*/ 456 w 740"/>
                  <a:gd name="T27" fmla="*/ 588 h 1477"/>
                  <a:gd name="T28" fmla="*/ 464 w 740"/>
                  <a:gd name="T29" fmla="*/ 561 h 1477"/>
                  <a:gd name="T30" fmla="*/ 478 w 740"/>
                  <a:gd name="T31" fmla="*/ 520 h 1477"/>
                  <a:gd name="T32" fmla="*/ 503 w 740"/>
                  <a:gd name="T33" fmla="*/ 441 h 1477"/>
                  <a:gd name="T34" fmla="*/ 506 w 740"/>
                  <a:gd name="T35" fmla="*/ 435 h 1477"/>
                  <a:gd name="T36" fmla="*/ 540 w 740"/>
                  <a:gd name="T37" fmla="*/ 345 h 1477"/>
                  <a:gd name="T38" fmla="*/ 568 w 740"/>
                  <a:gd name="T39" fmla="*/ 277 h 1477"/>
                  <a:gd name="T40" fmla="*/ 594 w 740"/>
                  <a:gd name="T41" fmla="*/ 221 h 1477"/>
                  <a:gd name="T42" fmla="*/ 632 w 740"/>
                  <a:gd name="T43" fmla="*/ 149 h 1477"/>
                  <a:gd name="T44" fmla="*/ 668 w 740"/>
                  <a:gd name="T45" fmla="*/ 92 h 1477"/>
                  <a:gd name="T46" fmla="*/ 703 w 740"/>
                  <a:gd name="T47" fmla="*/ 49 h 1477"/>
                  <a:gd name="T48" fmla="*/ 740 w 740"/>
                  <a:gd name="T49" fmla="*/ 18 h 1477"/>
                  <a:gd name="T50" fmla="*/ 732 w 740"/>
                  <a:gd name="T51" fmla="*/ 9 h 1477"/>
                  <a:gd name="T52" fmla="*/ 725 w 740"/>
                  <a:gd name="T53" fmla="*/ 0 h 1477"/>
                  <a:gd name="T54" fmla="*/ 685 w 740"/>
                  <a:gd name="T55" fmla="*/ 34 h 1477"/>
                  <a:gd name="T56" fmla="*/ 647 w 740"/>
                  <a:gd name="T57" fmla="*/ 83 h 1477"/>
                  <a:gd name="T58" fmla="*/ 612 w 740"/>
                  <a:gd name="T59" fmla="*/ 137 h 1477"/>
                  <a:gd name="T60" fmla="*/ 582 w 740"/>
                  <a:gd name="T61" fmla="*/ 192 h 1477"/>
                  <a:gd name="T62" fmla="*/ 547 w 740"/>
                  <a:gd name="T63" fmla="*/ 268 h 1477"/>
                  <a:gd name="T64" fmla="*/ 519 w 740"/>
                  <a:gd name="T65" fmla="*/ 336 h 1477"/>
                  <a:gd name="T66" fmla="*/ 503 w 740"/>
                  <a:gd name="T67" fmla="*/ 376 h 1477"/>
                  <a:gd name="T68" fmla="*/ 461 w 740"/>
                  <a:gd name="T69" fmla="*/ 491 h 1477"/>
                  <a:gd name="T70" fmla="*/ 454 w 740"/>
                  <a:gd name="T71" fmla="*/ 514 h 1477"/>
                  <a:gd name="T72" fmla="*/ 441 w 740"/>
                  <a:gd name="T73" fmla="*/ 555 h 1477"/>
                  <a:gd name="T74" fmla="*/ 432 w 740"/>
                  <a:gd name="T75" fmla="*/ 582 h 1477"/>
                  <a:gd name="T76" fmla="*/ 429 w 740"/>
                  <a:gd name="T77" fmla="*/ 592 h 1477"/>
                  <a:gd name="T78" fmla="*/ 389 w 740"/>
                  <a:gd name="T79" fmla="*/ 713 h 1477"/>
                  <a:gd name="T80" fmla="*/ 357 w 740"/>
                  <a:gd name="T81" fmla="*/ 797 h 1477"/>
                  <a:gd name="T82" fmla="*/ 311 w 740"/>
                  <a:gd name="T83" fmla="*/ 900 h 1477"/>
                  <a:gd name="T84" fmla="*/ 264 w 740"/>
                  <a:gd name="T85" fmla="*/ 1000 h 1477"/>
                  <a:gd name="T86" fmla="*/ 214 w 740"/>
                  <a:gd name="T87" fmla="*/ 1096 h 1477"/>
                  <a:gd name="T88" fmla="*/ 177 w 740"/>
                  <a:gd name="T89" fmla="*/ 1165 h 1477"/>
                  <a:gd name="T90" fmla="*/ 121 w 740"/>
                  <a:gd name="T91" fmla="*/ 1265 h 1477"/>
                  <a:gd name="T92" fmla="*/ 80 w 740"/>
                  <a:gd name="T93" fmla="*/ 1336 h 1477"/>
                  <a:gd name="T94" fmla="*/ 45 w 740"/>
                  <a:gd name="T95" fmla="*/ 1393 h 1477"/>
                  <a:gd name="T96" fmla="*/ 18 w 740"/>
                  <a:gd name="T97" fmla="*/ 1438 h 1477"/>
                  <a:gd name="T98" fmla="*/ 0 w 740"/>
                  <a:gd name="T99" fmla="*/ 1466 h 1477"/>
                  <a:gd name="T100" fmla="*/ 11 w 740"/>
                  <a:gd name="T101" fmla="*/ 1472 h 1477"/>
                  <a:gd name="T102" fmla="*/ 20 w 740"/>
                  <a:gd name="T103" fmla="*/ 1477 h 14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40"/>
                  <a:gd name="T157" fmla="*/ 0 h 1477"/>
                  <a:gd name="T158" fmla="*/ 740 w 740"/>
                  <a:gd name="T159" fmla="*/ 1477 h 14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40" h="1477">
                    <a:moveTo>
                      <a:pt x="20" y="1477"/>
                    </a:moveTo>
                    <a:lnTo>
                      <a:pt x="31" y="1460"/>
                    </a:lnTo>
                    <a:lnTo>
                      <a:pt x="39" y="1449"/>
                    </a:lnTo>
                    <a:lnTo>
                      <a:pt x="65" y="1405"/>
                    </a:lnTo>
                    <a:lnTo>
                      <a:pt x="101" y="1348"/>
                    </a:lnTo>
                    <a:lnTo>
                      <a:pt x="142" y="1277"/>
                    </a:lnTo>
                    <a:lnTo>
                      <a:pt x="177" y="1215"/>
                    </a:lnTo>
                    <a:lnTo>
                      <a:pt x="235" y="1105"/>
                    </a:lnTo>
                    <a:lnTo>
                      <a:pt x="285" y="1009"/>
                    </a:lnTo>
                    <a:lnTo>
                      <a:pt x="332" y="909"/>
                    </a:lnTo>
                    <a:lnTo>
                      <a:pt x="377" y="806"/>
                    </a:lnTo>
                    <a:lnTo>
                      <a:pt x="425" y="681"/>
                    </a:lnTo>
                    <a:lnTo>
                      <a:pt x="453" y="598"/>
                    </a:lnTo>
                    <a:lnTo>
                      <a:pt x="456" y="588"/>
                    </a:lnTo>
                    <a:lnTo>
                      <a:pt x="464" y="561"/>
                    </a:lnTo>
                    <a:lnTo>
                      <a:pt x="478" y="520"/>
                    </a:lnTo>
                    <a:lnTo>
                      <a:pt x="503" y="441"/>
                    </a:lnTo>
                    <a:lnTo>
                      <a:pt x="506" y="435"/>
                    </a:lnTo>
                    <a:lnTo>
                      <a:pt x="540" y="345"/>
                    </a:lnTo>
                    <a:lnTo>
                      <a:pt x="568" y="277"/>
                    </a:lnTo>
                    <a:lnTo>
                      <a:pt x="594" y="221"/>
                    </a:lnTo>
                    <a:lnTo>
                      <a:pt x="632" y="149"/>
                    </a:lnTo>
                    <a:lnTo>
                      <a:pt x="668" y="92"/>
                    </a:lnTo>
                    <a:lnTo>
                      <a:pt x="703" y="49"/>
                    </a:lnTo>
                    <a:lnTo>
                      <a:pt x="740" y="18"/>
                    </a:lnTo>
                    <a:lnTo>
                      <a:pt x="732" y="9"/>
                    </a:lnTo>
                    <a:lnTo>
                      <a:pt x="725" y="0"/>
                    </a:lnTo>
                    <a:lnTo>
                      <a:pt x="685" y="34"/>
                    </a:lnTo>
                    <a:lnTo>
                      <a:pt x="647" y="83"/>
                    </a:lnTo>
                    <a:lnTo>
                      <a:pt x="612" y="137"/>
                    </a:lnTo>
                    <a:lnTo>
                      <a:pt x="582" y="192"/>
                    </a:lnTo>
                    <a:lnTo>
                      <a:pt x="547" y="268"/>
                    </a:lnTo>
                    <a:lnTo>
                      <a:pt x="519" y="336"/>
                    </a:lnTo>
                    <a:lnTo>
                      <a:pt x="503" y="376"/>
                    </a:lnTo>
                    <a:lnTo>
                      <a:pt x="461" y="491"/>
                    </a:lnTo>
                    <a:lnTo>
                      <a:pt x="454" y="514"/>
                    </a:lnTo>
                    <a:lnTo>
                      <a:pt x="441" y="555"/>
                    </a:lnTo>
                    <a:lnTo>
                      <a:pt x="432" y="582"/>
                    </a:lnTo>
                    <a:lnTo>
                      <a:pt x="429" y="592"/>
                    </a:lnTo>
                    <a:lnTo>
                      <a:pt x="389" y="713"/>
                    </a:lnTo>
                    <a:lnTo>
                      <a:pt x="357" y="797"/>
                    </a:lnTo>
                    <a:lnTo>
                      <a:pt x="311" y="900"/>
                    </a:lnTo>
                    <a:lnTo>
                      <a:pt x="264" y="1000"/>
                    </a:lnTo>
                    <a:lnTo>
                      <a:pt x="214" y="1096"/>
                    </a:lnTo>
                    <a:lnTo>
                      <a:pt x="177" y="1165"/>
                    </a:lnTo>
                    <a:lnTo>
                      <a:pt x="121" y="1265"/>
                    </a:lnTo>
                    <a:lnTo>
                      <a:pt x="80" y="1336"/>
                    </a:lnTo>
                    <a:lnTo>
                      <a:pt x="45" y="1393"/>
                    </a:lnTo>
                    <a:lnTo>
                      <a:pt x="18" y="1438"/>
                    </a:lnTo>
                    <a:lnTo>
                      <a:pt x="0" y="1466"/>
                    </a:lnTo>
                    <a:lnTo>
                      <a:pt x="11" y="1472"/>
                    </a:lnTo>
                    <a:lnTo>
                      <a:pt x="20" y="14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0" name="Freeform 256"/>
              <p:cNvSpPr>
                <a:spLocks/>
              </p:cNvSpPr>
              <p:nvPr/>
            </p:nvSpPr>
            <p:spPr bwMode="auto">
              <a:xfrm>
                <a:off x="3879" y="3054"/>
                <a:ext cx="3" cy="8"/>
              </a:xfrm>
              <a:custGeom>
                <a:avLst/>
                <a:gdLst>
                  <a:gd name="T0" fmla="*/ 7 w 10"/>
                  <a:gd name="T1" fmla="*/ 12 h 24"/>
                  <a:gd name="T2" fmla="*/ 7 w 10"/>
                  <a:gd name="T3" fmla="*/ 24 h 24"/>
                  <a:gd name="T4" fmla="*/ 10 w 10"/>
                  <a:gd name="T5" fmla="*/ 24 h 24"/>
                  <a:gd name="T6" fmla="*/ 10 w 10"/>
                  <a:gd name="T7" fmla="*/ 12 h 24"/>
                  <a:gd name="T8" fmla="*/ 10 w 10"/>
                  <a:gd name="T9" fmla="*/ 0 h 24"/>
                  <a:gd name="T10" fmla="*/ 7 w 10"/>
                  <a:gd name="T11" fmla="*/ 0 h 24"/>
                  <a:gd name="T12" fmla="*/ 0 w 10"/>
                  <a:gd name="T13" fmla="*/ 3 h 24"/>
                  <a:gd name="T14" fmla="*/ 0 w 10"/>
                  <a:gd name="T15" fmla="*/ 3 h 24"/>
                  <a:gd name="T16" fmla="*/ 7 w 10"/>
                  <a:gd name="T17" fmla="*/ 12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24"/>
                  <a:gd name="T29" fmla="*/ 10 w 10"/>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24">
                    <a:moveTo>
                      <a:pt x="7" y="12"/>
                    </a:moveTo>
                    <a:lnTo>
                      <a:pt x="7" y="24"/>
                    </a:lnTo>
                    <a:lnTo>
                      <a:pt x="10" y="24"/>
                    </a:lnTo>
                    <a:lnTo>
                      <a:pt x="10" y="12"/>
                    </a:lnTo>
                    <a:lnTo>
                      <a:pt x="10" y="0"/>
                    </a:lnTo>
                    <a:lnTo>
                      <a:pt x="7" y="0"/>
                    </a:lnTo>
                    <a:lnTo>
                      <a:pt x="0" y="3"/>
                    </a:lnTo>
                    <a:lnTo>
                      <a:pt x="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1" name="Freeform 257"/>
              <p:cNvSpPr>
                <a:spLocks/>
              </p:cNvSpPr>
              <p:nvPr/>
            </p:nvSpPr>
            <p:spPr bwMode="auto">
              <a:xfrm>
                <a:off x="3881" y="3054"/>
                <a:ext cx="90" cy="14"/>
              </a:xfrm>
              <a:custGeom>
                <a:avLst/>
                <a:gdLst>
                  <a:gd name="T0" fmla="*/ 3 w 270"/>
                  <a:gd name="T1" fmla="*/ 12 h 43"/>
                  <a:gd name="T2" fmla="*/ 0 w 270"/>
                  <a:gd name="T3" fmla="*/ 24 h 43"/>
                  <a:gd name="T4" fmla="*/ 14 w 270"/>
                  <a:gd name="T5" fmla="*/ 28 h 43"/>
                  <a:gd name="T6" fmla="*/ 23 w 270"/>
                  <a:gd name="T7" fmla="*/ 31 h 43"/>
                  <a:gd name="T8" fmla="*/ 43 w 270"/>
                  <a:gd name="T9" fmla="*/ 34 h 43"/>
                  <a:gd name="T10" fmla="*/ 62 w 270"/>
                  <a:gd name="T11" fmla="*/ 37 h 43"/>
                  <a:gd name="T12" fmla="*/ 86 w 270"/>
                  <a:gd name="T13" fmla="*/ 40 h 43"/>
                  <a:gd name="T14" fmla="*/ 115 w 270"/>
                  <a:gd name="T15" fmla="*/ 42 h 43"/>
                  <a:gd name="T16" fmla="*/ 148 w 270"/>
                  <a:gd name="T17" fmla="*/ 43 h 43"/>
                  <a:gd name="T18" fmla="*/ 183 w 270"/>
                  <a:gd name="T19" fmla="*/ 43 h 43"/>
                  <a:gd name="T20" fmla="*/ 224 w 270"/>
                  <a:gd name="T21" fmla="*/ 40 h 43"/>
                  <a:gd name="T22" fmla="*/ 270 w 270"/>
                  <a:gd name="T23" fmla="*/ 37 h 43"/>
                  <a:gd name="T24" fmla="*/ 270 w 270"/>
                  <a:gd name="T25" fmla="*/ 25 h 43"/>
                  <a:gd name="T26" fmla="*/ 270 w 270"/>
                  <a:gd name="T27" fmla="*/ 14 h 43"/>
                  <a:gd name="T28" fmla="*/ 224 w 270"/>
                  <a:gd name="T29" fmla="*/ 16 h 43"/>
                  <a:gd name="T30" fmla="*/ 183 w 270"/>
                  <a:gd name="T31" fmla="*/ 19 h 43"/>
                  <a:gd name="T32" fmla="*/ 148 w 270"/>
                  <a:gd name="T33" fmla="*/ 19 h 43"/>
                  <a:gd name="T34" fmla="*/ 115 w 270"/>
                  <a:gd name="T35" fmla="*/ 18 h 43"/>
                  <a:gd name="T36" fmla="*/ 89 w 270"/>
                  <a:gd name="T37" fmla="*/ 16 h 43"/>
                  <a:gd name="T38" fmla="*/ 65 w 270"/>
                  <a:gd name="T39" fmla="*/ 14 h 43"/>
                  <a:gd name="T40" fmla="*/ 46 w 270"/>
                  <a:gd name="T41" fmla="*/ 11 h 43"/>
                  <a:gd name="T42" fmla="*/ 34 w 270"/>
                  <a:gd name="T43" fmla="*/ 8 h 43"/>
                  <a:gd name="T44" fmla="*/ 20 w 270"/>
                  <a:gd name="T45" fmla="*/ 5 h 43"/>
                  <a:gd name="T46" fmla="*/ 6 w 270"/>
                  <a:gd name="T47" fmla="*/ 0 h 43"/>
                  <a:gd name="T48" fmla="*/ 3 w 270"/>
                  <a:gd name="T49" fmla="*/ 0 h 43"/>
                  <a:gd name="T50" fmla="*/ 3 w 270"/>
                  <a:gd name="T51" fmla="*/ 0 h 43"/>
                  <a:gd name="T52" fmla="*/ 3 w 270"/>
                  <a:gd name="T53" fmla="*/ 12 h 4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0"/>
                  <a:gd name="T82" fmla="*/ 0 h 43"/>
                  <a:gd name="T83" fmla="*/ 270 w 270"/>
                  <a:gd name="T84" fmla="*/ 43 h 4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0" h="43">
                    <a:moveTo>
                      <a:pt x="3" y="12"/>
                    </a:moveTo>
                    <a:lnTo>
                      <a:pt x="0" y="24"/>
                    </a:lnTo>
                    <a:lnTo>
                      <a:pt x="14" y="28"/>
                    </a:lnTo>
                    <a:lnTo>
                      <a:pt x="23" y="31"/>
                    </a:lnTo>
                    <a:lnTo>
                      <a:pt x="43" y="34"/>
                    </a:lnTo>
                    <a:lnTo>
                      <a:pt x="62" y="37"/>
                    </a:lnTo>
                    <a:lnTo>
                      <a:pt x="86" y="40"/>
                    </a:lnTo>
                    <a:lnTo>
                      <a:pt x="115" y="42"/>
                    </a:lnTo>
                    <a:lnTo>
                      <a:pt x="148" y="43"/>
                    </a:lnTo>
                    <a:lnTo>
                      <a:pt x="183" y="43"/>
                    </a:lnTo>
                    <a:lnTo>
                      <a:pt x="224" y="40"/>
                    </a:lnTo>
                    <a:lnTo>
                      <a:pt x="270" y="37"/>
                    </a:lnTo>
                    <a:lnTo>
                      <a:pt x="270" y="25"/>
                    </a:lnTo>
                    <a:lnTo>
                      <a:pt x="270" y="14"/>
                    </a:lnTo>
                    <a:lnTo>
                      <a:pt x="224" y="16"/>
                    </a:lnTo>
                    <a:lnTo>
                      <a:pt x="183" y="19"/>
                    </a:lnTo>
                    <a:lnTo>
                      <a:pt x="148" y="19"/>
                    </a:lnTo>
                    <a:lnTo>
                      <a:pt x="115" y="18"/>
                    </a:lnTo>
                    <a:lnTo>
                      <a:pt x="89" y="16"/>
                    </a:lnTo>
                    <a:lnTo>
                      <a:pt x="65" y="14"/>
                    </a:lnTo>
                    <a:lnTo>
                      <a:pt x="46" y="11"/>
                    </a:lnTo>
                    <a:lnTo>
                      <a:pt x="34" y="8"/>
                    </a:lnTo>
                    <a:lnTo>
                      <a:pt x="20" y="5"/>
                    </a:lnTo>
                    <a:lnTo>
                      <a:pt x="6" y="0"/>
                    </a:lnTo>
                    <a:lnTo>
                      <a:pt x="3" y="0"/>
                    </a:lnTo>
                    <a:lnTo>
                      <a:pt x="3"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2" name="Freeform 258"/>
              <p:cNvSpPr>
                <a:spLocks/>
              </p:cNvSpPr>
              <p:nvPr/>
            </p:nvSpPr>
            <p:spPr bwMode="auto">
              <a:xfrm>
                <a:off x="3970" y="3058"/>
                <a:ext cx="4" cy="8"/>
              </a:xfrm>
              <a:custGeom>
                <a:avLst/>
                <a:gdLst>
                  <a:gd name="T0" fmla="*/ 4 w 11"/>
                  <a:gd name="T1" fmla="*/ 23 h 23"/>
                  <a:gd name="T2" fmla="*/ 4 w 11"/>
                  <a:gd name="T3" fmla="*/ 23 h 23"/>
                  <a:gd name="T4" fmla="*/ 8 w 11"/>
                  <a:gd name="T5" fmla="*/ 22 h 23"/>
                  <a:gd name="T6" fmla="*/ 11 w 11"/>
                  <a:gd name="T7" fmla="*/ 20 h 23"/>
                  <a:gd name="T8" fmla="*/ 7 w 11"/>
                  <a:gd name="T9" fmla="*/ 10 h 23"/>
                  <a:gd name="T10" fmla="*/ 3 w 11"/>
                  <a:gd name="T11" fmla="*/ 0 h 23"/>
                  <a:gd name="T12" fmla="*/ 0 w 11"/>
                  <a:gd name="T13" fmla="*/ 1 h 23"/>
                  <a:gd name="T14" fmla="*/ 4 w 11"/>
                  <a:gd name="T15" fmla="*/ 11 h 23"/>
                  <a:gd name="T16" fmla="*/ 4 w 11"/>
                  <a:gd name="T17" fmla="*/ 23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23"/>
                  <a:gd name="T29" fmla="*/ 11 w 11"/>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23">
                    <a:moveTo>
                      <a:pt x="4" y="23"/>
                    </a:moveTo>
                    <a:lnTo>
                      <a:pt x="4" y="23"/>
                    </a:lnTo>
                    <a:lnTo>
                      <a:pt x="8" y="22"/>
                    </a:lnTo>
                    <a:lnTo>
                      <a:pt x="11" y="20"/>
                    </a:lnTo>
                    <a:lnTo>
                      <a:pt x="7" y="10"/>
                    </a:lnTo>
                    <a:lnTo>
                      <a:pt x="3" y="0"/>
                    </a:lnTo>
                    <a:lnTo>
                      <a:pt x="0" y="1"/>
                    </a:lnTo>
                    <a:lnTo>
                      <a:pt x="4" y="11"/>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3" name="Freeform 259"/>
              <p:cNvSpPr>
                <a:spLocks/>
              </p:cNvSpPr>
              <p:nvPr/>
            </p:nvSpPr>
            <p:spPr bwMode="auto">
              <a:xfrm>
                <a:off x="3971" y="3058"/>
                <a:ext cx="53" cy="12"/>
              </a:xfrm>
              <a:custGeom>
                <a:avLst/>
                <a:gdLst>
                  <a:gd name="T0" fmla="*/ 4 w 160"/>
                  <a:gd name="T1" fmla="*/ 12 h 37"/>
                  <a:gd name="T2" fmla="*/ 4 w 160"/>
                  <a:gd name="T3" fmla="*/ 24 h 37"/>
                  <a:gd name="T4" fmla="*/ 57 w 160"/>
                  <a:gd name="T5" fmla="*/ 24 h 37"/>
                  <a:gd name="T6" fmla="*/ 89 w 160"/>
                  <a:gd name="T7" fmla="*/ 27 h 37"/>
                  <a:gd name="T8" fmla="*/ 122 w 160"/>
                  <a:gd name="T9" fmla="*/ 30 h 37"/>
                  <a:gd name="T10" fmla="*/ 138 w 160"/>
                  <a:gd name="T11" fmla="*/ 32 h 37"/>
                  <a:gd name="T12" fmla="*/ 154 w 160"/>
                  <a:gd name="T13" fmla="*/ 37 h 37"/>
                  <a:gd name="T14" fmla="*/ 157 w 160"/>
                  <a:gd name="T15" fmla="*/ 25 h 37"/>
                  <a:gd name="T16" fmla="*/ 160 w 160"/>
                  <a:gd name="T17" fmla="*/ 13 h 37"/>
                  <a:gd name="T18" fmla="*/ 147 w 160"/>
                  <a:gd name="T19" fmla="*/ 9 h 37"/>
                  <a:gd name="T20" fmla="*/ 128 w 160"/>
                  <a:gd name="T21" fmla="*/ 6 h 37"/>
                  <a:gd name="T22" fmla="*/ 89 w 160"/>
                  <a:gd name="T23" fmla="*/ 3 h 37"/>
                  <a:gd name="T24" fmla="*/ 57 w 160"/>
                  <a:gd name="T25" fmla="*/ 0 h 37"/>
                  <a:gd name="T26" fmla="*/ 4 w 160"/>
                  <a:gd name="T27" fmla="*/ 0 h 37"/>
                  <a:gd name="T28" fmla="*/ 0 w 160"/>
                  <a:gd name="T29" fmla="*/ 2 h 37"/>
                  <a:gd name="T30" fmla="*/ 0 w 160"/>
                  <a:gd name="T31" fmla="*/ 2 h 37"/>
                  <a:gd name="T32" fmla="*/ 4 w 160"/>
                  <a:gd name="T33" fmla="*/ 12 h 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7"/>
                  <a:gd name="T53" fmla="*/ 160 w 160"/>
                  <a:gd name="T54" fmla="*/ 37 h 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7">
                    <a:moveTo>
                      <a:pt x="4" y="12"/>
                    </a:moveTo>
                    <a:lnTo>
                      <a:pt x="4" y="24"/>
                    </a:lnTo>
                    <a:lnTo>
                      <a:pt x="57" y="24"/>
                    </a:lnTo>
                    <a:lnTo>
                      <a:pt x="89" y="27"/>
                    </a:lnTo>
                    <a:lnTo>
                      <a:pt x="122" y="30"/>
                    </a:lnTo>
                    <a:lnTo>
                      <a:pt x="138" y="32"/>
                    </a:lnTo>
                    <a:lnTo>
                      <a:pt x="154" y="37"/>
                    </a:lnTo>
                    <a:lnTo>
                      <a:pt x="157" y="25"/>
                    </a:lnTo>
                    <a:lnTo>
                      <a:pt x="160" y="13"/>
                    </a:lnTo>
                    <a:lnTo>
                      <a:pt x="147" y="9"/>
                    </a:lnTo>
                    <a:lnTo>
                      <a:pt x="128" y="6"/>
                    </a:lnTo>
                    <a:lnTo>
                      <a:pt x="89" y="3"/>
                    </a:lnTo>
                    <a:lnTo>
                      <a:pt x="57" y="0"/>
                    </a:lnTo>
                    <a:lnTo>
                      <a:pt x="4" y="0"/>
                    </a:lnTo>
                    <a:lnTo>
                      <a:pt x="0" y="2"/>
                    </a:lnTo>
                    <a:lnTo>
                      <a:pt x="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4" name="Freeform 260"/>
              <p:cNvSpPr>
                <a:spLocks/>
              </p:cNvSpPr>
              <p:nvPr/>
            </p:nvSpPr>
            <p:spPr bwMode="auto">
              <a:xfrm>
                <a:off x="4022" y="3056"/>
                <a:ext cx="169" cy="30"/>
              </a:xfrm>
              <a:custGeom>
                <a:avLst/>
                <a:gdLst>
                  <a:gd name="T0" fmla="*/ 0 w 507"/>
                  <a:gd name="T1" fmla="*/ 43 h 91"/>
                  <a:gd name="T2" fmla="*/ 0 w 507"/>
                  <a:gd name="T3" fmla="*/ 43 h 91"/>
                  <a:gd name="T4" fmla="*/ 3 w 507"/>
                  <a:gd name="T5" fmla="*/ 43 h 91"/>
                  <a:gd name="T6" fmla="*/ 49 w 507"/>
                  <a:gd name="T7" fmla="*/ 43 h 91"/>
                  <a:gd name="T8" fmla="*/ 62 w 507"/>
                  <a:gd name="T9" fmla="*/ 41 h 91"/>
                  <a:gd name="T10" fmla="*/ 78 w 507"/>
                  <a:gd name="T11" fmla="*/ 40 h 91"/>
                  <a:gd name="T12" fmla="*/ 93 w 507"/>
                  <a:gd name="T13" fmla="*/ 38 h 91"/>
                  <a:gd name="T14" fmla="*/ 112 w 507"/>
                  <a:gd name="T15" fmla="*/ 37 h 91"/>
                  <a:gd name="T16" fmla="*/ 143 w 507"/>
                  <a:gd name="T17" fmla="*/ 31 h 91"/>
                  <a:gd name="T18" fmla="*/ 162 w 507"/>
                  <a:gd name="T19" fmla="*/ 27 h 91"/>
                  <a:gd name="T20" fmla="*/ 183 w 507"/>
                  <a:gd name="T21" fmla="*/ 25 h 91"/>
                  <a:gd name="T22" fmla="*/ 206 w 507"/>
                  <a:gd name="T23" fmla="*/ 24 h 91"/>
                  <a:gd name="T24" fmla="*/ 234 w 507"/>
                  <a:gd name="T25" fmla="*/ 24 h 91"/>
                  <a:gd name="T26" fmla="*/ 262 w 507"/>
                  <a:gd name="T27" fmla="*/ 27 h 91"/>
                  <a:gd name="T28" fmla="*/ 289 w 507"/>
                  <a:gd name="T29" fmla="*/ 30 h 91"/>
                  <a:gd name="T30" fmla="*/ 313 w 507"/>
                  <a:gd name="T31" fmla="*/ 34 h 91"/>
                  <a:gd name="T32" fmla="*/ 348 w 507"/>
                  <a:gd name="T33" fmla="*/ 43 h 91"/>
                  <a:gd name="T34" fmla="*/ 386 w 507"/>
                  <a:gd name="T35" fmla="*/ 55 h 91"/>
                  <a:gd name="T36" fmla="*/ 402 w 507"/>
                  <a:gd name="T37" fmla="*/ 61 h 91"/>
                  <a:gd name="T38" fmla="*/ 425 w 507"/>
                  <a:gd name="T39" fmla="*/ 72 h 91"/>
                  <a:gd name="T40" fmla="*/ 450 w 507"/>
                  <a:gd name="T41" fmla="*/ 91 h 91"/>
                  <a:gd name="T42" fmla="*/ 507 w 507"/>
                  <a:gd name="T43" fmla="*/ 80 h 91"/>
                  <a:gd name="T44" fmla="*/ 506 w 507"/>
                  <a:gd name="T45" fmla="*/ 68 h 91"/>
                  <a:gd name="T46" fmla="*/ 504 w 507"/>
                  <a:gd name="T47" fmla="*/ 56 h 91"/>
                  <a:gd name="T48" fmla="*/ 455 w 507"/>
                  <a:gd name="T49" fmla="*/ 68 h 91"/>
                  <a:gd name="T50" fmla="*/ 439 w 507"/>
                  <a:gd name="T51" fmla="*/ 55 h 91"/>
                  <a:gd name="T52" fmla="*/ 411 w 507"/>
                  <a:gd name="T53" fmla="*/ 40 h 91"/>
                  <a:gd name="T54" fmla="*/ 374 w 507"/>
                  <a:gd name="T55" fmla="*/ 25 h 91"/>
                  <a:gd name="T56" fmla="*/ 354 w 507"/>
                  <a:gd name="T57" fmla="*/ 19 h 91"/>
                  <a:gd name="T58" fmla="*/ 330 w 507"/>
                  <a:gd name="T59" fmla="*/ 13 h 91"/>
                  <a:gd name="T60" fmla="*/ 295 w 507"/>
                  <a:gd name="T61" fmla="*/ 6 h 91"/>
                  <a:gd name="T62" fmla="*/ 262 w 507"/>
                  <a:gd name="T63" fmla="*/ 3 h 91"/>
                  <a:gd name="T64" fmla="*/ 234 w 507"/>
                  <a:gd name="T65" fmla="*/ 0 h 91"/>
                  <a:gd name="T66" fmla="*/ 206 w 507"/>
                  <a:gd name="T67" fmla="*/ 0 h 91"/>
                  <a:gd name="T68" fmla="*/ 183 w 507"/>
                  <a:gd name="T69" fmla="*/ 2 h 91"/>
                  <a:gd name="T70" fmla="*/ 159 w 507"/>
                  <a:gd name="T71" fmla="*/ 3 h 91"/>
                  <a:gd name="T72" fmla="*/ 140 w 507"/>
                  <a:gd name="T73" fmla="*/ 8 h 91"/>
                  <a:gd name="T74" fmla="*/ 106 w 507"/>
                  <a:gd name="T75" fmla="*/ 13 h 91"/>
                  <a:gd name="T76" fmla="*/ 93 w 507"/>
                  <a:gd name="T77" fmla="*/ 15 h 91"/>
                  <a:gd name="T78" fmla="*/ 78 w 507"/>
                  <a:gd name="T79" fmla="*/ 16 h 91"/>
                  <a:gd name="T80" fmla="*/ 62 w 507"/>
                  <a:gd name="T81" fmla="*/ 18 h 91"/>
                  <a:gd name="T82" fmla="*/ 49 w 507"/>
                  <a:gd name="T83" fmla="*/ 19 h 91"/>
                  <a:gd name="T84" fmla="*/ 3 w 507"/>
                  <a:gd name="T85" fmla="*/ 19 h 91"/>
                  <a:gd name="T86" fmla="*/ 3 w 507"/>
                  <a:gd name="T87" fmla="*/ 31 h 91"/>
                  <a:gd name="T88" fmla="*/ 0 w 507"/>
                  <a:gd name="T89" fmla="*/ 43 h 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07"/>
                  <a:gd name="T136" fmla="*/ 0 h 91"/>
                  <a:gd name="T137" fmla="*/ 507 w 507"/>
                  <a:gd name="T138" fmla="*/ 91 h 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07" h="91">
                    <a:moveTo>
                      <a:pt x="0" y="43"/>
                    </a:moveTo>
                    <a:lnTo>
                      <a:pt x="0" y="43"/>
                    </a:lnTo>
                    <a:lnTo>
                      <a:pt x="3" y="43"/>
                    </a:lnTo>
                    <a:lnTo>
                      <a:pt x="49" y="43"/>
                    </a:lnTo>
                    <a:lnTo>
                      <a:pt x="62" y="41"/>
                    </a:lnTo>
                    <a:lnTo>
                      <a:pt x="78" y="40"/>
                    </a:lnTo>
                    <a:lnTo>
                      <a:pt x="93" y="38"/>
                    </a:lnTo>
                    <a:lnTo>
                      <a:pt x="112" y="37"/>
                    </a:lnTo>
                    <a:lnTo>
                      <a:pt x="143" y="31"/>
                    </a:lnTo>
                    <a:lnTo>
                      <a:pt x="162" y="27"/>
                    </a:lnTo>
                    <a:lnTo>
                      <a:pt x="183" y="25"/>
                    </a:lnTo>
                    <a:lnTo>
                      <a:pt x="206" y="24"/>
                    </a:lnTo>
                    <a:lnTo>
                      <a:pt x="234" y="24"/>
                    </a:lnTo>
                    <a:lnTo>
                      <a:pt x="262" y="27"/>
                    </a:lnTo>
                    <a:lnTo>
                      <a:pt x="289" y="30"/>
                    </a:lnTo>
                    <a:lnTo>
                      <a:pt x="313" y="34"/>
                    </a:lnTo>
                    <a:lnTo>
                      <a:pt x="348" y="43"/>
                    </a:lnTo>
                    <a:lnTo>
                      <a:pt x="386" y="55"/>
                    </a:lnTo>
                    <a:lnTo>
                      <a:pt x="402" y="61"/>
                    </a:lnTo>
                    <a:lnTo>
                      <a:pt x="425" y="72"/>
                    </a:lnTo>
                    <a:lnTo>
                      <a:pt x="450" y="91"/>
                    </a:lnTo>
                    <a:lnTo>
                      <a:pt x="507" y="80"/>
                    </a:lnTo>
                    <a:lnTo>
                      <a:pt x="506" y="68"/>
                    </a:lnTo>
                    <a:lnTo>
                      <a:pt x="504" y="56"/>
                    </a:lnTo>
                    <a:lnTo>
                      <a:pt x="455" y="68"/>
                    </a:lnTo>
                    <a:lnTo>
                      <a:pt x="439" y="55"/>
                    </a:lnTo>
                    <a:lnTo>
                      <a:pt x="411" y="40"/>
                    </a:lnTo>
                    <a:lnTo>
                      <a:pt x="374" y="25"/>
                    </a:lnTo>
                    <a:lnTo>
                      <a:pt x="354" y="19"/>
                    </a:lnTo>
                    <a:lnTo>
                      <a:pt x="330" y="13"/>
                    </a:lnTo>
                    <a:lnTo>
                      <a:pt x="295" y="6"/>
                    </a:lnTo>
                    <a:lnTo>
                      <a:pt x="262" y="3"/>
                    </a:lnTo>
                    <a:lnTo>
                      <a:pt x="234" y="0"/>
                    </a:lnTo>
                    <a:lnTo>
                      <a:pt x="206" y="0"/>
                    </a:lnTo>
                    <a:lnTo>
                      <a:pt x="183" y="2"/>
                    </a:lnTo>
                    <a:lnTo>
                      <a:pt x="159" y="3"/>
                    </a:lnTo>
                    <a:lnTo>
                      <a:pt x="140" y="8"/>
                    </a:lnTo>
                    <a:lnTo>
                      <a:pt x="106" y="13"/>
                    </a:lnTo>
                    <a:lnTo>
                      <a:pt x="93" y="15"/>
                    </a:lnTo>
                    <a:lnTo>
                      <a:pt x="78" y="16"/>
                    </a:lnTo>
                    <a:lnTo>
                      <a:pt x="62" y="18"/>
                    </a:lnTo>
                    <a:lnTo>
                      <a:pt x="49" y="19"/>
                    </a:lnTo>
                    <a:lnTo>
                      <a:pt x="3" y="19"/>
                    </a:lnTo>
                    <a:lnTo>
                      <a:pt x="3" y="31"/>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5" name="Freeform 261"/>
              <p:cNvSpPr>
                <a:spLocks/>
              </p:cNvSpPr>
              <p:nvPr/>
            </p:nvSpPr>
            <p:spPr bwMode="auto">
              <a:xfrm>
                <a:off x="4177" y="3039"/>
                <a:ext cx="21" cy="43"/>
              </a:xfrm>
              <a:custGeom>
                <a:avLst/>
                <a:gdLst>
                  <a:gd name="T0" fmla="*/ 43 w 62"/>
                  <a:gd name="T1" fmla="*/ 131 h 131"/>
                  <a:gd name="T2" fmla="*/ 47 w 62"/>
                  <a:gd name="T3" fmla="*/ 131 h 131"/>
                  <a:gd name="T4" fmla="*/ 55 w 62"/>
                  <a:gd name="T5" fmla="*/ 119 h 131"/>
                  <a:gd name="T6" fmla="*/ 59 w 62"/>
                  <a:gd name="T7" fmla="*/ 112 h 131"/>
                  <a:gd name="T8" fmla="*/ 62 w 62"/>
                  <a:gd name="T9" fmla="*/ 94 h 131"/>
                  <a:gd name="T10" fmla="*/ 62 w 62"/>
                  <a:gd name="T11" fmla="*/ 72 h 131"/>
                  <a:gd name="T12" fmla="*/ 56 w 62"/>
                  <a:gd name="T13" fmla="*/ 51 h 131"/>
                  <a:gd name="T14" fmla="*/ 40 w 62"/>
                  <a:gd name="T15" fmla="*/ 26 h 131"/>
                  <a:gd name="T16" fmla="*/ 12 w 62"/>
                  <a:gd name="T17" fmla="*/ 0 h 131"/>
                  <a:gd name="T18" fmla="*/ 0 w 62"/>
                  <a:gd name="T19" fmla="*/ 20 h 131"/>
                  <a:gd name="T20" fmla="*/ 19 w 62"/>
                  <a:gd name="T21" fmla="*/ 38 h 131"/>
                  <a:gd name="T22" fmla="*/ 33 w 62"/>
                  <a:gd name="T23" fmla="*/ 57 h 131"/>
                  <a:gd name="T24" fmla="*/ 39 w 62"/>
                  <a:gd name="T25" fmla="*/ 78 h 131"/>
                  <a:gd name="T26" fmla="*/ 39 w 62"/>
                  <a:gd name="T27" fmla="*/ 91 h 131"/>
                  <a:gd name="T28" fmla="*/ 36 w 62"/>
                  <a:gd name="T29" fmla="*/ 100 h 131"/>
                  <a:gd name="T30" fmla="*/ 34 w 62"/>
                  <a:gd name="T31" fmla="*/ 110 h 131"/>
                  <a:gd name="T32" fmla="*/ 31 w 62"/>
                  <a:gd name="T33" fmla="*/ 113 h 131"/>
                  <a:gd name="T34" fmla="*/ 42 w 62"/>
                  <a:gd name="T35" fmla="*/ 119 h 131"/>
                  <a:gd name="T36" fmla="*/ 43 w 62"/>
                  <a:gd name="T37" fmla="*/ 131 h 1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
                  <a:gd name="T58" fmla="*/ 0 h 131"/>
                  <a:gd name="T59" fmla="*/ 62 w 62"/>
                  <a:gd name="T60" fmla="*/ 131 h 1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 h="131">
                    <a:moveTo>
                      <a:pt x="43" y="131"/>
                    </a:moveTo>
                    <a:lnTo>
                      <a:pt x="47" y="131"/>
                    </a:lnTo>
                    <a:lnTo>
                      <a:pt x="55" y="119"/>
                    </a:lnTo>
                    <a:lnTo>
                      <a:pt x="59" y="112"/>
                    </a:lnTo>
                    <a:lnTo>
                      <a:pt x="62" y="94"/>
                    </a:lnTo>
                    <a:lnTo>
                      <a:pt x="62" y="72"/>
                    </a:lnTo>
                    <a:lnTo>
                      <a:pt x="56" y="51"/>
                    </a:lnTo>
                    <a:lnTo>
                      <a:pt x="40" y="26"/>
                    </a:lnTo>
                    <a:lnTo>
                      <a:pt x="12" y="0"/>
                    </a:lnTo>
                    <a:lnTo>
                      <a:pt x="0" y="20"/>
                    </a:lnTo>
                    <a:lnTo>
                      <a:pt x="19" y="38"/>
                    </a:lnTo>
                    <a:lnTo>
                      <a:pt x="33" y="57"/>
                    </a:lnTo>
                    <a:lnTo>
                      <a:pt x="39" y="78"/>
                    </a:lnTo>
                    <a:lnTo>
                      <a:pt x="39" y="91"/>
                    </a:lnTo>
                    <a:lnTo>
                      <a:pt x="36" y="100"/>
                    </a:lnTo>
                    <a:lnTo>
                      <a:pt x="34" y="110"/>
                    </a:lnTo>
                    <a:lnTo>
                      <a:pt x="31" y="113"/>
                    </a:lnTo>
                    <a:lnTo>
                      <a:pt x="42" y="119"/>
                    </a:lnTo>
                    <a:lnTo>
                      <a:pt x="43" y="1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6" name="Freeform 262"/>
              <p:cNvSpPr>
                <a:spLocks/>
              </p:cNvSpPr>
              <p:nvPr/>
            </p:nvSpPr>
            <p:spPr bwMode="auto">
              <a:xfrm>
                <a:off x="4060" y="3009"/>
                <a:ext cx="121" cy="36"/>
              </a:xfrm>
              <a:custGeom>
                <a:avLst/>
                <a:gdLst>
                  <a:gd name="T0" fmla="*/ 362 w 362"/>
                  <a:gd name="T1" fmla="*/ 89 h 109"/>
                  <a:gd name="T2" fmla="*/ 328 w 362"/>
                  <a:gd name="T3" fmla="*/ 68 h 109"/>
                  <a:gd name="T4" fmla="*/ 266 w 362"/>
                  <a:gd name="T5" fmla="*/ 43 h 109"/>
                  <a:gd name="T6" fmla="*/ 204 w 362"/>
                  <a:gd name="T7" fmla="*/ 25 h 109"/>
                  <a:gd name="T8" fmla="*/ 115 w 362"/>
                  <a:gd name="T9" fmla="*/ 11 h 109"/>
                  <a:gd name="T10" fmla="*/ 0 w 362"/>
                  <a:gd name="T11" fmla="*/ 0 h 109"/>
                  <a:gd name="T12" fmla="*/ 0 w 362"/>
                  <a:gd name="T13" fmla="*/ 12 h 109"/>
                  <a:gd name="T14" fmla="*/ 0 w 362"/>
                  <a:gd name="T15" fmla="*/ 24 h 109"/>
                  <a:gd name="T16" fmla="*/ 109 w 362"/>
                  <a:gd name="T17" fmla="*/ 34 h 109"/>
                  <a:gd name="T18" fmla="*/ 196 w 362"/>
                  <a:gd name="T19" fmla="*/ 49 h 109"/>
                  <a:gd name="T20" fmla="*/ 272 w 362"/>
                  <a:gd name="T21" fmla="*/ 69 h 109"/>
                  <a:gd name="T22" fmla="*/ 311 w 362"/>
                  <a:gd name="T23" fmla="*/ 86 h 109"/>
                  <a:gd name="T24" fmla="*/ 350 w 362"/>
                  <a:gd name="T25" fmla="*/ 109 h 109"/>
                  <a:gd name="T26" fmla="*/ 362 w 362"/>
                  <a:gd name="T27" fmla="*/ 89 h 1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2"/>
                  <a:gd name="T43" fmla="*/ 0 h 109"/>
                  <a:gd name="T44" fmla="*/ 362 w 362"/>
                  <a:gd name="T45" fmla="*/ 109 h 10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2" h="109">
                    <a:moveTo>
                      <a:pt x="362" y="89"/>
                    </a:moveTo>
                    <a:lnTo>
                      <a:pt x="328" y="68"/>
                    </a:lnTo>
                    <a:lnTo>
                      <a:pt x="266" y="43"/>
                    </a:lnTo>
                    <a:lnTo>
                      <a:pt x="204" y="25"/>
                    </a:lnTo>
                    <a:lnTo>
                      <a:pt x="115" y="11"/>
                    </a:lnTo>
                    <a:lnTo>
                      <a:pt x="0" y="0"/>
                    </a:lnTo>
                    <a:lnTo>
                      <a:pt x="0" y="12"/>
                    </a:lnTo>
                    <a:lnTo>
                      <a:pt x="0" y="24"/>
                    </a:lnTo>
                    <a:lnTo>
                      <a:pt x="109" y="34"/>
                    </a:lnTo>
                    <a:lnTo>
                      <a:pt x="196" y="49"/>
                    </a:lnTo>
                    <a:lnTo>
                      <a:pt x="272" y="69"/>
                    </a:lnTo>
                    <a:lnTo>
                      <a:pt x="311" y="86"/>
                    </a:lnTo>
                    <a:lnTo>
                      <a:pt x="350" y="109"/>
                    </a:lnTo>
                    <a:lnTo>
                      <a:pt x="362"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7" name="Freeform 263"/>
              <p:cNvSpPr>
                <a:spLocks/>
              </p:cNvSpPr>
              <p:nvPr/>
            </p:nvSpPr>
            <p:spPr bwMode="auto">
              <a:xfrm>
                <a:off x="4058" y="3009"/>
                <a:ext cx="4" cy="8"/>
              </a:xfrm>
              <a:custGeom>
                <a:avLst/>
                <a:gdLst>
                  <a:gd name="T0" fmla="*/ 8 w 12"/>
                  <a:gd name="T1" fmla="*/ 12 h 24"/>
                  <a:gd name="T2" fmla="*/ 12 w 12"/>
                  <a:gd name="T3" fmla="*/ 2 h 24"/>
                  <a:gd name="T4" fmla="*/ 9 w 12"/>
                  <a:gd name="T5" fmla="*/ 0 h 24"/>
                  <a:gd name="T6" fmla="*/ 5 w 12"/>
                  <a:gd name="T7" fmla="*/ 11 h 24"/>
                  <a:gd name="T8" fmla="*/ 0 w 12"/>
                  <a:gd name="T9" fmla="*/ 21 h 24"/>
                  <a:gd name="T10" fmla="*/ 3 w 12"/>
                  <a:gd name="T11" fmla="*/ 22 h 24"/>
                  <a:gd name="T12" fmla="*/ 8 w 12"/>
                  <a:gd name="T13" fmla="*/ 24 h 24"/>
                  <a:gd name="T14" fmla="*/ 8 w 12"/>
                  <a:gd name="T15" fmla="*/ 24 h 24"/>
                  <a:gd name="T16" fmla="*/ 8 w 12"/>
                  <a:gd name="T17" fmla="*/ 12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24"/>
                  <a:gd name="T29" fmla="*/ 12 w 12"/>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24">
                    <a:moveTo>
                      <a:pt x="8" y="12"/>
                    </a:moveTo>
                    <a:lnTo>
                      <a:pt x="12" y="2"/>
                    </a:lnTo>
                    <a:lnTo>
                      <a:pt x="9" y="0"/>
                    </a:lnTo>
                    <a:lnTo>
                      <a:pt x="5" y="11"/>
                    </a:lnTo>
                    <a:lnTo>
                      <a:pt x="0" y="21"/>
                    </a:lnTo>
                    <a:lnTo>
                      <a:pt x="3" y="22"/>
                    </a:lnTo>
                    <a:lnTo>
                      <a:pt x="8" y="24"/>
                    </a:lnTo>
                    <a:lnTo>
                      <a:pt x="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8" name="Freeform 264"/>
              <p:cNvSpPr>
                <a:spLocks/>
              </p:cNvSpPr>
              <p:nvPr/>
            </p:nvSpPr>
            <p:spPr bwMode="auto">
              <a:xfrm>
                <a:off x="3851" y="2969"/>
                <a:ext cx="210" cy="47"/>
              </a:xfrm>
              <a:custGeom>
                <a:avLst/>
                <a:gdLst>
                  <a:gd name="T0" fmla="*/ 630 w 630"/>
                  <a:gd name="T1" fmla="*/ 121 h 143"/>
                  <a:gd name="T2" fmla="*/ 630 w 630"/>
                  <a:gd name="T3" fmla="*/ 121 h 143"/>
                  <a:gd name="T4" fmla="*/ 626 w 630"/>
                  <a:gd name="T5" fmla="*/ 120 h 143"/>
                  <a:gd name="T6" fmla="*/ 617 w 630"/>
                  <a:gd name="T7" fmla="*/ 120 h 143"/>
                  <a:gd name="T8" fmla="*/ 602 w 630"/>
                  <a:gd name="T9" fmla="*/ 118 h 143"/>
                  <a:gd name="T10" fmla="*/ 584 w 630"/>
                  <a:gd name="T11" fmla="*/ 117 h 143"/>
                  <a:gd name="T12" fmla="*/ 568 w 630"/>
                  <a:gd name="T13" fmla="*/ 114 h 143"/>
                  <a:gd name="T14" fmla="*/ 536 w 630"/>
                  <a:gd name="T15" fmla="*/ 111 h 143"/>
                  <a:gd name="T16" fmla="*/ 480 w 630"/>
                  <a:gd name="T17" fmla="*/ 99 h 143"/>
                  <a:gd name="T18" fmla="*/ 448 w 630"/>
                  <a:gd name="T19" fmla="*/ 90 h 143"/>
                  <a:gd name="T20" fmla="*/ 408 w 630"/>
                  <a:gd name="T21" fmla="*/ 77 h 143"/>
                  <a:gd name="T22" fmla="*/ 390 w 630"/>
                  <a:gd name="T23" fmla="*/ 70 h 143"/>
                  <a:gd name="T24" fmla="*/ 369 w 630"/>
                  <a:gd name="T25" fmla="*/ 59 h 143"/>
                  <a:gd name="T26" fmla="*/ 346 w 630"/>
                  <a:gd name="T27" fmla="*/ 46 h 143"/>
                  <a:gd name="T28" fmla="*/ 313 w 630"/>
                  <a:gd name="T29" fmla="*/ 30 h 143"/>
                  <a:gd name="T30" fmla="*/ 268 w 630"/>
                  <a:gd name="T31" fmla="*/ 14 h 143"/>
                  <a:gd name="T32" fmla="*/ 257 w 630"/>
                  <a:gd name="T33" fmla="*/ 9 h 143"/>
                  <a:gd name="T34" fmla="*/ 224 w 630"/>
                  <a:gd name="T35" fmla="*/ 3 h 143"/>
                  <a:gd name="T36" fmla="*/ 191 w 630"/>
                  <a:gd name="T37" fmla="*/ 0 h 143"/>
                  <a:gd name="T38" fmla="*/ 162 w 630"/>
                  <a:gd name="T39" fmla="*/ 0 h 143"/>
                  <a:gd name="T40" fmla="*/ 129 w 630"/>
                  <a:gd name="T41" fmla="*/ 3 h 143"/>
                  <a:gd name="T42" fmla="*/ 90 w 630"/>
                  <a:gd name="T43" fmla="*/ 12 h 143"/>
                  <a:gd name="T44" fmla="*/ 69 w 630"/>
                  <a:gd name="T45" fmla="*/ 20 h 143"/>
                  <a:gd name="T46" fmla="*/ 23 w 630"/>
                  <a:gd name="T47" fmla="*/ 40 h 143"/>
                  <a:gd name="T48" fmla="*/ 0 w 630"/>
                  <a:gd name="T49" fmla="*/ 54 h 143"/>
                  <a:gd name="T50" fmla="*/ 6 w 630"/>
                  <a:gd name="T51" fmla="*/ 64 h 143"/>
                  <a:gd name="T52" fmla="*/ 11 w 630"/>
                  <a:gd name="T53" fmla="*/ 74 h 143"/>
                  <a:gd name="T54" fmla="*/ 53 w 630"/>
                  <a:gd name="T55" fmla="*/ 52 h 143"/>
                  <a:gd name="T56" fmla="*/ 69 w 630"/>
                  <a:gd name="T57" fmla="*/ 43 h 143"/>
                  <a:gd name="T58" fmla="*/ 110 w 630"/>
                  <a:gd name="T59" fmla="*/ 33 h 143"/>
                  <a:gd name="T60" fmla="*/ 132 w 630"/>
                  <a:gd name="T61" fmla="*/ 27 h 143"/>
                  <a:gd name="T62" fmla="*/ 162 w 630"/>
                  <a:gd name="T63" fmla="*/ 24 h 143"/>
                  <a:gd name="T64" fmla="*/ 191 w 630"/>
                  <a:gd name="T65" fmla="*/ 24 h 143"/>
                  <a:gd name="T66" fmla="*/ 218 w 630"/>
                  <a:gd name="T67" fmla="*/ 27 h 143"/>
                  <a:gd name="T68" fmla="*/ 243 w 630"/>
                  <a:gd name="T69" fmla="*/ 33 h 143"/>
                  <a:gd name="T70" fmla="*/ 288 w 630"/>
                  <a:gd name="T71" fmla="*/ 43 h 143"/>
                  <a:gd name="T72" fmla="*/ 299 w 630"/>
                  <a:gd name="T73" fmla="*/ 48 h 143"/>
                  <a:gd name="T74" fmla="*/ 319 w 630"/>
                  <a:gd name="T75" fmla="*/ 58 h 143"/>
                  <a:gd name="T76" fmla="*/ 346 w 630"/>
                  <a:gd name="T77" fmla="*/ 74 h 143"/>
                  <a:gd name="T78" fmla="*/ 381 w 630"/>
                  <a:gd name="T79" fmla="*/ 90 h 143"/>
                  <a:gd name="T80" fmla="*/ 420 w 630"/>
                  <a:gd name="T81" fmla="*/ 107 h 143"/>
                  <a:gd name="T82" fmla="*/ 442 w 630"/>
                  <a:gd name="T83" fmla="*/ 114 h 143"/>
                  <a:gd name="T84" fmla="*/ 468 w 630"/>
                  <a:gd name="T85" fmla="*/ 123 h 143"/>
                  <a:gd name="T86" fmla="*/ 530 w 630"/>
                  <a:gd name="T87" fmla="*/ 135 h 143"/>
                  <a:gd name="T88" fmla="*/ 551 w 630"/>
                  <a:gd name="T89" fmla="*/ 137 h 143"/>
                  <a:gd name="T90" fmla="*/ 579 w 630"/>
                  <a:gd name="T91" fmla="*/ 140 h 143"/>
                  <a:gd name="T92" fmla="*/ 602 w 630"/>
                  <a:gd name="T93" fmla="*/ 142 h 143"/>
                  <a:gd name="T94" fmla="*/ 617 w 630"/>
                  <a:gd name="T95" fmla="*/ 143 h 143"/>
                  <a:gd name="T96" fmla="*/ 626 w 630"/>
                  <a:gd name="T97" fmla="*/ 143 h 143"/>
                  <a:gd name="T98" fmla="*/ 626 w 630"/>
                  <a:gd name="T99" fmla="*/ 132 h 143"/>
                  <a:gd name="T100" fmla="*/ 630 w 630"/>
                  <a:gd name="T101" fmla="*/ 121 h 14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30"/>
                  <a:gd name="T154" fmla="*/ 0 h 143"/>
                  <a:gd name="T155" fmla="*/ 630 w 630"/>
                  <a:gd name="T156" fmla="*/ 143 h 14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30" h="143">
                    <a:moveTo>
                      <a:pt x="630" y="121"/>
                    </a:moveTo>
                    <a:lnTo>
                      <a:pt x="630" y="121"/>
                    </a:lnTo>
                    <a:lnTo>
                      <a:pt x="626" y="120"/>
                    </a:lnTo>
                    <a:lnTo>
                      <a:pt x="617" y="120"/>
                    </a:lnTo>
                    <a:lnTo>
                      <a:pt x="602" y="118"/>
                    </a:lnTo>
                    <a:lnTo>
                      <a:pt x="584" y="117"/>
                    </a:lnTo>
                    <a:lnTo>
                      <a:pt x="568" y="114"/>
                    </a:lnTo>
                    <a:lnTo>
                      <a:pt x="536" y="111"/>
                    </a:lnTo>
                    <a:lnTo>
                      <a:pt x="480" y="99"/>
                    </a:lnTo>
                    <a:lnTo>
                      <a:pt x="448" y="90"/>
                    </a:lnTo>
                    <a:lnTo>
                      <a:pt x="408" y="77"/>
                    </a:lnTo>
                    <a:lnTo>
                      <a:pt x="390" y="70"/>
                    </a:lnTo>
                    <a:lnTo>
                      <a:pt x="369" y="59"/>
                    </a:lnTo>
                    <a:lnTo>
                      <a:pt x="346" y="46"/>
                    </a:lnTo>
                    <a:lnTo>
                      <a:pt x="313" y="30"/>
                    </a:lnTo>
                    <a:lnTo>
                      <a:pt x="268" y="14"/>
                    </a:lnTo>
                    <a:lnTo>
                      <a:pt x="257" y="9"/>
                    </a:lnTo>
                    <a:lnTo>
                      <a:pt x="224" y="3"/>
                    </a:lnTo>
                    <a:lnTo>
                      <a:pt x="191" y="0"/>
                    </a:lnTo>
                    <a:lnTo>
                      <a:pt x="162" y="0"/>
                    </a:lnTo>
                    <a:lnTo>
                      <a:pt x="129" y="3"/>
                    </a:lnTo>
                    <a:lnTo>
                      <a:pt x="90" y="12"/>
                    </a:lnTo>
                    <a:lnTo>
                      <a:pt x="69" y="20"/>
                    </a:lnTo>
                    <a:lnTo>
                      <a:pt x="23" y="40"/>
                    </a:lnTo>
                    <a:lnTo>
                      <a:pt x="0" y="54"/>
                    </a:lnTo>
                    <a:lnTo>
                      <a:pt x="6" y="64"/>
                    </a:lnTo>
                    <a:lnTo>
                      <a:pt x="11" y="74"/>
                    </a:lnTo>
                    <a:lnTo>
                      <a:pt x="53" y="52"/>
                    </a:lnTo>
                    <a:lnTo>
                      <a:pt x="69" y="43"/>
                    </a:lnTo>
                    <a:lnTo>
                      <a:pt x="110" y="33"/>
                    </a:lnTo>
                    <a:lnTo>
                      <a:pt x="132" y="27"/>
                    </a:lnTo>
                    <a:lnTo>
                      <a:pt x="162" y="24"/>
                    </a:lnTo>
                    <a:lnTo>
                      <a:pt x="191" y="24"/>
                    </a:lnTo>
                    <a:lnTo>
                      <a:pt x="218" y="27"/>
                    </a:lnTo>
                    <a:lnTo>
                      <a:pt x="243" y="33"/>
                    </a:lnTo>
                    <a:lnTo>
                      <a:pt x="288" y="43"/>
                    </a:lnTo>
                    <a:lnTo>
                      <a:pt x="299" y="48"/>
                    </a:lnTo>
                    <a:lnTo>
                      <a:pt x="319" y="58"/>
                    </a:lnTo>
                    <a:lnTo>
                      <a:pt x="346" y="74"/>
                    </a:lnTo>
                    <a:lnTo>
                      <a:pt x="381" y="90"/>
                    </a:lnTo>
                    <a:lnTo>
                      <a:pt x="420" y="107"/>
                    </a:lnTo>
                    <a:lnTo>
                      <a:pt x="442" y="114"/>
                    </a:lnTo>
                    <a:lnTo>
                      <a:pt x="468" y="123"/>
                    </a:lnTo>
                    <a:lnTo>
                      <a:pt x="530" y="135"/>
                    </a:lnTo>
                    <a:lnTo>
                      <a:pt x="551" y="137"/>
                    </a:lnTo>
                    <a:lnTo>
                      <a:pt x="579" y="140"/>
                    </a:lnTo>
                    <a:lnTo>
                      <a:pt x="602" y="142"/>
                    </a:lnTo>
                    <a:lnTo>
                      <a:pt x="617" y="143"/>
                    </a:lnTo>
                    <a:lnTo>
                      <a:pt x="626" y="143"/>
                    </a:lnTo>
                    <a:lnTo>
                      <a:pt x="626" y="132"/>
                    </a:lnTo>
                    <a:lnTo>
                      <a:pt x="630"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9" name="Freeform 265"/>
              <p:cNvSpPr>
                <a:spLocks/>
              </p:cNvSpPr>
              <p:nvPr/>
            </p:nvSpPr>
            <p:spPr bwMode="auto">
              <a:xfrm>
                <a:off x="3850" y="2981"/>
                <a:ext cx="11" cy="12"/>
              </a:xfrm>
              <a:custGeom>
                <a:avLst/>
                <a:gdLst>
                  <a:gd name="T0" fmla="*/ 9 w 35"/>
                  <a:gd name="T1" fmla="*/ 27 h 37"/>
                  <a:gd name="T2" fmla="*/ 17 w 35"/>
                  <a:gd name="T3" fmla="*/ 36 h 37"/>
                  <a:gd name="T4" fmla="*/ 20 w 35"/>
                  <a:gd name="T5" fmla="*/ 33 h 37"/>
                  <a:gd name="T6" fmla="*/ 23 w 35"/>
                  <a:gd name="T7" fmla="*/ 31 h 37"/>
                  <a:gd name="T8" fmla="*/ 35 w 35"/>
                  <a:gd name="T9" fmla="*/ 21 h 37"/>
                  <a:gd name="T10" fmla="*/ 26 w 35"/>
                  <a:gd name="T11" fmla="*/ 0 h 37"/>
                  <a:gd name="T12" fmla="*/ 14 w 35"/>
                  <a:gd name="T13" fmla="*/ 8 h 37"/>
                  <a:gd name="T14" fmla="*/ 3 w 35"/>
                  <a:gd name="T15" fmla="*/ 15 h 37"/>
                  <a:gd name="T16" fmla="*/ 0 w 35"/>
                  <a:gd name="T17" fmla="*/ 18 h 37"/>
                  <a:gd name="T18" fmla="*/ 14 w 35"/>
                  <a:gd name="T19" fmla="*/ 37 h 37"/>
                  <a:gd name="T20" fmla="*/ 14 w 35"/>
                  <a:gd name="T21" fmla="*/ 37 h 37"/>
                  <a:gd name="T22" fmla="*/ 9 w 35"/>
                  <a:gd name="T23" fmla="*/ 27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
                  <a:gd name="T37" fmla="*/ 0 h 37"/>
                  <a:gd name="T38" fmla="*/ 35 w 35"/>
                  <a:gd name="T39" fmla="*/ 37 h 3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 h="37">
                    <a:moveTo>
                      <a:pt x="9" y="27"/>
                    </a:moveTo>
                    <a:lnTo>
                      <a:pt x="17" y="36"/>
                    </a:lnTo>
                    <a:lnTo>
                      <a:pt x="20" y="33"/>
                    </a:lnTo>
                    <a:lnTo>
                      <a:pt x="23" y="31"/>
                    </a:lnTo>
                    <a:lnTo>
                      <a:pt x="35" y="21"/>
                    </a:lnTo>
                    <a:lnTo>
                      <a:pt x="26" y="0"/>
                    </a:lnTo>
                    <a:lnTo>
                      <a:pt x="14" y="8"/>
                    </a:lnTo>
                    <a:lnTo>
                      <a:pt x="3" y="15"/>
                    </a:lnTo>
                    <a:lnTo>
                      <a:pt x="0" y="18"/>
                    </a:lnTo>
                    <a:lnTo>
                      <a:pt x="14" y="37"/>
                    </a:lnTo>
                    <a:lnTo>
                      <a:pt x="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0" name="Freeform 266"/>
              <p:cNvSpPr>
                <a:spLocks/>
              </p:cNvSpPr>
              <p:nvPr/>
            </p:nvSpPr>
            <p:spPr bwMode="auto">
              <a:xfrm>
                <a:off x="3858" y="2961"/>
                <a:ext cx="110" cy="27"/>
              </a:xfrm>
              <a:custGeom>
                <a:avLst/>
                <a:gdLst>
                  <a:gd name="T0" fmla="*/ 9 w 329"/>
                  <a:gd name="T1" fmla="*/ 80 h 81"/>
                  <a:gd name="T2" fmla="*/ 31 w 329"/>
                  <a:gd name="T3" fmla="*/ 68 h 81"/>
                  <a:gd name="T4" fmla="*/ 39 w 329"/>
                  <a:gd name="T5" fmla="*/ 65 h 81"/>
                  <a:gd name="T6" fmla="*/ 69 w 329"/>
                  <a:gd name="T7" fmla="*/ 56 h 81"/>
                  <a:gd name="T8" fmla="*/ 99 w 329"/>
                  <a:gd name="T9" fmla="*/ 49 h 81"/>
                  <a:gd name="T10" fmla="*/ 127 w 329"/>
                  <a:gd name="T11" fmla="*/ 46 h 81"/>
                  <a:gd name="T12" fmla="*/ 164 w 329"/>
                  <a:gd name="T13" fmla="*/ 46 h 81"/>
                  <a:gd name="T14" fmla="*/ 199 w 329"/>
                  <a:gd name="T15" fmla="*/ 50 h 81"/>
                  <a:gd name="T16" fmla="*/ 251 w 329"/>
                  <a:gd name="T17" fmla="*/ 64 h 81"/>
                  <a:gd name="T18" fmla="*/ 296 w 329"/>
                  <a:gd name="T19" fmla="*/ 81 h 81"/>
                  <a:gd name="T20" fmla="*/ 329 w 329"/>
                  <a:gd name="T21" fmla="*/ 0 h 81"/>
                  <a:gd name="T22" fmla="*/ 299 w 329"/>
                  <a:gd name="T23" fmla="*/ 15 h 81"/>
                  <a:gd name="T24" fmla="*/ 285 w 329"/>
                  <a:gd name="T25" fmla="*/ 55 h 81"/>
                  <a:gd name="T26" fmla="*/ 239 w 329"/>
                  <a:gd name="T27" fmla="*/ 37 h 81"/>
                  <a:gd name="T28" fmla="*/ 208 w 329"/>
                  <a:gd name="T29" fmla="*/ 27 h 81"/>
                  <a:gd name="T30" fmla="*/ 164 w 329"/>
                  <a:gd name="T31" fmla="*/ 22 h 81"/>
                  <a:gd name="T32" fmla="*/ 127 w 329"/>
                  <a:gd name="T33" fmla="*/ 22 h 81"/>
                  <a:gd name="T34" fmla="*/ 90 w 329"/>
                  <a:gd name="T35" fmla="*/ 25 h 81"/>
                  <a:gd name="T36" fmla="*/ 64 w 329"/>
                  <a:gd name="T37" fmla="*/ 33 h 81"/>
                  <a:gd name="T38" fmla="*/ 44 w 329"/>
                  <a:gd name="T39" fmla="*/ 39 h 81"/>
                  <a:gd name="T40" fmla="*/ 11 w 329"/>
                  <a:gd name="T41" fmla="*/ 53 h 81"/>
                  <a:gd name="T42" fmla="*/ 0 w 329"/>
                  <a:gd name="T43" fmla="*/ 59 h 81"/>
                  <a:gd name="T44" fmla="*/ 9 w 329"/>
                  <a:gd name="T45" fmla="*/ 80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29"/>
                  <a:gd name="T70" fmla="*/ 0 h 81"/>
                  <a:gd name="T71" fmla="*/ 329 w 329"/>
                  <a:gd name="T72" fmla="*/ 81 h 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29" h="81">
                    <a:moveTo>
                      <a:pt x="9" y="80"/>
                    </a:moveTo>
                    <a:lnTo>
                      <a:pt x="31" y="68"/>
                    </a:lnTo>
                    <a:lnTo>
                      <a:pt x="39" y="65"/>
                    </a:lnTo>
                    <a:lnTo>
                      <a:pt x="69" y="56"/>
                    </a:lnTo>
                    <a:lnTo>
                      <a:pt x="99" y="49"/>
                    </a:lnTo>
                    <a:lnTo>
                      <a:pt x="127" y="46"/>
                    </a:lnTo>
                    <a:lnTo>
                      <a:pt x="164" y="46"/>
                    </a:lnTo>
                    <a:lnTo>
                      <a:pt x="199" y="50"/>
                    </a:lnTo>
                    <a:lnTo>
                      <a:pt x="251" y="64"/>
                    </a:lnTo>
                    <a:lnTo>
                      <a:pt x="296" y="81"/>
                    </a:lnTo>
                    <a:lnTo>
                      <a:pt x="329" y="0"/>
                    </a:lnTo>
                    <a:lnTo>
                      <a:pt x="299" y="15"/>
                    </a:lnTo>
                    <a:lnTo>
                      <a:pt x="285" y="55"/>
                    </a:lnTo>
                    <a:lnTo>
                      <a:pt x="239" y="37"/>
                    </a:lnTo>
                    <a:lnTo>
                      <a:pt x="208" y="27"/>
                    </a:lnTo>
                    <a:lnTo>
                      <a:pt x="164" y="22"/>
                    </a:lnTo>
                    <a:lnTo>
                      <a:pt x="127" y="22"/>
                    </a:lnTo>
                    <a:lnTo>
                      <a:pt x="90" y="25"/>
                    </a:lnTo>
                    <a:lnTo>
                      <a:pt x="64" y="33"/>
                    </a:lnTo>
                    <a:lnTo>
                      <a:pt x="44" y="39"/>
                    </a:lnTo>
                    <a:lnTo>
                      <a:pt x="11" y="53"/>
                    </a:lnTo>
                    <a:lnTo>
                      <a:pt x="0" y="59"/>
                    </a:lnTo>
                    <a:lnTo>
                      <a:pt x="9" y="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1" name="Freeform 267"/>
              <p:cNvSpPr>
                <a:spLocks/>
              </p:cNvSpPr>
              <p:nvPr/>
            </p:nvSpPr>
            <p:spPr bwMode="auto">
              <a:xfrm>
                <a:off x="3794" y="2933"/>
                <a:ext cx="174" cy="67"/>
              </a:xfrm>
              <a:custGeom>
                <a:avLst/>
                <a:gdLst>
                  <a:gd name="T0" fmla="*/ 522 w 522"/>
                  <a:gd name="T1" fmla="*/ 84 h 199"/>
                  <a:gd name="T2" fmla="*/ 310 w 522"/>
                  <a:gd name="T3" fmla="*/ 18 h 199"/>
                  <a:gd name="T4" fmla="*/ 308 w 522"/>
                  <a:gd name="T5" fmla="*/ 17 h 199"/>
                  <a:gd name="T6" fmla="*/ 295 w 522"/>
                  <a:gd name="T7" fmla="*/ 12 h 199"/>
                  <a:gd name="T8" fmla="*/ 270 w 522"/>
                  <a:gd name="T9" fmla="*/ 6 h 199"/>
                  <a:gd name="T10" fmla="*/ 236 w 522"/>
                  <a:gd name="T11" fmla="*/ 3 h 199"/>
                  <a:gd name="T12" fmla="*/ 204 w 522"/>
                  <a:gd name="T13" fmla="*/ 0 h 199"/>
                  <a:gd name="T14" fmla="*/ 168 w 522"/>
                  <a:gd name="T15" fmla="*/ 3 h 199"/>
                  <a:gd name="T16" fmla="*/ 133 w 522"/>
                  <a:gd name="T17" fmla="*/ 11 h 199"/>
                  <a:gd name="T18" fmla="*/ 95 w 522"/>
                  <a:gd name="T19" fmla="*/ 27 h 199"/>
                  <a:gd name="T20" fmla="*/ 62 w 522"/>
                  <a:gd name="T21" fmla="*/ 52 h 199"/>
                  <a:gd name="T22" fmla="*/ 34 w 522"/>
                  <a:gd name="T23" fmla="*/ 86 h 199"/>
                  <a:gd name="T24" fmla="*/ 12 w 522"/>
                  <a:gd name="T25" fmla="*/ 137 h 199"/>
                  <a:gd name="T26" fmla="*/ 0 w 522"/>
                  <a:gd name="T27" fmla="*/ 196 h 199"/>
                  <a:gd name="T28" fmla="*/ 12 w 522"/>
                  <a:gd name="T29" fmla="*/ 198 h 199"/>
                  <a:gd name="T30" fmla="*/ 24 w 522"/>
                  <a:gd name="T31" fmla="*/ 199 h 199"/>
                  <a:gd name="T32" fmla="*/ 36 w 522"/>
                  <a:gd name="T33" fmla="*/ 140 h 199"/>
                  <a:gd name="T34" fmla="*/ 52 w 522"/>
                  <a:gd name="T35" fmla="*/ 101 h 199"/>
                  <a:gd name="T36" fmla="*/ 77 w 522"/>
                  <a:gd name="T37" fmla="*/ 70 h 199"/>
                  <a:gd name="T38" fmla="*/ 106 w 522"/>
                  <a:gd name="T39" fmla="*/ 48 h 199"/>
                  <a:gd name="T40" fmla="*/ 136 w 522"/>
                  <a:gd name="T41" fmla="*/ 34 h 199"/>
                  <a:gd name="T42" fmla="*/ 171 w 522"/>
                  <a:gd name="T43" fmla="*/ 27 h 199"/>
                  <a:gd name="T44" fmla="*/ 204 w 522"/>
                  <a:gd name="T45" fmla="*/ 24 h 199"/>
                  <a:gd name="T46" fmla="*/ 236 w 522"/>
                  <a:gd name="T47" fmla="*/ 27 h 199"/>
                  <a:gd name="T48" fmla="*/ 261 w 522"/>
                  <a:gd name="T49" fmla="*/ 30 h 199"/>
                  <a:gd name="T50" fmla="*/ 280 w 522"/>
                  <a:gd name="T51" fmla="*/ 36 h 199"/>
                  <a:gd name="T52" fmla="*/ 296 w 522"/>
                  <a:gd name="T53" fmla="*/ 37 h 199"/>
                  <a:gd name="T54" fmla="*/ 304 w 522"/>
                  <a:gd name="T55" fmla="*/ 42 h 199"/>
                  <a:gd name="T56" fmla="*/ 492 w 522"/>
                  <a:gd name="T57" fmla="*/ 99 h 199"/>
                  <a:gd name="T58" fmla="*/ 522 w 522"/>
                  <a:gd name="T59" fmla="*/ 84 h 19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22"/>
                  <a:gd name="T91" fmla="*/ 0 h 199"/>
                  <a:gd name="T92" fmla="*/ 522 w 522"/>
                  <a:gd name="T93" fmla="*/ 199 h 19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22" h="199">
                    <a:moveTo>
                      <a:pt x="522" y="84"/>
                    </a:moveTo>
                    <a:lnTo>
                      <a:pt x="310" y="18"/>
                    </a:lnTo>
                    <a:lnTo>
                      <a:pt x="308" y="17"/>
                    </a:lnTo>
                    <a:lnTo>
                      <a:pt x="295" y="12"/>
                    </a:lnTo>
                    <a:lnTo>
                      <a:pt x="270" y="6"/>
                    </a:lnTo>
                    <a:lnTo>
                      <a:pt x="236" y="3"/>
                    </a:lnTo>
                    <a:lnTo>
                      <a:pt x="204" y="0"/>
                    </a:lnTo>
                    <a:lnTo>
                      <a:pt x="168" y="3"/>
                    </a:lnTo>
                    <a:lnTo>
                      <a:pt x="133" y="11"/>
                    </a:lnTo>
                    <a:lnTo>
                      <a:pt x="95" y="27"/>
                    </a:lnTo>
                    <a:lnTo>
                      <a:pt x="62" y="52"/>
                    </a:lnTo>
                    <a:lnTo>
                      <a:pt x="34" y="86"/>
                    </a:lnTo>
                    <a:lnTo>
                      <a:pt x="12" y="137"/>
                    </a:lnTo>
                    <a:lnTo>
                      <a:pt x="0" y="196"/>
                    </a:lnTo>
                    <a:lnTo>
                      <a:pt x="12" y="198"/>
                    </a:lnTo>
                    <a:lnTo>
                      <a:pt x="24" y="199"/>
                    </a:lnTo>
                    <a:lnTo>
                      <a:pt x="36" y="140"/>
                    </a:lnTo>
                    <a:lnTo>
                      <a:pt x="52" y="101"/>
                    </a:lnTo>
                    <a:lnTo>
                      <a:pt x="77" y="70"/>
                    </a:lnTo>
                    <a:lnTo>
                      <a:pt x="106" y="48"/>
                    </a:lnTo>
                    <a:lnTo>
                      <a:pt x="136" y="34"/>
                    </a:lnTo>
                    <a:lnTo>
                      <a:pt x="171" y="27"/>
                    </a:lnTo>
                    <a:lnTo>
                      <a:pt x="204" y="24"/>
                    </a:lnTo>
                    <a:lnTo>
                      <a:pt x="236" y="27"/>
                    </a:lnTo>
                    <a:lnTo>
                      <a:pt x="261" y="30"/>
                    </a:lnTo>
                    <a:lnTo>
                      <a:pt x="280" y="36"/>
                    </a:lnTo>
                    <a:lnTo>
                      <a:pt x="296" y="37"/>
                    </a:lnTo>
                    <a:lnTo>
                      <a:pt x="304" y="42"/>
                    </a:lnTo>
                    <a:lnTo>
                      <a:pt x="492" y="99"/>
                    </a:lnTo>
                    <a:lnTo>
                      <a:pt x="522"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2" name="Freeform 268"/>
              <p:cNvSpPr>
                <a:spLocks/>
              </p:cNvSpPr>
              <p:nvPr/>
            </p:nvSpPr>
            <p:spPr bwMode="auto">
              <a:xfrm>
                <a:off x="3794" y="2999"/>
                <a:ext cx="8" cy="1"/>
              </a:xfrm>
              <a:custGeom>
                <a:avLst/>
                <a:gdLst>
                  <a:gd name="T0" fmla="*/ 0 w 24"/>
                  <a:gd name="T1" fmla="*/ 0 h 3"/>
                  <a:gd name="T2" fmla="*/ 0 w 24"/>
                  <a:gd name="T3" fmla="*/ 0 h 3"/>
                  <a:gd name="T4" fmla="*/ 0 w 24"/>
                  <a:gd name="T5" fmla="*/ 2 h 3"/>
                  <a:gd name="T6" fmla="*/ 0 w 24"/>
                  <a:gd name="T7" fmla="*/ 3 h 3"/>
                  <a:gd name="T8" fmla="*/ 12 w 24"/>
                  <a:gd name="T9" fmla="*/ 3 h 3"/>
                  <a:gd name="T10" fmla="*/ 24 w 24"/>
                  <a:gd name="T11" fmla="*/ 3 h 3"/>
                  <a:gd name="T12" fmla="*/ 24 w 24"/>
                  <a:gd name="T13" fmla="*/ 2 h 3"/>
                  <a:gd name="T14" fmla="*/ 12 w 24"/>
                  <a:gd name="T15" fmla="*/ 2 h 3"/>
                  <a:gd name="T16" fmla="*/ 0 w 24"/>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3"/>
                  <a:gd name="T29" fmla="*/ 24 w 24"/>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3">
                    <a:moveTo>
                      <a:pt x="0" y="0"/>
                    </a:moveTo>
                    <a:lnTo>
                      <a:pt x="0" y="0"/>
                    </a:lnTo>
                    <a:lnTo>
                      <a:pt x="0" y="2"/>
                    </a:lnTo>
                    <a:lnTo>
                      <a:pt x="0" y="3"/>
                    </a:lnTo>
                    <a:lnTo>
                      <a:pt x="12" y="3"/>
                    </a:lnTo>
                    <a:lnTo>
                      <a:pt x="24" y="3"/>
                    </a:lnTo>
                    <a:lnTo>
                      <a:pt x="24" y="2"/>
                    </a:lnTo>
                    <a:lnTo>
                      <a:pt x="1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3" name="Freeform 269"/>
              <p:cNvSpPr>
                <a:spLocks/>
              </p:cNvSpPr>
              <p:nvPr/>
            </p:nvSpPr>
            <p:spPr bwMode="auto">
              <a:xfrm>
                <a:off x="3791" y="2999"/>
                <a:ext cx="11" cy="11"/>
              </a:xfrm>
              <a:custGeom>
                <a:avLst/>
                <a:gdLst>
                  <a:gd name="T0" fmla="*/ 21 w 33"/>
                  <a:gd name="T1" fmla="*/ 3 h 34"/>
                  <a:gd name="T2" fmla="*/ 9 w 33"/>
                  <a:gd name="T3" fmla="*/ 0 h 34"/>
                  <a:gd name="T4" fmla="*/ 8 w 33"/>
                  <a:gd name="T5" fmla="*/ 6 h 34"/>
                  <a:gd name="T6" fmla="*/ 0 w 33"/>
                  <a:gd name="T7" fmla="*/ 28 h 34"/>
                  <a:gd name="T8" fmla="*/ 12 w 33"/>
                  <a:gd name="T9" fmla="*/ 31 h 34"/>
                  <a:gd name="T10" fmla="*/ 24 w 33"/>
                  <a:gd name="T11" fmla="*/ 34 h 34"/>
                  <a:gd name="T12" fmla="*/ 31 w 33"/>
                  <a:gd name="T13" fmla="*/ 12 h 34"/>
                  <a:gd name="T14" fmla="*/ 33 w 33"/>
                  <a:gd name="T15" fmla="*/ 6 h 34"/>
                  <a:gd name="T16" fmla="*/ 33 w 33"/>
                  <a:gd name="T17" fmla="*/ 3 h 34"/>
                  <a:gd name="T18" fmla="*/ 33 w 33"/>
                  <a:gd name="T19" fmla="*/ 3 h 34"/>
                  <a:gd name="T20" fmla="*/ 21 w 33"/>
                  <a:gd name="T21" fmla="*/ 3 h 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
                  <a:gd name="T34" fmla="*/ 0 h 34"/>
                  <a:gd name="T35" fmla="*/ 33 w 33"/>
                  <a:gd name="T36" fmla="*/ 34 h 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 h="34">
                    <a:moveTo>
                      <a:pt x="21" y="3"/>
                    </a:moveTo>
                    <a:lnTo>
                      <a:pt x="9" y="0"/>
                    </a:lnTo>
                    <a:lnTo>
                      <a:pt x="8" y="6"/>
                    </a:lnTo>
                    <a:lnTo>
                      <a:pt x="0" y="28"/>
                    </a:lnTo>
                    <a:lnTo>
                      <a:pt x="12" y="31"/>
                    </a:lnTo>
                    <a:lnTo>
                      <a:pt x="24" y="34"/>
                    </a:lnTo>
                    <a:lnTo>
                      <a:pt x="31" y="12"/>
                    </a:lnTo>
                    <a:lnTo>
                      <a:pt x="33" y="6"/>
                    </a:lnTo>
                    <a:lnTo>
                      <a:pt x="33" y="3"/>
                    </a:lnTo>
                    <a:lnTo>
                      <a:pt x="2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4" name="Freeform 270"/>
              <p:cNvSpPr>
                <a:spLocks/>
              </p:cNvSpPr>
              <p:nvPr/>
            </p:nvSpPr>
            <p:spPr bwMode="auto">
              <a:xfrm>
                <a:off x="3592" y="2994"/>
                <a:ext cx="212" cy="555"/>
              </a:xfrm>
              <a:custGeom>
                <a:avLst/>
                <a:gdLst>
                  <a:gd name="T0" fmla="*/ 608 w 636"/>
                  <a:gd name="T1" fmla="*/ 45 h 1665"/>
                  <a:gd name="T2" fmla="*/ 598 w 636"/>
                  <a:gd name="T3" fmla="*/ 42 h 1665"/>
                  <a:gd name="T4" fmla="*/ 594 w 636"/>
                  <a:gd name="T5" fmla="*/ 53 h 1665"/>
                  <a:gd name="T6" fmla="*/ 583 w 636"/>
                  <a:gd name="T7" fmla="*/ 76 h 1665"/>
                  <a:gd name="T8" fmla="*/ 573 w 636"/>
                  <a:gd name="T9" fmla="*/ 98 h 1665"/>
                  <a:gd name="T10" fmla="*/ 566 w 636"/>
                  <a:gd name="T11" fmla="*/ 114 h 1665"/>
                  <a:gd name="T12" fmla="*/ 546 w 636"/>
                  <a:gd name="T13" fmla="*/ 148 h 1665"/>
                  <a:gd name="T14" fmla="*/ 529 w 636"/>
                  <a:gd name="T15" fmla="*/ 176 h 1665"/>
                  <a:gd name="T16" fmla="*/ 493 w 636"/>
                  <a:gd name="T17" fmla="*/ 231 h 1665"/>
                  <a:gd name="T18" fmla="*/ 486 w 636"/>
                  <a:gd name="T19" fmla="*/ 240 h 1665"/>
                  <a:gd name="T20" fmla="*/ 436 w 636"/>
                  <a:gd name="T21" fmla="*/ 310 h 1665"/>
                  <a:gd name="T22" fmla="*/ 420 w 636"/>
                  <a:gd name="T23" fmla="*/ 335 h 1665"/>
                  <a:gd name="T24" fmla="*/ 375 w 636"/>
                  <a:gd name="T25" fmla="*/ 402 h 1665"/>
                  <a:gd name="T26" fmla="*/ 328 w 636"/>
                  <a:gd name="T27" fmla="*/ 478 h 1665"/>
                  <a:gd name="T28" fmla="*/ 278 w 636"/>
                  <a:gd name="T29" fmla="*/ 561 h 1665"/>
                  <a:gd name="T30" fmla="*/ 228 w 636"/>
                  <a:gd name="T31" fmla="*/ 648 h 1665"/>
                  <a:gd name="T32" fmla="*/ 178 w 636"/>
                  <a:gd name="T33" fmla="*/ 733 h 1665"/>
                  <a:gd name="T34" fmla="*/ 131 w 636"/>
                  <a:gd name="T35" fmla="*/ 818 h 1665"/>
                  <a:gd name="T36" fmla="*/ 99 w 636"/>
                  <a:gd name="T37" fmla="*/ 877 h 1665"/>
                  <a:gd name="T38" fmla="*/ 51 w 636"/>
                  <a:gd name="T39" fmla="*/ 970 h 1665"/>
                  <a:gd name="T40" fmla="*/ 22 w 636"/>
                  <a:gd name="T41" fmla="*/ 1031 h 1665"/>
                  <a:gd name="T42" fmla="*/ 0 w 636"/>
                  <a:gd name="T43" fmla="*/ 1082 h 1665"/>
                  <a:gd name="T44" fmla="*/ 127 w 636"/>
                  <a:gd name="T45" fmla="*/ 1665 h 1665"/>
                  <a:gd name="T46" fmla="*/ 138 w 636"/>
                  <a:gd name="T47" fmla="*/ 1664 h 1665"/>
                  <a:gd name="T48" fmla="*/ 150 w 636"/>
                  <a:gd name="T49" fmla="*/ 1662 h 1665"/>
                  <a:gd name="T50" fmla="*/ 23 w 636"/>
                  <a:gd name="T51" fmla="*/ 1085 h 1665"/>
                  <a:gd name="T52" fmla="*/ 43 w 636"/>
                  <a:gd name="T53" fmla="*/ 1039 h 1665"/>
                  <a:gd name="T54" fmla="*/ 72 w 636"/>
                  <a:gd name="T55" fmla="*/ 979 h 1665"/>
                  <a:gd name="T56" fmla="*/ 99 w 636"/>
                  <a:gd name="T57" fmla="*/ 927 h 1665"/>
                  <a:gd name="T58" fmla="*/ 152 w 636"/>
                  <a:gd name="T59" fmla="*/ 830 h 1665"/>
                  <a:gd name="T60" fmla="*/ 199 w 636"/>
                  <a:gd name="T61" fmla="*/ 745 h 1665"/>
                  <a:gd name="T62" fmla="*/ 249 w 636"/>
                  <a:gd name="T63" fmla="*/ 659 h 1665"/>
                  <a:gd name="T64" fmla="*/ 299 w 636"/>
                  <a:gd name="T65" fmla="*/ 573 h 1665"/>
                  <a:gd name="T66" fmla="*/ 349 w 636"/>
                  <a:gd name="T67" fmla="*/ 490 h 1665"/>
                  <a:gd name="T68" fmla="*/ 396 w 636"/>
                  <a:gd name="T69" fmla="*/ 413 h 1665"/>
                  <a:gd name="T70" fmla="*/ 440 w 636"/>
                  <a:gd name="T71" fmla="*/ 347 h 1665"/>
                  <a:gd name="T72" fmla="*/ 498 w 636"/>
                  <a:gd name="T73" fmla="*/ 260 h 1665"/>
                  <a:gd name="T74" fmla="*/ 504 w 636"/>
                  <a:gd name="T75" fmla="*/ 251 h 1665"/>
                  <a:gd name="T76" fmla="*/ 543 w 636"/>
                  <a:gd name="T77" fmla="*/ 195 h 1665"/>
                  <a:gd name="T78" fmla="*/ 549 w 636"/>
                  <a:gd name="T79" fmla="*/ 188 h 1665"/>
                  <a:gd name="T80" fmla="*/ 567 w 636"/>
                  <a:gd name="T81" fmla="*/ 160 h 1665"/>
                  <a:gd name="T82" fmla="*/ 577 w 636"/>
                  <a:gd name="T83" fmla="*/ 141 h 1665"/>
                  <a:gd name="T84" fmla="*/ 594 w 636"/>
                  <a:gd name="T85" fmla="*/ 107 h 1665"/>
                  <a:gd name="T86" fmla="*/ 604 w 636"/>
                  <a:gd name="T87" fmla="*/ 85 h 1665"/>
                  <a:gd name="T88" fmla="*/ 611 w 636"/>
                  <a:gd name="T89" fmla="*/ 70 h 1665"/>
                  <a:gd name="T90" fmla="*/ 636 w 636"/>
                  <a:gd name="T91" fmla="*/ 0 h 1665"/>
                  <a:gd name="T92" fmla="*/ 620 w 636"/>
                  <a:gd name="T93" fmla="*/ 48 h 1665"/>
                  <a:gd name="T94" fmla="*/ 608 w 636"/>
                  <a:gd name="T95" fmla="*/ 45 h 166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36"/>
                  <a:gd name="T145" fmla="*/ 0 h 1665"/>
                  <a:gd name="T146" fmla="*/ 636 w 636"/>
                  <a:gd name="T147" fmla="*/ 1665 h 166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36" h="1665">
                    <a:moveTo>
                      <a:pt x="608" y="45"/>
                    </a:moveTo>
                    <a:lnTo>
                      <a:pt x="598" y="42"/>
                    </a:lnTo>
                    <a:lnTo>
                      <a:pt x="594" y="53"/>
                    </a:lnTo>
                    <a:lnTo>
                      <a:pt x="583" y="76"/>
                    </a:lnTo>
                    <a:lnTo>
                      <a:pt x="573" y="98"/>
                    </a:lnTo>
                    <a:lnTo>
                      <a:pt x="566" y="114"/>
                    </a:lnTo>
                    <a:lnTo>
                      <a:pt x="546" y="148"/>
                    </a:lnTo>
                    <a:lnTo>
                      <a:pt x="529" y="176"/>
                    </a:lnTo>
                    <a:lnTo>
                      <a:pt x="493" y="231"/>
                    </a:lnTo>
                    <a:lnTo>
                      <a:pt x="486" y="240"/>
                    </a:lnTo>
                    <a:lnTo>
                      <a:pt x="436" y="310"/>
                    </a:lnTo>
                    <a:lnTo>
                      <a:pt x="420" y="335"/>
                    </a:lnTo>
                    <a:lnTo>
                      <a:pt x="375" y="402"/>
                    </a:lnTo>
                    <a:lnTo>
                      <a:pt x="328" y="478"/>
                    </a:lnTo>
                    <a:lnTo>
                      <a:pt x="278" y="561"/>
                    </a:lnTo>
                    <a:lnTo>
                      <a:pt x="228" y="648"/>
                    </a:lnTo>
                    <a:lnTo>
                      <a:pt x="178" y="733"/>
                    </a:lnTo>
                    <a:lnTo>
                      <a:pt x="131" y="818"/>
                    </a:lnTo>
                    <a:lnTo>
                      <a:pt x="99" y="877"/>
                    </a:lnTo>
                    <a:lnTo>
                      <a:pt x="51" y="970"/>
                    </a:lnTo>
                    <a:lnTo>
                      <a:pt x="22" y="1031"/>
                    </a:lnTo>
                    <a:lnTo>
                      <a:pt x="0" y="1082"/>
                    </a:lnTo>
                    <a:lnTo>
                      <a:pt x="127" y="1665"/>
                    </a:lnTo>
                    <a:lnTo>
                      <a:pt x="138" y="1664"/>
                    </a:lnTo>
                    <a:lnTo>
                      <a:pt x="150" y="1662"/>
                    </a:lnTo>
                    <a:lnTo>
                      <a:pt x="23" y="1085"/>
                    </a:lnTo>
                    <a:lnTo>
                      <a:pt x="43" y="1039"/>
                    </a:lnTo>
                    <a:lnTo>
                      <a:pt x="72" y="979"/>
                    </a:lnTo>
                    <a:lnTo>
                      <a:pt x="99" y="927"/>
                    </a:lnTo>
                    <a:lnTo>
                      <a:pt x="152" y="830"/>
                    </a:lnTo>
                    <a:lnTo>
                      <a:pt x="199" y="745"/>
                    </a:lnTo>
                    <a:lnTo>
                      <a:pt x="249" y="659"/>
                    </a:lnTo>
                    <a:lnTo>
                      <a:pt x="299" y="573"/>
                    </a:lnTo>
                    <a:lnTo>
                      <a:pt x="349" y="490"/>
                    </a:lnTo>
                    <a:lnTo>
                      <a:pt x="396" y="413"/>
                    </a:lnTo>
                    <a:lnTo>
                      <a:pt x="440" y="347"/>
                    </a:lnTo>
                    <a:lnTo>
                      <a:pt x="498" y="260"/>
                    </a:lnTo>
                    <a:lnTo>
                      <a:pt x="504" y="251"/>
                    </a:lnTo>
                    <a:lnTo>
                      <a:pt x="543" y="195"/>
                    </a:lnTo>
                    <a:lnTo>
                      <a:pt x="549" y="188"/>
                    </a:lnTo>
                    <a:lnTo>
                      <a:pt x="567" y="160"/>
                    </a:lnTo>
                    <a:lnTo>
                      <a:pt x="577" y="141"/>
                    </a:lnTo>
                    <a:lnTo>
                      <a:pt x="594" y="107"/>
                    </a:lnTo>
                    <a:lnTo>
                      <a:pt x="604" y="85"/>
                    </a:lnTo>
                    <a:lnTo>
                      <a:pt x="611" y="70"/>
                    </a:lnTo>
                    <a:lnTo>
                      <a:pt x="636" y="0"/>
                    </a:lnTo>
                    <a:lnTo>
                      <a:pt x="620" y="48"/>
                    </a:lnTo>
                    <a:lnTo>
                      <a:pt x="60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5" name="Freeform 271"/>
              <p:cNvSpPr>
                <a:spLocks/>
              </p:cNvSpPr>
              <p:nvPr/>
            </p:nvSpPr>
            <p:spPr bwMode="auto">
              <a:xfrm>
                <a:off x="3635" y="3549"/>
                <a:ext cx="6" cy="2"/>
              </a:xfrm>
              <a:custGeom>
                <a:avLst/>
                <a:gdLst>
                  <a:gd name="T0" fmla="*/ 0 w 20"/>
                  <a:gd name="T1" fmla="*/ 1 h 6"/>
                  <a:gd name="T2" fmla="*/ 0 w 20"/>
                  <a:gd name="T3" fmla="*/ 1 h 6"/>
                  <a:gd name="T4" fmla="*/ 20 w 20"/>
                  <a:gd name="T5" fmla="*/ 6 h 6"/>
                  <a:gd name="T6" fmla="*/ 11 w 20"/>
                  <a:gd name="T7" fmla="*/ 0 h 6"/>
                  <a:gd name="T8" fmla="*/ 0 w 20"/>
                  <a:gd name="T9" fmla="*/ 1 h 6"/>
                  <a:gd name="T10" fmla="*/ 0 60000 65536"/>
                  <a:gd name="T11" fmla="*/ 0 60000 65536"/>
                  <a:gd name="T12" fmla="*/ 0 60000 65536"/>
                  <a:gd name="T13" fmla="*/ 0 60000 65536"/>
                  <a:gd name="T14" fmla="*/ 0 60000 65536"/>
                  <a:gd name="T15" fmla="*/ 0 w 20"/>
                  <a:gd name="T16" fmla="*/ 0 h 6"/>
                  <a:gd name="T17" fmla="*/ 20 w 20"/>
                  <a:gd name="T18" fmla="*/ 6 h 6"/>
                </a:gdLst>
                <a:ahLst/>
                <a:cxnLst>
                  <a:cxn ang="T10">
                    <a:pos x="T0" y="T1"/>
                  </a:cxn>
                  <a:cxn ang="T11">
                    <a:pos x="T2" y="T3"/>
                  </a:cxn>
                  <a:cxn ang="T12">
                    <a:pos x="T4" y="T5"/>
                  </a:cxn>
                  <a:cxn ang="T13">
                    <a:pos x="T6" y="T7"/>
                  </a:cxn>
                  <a:cxn ang="T14">
                    <a:pos x="T8" y="T9"/>
                  </a:cxn>
                </a:cxnLst>
                <a:rect l="T15" t="T16" r="T17" b="T18"/>
                <a:pathLst>
                  <a:path w="20" h="6">
                    <a:moveTo>
                      <a:pt x="0" y="1"/>
                    </a:moveTo>
                    <a:lnTo>
                      <a:pt x="0" y="1"/>
                    </a:lnTo>
                    <a:lnTo>
                      <a:pt x="20" y="6"/>
                    </a:lnTo>
                    <a:lnTo>
                      <a:pt x="11"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6" name="Freeform 272"/>
              <p:cNvSpPr>
                <a:spLocks/>
              </p:cNvSpPr>
              <p:nvPr/>
            </p:nvSpPr>
            <p:spPr bwMode="auto">
              <a:xfrm>
                <a:off x="3807" y="2581"/>
                <a:ext cx="438" cy="433"/>
              </a:xfrm>
              <a:custGeom>
                <a:avLst/>
                <a:gdLst>
                  <a:gd name="T0" fmla="*/ 879 w 1314"/>
                  <a:gd name="T1" fmla="*/ 1270 h 1297"/>
                  <a:gd name="T2" fmla="*/ 1009 w 1314"/>
                  <a:gd name="T3" fmla="*/ 1207 h 1297"/>
                  <a:gd name="T4" fmla="*/ 1122 w 1314"/>
                  <a:gd name="T5" fmla="*/ 1118 h 1297"/>
                  <a:gd name="T6" fmla="*/ 1212 w 1314"/>
                  <a:gd name="T7" fmla="*/ 1006 h 1297"/>
                  <a:gd name="T8" fmla="*/ 1275 w 1314"/>
                  <a:gd name="T9" fmla="*/ 877 h 1297"/>
                  <a:gd name="T10" fmla="*/ 1309 w 1314"/>
                  <a:gd name="T11" fmla="*/ 732 h 1297"/>
                  <a:gd name="T12" fmla="*/ 1308 w 1314"/>
                  <a:gd name="T13" fmla="*/ 566 h 1297"/>
                  <a:gd name="T14" fmla="*/ 1262 w 1314"/>
                  <a:gd name="T15" fmla="*/ 400 h 1297"/>
                  <a:gd name="T16" fmla="*/ 1177 w 1314"/>
                  <a:gd name="T17" fmla="*/ 254 h 1297"/>
                  <a:gd name="T18" fmla="*/ 1059 w 1314"/>
                  <a:gd name="T19" fmla="*/ 136 h 1297"/>
                  <a:gd name="T20" fmla="*/ 913 w 1314"/>
                  <a:gd name="T21" fmla="*/ 51 h 1297"/>
                  <a:gd name="T22" fmla="*/ 746 w 1314"/>
                  <a:gd name="T23" fmla="*/ 6 h 1297"/>
                  <a:gd name="T24" fmla="*/ 568 w 1314"/>
                  <a:gd name="T25" fmla="*/ 6 h 1297"/>
                  <a:gd name="T26" fmla="*/ 402 w 1314"/>
                  <a:gd name="T27" fmla="*/ 51 h 1297"/>
                  <a:gd name="T28" fmla="*/ 256 w 1314"/>
                  <a:gd name="T29" fmla="*/ 136 h 1297"/>
                  <a:gd name="T30" fmla="*/ 138 w 1314"/>
                  <a:gd name="T31" fmla="*/ 254 h 1297"/>
                  <a:gd name="T32" fmla="*/ 53 w 1314"/>
                  <a:gd name="T33" fmla="*/ 400 h 1297"/>
                  <a:gd name="T34" fmla="*/ 7 w 1314"/>
                  <a:gd name="T35" fmla="*/ 566 h 1297"/>
                  <a:gd name="T36" fmla="*/ 3 w 1314"/>
                  <a:gd name="T37" fmla="*/ 706 h 1297"/>
                  <a:gd name="T38" fmla="*/ 19 w 1314"/>
                  <a:gd name="T39" fmla="*/ 806 h 1297"/>
                  <a:gd name="T40" fmla="*/ 51 w 1314"/>
                  <a:gd name="T41" fmla="*/ 902 h 1297"/>
                  <a:gd name="T42" fmla="*/ 97 w 1314"/>
                  <a:gd name="T43" fmla="*/ 990 h 1297"/>
                  <a:gd name="T44" fmla="*/ 154 w 1314"/>
                  <a:gd name="T45" fmla="*/ 1070 h 1297"/>
                  <a:gd name="T46" fmla="*/ 221 w 1314"/>
                  <a:gd name="T47" fmla="*/ 1140 h 1297"/>
                  <a:gd name="T48" fmla="*/ 263 w 1314"/>
                  <a:gd name="T49" fmla="*/ 1176 h 1297"/>
                  <a:gd name="T50" fmla="*/ 272 w 1314"/>
                  <a:gd name="T51" fmla="*/ 1174 h 1297"/>
                  <a:gd name="T52" fmla="*/ 293 w 1314"/>
                  <a:gd name="T53" fmla="*/ 1174 h 1297"/>
                  <a:gd name="T54" fmla="*/ 324 w 1314"/>
                  <a:gd name="T55" fmla="*/ 1174 h 1297"/>
                  <a:gd name="T56" fmla="*/ 362 w 1314"/>
                  <a:gd name="T57" fmla="*/ 1179 h 1297"/>
                  <a:gd name="T58" fmla="*/ 402 w 1314"/>
                  <a:gd name="T59" fmla="*/ 1188 h 1297"/>
                  <a:gd name="T60" fmla="*/ 440 w 1314"/>
                  <a:gd name="T61" fmla="*/ 1204 h 1297"/>
                  <a:gd name="T62" fmla="*/ 446 w 1314"/>
                  <a:gd name="T63" fmla="*/ 1205 h 1297"/>
                  <a:gd name="T64" fmla="*/ 459 w 1314"/>
                  <a:gd name="T65" fmla="*/ 1213 h 1297"/>
                  <a:gd name="T66" fmla="*/ 477 w 1314"/>
                  <a:gd name="T67" fmla="*/ 1223 h 1297"/>
                  <a:gd name="T68" fmla="*/ 495 w 1314"/>
                  <a:gd name="T69" fmla="*/ 1232 h 1297"/>
                  <a:gd name="T70" fmla="*/ 511 w 1314"/>
                  <a:gd name="T71" fmla="*/ 1241 h 1297"/>
                  <a:gd name="T72" fmla="*/ 520 w 1314"/>
                  <a:gd name="T73" fmla="*/ 1245 h 1297"/>
                  <a:gd name="T74" fmla="*/ 528 w 1314"/>
                  <a:gd name="T75" fmla="*/ 1248 h 1297"/>
                  <a:gd name="T76" fmla="*/ 551 w 1314"/>
                  <a:gd name="T77" fmla="*/ 1255 h 1297"/>
                  <a:gd name="T78" fmla="*/ 587 w 1314"/>
                  <a:gd name="T79" fmla="*/ 1267 h 1297"/>
                  <a:gd name="T80" fmla="*/ 639 w 1314"/>
                  <a:gd name="T81" fmla="*/ 1279 h 1297"/>
                  <a:gd name="T82" fmla="*/ 707 w 1314"/>
                  <a:gd name="T83" fmla="*/ 1289 h 1297"/>
                  <a:gd name="T84" fmla="*/ 789 w 1314"/>
                  <a:gd name="T85" fmla="*/ 1297 h 1297"/>
                  <a:gd name="T86" fmla="*/ 807 w 1314"/>
                  <a:gd name="T87" fmla="*/ 1292 h 129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14"/>
                  <a:gd name="T133" fmla="*/ 0 h 1297"/>
                  <a:gd name="T134" fmla="*/ 1314 w 1314"/>
                  <a:gd name="T135" fmla="*/ 1297 h 129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14" h="1297">
                    <a:moveTo>
                      <a:pt x="807" y="1292"/>
                    </a:moveTo>
                    <a:lnTo>
                      <a:pt x="879" y="1270"/>
                    </a:lnTo>
                    <a:lnTo>
                      <a:pt x="945" y="1242"/>
                    </a:lnTo>
                    <a:lnTo>
                      <a:pt x="1009" y="1207"/>
                    </a:lnTo>
                    <a:lnTo>
                      <a:pt x="1068" y="1165"/>
                    </a:lnTo>
                    <a:lnTo>
                      <a:pt x="1122" y="1118"/>
                    </a:lnTo>
                    <a:lnTo>
                      <a:pt x="1169" y="1065"/>
                    </a:lnTo>
                    <a:lnTo>
                      <a:pt x="1212" y="1006"/>
                    </a:lnTo>
                    <a:lnTo>
                      <a:pt x="1247" y="943"/>
                    </a:lnTo>
                    <a:lnTo>
                      <a:pt x="1275" y="877"/>
                    </a:lnTo>
                    <a:lnTo>
                      <a:pt x="1297" y="806"/>
                    </a:lnTo>
                    <a:lnTo>
                      <a:pt x="1309" y="732"/>
                    </a:lnTo>
                    <a:lnTo>
                      <a:pt x="1314" y="656"/>
                    </a:lnTo>
                    <a:lnTo>
                      <a:pt x="1308" y="566"/>
                    </a:lnTo>
                    <a:lnTo>
                      <a:pt x="1291" y="481"/>
                    </a:lnTo>
                    <a:lnTo>
                      <a:pt x="1262" y="400"/>
                    </a:lnTo>
                    <a:lnTo>
                      <a:pt x="1225" y="324"/>
                    </a:lnTo>
                    <a:lnTo>
                      <a:pt x="1177" y="254"/>
                    </a:lnTo>
                    <a:lnTo>
                      <a:pt x="1122" y="192"/>
                    </a:lnTo>
                    <a:lnTo>
                      <a:pt x="1059" y="136"/>
                    </a:lnTo>
                    <a:lnTo>
                      <a:pt x="988" y="89"/>
                    </a:lnTo>
                    <a:lnTo>
                      <a:pt x="913" y="51"/>
                    </a:lnTo>
                    <a:lnTo>
                      <a:pt x="832" y="23"/>
                    </a:lnTo>
                    <a:lnTo>
                      <a:pt x="746" y="6"/>
                    </a:lnTo>
                    <a:lnTo>
                      <a:pt x="657" y="0"/>
                    </a:lnTo>
                    <a:lnTo>
                      <a:pt x="568" y="6"/>
                    </a:lnTo>
                    <a:lnTo>
                      <a:pt x="483" y="23"/>
                    </a:lnTo>
                    <a:lnTo>
                      <a:pt x="402" y="51"/>
                    </a:lnTo>
                    <a:lnTo>
                      <a:pt x="327" y="89"/>
                    </a:lnTo>
                    <a:lnTo>
                      <a:pt x="256" y="136"/>
                    </a:lnTo>
                    <a:lnTo>
                      <a:pt x="193" y="192"/>
                    </a:lnTo>
                    <a:lnTo>
                      <a:pt x="138" y="254"/>
                    </a:lnTo>
                    <a:lnTo>
                      <a:pt x="89" y="324"/>
                    </a:lnTo>
                    <a:lnTo>
                      <a:pt x="53" y="400"/>
                    </a:lnTo>
                    <a:lnTo>
                      <a:pt x="23" y="481"/>
                    </a:lnTo>
                    <a:lnTo>
                      <a:pt x="7" y="566"/>
                    </a:lnTo>
                    <a:lnTo>
                      <a:pt x="0" y="656"/>
                    </a:lnTo>
                    <a:lnTo>
                      <a:pt x="3" y="706"/>
                    </a:lnTo>
                    <a:lnTo>
                      <a:pt x="8" y="757"/>
                    </a:lnTo>
                    <a:lnTo>
                      <a:pt x="19" y="806"/>
                    </a:lnTo>
                    <a:lnTo>
                      <a:pt x="33" y="855"/>
                    </a:lnTo>
                    <a:lnTo>
                      <a:pt x="51" y="902"/>
                    </a:lnTo>
                    <a:lnTo>
                      <a:pt x="73" y="946"/>
                    </a:lnTo>
                    <a:lnTo>
                      <a:pt x="97" y="990"/>
                    </a:lnTo>
                    <a:lnTo>
                      <a:pt x="125" y="1031"/>
                    </a:lnTo>
                    <a:lnTo>
                      <a:pt x="154" y="1070"/>
                    </a:lnTo>
                    <a:lnTo>
                      <a:pt x="187" y="1107"/>
                    </a:lnTo>
                    <a:lnTo>
                      <a:pt x="221" y="1140"/>
                    </a:lnTo>
                    <a:lnTo>
                      <a:pt x="256" y="1171"/>
                    </a:lnTo>
                    <a:lnTo>
                      <a:pt x="263" y="1176"/>
                    </a:lnTo>
                    <a:lnTo>
                      <a:pt x="266" y="1174"/>
                    </a:lnTo>
                    <a:lnTo>
                      <a:pt x="272" y="1174"/>
                    </a:lnTo>
                    <a:lnTo>
                      <a:pt x="281" y="1174"/>
                    </a:lnTo>
                    <a:lnTo>
                      <a:pt x="293" y="1174"/>
                    </a:lnTo>
                    <a:lnTo>
                      <a:pt x="307" y="1174"/>
                    </a:lnTo>
                    <a:lnTo>
                      <a:pt x="324" y="1174"/>
                    </a:lnTo>
                    <a:lnTo>
                      <a:pt x="343" y="1176"/>
                    </a:lnTo>
                    <a:lnTo>
                      <a:pt x="362" y="1179"/>
                    </a:lnTo>
                    <a:lnTo>
                      <a:pt x="381" y="1183"/>
                    </a:lnTo>
                    <a:lnTo>
                      <a:pt x="402" y="1188"/>
                    </a:lnTo>
                    <a:lnTo>
                      <a:pt x="421" y="1195"/>
                    </a:lnTo>
                    <a:lnTo>
                      <a:pt x="440" y="1204"/>
                    </a:lnTo>
                    <a:lnTo>
                      <a:pt x="442" y="1204"/>
                    </a:lnTo>
                    <a:lnTo>
                      <a:pt x="446" y="1205"/>
                    </a:lnTo>
                    <a:lnTo>
                      <a:pt x="452" y="1210"/>
                    </a:lnTo>
                    <a:lnTo>
                      <a:pt x="459" y="1213"/>
                    </a:lnTo>
                    <a:lnTo>
                      <a:pt x="468" y="1217"/>
                    </a:lnTo>
                    <a:lnTo>
                      <a:pt x="477" y="1223"/>
                    </a:lnTo>
                    <a:lnTo>
                      <a:pt x="486" y="1227"/>
                    </a:lnTo>
                    <a:lnTo>
                      <a:pt x="495" y="1232"/>
                    </a:lnTo>
                    <a:lnTo>
                      <a:pt x="503" y="1236"/>
                    </a:lnTo>
                    <a:lnTo>
                      <a:pt x="511" y="1241"/>
                    </a:lnTo>
                    <a:lnTo>
                      <a:pt x="517" y="1244"/>
                    </a:lnTo>
                    <a:lnTo>
                      <a:pt x="520" y="1245"/>
                    </a:lnTo>
                    <a:lnTo>
                      <a:pt x="523" y="1245"/>
                    </a:lnTo>
                    <a:lnTo>
                      <a:pt x="528" y="1248"/>
                    </a:lnTo>
                    <a:lnTo>
                      <a:pt x="537" y="1251"/>
                    </a:lnTo>
                    <a:lnTo>
                      <a:pt x="551" y="1255"/>
                    </a:lnTo>
                    <a:lnTo>
                      <a:pt x="567" y="1261"/>
                    </a:lnTo>
                    <a:lnTo>
                      <a:pt x="587" y="1267"/>
                    </a:lnTo>
                    <a:lnTo>
                      <a:pt x="611" y="1273"/>
                    </a:lnTo>
                    <a:lnTo>
                      <a:pt x="639" y="1279"/>
                    </a:lnTo>
                    <a:lnTo>
                      <a:pt x="671" y="1285"/>
                    </a:lnTo>
                    <a:lnTo>
                      <a:pt x="707" y="1289"/>
                    </a:lnTo>
                    <a:lnTo>
                      <a:pt x="746" y="1294"/>
                    </a:lnTo>
                    <a:lnTo>
                      <a:pt x="789" y="1297"/>
                    </a:lnTo>
                    <a:lnTo>
                      <a:pt x="807" y="12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7" name="Freeform 273"/>
              <p:cNvSpPr>
                <a:spLocks/>
              </p:cNvSpPr>
              <p:nvPr/>
            </p:nvSpPr>
            <p:spPr bwMode="auto">
              <a:xfrm>
                <a:off x="3967" y="2579"/>
                <a:ext cx="280" cy="435"/>
              </a:xfrm>
              <a:custGeom>
                <a:avLst/>
                <a:gdLst>
                  <a:gd name="T0" fmla="*/ 324 w 840"/>
                  <a:gd name="T1" fmla="*/ 1292 h 1306"/>
                  <a:gd name="T2" fmla="*/ 327 w 840"/>
                  <a:gd name="T3" fmla="*/ 1306 h 1306"/>
                  <a:gd name="T4" fmla="*/ 404 w 840"/>
                  <a:gd name="T5" fmla="*/ 1283 h 1306"/>
                  <a:gd name="T6" fmla="*/ 457 w 840"/>
                  <a:gd name="T7" fmla="*/ 1261 h 1306"/>
                  <a:gd name="T8" fmla="*/ 536 w 840"/>
                  <a:gd name="T9" fmla="*/ 1217 h 1306"/>
                  <a:gd name="T10" fmla="*/ 591 w 840"/>
                  <a:gd name="T11" fmla="*/ 1178 h 1306"/>
                  <a:gd name="T12" fmla="*/ 645 w 840"/>
                  <a:gd name="T13" fmla="*/ 1131 h 1306"/>
                  <a:gd name="T14" fmla="*/ 694 w 840"/>
                  <a:gd name="T15" fmla="*/ 1077 h 1306"/>
                  <a:gd name="T16" fmla="*/ 734 w 840"/>
                  <a:gd name="T17" fmla="*/ 1022 h 1306"/>
                  <a:gd name="T18" fmla="*/ 778 w 840"/>
                  <a:gd name="T19" fmla="*/ 943 h 1306"/>
                  <a:gd name="T20" fmla="*/ 800 w 840"/>
                  <a:gd name="T21" fmla="*/ 890 h 1306"/>
                  <a:gd name="T22" fmla="*/ 824 w 840"/>
                  <a:gd name="T23" fmla="*/ 816 h 1306"/>
                  <a:gd name="T24" fmla="*/ 836 w 840"/>
                  <a:gd name="T25" fmla="*/ 739 h 1306"/>
                  <a:gd name="T26" fmla="*/ 840 w 840"/>
                  <a:gd name="T27" fmla="*/ 663 h 1306"/>
                  <a:gd name="T28" fmla="*/ 834 w 840"/>
                  <a:gd name="T29" fmla="*/ 572 h 1306"/>
                  <a:gd name="T30" fmla="*/ 818 w 840"/>
                  <a:gd name="T31" fmla="*/ 486 h 1306"/>
                  <a:gd name="T32" fmla="*/ 790 w 840"/>
                  <a:gd name="T33" fmla="*/ 411 h 1306"/>
                  <a:gd name="T34" fmla="*/ 749 w 840"/>
                  <a:gd name="T35" fmla="*/ 324 h 1306"/>
                  <a:gd name="T36" fmla="*/ 701 w 840"/>
                  <a:gd name="T37" fmla="*/ 256 h 1306"/>
                  <a:gd name="T38" fmla="*/ 647 w 840"/>
                  <a:gd name="T39" fmla="*/ 195 h 1306"/>
                  <a:gd name="T40" fmla="*/ 582 w 840"/>
                  <a:gd name="T41" fmla="*/ 137 h 1306"/>
                  <a:gd name="T42" fmla="*/ 516 w 840"/>
                  <a:gd name="T43" fmla="*/ 93 h 1306"/>
                  <a:gd name="T44" fmla="*/ 430 w 840"/>
                  <a:gd name="T45" fmla="*/ 49 h 1306"/>
                  <a:gd name="T46" fmla="*/ 352 w 840"/>
                  <a:gd name="T47" fmla="*/ 22 h 1306"/>
                  <a:gd name="T48" fmla="*/ 267 w 840"/>
                  <a:gd name="T49" fmla="*/ 6 h 1306"/>
                  <a:gd name="T50" fmla="*/ 176 w 840"/>
                  <a:gd name="T51" fmla="*/ 0 h 1306"/>
                  <a:gd name="T52" fmla="*/ 86 w 840"/>
                  <a:gd name="T53" fmla="*/ 6 h 1306"/>
                  <a:gd name="T54" fmla="*/ 0 w 840"/>
                  <a:gd name="T55" fmla="*/ 22 h 1306"/>
                  <a:gd name="T56" fmla="*/ 3 w 840"/>
                  <a:gd name="T57" fmla="*/ 37 h 1306"/>
                  <a:gd name="T58" fmla="*/ 89 w 840"/>
                  <a:gd name="T59" fmla="*/ 21 h 1306"/>
                  <a:gd name="T60" fmla="*/ 176 w 840"/>
                  <a:gd name="T61" fmla="*/ 15 h 1306"/>
                  <a:gd name="T62" fmla="*/ 264 w 840"/>
                  <a:gd name="T63" fmla="*/ 21 h 1306"/>
                  <a:gd name="T64" fmla="*/ 349 w 840"/>
                  <a:gd name="T65" fmla="*/ 37 h 1306"/>
                  <a:gd name="T66" fmla="*/ 433 w 840"/>
                  <a:gd name="T67" fmla="*/ 66 h 1306"/>
                  <a:gd name="T68" fmla="*/ 498 w 840"/>
                  <a:gd name="T69" fmla="*/ 99 h 1306"/>
                  <a:gd name="T70" fmla="*/ 573 w 840"/>
                  <a:gd name="T71" fmla="*/ 149 h 1306"/>
                  <a:gd name="T72" fmla="*/ 635 w 840"/>
                  <a:gd name="T73" fmla="*/ 203 h 1306"/>
                  <a:gd name="T74" fmla="*/ 690 w 840"/>
                  <a:gd name="T75" fmla="*/ 265 h 1306"/>
                  <a:gd name="T76" fmla="*/ 740 w 840"/>
                  <a:gd name="T77" fmla="*/ 339 h 1306"/>
                  <a:gd name="T78" fmla="*/ 772 w 840"/>
                  <a:gd name="T79" fmla="*/ 402 h 1306"/>
                  <a:gd name="T80" fmla="*/ 803 w 840"/>
                  <a:gd name="T81" fmla="*/ 489 h 1306"/>
                  <a:gd name="T82" fmla="*/ 819 w 840"/>
                  <a:gd name="T83" fmla="*/ 574 h 1306"/>
                  <a:gd name="T84" fmla="*/ 825 w 840"/>
                  <a:gd name="T85" fmla="*/ 663 h 1306"/>
                  <a:gd name="T86" fmla="*/ 821 w 840"/>
                  <a:gd name="T87" fmla="*/ 739 h 1306"/>
                  <a:gd name="T88" fmla="*/ 809 w 840"/>
                  <a:gd name="T89" fmla="*/ 810 h 1306"/>
                  <a:gd name="T90" fmla="*/ 788 w 840"/>
                  <a:gd name="T91" fmla="*/ 878 h 1306"/>
                  <a:gd name="T92" fmla="*/ 754 w 840"/>
                  <a:gd name="T93" fmla="*/ 957 h 1306"/>
                  <a:gd name="T94" fmla="*/ 728 w 840"/>
                  <a:gd name="T95" fmla="*/ 1005 h 1306"/>
                  <a:gd name="T96" fmla="*/ 682 w 840"/>
                  <a:gd name="T97" fmla="*/ 1068 h 1306"/>
                  <a:gd name="T98" fmla="*/ 637 w 840"/>
                  <a:gd name="T99" fmla="*/ 1119 h 1306"/>
                  <a:gd name="T100" fmla="*/ 582 w 840"/>
                  <a:gd name="T101" fmla="*/ 1167 h 1306"/>
                  <a:gd name="T102" fmla="*/ 519 w 840"/>
                  <a:gd name="T103" fmla="*/ 1211 h 1306"/>
                  <a:gd name="T104" fmla="*/ 472 w 840"/>
                  <a:gd name="T105" fmla="*/ 1237 h 1306"/>
                  <a:gd name="T106" fmla="*/ 392 w 840"/>
                  <a:gd name="T107" fmla="*/ 1271 h 1306"/>
                  <a:gd name="T108" fmla="*/ 324 w 840"/>
                  <a:gd name="T109" fmla="*/ 1292 h 13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40"/>
                  <a:gd name="T166" fmla="*/ 0 h 1306"/>
                  <a:gd name="T167" fmla="*/ 840 w 840"/>
                  <a:gd name="T168" fmla="*/ 1306 h 13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40" h="1306">
                    <a:moveTo>
                      <a:pt x="324" y="1292"/>
                    </a:moveTo>
                    <a:lnTo>
                      <a:pt x="327" y="1306"/>
                    </a:lnTo>
                    <a:lnTo>
                      <a:pt x="404" y="1283"/>
                    </a:lnTo>
                    <a:lnTo>
                      <a:pt x="457" y="1261"/>
                    </a:lnTo>
                    <a:lnTo>
                      <a:pt x="536" y="1217"/>
                    </a:lnTo>
                    <a:lnTo>
                      <a:pt x="591" y="1178"/>
                    </a:lnTo>
                    <a:lnTo>
                      <a:pt x="645" y="1131"/>
                    </a:lnTo>
                    <a:lnTo>
                      <a:pt x="694" y="1077"/>
                    </a:lnTo>
                    <a:lnTo>
                      <a:pt x="734" y="1022"/>
                    </a:lnTo>
                    <a:lnTo>
                      <a:pt x="778" y="943"/>
                    </a:lnTo>
                    <a:lnTo>
                      <a:pt x="800" y="890"/>
                    </a:lnTo>
                    <a:lnTo>
                      <a:pt x="824" y="816"/>
                    </a:lnTo>
                    <a:lnTo>
                      <a:pt x="836" y="739"/>
                    </a:lnTo>
                    <a:lnTo>
                      <a:pt x="840" y="663"/>
                    </a:lnTo>
                    <a:lnTo>
                      <a:pt x="834" y="572"/>
                    </a:lnTo>
                    <a:lnTo>
                      <a:pt x="818" y="486"/>
                    </a:lnTo>
                    <a:lnTo>
                      <a:pt x="790" y="411"/>
                    </a:lnTo>
                    <a:lnTo>
                      <a:pt x="749" y="324"/>
                    </a:lnTo>
                    <a:lnTo>
                      <a:pt x="701" y="256"/>
                    </a:lnTo>
                    <a:lnTo>
                      <a:pt x="647" y="195"/>
                    </a:lnTo>
                    <a:lnTo>
                      <a:pt x="582" y="137"/>
                    </a:lnTo>
                    <a:lnTo>
                      <a:pt x="516" y="93"/>
                    </a:lnTo>
                    <a:lnTo>
                      <a:pt x="430" y="49"/>
                    </a:lnTo>
                    <a:lnTo>
                      <a:pt x="352" y="22"/>
                    </a:lnTo>
                    <a:lnTo>
                      <a:pt x="267" y="6"/>
                    </a:lnTo>
                    <a:lnTo>
                      <a:pt x="176" y="0"/>
                    </a:lnTo>
                    <a:lnTo>
                      <a:pt x="86" y="6"/>
                    </a:lnTo>
                    <a:lnTo>
                      <a:pt x="0" y="22"/>
                    </a:lnTo>
                    <a:lnTo>
                      <a:pt x="3" y="37"/>
                    </a:lnTo>
                    <a:lnTo>
                      <a:pt x="89" y="21"/>
                    </a:lnTo>
                    <a:lnTo>
                      <a:pt x="176" y="15"/>
                    </a:lnTo>
                    <a:lnTo>
                      <a:pt x="264" y="21"/>
                    </a:lnTo>
                    <a:lnTo>
                      <a:pt x="349" y="37"/>
                    </a:lnTo>
                    <a:lnTo>
                      <a:pt x="433" y="66"/>
                    </a:lnTo>
                    <a:lnTo>
                      <a:pt x="498" y="99"/>
                    </a:lnTo>
                    <a:lnTo>
                      <a:pt x="573" y="149"/>
                    </a:lnTo>
                    <a:lnTo>
                      <a:pt x="635" y="203"/>
                    </a:lnTo>
                    <a:lnTo>
                      <a:pt x="690" y="265"/>
                    </a:lnTo>
                    <a:lnTo>
                      <a:pt x="740" y="339"/>
                    </a:lnTo>
                    <a:lnTo>
                      <a:pt x="772" y="402"/>
                    </a:lnTo>
                    <a:lnTo>
                      <a:pt x="803" y="489"/>
                    </a:lnTo>
                    <a:lnTo>
                      <a:pt x="819" y="574"/>
                    </a:lnTo>
                    <a:lnTo>
                      <a:pt x="825" y="663"/>
                    </a:lnTo>
                    <a:lnTo>
                      <a:pt x="821" y="739"/>
                    </a:lnTo>
                    <a:lnTo>
                      <a:pt x="809" y="810"/>
                    </a:lnTo>
                    <a:lnTo>
                      <a:pt x="788" y="878"/>
                    </a:lnTo>
                    <a:lnTo>
                      <a:pt x="754" y="957"/>
                    </a:lnTo>
                    <a:lnTo>
                      <a:pt x="728" y="1005"/>
                    </a:lnTo>
                    <a:lnTo>
                      <a:pt x="682" y="1068"/>
                    </a:lnTo>
                    <a:lnTo>
                      <a:pt x="637" y="1119"/>
                    </a:lnTo>
                    <a:lnTo>
                      <a:pt x="582" y="1167"/>
                    </a:lnTo>
                    <a:lnTo>
                      <a:pt x="519" y="1211"/>
                    </a:lnTo>
                    <a:lnTo>
                      <a:pt x="472" y="1237"/>
                    </a:lnTo>
                    <a:lnTo>
                      <a:pt x="392" y="1271"/>
                    </a:lnTo>
                    <a:lnTo>
                      <a:pt x="324" y="12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8" name="Freeform 274"/>
              <p:cNvSpPr>
                <a:spLocks/>
              </p:cNvSpPr>
              <p:nvPr/>
            </p:nvSpPr>
            <p:spPr bwMode="auto">
              <a:xfrm>
                <a:off x="3804" y="2586"/>
                <a:ext cx="164" cy="389"/>
              </a:xfrm>
              <a:custGeom>
                <a:avLst/>
                <a:gdLst>
                  <a:gd name="T0" fmla="*/ 489 w 492"/>
                  <a:gd name="T1" fmla="*/ 0 h 1167"/>
                  <a:gd name="T2" fmla="*/ 411 w 492"/>
                  <a:gd name="T3" fmla="*/ 27 h 1167"/>
                  <a:gd name="T4" fmla="*/ 326 w 492"/>
                  <a:gd name="T5" fmla="*/ 71 h 1167"/>
                  <a:gd name="T6" fmla="*/ 259 w 492"/>
                  <a:gd name="T7" fmla="*/ 115 h 1167"/>
                  <a:gd name="T8" fmla="*/ 196 w 492"/>
                  <a:gd name="T9" fmla="*/ 171 h 1167"/>
                  <a:gd name="T10" fmla="*/ 140 w 492"/>
                  <a:gd name="T11" fmla="*/ 234 h 1167"/>
                  <a:gd name="T12" fmla="*/ 93 w 492"/>
                  <a:gd name="T13" fmla="*/ 302 h 1167"/>
                  <a:gd name="T14" fmla="*/ 52 w 492"/>
                  <a:gd name="T15" fmla="*/ 389 h 1167"/>
                  <a:gd name="T16" fmla="*/ 24 w 492"/>
                  <a:gd name="T17" fmla="*/ 464 h 1167"/>
                  <a:gd name="T18" fmla="*/ 8 w 492"/>
                  <a:gd name="T19" fmla="*/ 550 h 1167"/>
                  <a:gd name="T20" fmla="*/ 0 w 492"/>
                  <a:gd name="T21" fmla="*/ 641 h 1167"/>
                  <a:gd name="T22" fmla="*/ 3 w 492"/>
                  <a:gd name="T23" fmla="*/ 691 h 1167"/>
                  <a:gd name="T24" fmla="*/ 9 w 492"/>
                  <a:gd name="T25" fmla="*/ 745 h 1167"/>
                  <a:gd name="T26" fmla="*/ 19 w 492"/>
                  <a:gd name="T27" fmla="*/ 793 h 1167"/>
                  <a:gd name="T28" fmla="*/ 34 w 492"/>
                  <a:gd name="T29" fmla="*/ 841 h 1167"/>
                  <a:gd name="T30" fmla="*/ 50 w 492"/>
                  <a:gd name="T31" fmla="*/ 882 h 1167"/>
                  <a:gd name="T32" fmla="*/ 75 w 492"/>
                  <a:gd name="T33" fmla="*/ 934 h 1167"/>
                  <a:gd name="T34" fmla="*/ 102 w 492"/>
                  <a:gd name="T35" fmla="*/ 984 h 1167"/>
                  <a:gd name="T36" fmla="*/ 127 w 492"/>
                  <a:gd name="T37" fmla="*/ 1021 h 1167"/>
                  <a:gd name="T38" fmla="*/ 156 w 492"/>
                  <a:gd name="T39" fmla="*/ 1059 h 1167"/>
                  <a:gd name="T40" fmla="*/ 178 w 492"/>
                  <a:gd name="T41" fmla="*/ 1084 h 1167"/>
                  <a:gd name="T42" fmla="*/ 236 w 492"/>
                  <a:gd name="T43" fmla="*/ 1142 h 1167"/>
                  <a:gd name="T44" fmla="*/ 257 w 492"/>
                  <a:gd name="T45" fmla="*/ 1161 h 1167"/>
                  <a:gd name="T46" fmla="*/ 268 w 492"/>
                  <a:gd name="T47" fmla="*/ 1167 h 1167"/>
                  <a:gd name="T48" fmla="*/ 271 w 492"/>
                  <a:gd name="T49" fmla="*/ 1161 h 1167"/>
                  <a:gd name="T50" fmla="*/ 274 w 492"/>
                  <a:gd name="T51" fmla="*/ 1155 h 1167"/>
                  <a:gd name="T52" fmla="*/ 271 w 492"/>
                  <a:gd name="T53" fmla="*/ 1152 h 1167"/>
                  <a:gd name="T54" fmla="*/ 221 w 492"/>
                  <a:gd name="T55" fmla="*/ 1109 h 1167"/>
                  <a:gd name="T56" fmla="*/ 211 w 492"/>
                  <a:gd name="T57" fmla="*/ 1099 h 1167"/>
                  <a:gd name="T58" fmla="*/ 168 w 492"/>
                  <a:gd name="T59" fmla="*/ 1050 h 1167"/>
                  <a:gd name="T60" fmla="*/ 139 w 492"/>
                  <a:gd name="T61" fmla="*/ 1012 h 1167"/>
                  <a:gd name="T62" fmla="*/ 108 w 492"/>
                  <a:gd name="T63" fmla="*/ 966 h 1167"/>
                  <a:gd name="T64" fmla="*/ 87 w 492"/>
                  <a:gd name="T65" fmla="*/ 928 h 1167"/>
                  <a:gd name="T66" fmla="*/ 68 w 492"/>
                  <a:gd name="T67" fmla="*/ 891 h 1167"/>
                  <a:gd name="T68" fmla="*/ 49 w 492"/>
                  <a:gd name="T69" fmla="*/ 838 h 1167"/>
                  <a:gd name="T70" fmla="*/ 34 w 492"/>
                  <a:gd name="T71" fmla="*/ 790 h 1167"/>
                  <a:gd name="T72" fmla="*/ 24 w 492"/>
                  <a:gd name="T73" fmla="*/ 740 h 1167"/>
                  <a:gd name="T74" fmla="*/ 18 w 492"/>
                  <a:gd name="T75" fmla="*/ 691 h 1167"/>
                  <a:gd name="T76" fmla="*/ 15 w 492"/>
                  <a:gd name="T77" fmla="*/ 641 h 1167"/>
                  <a:gd name="T78" fmla="*/ 22 w 492"/>
                  <a:gd name="T79" fmla="*/ 552 h 1167"/>
                  <a:gd name="T80" fmla="*/ 39 w 492"/>
                  <a:gd name="T81" fmla="*/ 467 h 1167"/>
                  <a:gd name="T82" fmla="*/ 69 w 492"/>
                  <a:gd name="T83" fmla="*/ 380 h 1167"/>
                  <a:gd name="T84" fmla="*/ 102 w 492"/>
                  <a:gd name="T85" fmla="*/ 317 h 1167"/>
                  <a:gd name="T86" fmla="*/ 152 w 492"/>
                  <a:gd name="T87" fmla="*/ 243 h 1167"/>
                  <a:gd name="T88" fmla="*/ 205 w 492"/>
                  <a:gd name="T89" fmla="*/ 183 h 1167"/>
                  <a:gd name="T90" fmla="*/ 268 w 492"/>
                  <a:gd name="T91" fmla="*/ 127 h 1167"/>
                  <a:gd name="T92" fmla="*/ 343 w 492"/>
                  <a:gd name="T93" fmla="*/ 77 h 1167"/>
                  <a:gd name="T94" fmla="*/ 408 w 492"/>
                  <a:gd name="T95" fmla="*/ 44 h 1167"/>
                  <a:gd name="T96" fmla="*/ 492 w 492"/>
                  <a:gd name="T97" fmla="*/ 15 h 1167"/>
                  <a:gd name="T98" fmla="*/ 489 w 492"/>
                  <a:gd name="T99" fmla="*/ 0 h 116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92"/>
                  <a:gd name="T151" fmla="*/ 0 h 1167"/>
                  <a:gd name="T152" fmla="*/ 492 w 492"/>
                  <a:gd name="T153" fmla="*/ 1167 h 116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92" h="1167">
                    <a:moveTo>
                      <a:pt x="489" y="0"/>
                    </a:moveTo>
                    <a:lnTo>
                      <a:pt x="411" y="27"/>
                    </a:lnTo>
                    <a:lnTo>
                      <a:pt x="326" y="71"/>
                    </a:lnTo>
                    <a:lnTo>
                      <a:pt x="259" y="115"/>
                    </a:lnTo>
                    <a:lnTo>
                      <a:pt x="196" y="171"/>
                    </a:lnTo>
                    <a:lnTo>
                      <a:pt x="140" y="234"/>
                    </a:lnTo>
                    <a:lnTo>
                      <a:pt x="93" y="302"/>
                    </a:lnTo>
                    <a:lnTo>
                      <a:pt x="52" y="389"/>
                    </a:lnTo>
                    <a:lnTo>
                      <a:pt x="24" y="464"/>
                    </a:lnTo>
                    <a:lnTo>
                      <a:pt x="8" y="550"/>
                    </a:lnTo>
                    <a:lnTo>
                      <a:pt x="0" y="641"/>
                    </a:lnTo>
                    <a:lnTo>
                      <a:pt x="3" y="691"/>
                    </a:lnTo>
                    <a:lnTo>
                      <a:pt x="9" y="745"/>
                    </a:lnTo>
                    <a:lnTo>
                      <a:pt x="19" y="793"/>
                    </a:lnTo>
                    <a:lnTo>
                      <a:pt x="34" y="841"/>
                    </a:lnTo>
                    <a:lnTo>
                      <a:pt x="50" y="882"/>
                    </a:lnTo>
                    <a:lnTo>
                      <a:pt x="75" y="934"/>
                    </a:lnTo>
                    <a:lnTo>
                      <a:pt x="102" y="984"/>
                    </a:lnTo>
                    <a:lnTo>
                      <a:pt x="127" y="1021"/>
                    </a:lnTo>
                    <a:lnTo>
                      <a:pt x="156" y="1059"/>
                    </a:lnTo>
                    <a:lnTo>
                      <a:pt x="178" y="1084"/>
                    </a:lnTo>
                    <a:lnTo>
                      <a:pt x="236" y="1142"/>
                    </a:lnTo>
                    <a:lnTo>
                      <a:pt x="257" y="1161"/>
                    </a:lnTo>
                    <a:lnTo>
                      <a:pt x="268" y="1167"/>
                    </a:lnTo>
                    <a:lnTo>
                      <a:pt x="271" y="1161"/>
                    </a:lnTo>
                    <a:lnTo>
                      <a:pt x="274" y="1155"/>
                    </a:lnTo>
                    <a:lnTo>
                      <a:pt x="271" y="1152"/>
                    </a:lnTo>
                    <a:lnTo>
                      <a:pt x="221" y="1109"/>
                    </a:lnTo>
                    <a:lnTo>
                      <a:pt x="211" y="1099"/>
                    </a:lnTo>
                    <a:lnTo>
                      <a:pt x="168" y="1050"/>
                    </a:lnTo>
                    <a:lnTo>
                      <a:pt x="139" y="1012"/>
                    </a:lnTo>
                    <a:lnTo>
                      <a:pt x="108" y="966"/>
                    </a:lnTo>
                    <a:lnTo>
                      <a:pt x="87" y="928"/>
                    </a:lnTo>
                    <a:lnTo>
                      <a:pt x="68" y="891"/>
                    </a:lnTo>
                    <a:lnTo>
                      <a:pt x="49" y="838"/>
                    </a:lnTo>
                    <a:lnTo>
                      <a:pt x="34" y="790"/>
                    </a:lnTo>
                    <a:lnTo>
                      <a:pt x="24" y="740"/>
                    </a:lnTo>
                    <a:lnTo>
                      <a:pt x="18" y="691"/>
                    </a:lnTo>
                    <a:lnTo>
                      <a:pt x="15" y="641"/>
                    </a:lnTo>
                    <a:lnTo>
                      <a:pt x="22" y="552"/>
                    </a:lnTo>
                    <a:lnTo>
                      <a:pt x="39" y="467"/>
                    </a:lnTo>
                    <a:lnTo>
                      <a:pt x="69" y="380"/>
                    </a:lnTo>
                    <a:lnTo>
                      <a:pt x="102" y="317"/>
                    </a:lnTo>
                    <a:lnTo>
                      <a:pt x="152" y="243"/>
                    </a:lnTo>
                    <a:lnTo>
                      <a:pt x="205" y="183"/>
                    </a:lnTo>
                    <a:lnTo>
                      <a:pt x="268" y="127"/>
                    </a:lnTo>
                    <a:lnTo>
                      <a:pt x="343" y="77"/>
                    </a:lnTo>
                    <a:lnTo>
                      <a:pt x="408" y="44"/>
                    </a:lnTo>
                    <a:lnTo>
                      <a:pt x="492" y="15"/>
                    </a:lnTo>
                    <a:lnTo>
                      <a:pt x="4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9" name="Freeform 275"/>
              <p:cNvSpPr>
                <a:spLocks/>
              </p:cNvSpPr>
              <p:nvPr/>
            </p:nvSpPr>
            <p:spPr bwMode="auto">
              <a:xfrm>
                <a:off x="3894" y="2971"/>
                <a:ext cx="1" cy="5"/>
              </a:xfrm>
              <a:custGeom>
                <a:avLst/>
                <a:gdLst>
                  <a:gd name="T0" fmla="*/ 0 w 3"/>
                  <a:gd name="T1" fmla="*/ 12 h 13"/>
                  <a:gd name="T2" fmla="*/ 2 w 3"/>
                  <a:gd name="T3" fmla="*/ 13 h 13"/>
                  <a:gd name="T4" fmla="*/ 0 w 3"/>
                  <a:gd name="T5" fmla="*/ 0 h 13"/>
                  <a:gd name="T6" fmla="*/ 3 w 3"/>
                  <a:gd name="T7" fmla="*/ 6 h 13"/>
                  <a:gd name="T8" fmla="*/ 0 w 3"/>
                  <a:gd name="T9" fmla="*/ 12 h 13"/>
                  <a:gd name="T10" fmla="*/ 0 60000 65536"/>
                  <a:gd name="T11" fmla="*/ 0 60000 65536"/>
                  <a:gd name="T12" fmla="*/ 0 60000 65536"/>
                  <a:gd name="T13" fmla="*/ 0 60000 65536"/>
                  <a:gd name="T14" fmla="*/ 0 60000 65536"/>
                  <a:gd name="T15" fmla="*/ 0 w 3"/>
                  <a:gd name="T16" fmla="*/ 0 h 13"/>
                  <a:gd name="T17" fmla="*/ 3 w 3"/>
                  <a:gd name="T18" fmla="*/ 13 h 13"/>
                </a:gdLst>
                <a:ahLst/>
                <a:cxnLst>
                  <a:cxn ang="T10">
                    <a:pos x="T0" y="T1"/>
                  </a:cxn>
                  <a:cxn ang="T11">
                    <a:pos x="T2" y="T3"/>
                  </a:cxn>
                  <a:cxn ang="T12">
                    <a:pos x="T4" y="T5"/>
                  </a:cxn>
                  <a:cxn ang="T13">
                    <a:pos x="T6" y="T7"/>
                  </a:cxn>
                  <a:cxn ang="T14">
                    <a:pos x="T8" y="T9"/>
                  </a:cxn>
                </a:cxnLst>
                <a:rect l="T15" t="T16" r="T17" b="T18"/>
                <a:pathLst>
                  <a:path w="3" h="13">
                    <a:moveTo>
                      <a:pt x="0" y="12"/>
                    </a:moveTo>
                    <a:lnTo>
                      <a:pt x="2" y="13"/>
                    </a:lnTo>
                    <a:lnTo>
                      <a:pt x="0" y="0"/>
                    </a:lnTo>
                    <a:lnTo>
                      <a:pt x="3" y="6"/>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0" name="Freeform 276"/>
              <p:cNvSpPr>
                <a:spLocks/>
              </p:cNvSpPr>
              <p:nvPr/>
            </p:nvSpPr>
            <p:spPr bwMode="auto">
              <a:xfrm>
                <a:off x="3894" y="2971"/>
                <a:ext cx="3" cy="5"/>
              </a:xfrm>
              <a:custGeom>
                <a:avLst/>
                <a:gdLst>
                  <a:gd name="T0" fmla="*/ 2 w 9"/>
                  <a:gd name="T1" fmla="*/ 15 h 15"/>
                  <a:gd name="T2" fmla="*/ 9 w 9"/>
                  <a:gd name="T3" fmla="*/ 12 h 15"/>
                  <a:gd name="T4" fmla="*/ 6 w 9"/>
                  <a:gd name="T5" fmla="*/ 6 h 15"/>
                  <a:gd name="T6" fmla="*/ 3 w 9"/>
                  <a:gd name="T7" fmla="*/ 0 h 15"/>
                  <a:gd name="T8" fmla="*/ 0 w 9"/>
                  <a:gd name="T9" fmla="*/ 2 h 15"/>
                  <a:gd name="T10" fmla="*/ 2 w 9"/>
                  <a:gd name="T11" fmla="*/ 15 h 15"/>
                  <a:gd name="T12" fmla="*/ 0 60000 65536"/>
                  <a:gd name="T13" fmla="*/ 0 60000 65536"/>
                  <a:gd name="T14" fmla="*/ 0 60000 65536"/>
                  <a:gd name="T15" fmla="*/ 0 60000 65536"/>
                  <a:gd name="T16" fmla="*/ 0 60000 65536"/>
                  <a:gd name="T17" fmla="*/ 0 60000 65536"/>
                  <a:gd name="T18" fmla="*/ 0 w 9"/>
                  <a:gd name="T19" fmla="*/ 0 h 15"/>
                  <a:gd name="T20" fmla="*/ 9 w 9"/>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9" h="15">
                    <a:moveTo>
                      <a:pt x="2" y="15"/>
                    </a:moveTo>
                    <a:lnTo>
                      <a:pt x="9" y="12"/>
                    </a:lnTo>
                    <a:lnTo>
                      <a:pt x="6" y="6"/>
                    </a:lnTo>
                    <a:lnTo>
                      <a:pt x="3" y="0"/>
                    </a:lnTo>
                    <a:lnTo>
                      <a:pt x="0" y="2"/>
                    </a:lnTo>
                    <a:lnTo>
                      <a:pt x="2"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1" name="Freeform 277"/>
              <p:cNvSpPr>
                <a:spLocks/>
              </p:cNvSpPr>
              <p:nvPr/>
            </p:nvSpPr>
            <p:spPr bwMode="auto">
              <a:xfrm>
                <a:off x="3895" y="2970"/>
                <a:ext cx="59" cy="15"/>
              </a:xfrm>
              <a:custGeom>
                <a:avLst/>
                <a:gdLst>
                  <a:gd name="T0" fmla="*/ 3 w 179"/>
                  <a:gd name="T1" fmla="*/ 7 h 44"/>
                  <a:gd name="T2" fmla="*/ 3 w 179"/>
                  <a:gd name="T3" fmla="*/ 15 h 44"/>
                  <a:gd name="T4" fmla="*/ 61 w 179"/>
                  <a:gd name="T5" fmla="*/ 15 h 44"/>
                  <a:gd name="T6" fmla="*/ 80 w 179"/>
                  <a:gd name="T7" fmla="*/ 16 h 44"/>
                  <a:gd name="T8" fmla="*/ 95 w 179"/>
                  <a:gd name="T9" fmla="*/ 19 h 44"/>
                  <a:gd name="T10" fmla="*/ 117 w 179"/>
                  <a:gd name="T11" fmla="*/ 23 h 44"/>
                  <a:gd name="T12" fmla="*/ 137 w 179"/>
                  <a:gd name="T13" fmla="*/ 28 h 44"/>
                  <a:gd name="T14" fmla="*/ 167 w 179"/>
                  <a:gd name="T15" fmla="*/ 38 h 44"/>
                  <a:gd name="T16" fmla="*/ 174 w 179"/>
                  <a:gd name="T17" fmla="*/ 43 h 44"/>
                  <a:gd name="T18" fmla="*/ 177 w 179"/>
                  <a:gd name="T19" fmla="*/ 44 h 44"/>
                  <a:gd name="T20" fmla="*/ 179 w 179"/>
                  <a:gd name="T21" fmla="*/ 44 h 44"/>
                  <a:gd name="T22" fmla="*/ 179 w 179"/>
                  <a:gd name="T23" fmla="*/ 37 h 44"/>
                  <a:gd name="T24" fmla="*/ 179 w 179"/>
                  <a:gd name="T25" fmla="*/ 29 h 44"/>
                  <a:gd name="T26" fmla="*/ 177 w 179"/>
                  <a:gd name="T27" fmla="*/ 29 h 44"/>
                  <a:gd name="T28" fmla="*/ 149 w 179"/>
                  <a:gd name="T29" fmla="*/ 18 h 44"/>
                  <a:gd name="T30" fmla="*/ 140 w 179"/>
                  <a:gd name="T31" fmla="*/ 13 h 44"/>
                  <a:gd name="T32" fmla="*/ 120 w 179"/>
                  <a:gd name="T33" fmla="*/ 9 h 44"/>
                  <a:gd name="T34" fmla="*/ 103 w 179"/>
                  <a:gd name="T35" fmla="*/ 4 h 44"/>
                  <a:gd name="T36" fmla="*/ 80 w 179"/>
                  <a:gd name="T37" fmla="*/ 1 h 44"/>
                  <a:gd name="T38" fmla="*/ 61 w 179"/>
                  <a:gd name="T39" fmla="*/ 0 h 44"/>
                  <a:gd name="T40" fmla="*/ 3 w 179"/>
                  <a:gd name="T41" fmla="*/ 0 h 44"/>
                  <a:gd name="T42" fmla="*/ 0 w 179"/>
                  <a:gd name="T43" fmla="*/ 1 h 44"/>
                  <a:gd name="T44" fmla="*/ 3 w 179"/>
                  <a:gd name="T45" fmla="*/ 7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9"/>
                  <a:gd name="T70" fmla="*/ 0 h 44"/>
                  <a:gd name="T71" fmla="*/ 179 w 179"/>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9" h="44">
                    <a:moveTo>
                      <a:pt x="3" y="7"/>
                    </a:moveTo>
                    <a:lnTo>
                      <a:pt x="3" y="15"/>
                    </a:lnTo>
                    <a:lnTo>
                      <a:pt x="61" y="15"/>
                    </a:lnTo>
                    <a:lnTo>
                      <a:pt x="80" y="16"/>
                    </a:lnTo>
                    <a:lnTo>
                      <a:pt x="95" y="19"/>
                    </a:lnTo>
                    <a:lnTo>
                      <a:pt x="117" y="23"/>
                    </a:lnTo>
                    <a:lnTo>
                      <a:pt x="137" y="28"/>
                    </a:lnTo>
                    <a:lnTo>
                      <a:pt x="167" y="38"/>
                    </a:lnTo>
                    <a:lnTo>
                      <a:pt x="174" y="43"/>
                    </a:lnTo>
                    <a:lnTo>
                      <a:pt x="177" y="44"/>
                    </a:lnTo>
                    <a:lnTo>
                      <a:pt x="179" y="44"/>
                    </a:lnTo>
                    <a:lnTo>
                      <a:pt x="179" y="37"/>
                    </a:lnTo>
                    <a:lnTo>
                      <a:pt x="179" y="29"/>
                    </a:lnTo>
                    <a:lnTo>
                      <a:pt x="177" y="29"/>
                    </a:lnTo>
                    <a:lnTo>
                      <a:pt x="149" y="18"/>
                    </a:lnTo>
                    <a:lnTo>
                      <a:pt x="140" y="13"/>
                    </a:lnTo>
                    <a:lnTo>
                      <a:pt x="120" y="9"/>
                    </a:lnTo>
                    <a:lnTo>
                      <a:pt x="103" y="4"/>
                    </a:lnTo>
                    <a:lnTo>
                      <a:pt x="80" y="1"/>
                    </a:lnTo>
                    <a:lnTo>
                      <a:pt x="61" y="0"/>
                    </a:lnTo>
                    <a:lnTo>
                      <a:pt x="3" y="0"/>
                    </a:lnTo>
                    <a:lnTo>
                      <a:pt x="0" y="1"/>
                    </a:lnTo>
                    <a:lnTo>
                      <a:pt x="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2" name="Freeform 278"/>
              <p:cNvSpPr>
                <a:spLocks/>
              </p:cNvSpPr>
              <p:nvPr/>
            </p:nvSpPr>
            <p:spPr bwMode="auto">
              <a:xfrm>
                <a:off x="3954" y="2980"/>
                <a:ext cx="7" cy="8"/>
              </a:xfrm>
              <a:custGeom>
                <a:avLst/>
                <a:gdLst>
                  <a:gd name="T0" fmla="*/ 2 w 22"/>
                  <a:gd name="T1" fmla="*/ 8 h 24"/>
                  <a:gd name="T2" fmla="*/ 0 w 22"/>
                  <a:gd name="T3" fmla="*/ 15 h 24"/>
                  <a:gd name="T4" fmla="*/ 3 w 22"/>
                  <a:gd name="T5" fmla="*/ 17 h 24"/>
                  <a:gd name="T6" fmla="*/ 9 w 22"/>
                  <a:gd name="T7" fmla="*/ 21 h 24"/>
                  <a:gd name="T8" fmla="*/ 16 w 22"/>
                  <a:gd name="T9" fmla="*/ 24 h 24"/>
                  <a:gd name="T10" fmla="*/ 19 w 22"/>
                  <a:gd name="T11" fmla="*/ 17 h 24"/>
                  <a:gd name="T12" fmla="*/ 22 w 22"/>
                  <a:gd name="T13" fmla="*/ 9 h 24"/>
                  <a:gd name="T14" fmla="*/ 15 w 22"/>
                  <a:gd name="T15" fmla="*/ 6 h 24"/>
                  <a:gd name="T16" fmla="*/ 9 w 22"/>
                  <a:gd name="T17" fmla="*/ 2 h 24"/>
                  <a:gd name="T18" fmla="*/ 3 w 22"/>
                  <a:gd name="T19" fmla="*/ 0 h 24"/>
                  <a:gd name="T20" fmla="*/ 2 w 22"/>
                  <a:gd name="T21" fmla="*/ 0 h 24"/>
                  <a:gd name="T22" fmla="*/ 2 w 22"/>
                  <a:gd name="T23" fmla="*/ 0 h 24"/>
                  <a:gd name="T24" fmla="*/ 2 w 22"/>
                  <a:gd name="T25" fmla="*/ 8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2" y="8"/>
                    </a:moveTo>
                    <a:lnTo>
                      <a:pt x="0" y="15"/>
                    </a:lnTo>
                    <a:lnTo>
                      <a:pt x="3" y="17"/>
                    </a:lnTo>
                    <a:lnTo>
                      <a:pt x="9" y="21"/>
                    </a:lnTo>
                    <a:lnTo>
                      <a:pt x="16" y="24"/>
                    </a:lnTo>
                    <a:lnTo>
                      <a:pt x="19" y="17"/>
                    </a:lnTo>
                    <a:lnTo>
                      <a:pt x="22" y="9"/>
                    </a:lnTo>
                    <a:lnTo>
                      <a:pt x="15" y="6"/>
                    </a:lnTo>
                    <a:lnTo>
                      <a:pt x="9" y="2"/>
                    </a:lnTo>
                    <a:lnTo>
                      <a:pt x="3" y="0"/>
                    </a:lnTo>
                    <a:lnTo>
                      <a:pt x="2" y="0"/>
                    </a:lnTo>
                    <a:lnTo>
                      <a:pt x="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3" name="Freeform 279"/>
              <p:cNvSpPr>
                <a:spLocks/>
              </p:cNvSpPr>
              <p:nvPr/>
            </p:nvSpPr>
            <p:spPr bwMode="auto">
              <a:xfrm>
                <a:off x="3956" y="2981"/>
                <a:ext cx="25" cy="17"/>
              </a:xfrm>
              <a:custGeom>
                <a:avLst/>
                <a:gdLst>
                  <a:gd name="T0" fmla="*/ 12 w 76"/>
                  <a:gd name="T1" fmla="*/ 14 h 52"/>
                  <a:gd name="T2" fmla="*/ 9 w 76"/>
                  <a:gd name="T3" fmla="*/ 19 h 52"/>
                  <a:gd name="T4" fmla="*/ 12 w 76"/>
                  <a:gd name="T5" fmla="*/ 21 h 52"/>
                  <a:gd name="T6" fmla="*/ 21 w 76"/>
                  <a:gd name="T7" fmla="*/ 27 h 52"/>
                  <a:gd name="T8" fmla="*/ 53 w 76"/>
                  <a:gd name="T9" fmla="*/ 43 h 52"/>
                  <a:gd name="T10" fmla="*/ 61 w 76"/>
                  <a:gd name="T11" fmla="*/ 47 h 52"/>
                  <a:gd name="T12" fmla="*/ 70 w 76"/>
                  <a:gd name="T13" fmla="*/ 52 h 52"/>
                  <a:gd name="T14" fmla="*/ 73 w 76"/>
                  <a:gd name="T15" fmla="*/ 46 h 52"/>
                  <a:gd name="T16" fmla="*/ 76 w 76"/>
                  <a:gd name="T17" fmla="*/ 40 h 52"/>
                  <a:gd name="T18" fmla="*/ 67 w 76"/>
                  <a:gd name="T19" fmla="*/ 36 h 52"/>
                  <a:gd name="T20" fmla="*/ 59 w 76"/>
                  <a:gd name="T21" fmla="*/ 31 h 52"/>
                  <a:gd name="T22" fmla="*/ 39 w 76"/>
                  <a:gd name="T23" fmla="*/ 21 h 52"/>
                  <a:gd name="T24" fmla="*/ 30 w 76"/>
                  <a:gd name="T25" fmla="*/ 15 h 52"/>
                  <a:gd name="T26" fmla="*/ 0 w 76"/>
                  <a:gd name="T27" fmla="*/ 0 h 52"/>
                  <a:gd name="T28" fmla="*/ 15 w 76"/>
                  <a:gd name="T29" fmla="*/ 6 h 52"/>
                  <a:gd name="T30" fmla="*/ 12 w 76"/>
                  <a:gd name="T31" fmla="*/ 14 h 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6"/>
                  <a:gd name="T49" fmla="*/ 0 h 52"/>
                  <a:gd name="T50" fmla="*/ 76 w 76"/>
                  <a:gd name="T51" fmla="*/ 52 h 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6" h="52">
                    <a:moveTo>
                      <a:pt x="12" y="14"/>
                    </a:moveTo>
                    <a:lnTo>
                      <a:pt x="9" y="19"/>
                    </a:lnTo>
                    <a:lnTo>
                      <a:pt x="12" y="21"/>
                    </a:lnTo>
                    <a:lnTo>
                      <a:pt x="21" y="27"/>
                    </a:lnTo>
                    <a:lnTo>
                      <a:pt x="53" y="43"/>
                    </a:lnTo>
                    <a:lnTo>
                      <a:pt x="61" y="47"/>
                    </a:lnTo>
                    <a:lnTo>
                      <a:pt x="70" y="52"/>
                    </a:lnTo>
                    <a:lnTo>
                      <a:pt x="73" y="46"/>
                    </a:lnTo>
                    <a:lnTo>
                      <a:pt x="76" y="40"/>
                    </a:lnTo>
                    <a:lnTo>
                      <a:pt x="67" y="36"/>
                    </a:lnTo>
                    <a:lnTo>
                      <a:pt x="59" y="31"/>
                    </a:lnTo>
                    <a:lnTo>
                      <a:pt x="39" y="21"/>
                    </a:lnTo>
                    <a:lnTo>
                      <a:pt x="30" y="15"/>
                    </a:lnTo>
                    <a:lnTo>
                      <a:pt x="0" y="0"/>
                    </a:lnTo>
                    <a:lnTo>
                      <a:pt x="15" y="6"/>
                    </a:lnTo>
                    <a:lnTo>
                      <a:pt x="12"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4" name="Freeform 280"/>
              <p:cNvSpPr>
                <a:spLocks/>
              </p:cNvSpPr>
              <p:nvPr/>
            </p:nvSpPr>
            <p:spPr bwMode="auto">
              <a:xfrm>
                <a:off x="3979" y="2994"/>
                <a:ext cx="5" cy="5"/>
              </a:xfrm>
              <a:custGeom>
                <a:avLst/>
                <a:gdLst>
                  <a:gd name="T0" fmla="*/ 0 w 14"/>
                  <a:gd name="T1" fmla="*/ 13 h 16"/>
                  <a:gd name="T2" fmla="*/ 3 w 14"/>
                  <a:gd name="T3" fmla="*/ 14 h 16"/>
                  <a:gd name="T4" fmla="*/ 6 w 14"/>
                  <a:gd name="T5" fmla="*/ 14 h 16"/>
                  <a:gd name="T6" fmla="*/ 8 w 14"/>
                  <a:gd name="T7" fmla="*/ 16 h 16"/>
                  <a:gd name="T8" fmla="*/ 11 w 14"/>
                  <a:gd name="T9" fmla="*/ 10 h 16"/>
                  <a:gd name="T10" fmla="*/ 14 w 14"/>
                  <a:gd name="T11" fmla="*/ 4 h 16"/>
                  <a:gd name="T12" fmla="*/ 6 w 14"/>
                  <a:gd name="T13" fmla="*/ 0 h 16"/>
                  <a:gd name="T14" fmla="*/ 3 w 14"/>
                  <a:gd name="T15" fmla="*/ 0 h 16"/>
                  <a:gd name="T16" fmla="*/ 3 w 14"/>
                  <a:gd name="T17" fmla="*/ 7 h 16"/>
                  <a:gd name="T18" fmla="*/ 0 w 14"/>
                  <a:gd name="T19" fmla="*/ 13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6"/>
                  <a:gd name="T32" fmla="*/ 14 w 14"/>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6">
                    <a:moveTo>
                      <a:pt x="0" y="13"/>
                    </a:moveTo>
                    <a:lnTo>
                      <a:pt x="3" y="14"/>
                    </a:lnTo>
                    <a:lnTo>
                      <a:pt x="6" y="14"/>
                    </a:lnTo>
                    <a:lnTo>
                      <a:pt x="8" y="16"/>
                    </a:lnTo>
                    <a:lnTo>
                      <a:pt x="11" y="10"/>
                    </a:lnTo>
                    <a:lnTo>
                      <a:pt x="14" y="4"/>
                    </a:lnTo>
                    <a:lnTo>
                      <a:pt x="6" y="0"/>
                    </a:lnTo>
                    <a:lnTo>
                      <a:pt x="3" y="0"/>
                    </a:lnTo>
                    <a:lnTo>
                      <a:pt x="3" y="7"/>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5" name="Freeform 281"/>
              <p:cNvSpPr>
                <a:spLocks/>
              </p:cNvSpPr>
              <p:nvPr/>
            </p:nvSpPr>
            <p:spPr bwMode="auto">
              <a:xfrm>
                <a:off x="3982" y="2995"/>
                <a:ext cx="94" cy="21"/>
              </a:xfrm>
              <a:custGeom>
                <a:avLst/>
                <a:gdLst>
                  <a:gd name="T0" fmla="*/ 0 w 283"/>
                  <a:gd name="T1" fmla="*/ 13 h 63"/>
                  <a:gd name="T2" fmla="*/ 6 w 283"/>
                  <a:gd name="T3" fmla="*/ 16 h 63"/>
                  <a:gd name="T4" fmla="*/ 24 w 283"/>
                  <a:gd name="T5" fmla="*/ 22 h 63"/>
                  <a:gd name="T6" fmla="*/ 40 w 283"/>
                  <a:gd name="T7" fmla="*/ 28 h 63"/>
                  <a:gd name="T8" fmla="*/ 61 w 283"/>
                  <a:gd name="T9" fmla="*/ 33 h 63"/>
                  <a:gd name="T10" fmla="*/ 84 w 283"/>
                  <a:gd name="T11" fmla="*/ 39 h 63"/>
                  <a:gd name="T12" fmla="*/ 104 w 283"/>
                  <a:gd name="T13" fmla="*/ 44 h 63"/>
                  <a:gd name="T14" fmla="*/ 146 w 283"/>
                  <a:gd name="T15" fmla="*/ 51 h 63"/>
                  <a:gd name="T16" fmla="*/ 182 w 283"/>
                  <a:gd name="T17" fmla="*/ 56 h 63"/>
                  <a:gd name="T18" fmla="*/ 221 w 283"/>
                  <a:gd name="T19" fmla="*/ 60 h 63"/>
                  <a:gd name="T20" fmla="*/ 264 w 283"/>
                  <a:gd name="T21" fmla="*/ 63 h 63"/>
                  <a:gd name="T22" fmla="*/ 283 w 283"/>
                  <a:gd name="T23" fmla="*/ 58 h 63"/>
                  <a:gd name="T24" fmla="*/ 283 w 283"/>
                  <a:gd name="T25" fmla="*/ 58 h 63"/>
                  <a:gd name="T26" fmla="*/ 280 w 283"/>
                  <a:gd name="T27" fmla="*/ 44 h 63"/>
                  <a:gd name="T28" fmla="*/ 264 w 283"/>
                  <a:gd name="T29" fmla="*/ 48 h 63"/>
                  <a:gd name="T30" fmla="*/ 221 w 283"/>
                  <a:gd name="T31" fmla="*/ 45 h 63"/>
                  <a:gd name="T32" fmla="*/ 182 w 283"/>
                  <a:gd name="T33" fmla="*/ 41 h 63"/>
                  <a:gd name="T34" fmla="*/ 146 w 283"/>
                  <a:gd name="T35" fmla="*/ 36 h 63"/>
                  <a:gd name="T36" fmla="*/ 124 w 283"/>
                  <a:gd name="T37" fmla="*/ 32 h 63"/>
                  <a:gd name="T38" fmla="*/ 87 w 283"/>
                  <a:gd name="T39" fmla="*/ 25 h 63"/>
                  <a:gd name="T40" fmla="*/ 64 w 283"/>
                  <a:gd name="T41" fmla="*/ 19 h 63"/>
                  <a:gd name="T42" fmla="*/ 43 w 283"/>
                  <a:gd name="T43" fmla="*/ 13 h 63"/>
                  <a:gd name="T44" fmla="*/ 27 w 283"/>
                  <a:gd name="T45" fmla="*/ 7 h 63"/>
                  <a:gd name="T46" fmla="*/ 5 w 283"/>
                  <a:gd name="T47" fmla="*/ 0 h 63"/>
                  <a:gd name="T48" fmla="*/ 3 w 283"/>
                  <a:gd name="T49" fmla="*/ 7 h 63"/>
                  <a:gd name="T50" fmla="*/ 0 w 283"/>
                  <a:gd name="T51" fmla="*/ 13 h 6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3"/>
                  <a:gd name="T79" fmla="*/ 0 h 63"/>
                  <a:gd name="T80" fmla="*/ 283 w 283"/>
                  <a:gd name="T81" fmla="*/ 63 h 6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3" h="63">
                    <a:moveTo>
                      <a:pt x="0" y="13"/>
                    </a:moveTo>
                    <a:lnTo>
                      <a:pt x="6" y="16"/>
                    </a:lnTo>
                    <a:lnTo>
                      <a:pt x="24" y="22"/>
                    </a:lnTo>
                    <a:lnTo>
                      <a:pt x="40" y="28"/>
                    </a:lnTo>
                    <a:lnTo>
                      <a:pt x="61" y="33"/>
                    </a:lnTo>
                    <a:lnTo>
                      <a:pt x="84" y="39"/>
                    </a:lnTo>
                    <a:lnTo>
                      <a:pt x="104" y="44"/>
                    </a:lnTo>
                    <a:lnTo>
                      <a:pt x="146" y="51"/>
                    </a:lnTo>
                    <a:lnTo>
                      <a:pt x="182" y="56"/>
                    </a:lnTo>
                    <a:lnTo>
                      <a:pt x="221" y="60"/>
                    </a:lnTo>
                    <a:lnTo>
                      <a:pt x="264" y="63"/>
                    </a:lnTo>
                    <a:lnTo>
                      <a:pt x="283" y="58"/>
                    </a:lnTo>
                    <a:lnTo>
                      <a:pt x="280" y="44"/>
                    </a:lnTo>
                    <a:lnTo>
                      <a:pt x="264" y="48"/>
                    </a:lnTo>
                    <a:lnTo>
                      <a:pt x="221" y="45"/>
                    </a:lnTo>
                    <a:lnTo>
                      <a:pt x="182" y="41"/>
                    </a:lnTo>
                    <a:lnTo>
                      <a:pt x="146" y="36"/>
                    </a:lnTo>
                    <a:lnTo>
                      <a:pt x="124" y="32"/>
                    </a:lnTo>
                    <a:lnTo>
                      <a:pt x="87" y="25"/>
                    </a:lnTo>
                    <a:lnTo>
                      <a:pt x="64" y="19"/>
                    </a:lnTo>
                    <a:lnTo>
                      <a:pt x="43" y="13"/>
                    </a:lnTo>
                    <a:lnTo>
                      <a:pt x="27" y="7"/>
                    </a:lnTo>
                    <a:lnTo>
                      <a:pt x="5" y="0"/>
                    </a:lnTo>
                    <a:lnTo>
                      <a:pt x="3" y="7"/>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6" name="Freeform 282"/>
              <p:cNvSpPr>
                <a:spLocks/>
              </p:cNvSpPr>
              <p:nvPr/>
            </p:nvSpPr>
            <p:spPr bwMode="auto">
              <a:xfrm>
                <a:off x="2731" y="1276"/>
                <a:ext cx="508" cy="842"/>
              </a:xfrm>
              <a:custGeom>
                <a:avLst/>
                <a:gdLst>
                  <a:gd name="T0" fmla="*/ 1467 w 1523"/>
                  <a:gd name="T1" fmla="*/ 202 h 2525"/>
                  <a:gd name="T2" fmla="*/ 1293 w 1523"/>
                  <a:gd name="T3" fmla="*/ 305 h 2525"/>
                  <a:gd name="T4" fmla="*/ 1137 w 1523"/>
                  <a:gd name="T5" fmla="*/ 398 h 2525"/>
                  <a:gd name="T6" fmla="*/ 1089 w 1523"/>
                  <a:gd name="T7" fmla="*/ 420 h 2525"/>
                  <a:gd name="T8" fmla="*/ 1067 w 1523"/>
                  <a:gd name="T9" fmla="*/ 413 h 2525"/>
                  <a:gd name="T10" fmla="*/ 1059 w 1523"/>
                  <a:gd name="T11" fmla="*/ 399 h 2525"/>
                  <a:gd name="T12" fmla="*/ 1052 w 1523"/>
                  <a:gd name="T13" fmla="*/ 388 h 2525"/>
                  <a:gd name="T14" fmla="*/ 1024 w 1523"/>
                  <a:gd name="T15" fmla="*/ 361 h 2525"/>
                  <a:gd name="T16" fmla="*/ 983 w 1523"/>
                  <a:gd name="T17" fmla="*/ 360 h 2525"/>
                  <a:gd name="T18" fmla="*/ 931 w 1523"/>
                  <a:gd name="T19" fmla="*/ 395 h 2525"/>
                  <a:gd name="T20" fmla="*/ 875 w 1523"/>
                  <a:gd name="T21" fmla="*/ 417 h 2525"/>
                  <a:gd name="T22" fmla="*/ 847 w 1523"/>
                  <a:gd name="T23" fmla="*/ 414 h 2525"/>
                  <a:gd name="T24" fmla="*/ 796 w 1523"/>
                  <a:gd name="T25" fmla="*/ 349 h 2525"/>
                  <a:gd name="T26" fmla="*/ 620 w 1523"/>
                  <a:gd name="T27" fmla="*/ 205 h 2525"/>
                  <a:gd name="T28" fmla="*/ 458 w 1523"/>
                  <a:gd name="T29" fmla="*/ 90 h 2525"/>
                  <a:gd name="T30" fmla="*/ 380 w 1523"/>
                  <a:gd name="T31" fmla="*/ 65 h 2525"/>
                  <a:gd name="T32" fmla="*/ 283 w 1523"/>
                  <a:gd name="T33" fmla="*/ 64 h 2525"/>
                  <a:gd name="T34" fmla="*/ 214 w 1523"/>
                  <a:gd name="T35" fmla="*/ 134 h 2525"/>
                  <a:gd name="T36" fmla="*/ 193 w 1523"/>
                  <a:gd name="T37" fmla="*/ 454 h 2525"/>
                  <a:gd name="T38" fmla="*/ 158 w 1523"/>
                  <a:gd name="T39" fmla="*/ 1115 h 2525"/>
                  <a:gd name="T40" fmla="*/ 127 w 1523"/>
                  <a:gd name="T41" fmla="*/ 1644 h 2525"/>
                  <a:gd name="T42" fmla="*/ 114 w 1523"/>
                  <a:gd name="T43" fmla="*/ 1852 h 2525"/>
                  <a:gd name="T44" fmla="*/ 116 w 1523"/>
                  <a:gd name="T45" fmla="*/ 2148 h 2525"/>
                  <a:gd name="T46" fmla="*/ 142 w 1523"/>
                  <a:gd name="T47" fmla="*/ 2392 h 2525"/>
                  <a:gd name="T48" fmla="*/ 22 w 1523"/>
                  <a:gd name="T49" fmla="*/ 2500 h 2525"/>
                  <a:gd name="T50" fmla="*/ 9 w 1523"/>
                  <a:gd name="T51" fmla="*/ 2339 h 2525"/>
                  <a:gd name="T52" fmla="*/ 0 w 1523"/>
                  <a:gd name="T53" fmla="*/ 2130 h 2525"/>
                  <a:gd name="T54" fmla="*/ 15 w 1523"/>
                  <a:gd name="T55" fmla="*/ 1952 h 2525"/>
                  <a:gd name="T56" fmla="*/ 49 w 1523"/>
                  <a:gd name="T57" fmla="*/ 1693 h 2525"/>
                  <a:gd name="T58" fmla="*/ 80 w 1523"/>
                  <a:gd name="T59" fmla="*/ 1452 h 2525"/>
                  <a:gd name="T60" fmla="*/ 91 w 1523"/>
                  <a:gd name="T61" fmla="*/ 1293 h 2525"/>
                  <a:gd name="T62" fmla="*/ 116 w 1523"/>
                  <a:gd name="T63" fmla="*/ 905 h 2525"/>
                  <a:gd name="T64" fmla="*/ 144 w 1523"/>
                  <a:gd name="T65" fmla="*/ 450 h 2525"/>
                  <a:gd name="T66" fmla="*/ 153 w 1523"/>
                  <a:gd name="T67" fmla="*/ 258 h 2525"/>
                  <a:gd name="T68" fmla="*/ 167 w 1523"/>
                  <a:gd name="T69" fmla="*/ 153 h 2525"/>
                  <a:gd name="T70" fmla="*/ 206 w 1523"/>
                  <a:gd name="T71" fmla="*/ 40 h 2525"/>
                  <a:gd name="T72" fmla="*/ 246 w 1523"/>
                  <a:gd name="T73" fmla="*/ 9 h 2525"/>
                  <a:gd name="T74" fmla="*/ 289 w 1523"/>
                  <a:gd name="T75" fmla="*/ 9 h 2525"/>
                  <a:gd name="T76" fmla="*/ 340 w 1523"/>
                  <a:gd name="T77" fmla="*/ 6 h 2525"/>
                  <a:gd name="T78" fmla="*/ 374 w 1523"/>
                  <a:gd name="T79" fmla="*/ 2 h 2525"/>
                  <a:gd name="T80" fmla="*/ 426 w 1523"/>
                  <a:gd name="T81" fmla="*/ 3 h 2525"/>
                  <a:gd name="T82" fmla="*/ 497 w 1523"/>
                  <a:gd name="T83" fmla="*/ 31 h 2525"/>
                  <a:gd name="T84" fmla="*/ 579 w 1523"/>
                  <a:gd name="T85" fmla="*/ 100 h 2525"/>
                  <a:gd name="T86" fmla="*/ 684 w 1523"/>
                  <a:gd name="T87" fmla="*/ 195 h 2525"/>
                  <a:gd name="T88" fmla="*/ 832 w 1523"/>
                  <a:gd name="T89" fmla="*/ 298 h 2525"/>
                  <a:gd name="T90" fmla="*/ 940 w 1523"/>
                  <a:gd name="T91" fmla="*/ 343 h 2525"/>
                  <a:gd name="T92" fmla="*/ 1000 w 1523"/>
                  <a:gd name="T93" fmla="*/ 330 h 2525"/>
                  <a:gd name="T94" fmla="*/ 1068 w 1523"/>
                  <a:gd name="T95" fmla="*/ 338 h 2525"/>
                  <a:gd name="T96" fmla="*/ 1115 w 1523"/>
                  <a:gd name="T97" fmla="*/ 379 h 2525"/>
                  <a:gd name="T98" fmla="*/ 1248 w 1523"/>
                  <a:gd name="T99" fmla="*/ 311 h 2525"/>
                  <a:gd name="T100" fmla="*/ 1435 w 1523"/>
                  <a:gd name="T101" fmla="*/ 208 h 2525"/>
                  <a:gd name="T102" fmla="*/ 1523 w 1523"/>
                  <a:gd name="T103" fmla="*/ 168 h 25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23"/>
                  <a:gd name="T157" fmla="*/ 0 h 2525"/>
                  <a:gd name="T158" fmla="*/ 1523 w 1523"/>
                  <a:gd name="T159" fmla="*/ 2525 h 252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23" h="2525">
                    <a:moveTo>
                      <a:pt x="1523" y="168"/>
                    </a:moveTo>
                    <a:lnTo>
                      <a:pt x="1517" y="173"/>
                    </a:lnTo>
                    <a:lnTo>
                      <a:pt x="1498" y="184"/>
                    </a:lnTo>
                    <a:lnTo>
                      <a:pt x="1467" y="202"/>
                    </a:lnTo>
                    <a:lnTo>
                      <a:pt x="1430" y="224"/>
                    </a:lnTo>
                    <a:lnTo>
                      <a:pt x="1388" y="249"/>
                    </a:lnTo>
                    <a:lnTo>
                      <a:pt x="1341" y="277"/>
                    </a:lnTo>
                    <a:lnTo>
                      <a:pt x="1293" y="305"/>
                    </a:lnTo>
                    <a:lnTo>
                      <a:pt x="1246" y="333"/>
                    </a:lnTo>
                    <a:lnTo>
                      <a:pt x="1204" y="358"/>
                    </a:lnTo>
                    <a:lnTo>
                      <a:pt x="1167" y="380"/>
                    </a:lnTo>
                    <a:lnTo>
                      <a:pt x="1137" y="398"/>
                    </a:lnTo>
                    <a:lnTo>
                      <a:pt x="1118" y="408"/>
                    </a:lnTo>
                    <a:lnTo>
                      <a:pt x="1108" y="416"/>
                    </a:lnTo>
                    <a:lnTo>
                      <a:pt x="1098" y="419"/>
                    </a:lnTo>
                    <a:lnTo>
                      <a:pt x="1089" y="420"/>
                    </a:lnTo>
                    <a:lnTo>
                      <a:pt x="1081" y="420"/>
                    </a:lnTo>
                    <a:lnTo>
                      <a:pt x="1075" y="419"/>
                    </a:lnTo>
                    <a:lnTo>
                      <a:pt x="1070" y="416"/>
                    </a:lnTo>
                    <a:lnTo>
                      <a:pt x="1067" y="413"/>
                    </a:lnTo>
                    <a:lnTo>
                      <a:pt x="1064" y="408"/>
                    </a:lnTo>
                    <a:lnTo>
                      <a:pt x="1061" y="405"/>
                    </a:lnTo>
                    <a:lnTo>
                      <a:pt x="1059" y="401"/>
                    </a:lnTo>
                    <a:lnTo>
                      <a:pt x="1059" y="399"/>
                    </a:lnTo>
                    <a:lnTo>
                      <a:pt x="1058" y="398"/>
                    </a:lnTo>
                    <a:lnTo>
                      <a:pt x="1055" y="394"/>
                    </a:lnTo>
                    <a:lnTo>
                      <a:pt x="1052" y="388"/>
                    </a:lnTo>
                    <a:lnTo>
                      <a:pt x="1046" y="382"/>
                    </a:lnTo>
                    <a:lnTo>
                      <a:pt x="1040" y="374"/>
                    </a:lnTo>
                    <a:lnTo>
                      <a:pt x="1033" y="367"/>
                    </a:lnTo>
                    <a:lnTo>
                      <a:pt x="1024" y="361"/>
                    </a:lnTo>
                    <a:lnTo>
                      <a:pt x="1015" y="357"/>
                    </a:lnTo>
                    <a:lnTo>
                      <a:pt x="1005" y="355"/>
                    </a:lnTo>
                    <a:lnTo>
                      <a:pt x="994" y="355"/>
                    </a:lnTo>
                    <a:lnTo>
                      <a:pt x="983" y="360"/>
                    </a:lnTo>
                    <a:lnTo>
                      <a:pt x="971" y="367"/>
                    </a:lnTo>
                    <a:lnTo>
                      <a:pt x="959" y="377"/>
                    </a:lnTo>
                    <a:lnTo>
                      <a:pt x="946" y="386"/>
                    </a:lnTo>
                    <a:lnTo>
                      <a:pt x="931" y="395"/>
                    </a:lnTo>
                    <a:lnTo>
                      <a:pt x="916" y="402"/>
                    </a:lnTo>
                    <a:lnTo>
                      <a:pt x="902" y="408"/>
                    </a:lnTo>
                    <a:lnTo>
                      <a:pt x="888" y="413"/>
                    </a:lnTo>
                    <a:lnTo>
                      <a:pt x="875" y="417"/>
                    </a:lnTo>
                    <a:lnTo>
                      <a:pt x="865" y="419"/>
                    </a:lnTo>
                    <a:lnTo>
                      <a:pt x="856" y="419"/>
                    </a:lnTo>
                    <a:lnTo>
                      <a:pt x="850" y="417"/>
                    </a:lnTo>
                    <a:lnTo>
                      <a:pt x="847" y="414"/>
                    </a:lnTo>
                    <a:lnTo>
                      <a:pt x="847" y="408"/>
                    </a:lnTo>
                    <a:lnTo>
                      <a:pt x="843" y="398"/>
                    </a:lnTo>
                    <a:lnTo>
                      <a:pt x="825" y="377"/>
                    </a:lnTo>
                    <a:lnTo>
                      <a:pt x="796" y="349"/>
                    </a:lnTo>
                    <a:lnTo>
                      <a:pt x="759" y="317"/>
                    </a:lnTo>
                    <a:lnTo>
                      <a:pt x="716" y="280"/>
                    </a:lnTo>
                    <a:lnTo>
                      <a:pt x="669" y="242"/>
                    </a:lnTo>
                    <a:lnTo>
                      <a:pt x="620" y="205"/>
                    </a:lnTo>
                    <a:lnTo>
                      <a:pt x="572" y="170"/>
                    </a:lnTo>
                    <a:lnTo>
                      <a:pt x="527" y="137"/>
                    </a:lnTo>
                    <a:lnTo>
                      <a:pt x="489" y="111"/>
                    </a:lnTo>
                    <a:lnTo>
                      <a:pt x="458" y="90"/>
                    </a:lnTo>
                    <a:lnTo>
                      <a:pt x="438" y="80"/>
                    </a:lnTo>
                    <a:lnTo>
                      <a:pt x="423" y="75"/>
                    </a:lnTo>
                    <a:lnTo>
                      <a:pt x="402" y="70"/>
                    </a:lnTo>
                    <a:lnTo>
                      <a:pt x="380" y="65"/>
                    </a:lnTo>
                    <a:lnTo>
                      <a:pt x="357" y="61"/>
                    </a:lnTo>
                    <a:lnTo>
                      <a:pt x="332" y="59"/>
                    </a:lnTo>
                    <a:lnTo>
                      <a:pt x="307" y="59"/>
                    </a:lnTo>
                    <a:lnTo>
                      <a:pt x="283" y="64"/>
                    </a:lnTo>
                    <a:lnTo>
                      <a:pt x="261" y="72"/>
                    </a:lnTo>
                    <a:lnTo>
                      <a:pt x="240" y="87"/>
                    </a:lnTo>
                    <a:lnTo>
                      <a:pt x="225" y="108"/>
                    </a:lnTo>
                    <a:lnTo>
                      <a:pt x="214" y="134"/>
                    </a:lnTo>
                    <a:lnTo>
                      <a:pt x="208" y="168"/>
                    </a:lnTo>
                    <a:lnTo>
                      <a:pt x="205" y="229"/>
                    </a:lnTo>
                    <a:lnTo>
                      <a:pt x="199" y="326"/>
                    </a:lnTo>
                    <a:lnTo>
                      <a:pt x="193" y="454"/>
                    </a:lnTo>
                    <a:lnTo>
                      <a:pt x="186" y="606"/>
                    </a:lnTo>
                    <a:lnTo>
                      <a:pt x="177" y="771"/>
                    </a:lnTo>
                    <a:lnTo>
                      <a:pt x="167" y="943"/>
                    </a:lnTo>
                    <a:lnTo>
                      <a:pt x="158" y="1115"/>
                    </a:lnTo>
                    <a:lnTo>
                      <a:pt x="149" y="1279"/>
                    </a:lnTo>
                    <a:lnTo>
                      <a:pt x="140" y="1426"/>
                    </a:lnTo>
                    <a:lnTo>
                      <a:pt x="133" y="1551"/>
                    </a:lnTo>
                    <a:lnTo>
                      <a:pt x="127" y="1644"/>
                    </a:lnTo>
                    <a:lnTo>
                      <a:pt x="121" y="1697"/>
                    </a:lnTo>
                    <a:lnTo>
                      <a:pt x="118" y="1737"/>
                    </a:lnTo>
                    <a:lnTo>
                      <a:pt x="115" y="1790"/>
                    </a:lnTo>
                    <a:lnTo>
                      <a:pt x="114" y="1852"/>
                    </a:lnTo>
                    <a:lnTo>
                      <a:pt x="114" y="1921"/>
                    </a:lnTo>
                    <a:lnTo>
                      <a:pt x="114" y="1996"/>
                    </a:lnTo>
                    <a:lnTo>
                      <a:pt x="115" y="2073"/>
                    </a:lnTo>
                    <a:lnTo>
                      <a:pt x="116" y="2148"/>
                    </a:lnTo>
                    <a:lnTo>
                      <a:pt x="121" y="2221"/>
                    </a:lnTo>
                    <a:lnTo>
                      <a:pt x="127" y="2288"/>
                    </a:lnTo>
                    <a:lnTo>
                      <a:pt x="133" y="2345"/>
                    </a:lnTo>
                    <a:lnTo>
                      <a:pt x="142" y="2392"/>
                    </a:lnTo>
                    <a:lnTo>
                      <a:pt x="152" y="2423"/>
                    </a:lnTo>
                    <a:lnTo>
                      <a:pt x="24" y="2525"/>
                    </a:lnTo>
                    <a:lnTo>
                      <a:pt x="24" y="2519"/>
                    </a:lnTo>
                    <a:lnTo>
                      <a:pt x="22" y="2500"/>
                    </a:lnTo>
                    <a:lnTo>
                      <a:pt x="19" y="2470"/>
                    </a:lnTo>
                    <a:lnTo>
                      <a:pt x="16" y="2433"/>
                    </a:lnTo>
                    <a:lnTo>
                      <a:pt x="12" y="2388"/>
                    </a:lnTo>
                    <a:lnTo>
                      <a:pt x="9" y="2339"/>
                    </a:lnTo>
                    <a:lnTo>
                      <a:pt x="6" y="2286"/>
                    </a:lnTo>
                    <a:lnTo>
                      <a:pt x="3" y="2233"/>
                    </a:lnTo>
                    <a:lnTo>
                      <a:pt x="0" y="2180"/>
                    </a:lnTo>
                    <a:lnTo>
                      <a:pt x="0" y="2130"/>
                    </a:lnTo>
                    <a:lnTo>
                      <a:pt x="2" y="2084"/>
                    </a:lnTo>
                    <a:lnTo>
                      <a:pt x="3" y="2045"/>
                    </a:lnTo>
                    <a:lnTo>
                      <a:pt x="9" y="2003"/>
                    </a:lnTo>
                    <a:lnTo>
                      <a:pt x="15" y="1952"/>
                    </a:lnTo>
                    <a:lnTo>
                      <a:pt x="22" y="1893"/>
                    </a:lnTo>
                    <a:lnTo>
                      <a:pt x="31" y="1828"/>
                    </a:lnTo>
                    <a:lnTo>
                      <a:pt x="40" y="1760"/>
                    </a:lnTo>
                    <a:lnTo>
                      <a:pt x="49" y="1693"/>
                    </a:lnTo>
                    <a:lnTo>
                      <a:pt x="58" y="1625"/>
                    </a:lnTo>
                    <a:lnTo>
                      <a:pt x="66" y="1561"/>
                    </a:lnTo>
                    <a:lnTo>
                      <a:pt x="74" y="1503"/>
                    </a:lnTo>
                    <a:lnTo>
                      <a:pt x="80" y="1452"/>
                    </a:lnTo>
                    <a:lnTo>
                      <a:pt x="84" y="1413"/>
                    </a:lnTo>
                    <a:lnTo>
                      <a:pt x="86" y="1385"/>
                    </a:lnTo>
                    <a:lnTo>
                      <a:pt x="88" y="1352"/>
                    </a:lnTo>
                    <a:lnTo>
                      <a:pt x="91" y="1293"/>
                    </a:lnTo>
                    <a:lnTo>
                      <a:pt x="97" y="1217"/>
                    </a:lnTo>
                    <a:lnTo>
                      <a:pt x="103" y="1124"/>
                    </a:lnTo>
                    <a:lnTo>
                      <a:pt x="111" y="1018"/>
                    </a:lnTo>
                    <a:lnTo>
                      <a:pt x="116" y="905"/>
                    </a:lnTo>
                    <a:lnTo>
                      <a:pt x="125" y="787"/>
                    </a:lnTo>
                    <a:lnTo>
                      <a:pt x="131" y="669"/>
                    </a:lnTo>
                    <a:lnTo>
                      <a:pt x="139" y="556"/>
                    </a:lnTo>
                    <a:lnTo>
                      <a:pt x="144" y="450"/>
                    </a:lnTo>
                    <a:lnTo>
                      <a:pt x="149" y="354"/>
                    </a:lnTo>
                    <a:lnTo>
                      <a:pt x="152" y="274"/>
                    </a:lnTo>
                    <a:lnTo>
                      <a:pt x="153" y="270"/>
                    </a:lnTo>
                    <a:lnTo>
                      <a:pt x="153" y="258"/>
                    </a:lnTo>
                    <a:lnTo>
                      <a:pt x="155" y="237"/>
                    </a:lnTo>
                    <a:lnTo>
                      <a:pt x="158" y="212"/>
                    </a:lnTo>
                    <a:lnTo>
                      <a:pt x="162" y="184"/>
                    </a:lnTo>
                    <a:lnTo>
                      <a:pt x="167" y="153"/>
                    </a:lnTo>
                    <a:lnTo>
                      <a:pt x="174" y="123"/>
                    </a:lnTo>
                    <a:lnTo>
                      <a:pt x="183" y="92"/>
                    </a:lnTo>
                    <a:lnTo>
                      <a:pt x="193" y="64"/>
                    </a:lnTo>
                    <a:lnTo>
                      <a:pt x="206" y="40"/>
                    </a:lnTo>
                    <a:lnTo>
                      <a:pt x="221" y="21"/>
                    </a:lnTo>
                    <a:lnTo>
                      <a:pt x="239" y="9"/>
                    </a:lnTo>
                    <a:lnTo>
                      <a:pt x="242" y="9"/>
                    </a:lnTo>
                    <a:lnTo>
                      <a:pt x="246" y="9"/>
                    </a:lnTo>
                    <a:lnTo>
                      <a:pt x="255" y="9"/>
                    </a:lnTo>
                    <a:lnTo>
                      <a:pt x="264" y="9"/>
                    </a:lnTo>
                    <a:lnTo>
                      <a:pt x="276" y="9"/>
                    </a:lnTo>
                    <a:lnTo>
                      <a:pt x="289" y="9"/>
                    </a:lnTo>
                    <a:lnTo>
                      <a:pt x="302" y="9"/>
                    </a:lnTo>
                    <a:lnTo>
                      <a:pt x="315" y="8"/>
                    </a:lnTo>
                    <a:lnTo>
                      <a:pt x="329" y="8"/>
                    </a:lnTo>
                    <a:lnTo>
                      <a:pt x="340" y="6"/>
                    </a:lnTo>
                    <a:lnTo>
                      <a:pt x="349" y="5"/>
                    </a:lnTo>
                    <a:lnTo>
                      <a:pt x="357" y="3"/>
                    </a:lnTo>
                    <a:lnTo>
                      <a:pt x="364" y="3"/>
                    </a:lnTo>
                    <a:lnTo>
                      <a:pt x="374" y="2"/>
                    </a:lnTo>
                    <a:lnTo>
                      <a:pt x="385" y="0"/>
                    </a:lnTo>
                    <a:lnTo>
                      <a:pt x="396" y="0"/>
                    </a:lnTo>
                    <a:lnTo>
                      <a:pt x="411" y="2"/>
                    </a:lnTo>
                    <a:lnTo>
                      <a:pt x="426" y="3"/>
                    </a:lnTo>
                    <a:lnTo>
                      <a:pt x="442" y="8"/>
                    </a:lnTo>
                    <a:lnTo>
                      <a:pt x="458" y="14"/>
                    </a:lnTo>
                    <a:lnTo>
                      <a:pt x="477" y="21"/>
                    </a:lnTo>
                    <a:lnTo>
                      <a:pt x="497" y="31"/>
                    </a:lnTo>
                    <a:lnTo>
                      <a:pt x="516" y="44"/>
                    </a:lnTo>
                    <a:lnTo>
                      <a:pt x="535" y="61"/>
                    </a:lnTo>
                    <a:lnTo>
                      <a:pt x="557" y="80"/>
                    </a:lnTo>
                    <a:lnTo>
                      <a:pt x="579" y="100"/>
                    </a:lnTo>
                    <a:lnTo>
                      <a:pt x="601" y="123"/>
                    </a:lnTo>
                    <a:lnTo>
                      <a:pt x="626" y="145"/>
                    </a:lnTo>
                    <a:lnTo>
                      <a:pt x="654" y="170"/>
                    </a:lnTo>
                    <a:lnTo>
                      <a:pt x="684" y="195"/>
                    </a:lnTo>
                    <a:lnTo>
                      <a:pt x="716" y="220"/>
                    </a:lnTo>
                    <a:lnTo>
                      <a:pt x="751" y="246"/>
                    </a:lnTo>
                    <a:lnTo>
                      <a:pt x="790" y="271"/>
                    </a:lnTo>
                    <a:lnTo>
                      <a:pt x="832" y="298"/>
                    </a:lnTo>
                    <a:lnTo>
                      <a:pt x="880" y="323"/>
                    </a:lnTo>
                    <a:lnTo>
                      <a:pt x="930" y="346"/>
                    </a:lnTo>
                    <a:lnTo>
                      <a:pt x="933" y="346"/>
                    </a:lnTo>
                    <a:lnTo>
                      <a:pt x="940" y="343"/>
                    </a:lnTo>
                    <a:lnTo>
                      <a:pt x="952" y="341"/>
                    </a:lnTo>
                    <a:lnTo>
                      <a:pt x="965" y="336"/>
                    </a:lnTo>
                    <a:lnTo>
                      <a:pt x="983" y="333"/>
                    </a:lnTo>
                    <a:lnTo>
                      <a:pt x="1000" y="330"/>
                    </a:lnTo>
                    <a:lnTo>
                      <a:pt x="1018" y="329"/>
                    </a:lnTo>
                    <a:lnTo>
                      <a:pt x="1036" y="329"/>
                    </a:lnTo>
                    <a:lnTo>
                      <a:pt x="1053" y="332"/>
                    </a:lnTo>
                    <a:lnTo>
                      <a:pt x="1068" y="338"/>
                    </a:lnTo>
                    <a:lnTo>
                      <a:pt x="1080" y="348"/>
                    </a:lnTo>
                    <a:lnTo>
                      <a:pt x="1087" y="361"/>
                    </a:lnTo>
                    <a:lnTo>
                      <a:pt x="1108" y="382"/>
                    </a:lnTo>
                    <a:lnTo>
                      <a:pt x="1115" y="379"/>
                    </a:lnTo>
                    <a:lnTo>
                      <a:pt x="1136" y="369"/>
                    </a:lnTo>
                    <a:lnTo>
                      <a:pt x="1165" y="354"/>
                    </a:lnTo>
                    <a:lnTo>
                      <a:pt x="1204" y="335"/>
                    </a:lnTo>
                    <a:lnTo>
                      <a:pt x="1248" y="311"/>
                    </a:lnTo>
                    <a:lnTo>
                      <a:pt x="1295" y="286"/>
                    </a:lnTo>
                    <a:lnTo>
                      <a:pt x="1344" y="260"/>
                    </a:lnTo>
                    <a:lnTo>
                      <a:pt x="1391" y="234"/>
                    </a:lnTo>
                    <a:lnTo>
                      <a:pt x="1435" y="208"/>
                    </a:lnTo>
                    <a:lnTo>
                      <a:pt x="1473" y="184"/>
                    </a:lnTo>
                    <a:lnTo>
                      <a:pt x="1504" y="165"/>
                    </a:lnTo>
                    <a:lnTo>
                      <a:pt x="1523" y="148"/>
                    </a:lnTo>
                    <a:lnTo>
                      <a:pt x="1523" y="168"/>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7" name="Freeform 283"/>
              <p:cNvSpPr>
                <a:spLocks/>
              </p:cNvSpPr>
              <p:nvPr/>
            </p:nvSpPr>
            <p:spPr bwMode="auto">
              <a:xfrm>
                <a:off x="2596" y="1849"/>
                <a:ext cx="442" cy="785"/>
              </a:xfrm>
              <a:custGeom>
                <a:avLst/>
                <a:gdLst>
                  <a:gd name="T0" fmla="*/ 312 w 1327"/>
                  <a:gd name="T1" fmla="*/ 60 h 2356"/>
                  <a:gd name="T2" fmla="*/ 306 w 1327"/>
                  <a:gd name="T3" fmla="*/ 240 h 2356"/>
                  <a:gd name="T4" fmla="*/ 418 w 1327"/>
                  <a:gd name="T5" fmla="*/ 388 h 2356"/>
                  <a:gd name="T6" fmla="*/ 468 w 1327"/>
                  <a:gd name="T7" fmla="*/ 422 h 2356"/>
                  <a:gd name="T8" fmla="*/ 452 w 1327"/>
                  <a:gd name="T9" fmla="*/ 497 h 2356"/>
                  <a:gd name="T10" fmla="*/ 481 w 1327"/>
                  <a:gd name="T11" fmla="*/ 586 h 2356"/>
                  <a:gd name="T12" fmla="*/ 511 w 1327"/>
                  <a:gd name="T13" fmla="*/ 611 h 2356"/>
                  <a:gd name="T14" fmla="*/ 520 w 1327"/>
                  <a:gd name="T15" fmla="*/ 631 h 2356"/>
                  <a:gd name="T16" fmla="*/ 478 w 1327"/>
                  <a:gd name="T17" fmla="*/ 659 h 2356"/>
                  <a:gd name="T18" fmla="*/ 437 w 1327"/>
                  <a:gd name="T19" fmla="*/ 687 h 2356"/>
                  <a:gd name="T20" fmla="*/ 411 w 1327"/>
                  <a:gd name="T21" fmla="*/ 739 h 2356"/>
                  <a:gd name="T22" fmla="*/ 469 w 1327"/>
                  <a:gd name="T23" fmla="*/ 740 h 2356"/>
                  <a:gd name="T24" fmla="*/ 524 w 1327"/>
                  <a:gd name="T25" fmla="*/ 709 h 2356"/>
                  <a:gd name="T26" fmla="*/ 574 w 1327"/>
                  <a:gd name="T27" fmla="*/ 642 h 2356"/>
                  <a:gd name="T28" fmla="*/ 640 w 1327"/>
                  <a:gd name="T29" fmla="*/ 519 h 2356"/>
                  <a:gd name="T30" fmla="*/ 667 w 1327"/>
                  <a:gd name="T31" fmla="*/ 458 h 2356"/>
                  <a:gd name="T32" fmla="*/ 714 w 1327"/>
                  <a:gd name="T33" fmla="*/ 418 h 2356"/>
                  <a:gd name="T34" fmla="*/ 798 w 1327"/>
                  <a:gd name="T35" fmla="*/ 468 h 2356"/>
                  <a:gd name="T36" fmla="*/ 833 w 1327"/>
                  <a:gd name="T37" fmla="*/ 522 h 2356"/>
                  <a:gd name="T38" fmla="*/ 882 w 1327"/>
                  <a:gd name="T39" fmla="*/ 562 h 2356"/>
                  <a:gd name="T40" fmla="*/ 997 w 1327"/>
                  <a:gd name="T41" fmla="*/ 572 h 2356"/>
                  <a:gd name="T42" fmla="*/ 1085 w 1327"/>
                  <a:gd name="T43" fmla="*/ 639 h 2356"/>
                  <a:gd name="T44" fmla="*/ 1210 w 1327"/>
                  <a:gd name="T45" fmla="*/ 907 h 2356"/>
                  <a:gd name="T46" fmla="*/ 1255 w 1327"/>
                  <a:gd name="T47" fmla="*/ 1250 h 2356"/>
                  <a:gd name="T48" fmla="*/ 1271 w 1327"/>
                  <a:gd name="T49" fmla="*/ 1350 h 2356"/>
                  <a:gd name="T50" fmla="*/ 1327 w 1327"/>
                  <a:gd name="T51" fmla="*/ 1472 h 2356"/>
                  <a:gd name="T52" fmla="*/ 1199 w 1327"/>
                  <a:gd name="T53" fmla="*/ 1785 h 2356"/>
                  <a:gd name="T54" fmla="*/ 344 w 1327"/>
                  <a:gd name="T55" fmla="*/ 2340 h 2356"/>
                  <a:gd name="T56" fmla="*/ 315 w 1327"/>
                  <a:gd name="T57" fmla="*/ 2216 h 2356"/>
                  <a:gd name="T58" fmla="*/ 310 w 1327"/>
                  <a:gd name="T59" fmla="*/ 1961 h 2356"/>
                  <a:gd name="T60" fmla="*/ 330 w 1327"/>
                  <a:gd name="T61" fmla="*/ 1780 h 2356"/>
                  <a:gd name="T62" fmla="*/ 304 w 1327"/>
                  <a:gd name="T63" fmla="*/ 1745 h 2356"/>
                  <a:gd name="T64" fmla="*/ 291 w 1327"/>
                  <a:gd name="T65" fmla="*/ 1652 h 2356"/>
                  <a:gd name="T66" fmla="*/ 299 w 1327"/>
                  <a:gd name="T67" fmla="*/ 1573 h 2356"/>
                  <a:gd name="T68" fmla="*/ 265 w 1327"/>
                  <a:gd name="T69" fmla="*/ 1547 h 2356"/>
                  <a:gd name="T70" fmla="*/ 206 w 1327"/>
                  <a:gd name="T71" fmla="*/ 1577 h 2356"/>
                  <a:gd name="T72" fmla="*/ 166 w 1327"/>
                  <a:gd name="T73" fmla="*/ 1643 h 2356"/>
                  <a:gd name="T74" fmla="*/ 157 w 1327"/>
                  <a:gd name="T75" fmla="*/ 1687 h 2356"/>
                  <a:gd name="T76" fmla="*/ 137 w 1327"/>
                  <a:gd name="T77" fmla="*/ 1740 h 2356"/>
                  <a:gd name="T78" fmla="*/ 97 w 1327"/>
                  <a:gd name="T79" fmla="*/ 1786 h 2356"/>
                  <a:gd name="T80" fmla="*/ 60 w 1327"/>
                  <a:gd name="T81" fmla="*/ 1910 h 2356"/>
                  <a:gd name="T82" fmla="*/ 41 w 1327"/>
                  <a:gd name="T83" fmla="*/ 2106 h 2356"/>
                  <a:gd name="T84" fmla="*/ 35 w 1327"/>
                  <a:gd name="T85" fmla="*/ 2197 h 2356"/>
                  <a:gd name="T86" fmla="*/ 2 w 1327"/>
                  <a:gd name="T87" fmla="*/ 1988 h 2356"/>
                  <a:gd name="T88" fmla="*/ 32 w 1327"/>
                  <a:gd name="T89" fmla="*/ 1654 h 2356"/>
                  <a:gd name="T90" fmla="*/ 109 w 1327"/>
                  <a:gd name="T91" fmla="*/ 1455 h 2356"/>
                  <a:gd name="T92" fmla="*/ 148 w 1327"/>
                  <a:gd name="T93" fmla="*/ 1377 h 2356"/>
                  <a:gd name="T94" fmla="*/ 187 w 1327"/>
                  <a:gd name="T95" fmla="*/ 1225 h 2356"/>
                  <a:gd name="T96" fmla="*/ 191 w 1327"/>
                  <a:gd name="T97" fmla="*/ 1113 h 2356"/>
                  <a:gd name="T98" fmla="*/ 193 w 1327"/>
                  <a:gd name="T99" fmla="*/ 1057 h 2356"/>
                  <a:gd name="T100" fmla="*/ 212 w 1327"/>
                  <a:gd name="T101" fmla="*/ 967 h 2356"/>
                  <a:gd name="T102" fmla="*/ 247 w 1327"/>
                  <a:gd name="T103" fmla="*/ 867 h 2356"/>
                  <a:gd name="T104" fmla="*/ 221 w 1327"/>
                  <a:gd name="T105" fmla="*/ 790 h 2356"/>
                  <a:gd name="T106" fmla="*/ 160 w 1327"/>
                  <a:gd name="T107" fmla="*/ 777 h 2356"/>
                  <a:gd name="T108" fmla="*/ 131 w 1327"/>
                  <a:gd name="T109" fmla="*/ 799 h 2356"/>
                  <a:gd name="T110" fmla="*/ 141 w 1327"/>
                  <a:gd name="T111" fmla="*/ 754 h 2356"/>
                  <a:gd name="T112" fmla="*/ 190 w 1327"/>
                  <a:gd name="T113" fmla="*/ 677 h 2356"/>
                  <a:gd name="T114" fmla="*/ 276 w 1327"/>
                  <a:gd name="T115" fmla="*/ 583 h 2356"/>
                  <a:gd name="T116" fmla="*/ 287 w 1327"/>
                  <a:gd name="T117" fmla="*/ 468 h 2356"/>
                  <a:gd name="T118" fmla="*/ 260 w 1327"/>
                  <a:gd name="T119" fmla="*/ 372 h 2356"/>
                  <a:gd name="T120" fmla="*/ 250 w 1327"/>
                  <a:gd name="T121" fmla="*/ 331 h 2356"/>
                  <a:gd name="T122" fmla="*/ 244 w 1327"/>
                  <a:gd name="T123" fmla="*/ 218 h 2356"/>
                  <a:gd name="T124" fmla="*/ 279 w 1327"/>
                  <a:gd name="T125" fmla="*/ 67 h 23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27"/>
                  <a:gd name="T190" fmla="*/ 0 h 2356"/>
                  <a:gd name="T191" fmla="*/ 1327 w 1327"/>
                  <a:gd name="T192" fmla="*/ 2356 h 23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27" h="2356">
                    <a:moveTo>
                      <a:pt x="325" y="0"/>
                    </a:moveTo>
                    <a:lnTo>
                      <a:pt x="324" y="8"/>
                    </a:lnTo>
                    <a:lnTo>
                      <a:pt x="318" y="28"/>
                    </a:lnTo>
                    <a:lnTo>
                      <a:pt x="312" y="60"/>
                    </a:lnTo>
                    <a:lnTo>
                      <a:pt x="306" y="98"/>
                    </a:lnTo>
                    <a:lnTo>
                      <a:pt x="302" y="144"/>
                    </a:lnTo>
                    <a:lnTo>
                      <a:pt x="300" y="191"/>
                    </a:lnTo>
                    <a:lnTo>
                      <a:pt x="306" y="240"/>
                    </a:lnTo>
                    <a:lnTo>
                      <a:pt x="318" y="285"/>
                    </a:lnTo>
                    <a:lnTo>
                      <a:pt x="340" y="328"/>
                    </a:lnTo>
                    <a:lnTo>
                      <a:pt x="372" y="362"/>
                    </a:lnTo>
                    <a:lnTo>
                      <a:pt x="418" y="388"/>
                    </a:lnTo>
                    <a:lnTo>
                      <a:pt x="477" y="400"/>
                    </a:lnTo>
                    <a:lnTo>
                      <a:pt x="477" y="403"/>
                    </a:lnTo>
                    <a:lnTo>
                      <a:pt x="472" y="410"/>
                    </a:lnTo>
                    <a:lnTo>
                      <a:pt x="468" y="422"/>
                    </a:lnTo>
                    <a:lnTo>
                      <a:pt x="462" y="437"/>
                    </a:lnTo>
                    <a:lnTo>
                      <a:pt x="458" y="456"/>
                    </a:lnTo>
                    <a:lnTo>
                      <a:pt x="453" y="475"/>
                    </a:lnTo>
                    <a:lnTo>
                      <a:pt x="452" y="497"/>
                    </a:lnTo>
                    <a:lnTo>
                      <a:pt x="452" y="519"/>
                    </a:lnTo>
                    <a:lnTo>
                      <a:pt x="458" y="543"/>
                    </a:lnTo>
                    <a:lnTo>
                      <a:pt x="467" y="565"/>
                    </a:lnTo>
                    <a:lnTo>
                      <a:pt x="481" y="586"/>
                    </a:lnTo>
                    <a:lnTo>
                      <a:pt x="502" y="605"/>
                    </a:lnTo>
                    <a:lnTo>
                      <a:pt x="503" y="606"/>
                    </a:lnTo>
                    <a:lnTo>
                      <a:pt x="506" y="608"/>
                    </a:lnTo>
                    <a:lnTo>
                      <a:pt x="511" y="611"/>
                    </a:lnTo>
                    <a:lnTo>
                      <a:pt x="515" y="615"/>
                    </a:lnTo>
                    <a:lnTo>
                      <a:pt x="518" y="620"/>
                    </a:lnTo>
                    <a:lnTo>
                      <a:pt x="520" y="626"/>
                    </a:lnTo>
                    <a:lnTo>
                      <a:pt x="520" y="631"/>
                    </a:lnTo>
                    <a:lnTo>
                      <a:pt x="515" y="637"/>
                    </a:lnTo>
                    <a:lnTo>
                      <a:pt x="508" y="645"/>
                    </a:lnTo>
                    <a:lnTo>
                      <a:pt x="496" y="652"/>
                    </a:lnTo>
                    <a:lnTo>
                      <a:pt x="478" y="659"/>
                    </a:lnTo>
                    <a:lnTo>
                      <a:pt x="453" y="665"/>
                    </a:lnTo>
                    <a:lnTo>
                      <a:pt x="452" y="668"/>
                    </a:lnTo>
                    <a:lnTo>
                      <a:pt x="446" y="676"/>
                    </a:lnTo>
                    <a:lnTo>
                      <a:pt x="437" y="687"/>
                    </a:lnTo>
                    <a:lnTo>
                      <a:pt x="428" y="701"/>
                    </a:lnTo>
                    <a:lnTo>
                      <a:pt x="419" y="714"/>
                    </a:lnTo>
                    <a:lnTo>
                      <a:pt x="413" y="727"/>
                    </a:lnTo>
                    <a:lnTo>
                      <a:pt x="411" y="739"/>
                    </a:lnTo>
                    <a:lnTo>
                      <a:pt x="413" y="748"/>
                    </a:lnTo>
                    <a:lnTo>
                      <a:pt x="424" y="751"/>
                    </a:lnTo>
                    <a:lnTo>
                      <a:pt x="441" y="749"/>
                    </a:lnTo>
                    <a:lnTo>
                      <a:pt x="469" y="740"/>
                    </a:lnTo>
                    <a:lnTo>
                      <a:pt x="509" y="723"/>
                    </a:lnTo>
                    <a:lnTo>
                      <a:pt x="512" y="721"/>
                    </a:lnTo>
                    <a:lnTo>
                      <a:pt x="517" y="717"/>
                    </a:lnTo>
                    <a:lnTo>
                      <a:pt x="524" y="709"/>
                    </a:lnTo>
                    <a:lnTo>
                      <a:pt x="534" y="698"/>
                    </a:lnTo>
                    <a:lnTo>
                      <a:pt x="546" y="683"/>
                    </a:lnTo>
                    <a:lnTo>
                      <a:pt x="559" y="664"/>
                    </a:lnTo>
                    <a:lnTo>
                      <a:pt x="574" y="642"/>
                    </a:lnTo>
                    <a:lnTo>
                      <a:pt x="590" y="617"/>
                    </a:lnTo>
                    <a:lnTo>
                      <a:pt x="606" y="589"/>
                    </a:lnTo>
                    <a:lnTo>
                      <a:pt x="624" y="555"/>
                    </a:lnTo>
                    <a:lnTo>
                      <a:pt x="640" y="519"/>
                    </a:lnTo>
                    <a:lnTo>
                      <a:pt x="657" y="478"/>
                    </a:lnTo>
                    <a:lnTo>
                      <a:pt x="658" y="475"/>
                    </a:lnTo>
                    <a:lnTo>
                      <a:pt x="662" y="468"/>
                    </a:lnTo>
                    <a:lnTo>
                      <a:pt x="667" y="458"/>
                    </a:lnTo>
                    <a:lnTo>
                      <a:pt x="676" y="446"/>
                    </a:lnTo>
                    <a:lnTo>
                      <a:pt x="686" y="434"/>
                    </a:lnTo>
                    <a:lnTo>
                      <a:pt x="699" y="424"/>
                    </a:lnTo>
                    <a:lnTo>
                      <a:pt x="714" y="418"/>
                    </a:lnTo>
                    <a:lnTo>
                      <a:pt x="732" y="418"/>
                    </a:lnTo>
                    <a:lnTo>
                      <a:pt x="751" y="425"/>
                    </a:lnTo>
                    <a:lnTo>
                      <a:pt x="773" y="441"/>
                    </a:lnTo>
                    <a:lnTo>
                      <a:pt x="798" y="468"/>
                    </a:lnTo>
                    <a:lnTo>
                      <a:pt x="824" y="506"/>
                    </a:lnTo>
                    <a:lnTo>
                      <a:pt x="826" y="509"/>
                    </a:lnTo>
                    <a:lnTo>
                      <a:pt x="829" y="515"/>
                    </a:lnTo>
                    <a:lnTo>
                      <a:pt x="833" y="522"/>
                    </a:lnTo>
                    <a:lnTo>
                      <a:pt x="841" y="533"/>
                    </a:lnTo>
                    <a:lnTo>
                      <a:pt x="851" y="543"/>
                    </a:lnTo>
                    <a:lnTo>
                      <a:pt x="864" y="553"/>
                    </a:lnTo>
                    <a:lnTo>
                      <a:pt x="882" y="562"/>
                    </a:lnTo>
                    <a:lnTo>
                      <a:pt x="904" y="570"/>
                    </a:lnTo>
                    <a:lnTo>
                      <a:pt x="929" y="574"/>
                    </a:lnTo>
                    <a:lnTo>
                      <a:pt x="960" y="575"/>
                    </a:lnTo>
                    <a:lnTo>
                      <a:pt x="997" y="572"/>
                    </a:lnTo>
                    <a:lnTo>
                      <a:pt x="1038" y="564"/>
                    </a:lnTo>
                    <a:lnTo>
                      <a:pt x="1045" y="574"/>
                    </a:lnTo>
                    <a:lnTo>
                      <a:pt x="1062" y="599"/>
                    </a:lnTo>
                    <a:lnTo>
                      <a:pt x="1085" y="639"/>
                    </a:lnTo>
                    <a:lnTo>
                      <a:pt x="1115" y="692"/>
                    </a:lnTo>
                    <a:lnTo>
                      <a:pt x="1147" y="755"/>
                    </a:lnTo>
                    <a:lnTo>
                      <a:pt x="1179" y="827"/>
                    </a:lnTo>
                    <a:lnTo>
                      <a:pt x="1210" y="907"/>
                    </a:lnTo>
                    <a:lnTo>
                      <a:pt x="1235" y="991"/>
                    </a:lnTo>
                    <a:lnTo>
                      <a:pt x="1253" y="1078"/>
                    </a:lnTo>
                    <a:lnTo>
                      <a:pt x="1260" y="1165"/>
                    </a:lnTo>
                    <a:lnTo>
                      <a:pt x="1255" y="1250"/>
                    </a:lnTo>
                    <a:lnTo>
                      <a:pt x="1234" y="1332"/>
                    </a:lnTo>
                    <a:lnTo>
                      <a:pt x="1240" y="1335"/>
                    </a:lnTo>
                    <a:lnTo>
                      <a:pt x="1253" y="1340"/>
                    </a:lnTo>
                    <a:lnTo>
                      <a:pt x="1271" y="1350"/>
                    </a:lnTo>
                    <a:lnTo>
                      <a:pt x="1291" y="1368"/>
                    </a:lnTo>
                    <a:lnTo>
                      <a:pt x="1309" y="1393"/>
                    </a:lnTo>
                    <a:lnTo>
                      <a:pt x="1322" y="1428"/>
                    </a:lnTo>
                    <a:lnTo>
                      <a:pt x="1327" y="1472"/>
                    </a:lnTo>
                    <a:lnTo>
                      <a:pt x="1321" y="1530"/>
                    </a:lnTo>
                    <a:lnTo>
                      <a:pt x="1299" y="1599"/>
                    </a:lnTo>
                    <a:lnTo>
                      <a:pt x="1259" y="1683"/>
                    </a:lnTo>
                    <a:lnTo>
                      <a:pt x="1199" y="1785"/>
                    </a:lnTo>
                    <a:lnTo>
                      <a:pt x="1112" y="1901"/>
                    </a:lnTo>
                    <a:lnTo>
                      <a:pt x="350" y="2356"/>
                    </a:lnTo>
                    <a:lnTo>
                      <a:pt x="349" y="2352"/>
                    </a:lnTo>
                    <a:lnTo>
                      <a:pt x="344" y="2340"/>
                    </a:lnTo>
                    <a:lnTo>
                      <a:pt x="338" y="2321"/>
                    </a:lnTo>
                    <a:lnTo>
                      <a:pt x="331" y="2294"/>
                    </a:lnTo>
                    <a:lnTo>
                      <a:pt x="322" y="2259"/>
                    </a:lnTo>
                    <a:lnTo>
                      <a:pt x="315" y="2216"/>
                    </a:lnTo>
                    <a:lnTo>
                      <a:pt x="309" y="2165"/>
                    </a:lnTo>
                    <a:lnTo>
                      <a:pt x="306" y="2106"/>
                    </a:lnTo>
                    <a:lnTo>
                      <a:pt x="306" y="2036"/>
                    </a:lnTo>
                    <a:lnTo>
                      <a:pt x="310" y="1961"/>
                    </a:lnTo>
                    <a:lnTo>
                      <a:pt x="319" y="1877"/>
                    </a:lnTo>
                    <a:lnTo>
                      <a:pt x="334" y="1783"/>
                    </a:lnTo>
                    <a:lnTo>
                      <a:pt x="330" y="1780"/>
                    </a:lnTo>
                    <a:lnTo>
                      <a:pt x="325" y="1776"/>
                    </a:lnTo>
                    <a:lnTo>
                      <a:pt x="318" y="1768"/>
                    </a:lnTo>
                    <a:lnTo>
                      <a:pt x="312" y="1758"/>
                    </a:lnTo>
                    <a:lnTo>
                      <a:pt x="304" y="1745"/>
                    </a:lnTo>
                    <a:lnTo>
                      <a:pt x="299" y="1727"/>
                    </a:lnTo>
                    <a:lnTo>
                      <a:pt x="294" y="1707"/>
                    </a:lnTo>
                    <a:lnTo>
                      <a:pt x="291" y="1682"/>
                    </a:lnTo>
                    <a:lnTo>
                      <a:pt x="291" y="1652"/>
                    </a:lnTo>
                    <a:lnTo>
                      <a:pt x="296" y="1618"/>
                    </a:lnTo>
                    <a:lnTo>
                      <a:pt x="302" y="1578"/>
                    </a:lnTo>
                    <a:lnTo>
                      <a:pt x="302" y="1577"/>
                    </a:lnTo>
                    <a:lnTo>
                      <a:pt x="299" y="1573"/>
                    </a:lnTo>
                    <a:lnTo>
                      <a:pt x="293" y="1565"/>
                    </a:lnTo>
                    <a:lnTo>
                      <a:pt x="285" y="1558"/>
                    </a:lnTo>
                    <a:lnTo>
                      <a:pt x="276" y="1552"/>
                    </a:lnTo>
                    <a:lnTo>
                      <a:pt x="265" y="1547"/>
                    </a:lnTo>
                    <a:lnTo>
                      <a:pt x="253" y="1546"/>
                    </a:lnTo>
                    <a:lnTo>
                      <a:pt x="238" y="1550"/>
                    </a:lnTo>
                    <a:lnTo>
                      <a:pt x="223" y="1559"/>
                    </a:lnTo>
                    <a:lnTo>
                      <a:pt x="206" y="1577"/>
                    </a:lnTo>
                    <a:lnTo>
                      <a:pt x="187" y="1602"/>
                    </a:lnTo>
                    <a:lnTo>
                      <a:pt x="166" y="1636"/>
                    </a:lnTo>
                    <a:lnTo>
                      <a:pt x="166" y="1639"/>
                    </a:lnTo>
                    <a:lnTo>
                      <a:pt x="166" y="1643"/>
                    </a:lnTo>
                    <a:lnTo>
                      <a:pt x="165" y="1652"/>
                    </a:lnTo>
                    <a:lnTo>
                      <a:pt x="163" y="1662"/>
                    </a:lnTo>
                    <a:lnTo>
                      <a:pt x="162" y="1674"/>
                    </a:lnTo>
                    <a:lnTo>
                      <a:pt x="157" y="1687"/>
                    </a:lnTo>
                    <a:lnTo>
                      <a:pt x="154" y="1701"/>
                    </a:lnTo>
                    <a:lnTo>
                      <a:pt x="148" y="1715"/>
                    </a:lnTo>
                    <a:lnTo>
                      <a:pt x="142" y="1729"/>
                    </a:lnTo>
                    <a:lnTo>
                      <a:pt x="137" y="1740"/>
                    </a:lnTo>
                    <a:lnTo>
                      <a:pt x="128" y="1751"/>
                    </a:lnTo>
                    <a:lnTo>
                      <a:pt x="117" y="1758"/>
                    </a:lnTo>
                    <a:lnTo>
                      <a:pt x="107" y="1768"/>
                    </a:lnTo>
                    <a:lnTo>
                      <a:pt x="97" y="1786"/>
                    </a:lnTo>
                    <a:lnTo>
                      <a:pt x="86" y="1808"/>
                    </a:lnTo>
                    <a:lnTo>
                      <a:pt x="78" y="1836"/>
                    </a:lnTo>
                    <a:lnTo>
                      <a:pt x="67" y="1870"/>
                    </a:lnTo>
                    <a:lnTo>
                      <a:pt x="60" y="1910"/>
                    </a:lnTo>
                    <a:lnTo>
                      <a:pt x="53" y="1951"/>
                    </a:lnTo>
                    <a:lnTo>
                      <a:pt x="47" y="2000"/>
                    </a:lnTo>
                    <a:lnTo>
                      <a:pt x="44" y="2051"/>
                    </a:lnTo>
                    <a:lnTo>
                      <a:pt x="41" y="2106"/>
                    </a:lnTo>
                    <a:lnTo>
                      <a:pt x="42" y="2165"/>
                    </a:lnTo>
                    <a:lnTo>
                      <a:pt x="44" y="2228"/>
                    </a:lnTo>
                    <a:lnTo>
                      <a:pt x="42" y="2219"/>
                    </a:lnTo>
                    <a:lnTo>
                      <a:pt x="35" y="2197"/>
                    </a:lnTo>
                    <a:lnTo>
                      <a:pt x="28" y="2162"/>
                    </a:lnTo>
                    <a:lnTo>
                      <a:pt x="17" y="2113"/>
                    </a:lnTo>
                    <a:lnTo>
                      <a:pt x="8" y="2056"/>
                    </a:lnTo>
                    <a:lnTo>
                      <a:pt x="2" y="1988"/>
                    </a:lnTo>
                    <a:lnTo>
                      <a:pt x="0" y="1913"/>
                    </a:lnTo>
                    <a:lnTo>
                      <a:pt x="2" y="1832"/>
                    </a:lnTo>
                    <a:lnTo>
                      <a:pt x="13" y="1743"/>
                    </a:lnTo>
                    <a:lnTo>
                      <a:pt x="32" y="1654"/>
                    </a:lnTo>
                    <a:lnTo>
                      <a:pt x="61" y="1559"/>
                    </a:lnTo>
                    <a:lnTo>
                      <a:pt x="101" y="1464"/>
                    </a:lnTo>
                    <a:lnTo>
                      <a:pt x="104" y="1462"/>
                    </a:lnTo>
                    <a:lnTo>
                      <a:pt x="109" y="1455"/>
                    </a:lnTo>
                    <a:lnTo>
                      <a:pt x="116" y="1443"/>
                    </a:lnTo>
                    <a:lnTo>
                      <a:pt x="126" y="1425"/>
                    </a:lnTo>
                    <a:lnTo>
                      <a:pt x="137" y="1403"/>
                    </a:lnTo>
                    <a:lnTo>
                      <a:pt x="148" y="1377"/>
                    </a:lnTo>
                    <a:lnTo>
                      <a:pt x="160" y="1346"/>
                    </a:lnTo>
                    <a:lnTo>
                      <a:pt x="170" y="1310"/>
                    </a:lnTo>
                    <a:lnTo>
                      <a:pt x="179" y="1269"/>
                    </a:lnTo>
                    <a:lnTo>
                      <a:pt x="187" y="1225"/>
                    </a:lnTo>
                    <a:lnTo>
                      <a:pt x="191" y="1175"/>
                    </a:lnTo>
                    <a:lnTo>
                      <a:pt x="191" y="1120"/>
                    </a:lnTo>
                    <a:lnTo>
                      <a:pt x="191" y="1119"/>
                    </a:lnTo>
                    <a:lnTo>
                      <a:pt x="191" y="1113"/>
                    </a:lnTo>
                    <a:lnTo>
                      <a:pt x="191" y="1103"/>
                    </a:lnTo>
                    <a:lnTo>
                      <a:pt x="191" y="1091"/>
                    </a:lnTo>
                    <a:lnTo>
                      <a:pt x="191" y="1075"/>
                    </a:lnTo>
                    <a:lnTo>
                      <a:pt x="193" y="1057"/>
                    </a:lnTo>
                    <a:lnTo>
                      <a:pt x="194" y="1036"/>
                    </a:lnTo>
                    <a:lnTo>
                      <a:pt x="198" y="1014"/>
                    </a:lnTo>
                    <a:lnTo>
                      <a:pt x="204" y="991"/>
                    </a:lnTo>
                    <a:lnTo>
                      <a:pt x="212" y="967"/>
                    </a:lnTo>
                    <a:lnTo>
                      <a:pt x="221" y="942"/>
                    </a:lnTo>
                    <a:lnTo>
                      <a:pt x="232" y="916"/>
                    </a:lnTo>
                    <a:lnTo>
                      <a:pt x="243" y="891"/>
                    </a:lnTo>
                    <a:lnTo>
                      <a:pt x="247" y="867"/>
                    </a:lnTo>
                    <a:lnTo>
                      <a:pt x="247" y="843"/>
                    </a:lnTo>
                    <a:lnTo>
                      <a:pt x="241" y="823"/>
                    </a:lnTo>
                    <a:lnTo>
                      <a:pt x="232" y="805"/>
                    </a:lnTo>
                    <a:lnTo>
                      <a:pt x="221" y="790"/>
                    </a:lnTo>
                    <a:lnTo>
                      <a:pt x="207" y="780"/>
                    </a:lnTo>
                    <a:lnTo>
                      <a:pt x="193" y="774"/>
                    </a:lnTo>
                    <a:lnTo>
                      <a:pt x="176" y="773"/>
                    </a:lnTo>
                    <a:lnTo>
                      <a:pt x="160" y="777"/>
                    </a:lnTo>
                    <a:lnTo>
                      <a:pt x="144" y="788"/>
                    </a:lnTo>
                    <a:lnTo>
                      <a:pt x="129" y="805"/>
                    </a:lnTo>
                    <a:lnTo>
                      <a:pt x="129" y="804"/>
                    </a:lnTo>
                    <a:lnTo>
                      <a:pt x="131" y="799"/>
                    </a:lnTo>
                    <a:lnTo>
                      <a:pt x="131" y="792"/>
                    </a:lnTo>
                    <a:lnTo>
                      <a:pt x="132" y="782"/>
                    </a:lnTo>
                    <a:lnTo>
                      <a:pt x="137" y="768"/>
                    </a:lnTo>
                    <a:lnTo>
                      <a:pt x="141" y="754"/>
                    </a:lnTo>
                    <a:lnTo>
                      <a:pt x="150" y="736"/>
                    </a:lnTo>
                    <a:lnTo>
                      <a:pt x="159" y="718"/>
                    </a:lnTo>
                    <a:lnTo>
                      <a:pt x="173" y="699"/>
                    </a:lnTo>
                    <a:lnTo>
                      <a:pt x="190" y="677"/>
                    </a:lnTo>
                    <a:lnTo>
                      <a:pt x="210" y="656"/>
                    </a:lnTo>
                    <a:lnTo>
                      <a:pt x="235" y="633"/>
                    </a:lnTo>
                    <a:lnTo>
                      <a:pt x="260" y="609"/>
                    </a:lnTo>
                    <a:lnTo>
                      <a:pt x="276" y="583"/>
                    </a:lnTo>
                    <a:lnTo>
                      <a:pt x="285" y="555"/>
                    </a:lnTo>
                    <a:lnTo>
                      <a:pt x="290" y="525"/>
                    </a:lnTo>
                    <a:lnTo>
                      <a:pt x="290" y="496"/>
                    </a:lnTo>
                    <a:lnTo>
                      <a:pt x="287" y="468"/>
                    </a:lnTo>
                    <a:lnTo>
                      <a:pt x="281" y="440"/>
                    </a:lnTo>
                    <a:lnTo>
                      <a:pt x="275" y="415"/>
                    </a:lnTo>
                    <a:lnTo>
                      <a:pt x="268" y="391"/>
                    </a:lnTo>
                    <a:lnTo>
                      <a:pt x="260" y="372"/>
                    </a:lnTo>
                    <a:lnTo>
                      <a:pt x="254" y="357"/>
                    </a:lnTo>
                    <a:lnTo>
                      <a:pt x="251" y="347"/>
                    </a:lnTo>
                    <a:lnTo>
                      <a:pt x="251" y="343"/>
                    </a:lnTo>
                    <a:lnTo>
                      <a:pt x="250" y="331"/>
                    </a:lnTo>
                    <a:lnTo>
                      <a:pt x="247" y="310"/>
                    </a:lnTo>
                    <a:lnTo>
                      <a:pt x="246" y="284"/>
                    </a:lnTo>
                    <a:lnTo>
                      <a:pt x="244" y="253"/>
                    </a:lnTo>
                    <a:lnTo>
                      <a:pt x="244" y="218"/>
                    </a:lnTo>
                    <a:lnTo>
                      <a:pt x="248" y="181"/>
                    </a:lnTo>
                    <a:lnTo>
                      <a:pt x="254" y="142"/>
                    </a:lnTo>
                    <a:lnTo>
                      <a:pt x="265" y="104"/>
                    </a:lnTo>
                    <a:lnTo>
                      <a:pt x="279" y="67"/>
                    </a:lnTo>
                    <a:lnTo>
                      <a:pt x="300" y="32"/>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8" name="Freeform 284"/>
              <p:cNvSpPr>
                <a:spLocks/>
              </p:cNvSpPr>
              <p:nvPr/>
            </p:nvSpPr>
            <p:spPr bwMode="auto">
              <a:xfrm>
                <a:off x="3622" y="3053"/>
                <a:ext cx="249" cy="481"/>
              </a:xfrm>
              <a:custGeom>
                <a:avLst/>
                <a:gdLst>
                  <a:gd name="T0" fmla="*/ 747 w 747"/>
                  <a:gd name="T1" fmla="*/ 16 h 1443"/>
                  <a:gd name="T2" fmla="*/ 739 w 747"/>
                  <a:gd name="T3" fmla="*/ 23 h 1443"/>
                  <a:gd name="T4" fmla="*/ 719 w 747"/>
                  <a:gd name="T5" fmla="*/ 48 h 1443"/>
                  <a:gd name="T6" fmla="*/ 688 w 747"/>
                  <a:gd name="T7" fmla="*/ 91 h 1443"/>
                  <a:gd name="T8" fmla="*/ 648 w 747"/>
                  <a:gd name="T9" fmla="*/ 153 h 1443"/>
                  <a:gd name="T10" fmla="*/ 604 w 747"/>
                  <a:gd name="T11" fmla="*/ 237 h 1443"/>
                  <a:gd name="T12" fmla="*/ 557 w 747"/>
                  <a:gd name="T13" fmla="*/ 343 h 1443"/>
                  <a:gd name="T14" fmla="*/ 545 w 747"/>
                  <a:gd name="T15" fmla="*/ 381 h 1443"/>
                  <a:gd name="T16" fmla="*/ 512 w 747"/>
                  <a:gd name="T17" fmla="*/ 480 h 1443"/>
                  <a:gd name="T18" fmla="*/ 465 w 747"/>
                  <a:gd name="T19" fmla="*/ 614 h 1443"/>
                  <a:gd name="T20" fmla="*/ 412 w 747"/>
                  <a:gd name="T21" fmla="*/ 758 h 1443"/>
                  <a:gd name="T22" fmla="*/ 359 w 747"/>
                  <a:gd name="T23" fmla="*/ 889 h 1443"/>
                  <a:gd name="T24" fmla="*/ 312 w 747"/>
                  <a:gd name="T25" fmla="*/ 982 h 1443"/>
                  <a:gd name="T26" fmla="*/ 0 w 747"/>
                  <a:gd name="T27" fmla="*/ 1146 h 1443"/>
                  <a:gd name="T28" fmla="*/ 10 w 747"/>
                  <a:gd name="T29" fmla="*/ 1137 h 1443"/>
                  <a:gd name="T30" fmla="*/ 39 w 747"/>
                  <a:gd name="T31" fmla="*/ 1109 h 1443"/>
                  <a:gd name="T32" fmla="*/ 85 w 747"/>
                  <a:gd name="T33" fmla="*/ 1059 h 1443"/>
                  <a:gd name="T34" fmla="*/ 146 w 747"/>
                  <a:gd name="T35" fmla="*/ 985 h 1443"/>
                  <a:gd name="T36" fmla="*/ 216 w 747"/>
                  <a:gd name="T37" fmla="*/ 883 h 1443"/>
                  <a:gd name="T38" fmla="*/ 296 w 747"/>
                  <a:gd name="T39" fmla="*/ 752 h 1443"/>
                  <a:gd name="T40" fmla="*/ 309 w 747"/>
                  <a:gd name="T41" fmla="*/ 727 h 1443"/>
                  <a:gd name="T42" fmla="*/ 343 w 747"/>
                  <a:gd name="T43" fmla="*/ 663 h 1443"/>
                  <a:gd name="T44" fmla="*/ 389 w 747"/>
                  <a:gd name="T45" fmla="*/ 574 h 1443"/>
                  <a:gd name="T46" fmla="*/ 437 w 747"/>
                  <a:gd name="T47" fmla="*/ 476 h 1443"/>
                  <a:gd name="T48" fmla="*/ 481 w 747"/>
                  <a:gd name="T49" fmla="*/ 383 h 1443"/>
                  <a:gd name="T50" fmla="*/ 511 w 747"/>
                  <a:gd name="T51" fmla="*/ 312 h 1443"/>
                  <a:gd name="T52" fmla="*/ 542 w 747"/>
                  <a:gd name="T53" fmla="*/ 249 h 1443"/>
                  <a:gd name="T54" fmla="*/ 585 w 747"/>
                  <a:gd name="T55" fmla="*/ 181 h 1443"/>
                  <a:gd name="T56" fmla="*/ 632 w 747"/>
                  <a:gd name="T57" fmla="*/ 113 h 1443"/>
                  <a:gd name="T58" fmla="*/ 676 w 747"/>
                  <a:gd name="T59" fmla="*/ 56 h 1443"/>
                  <a:gd name="T60" fmla="*/ 708 w 747"/>
                  <a:gd name="T61" fmla="*/ 15 h 1443"/>
                  <a:gd name="T62" fmla="*/ 720 w 747"/>
                  <a:gd name="T63" fmla="*/ 0 h 144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47"/>
                  <a:gd name="T97" fmla="*/ 0 h 1443"/>
                  <a:gd name="T98" fmla="*/ 747 w 747"/>
                  <a:gd name="T99" fmla="*/ 1443 h 144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47" h="1443">
                    <a:moveTo>
                      <a:pt x="720" y="0"/>
                    </a:moveTo>
                    <a:lnTo>
                      <a:pt x="747" y="16"/>
                    </a:lnTo>
                    <a:lnTo>
                      <a:pt x="745" y="17"/>
                    </a:lnTo>
                    <a:lnTo>
                      <a:pt x="739" y="23"/>
                    </a:lnTo>
                    <a:lnTo>
                      <a:pt x="730" y="34"/>
                    </a:lnTo>
                    <a:lnTo>
                      <a:pt x="719" y="48"/>
                    </a:lnTo>
                    <a:lnTo>
                      <a:pt x="704" y="66"/>
                    </a:lnTo>
                    <a:lnTo>
                      <a:pt x="688" y="91"/>
                    </a:lnTo>
                    <a:lnTo>
                      <a:pt x="668" y="119"/>
                    </a:lnTo>
                    <a:lnTo>
                      <a:pt x="648" y="153"/>
                    </a:lnTo>
                    <a:lnTo>
                      <a:pt x="626" y="191"/>
                    </a:lnTo>
                    <a:lnTo>
                      <a:pt x="604" y="237"/>
                    </a:lnTo>
                    <a:lnTo>
                      <a:pt x="580" y="287"/>
                    </a:lnTo>
                    <a:lnTo>
                      <a:pt x="557" y="343"/>
                    </a:lnTo>
                    <a:lnTo>
                      <a:pt x="554" y="352"/>
                    </a:lnTo>
                    <a:lnTo>
                      <a:pt x="545" y="381"/>
                    </a:lnTo>
                    <a:lnTo>
                      <a:pt x="530" y="424"/>
                    </a:lnTo>
                    <a:lnTo>
                      <a:pt x="512" y="480"/>
                    </a:lnTo>
                    <a:lnTo>
                      <a:pt x="490" y="543"/>
                    </a:lnTo>
                    <a:lnTo>
                      <a:pt x="465" y="614"/>
                    </a:lnTo>
                    <a:lnTo>
                      <a:pt x="439" y="686"/>
                    </a:lnTo>
                    <a:lnTo>
                      <a:pt x="412" y="758"/>
                    </a:lnTo>
                    <a:lnTo>
                      <a:pt x="386" y="828"/>
                    </a:lnTo>
                    <a:lnTo>
                      <a:pt x="359" y="889"/>
                    </a:lnTo>
                    <a:lnTo>
                      <a:pt x="334" y="942"/>
                    </a:lnTo>
                    <a:lnTo>
                      <a:pt x="312" y="982"/>
                    </a:lnTo>
                    <a:lnTo>
                      <a:pt x="62" y="1443"/>
                    </a:lnTo>
                    <a:lnTo>
                      <a:pt x="0" y="1146"/>
                    </a:lnTo>
                    <a:lnTo>
                      <a:pt x="3" y="1143"/>
                    </a:lnTo>
                    <a:lnTo>
                      <a:pt x="10" y="1137"/>
                    </a:lnTo>
                    <a:lnTo>
                      <a:pt x="23" y="1125"/>
                    </a:lnTo>
                    <a:lnTo>
                      <a:pt x="39" y="1109"/>
                    </a:lnTo>
                    <a:lnTo>
                      <a:pt x="60" y="1087"/>
                    </a:lnTo>
                    <a:lnTo>
                      <a:pt x="85" y="1059"/>
                    </a:lnTo>
                    <a:lnTo>
                      <a:pt x="113" y="1025"/>
                    </a:lnTo>
                    <a:lnTo>
                      <a:pt x="146" y="985"/>
                    </a:lnTo>
                    <a:lnTo>
                      <a:pt x="179" y="938"/>
                    </a:lnTo>
                    <a:lnTo>
                      <a:pt x="216" y="883"/>
                    </a:lnTo>
                    <a:lnTo>
                      <a:pt x="256" y="822"/>
                    </a:lnTo>
                    <a:lnTo>
                      <a:pt x="296" y="752"/>
                    </a:lnTo>
                    <a:lnTo>
                      <a:pt x="300" y="745"/>
                    </a:lnTo>
                    <a:lnTo>
                      <a:pt x="309" y="727"/>
                    </a:lnTo>
                    <a:lnTo>
                      <a:pt x="324" y="699"/>
                    </a:lnTo>
                    <a:lnTo>
                      <a:pt x="343" y="663"/>
                    </a:lnTo>
                    <a:lnTo>
                      <a:pt x="365" y="620"/>
                    </a:lnTo>
                    <a:lnTo>
                      <a:pt x="389" y="574"/>
                    </a:lnTo>
                    <a:lnTo>
                      <a:pt x="414" y="526"/>
                    </a:lnTo>
                    <a:lnTo>
                      <a:pt x="437" y="476"/>
                    </a:lnTo>
                    <a:lnTo>
                      <a:pt x="461" y="428"/>
                    </a:lnTo>
                    <a:lnTo>
                      <a:pt x="481" y="383"/>
                    </a:lnTo>
                    <a:lnTo>
                      <a:pt x="499" y="344"/>
                    </a:lnTo>
                    <a:lnTo>
                      <a:pt x="511" y="312"/>
                    </a:lnTo>
                    <a:lnTo>
                      <a:pt x="524" y="281"/>
                    </a:lnTo>
                    <a:lnTo>
                      <a:pt x="542" y="249"/>
                    </a:lnTo>
                    <a:lnTo>
                      <a:pt x="562" y="215"/>
                    </a:lnTo>
                    <a:lnTo>
                      <a:pt x="585" y="181"/>
                    </a:lnTo>
                    <a:lnTo>
                      <a:pt x="608" y="146"/>
                    </a:lnTo>
                    <a:lnTo>
                      <a:pt x="632" y="113"/>
                    </a:lnTo>
                    <a:lnTo>
                      <a:pt x="655" y="82"/>
                    </a:lnTo>
                    <a:lnTo>
                      <a:pt x="676" y="56"/>
                    </a:lnTo>
                    <a:lnTo>
                      <a:pt x="694" y="32"/>
                    </a:lnTo>
                    <a:lnTo>
                      <a:pt x="708" y="15"/>
                    </a:lnTo>
                    <a:lnTo>
                      <a:pt x="717" y="3"/>
                    </a:lnTo>
                    <a:lnTo>
                      <a:pt x="720" y="0"/>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9" name="Freeform 285"/>
              <p:cNvSpPr>
                <a:spLocks/>
              </p:cNvSpPr>
              <p:nvPr/>
            </p:nvSpPr>
            <p:spPr bwMode="auto">
              <a:xfrm>
                <a:off x="3514" y="3280"/>
                <a:ext cx="354" cy="466"/>
              </a:xfrm>
              <a:custGeom>
                <a:avLst/>
                <a:gdLst>
                  <a:gd name="T0" fmla="*/ 23 w 1060"/>
                  <a:gd name="T1" fmla="*/ 343 h 1399"/>
                  <a:gd name="T2" fmla="*/ 110 w 1060"/>
                  <a:gd name="T3" fmla="*/ 299 h 1399"/>
                  <a:gd name="T4" fmla="*/ 197 w 1060"/>
                  <a:gd name="T5" fmla="*/ 208 h 1399"/>
                  <a:gd name="T6" fmla="*/ 209 w 1060"/>
                  <a:gd name="T7" fmla="*/ 62 h 1399"/>
                  <a:gd name="T8" fmla="*/ 200 w 1060"/>
                  <a:gd name="T9" fmla="*/ 9 h 1399"/>
                  <a:gd name="T10" fmla="*/ 260 w 1060"/>
                  <a:gd name="T11" fmla="*/ 49 h 1399"/>
                  <a:gd name="T12" fmla="*/ 322 w 1060"/>
                  <a:gd name="T13" fmla="*/ 109 h 1399"/>
                  <a:gd name="T14" fmla="*/ 338 w 1060"/>
                  <a:gd name="T15" fmla="*/ 178 h 1399"/>
                  <a:gd name="T16" fmla="*/ 299 w 1060"/>
                  <a:gd name="T17" fmla="*/ 237 h 1399"/>
                  <a:gd name="T18" fmla="*/ 300 w 1060"/>
                  <a:gd name="T19" fmla="*/ 271 h 1399"/>
                  <a:gd name="T20" fmla="*/ 325 w 1060"/>
                  <a:gd name="T21" fmla="*/ 286 h 1399"/>
                  <a:gd name="T22" fmla="*/ 347 w 1060"/>
                  <a:gd name="T23" fmla="*/ 289 h 1399"/>
                  <a:gd name="T24" fmla="*/ 353 w 1060"/>
                  <a:gd name="T25" fmla="*/ 289 h 1399"/>
                  <a:gd name="T26" fmla="*/ 369 w 1060"/>
                  <a:gd name="T27" fmla="*/ 292 h 1399"/>
                  <a:gd name="T28" fmla="*/ 386 w 1060"/>
                  <a:gd name="T29" fmla="*/ 308 h 1399"/>
                  <a:gd name="T30" fmla="*/ 390 w 1060"/>
                  <a:gd name="T31" fmla="*/ 342 h 1399"/>
                  <a:gd name="T32" fmla="*/ 394 w 1060"/>
                  <a:gd name="T33" fmla="*/ 391 h 1399"/>
                  <a:gd name="T34" fmla="*/ 458 w 1060"/>
                  <a:gd name="T35" fmla="*/ 416 h 1399"/>
                  <a:gd name="T36" fmla="*/ 537 w 1060"/>
                  <a:gd name="T37" fmla="*/ 441 h 1399"/>
                  <a:gd name="T38" fmla="*/ 586 w 1060"/>
                  <a:gd name="T39" fmla="*/ 492 h 1399"/>
                  <a:gd name="T40" fmla="*/ 574 w 1060"/>
                  <a:gd name="T41" fmla="*/ 514 h 1399"/>
                  <a:gd name="T42" fmla="*/ 521 w 1060"/>
                  <a:gd name="T43" fmla="*/ 498 h 1399"/>
                  <a:gd name="T44" fmla="*/ 455 w 1060"/>
                  <a:gd name="T45" fmla="*/ 504 h 1399"/>
                  <a:gd name="T46" fmla="*/ 405 w 1060"/>
                  <a:gd name="T47" fmla="*/ 558 h 1399"/>
                  <a:gd name="T48" fmla="*/ 397 w 1060"/>
                  <a:gd name="T49" fmla="*/ 660 h 1399"/>
                  <a:gd name="T50" fmla="*/ 418 w 1060"/>
                  <a:gd name="T51" fmla="*/ 716 h 1399"/>
                  <a:gd name="T52" fmla="*/ 461 w 1060"/>
                  <a:gd name="T53" fmla="*/ 731 h 1399"/>
                  <a:gd name="T54" fmla="*/ 517 w 1060"/>
                  <a:gd name="T55" fmla="*/ 720 h 1399"/>
                  <a:gd name="T56" fmla="*/ 540 w 1060"/>
                  <a:gd name="T57" fmla="*/ 729 h 1399"/>
                  <a:gd name="T58" fmla="*/ 564 w 1060"/>
                  <a:gd name="T59" fmla="*/ 784 h 1399"/>
                  <a:gd name="T60" fmla="*/ 615 w 1060"/>
                  <a:gd name="T61" fmla="*/ 810 h 1399"/>
                  <a:gd name="T62" fmla="*/ 702 w 1060"/>
                  <a:gd name="T63" fmla="*/ 740 h 1399"/>
                  <a:gd name="T64" fmla="*/ 741 w 1060"/>
                  <a:gd name="T65" fmla="*/ 691 h 1399"/>
                  <a:gd name="T66" fmla="*/ 739 w 1060"/>
                  <a:gd name="T67" fmla="*/ 725 h 1399"/>
                  <a:gd name="T68" fmla="*/ 741 w 1060"/>
                  <a:gd name="T69" fmla="*/ 771 h 1399"/>
                  <a:gd name="T70" fmla="*/ 751 w 1060"/>
                  <a:gd name="T71" fmla="*/ 812 h 1399"/>
                  <a:gd name="T72" fmla="*/ 770 w 1060"/>
                  <a:gd name="T73" fmla="*/ 844 h 1399"/>
                  <a:gd name="T74" fmla="*/ 782 w 1060"/>
                  <a:gd name="T75" fmla="*/ 881 h 1399"/>
                  <a:gd name="T76" fmla="*/ 785 w 1060"/>
                  <a:gd name="T77" fmla="*/ 918 h 1399"/>
                  <a:gd name="T78" fmla="*/ 780 w 1060"/>
                  <a:gd name="T79" fmla="*/ 947 h 1399"/>
                  <a:gd name="T80" fmla="*/ 789 w 1060"/>
                  <a:gd name="T81" fmla="*/ 959 h 1399"/>
                  <a:gd name="T82" fmla="*/ 829 w 1060"/>
                  <a:gd name="T83" fmla="*/ 991 h 1399"/>
                  <a:gd name="T84" fmla="*/ 860 w 1060"/>
                  <a:gd name="T85" fmla="*/ 1046 h 1399"/>
                  <a:gd name="T86" fmla="*/ 842 w 1060"/>
                  <a:gd name="T87" fmla="*/ 1118 h 1399"/>
                  <a:gd name="T88" fmla="*/ 826 w 1060"/>
                  <a:gd name="T89" fmla="*/ 1161 h 1399"/>
                  <a:gd name="T90" fmla="*/ 861 w 1060"/>
                  <a:gd name="T91" fmla="*/ 1223 h 1399"/>
                  <a:gd name="T92" fmla="*/ 928 w 1060"/>
                  <a:gd name="T93" fmla="*/ 1308 h 1399"/>
                  <a:gd name="T94" fmla="*/ 1023 w 1060"/>
                  <a:gd name="T95" fmla="*/ 1382 h 1399"/>
                  <a:gd name="T96" fmla="*/ 0 w 1060"/>
                  <a:gd name="T97" fmla="*/ 352 h 139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60"/>
                  <a:gd name="T148" fmla="*/ 0 h 1399"/>
                  <a:gd name="T149" fmla="*/ 1060 w 1060"/>
                  <a:gd name="T150" fmla="*/ 1399 h 139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60" h="1399">
                    <a:moveTo>
                      <a:pt x="0" y="352"/>
                    </a:moveTo>
                    <a:lnTo>
                      <a:pt x="7" y="349"/>
                    </a:lnTo>
                    <a:lnTo>
                      <a:pt x="23" y="343"/>
                    </a:lnTo>
                    <a:lnTo>
                      <a:pt x="48" y="333"/>
                    </a:lnTo>
                    <a:lnTo>
                      <a:pt x="78" y="318"/>
                    </a:lnTo>
                    <a:lnTo>
                      <a:pt x="110" y="299"/>
                    </a:lnTo>
                    <a:lnTo>
                      <a:pt x="143" y="274"/>
                    </a:lnTo>
                    <a:lnTo>
                      <a:pt x="173" y="243"/>
                    </a:lnTo>
                    <a:lnTo>
                      <a:pt x="197" y="208"/>
                    </a:lnTo>
                    <a:lnTo>
                      <a:pt x="213" y="165"/>
                    </a:lnTo>
                    <a:lnTo>
                      <a:pt x="218" y="117"/>
                    </a:lnTo>
                    <a:lnTo>
                      <a:pt x="209" y="62"/>
                    </a:lnTo>
                    <a:lnTo>
                      <a:pt x="184" y="0"/>
                    </a:lnTo>
                    <a:lnTo>
                      <a:pt x="188" y="2"/>
                    </a:lnTo>
                    <a:lnTo>
                      <a:pt x="200" y="9"/>
                    </a:lnTo>
                    <a:lnTo>
                      <a:pt x="218" y="19"/>
                    </a:lnTo>
                    <a:lnTo>
                      <a:pt x="238" y="33"/>
                    </a:lnTo>
                    <a:lnTo>
                      <a:pt x="260" y="49"/>
                    </a:lnTo>
                    <a:lnTo>
                      <a:pt x="284" y="68"/>
                    </a:lnTo>
                    <a:lnTo>
                      <a:pt x="305" y="89"/>
                    </a:lnTo>
                    <a:lnTo>
                      <a:pt x="322" y="109"/>
                    </a:lnTo>
                    <a:lnTo>
                      <a:pt x="336" y="133"/>
                    </a:lnTo>
                    <a:lnTo>
                      <a:pt x="341" y="155"/>
                    </a:lnTo>
                    <a:lnTo>
                      <a:pt x="338" y="178"/>
                    </a:lnTo>
                    <a:lnTo>
                      <a:pt x="324" y="201"/>
                    </a:lnTo>
                    <a:lnTo>
                      <a:pt x="309" y="220"/>
                    </a:lnTo>
                    <a:lnTo>
                      <a:pt x="299" y="237"/>
                    </a:lnTo>
                    <a:lnTo>
                      <a:pt x="296" y="251"/>
                    </a:lnTo>
                    <a:lnTo>
                      <a:pt x="296" y="262"/>
                    </a:lnTo>
                    <a:lnTo>
                      <a:pt x="300" y="271"/>
                    </a:lnTo>
                    <a:lnTo>
                      <a:pt x="308" y="277"/>
                    </a:lnTo>
                    <a:lnTo>
                      <a:pt x="316" y="282"/>
                    </a:lnTo>
                    <a:lnTo>
                      <a:pt x="325" y="286"/>
                    </a:lnTo>
                    <a:lnTo>
                      <a:pt x="334" y="287"/>
                    </a:lnTo>
                    <a:lnTo>
                      <a:pt x="343" y="289"/>
                    </a:lnTo>
                    <a:lnTo>
                      <a:pt x="347" y="289"/>
                    </a:lnTo>
                    <a:lnTo>
                      <a:pt x="349" y="290"/>
                    </a:lnTo>
                    <a:lnTo>
                      <a:pt x="350" y="289"/>
                    </a:lnTo>
                    <a:lnTo>
                      <a:pt x="353" y="289"/>
                    </a:lnTo>
                    <a:lnTo>
                      <a:pt x="358" y="290"/>
                    </a:lnTo>
                    <a:lnTo>
                      <a:pt x="363" y="290"/>
                    </a:lnTo>
                    <a:lnTo>
                      <a:pt x="369" y="292"/>
                    </a:lnTo>
                    <a:lnTo>
                      <a:pt x="375" y="296"/>
                    </a:lnTo>
                    <a:lnTo>
                      <a:pt x="381" y="301"/>
                    </a:lnTo>
                    <a:lnTo>
                      <a:pt x="386" y="308"/>
                    </a:lnTo>
                    <a:lnTo>
                      <a:pt x="389" y="317"/>
                    </a:lnTo>
                    <a:lnTo>
                      <a:pt x="390" y="329"/>
                    </a:lnTo>
                    <a:lnTo>
                      <a:pt x="390" y="342"/>
                    </a:lnTo>
                    <a:lnTo>
                      <a:pt x="386" y="361"/>
                    </a:lnTo>
                    <a:lnTo>
                      <a:pt x="386" y="377"/>
                    </a:lnTo>
                    <a:lnTo>
                      <a:pt x="394" y="391"/>
                    </a:lnTo>
                    <a:lnTo>
                      <a:pt x="411" y="401"/>
                    </a:lnTo>
                    <a:lnTo>
                      <a:pt x="433" y="408"/>
                    </a:lnTo>
                    <a:lnTo>
                      <a:pt x="458" y="416"/>
                    </a:lnTo>
                    <a:lnTo>
                      <a:pt x="484" y="423"/>
                    </a:lnTo>
                    <a:lnTo>
                      <a:pt x="512" y="430"/>
                    </a:lnTo>
                    <a:lnTo>
                      <a:pt x="537" y="441"/>
                    </a:lnTo>
                    <a:lnTo>
                      <a:pt x="559" y="454"/>
                    </a:lnTo>
                    <a:lnTo>
                      <a:pt x="576" y="470"/>
                    </a:lnTo>
                    <a:lnTo>
                      <a:pt x="586" y="492"/>
                    </a:lnTo>
                    <a:lnTo>
                      <a:pt x="586" y="520"/>
                    </a:lnTo>
                    <a:lnTo>
                      <a:pt x="583" y="517"/>
                    </a:lnTo>
                    <a:lnTo>
                      <a:pt x="574" y="514"/>
                    </a:lnTo>
                    <a:lnTo>
                      <a:pt x="559" y="508"/>
                    </a:lnTo>
                    <a:lnTo>
                      <a:pt x="542" y="502"/>
                    </a:lnTo>
                    <a:lnTo>
                      <a:pt x="521" y="498"/>
                    </a:lnTo>
                    <a:lnTo>
                      <a:pt x="499" y="497"/>
                    </a:lnTo>
                    <a:lnTo>
                      <a:pt x="475" y="498"/>
                    </a:lnTo>
                    <a:lnTo>
                      <a:pt x="455" y="504"/>
                    </a:lnTo>
                    <a:lnTo>
                      <a:pt x="434" y="514"/>
                    </a:lnTo>
                    <a:lnTo>
                      <a:pt x="418" y="532"/>
                    </a:lnTo>
                    <a:lnTo>
                      <a:pt x="405" y="558"/>
                    </a:lnTo>
                    <a:lnTo>
                      <a:pt x="397" y="594"/>
                    </a:lnTo>
                    <a:lnTo>
                      <a:pt x="396" y="629"/>
                    </a:lnTo>
                    <a:lnTo>
                      <a:pt x="397" y="660"/>
                    </a:lnTo>
                    <a:lnTo>
                      <a:pt x="402" y="684"/>
                    </a:lnTo>
                    <a:lnTo>
                      <a:pt x="409" y="701"/>
                    </a:lnTo>
                    <a:lnTo>
                      <a:pt x="418" y="716"/>
                    </a:lnTo>
                    <a:lnTo>
                      <a:pt x="431" y="725"/>
                    </a:lnTo>
                    <a:lnTo>
                      <a:pt x="445" y="729"/>
                    </a:lnTo>
                    <a:lnTo>
                      <a:pt x="461" y="731"/>
                    </a:lnTo>
                    <a:lnTo>
                      <a:pt x="478" y="729"/>
                    </a:lnTo>
                    <a:lnTo>
                      <a:pt x="498" y="726"/>
                    </a:lnTo>
                    <a:lnTo>
                      <a:pt x="517" y="720"/>
                    </a:lnTo>
                    <a:lnTo>
                      <a:pt x="536" y="713"/>
                    </a:lnTo>
                    <a:lnTo>
                      <a:pt x="537" y="717"/>
                    </a:lnTo>
                    <a:lnTo>
                      <a:pt x="540" y="729"/>
                    </a:lnTo>
                    <a:lnTo>
                      <a:pt x="546" y="745"/>
                    </a:lnTo>
                    <a:lnTo>
                      <a:pt x="554" y="765"/>
                    </a:lnTo>
                    <a:lnTo>
                      <a:pt x="564" y="784"/>
                    </a:lnTo>
                    <a:lnTo>
                      <a:pt x="577" y="799"/>
                    </a:lnTo>
                    <a:lnTo>
                      <a:pt x="595" y="809"/>
                    </a:lnTo>
                    <a:lnTo>
                      <a:pt x="615" y="810"/>
                    </a:lnTo>
                    <a:lnTo>
                      <a:pt x="640" y="801"/>
                    </a:lnTo>
                    <a:lnTo>
                      <a:pt x="670" y="779"/>
                    </a:lnTo>
                    <a:lnTo>
                      <a:pt x="702" y="740"/>
                    </a:lnTo>
                    <a:lnTo>
                      <a:pt x="741" y="684"/>
                    </a:lnTo>
                    <a:lnTo>
                      <a:pt x="741" y="685"/>
                    </a:lnTo>
                    <a:lnTo>
                      <a:pt x="741" y="691"/>
                    </a:lnTo>
                    <a:lnTo>
                      <a:pt x="741" y="700"/>
                    </a:lnTo>
                    <a:lnTo>
                      <a:pt x="739" y="712"/>
                    </a:lnTo>
                    <a:lnTo>
                      <a:pt x="739" y="725"/>
                    </a:lnTo>
                    <a:lnTo>
                      <a:pt x="739" y="740"/>
                    </a:lnTo>
                    <a:lnTo>
                      <a:pt x="739" y="754"/>
                    </a:lnTo>
                    <a:lnTo>
                      <a:pt x="741" y="771"/>
                    </a:lnTo>
                    <a:lnTo>
                      <a:pt x="744" y="785"/>
                    </a:lnTo>
                    <a:lnTo>
                      <a:pt x="746" y="800"/>
                    </a:lnTo>
                    <a:lnTo>
                      <a:pt x="751" y="812"/>
                    </a:lnTo>
                    <a:lnTo>
                      <a:pt x="757" y="824"/>
                    </a:lnTo>
                    <a:lnTo>
                      <a:pt x="764" y="832"/>
                    </a:lnTo>
                    <a:lnTo>
                      <a:pt x="770" y="844"/>
                    </a:lnTo>
                    <a:lnTo>
                      <a:pt x="774" y="856"/>
                    </a:lnTo>
                    <a:lnTo>
                      <a:pt x="779" y="869"/>
                    </a:lnTo>
                    <a:lnTo>
                      <a:pt x="782" y="881"/>
                    </a:lnTo>
                    <a:lnTo>
                      <a:pt x="783" y="894"/>
                    </a:lnTo>
                    <a:lnTo>
                      <a:pt x="785" y="906"/>
                    </a:lnTo>
                    <a:lnTo>
                      <a:pt x="785" y="918"/>
                    </a:lnTo>
                    <a:lnTo>
                      <a:pt x="785" y="930"/>
                    </a:lnTo>
                    <a:lnTo>
                      <a:pt x="783" y="938"/>
                    </a:lnTo>
                    <a:lnTo>
                      <a:pt x="780" y="947"/>
                    </a:lnTo>
                    <a:lnTo>
                      <a:pt x="777" y="953"/>
                    </a:lnTo>
                    <a:lnTo>
                      <a:pt x="782" y="955"/>
                    </a:lnTo>
                    <a:lnTo>
                      <a:pt x="789" y="959"/>
                    </a:lnTo>
                    <a:lnTo>
                      <a:pt x="801" y="966"/>
                    </a:lnTo>
                    <a:lnTo>
                      <a:pt x="814" y="978"/>
                    </a:lnTo>
                    <a:lnTo>
                      <a:pt x="829" y="991"/>
                    </a:lnTo>
                    <a:lnTo>
                      <a:pt x="842" y="1008"/>
                    </a:lnTo>
                    <a:lnTo>
                      <a:pt x="853" y="1025"/>
                    </a:lnTo>
                    <a:lnTo>
                      <a:pt x="860" y="1046"/>
                    </a:lnTo>
                    <a:lnTo>
                      <a:pt x="861" y="1068"/>
                    </a:lnTo>
                    <a:lnTo>
                      <a:pt x="857" y="1093"/>
                    </a:lnTo>
                    <a:lnTo>
                      <a:pt x="842" y="1118"/>
                    </a:lnTo>
                    <a:lnTo>
                      <a:pt x="819" y="1146"/>
                    </a:lnTo>
                    <a:lnTo>
                      <a:pt x="822" y="1149"/>
                    </a:lnTo>
                    <a:lnTo>
                      <a:pt x="826" y="1161"/>
                    </a:lnTo>
                    <a:lnTo>
                      <a:pt x="835" y="1177"/>
                    </a:lnTo>
                    <a:lnTo>
                      <a:pt x="847" y="1198"/>
                    </a:lnTo>
                    <a:lnTo>
                      <a:pt x="861" y="1223"/>
                    </a:lnTo>
                    <a:lnTo>
                      <a:pt x="881" y="1251"/>
                    </a:lnTo>
                    <a:lnTo>
                      <a:pt x="903" y="1279"/>
                    </a:lnTo>
                    <a:lnTo>
                      <a:pt x="928" y="1308"/>
                    </a:lnTo>
                    <a:lnTo>
                      <a:pt x="956" y="1335"/>
                    </a:lnTo>
                    <a:lnTo>
                      <a:pt x="988" y="1360"/>
                    </a:lnTo>
                    <a:lnTo>
                      <a:pt x="1023" y="1382"/>
                    </a:lnTo>
                    <a:lnTo>
                      <a:pt x="1060" y="1399"/>
                    </a:lnTo>
                    <a:lnTo>
                      <a:pt x="181" y="1151"/>
                    </a:lnTo>
                    <a:lnTo>
                      <a:pt x="0" y="3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0" name="Freeform 286"/>
              <p:cNvSpPr>
                <a:spLocks/>
              </p:cNvSpPr>
              <p:nvPr/>
            </p:nvSpPr>
            <p:spPr bwMode="auto">
              <a:xfrm>
                <a:off x="2743" y="2071"/>
                <a:ext cx="214" cy="239"/>
              </a:xfrm>
              <a:custGeom>
                <a:avLst/>
                <a:gdLst>
                  <a:gd name="T0" fmla="*/ 643 w 643"/>
                  <a:gd name="T1" fmla="*/ 12 h 717"/>
                  <a:gd name="T2" fmla="*/ 634 w 643"/>
                  <a:gd name="T3" fmla="*/ 0 h 717"/>
                  <a:gd name="T4" fmla="*/ 622 w 643"/>
                  <a:gd name="T5" fmla="*/ 8 h 717"/>
                  <a:gd name="T6" fmla="*/ 599 w 643"/>
                  <a:gd name="T7" fmla="*/ 19 h 717"/>
                  <a:gd name="T8" fmla="*/ 556 w 643"/>
                  <a:gd name="T9" fmla="*/ 41 h 717"/>
                  <a:gd name="T10" fmla="*/ 490 w 643"/>
                  <a:gd name="T11" fmla="*/ 81 h 717"/>
                  <a:gd name="T12" fmla="*/ 436 w 643"/>
                  <a:gd name="T13" fmla="*/ 117 h 717"/>
                  <a:gd name="T14" fmla="*/ 367 w 643"/>
                  <a:gd name="T15" fmla="*/ 170 h 717"/>
                  <a:gd name="T16" fmla="*/ 302 w 643"/>
                  <a:gd name="T17" fmla="*/ 226 h 717"/>
                  <a:gd name="T18" fmla="*/ 216 w 643"/>
                  <a:gd name="T19" fmla="*/ 315 h 717"/>
                  <a:gd name="T20" fmla="*/ 160 w 643"/>
                  <a:gd name="T21" fmla="*/ 385 h 717"/>
                  <a:gd name="T22" fmla="*/ 93 w 643"/>
                  <a:gd name="T23" fmla="*/ 488 h 717"/>
                  <a:gd name="T24" fmla="*/ 39 w 643"/>
                  <a:gd name="T25" fmla="*/ 600 h 717"/>
                  <a:gd name="T26" fmla="*/ 0 w 643"/>
                  <a:gd name="T27" fmla="*/ 713 h 717"/>
                  <a:gd name="T28" fmla="*/ 0 w 643"/>
                  <a:gd name="T29" fmla="*/ 717 h 717"/>
                  <a:gd name="T30" fmla="*/ 8 w 643"/>
                  <a:gd name="T31" fmla="*/ 717 h 717"/>
                  <a:gd name="T32" fmla="*/ 15 w 643"/>
                  <a:gd name="T33" fmla="*/ 717 h 717"/>
                  <a:gd name="T34" fmla="*/ 15 w 643"/>
                  <a:gd name="T35" fmla="*/ 716 h 717"/>
                  <a:gd name="T36" fmla="*/ 56 w 643"/>
                  <a:gd name="T37" fmla="*/ 594 h 717"/>
                  <a:gd name="T38" fmla="*/ 105 w 643"/>
                  <a:gd name="T39" fmla="*/ 494 h 717"/>
                  <a:gd name="T40" fmla="*/ 163 w 643"/>
                  <a:gd name="T41" fmla="*/ 405 h 717"/>
                  <a:gd name="T42" fmla="*/ 242 w 643"/>
                  <a:gd name="T43" fmla="*/ 307 h 717"/>
                  <a:gd name="T44" fmla="*/ 297 w 643"/>
                  <a:gd name="T45" fmla="*/ 249 h 717"/>
                  <a:gd name="T46" fmla="*/ 376 w 643"/>
                  <a:gd name="T47" fmla="*/ 181 h 717"/>
                  <a:gd name="T48" fmla="*/ 445 w 643"/>
                  <a:gd name="T49" fmla="*/ 128 h 717"/>
                  <a:gd name="T50" fmla="*/ 519 w 643"/>
                  <a:gd name="T51" fmla="*/ 78 h 717"/>
                  <a:gd name="T52" fmla="*/ 562 w 643"/>
                  <a:gd name="T53" fmla="*/ 53 h 717"/>
                  <a:gd name="T54" fmla="*/ 604 w 643"/>
                  <a:gd name="T55" fmla="*/ 31 h 717"/>
                  <a:gd name="T56" fmla="*/ 637 w 643"/>
                  <a:gd name="T57" fmla="*/ 16 h 717"/>
                  <a:gd name="T58" fmla="*/ 643 w 643"/>
                  <a:gd name="T59" fmla="*/ 12 h 71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43"/>
                  <a:gd name="T91" fmla="*/ 0 h 717"/>
                  <a:gd name="T92" fmla="*/ 643 w 643"/>
                  <a:gd name="T93" fmla="*/ 717 h 71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43" h="717">
                    <a:moveTo>
                      <a:pt x="643" y="12"/>
                    </a:moveTo>
                    <a:lnTo>
                      <a:pt x="634" y="0"/>
                    </a:lnTo>
                    <a:lnTo>
                      <a:pt x="622" y="8"/>
                    </a:lnTo>
                    <a:lnTo>
                      <a:pt x="599" y="19"/>
                    </a:lnTo>
                    <a:lnTo>
                      <a:pt x="556" y="41"/>
                    </a:lnTo>
                    <a:lnTo>
                      <a:pt x="490" y="81"/>
                    </a:lnTo>
                    <a:lnTo>
                      <a:pt x="436" y="117"/>
                    </a:lnTo>
                    <a:lnTo>
                      <a:pt x="367" y="170"/>
                    </a:lnTo>
                    <a:lnTo>
                      <a:pt x="302" y="226"/>
                    </a:lnTo>
                    <a:lnTo>
                      <a:pt x="216" y="315"/>
                    </a:lnTo>
                    <a:lnTo>
                      <a:pt x="160" y="385"/>
                    </a:lnTo>
                    <a:lnTo>
                      <a:pt x="93" y="488"/>
                    </a:lnTo>
                    <a:lnTo>
                      <a:pt x="39" y="600"/>
                    </a:lnTo>
                    <a:lnTo>
                      <a:pt x="0" y="713"/>
                    </a:lnTo>
                    <a:lnTo>
                      <a:pt x="0" y="717"/>
                    </a:lnTo>
                    <a:lnTo>
                      <a:pt x="8" y="717"/>
                    </a:lnTo>
                    <a:lnTo>
                      <a:pt x="15" y="717"/>
                    </a:lnTo>
                    <a:lnTo>
                      <a:pt x="15" y="716"/>
                    </a:lnTo>
                    <a:lnTo>
                      <a:pt x="56" y="594"/>
                    </a:lnTo>
                    <a:lnTo>
                      <a:pt x="105" y="494"/>
                    </a:lnTo>
                    <a:lnTo>
                      <a:pt x="163" y="405"/>
                    </a:lnTo>
                    <a:lnTo>
                      <a:pt x="242" y="307"/>
                    </a:lnTo>
                    <a:lnTo>
                      <a:pt x="297" y="249"/>
                    </a:lnTo>
                    <a:lnTo>
                      <a:pt x="376" y="181"/>
                    </a:lnTo>
                    <a:lnTo>
                      <a:pt x="445" y="128"/>
                    </a:lnTo>
                    <a:lnTo>
                      <a:pt x="519" y="78"/>
                    </a:lnTo>
                    <a:lnTo>
                      <a:pt x="562" y="53"/>
                    </a:lnTo>
                    <a:lnTo>
                      <a:pt x="604" y="31"/>
                    </a:lnTo>
                    <a:lnTo>
                      <a:pt x="637" y="16"/>
                    </a:lnTo>
                    <a:lnTo>
                      <a:pt x="643" y="12"/>
                    </a:lnTo>
                    <a:close/>
                  </a:path>
                </a:pathLst>
              </a:custGeom>
              <a:solidFill>
                <a:srgbClr val="7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1" name="Freeform 287"/>
              <p:cNvSpPr>
                <a:spLocks/>
              </p:cNvSpPr>
              <p:nvPr/>
            </p:nvSpPr>
            <p:spPr bwMode="auto">
              <a:xfrm>
                <a:off x="2698" y="2310"/>
                <a:ext cx="50" cy="157"/>
              </a:xfrm>
              <a:custGeom>
                <a:avLst/>
                <a:gdLst>
                  <a:gd name="T0" fmla="*/ 143 w 150"/>
                  <a:gd name="T1" fmla="*/ 2 h 471"/>
                  <a:gd name="T2" fmla="*/ 135 w 150"/>
                  <a:gd name="T3" fmla="*/ 0 h 471"/>
                  <a:gd name="T4" fmla="*/ 133 w 150"/>
                  <a:gd name="T5" fmla="*/ 5 h 471"/>
                  <a:gd name="T6" fmla="*/ 130 w 150"/>
                  <a:gd name="T7" fmla="*/ 20 h 471"/>
                  <a:gd name="T8" fmla="*/ 124 w 150"/>
                  <a:gd name="T9" fmla="*/ 39 h 471"/>
                  <a:gd name="T10" fmla="*/ 115 w 150"/>
                  <a:gd name="T11" fmla="*/ 64 h 471"/>
                  <a:gd name="T12" fmla="*/ 106 w 150"/>
                  <a:gd name="T13" fmla="*/ 95 h 471"/>
                  <a:gd name="T14" fmla="*/ 94 w 150"/>
                  <a:gd name="T15" fmla="*/ 135 h 471"/>
                  <a:gd name="T16" fmla="*/ 79 w 150"/>
                  <a:gd name="T17" fmla="*/ 184 h 471"/>
                  <a:gd name="T18" fmla="*/ 63 w 150"/>
                  <a:gd name="T19" fmla="*/ 240 h 471"/>
                  <a:gd name="T20" fmla="*/ 46 w 150"/>
                  <a:gd name="T21" fmla="*/ 306 h 471"/>
                  <a:gd name="T22" fmla="*/ 24 w 150"/>
                  <a:gd name="T23" fmla="*/ 382 h 471"/>
                  <a:gd name="T24" fmla="*/ 0 w 150"/>
                  <a:gd name="T25" fmla="*/ 468 h 471"/>
                  <a:gd name="T26" fmla="*/ 15 w 150"/>
                  <a:gd name="T27" fmla="*/ 471 h 471"/>
                  <a:gd name="T28" fmla="*/ 38 w 150"/>
                  <a:gd name="T29" fmla="*/ 385 h 471"/>
                  <a:gd name="T30" fmla="*/ 60 w 150"/>
                  <a:gd name="T31" fmla="*/ 309 h 471"/>
                  <a:gd name="T32" fmla="*/ 78 w 150"/>
                  <a:gd name="T33" fmla="*/ 243 h 471"/>
                  <a:gd name="T34" fmla="*/ 94 w 150"/>
                  <a:gd name="T35" fmla="*/ 187 h 471"/>
                  <a:gd name="T36" fmla="*/ 109 w 150"/>
                  <a:gd name="T37" fmla="*/ 138 h 471"/>
                  <a:gd name="T38" fmla="*/ 121 w 150"/>
                  <a:gd name="T39" fmla="*/ 98 h 471"/>
                  <a:gd name="T40" fmla="*/ 130 w 150"/>
                  <a:gd name="T41" fmla="*/ 67 h 471"/>
                  <a:gd name="T42" fmla="*/ 138 w 150"/>
                  <a:gd name="T43" fmla="*/ 42 h 471"/>
                  <a:gd name="T44" fmla="*/ 144 w 150"/>
                  <a:gd name="T45" fmla="*/ 23 h 471"/>
                  <a:gd name="T46" fmla="*/ 147 w 150"/>
                  <a:gd name="T47" fmla="*/ 14 h 471"/>
                  <a:gd name="T48" fmla="*/ 150 w 150"/>
                  <a:gd name="T49" fmla="*/ 5 h 471"/>
                  <a:gd name="T50" fmla="*/ 150 w 150"/>
                  <a:gd name="T51" fmla="*/ 2 h 471"/>
                  <a:gd name="T52" fmla="*/ 143 w 150"/>
                  <a:gd name="T53" fmla="*/ 2 h 4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0"/>
                  <a:gd name="T82" fmla="*/ 0 h 471"/>
                  <a:gd name="T83" fmla="*/ 150 w 150"/>
                  <a:gd name="T84" fmla="*/ 471 h 4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0" h="471">
                    <a:moveTo>
                      <a:pt x="143" y="2"/>
                    </a:moveTo>
                    <a:lnTo>
                      <a:pt x="135" y="0"/>
                    </a:lnTo>
                    <a:lnTo>
                      <a:pt x="133" y="5"/>
                    </a:lnTo>
                    <a:lnTo>
                      <a:pt x="130" y="20"/>
                    </a:lnTo>
                    <a:lnTo>
                      <a:pt x="124" y="39"/>
                    </a:lnTo>
                    <a:lnTo>
                      <a:pt x="115" y="64"/>
                    </a:lnTo>
                    <a:lnTo>
                      <a:pt x="106" y="95"/>
                    </a:lnTo>
                    <a:lnTo>
                      <a:pt x="94" y="135"/>
                    </a:lnTo>
                    <a:lnTo>
                      <a:pt x="79" y="184"/>
                    </a:lnTo>
                    <a:lnTo>
                      <a:pt x="63" y="240"/>
                    </a:lnTo>
                    <a:lnTo>
                      <a:pt x="46" y="306"/>
                    </a:lnTo>
                    <a:lnTo>
                      <a:pt x="24" y="382"/>
                    </a:lnTo>
                    <a:lnTo>
                      <a:pt x="0" y="468"/>
                    </a:lnTo>
                    <a:lnTo>
                      <a:pt x="15" y="471"/>
                    </a:lnTo>
                    <a:lnTo>
                      <a:pt x="38" y="385"/>
                    </a:lnTo>
                    <a:lnTo>
                      <a:pt x="60" y="309"/>
                    </a:lnTo>
                    <a:lnTo>
                      <a:pt x="78" y="243"/>
                    </a:lnTo>
                    <a:lnTo>
                      <a:pt x="94" y="187"/>
                    </a:lnTo>
                    <a:lnTo>
                      <a:pt x="109" y="138"/>
                    </a:lnTo>
                    <a:lnTo>
                      <a:pt x="121" y="98"/>
                    </a:lnTo>
                    <a:lnTo>
                      <a:pt x="130" y="67"/>
                    </a:lnTo>
                    <a:lnTo>
                      <a:pt x="138" y="42"/>
                    </a:lnTo>
                    <a:lnTo>
                      <a:pt x="144" y="23"/>
                    </a:lnTo>
                    <a:lnTo>
                      <a:pt x="147" y="14"/>
                    </a:lnTo>
                    <a:lnTo>
                      <a:pt x="150" y="5"/>
                    </a:lnTo>
                    <a:lnTo>
                      <a:pt x="150" y="2"/>
                    </a:lnTo>
                    <a:lnTo>
                      <a:pt x="143" y="2"/>
                    </a:lnTo>
                    <a:close/>
                  </a:path>
                </a:pathLst>
              </a:custGeom>
              <a:solidFill>
                <a:srgbClr val="7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2" name="Freeform 288"/>
              <p:cNvSpPr>
                <a:spLocks/>
              </p:cNvSpPr>
              <p:nvPr/>
            </p:nvSpPr>
            <p:spPr bwMode="auto">
              <a:xfrm>
                <a:off x="2929" y="2138"/>
                <a:ext cx="53" cy="24"/>
              </a:xfrm>
              <a:custGeom>
                <a:avLst/>
                <a:gdLst>
                  <a:gd name="T0" fmla="*/ 159 w 159"/>
                  <a:gd name="T1" fmla="*/ 15 h 72"/>
                  <a:gd name="T2" fmla="*/ 153 w 159"/>
                  <a:gd name="T3" fmla="*/ 0 h 72"/>
                  <a:gd name="T4" fmla="*/ 143 w 159"/>
                  <a:gd name="T5" fmla="*/ 4 h 72"/>
                  <a:gd name="T6" fmla="*/ 126 w 159"/>
                  <a:gd name="T7" fmla="*/ 9 h 72"/>
                  <a:gd name="T8" fmla="*/ 94 w 159"/>
                  <a:gd name="T9" fmla="*/ 19 h 72"/>
                  <a:gd name="T10" fmla="*/ 41 w 159"/>
                  <a:gd name="T11" fmla="*/ 38 h 72"/>
                  <a:gd name="T12" fmla="*/ 0 w 159"/>
                  <a:gd name="T13" fmla="*/ 57 h 72"/>
                  <a:gd name="T14" fmla="*/ 3 w 159"/>
                  <a:gd name="T15" fmla="*/ 65 h 72"/>
                  <a:gd name="T16" fmla="*/ 6 w 159"/>
                  <a:gd name="T17" fmla="*/ 72 h 72"/>
                  <a:gd name="T18" fmla="*/ 65 w 159"/>
                  <a:gd name="T19" fmla="*/ 47 h 72"/>
                  <a:gd name="T20" fmla="*/ 97 w 159"/>
                  <a:gd name="T21" fmla="*/ 34 h 72"/>
                  <a:gd name="T22" fmla="*/ 129 w 159"/>
                  <a:gd name="T23" fmla="*/ 24 h 72"/>
                  <a:gd name="T24" fmla="*/ 154 w 159"/>
                  <a:gd name="T25" fmla="*/ 16 h 72"/>
                  <a:gd name="T26" fmla="*/ 159 w 159"/>
                  <a:gd name="T27" fmla="*/ 15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9"/>
                  <a:gd name="T43" fmla="*/ 0 h 72"/>
                  <a:gd name="T44" fmla="*/ 159 w 159"/>
                  <a:gd name="T45" fmla="*/ 72 h 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9" h="72">
                    <a:moveTo>
                      <a:pt x="159" y="15"/>
                    </a:moveTo>
                    <a:lnTo>
                      <a:pt x="153" y="0"/>
                    </a:lnTo>
                    <a:lnTo>
                      <a:pt x="143" y="4"/>
                    </a:lnTo>
                    <a:lnTo>
                      <a:pt x="126" y="9"/>
                    </a:lnTo>
                    <a:lnTo>
                      <a:pt x="94" y="19"/>
                    </a:lnTo>
                    <a:lnTo>
                      <a:pt x="41" y="38"/>
                    </a:lnTo>
                    <a:lnTo>
                      <a:pt x="0" y="57"/>
                    </a:lnTo>
                    <a:lnTo>
                      <a:pt x="3" y="65"/>
                    </a:lnTo>
                    <a:lnTo>
                      <a:pt x="6" y="72"/>
                    </a:lnTo>
                    <a:lnTo>
                      <a:pt x="65" y="47"/>
                    </a:lnTo>
                    <a:lnTo>
                      <a:pt x="97" y="34"/>
                    </a:lnTo>
                    <a:lnTo>
                      <a:pt x="129" y="24"/>
                    </a:lnTo>
                    <a:lnTo>
                      <a:pt x="154" y="16"/>
                    </a:lnTo>
                    <a:lnTo>
                      <a:pt x="159" y="15"/>
                    </a:lnTo>
                    <a:close/>
                  </a:path>
                </a:pathLst>
              </a:custGeom>
              <a:solidFill>
                <a:srgbClr val="5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3" name="Freeform 289"/>
              <p:cNvSpPr>
                <a:spLocks/>
              </p:cNvSpPr>
              <p:nvPr/>
            </p:nvSpPr>
            <p:spPr bwMode="auto">
              <a:xfrm>
                <a:off x="2689" y="2147"/>
                <a:ext cx="264" cy="378"/>
              </a:xfrm>
              <a:custGeom>
                <a:avLst/>
                <a:gdLst>
                  <a:gd name="T0" fmla="*/ 719 w 791"/>
                  <a:gd name="T1" fmla="*/ 30 h 1135"/>
                  <a:gd name="T2" fmla="*/ 791 w 791"/>
                  <a:gd name="T3" fmla="*/ 0 h 1135"/>
                  <a:gd name="T4" fmla="*/ 661 w 791"/>
                  <a:gd name="T5" fmla="*/ 58 h 1135"/>
                  <a:gd name="T6" fmla="*/ 591 w 791"/>
                  <a:gd name="T7" fmla="*/ 98 h 1135"/>
                  <a:gd name="T8" fmla="*/ 536 w 791"/>
                  <a:gd name="T9" fmla="*/ 134 h 1135"/>
                  <a:gd name="T10" fmla="*/ 471 w 791"/>
                  <a:gd name="T11" fmla="*/ 182 h 1135"/>
                  <a:gd name="T12" fmla="*/ 408 w 791"/>
                  <a:gd name="T13" fmla="*/ 238 h 1135"/>
                  <a:gd name="T14" fmla="*/ 346 w 791"/>
                  <a:gd name="T15" fmla="*/ 304 h 1135"/>
                  <a:gd name="T16" fmla="*/ 292 w 791"/>
                  <a:gd name="T17" fmla="*/ 372 h 1135"/>
                  <a:gd name="T18" fmla="*/ 239 w 791"/>
                  <a:gd name="T19" fmla="*/ 459 h 1135"/>
                  <a:gd name="T20" fmla="*/ 194 w 791"/>
                  <a:gd name="T21" fmla="*/ 543 h 1135"/>
                  <a:gd name="T22" fmla="*/ 144 w 791"/>
                  <a:gd name="T23" fmla="*/ 651 h 1135"/>
                  <a:gd name="T24" fmla="*/ 122 w 791"/>
                  <a:gd name="T25" fmla="*/ 702 h 1135"/>
                  <a:gd name="T26" fmla="*/ 88 w 791"/>
                  <a:gd name="T27" fmla="*/ 795 h 1135"/>
                  <a:gd name="T28" fmla="*/ 65 w 791"/>
                  <a:gd name="T29" fmla="*/ 873 h 1135"/>
                  <a:gd name="T30" fmla="*/ 44 w 791"/>
                  <a:gd name="T31" fmla="*/ 944 h 1135"/>
                  <a:gd name="T32" fmla="*/ 28 w 791"/>
                  <a:gd name="T33" fmla="*/ 1007 h 1135"/>
                  <a:gd name="T34" fmla="*/ 16 w 791"/>
                  <a:gd name="T35" fmla="*/ 1057 h 1135"/>
                  <a:gd name="T36" fmla="*/ 7 w 791"/>
                  <a:gd name="T37" fmla="*/ 1092 h 1135"/>
                  <a:gd name="T38" fmla="*/ 3 w 791"/>
                  <a:gd name="T39" fmla="*/ 1120 h 1135"/>
                  <a:gd name="T40" fmla="*/ 0 w 791"/>
                  <a:gd name="T41" fmla="*/ 1132 h 1135"/>
                  <a:gd name="T42" fmla="*/ 15 w 791"/>
                  <a:gd name="T43" fmla="*/ 1135 h 1135"/>
                  <a:gd name="T44" fmla="*/ 18 w 791"/>
                  <a:gd name="T45" fmla="*/ 1126 h 1135"/>
                  <a:gd name="T46" fmla="*/ 22 w 791"/>
                  <a:gd name="T47" fmla="*/ 1104 h 1135"/>
                  <a:gd name="T48" fmla="*/ 31 w 791"/>
                  <a:gd name="T49" fmla="*/ 1060 h 1135"/>
                  <a:gd name="T50" fmla="*/ 43 w 791"/>
                  <a:gd name="T51" fmla="*/ 1010 h 1135"/>
                  <a:gd name="T52" fmla="*/ 59 w 791"/>
                  <a:gd name="T53" fmla="*/ 947 h 1135"/>
                  <a:gd name="T54" fmla="*/ 79 w 791"/>
                  <a:gd name="T55" fmla="*/ 876 h 1135"/>
                  <a:gd name="T56" fmla="*/ 103 w 791"/>
                  <a:gd name="T57" fmla="*/ 798 h 1135"/>
                  <a:gd name="T58" fmla="*/ 128 w 791"/>
                  <a:gd name="T59" fmla="*/ 729 h 1135"/>
                  <a:gd name="T60" fmla="*/ 177 w 791"/>
                  <a:gd name="T61" fmla="*/ 609 h 1135"/>
                  <a:gd name="T62" fmla="*/ 206 w 791"/>
                  <a:gd name="T63" fmla="*/ 549 h 1135"/>
                  <a:gd name="T64" fmla="*/ 250 w 791"/>
                  <a:gd name="T65" fmla="*/ 465 h 1135"/>
                  <a:gd name="T66" fmla="*/ 297 w 791"/>
                  <a:gd name="T67" fmla="*/ 390 h 1135"/>
                  <a:gd name="T68" fmla="*/ 358 w 791"/>
                  <a:gd name="T69" fmla="*/ 313 h 1135"/>
                  <a:gd name="T70" fmla="*/ 417 w 791"/>
                  <a:gd name="T71" fmla="*/ 250 h 1135"/>
                  <a:gd name="T72" fmla="*/ 480 w 791"/>
                  <a:gd name="T73" fmla="*/ 194 h 1135"/>
                  <a:gd name="T74" fmla="*/ 545 w 791"/>
                  <a:gd name="T75" fmla="*/ 145 h 1135"/>
                  <a:gd name="T76" fmla="*/ 617 w 791"/>
                  <a:gd name="T77" fmla="*/ 98 h 1135"/>
                  <a:gd name="T78" fmla="*/ 667 w 791"/>
                  <a:gd name="T79" fmla="*/ 70 h 1135"/>
                  <a:gd name="T80" fmla="*/ 725 w 791"/>
                  <a:gd name="T81" fmla="*/ 44 h 1135"/>
                  <a:gd name="T82" fmla="*/ 722 w 791"/>
                  <a:gd name="T83" fmla="*/ 38 h 1135"/>
                  <a:gd name="T84" fmla="*/ 719 w 791"/>
                  <a:gd name="T85" fmla="*/ 30 h 113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91"/>
                  <a:gd name="T130" fmla="*/ 0 h 1135"/>
                  <a:gd name="T131" fmla="*/ 791 w 791"/>
                  <a:gd name="T132" fmla="*/ 1135 h 113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91" h="1135">
                    <a:moveTo>
                      <a:pt x="719" y="30"/>
                    </a:moveTo>
                    <a:lnTo>
                      <a:pt x="791" y="0"/>
                    </a:lnTo>
                    <a:lnTo>
                      <a:pt x="661" y="58"/>
                    </a:lnTo>
                    <a:lnTo>
                      <a:pt x="591" y="98"/>
                    </a:lnTo>
                    <a:lnTo>
                      <a:pt x="536" y="134"/>
                    </a:lnTo>
                    <a:lnTo>
                      <a:pt x="471" y="182"/>
                    </a:lnTo>
                    <a:lnTo>
                      <a:pt x="408" y="238"/>
                    </a:lnTo>
                    <a:lnTo>
                      <a:pt x="346" y="304"/>
                    </a:lnTo>
                    <a:lnTo>
                      <a:pt x="292" y="372"/>
                    </a:lnTo>
                    <a:lnTo>
                      <a:pt x="239" y="459"/>
                    </a:lnTo>
                    <a:lnTo>
                      <a:pt x="194" y="543"/>
                    </a:lnTo>
                    <a:lnTo>
                      <a:pt x="144" y="651"/>
                    </a:lnTo>
                    <a:lnTo>
                      <a:pt x="122" y="702"/>
                    </a:lnTo>
                    <a:lnTo>
                      <a:pt x="88" y="795"/>
                    </a:lnTo>
                    <a:lnTo>
                      <a:pt x="65" y="873"/>
                    </a:lnTo>
                    <a:lnTo>
                      <a:pt x="44" y="944"/>
                    </a:lnTo>
                    <a:lnTo>
                      <a:pt x="28" y="1007"/>
                    </a:lnTo>
                    <a:lnTo>
                      <a:pt x="16" y="1057"/>
                    </a:lnTo>
                    <a:lnTo>
                      <a:pt x="7" y="1092"/>
                    </a:lnTo>
                    <a:lnTo>
                      <a:pt x="3" y="1120"/>
                    </a:lnTo>
                    <a:lnTo>
                      <a:pt x="0" y="1132"/>
                    </a:lnTo>
                    <a:lnTo>
                      <a:pt x="15" y="1135"/>
                    </a:lnTo>
                    <a:lnTo>
                      <a:pt x="18" y="1126"/>
                    </a:lnTo>
                    <a:lnTo>
                      <a:pt x="22" y="1104"/>
                    </a:lnTo>
                    <a:lnTo>
                      <a:pt x="31" y="1060"/>
                    </a:lnTo>
                    <a:lnTo>
                      <a:pt x="43" y="1010"/>
                    </a:lnTo>
                    <a:lnTo>
                      <a:pt x="59" y="947"/>
                    </a:lnTo>
                    <a:lnTo>
                      <a:pt x="79" y="876"/>
                    </a:lnTo>
                    <a:lnTo>
                      <a:pt x="103" y="798"/>
                    </a:lnTo>
                    <a:lnTo>
                      <a:pt x="128" y="729"/>
                    </a:lnTo>
                    <a:lnTo>
                      <a:pt x="177" y="609"/>
                    </a:lnTo>
                    <a:lnTo>
                      <a:pt x="206" y="549"/>
                    </a:lnTo>
                    <a:lnTo>
                      <a:pt x="250" y="465"/>
                    </a:lnTo>
                    <a:lnTo>
                      <a:pt x="297" y="390"/>
                    </a:lnTo>
                    <a:lnTo>
                      <a:pt x="358" y="313"/>
                    </a:lnTo>
                    <a:lnTo>
                      <a:pt x="417" y="250"/>
                    </a:lnTo>
                    <a:lnTo>
                      <a:pt x="480" y="194"/>
                    </a:lnTo>
                    <a:lnTo>
                      <a:pt x="545" y="145"/>
                    </a:lnTo>
                    <a:lnTo>
                      <a:pt x="617" y="98"/>
                    </a:lnTo>
                    <a:lnTo>
                      <a:pt x="667" y="70"/>
                    </a:lnTo>
                    <a:lnTo>
                      <a:pt x="725" y="44"/>
                    </a:lnTo>
                    <a:lnTo>
                      <a:pt x="722" y="38"/>
                    </a:lnTo>
                    <a:lnTo>
                      <a:pt x="719" y="30"/>
                    </a:lnTo>
                    <a:close/>
                  </a:path>
                </a:pathLst>
              </a:custGeom>
              <a:solidFill>
                <a:srgbClr val="5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4" name="Freeform 290"/>
              <p:cNvSpPr>
                <a:spLocks/>
              </p:cNvSpPr>
              <p:nvPr/>
            </p:nvSpPr>
            <p:spPr bwMode="auto">
              <a:xfrm>
                <a:off x="2747" y="2296"/>
                <a:ext cx="246" cy="294"/>
              </a:xfrm>
              <a:custGeom>
                <a:avLst/>
                <a:gdLst>
                  <a:gd name="T0" fmla="*/ 738 w 738"/>
                  <a:gd name="T1" fmla="*/ 15 h 884"/>
                  <a:gd name="T2" fmla="*/ 735 w 738"/>
                  <a:gd name="T3" fmla="*/ 0 h 884"/>
                  <a:gd name="T4" fmla="*/ 722 w 738"/>
                  <a:gd name="T5" fmla="*/ 5 h 884"/>
                  <a:gd name="T6" fmla="*/ 684 w 738"/>
                  <a:gd name="T7" fmla="*/ 16 h 884"/>
                  <a:gd name="T8" fmla="*/ 617 w 738"/>
                  <a:gd name="T9" fmla="*/ 40 h 884"/>
                  <a:gd name="T10" fmla="*/ 566 w 738"/>
                  <a:gd name="T11" fmla="*/ 62 h 884"/>
                  <a:gd name="T12" fmla="*/ 470 w 738"/>
                  <a:gd name="T13" fmla="*/ 114 h 884"/>
                  <a:gd name="T14" fmla="*/ 376 w 738"/>
                  <a:gd name="T15" fmla="*/ 176 h 884"/>
                  <a:gd name="T16" fmla="*/ 298 w 738"/>
                  <a:gd name="T17" fmla="*/ 239 h 884"/>
                  <a:gd name="T18" fmla="*/ 202 w 738"/>
                  <a:gd name="T19" fmla="*/ 339 h 884"/>
                  <a:gd name="T20" fmla="*/ 131 w 738"/>
                  <a:gd name="T21" fmla="*/ 436 h 884"/>
                  <a:gd name="T22" fmla="*/ 67 w 738"/>
                  <a:gd name="T23" fmla="*/ 572 h 884"/>
                  <a:gd name="T24" fmla="*/ 22 w 738"/>
                  <a:gd name="T25" fmla="*/ 713 h 884"/>
                  <a:gd name="T26" fmla="*/ 0 w 738"/>
                  <a:gd name="T27" fmla="*/ 884 h 884"/>
                  <a:gd name="T28" fmla="*/ 15 w 738"/>
                  <a:gd name="T29" fmla="*/ 884 h 884"/>
                  <a:gd name="T30" fmla="*/ 37 w 738"/>
                  <a:gd name="T31" fmla="*/ 716 h 884"/>
                  <a:gd name="T32" fmla="*/ 81 w 738"/>
                  <a:gd name="T33" fmla="*/ 569 h 884"/>
                  <a:gd name="T34" fmla="*/ 140 w 738"/>
                  <a:gd name="T35" fmla="*/ 451 h 884"/>
                  <a:gd name="T36" fmla="*/ 223 w 738"/>
                  <a:gd name="T37" fmla="*/ 336 h 884"/>
                  <a:gd name="T38" fmla="*/ 295 w 738"/>
                  <a:gd name="T39" fmla="*/ 260 h 884"/>
                  <a:gd name="T40" fmla="*/ 394 w 738"/>
                  <a:gd name="T41" fmla="*/ 179 h 884"/>
                  <a:gd name="T42" fmla="*/ 476 w 738"/>
                  <a:gd name="T43" fmla="*/ 125 h 884"/>
                  <a:gd name="T44" fmla="*/ 545 w 738"/>
                  <a:gd name="T45" fmla="*/ 89 h 884"/>
                  <a:gd name="T46" fmla="*/ 638 w 738"/>
                  <a:gd name="T47" fmla="*/ 49 h 884"/>
                  <a:gd name="T48" fmla="*/ 687 w 738"/>
                  <a:gd name="T49" fmla="*/ 31 h 884"/>
                  <a:gd name="T50" fmla="*/ 725 w 738"/>
                  <a:gd name="T51" fmla="*/ 19 h 884"/>
                  <a:gd name="T52" fmla="*/ 738 w 738"/>
                  <a:gd name="T53" fmla="*/ 15 h 8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38"/>
                  <a:gd name="T82" fmla="*/ 0 h 884"/>
                  <a:gd name="T83" fmla="*/ 738 w 738"/>
                  <a:gd name="T84" fmla="*/ 884 h 8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38" h="884">
                    <a:moveTo>
                      <a:pt x="738" y="15"/>
                    </a:moveTo>
                    <a:lnTo>
                      <a:pt x="735" y="0"/>
                    </a:lnTo>
                    <a:lnTo>
                      <a:pt x="722" y="5"/>
                    </a:lnTo>
                    <a:lnTo>
                      <a:pt x="684" y="16"/>
                    </a:lnTo>
                    <a:lnTo>
                      <a:pt x="617" y="40"/>
                    </a:lnTo>
                    <a:lnTo>
                      <a:pt x="566" y="62"/>
                    </a:lnTo>
                    <a:lnTo>
                      <a:pt x="470" y="114"/>
                    </a:lnTo>
                    <a:lnTo>
                      <a:pt x="376" y="176"/>
                    </a:lnTo>
                    <a:lnTo>
                      <a:pt x="298" y="239"/>
                    </a:lnTo>
                    <a:lnTo>
                      <a:pt x="202" y="339"/>
                    </a:lnTo>
                    <a:lnTo>
                      <a:pt x="131" y="436"/>
                    </a:lnTo>
                    <a:lnTo>
                      <a:pt x="67" y="572"/>
                    </a:lnTo>
                    <a:lnTo>
                      <a:pt x="22" y="713"/>
                    </a:lnTo>
                    <a:lnTo>
                      <a:pt x="0" y="884"/>
                    </a:lnTo>
                    <a:lnTo>
                      <a:pt x="15" y="884"/>
                    </a:lnTo>
                    <a:lnTo>
                      <a:pt x="37" y="716"/>
                    </a:lnTo>
                    <a:lnTo>
                      <a:pt x="81" y="569"/>
                    </a:lnTo>
                    <a:lnTo>
                      <a:pt x="140" y="451"/>
                    </a:lnTo>
                    <a:lnTo>
                      <a:pt x="223" y="336"/>
                    </a:lnTo>
                    <a:lnTo>
                      <a:pt x="295" y="260"/>
                    </a:lnTo>
                    <a:lnTo>
                      <a:pt x="394" y="179"/>
                    </a:lnTo>
                    <a:lnTo>
                      <a:pt x="476" y="125"/>
                    </a:lnTo>
                    <a:lnTo>
                      <a:pt x="545" y="89"/>
                    </a:lnTo>
                    <a:lnTo>
                      <a:pt x="638" y="49"/>
                    </a:lnTo>
                    <a:lnTo>
                      <a:pt x="687" y="31"/>
                    </a:lnTo>
                    <a:lnTo>
                      <a:pt x="725" y="19"/>
                    </a:lnTo>
                    <a:lnTo>
                      <a:pt x="738" y="15"/>
                    </a:lnTo>
                    <a:close/>
                  </a:path>
                </a:pathLst>
              </a:custGeom>
              <a:solidFill>
                <a:srgbClr val="1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5" name="Freeform 291"/>
              <p:cNvSpPr>
                <a:spLocks/>
              </p:cNvSpPr>
              <p:nvPr/>
            </p:nvSpPr>
            <p:spPr bwMode="auto">
              <a:xfrm>
                <a:off x="2815" y="2407"/>
                <a:ext cx="88" cy="125"/>
              </a:xfrm>
              <a:custGeom>
                <a:avLst/>
                <a:gdLst>
                  <a:gd name="T0" fmla="*/ 15 w 264"/>
                  <a:gd name="T1" fmla="*/ 377 h 377"/>
                  <a:gd name="T2" fmla="*/ 16 w 264"/>
                  <a:gd name="T3" fmla="*/ 358 h 377"/>
                  <a:gd name="T4" fmla="*/ 21 w 264"/>
                  <a:gd name="T5" fmla="*/ 334 h 377"/>
                  <a:gd name="T6" fmla="*/ 29 w 264"/>
                  <a:gd name="T7" fmla="*/ 304 h 377"/>
                  <a:gd name="T8" fmla="*/ 50 w 264"/>
                  <a:gd name="T9" fmla="*/ 252 h 377"/>
                  <a:gd name="T10" fmla="*/ 63 w 264"/>
                  <a:gd name="T11" fmla="*/ 230 h 377"/>
                  <a:gd name="T12" fmla="*/ 99 w 264"/>
                  <a:gd name="T13" fmla="*/ 175 h 377"/>
                  <a:gd name="T14" fmla="*/ 147 w 264"/>
                  <a:gd name="T15" fmla="*/ 116 h 377"/>
                  <a:gd name="T16" fmla="*/ 183 w 264"/>
                  <a:gd name="T17" fmla="*/ 83 h 377"/>
                  <a:gd name="T18" fmla="*/ 264 w 264"/>
                  <a:gd name="T19" fmla="*/ 12 h 377"/>
                  <a:gd name="T20" fmla="*/ 255 w 264"/>
                  <a:gd name="T21" fmla="*/ 0 h 377"/>
                  <a:gd name="T22" fmla="*/ 200 w 264"/>
                  <a:gd name="T23" fmla="*/ 47 h 377"/>
                  <a:gd name="T24" fmla="*/ 124 w 264"/>
                  <a:gd name="T25" fmla="*/ 122 h 377"/>
                  <a:gd name="T26" fmla="*/ 87 w 264"/>
                  <a:gd name="T27" fmla="*/ 167 h 377"/>
                  <a:gd name="T28" fmla="*/ 57 w 264"/>
                  <a:gd name="T29" fmla="*/ 209 h 377"/>
                  <a:gd name="T30" fmla="*/ 27 w 264"/>
                  <a:gd name="T31" fmla="*/ 270 h 377"/>
                  <a:gd name="T32" fmla="*/ 15 w 264"/>
                  <a:gd name="T33" fmla="*/ 295 h 377"/>
                  <a:gd name="T34" fmla="*/ 6 w 264"/>
                  <a:gd name="T35" fmla="*/ 329 h 377"/>
                  <a:gd name="T36" fmla="*/ 1 w 264"/>
                  <a:gd name="T37" fmla="*/ 358 h 377"/>
                  <a:gd name="T38" fmla="*/ 0 w 264"/>
                  <a:gd name="T39" fmla="*/ 377 h 377"/>
                  <a:gd name="T40" fmla="*/ 15 w 264"/>
                  <a:gd name="T41" fmla="*/ 377 h 3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4"/>
                  <a:gd name="T64" fmla="*/ 0 h 377"/>
                  <a:gd name="T65" fmla="*/ 264 w 264"/>
                  <a:gd name="T66" fmla="*/ 377 h 37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4" h="377">
                    <a:moveTo>
                      <a:pt x="15" y="377"/>
                    </a:moveTo>
                    <a:lnTo>
                      <a:pt x="16" y="358"/>
                    </a:lnTo>
                    <a:lnTo>
                      <a:pt x="21" y="334"/>
                    </a:lnTo>
                    <a:lnTo>
                      <a:pt x="29" y="304"/>
                    </a:lnTo>
                    <a:lnTo>
                      <a:pt x="50" y="252"/>
                    </a:lnTo>
                    <a:lnTo>
                      <a:pt x="63" y="230"/>
                    </a:lnTo>
                    <a:lnTo>
                      <a:pt x="99" y="175"/>
                    </a:lnTo>
                    <a:lnTo>
                      <a:pt x="147" y="116"/>
                    </a:lnTo>
                    <a:lnTo>
                      <a:pt x="183" y="83"/>
                    </a:lnTo>
                    <a:lnTo>
                      <a:pt x="264" y="12"/>
                    </a:lnTo>
                    <a:lnTo>
                      <a:pt x="255" y="0"/>
                    </a:lnTo>
                    <a:lnTo>
                      <a:pt x="200" y="47"/>
                    </a:lnTo>
                    <a:lnTo>
                      <a:pt x="124" y="122"/>
                    </a:lnTo>
                    <a:lnTo>
                      <a:pt x="87" y="167"/>
                    </a:lnTo>
                    <a:lnTo>
                      <a:pt x="57" y="209"/>
                    </a:lnTo>
                    <a:lnTo>
                      <a:pt x="27" y="270"/>
                    </a:lnTo>
                    <a:lnTo>
                      <a:pt x="15" y="295"/>
                    </a:lnTo>
                    <a:lnTo>
                      <a:pt x="6" y="329"/>
                    </a:lnTo>
                    <a:lnTo>
                      <a:pt x="1" y="358"/>
                    </a:lnTo>
                    <a:lnTo>
                      <a:pt x="0" y="377"/>
                    </a:lnTo>
                    <a:lnTo>
                      <a:pt x="15" y="377"/>
                    </a:lnTo>
                    <a:close/>
                  </a:path>
                </a:pathLst>
              </a:custGeom>
              <a:solidFill>
                <a:srgbClr val="1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6" name="Freeform 292"/>
              <p:cNvSpPr>
                <a:spLocks/>
              </p:cNvSpPr>
              <p:nvPr/>
            </p:nvSpPr>
            <p:spPr bwMode="auto">
              <a:xfrm>
                <a:off x="3525" y="2879"/>
                <a:ext cx="119" cy="28"/>
              </a:xfrm>
              <a:custGeom>
                <a:avLst/>
                <a:gdLst>
                  <a:gd name="T0" fmla="*/ 0 w 358"/>
                  <a:gd name="T1" fmla="*/ 0 h 84"/>
                  <a:gd name="T2" fmla="*/ 3 w 358"/>
                  <a:gd name="T3" fmla="*/ 1 h 84"/>
                  <a:gd name="T4" fmla="*/ 10 w 358"/>
                  <a:gd name="T5" fmla="*/ 6 h 84"/>
                  <a:gd name="T6" fmla="*/ 22 w 358"/>
                  <a:gd name="T7" fmla="*/ 12 h 84"/>
                  <a:gd name="T8" fmla="*/ 38 w 358"/>
                  <a:gd name="T9" fmla="*/ 21 h 84"/>
                  <a:gd name="T10" fmla="*/ 59 w 358"/>
                  <a:gd name="T11" fmla="*/ 29 h 84"/>
                  <a:gd name="T12" fmla="*/ 83 w 358"/>
                  <a:gd name="T13" fmla="*/ 38 h 84"/>
                  <a:gd name="T14" fmla="*/ 112 w 358"/>
                  <a:gd name="T15" fmla="*/ 47 h 84"/>
                  <a:gd name="T16" fmla="*/ 146 w 358"/>
                  <a:gd name="T17" fmla="*/ 53 h 84"/>
                  <a:gd name="T18" fmla="*/ 184 w 358"/>
                  <a:gd name="T19" fmla="*/ 57 h 84"/>
                  <a:gd name="T20" fmla="*/ 227 w 358"/>
                  <a:gd name="T21" fmla="*/ 59 h 84"/>
                  <a:gd name="T22" fmla="*/ 274 w 358"/>
                  <a:gd name="T23" fmla="*/ 56 h 84"/>
                  <a:gd name="T24" fmla="*/ 324 w 358"/>
                  <a:gd name="T25" fmla="*/ 50 h 84"/>
                  <a:gd name="T26" fmla="*/ 354 w 358"/>
                  <a:gd name="T27" fmla="*/ 43 h 84"/>
                  <a:gd name="T28" fmla="*/ 355 w 358"/>
                  <a:gd name="T29" fmla="*/ 43 h 84"/>
                  <a:gd name="T30" fmla="*/ 355 w 358"/>
                  <a:gd name="T31" fmla="*/ 43 h 84"/>
                  <a:gd name="T32" fmla="*/ 355 w 358"/>
                  <a:gd name="T33" fmla="*/ 44 h 84"/>
                  <a:gd name="T34" fmla="*/ 357 w 358"/>
                  <a:gd name="T35" fmla="*/ 44 h 84"/>
                  <a:gd name="T36" fmla="*/ 357 w 358"/>
                  <a:gd name="T37" fmla="*/ 46 h 84"/>
                  <a:gd name="T38" fmla="*/ 357 w 358"/>
                  <a:gd name="T39" fmla="*/ 47 h 84"/>
                  <a:gd name="T40" fmla="*/ 358 w 358"/>
                  <a:gd name="T41" fmla="*/ 49 h 84"/>
                  <a:gd name="T42" fmla="*/ 358 w 358"/>
                  <a:gd name="T43" fmla="*/ 52 h 84"/>
                  <a:gd name="T44" fmla="*/ 357 w 358"/>
                  <a:gd name="T45" fmla="*/ 53 h 84"/>
                  <a:gd name="T46" fmla="*/ 355 w 358"/>
                  <a:gd name="T47" fmla="*/ 54 h 84"/>
                  <a:gd name="T48" fmla="*/ 354 w 358"/>
                  <a:gd name="T49" fmla="*/ 56 h 84"/>
                  <a:gd name="T50" fmla="*/ 351 w 358"/>
                  <a:gd name="T51" fmla="*/ 57 h 84"/>
                  <a:gd name="T52" fmla="*/ 345 w 358"/>
                  <a:gd name="T53" fmla="*/ 59 h 84"/>
                  <a:gd name="T54" fmla="*/ 333 w 358"/>
                  <a:gd name="T55" fmla="*/ 63 h 84"/>
                  <a:gd name="T56" fmla="*/ 314 w 358"/>
                  <a:gd name="T57" fmla="*/ 68 h 84"/>
                  <a:gd name="T58" fmla="*/ 292 w 358"/>
                  <a:gd name="T59" fmla="*/ 74 h 84"/>
                  <a:gd name="T60" fmla="*/ 265 w 358"/>
                  <a:gd name="T61" fmla="*/ 78 h 84"/>
                  <a:gd name="T62" fmla="*/ 234 w 358"/>
                  <a:gd name="T63" fmla="*/ 82 h 84"/>
                  <a:gd name="T64" fmla="*/ 200 w 358"/>
                  <a:gd name="T65" fmla="*/ 84 h 84"/>
                  <a:gd name="T66" fmla="*/ 165 w 358"/>
                  <a:gd name="T67" fmla="*/ 84 h 84"/>
                  <a:gd name="T68" fmla="*/ 127 w 358"/>
                  <a:gd name="T69" fmla="*/ 82 h 84"/>
                  <a:gd name="T70" fmla="*/ 88 w 358"/>
                  <a:gd name="T71" fmla="*/ 75 h 84"/>
                  <a:gd name="T72" fmla="*/ 49 w 358"/>
                  <a:gd name="T73" fmla="*/ 65 h 84"/>
                  <a:gd name="T74" fmla="*/ 7 w 358"/>
                  <a:gd name="T75" fmla="*/ 50 h 84"/>
                  <a:gd name="T76" fmla="*/ 0 w 358"/>
                  <a:gd name="T77" fmla="*/ 0 h 84"/>
                  <a:gd name="T78" fmla="*/ 0 w 358"/>
                  <a:gd name="T79" fmla="*/ 0 h 8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58"/>
                  <a:gd name="T121" fmla="*/ 0 h 84"/>
                  <a:gd name="T122" fmla="*/ 358 w 358"/>
                  <a:gd name="T123" fmla="*/ 84 h 8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58" h="84">
                    <a:moveTo>
                      <a:pt x="0" y="0"/>
                    </a:moveTo>
                    <a:lnTo>
                      <a:pt x="3" y="1"/>
                    </a:lnTo>
                    <a:lnTo>
                      <a:pt x="10" y="6"/>
                    </a:lnTo>
                    <a:lnTo>
                      <a:pt x="22" y="12"/>
                    </a:lnTo>
                    <a:lnTo>
                      <a:pt x="38" y="21"/>
                    </a:lnTo>
                    <a:lnTo>
                      <a:pt x="59" y="29"/>
                    </a:lnTo>
                    <a:lnTo>
                      <a:pt x="83" y="38"/>
                    </a:lnTo>
                    <a:lnTo>
                      <a:pt x="112" y="47"/>
                    </a:lnTo>
                    <a:lnTo>
                      <a:pt x="146" y="53"/>
                    </a:lnTo>
                    <a:lnTo>
                      <a:pt x="184" y="57"/>
                    </a:lnTo>
                    <a:lnTo>
                      <a:pt x="227" y="59"/>
                    </a:lnTo>
                    <a:lnTo>
                      <a:pt x="274" y="56"/>
                    </a:lnTo>
                    <a:lnTo>
                      <a:pt x="324" y="50"/>
                    </a:lnTo>
                    <a:lnTo>
                      <a:pt x="354" y="43"/>
                    </a:lnTo>
                    <a:lnTo>
                      <a:pt x="355" y="43"/>
                    </a:lnTo>
                    <a:lnTo>
                      <a:pt x="355" y="44"/>
                    </a:lnTo>
                    <a:lnTo>
                      <a:pt x="357" y="44"/>
                    </a:lnTo>
                    <a:lnTo>
                      <a:pt x="357" y="46"/>
                    </a:lnTo>
                    <a:lnTo>
                      <a:pt x="357" y="47"/>
                    </a:lnTo>
                    <a:lnTo>
                      <a:pt x="358" y="49"/>
                    </a:lnTo>
                    <a:lnTo>
                      <a:pt x="358" y="52"/>
                    </a:lnTo>
                    <a:lnTo>
                      <a:pt x="357" y="53"/>
                    </a:lnTo>
                    <a:lnTo>
                      <a:pt x="355" y="54"/>
                    </a:lnTo>
                    <a:lnTo>
                      <a:pt x="354" y="56"/>
                    </a:lnTo>
                    <a:lnTo>
                      <a:pt x="351" y="57"/>
                    </a:lnTo>
                    <a:lnTo>
                      <a:pt x="345" y="59"/>
                    </a:lnTo>
                    <a:lnTo>
                      <a:pt x="333" y="63"/>
                    </a:lnTo>
                    <a:lnTo>
                      <a:pt x="314" y="68"/>
                    </a:lnTo>
                    <a:lnTo>
                      <a:pt x="292" y="74"/>
                    </a:lnTo>
                    <a:lnTo>
                      <a:pt x="265" y="78"/>
                    </a:lnTo>
                    <a:lnTo>
                      <a:pt x="234" y="82"/>
                    </a:lnTo>
                    <a:lnTo>
                      <a:pt x="200" y="84"/>
                    </a:lnTo>
                    <a:lnTo>
                      <a:pt x="165" y="84"/>
                    </a:lnTo>
                    <a:lnTo>
                      <a:pt x="127" y="82"/>
                    </a:lnTo>
                    <a:lnTo>
                      <a:pt x="88" y="75"/>
                    </a:lnTo>
                    <a:lnTo>
                      <a:pt x="49" y="65"/>
                    </a:lnTo>
                    <a:lnTo>
                      <a:pt x="7" y="50"/>
                    </a:lnTo>
                    <a:lnTo>
                      <a:pt x="0" y="0"/>
                    </a:lnTo>
                    <a:close/>
                  </a:path>
                </a:pathLst>
              </a:custGeom>
              <a:solidFill>
                <a:srgbClr val="94EB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7" name="Freeform 293"/>
              <p:cNvSpPr>
                <a:spLocks/>
              </p:cNvSpPr>
              <p:nvPr/>
            </p:nvSpPr>
            <p:spPr bwMode="auto">
              <a:xfrm>
                <a:off x="2924" y="2597"/>
                <a:ext cx="709" cy="1108"/>
              </a:xfrm>
              <a:custGeom>
                <a:avLst/>
                <a:gdLst>
                  <a:gd name="T0" fmla="*/ 960 w 2126"/>
                  <a:gd name="T1" fmla="*/ 61 h 3324"/>
                  <a:gd name="T2" fmla="*/ 1055 w 2126"/>
                  <a:gd name="T3" fmla="*/ 29 h 3324"/>
                  <a:gd name="T4" fmla="*/ 1137 w 2126"/>
                  <a:gd name="T5" fmla="*/ 7 h 3324"/>
                  <a:gd name="T6" fmla="*/ 1214 w 2126"/>
                  <a:gd name="T7" fmla="*/ 0 h 3324"/>
                  <a:gd name="T8" fmla="*/ 1293 w 2126"/>
                  <a:gd name="T9" fmla="*/ 10 h 3324"/>
                  <a:gd name="T10" fmla="*/ 1385 w 2126"/>
                  <a:gd name="T11" fmla="*/ 45 h 3324"/>
                  <a:gd name="T12" fmla="*/ 1488 w 2126"/>
                  <a:gd name="T13" fmla="*/ 103 h 3324"/>
                  <a:gd name="T14" fmla="*/ 1560 w 2126"/>
                  <a:gd name="T15" fmla="*/ 165 h 3324"/>
                  <a:gd name="T16" fmla="*/ 1606 w 2126"/>
                  <a:gd name="T17" fmla="*/ 228 h 3324"/>
                  <a:gd name="T18" fmla="*/ 1634 w 2126"/>
                  <a:gd name="T19" fmla="*/ 293 h 3324"/>
                  <a:gd name="T20" fmla="*/ 1651 w 2126"/>
                  <a:gd name="T21" fmla="*/ 360 h 3324"/>
                  <a:gd name="T22" fmla="*/ 1672 w 2126"/>
                  <a:gd name="T23" fmla="*/ 428 h 3324"/>
                  <a:gd name="T24" fmla="*/ 1704 w 2126"/>
                  <a:gd name="T25" fmla="*/ 503 h 3324"/>
                  <a:gd name="T26" fmla="*/ 1751 w 2126"/>
                  <a:gd name="T27" fmla="*/ 605 h 3324"/>
                  <a:gd name="T28" fmla="*/ 1800 w 2126"/>
                  <a:gd name="T29" fmla="*/ 733 h 3324"/>
                  <a:gd name="T30" fmla="*/ 1833 w 2126"/>
                  <a:gd name="T31" fmla="*/ 882 h 3324"/>
                  <a:gd name="T32" fmla="*/ 1833 w 2126"/>
                  <a:gd name="T33" fmla="*/ 1047 h 3324"/>
                  <a:gd name="T34" fmla="*/ 1782 w 2126"/>
                  <a:gd name="T35" fmla="*/ 1226 h 3324"/>
                  <a:gd name="T36" fmla="*/ 1737 w 2126"/>
                  <a:gd name="T37" fmla="*/ 1332 h 3324"/>
                  <a:gd name="T38" fmla="*/ 1749 w 2126"/>
                  <a:gd name="T39" fmla="*/ 1418 h 3324"/>
                  <a:gd name="T40" fmla="*/ 1768 w 2126"/>
                  <a:gd name="T41" fmla="*/ 1558 h 3324"/>
                  <a:gd name="T42" fmla="*/ 1785 w 2126"/>
                  <a:gd name="T43" fmla="*/ 1724 h 3324"/>
                  <a:gd name="T44" fmla="*/ 1797 w 2126"/>
                  <a:gd name="T45" fmla="*/ 1882 h 3324"/>
                  <a:gd name="T46" fmla="*/ 1796 w 2126"/>
                  <a:gd name="T47" fmla="*/ 2004 h 3324"/>
                  <a:gd name="T48" fmla="*/ 1788 w 2126"/>
                  <a:gd name="T49" fmla="*/ 2044 h 3324"/>
                  <a:gd name="T50" fmla="*/ 1784 w 2126"/>
                  <a:gd name="T51" fmla="*/ 2073 h 3324"/>
                  <a:gd name="T52" fmla="*/ 1778 w 2126"/>
                  <a:gd name="T53" fmla="*/ 2122 h 3324"/>
                  <a:gd name="T54" fmla="*/ 1772 w 2126"/>
                  <a:gd name="T55" fmla="*/ 2179 h 3324"/>
                  <a:gd name="T56" fmla="*/ 1766 w 2126"/>
                  <a:gd name="T57" fmla="*/ 2235 h 3324"/>
                  <a:gd name="T58" fmla="*/ 1763 w 2126"/>
                  <a:gd name="T59" fmla="*/ 2277 h 3324"/>
                  <a:gd name="T60" fmla="*/ 1765 w 2126"/>
                  <a:gd name="T61" fmla="*/ 2290 h 3324"/>
                  <a:gd name="T62" fmla="*/ 1775 w 2126"/>
                  <a:gd name="T63" fmla="*/ 2291 h 3324"/>
                  <a:gd name="T64" fmla="*/ 1790 w 2126"/>
                  <a:gd name="T65" fmla="*/ 2297 h 3324"/>
                  <a:gd name="T66" fmla="*/ 1807 w 2126"/>
                  <a:gd name="T67" fmla="*/ 2306 h 3324"/>
                  <a:gd name="T68" fmla="*/ 1825 w 2126"/>
                  <a:gd name="T69" fmla="*/ 2322 h 3324"/>
                  <a:gd name="T70" fmla="*/ 1840 w 2126"/>
                  <a:gd name="T71" fmla="*/ 2344 h 3324"/>
                  <a:gd name="T72" fmla="*/ 1847 w 2126"/>
                  <a:gd name="T73" fmla="*/ 2358 h 3324"/>
                  <a:gd name="T74" fmla="*/ 1866 w 2126"/>
                  <a:gd name="T75" fmla="*/ 2356 h 3324"/>
                  <a:gd name="T76" fmla="*/ 1896 w 2126"/>
                  <a:gd name="T77" fmla="*/ 2355 h 3324"/>
                  <a:gd name="T78" fmla="*/ 1930 w 2126"/>
                  <a:gd name="T79" fmla="*/ 2356 h 3324"/>
                  <a:gd name="T80" fmla="*/ 1962 w 2126"/>
                  <a:gd name="T81" fmla="*/ 2360 h 3324"/>
                  <a:gd name="T82" fmla="*/ 1986 w 2126"/>
                  <a:gd name="T83" fmla="*/ 2371 h 3324"/>
                  <a:gd name="T84" fmla="*/ 1996 w 2126"/>
                  <a:gd name="T85" fmla="*/ 2388 h 3324"/>
                  <a:gd name="T86" fmla="*/ 2024 w 2126"/>
                  <a:gd name="T87" fmla="*/ 2462 h 3324"/>
                  <a:gd name="T88" fmla="*/ 2065 w 2126"/>
                  <a:gd name="T89" fmla="*/ 2590 h 3324"/>
                  <a:gd name="T90" fmla="*/ 2104 w 2126"/>
                  <a:gd name="T91" fmla="*/ 2755 h 3324"/>
                  <a:gd name="T92" fmla="*/ 2126 w 2126"/>
                  <a:gd name="T93" fmla="*/ 2936 h 3324"/>
                  <a:gd name="T94" fmla="*/ 2117 w 2126"/>
                  <a:gd name="T95" fmla="*/ 3117 h 3324"/>
                  <a:gd name="T96" fmla="*/ 2089 w 2126"/>
                  <a:gd name="T97" fmla="*/ 3200 h 3324"/>
                  <a:gd name="T98" fmla="*/ 2042 w 2126"/>
                  <a:gd name="T99" fmla="*/ 3187 h 3324"/>
                  <a:gd name="T100" fmla="*/ 1947 w 2126"/>
                  <a:gd name="T101" fmla="*/ 3169 h 3324"/>
                  <a:gd name="T102" fmla="*/ 1807 w 2126"/>
                  <a:gd name="T103" fmla="*/ 3157 h 3324"/>
                  <a:gd name="T104" fmla="*/ 1622 w 2126"/>
                  <a:gd name="T105" fmla="*/ 3162 h 3324"/>
                  <a:gd name="T106" fmla="*/ 1395 w 2126"/>
                  <a:gd name="T107" fmla="*/ 3193 h 3324"/>
                  <a:gd name="T108" fmla="*/ 1243 w 2126"/>
                  <a:gd name="T109" fmla="*/ 3229 h 3324"/>
                  <a:gd name="T110" fmla="*/ 1096 w 2126"/>
                  <a:gd name="T111" fmla="*/ 3272 h 3324"/>
                  <a:gd name="T112" fmla="*/ 853 w 2126"/>
                  <a:gd name="T113" fmla="*/ 3316 h 3324"/>
                  <a:gd name="T114" fmla="*/ 564 w 2126"/>
                  <a:gd name="T115" fmla="*/ 3315 h 3324"/>
                  <a:gd name="T116" fmla="*/ 286 w 2126"/>
                  <a:gd name="T117" fmla="*/ 3222 h 3324"/>
                  <a:gd name="T118" fmla="*/ 69 w 2126"/>
                  <a:gd name="T119" fmla="*/ 2994 h 3324"/>
                  <a:gd name="T120" fmla="*/ 392 w 2126"/>
                  <a:gd name="T121" fmla="*/ 2110 h 3324"/>
                  <a:gd name="T122" fmla="*/ 904 w 2126"/>
                  <a:gd name="T123" fmla="*/ 81 h 332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26"/>
                  <a:gd name="T187" fmla="*/ 0 h 3324"/>
                  <a:gd name="T188" fmla="*/ 2126 w 2126"/>
                  <a:gd name="T189" fmla="*/ 3324 h 332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26" h="3324">
                    <a:moveTo>
                      <a:pt x="904" y="81"/>
                    </a:moveTo>
                    <a:lnTo>
                      <a:pt x="960" y="61"/>
                    </a:lnTo>
                    <a:lnTo>
                      <a:pt x="1011" y="44"/>
                    </a:lnTo>
                    <a:lnTo>
                      <a:pt x="1055" y="29"/>
                    </a:lnTo>
                    <a:lnTo>
                      <a:pt x="1097" y="16"/>
                    </a:lnTo>
                    <a:lnTo>
                      <a:pt x="1137" y="7"/>
                    </a:lnTo>
                    <a:lnTo>
                      <a:pt x="1176" y="1"/>
                    </a:lnTo>
                    <a:lnTo>
                      <a:pt x="1214" y="0"/>
                    </a:lnTo>
                    <a:lnTo>
                      <a:pt x="1252" y="3"/>
                    </a:lnTo>
                    <a:lnTo>
                      <a:pt x="1293" y="10"/>
                    </a:lnTo>
                    <a:lnTo>
                      <a:pt x="1338" y="25"/>
                    </a:lnTo>
                    <a:lnTo>
                      <a:pt x="1385" y="45"/>
                    </a:lnTo>
                    <a:lnTo>
                      <a:pt x="1436" y="73"/>
                    </a:lnTo>
                    <a:lnTo>
                      <a:pt x="1488" y="103"/>
                    </a:lnTo>
                    <a:lnTo>
                      <a:pt x="1528" y="134"/>
                    </a:lnTo>
                    <a:lnTo>
                      <a:pt x="1560" y="165"/>
                    </a:lnTo>
                    <a:lnTo>
                      <a:pt x="1587" y="197"/>
                    </a:lnTo>
                    <a:lnTo>
                      <a:pt x="1606" y="228"/>
                    </a:lnTo>
                    <a:lnTo>
                      <a:pt x="1620" y="260"/>
                    </a:lnTo>
                    <a:lnTo>
                      <a:pt x="1634" y="293"/>
                    </a:lnTo>
                    <a:lnTo>
                      <a:pt x="1642" y="327"/>
                    </a:lnTo>
                    <a:lnTo>
                      <a:pt x="1651" y="360"/>
                    </a:lnTo>
                    <a:lnTo>
                      <a:pt x="1662" y="394"/>
                    </a:lnTo>
                    <a:lnTo>
                      <a:pt x="1672" y="428"/>
                    </a:lnTo>
                    <a:lnTo>
                      <a:pt x="1685" y="465"/>
                    </a:lnTo>
                    <a:lnTo>
                      <a:pt x="1704" y="503"/>
                    </a:lnTo>
                    <a:lnTo>
                      <a:pt x="1726" y="550"/>
                    </a:lnTo>
                    <a:lnTo>
                      <a:pt x="1751" y="605"/>
                    </a:lnTo>
                    <a:lnTo>
                      <a:pt x="1777" y="665"/>
                    </a:lnTo>
                    <a:lnTo>
                      <a:pt x="1800" y="733"/>
                    </a:lnTo>
                    <a:lnTo>
                      <a:pt x="1819" y="804"/>
                    </a:lnTo>
                    <a:lnTo>
                      <a:pt x="1833" y="882"/>
                    </a:lnTo>
                    <a:lnTo>
                      <a:pt x="1838" y="963"/>
                    </a:lnTo>
                    <a:lnTo>
                      <a:pt x="1833" y="1047"/>
                    </a:lnTo>
                    <a:lnTo>
                      <a:pt x="1815" y="1135"/>
                    </a:lnTo>
                    <a:lnTo>
                      <a:pt x="1782" y="1226"/>
                    </a:lnTo>
                    <a:lnTo>
                      <a:pt x="1734" y="1321"/>
                    </a:lnTo>
                    <a:lnTo>
                      <a:pt x="1737" y="1332"/>
                    </a:lnTo>
                    <a:lnTo>
                      <a:pt x="1741" y="1366"/>
                    </a:lnTo>
                    <a:lnTo>
                      <a:pt x="1749" y="1418"/>
                    </a:lnTo>
                    <a:lnTo>
                      <a:pt x="1757" y="1483"/>
                    </a:lnTo>
                    <a:lnTo>
                      <a:pt x="1768" y="1558"/>
                    </a:lnTo>
                    <a:lnTo>
                      <a:pt x="1777" y="1640"/>
                    </a:lnTo>
                    <a:lnTo>
                      <a:pt x="1785" y="1724"/>
                    </a:lnTo>
                    <a:lnTo>
                      <a:pt x="1793" y="1805"/>
                    </a:lnTo>
                    <a:lnTo>
                      <a:pt x="1797" y="1882"/>
                    </a:lnTo>
                    <a:lnTo>
                      <a:pt x="1799" y="1950"/>
                    </a:lnTo>
                    <a:lnTo>
                      <a:pt x="1796" y="2004"/>
                    </a:lnTo>
                    <a:lnTo>
                      <a:pt x="1788" y="2041"/>
                    </a:lnTo>
                    <a:lnTo>
                      <a:pt x="1788" y="2044"/>
                    </a:lnTo>
                    <a:lnTo>
                      <a:pt x="1787" y="2056"/>
                    </a:lnTo>
                    <a:lnTo>
                      <a:pt x="1784" y="2073"/>
                    </a:lnTo>
                    <a:lnTo>
                      <a:pt x="1781" y="2097"/>
                    </a:lnTo>
                    <a:lnTo>
                      <a:pt x="1778" y="2122"/>
                    </a:lnTo>
                    <a:lnTo>
                      <a:pt x="1775" y="2151"/>
                    </a:lnTo>
                    <a:lnTo>
                      <a:pt x="1772" y="2179"/>
                    </a:lnTo>
                    <a:lnTo>
                      <a:pt x="1769" y="2209"/>
                    </a:lnTo>
                    <a:lnTo>
                      <a:pt x="1766" y="2235"/>
                    </a:lnTo>
                    <a:lnTo>
                      <a:pt x="1765" y="2257"/>
                    </a:lnTo>
                    <a:lnTo>
                      <a:pt x="1763" y="2277"/>
                    </a:lnTo>
                    <a:lnTo>
                      <a:pt x="1763" y="2290"/>
                    </a:lnTo>
                    <a:lnTo>
                      <a:pt x="1765" y="2290"/>
                    </a:lnTo>
                    <a:lnTo>
                      <a:pt x="1769" y="2290"/>
                    </a:lnTo>
                    <a:lnTo>
                      <a:pt x="1775" y="2291"/>
                    </a:lnTo>
                    <a:lnTo>
                      <a:pt x="1781" y="2294"/>
                    </a:lnTo>
                    <a:lnTo>
                      <a:pt x="1790" y="2297"/>
                    </a:lnTo>
                    <a:lnTo>
                      <a:pt x="1799" y="2302"/>
                    </a:lnTo>
                    <a:lnTo>
                      <a:pt x="1807" y="2306"/>
                    </a:lnTo>
                    <a:lnTo>
                      <a:pt x="1816" y="2313"/>
                    </a:lnTo>
                    <a:lnTo>
                      <a:pt x="1825" y="2322"/>
                    </a:lnTo>
                    <a:lnTo>
                      <a:pt x="1834" y="2332"/>
                    </a:lnTo>
                    <a:lnTo>
                      <a:pt x="1840" y="2344"/>
                    </a:lnTo>
                    <a:lnTo>
                      <a:pt x="1844" y="2359"/>
                    </a:lnTo>
                    <a:lnTo>
                      <a:pt x="1847" y="2358"/>
                    </a:lnTo>
                    <a:lnTo>
                      <a:pt x="1855" y="2358"/>
                    </a:lnTo>
                    <a:lnTo>
                      <a:pt x="1866" y="2356"/>
                    </a:lnTo>
                    <a:lnTo>
                      <a:pt x="1880" y="2356"/>
                    </a:lnTo>
                    <a:lnTo>
                      <a:pt x="1896" y="2355"/>
                    </a:lnTo>
                    <a:lnTo>
                      <a:pt x="1912" y="2355"/>
                    </a:lnTo>
                    <a:lnTo>
                      <a:pt x="1930" y="2356"/>
                    </a:lnTo>
                    <a:lnTo>
                      <a:pt x="1947" y="2358"/>
                    </a:lnTo>
                    <a:lnTo>
                      <a:pt x="1962" y="2360"/>
                    </a:lnTo>
                    <a:lnTo>
                      <a:pt x="1975" y="2365"/>
                    </a:lnTo>
                    <a:lnTo>
                      <a:pt x="1986" y="2371"/>
                    </a:lnTo>
                    <a:lnTo>
                      <a:pt x="1992" y="2380"/>
                    </a:lnTo>
                    <a:lnTo>
                      <a:pt x="1996" y="2388"/>
                    </a:lnTo>
                    <a:lnTo>
                      <a:pt x="2008" y="2418"/>
                    </a:lnTo>
                    <a:lnTo>
                      <a:pt x="2024" y="2462"/>
                    </a:lnTo>
                    <a:lnTo>
                      <a:pt x="2043" y="2521"/>
                    </a:lnTo>
                    <a:lnTo>
                      <a:pt x="2065" y="2590"/>
                    </a:lnTo>
                    <a:lnTo>
                      <a:pt x="2086" y="2670"/>
                    </a:lnTo>
                    <a:lnTo>
                      <a:pt x="2104" y="2755"/>
                    </a:lnTo>
                    <a:lnTo>
                      <a:pt x="2118" y="2845"/>
                    </a:lnTo>
                    <a:lnTo>
                      <a:pt x="2126" y="2936"/>
                    </a:lnTo>
                    <a:lnTo>
                      <a:pt x="2126" y="3029"/>
                    </a:lnTo>
                    <a:lnTo>
                      <a:pt x="2117" y="3117"/>
                    </a:lnTo>
                    <a:lnTo>
                      <a:pt x="2095" y="3203"/>
                    </a:lnTo>
                    <a:lnTo>
                      <a:pt x="2089" y="3200"/>
                    </a:lnTo>
                    <a:lnTo>
                      <a:pt x="2071" y="3194"/>
                    </a:lnTo>
                    <a:lnTo>
                      <a:pt x="2042" y="3187"/>
                    </a:lnTo>
                    <a:lnTo>
                      <a:pt x="2000" y="3178"/>
                    </a:lnTo>
                    <a:lnTo>
                      <a:pt x="1947" y="3169"/>
                    </a:lnTo>
                    <a:lnTo>
                      <a:pt x="1883" y="3162"/>
                    </a:lnTo>
                    <a:lnTo>
                      <a:pt x="1807" y="3157"/>
                    </a:lnTo>
                    <a:lnTo>
                      <a:pt x="1721" y="3157"/>
                    </a:lnTo>
                    <a:lnTo>
                      <a:pt x="1622" y="3162"/>
                    </a:lnTo>
                    <a:lnTo>
                      <a:pt x="1514" y="3173"/>
                    </a:lnTo>
                    <a:lnTo>
                      <a:pt x="1395" y="3193"/>
                    </a:lnTo>
                    <a:lnTo>
                      <a:pt x="1264" y="3222"/>
                    </a:lnTo>
                    <a:lnTo>
                      <a:pt x="1243" y="3229"/>
                    </a:lnTo>
                    <a:lnTo>
                      <a:pt x="1186" y="3249"/>
                    </a:lnTo>
                    <a:lnTo>
                      <a:pt x="1096" y="3272"/>
                    </a:lnTo>
                    <a:lnTo>
                      <a:pt x="983" y="3297"/>
                    </a:lnTo>
                    <a:lnTo>
                      <a:pt x="853" y="3316"/>
                    </a:lnTo>
                    <a:lnTo>
                      <a:pt x="710" y="3324"/>
                    </a:lnTo>
                    <a:lnTo>
                      <a:pt x="564" y="3315"/>
                    </a:lnTo>
                    <a:lnTo>
                      <a:pt x="421" y="3282"/>
                    </a:lnTo>
                    <a:lnTo>
                      <a:pt x="286" y="3222"/>
                    </a:lnTo>
                    <a:lnTo>
                      <a:pt x="166" y="3128"/>
                    </a:lnTo>
                    <a:lnTo>
                      <a:pt x="69" y="2994"/>
                    </a:lnTo>
                    <a:lnTo>
                      <a:pt x="0" y="2814"/>
                    </a:lnTo>
                    <a:lnTo>
                      <a:pt x="392" y="2110"/>
                    </a:lnTo>
                    <a:lnTo>
                      <a:pt x="228" y="1107"/>
                    </a:lnTo>
                    <a:lnTo>
                      <a:pt x="904"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8" name="Freeform 294"/>
              <p:cNvSpPr>
                <a:spLocks/>
              </p:cNvSpPr>
              <p:nvPr/>
            </p:nvSpPr>
            <p:spPr bwMode="auto">
              <a:xfrm>
                <a:off x="3386" y="3355"/>
                <a:ext cx="134" cy="304"/>
              </a:xfrm>
              <a:custGeom>
                <a:avLst/>
                <a:gdLst>
                  <a:gd name="T0" fmla="*/ 401 w 401"/>
                  <a:gd name="T1" fmla="*/ 0 h 910"/>
                  <a:gd name="T2" fmla="*/ 386 w 401"/>
                  <a:gd name="T3" fmla="*/ 0 h 910"/>
                  <a:gd name="T4" fmla="*/ 385 w 401"/>
                  <a:gd name="T5" fmla="*/ 14 h 910"/>
                  <a:gd name="T6" fmla="*/ 380 w 401"/>
                  <a:gd name="T7" fmla="*/ 56 h 910"/>
                  <a:gd name="T8" fmla="*/ 370 w 401"/>
                  <a:gd name="T9" fmla="*/ 119 h 910"/>
                  <a:gd name="T10" fmla="*/ 357 w 401"/>
                  <a:gd name="T11" fmla="*/ 193 h 910"/>
                  <a:gd name="T12" fmla="*/ 335 w 401"/>
                  <a:gd name="T13" fmla="*/ 291 h 910"/>
                  <a:gd name="T14" fmla="*/ 310 w 401"/>
                  <a:gd name="T15" fmla="*/ 393 h 910"/>
                  <a:gd name="T16" fmla="*/ 277 w 401"/>
                  <a:gd name="T17" fmla="*/ 497 h 910"/>
                  <a:gd name="T18" fmla="*/ 236 w 401"/>
                  <a:gd name="T19" fmla="*/ 606 h 910"/>
                  <a:gd name="T20" fmla="*/ 193 w 401"/>
                  <a:gd name="T21" fmla="*/ 689 h 910"/>
                  <a:gd name="T22" fmla="*/ 136 w 401"/>
                  <a:gd name="T23" fmla="*/ 779 h 910"/>
                  <a:gd name="T24" fmla="*/ 72 w 401"/>
                  <a:gd name="T25" fmla="*/ 849 h 910"/>
                  <a:gd name="T26" fmla="*/ 0 w 401"/>
                  <a:gd name="T27" fmla="*/ 898 h 910"/>
                  <a:gd name="T28" fmla="*/ 9 w 401"/>
                  <a:gd name="T29" fmla="*/ 910 h 910"/>
                  <a:gd name="T30" fmla="*/ 84 w 401"/>
                  <a:gd name="T31" fmla="*/ 858 h 910"/>
                  <a:gd name="T32" fmla="*/ 147 w 401"/>
                  <a:gd name="T33" fmla="*/ 788 h 910"/>
                  <a:gd name="T34" fmla="*/ 202 w 401"/>
                  <a:gd name="T35" fmla="*/ 707 h 910"/>
                  <a:gd name="T36" fmla="*/ 254 w 401"/>
                  <a:gd name="T37" fmla="*/ 598 h 910"/>
                  <a:gd name="T38" fmla="*/ 292 w 401"/>
                  <a:gd name="T39" fmla="*/ 500 h 910"/>
                  <a:gd name="T40" fmla="*/ 324 w 401"/>
                  <a:gd name="T41" fmla="*/ 396 h 910"/>
                  <a:gd name="T42" fmla="*/ 349 w 401"/>
                  <a:gd name="T43" fmla="*/ 294 h 910"/>
                  <a:gd name="T44" fmla="*/ 368 w 401"/>
                  <a:gd name="T45" fmla="*/ 207 h 910"/>
                  <a:gd name="T46" fmla="*/ 385 w 401"/>
                  <a:gd name="T47" fmla="*/ 119 h 910"/>
                  <a:gd name="T48" fmla="*/ 395 w 401"/>
                  <a:gd name="T49" fmla="*/ 56 h 910"/>
                  <a:gd name="T50" fmla="*/ 399 w 401"/>
                  <a:gd name="T51" fmla="*/ 14 h 910"/>
                  <a:gd name="T52" fmla="*/ 401 w 401"/>
                  <a:gd name="T53" fmla="*/ 0 h 91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1"/>
                  <a:gd name="T82" fmla="*/ 0 h 910"/>
                  <a:gd name="T83" fmla="*/ 401 w 401"/>
                  <a:gd name="T84" fmla="*/ 910 h 91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1" h="910">
                    <a:moveTo>
                      <a:pt x="401" y="0"/>
                    </a:moveTo>
                    <a:lnTo>
                      <a:pt x="386" y="0"/>
                    </a:lnTo>
                    <a:lnTo>
                      <a:pt x="385" y="14"/>
                    </a:lnTo>
                    <a:lnTo>
                      <a:pt x="380" y="56"/>
                    </a:lnTo>
                    <a:lnTo>
                      <a:pt x="370" y="119"/>
                    </a:lnTo>
                    <a:lnTo>
                      <a:pt x="357" y="193"/>
                    </a:lnTo>
                    <a:lnTo>
                      <a:pt x="335" y="291"/>
                    </a:lnTo>
                    <a:lnTo>
                      <a:pt x="310" y="393"/>
                    </a:lnTo>
                    <a:lnTo>
                      <a:pt x="277" y="497"/>
                    </a:lnTo>
                    <a:lnTo>
                      <a:pt x="236" y="606"/>
                    </a:lnTo>
                    <a:lnTo>
                      <a:pt x="193" y="689"/>
                    </a:lnTo>
                    <a:lnTo>
                      <a:pt x="136" y="779"/>
                    </a:lnTo>
                    <a:lnTo>
                      <a:pt x="72" y="849"/>
                    </a:lnTo>
                    <a:lnTo>
                      <a:pt x="0" y="898"/>
                    </a:lnTo>
                    <a:lnTo>
                      <a:pt x="9" y="910"/>
                    </a:lnTo>
                    <a:lnTo>
                      <a:pt x="84" y="858"/>
                    </a:lnTo>
                    <a:lnTo>
                      <a:pt x="147" y="788"/>
                    </a:lnTo>
                    <a:lnTo>
                      <a:pt x="202" y="707"/>
                    </a:lnTo>
                    <a:lnTo>
                      <a:pt x="254" y="598"/>
                    </a:lnTo>
                    <a:lnTo>
                      <a:pt x="292" y="500"/>
                    </a:lnTo>
                    <a:lnTo>
                      <a:pt x="324" y="396"/>
                    </a:lnTo>
                    <a:lnTo>
                      <a:pt x="349" y="294"/>
                    </a:lnTo>
                    <a:lnTo>
                      <a:pt x="368" y="207"/>
                    </a:lnTo>
                    <a:lnTo>
                      <a:pt x="385" y="119"/>
                    </a:lnTo>
                    <a:lnTo>
                      <a:pt x="395" y="56"/>
                    </a:lnTo>
                    <a:lnTo>
                      <a:pt x="399" y="14"/>
                    </a:lnTo>
                    <a:lnTo>
                      <a:pt x="40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9" name="Freeform 295"/>
              <p:cNvSpPr>
                <a:spLocks/>
              </p:cNvSpPr>
              <p:nvPr/>
            </p:nvSpPr>
            <p:spPr bwMode="auto">
              <a:xfrm>
                <a:off x="3523" y="3356"/>
                <a:ext cx="28" cy="303"/>
              </a:xfrm>
              <a:custGeom>
                <a:avLst/>
                <a:gdLst>
                  <a:gd name="T0" fmla="*/ 36 w 84"/>
                  <a:gd name="T1" fmla="*/ 0 h 907"/>
                  <a:gd name="T2" fmla="*/ 21 w 84"/>
                  <a:gd name="T3" fmla="*/ 2 h 907"/>
                  <a:gd name="T4" fmla="*/ 24 w 84"/>
                  <a:gd name="T5" fmla="*/ 14 h 907"/>
                  <a:gd name="T6" fmla="*/ 30 w 84"/>
                  <a:gd name="T7" fmla="*/ 44 h 907"/>
                  <a:gd name="T8" fmla="*/ 38 w 84"/>
                  <a:gd name="T9" fmla="*/ 95 h 907"/>
                  <a:gd name="T10" fmla="*/ 47 w 84"/>
                  <a:gd name="T11" fmla="*/ 162 h 907"/>
                  <a:gd name="T12" fmla="*/ 58 w 84"/>
                  <a:gd name="T13" fmla="*/ 240 h 907"/>
                  <a:gd name="T14" fmla="*/ 65 w 84"/>
                  <a:gd name="T15" fmla="*/ 328 h 907"/>
                  <a:gd name="T16" fmla="*/ 69 w 84"/>
                  <a:gd name="T17" fmla="*/ 424 h 907"/>
                  <a:gd name="T18" fmla="*/ 69 w 84"/>
                  <a:gd name="T19" fmla="*/ 522 h 907"/>
                  <a:gd name="T20" fmla="*/ 65 w 84"/>
                  <a:gd name="T21" fmla="*/ 624 h 907"/>
                  <a:gd name="T22" fmla="*/ 52 w 84"/>
                  <a:gd name="T23" fmla="*/ 720 h 907"/>
                  <a:gd name="T24" fmla="*/ 31 w 84"/>
                  <a:gd name="T25" fmla="*/ 815 h 907"/>
                  <a:gd name="T26" fmla="*/ 0 w 84"/>
                  <a:gd name="T27" fmla="*/ 904 h 907"/>
                  <a:gd name="T28" fmla="*/ 15 w 84"/>
                  <a:gd name="T29" fmla="*/ 907 h 907"/>
                  <a:gd name="T30" fmla="*/ 46 w 84"/>
                  <a:gd name="T31" fmla="*/ 818 h 907"/>
                  <a:gd name="T32" fmla="*/ 66 w 84"/>
                  <a:gd name="T33" fmla="*/ 726 h 907"/>
                  <a:gd name="T34" fmla="*/ 80 w 84"/>
                  <a:gd name="T35" fmla="*/ 624 h 907"/>
                  <a:gd name="T36" fmla="*/ 84 w 84"/>
                  <a:gd name="T37" fmla="*/ 522 h 907"/>
                  <a:gd name="T38" fmla="*/ 84 w 84"/>
                  <a:gd name="T39" fmla="*/ 424 h 907"/>
                  <a:gd name="T40" fmla="*/ 80 w 84"/>
                  <a:gd name="T41" fmla="*/ 328 h 907"/>
                  <a:gd name="T42" fmla="*/ 72 w 84"/>
                  <a:gd name="T43" fmla="*/ 240 h 907"/>
                  <a:gd name="T44" fmla="*/ 62 w 84"/>
                  <a:gd name="T45" fmla="*/ 162 h 907"/>
                  <a:gd name="T46" fmla="*/ 53 w 84"/>
                  <a:gd name="T47" fmla="*/ 95 h 907"/>
                  <a:gd name="T48" fmla="*/ 44 w 84"/>
                  <a:gd name="T49" fmla="*/ 44 h 907"/>
                  <a:gd name="T50" fmla="*/ 38 w 84"/>
                  <a:gd name="T51" fmla="*/ 8 h 907"/>
                  <a:gd name="T52" fmla="*/ 36 w 84"/>
                  <a:gd name="T53" fmla="*/ 0 h 90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4"/>
                  <a:gd name="T82" fmla="*/ 0 h 907"/>
                  <a:gd name="T83" fmla="*/ 84 w 84"/>
                  <a:gd name="T84" fmla="*/ 907 h 90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4" h="907">
                    <a:moveTo>
                      <a:pt x="36" y="0"/>
                    </a:moveTo>
                    <a:lnTo>
                      <a:pt x="21" y="2"/>
                    </a:lnTo>
                    <a:lnTo>
                      <a:pt x="24" y="14"/>
                    </a:lnTo>
                    <a:lnTo>
                      <a:pt x="30" y="44"/>
                    </a:lnTo>
                    <a:lnTo>
                      <a:pt x="38" y="95"/>
                    </a:lnTo>
                    <a:lnTo>
                      <a:pt x="47" y="162"/>
                    </a:lnTo>
                    <a:lnTo>
                      <a:pt x="58" y="240"/>
                    </a:lnTo>
                    <a:lnTo>
                      <a:pt x="65" y="328"/>
                    </a:lnTo>
                    <a:lnTo>
                      <a:pt x="69" y="424"/>
                    </a:lnTo>
                    <a:lnTo>
                      <a:pt x="69" y="522"/>
                    </a:lnTo>
                    <a:lnTo>
                      <a:pt x="65" y="624"/>
                    </a:lnTo>
                    <a:lnTo>
                      <a:pt x="52" y="720"/>
                    </a:lnTo>
                    <a:lnTo>
                      <a:pt x="31" y="815"/>
                    </a:lnTo>
                    <a:lnTo>
                      <a:pt x="0" y="904"/>
                    </a:lnTo>
                    <a:lnTo>
                      <a:pt x="15" y="907"/>
                    </a:lnTo>
                    <a:lnTo>
                      <a:pt x="46" y="818"/>
                    </a:lnTo>
                    <a:lnTo>
                      <a:pt x="66" y="726"/>
                    </a:lnTo>
                    <a:lnTo>
                      <a:pt x="80" y="624"/>
                    </a:lnTo>
                    <a:lnTo>
                      <a:pt x="84" y="522"/>
                    </a:lnTo>
                    <a:lnTo>
                      <a:pt x="84" y="424"/>
                    </a:lnTo>
                    <a:lnTo>
                      <a:pt x="80" y="328"/>
                    </a:lnTo>
                    <a:lnTo>
                      <a:pt x="72" y="240"/>
                    </a:lnTo>
                    <a:lnTo>
                      <a:pt x="62" y="162"/>
                    </a:lnTo>
                    <a:lnTo>
                      <a:pt x="53" y="95"/>
                    </a:lnTo>
                    <a:lnTo>
                      <a:pt x="44" y="44"/>
                    </a:lnTo>
                    <a:lnTo>
                      <a:pt x="38" y="8"/>
                    </a:lnTo>
                    <a:lnTo>
                      <a:pt x="36"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0" name="Freeform 296"/>
              <p:cNvSpPr>
                <a:spLocks/>
              </p:cNvSpPr>
              <p:nvPr/>
            </p:nvSpPr>
            <p:spPr bwMode="auto">
              <a:xfrm>
                <a:off x="3548" y="3375"/>
                <a:ext cx="3" cy="4"/>
              </a:xfrm>
              <a:custGeom>
                <a:avLst/>
                <a:gdLst>
                  <a:gd name="T0" fmla="*/ 6 w 9"/>
                  <a:gd name="T1" fmla="*/ 0 h 14"/>
                  <a:gd name="T2" fmla="*/ 0 w 9"/>
                  <a:gd name="T3" fmla="*/ 12 h 14"/>
                  <a:gd name="T4" fmla="*/ 3 w 9"/>
                  <a:gd name="T5" fmla="*/ 14 h 14"/>
                  <a:gd name="T6" fmla="*/ 6 w 9"/>
                  <a:gd name="T7" fmla="*/ 8 h 14"/>
                  <a:gd name="T8" fmla="*/ 9 w 9"/>
                  <a:gd name="T9" fmla="*/ 2 h 14"/>
                  <a:gd name="T10" fmla="*/ 6 w 9"/>
                  <a:gd name="T11" fmla="*/ 0 h 14"/>
                  <a:gd name="T12" fmla="*/ 0 60000 65536"/>
                  <a:gd name="T13" fmla="*/ 0 60000 65536"/>
                  <a:gd name="T14" fmla="*/ 0 60000 65536"/>
                  <a:gd name="T15" fmla="*/ 0 60000 65536"/>
                  <a:gd name="T16" fmla="*/ 0 60000 65536"/>
                  <a:gd name="T17" fmla="*/ 0 60000 65536"/>
                  <a:gd name="T18" fmla="*/ 0 w 9"/>
                  <a:gd name="T19" fmla="*/ 0 h 14"/>
                  <a:gd name="T20" fmla="*/ 9 w 9"/>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9" h="14">
                    <a:moveTo>
                      <a:pt x="6" y="0"/>
                    </a:moveTo>
                    <a:lnTo>
                      <a:pt x="0" y="12"/>
                    </a:lnTo>
                    <a:lnTo>
                      <a:pt x="3" y="14"/>
                    </a:lnTo>
                    <a:lnTo>
                      <a:pt x="6" y="8"/>
                    </a:lnTo>
                    <a:lnTo>
                      <a:pt x="9" y="2"/>
                    </a:lnTo>
                    <a:lnTo>
                      <a:pt x="6"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1" name="Freeform 297"/>
              <p:cNvSpPr>
                <a:spLocks/>
              </p:cNvSpPr>
              <p:nvPr/>
            </p:nvSpPr>
            <p:spPr bwMode="auto">
              <a:xfrm>
                <a:off x="3548" y="3375"/>
                <a:ext cx="58" cy="296"/>
              </a:xfrm>
              <a:custGeom>
                <a:avLst/>
                <a:gdLst>
                  <a:gd name="T0" fmla="*/ 6 w 175"/>
                  <a:gd name="T1" fmla="*/ 6 h 887"/>
                  <a:gd name="T2" fmla="*/ 0 w 175"/>
                  <a:gd name="T3" fmla="*/ 10 h 887"/>
                  <a:gd name="T4" fmla="*/ 17 w 175"/>
                  <a:gd name="T5" fmla="*/ 37 h 887"/>
                  <a:gd name="T6" fmla="*/ 29 w 175"/>
                  <a:gd name="T7" fmla="*/ 57 h 887"/>
                  <a:gd name="T8" fmla="*/ 41 w 175"/>
                  <a:gd name="T9" fmla="*/ 80 h 887"/>
                  <a:gd name="T10" fmla="*/ 76 w 175"/>
                  <a:gd name="T11" fmla="*/ 163 h 887"/>
                  <a:gd name="T12" fmla="*/ 99 w 175"/>
                  <a:gd name="T13" fmla="*/ 228 h 887"/>
                  <a:gd name="T14" fmla="*/ 122 w 175"/>
                  <a:gd name="T15" fmla="*/ 309 h 887"/>
                  <a:gd name="T16" fmla="*/ 141 w 175"/>
                  <a:gd name="T17" fmla="*/ 406 h 887"/>
                  <a:gd name="T18" fmla="*/ 156 w 175"/>
                  <a:gd name="T19" fmla="*/ 508 h 887"/>
                  <a:gd name="T20" fmla="*/ 160 w 175"/>
                  <a:gd name="T21" fmla="*/ 623 h 887"/>
                  <a:gd name="T22" fmla="*/ 156 w 175"/>
                  <a:gd name="T23" fmla="*/ 750 h 887"/>
                  <a:gd name="T24" fmla="*/ 140 w 175"/>
                  <a:gd name="T25" fmla="*/ 887 h 887"/>
                  <a:gd name="T26" fmla="*/ 154 w 175"/>
                  <a:gd name="T27" fmla="*/ 887 h 887"/>
                  <a:gd name="T28" fmla="*/ 171 w 175"/>
                  <a:gd name="T29" fmla="*/ 750 h 887"/>
                  <a:gd name="T30" fmla="*/ 175 w 175"/>
                  <a:gd name="T31" fmla="*/ 623 h 887"/>
                  <a:gd name="T32" fmla="*/ 171 w 175"/>
                  <a:gd name="T33" fmla="*/ 508 h 887"/>
                  <a:gd name="T34" fmla="*/ 156 w 175"/>
                  <a:gd name="T35" fmla="*/ 398 h 887"/>
                  <a:gd name="T36" fmla="*/ 137 w 175"/>
                  <a:gd name="T37" fmla="*/ 306 h 887"/>
                  <a:gd name="T38" fmla="*/ 113 w 175"/>
                  <a:gd name="T39" fmla="*/ 225 h 887"/>
                  <a:gd name="T40" fmla="*/ 88 w 175"/>
                  <a:gd name="T41" fmla="*/ 149 h 887"/>
                  <a:gd name="T42" fmla="*/ 73 w 175"/>
                  <a:gd name="T43" fmla="*/ 118 h 887"/>
                  <a:gd name="T44" fmla="*/ 41 w 175"/>
                  <a:gd name="T45" fmla="*/ 52 h 887"/>
                  <a:gd name="T46" fmla="*/ 17 w 175"/>
                  <a:gd name="T47" fmla="*/ 10 h 887"/>
                  <a:gd name="T48" fmla="*/ 12 w 175"/>
                  <a:gd name="T49" fmla="*/ 1 h 887"/>
                  <a:gd name="T50" fmla="*/ 9 w 175"/>
                  <a:gd name="T51" fmla="*/ 0 h 887"/>
                  <a:gd name="T52" fmla="*/ 6 w 175"/>
                  <a:gd name="T53" fmla="*/ 6 h 88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75"/>
                  <a:gd name="T82" fmla="*/ 0 h 887"/>
                  <a:gd name="T83" fmla="*/ 175 w 175"/>
                  <a:gd name="T84" fmla="*/ 887 h 88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75" h="887">
                    <a:moveTo>
                      <a:pt x="6" y="6"/>
                    </a:moveTo>
                    <a:lnTo>
                      <a:pt x="0" y="10"/>
                    </a:lnTo>
                    <a:lnTo>
                      <a:pt x="17" y="37"/>
                    </a:lnTo>
                    <a:lnTo>
                      <a:pt x="29" y="57"/>
                    </a:lnTo>
                    <a:lnTo>
                      <a:pt x="41" y="80"/>
                    </a:lnTo>
                    <a:lnTo>
                      <a:pt x="76" y="163"/>
                    </a:lnTo>
                    <a:lnTo>
                      <a:pt x="99" y="228"/>
                    </a:lnTo>
                    <a:lnTo>
                      <a:pt x="122" y="309"/>
                    </a:lnTo>
                    <a:lnTo>
                      <a:pt x="141" y="406"/>
                    </a:lnTo>
                    <a:lnTo>
                      <a:pt x="156" y="508"/>
                    </a:lnTo>
                    <a:lnTo>
                      <a:pt x="160" y="623"/>
                    </a:lnTo>
                    <a:lnTo>
                      <a:pt x="156" y="750"/>
                    </a:lnTo>
                    <a:lnTo>
                      <a:pt x="140" y="887"/>
                    </a:lnTo>
                    <a:lnTo>
                      <a:pt x="154" y="887"/>
                    </a:lnTo>
                    <a:lnTo>
                      <a:pt x="171" y="750"/>
                    </a:lnTo>
                    <a:lnTo>
                      <a:pt x="175" y="623"/>
                    </a:lnTo>
                    <a:lnTo>
                      <a:pt x="171" y="508"/>
                    </a:lnTo>
                    <a:lnTo>
                      <a:pt x="156" y="398"/>
                    </a:lnTo>
                    <a:lnTo>
                      <a:pt x="137" y="306"/>
                    </a:lnTo>
                    <a:lnTo>
                      <a:pt x="113" y="225"/>
                    </a:lnTo>
                    <a:lnTo>
                      <a:pt x="88" y="149"/>
                    </a:lnTo>
                    <a:lnTo>
                      <a:pt x="73" y="118"/>
                    </a:lnTo>
                    <a:lnTo>
                      <a:pt x="41" y="52"/>
                    </a:lnTo>
                    <a:lnTo>
                      <a:pt x="17" y="10"/>
                    </a:lnTo>
                    <a:lnTo>
                      <a:pt x="12" y="1"/>
                    </a:lnTo>
                    <a:lnTo>
                      <a:pt x="9" y="0"/>
                    </a:lnTo>
                    <a:lnTo>
                      <a:pt x="6" y="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2" name="Freeform 298"/>
              <p:cNvSpPr>
                <a:spLocks/>
              </p:cNvSpPr>
              <p:nvPr/>
            </p:nvSpPr>
            <p:spPr bwMode="auto">
              <a:xfrm>
                <a:off x="3333" y="3352"/>
                <a:ext cx="91" cy="137"/>
              </a:xfrm>
              <a:custGeom>
                <a:avLst/>
                <a:gdLst>
                  <a:gd name="T0" fmla="*/ 259 w 274"/>
                  <a:gd name="T1" fmla="*/ 0 h 411"/>
                  <a:gd name="T2" fmla="*/ 256 w 274"/>
                  <a:gd name="T3" fmla="*/ 12 h 411"/>
                  <a:gd name="T4" fmla="*/ 252 w 274"/>
                  <a:gd name="T5" fmla="*/ 32 h 411"/>
                  <a:gd name="T6" fmla="*/ 243 w 274"/>
                  <a:gd name="T7" fmla="*/ 59 h 411"/>
                  <a:gd name="T8" fmla="*/ 234 w 274"/>
                  <a:gd name="T9" fmla="*/ 87 h 411"/>
                  <a:gd name="T10" fmla="*/ 206 w 274"/>
                  <a:gd name="T11" fmla="*/ 150 h 411"/>
                  <a:gd name="T12" fmla="*/ 197 w 274"/>
                  <a:gd name="T13" fmla="*/ 168 h 411"/>
                  <a:gd name="T14" fmla="*/ 177 w 274"/>
                  <a:gd name="T15" fmla="*/ 202 h 411"/>
                  <a:gd name="T16" fmla="*/ 139 w 274"/>
                  <a:gd name="T17" fmla="*/ 257 h 411"/>
                  <a:gd name="T18" fmla="*/ 94 w 274"/>
                  <a:gd name="T19" fmla="*/ 312 h 411"/>
                  <a:gd name="T20" fmla="*/ 68 w 274"/>
                  <a:gd name="T21" fmla="*/ 338 h 411"/>
                  <a:gd name="T22" fmla="*/ 0 w 274"/>
                  <a:gd name="T23" fmla="*/ 399 h 411"/>
                  <a:gd name="T24" fmla="*/ 5 w 274"/>
                  <a:gd name="T25" fmla="*/ 405 h 411"/>
                  <a:gd name="T26" fmla="*/ 9 w 274"/>
                  <a:gd name="T27" fmla="*/ 411 h 411"/>
                  <a:gd name="T28" fmla="*/ 50 w 274"/>
                  <a:gd name="T29" fmla="*/ 374 h 411"/>
                  <a:gd name="T30" fmla="*/ 118 w 274"/>
                  <a:gd name="T31" fmla="*/ 306 h 411"/>
                  <a:gd name="T32" fmla="*/ 150 w 274"/>
                  <a:gd name="T33" fmla="*/ 266 h 411"/>
                  <a:gd name="T34" fmla="*/ 177 w 274"/>
                  <a:gd name="T35" fmla="*/ 228 h 411"/>
                  <a:gd name="T36" fmla="*/ 209 w 274"/>
                  <a:gd name="T37" fmla="*/ 174 h 411"/>
                  <a:gd name="T38" fmla="*/ 242 w 274"/>
                  <a:gd name="T39" fmla="*/ 109 h 411"/>
                  <a:gd name="T40" fmla="*/ 246 w 274"/>
                  <a:gd name="T41" fmla="*/ 98 h 411"/>
                  <a:gd name="T42" fmla="*/ 258 w 274"/>
                  <a:gd name="T43" fmla="*/ 62 h 411"/>
                  <a:gd name="T44" fmla="*/ 267 w 274"/>
                  <a:gd name="T45" fmla="*/ 35 h 411"/>
                  <a:gd name="T46" fmla="*/ 271 w 274"/>
                  <a:gd name="T47" fmla="*/ 14 h 411"/>
                  <a:gd name="T48" fmla="*/ 274 w 274"/>
                  <a:gd name="T49" fmla="*/ 3 h 411"/>
                  <a:gd name="T50" fmla="*/ 259 w 274"/>
                  <a:gd name="T51" fmla="*/ 0 h 4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74"/>
                  <a:gd name="T79" fmla="*/ 0 h 411"/>
                  <a:gd name="T80" fmla="*/ 274 w 274"/>
                  <a:gd name="T81" fmla="*/ 411 h 41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74" h="411">
                    <a:moveTo>
                      <a:pt x="259" y="0"/>
                    </a:moveTo>
                    <a:lnTo>
                      <a:pt x="256" y="12"/>
                    </a:lnTo>
                    <a:lnTo>
                      <a:pt x="252" y="32"/>
                    </a:lnTo>
                    <a:lnTo>
                      <a:pt x="243" y="59"/>
                    </a:lnTo>
                    <a:lnTo>
                      <a:pt x="234" y="87"/>
                    </a:lnTo>
                    <a:lnTo>
                      <a:pt x="206" y="150"/>
                    </a:lnTo>
                    <a:lnTo>
                      <a:pt x="197" y="168"/>
                    </a:lnTo>
                    <a:lnTo>
                      <a:pt x="177" y="202"/>
                    </a:lnTo>
                    <a:lnTo>
                      <a:pt x="139" y="257"/>
                    </a:lnTo>
                    <a:lnTo>
                      <a:pt x="94" y="312"/>
                    </a:lnTo>
                    <a:lnTo>
                      <a:pt x="68" y="338"/>
                    </a:lnTo>
                    <a:lnTo>
                      <a:pt x="0" y="399"/>
                    </a:lnTo>
                    <a:lnTo>
                      <a:pt x="5" y="405"/>
                    </a:lnTo>
                    <a:lnTo>
                      <a:pt x="9" y="411"/>
                    </a:lnTo>
                    <a:lnTo>
                      <a:pt x="50" y="374"/>
                    </a:lnTo>
                    <a:lnTo>
                      <a:pt x="118" y="306"/>
                    </a:lnTo>
                    <a:lnTo>
                      <a:pt x="150" y="266"/>
                    </a:lnTo>
                    <a:lnTo>
                      <a:pt x="177" y="228"/>
                    </a:lnTo>
                    <a:lnTo>
                      <a:pt x="209" y="174"/>
                    </a:lnTo>
                    <a:lnTo>
                      <a:pt x="242" y="109"/>
                    </a:lnTo>
                    <a:lnTo>
                      <a:pt x="246" y="98"/>
                    </a:lnTo>
                    <a:lnTo>
                      <a:pt x="258" y="62"/>
                    </a:lnTo>
                    <a:lnTo>
                      <a:pt x="267" y="35"/>
                    </a:lnTo>
                    <a:lnTo>
                      <a:pt x="271" y="14"/>
                    </a:lnTo>
                    <a:lnTo>
                      <a:pt x="274" y="3"/>
                    </a:lnTo>
                    <a:lnTo>
                      <a:pt x="259"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3" name="Freeform 299"/>
              <p:cNvSpPr>
                <a:spLocks/>
              </p:cNvSpPr>
              <p:nvPr/>
            </p:nvSpPr>
            <p:spPr bwMode="auto">
              <a:xfrm>
                <a:off x="3332" y="3487"/>
                <a:ext cx="5" cy="2"/>
              </a:xfrm>
              <a:custGeom>
                <a:avLst/>
                <a:gdLst>
                  <a:gd name="T0" fmla="*/ 8 w 15"/>
                  <a:gd name="T1" fmla="*/ 0 h 6"/>
                  <a:gd name="T2" fmla="*/ 15 w 15"/>
                  <a:gd name="T3" fmla="*/ 0 h 6"/>
                  <a:gd name="T4" fmla="*/ 0 w 15"/>
                  <a:gd name="T5" fmla="*/ 0 h 6"/>
                  <a:gd name="T6" fmla="*/ 12 w 15"/>
                  <a:gd name="T7" fmla="*/ 6 h 6"/>
                  <a:gd name="T8" fmla="*/ 12 w 15"/>
                  <a:gd name="T9" fmla="*/ 6 h 6"/>
                  <a:gd name="T10" fmla="*/ 8 w 15"/>
                  <a:gd name="T11" fmla="*/ 0 h 6"/>
                  <a:gd name="T12" fmla="*/ 0 60000 65536"/>
                  <a:gd name="T13" fmla="*/ 0 60000 65536"/>
                  <a:gd name="T14" fmla="*/ 0 60000 65536"/>
                  <a:gd name="T15" fmla="*/ 0 60000 65536"/>
                  <a:gd name="T16" fmla="*/ 0 60000 65536"/>
                  <a:gd name="T17" fmla="*/ 0 60000 65536"/>
                  <a:gd name="T18" fmla="*/ 0 w 15"/>
                  <a:gd name="T19" fmla="*/ 0 h 6"/>
                  <a:gd name="T20" fmla="*/ 15 w 15"/>
                  <a:gd name="T21" fmla="*/ 6 h 6"/>
                </a:gdLst>
                <a:ahLst/>
                <a:cxnLst>
                  <a:cxn ang="T12">
                    <a:pos x="T0" y="T1"/>
                  </a:cxn>
                  <a:cxn ang="T13">
                    <a:pos x="T2" y="T3"/>
                  </a:cxn>
                  <a:cxn ang="T14">
                    <a:pos x="T4" y="T5"/>
                  </a:cxn>
                  <a:cxn ang="T15">
                    <a:pos x="T6" y="T7"/>
                  </a:cxn>
                  <a:cxn ang="T16">
                    <a:pos x="T8" y="T9"/>
                  </a:cxn>
                  <a:cxn ang="T17">
                    <a:pos x="T10" y="T11"/>
                  </a:cxn>
                </a:cxnLst>
                <a:rect l="T18" t="T19" r="T20" b="T21"/>
                <a:pathLst>
                  <a:path w="15" h="6">
                    <a:moveTo>
                      <a:pt x="8" y="0"/>
                    </a:moveTo>
                    <a:lnTo>
                      <a:pt x="15" y="0"/>
                    </a:lnTo>
                    <a:lnTo>
                      <a:pt x="0" y="0"/>
                    </a:lnTo>
                    <a:lnTo>
                      <a:pt x="12" y="6"/>
                    </a:lnTo>
                    <a:lnTo>
                      <a:pt x="8"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4" name="Freeform 300"/>
              <p:cNvSpPr>
                <a:spLocks/>
              </p:cNvSpPr>
              <p:nvPr/>
            </p:nvSpPr>
            <p:spPr bwMode="auto">
              <a:xfrm>
                <a:off x="3332" y="3487"/>
                <a:ext cx="5" cy="1"/>
              </a:xfrm>
              <a:custGeom>
                <a:avLst/>
                <a:gdLst>
                  <a:gd name="T0" fmla="*/ 15 w 15"/>
                  <a:gd name="T1" fmla="*/ 2 h 2"/>
                  <a:gd name="T2" fmla="*/ 15 w 15"/>
                  <a:gd name="T3" fmla="*/ 0 h 2"/>
                  <a:gd name="T4" fmla="*/ 8 w 15"/>
                  <a:gd name="T5" fmla="*/ 0 h 2"/>
                  <a:gd name="T6" fmla="*/ 0 w 15"/>
                  <a:gd name="T7" fmla="*/ 0 h 2"/>
                  <a:gd name="T8" fmla="*/ 0 w 15"/>
                  <a:gd name="T9" fmla="*/ 2 h 2"/>
                  <a:gd name="T10" fmla="*/ 15 w 15"/>
                  <a:gd name="T11" fmla="*/ 2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15" y="2"/>
                    </a:moveTo>
                    <a:lnTo>
                      <a:pt x="15" y="0"/>
                    </a:lnTo>
                    <a:lnTo>
                      <a:pt x="8" y="0"/>
                    </a:lnTo>
                    <a:lnTo>
                      <a:pt x="0" y="0"/>
                    </a:lnTo>
                    <a:lnTo>
                      <a:pt x="0" y="2"/>
                    </a:lnTo>
                    <a:lnTo>
                      <a:pt x="15" y="2"/>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5" name="Freeform 301"/>
              <p:cNvSpPr>
                <a:spLocks/>
              </p:cNvSpPr>
              <p:nvPr/>
            </p:nvSpPr>
            <p:spPr bwMode="auto">
              <a:xfrm>
                <a:off x="3333" y="3485"/>
                <a:ext cx="4" cy="4"/>
              </a:xfrm>
              <a:custGeom>
                <a:avLst/>
                <a:gdLst>
                  <a:gd name="T0" fmla="*/ 13 w 13"/>
                  <a:gd name="T1" fmla="*/ 6 h 14"/>
                  <a:gd name="T2" fmla="*/ 13 w 13"/>
                  <a:gd name="T3" fmla="*/ 6 h 14"/>
                  <a:gd name="T4" fmla="*/ 3 w 13"/>
                  <a:gd name="T5" fmla="*/ 0 h 14"/>
                  <a:gd name="T6" fmla="*/ 0 w 13"/>
                  <a:gd name="T7" fmla="*/ 2 h 14"/>
                  <a:gd name="T8" fmla="*/ 3 w 13"/>
                  <a:gd name="T9" fmla="*/ 8 h 14"/>
                  <a:gd name="T10" fmla="*/ 6 w 13"/>
                  <a:gd name="T11" fmla="*/ 14 h 14"/>
                  <a:gd name="T12" fmla="*/ 8 w 13"/>
                  <a:gd name="T13" fmla="*/ 12 h 14"/>
                  <a:gd name="T14" fmla="*/ 6 w 13"/>
                  <a:gd name="T15" fmla="*/ 6 h 14"/>
                  <a:gd name="T16" fmla="*/ 13 w 13"/>
                  <a:gd name="T17" fmla="*/ 6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4"/>
                  <a:gd name="T29" fmla="*/ 13 w 13"/>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4">
                    <a:moveTo>
                      <a:pt x="13" y="6"/>
                    </a:moveTo>
                    <a:lnTo>
                      <a:pt x="13" y="6"/>
                    </a:lnTo>
                    <a:lnTo>
                      <a:pt x="3" y="0"/>
                    </a:lnTo>
                    <a:lnTo>
                      <a:pt x="0" y="2"/>
                    </a:lnTo>
                    <a:lnTo>
                      <a:pt x="3" y="8"/>
                    </a:lnTo>
                    <a:lnTo>
                      <a:pt x="6" y="14"/>
                    </a:lnTo>
                    <a:lnTo>
                      <a:pt x="8" y="12"/>
                    </a:lnTo>
                    <a:lnTo>
                      <a:pt x="6" y="6"/>
                    </a:lnTo>
                    <a:lnTo>
                      <a:pt x="13" y="6"/>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6" name="Freeform 302"/>
              <p:cNvSpPr>
                <a:spLocks/>
              </p:cNvSpPr>
              <p:nvPr/>
            </p:nvSpPr>
            <p:spPr bwMode="auto">
              <a:xfrm>
                <a:off x="3331" y="3485"/>
                <a:ext cx="4" cy="5"/>
              </a:xfrm>
              <a:custGeom>
                <a:avLst/>
                <a:gdLst>
                  <a:gd name="T0" fmla="*/ 6 w 13"/>
                  <a:gd name="T1" fmla="*/ 0 h 15"/>
                  <a:gd name="T2" fmla="*/ 0 w 13"/>
                  <a:gd name="T3" fmla="*/ 3 h 15"/>
                  <a:gd name="T4" fmla="*/ 0 w 13"/>
                  <a:gd name="T5" fmla="*/ 3 h 15"/>
                  <a:gd name="T6" fmla="*/ 4 w 13"/>
                  <a:gd name="T7" fmla="*/ 9 h 15"/>
                  <a:gd name="T8" fmla="*/ 9 w 13"/>
                  <a:gd name="T9" fmla="*/ 15 h 15"/>
                  <a:gd name="T10" fmla="*/ 13 w 13"/>
                  <a:gd name="T11" fmla="*/ 12 h 15"/>
                  <a:gd name="T12" fmla="*/ 9 w 13"/>
                  <a:gd name="T13" fmla="*/ 6 h 15"/>
                  <a:gd name="T14" fmla="*/ 6 w 13"/>
                  <a:gd name="T15" fmla="*/ 0 h 15"/>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5"/>
                  <a:gd name="T26" fmla="*/ 13 w 13"/>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5">
                    <a:moveTo>
                      <a:pt x="6" y="0"/>
                    </a:moveTo>
                    <a:lnTo>
                      <a:pt x="0" y="3"/>
                    </a:lnTo>
                    <a:lnTo>
                      <a:pt x="4" y="9"/>
                    </a:lnTo>
                    <a:lnTo>
                      <a:pt x="9" y="15"/>
                    </a:lnTo>
                    <a:lnTo>
                      <a:pt x="13" y="12"/>
                    </a:lnTo>
                    <a:lnTo>
                      <a:pt x="9" y="6"/>
                    </a:lnTo>
                    <a:lnTo>
                      <a:pt x="6"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7" name="Freeform 303"/>
              <p:cNvSpPr>
                <a:spLocks/>
              </p:cNvSpPr>
              <p:nvPr/>
            </p:nvSpPr>
            <p:spPr bwMode="auto">
              <a:xfrm>
                <a:off x="3271" y="3486"/>
                <a:ext cx="67" cy="76"/>
              </a:xfrm>
              <a:custGeom>
                <a:avLst/>
                <a:gdLst>
                  <a:gd name="T0" fmla="*/ 183 w 201"/>
                  <a:gd name="T1" fmla="*/ 6 h 228"/>
                  <a:gd name="T2" fmla="*/ 180 w 201"/>
                  <a:gd name="T3" fmla="*/ 0 h 228"/>
                  <a:gd name="T4" fmla="*/ 173 w 201"/>
                  <a:gd name="T5" fmla="*/ 4 h 228"/>
                  <a:gd name="T6" fmla="*/ 139 w 201"/>
                  <a:gd name="T7" fmla="*/ 38 h 228"/>
                  <a:gd name="T8" fmla="*/ 127 w 201"/>
                  <a:gd name="T9" fmla="*/ 53 h 228"/>
                  <a:gd name="T10" fmla="*/ 104 w 201"/>
                  <a:gd name="T11" fmla="*/ 81 h 228"/>
                  <a:gd name="T12" fmla="*/ 76 w 201"/>
                  <a:gd name="T13" fmla="*/ 118 h 228"/>
                  <a:gd name="T14" fmla="*/ 42 w 201"/>
                  <a:gd name="T15" fmla="*/ 163 h 228"/>
                  <a:gd name="T16" fmla="*/ 0 w 201"/>
                  <a:gd name="T17" fmla="*/ 219 h 228"/>
                  <a:gd name="T18" fmla="*/ 6 w 201"/>
                  <a:gd name="T19" fmla="*/ 224 h 228"/>
                  <a:gd name="T20" fmla="*/ 12 w 201"/>
                  <a:gd name="T21" fmla="*/ 228 h 228"/>
                  <a:gd name="T22" fmla="*/ 54 w 201"/>
                  <a:gd name="T23" fmla="*/ 172 h 228"/>
                  <a:gd name="T24" fmla="*/ 87 w 201"/>
                  <a:gd name="T25" fmla="*/ 126 h 228"/>
                  <a:gd name="T26" fmla="*/ 115 w 201"/>
                  <a:gd name="T27" fmla="*/ 90 h 228"/>
                  <a:gd name="T28" fmla="*/ 139 w 201"/>
                  <a:gd name="T29" fmla="*/ 62 h 228"/>
                  <a:gd name="T30" fmla="*/ 163 w 201"/>
                  <a:gd name="T31" fmla="*/ 32 h 228"/>
                  <a:gd name="T32" fmla="*/ 179 w 201"/>
                  <a:gd name="T33" fmla="*/ 16 h 228"/>
                  <a:gd name="T34" fmla="*/ 201 w 201"/>
                  <a:gd name="T35" fmla="*/ 3 h 228"/>
                  <a:gd name="T36" fmla="*/ 188 w 201"/>
                  <a:gd name="T37" fmla="*/ 12 h 228"/>
                  <a:gd name="T38" fmla="*/ 183 w 201"/>
                  <a:gd name="T39" fmla="*/ 6 h 2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1"/>
                  <a:gd name="T61" fmla="*/ 0 h 228"/>
                  <a:gd name="T62" fmla="*/ 201 w 201"/>
                  <a:gd name="T63" fmla="*/ 228 h 2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1" h="228">
                    <a:moveTo>
                      <a:pt x="183" y="6"/>
                    </a:moveTo>
                    <a:lnTo>
                      <a:pt x="180" y="0"/>
                    </a:lnTo>
                    <a:lnTo>
                      <a:pt x="173" y="4"/>
                    </a:lnTo>
                    <a:lnTo>
                      <a:pt x="139" y="38"/>
                    </a:lnTo>
                    <a:lnTo>
                      <a:pt x="127" y="53"/>
                    </a:lnTo>
                    <a:lnTo>
                      <a:pt x="104" y="81"/>
                    </a:lnTo>
                    <a:lnTo>
                      <a:pt x="76" y="118"/>
                    </a:lnTo>
                    <a:lnTo>
                      <a:pt x="42" y="163"/>
                    </a:lnTo>
                    <a:lnTo>
                      <a:pt x="0" y="219"/>
                    </a:lnTo>
                    <a:lnTo>
                      <a:pt x="6" y="224"/>
                    </a:lnTo>
                    <a:lnTo>
                      <a:pt x="12" y="228"/>
                    </a:lnTo>
                    <a:lnTo>
                      <a:pt x="54" y="172"/>
                    </a:lnTo>
                    <a:lnTo>
                      <a:pt x="87" y="126"/>
                    </a:lnTo>
                    <a:lnTo>
                      <a:pt x="115" y="90"/>
                    </a:lnTo>
                    <a:lnTo>
                      <a:pt x="139" y="62"/>
                    </a:lnTo>
                    <a:lnTo>
                      <a:pt x="163" y="32"/>
                    </a:lnTo>
                    <a:lnTo>
                      <a:pt x="179" y="16"/>
                    </a:lnTo>
                    <a:lnTo>
                      <a:pt x="201" y="3"/>
                    </a:lnTo>
                    <a:lnTo>
                      <a:pt x="188" y="12"/>
                    </a:lnTo>
                    <a:lnTo>
                      <a:pt x="183" y="6"/>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8" name="Freeform 304"/>
              <p:cNvSpPr>
                <a:spLocks/>
              </p:cNvSpPr>
              <p:nvPr/>
            </p:nvSpPr>
            <p:spPr bwMode="auto">
              <a:xfrm>
                <a:off x="3271" y="3559"/>
                <a:ext cx="5" cy="4"/>
              </a:xfrm>
              <a:custGeom>
                <a:avLst/>
                <a:gdLst>
                  <a:gd name="T0" fmla="*/ 7 w 16"/>
                  <a:gd name="T1" fmla="*/ 5 h 12"/>
                  <a:gd name="T2" fmla="*/ 3 w 16"/>
                  <a:gd name="T3" fmla="*/ 0 h 12"/>
                  <a:gd name="T4" fmla="*/ 0 w 16"/>
                  <a:gd name="T5" fmla="*/ 3 h 12"/>
                  <a:gd name="T6" fmla="*/ 4 w 16"/>
                  <a:gd name="T7" fmla="*/ 8 h 12"/>
                  <a:gd name="T8" fmla="*/ 9 w 16"/>
                  <a:gd name="T9" fmla="*/ 12 h 12"/>
                  <a:gd name="T10" fmla="*/ 16 w 16"/>
                  <a:gd name="T11" fmla="*/ 5 h 12"/>
                  <a:gd name="T12" fmla="*/ 13 w 16"/>
                  <a:gd name="T13" fmla="*/ 9 h 12"/>
                  <a:gd name="T14" fmla="*/ 7 w 16"/>
                  <a:gd name="T15" fmla="*/ 5 h 12"/>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12"/>
                  <a:gd name="T26" fmla="*/ 16 w 16"/>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12">
                    <a:moveTo>
                      <a:pt x="7" y="5"/>
                    </a:moveTo>
                    <a:lnTo>
                      <a:pt x="3" y="0"/>
                    </a:lnTo>
                    <a:lnTo>
                      <a:pt x="0" y="3"/>
                    </a:lnTo>
                    <a:lnTo>
                      <a:pt x="4" y="8"/>
                    </a:lnTo>
                    <a:lnTo>
                      <a:pt x="9" y="12"/>
                    </a:lnTo>
                    <a:lnTo>
                      <a:pt x="16" y="5"/>
                    </a:lnTo>
                    <a:lnTo>
                      <a:pt x="13" y="9"/>
                    </a:lnTo>
                    <a:lnTo>
                      <a:pt x="7" y="5"/>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9" name="Freeform 305"/>
              <p:cNvSpPr>
                <a:spLocks/>
              </p:cNvSpPr>
              <p:nvPr/>
            </p:nvSpPr>
            <p:spPr bwMode="auto">
              <a:xfrm>
                <a:off x="3232" y="3560"/>
                <a:ext cx="42" cy="49"/>
              </a:xfrm>
              <a:custGeom>
                <a:avLst/>
                <a:gdLst>
                  <a:gd name="T0" fmla="*/ 116 w 126"/>
                  <a:gd name="T1" fmla="*/ 0 h 147"/>
                  <a:gd name="T2" fmla="*/ 112 w 126"/>
                  <a:gd name="T3" fmla="*/ 5 h 147"/>
                  <a:gd name="T4" fmla="*/ 106 w 126"/>
                  <a:gd name="T5" fmla="*/ 13 h 147"/>
                  <a:gd name="T6" fmla="*/ 91 w 126"/>
                  <a:gd name="T7" fmla="*/ 31 h 147"/>
                  <a:gd name="T8" fmla="*/ 73 w 126"/>
                  <a:gd name="T9" fmla="*/ 55 h 147"/>
                  <a:gd name="T10" fmla="*/ 51 w 126"/>
                  <a:gd name="T11" fmla="*/ 81 h 147"/>
                  <a:gd name="T12" fmla="*/ 26 w 126"/>
                  <a:gd name="T13" fmla="*/ 109 h 147"/>
                  <a:gd name="T14" fmla="*/ 0 w 126"/>
                  <a:gd name="T15" fmla="*/ 139 h 147"/>
                  <a:gd name="T16" fmla="*/ 6 w 126"/>
                  <a:gd name="T17" fmla="*/ 143 h 147"/>
                  <a:gd name="T18" fmla="*/ 11 w 126"/>
                  <a:gd name="T19" fmla="*/ 147 h 147"/>
                  <a:gd name="T20" fmla="*/ 38 w 126"/>
                  <a:gd name="T21" fmla="*/ 118 h 147"/>
                  <a:gd name="T22" fmla="*/ 63 w 126"/>
                  <a:gd name="T23" fmla="*/ 90 h 147"/>
                  <a:gd name="T24" fmla="*/ 85 w 126"/>
                  <a:gd name="T25" fmla="*/ 64 h 147"/>
                  <a:gd name="T26" fmla="*/ 103 w 126"/>
                  <a:gd name="T27" fmla="*/ 40 h 147"/>
                  <a:gd name="T28" fmla="*/ 117 w 126"/>
                  <a:gd name="T29" fmla="*/ 22 h 147"/>
                  <a:gd name="T30" fmla="*/ 126 w 126"/>
                  <a:gd name="T31" fmla="*/ 9 h 147"/>
                  <a:gd name="T32" fmla="*/ 120 w 126"/>
                  <a:gd name="T33" fmla="*/ 5 h 147"/>
                  <a:gd name="T34" fmla="*/ 116 w 126"/>
                  <a:gd name="T35" fmla="*/ 0 h 1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6"/>
                  <a:gd name="T55" fmla="*/ 0 h 147"/>
                  <a:gd name="T56" fmla="*/ 126 w 126"/>
                  <a:gd name="T57" fmla="*/ 147 h 1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6" h="147">
                    <a:moveTo>
                      <a:pt x="116" y="0"/>
                    </a:moveTo>
                    <a:lnTo>
                      <a:pt x="112" y="5"/>
                    </a:lnTo>
                    <a:lnTo>
                      <a:pt x="106" y="13"/>
                    </a:lnTo>
                    <a:lnTo>
                      <a:pt x="91" y="31"/>
                    </a:lnTo>
                    <a:lnTo>
                      <a:pt x="73" y="55"/>
                    </a:lnTo>
                    <a:lnTo>
                      <a:pt x="51" y="81"/>
                    </a:lnTo>
                    <a:lnTo>
                      <a:pt x="26" y="109"/>
                    </a:lnTo>
                    <a:lnTo>
                      <a:pt x="0" y="139"/>
                    </a:lnTo>
                    <a:lnTo>
                      <a:pt x="6" y="143"/>
                    </a:lnTo>
                    <a:lnTo>
                      <a:pt x="11" y="147"/>
                    </a:lnTo>
                    <a:lnTo>
                      <a:pt x="38" y="118"/>
                    </a:lnTo>
                    <a:lnTo>
                      <a:pt x="63" y="90"/>
                    </a:lnTo>
                    <a:lnTo>
                      <a:pt x="85" y="64"/>
                    </a:lnTo>
                    <a:lnTo>
                      <a:pt x="103" y="40"/>
                    </a:lnTo>
                    <a:lnTo>
                      <a:pt x="117" y="22"/>
                    </a:lnTo>
                    <a:lnTo>
                      <a:pt x="126" y="9"/>
                    </a:lnTo>
                    <a:lnTo>
                      <a:pt x="120" y="5"/>
                    </a:lnTo>
                    <a:lnTo>
                      <a:pt x="116"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0" name="Freeform 306"/>
              <p:cNvSpPr>
                <a:spLocks/>
              </p:cNvSpPr>
              <p:nvPr/>
            </p:nvSpPr>
            <p:spPr bwMode="auto">
              <a:xfrm>
                <a:off x="3164" y="3599"/>
                <a:ext cx="81" cy="49"/>
              </a:xfrm>
              <a:custGeom>
                <a:avLst/>
                <a:gdLst>
                  <a:gd name="T0" fmla="*/ 210 w 243"/>
                  <a:gd name="T1" fmla="*/ 26 h 145"/>
                  <a:gd name="T2" fmla="*/ 205 w 243"/>
                  <a:gd name="T3" fmla="*/ 22 h 145"/>
                  <a:gd name="T4" fmla="*/ 187 w 243"/>
                  <a:gd name="T5" fmla="*/ 41 h 145"/>
                  <a:gd name="T6" fmla="*/ 151 w 243"/>
                  <a:gd name="T7" fmla="*/ 73 h 145"/>
                  <a:gd name="T8" fmla="*/ 124 w 243"/>
                  <a:gd name="T9" fmla="*/ 94 h 145"/>
                  <a:gd name="T10" fmla="*/ 103 w 243"/>
                  <a:gd name="T11" fmla="*/ 109 h 145"/>
                  <a:gd name="T12" fmla="*/ 77 w 243"/>
                  <a:gd name="T13" fmla="*/ 119 h 145"/>
                  <a:gd name="T14" fmla="*/ 59 w 243"/>
                  <a:gd name="T15" fmla="*/ 123 h 145"/>
                  <a:gd name="T16" fmla="*/ 40 w 243"/>
                  <a:gd name="T17" fmla="*/ 128 h 145"/>
                  <a:gd name="T18" fmla="*/ 31 w 243"/>
                  <a:gd name="T19" fmla="*/ 129 h 145"/>
                  <a:gd name="T20" fmla="*/ 22 w 243"/>
                  <a:gd name="T21" fmla="*/ 131 h 145"/>
                  <a:gd name="T22" fmla="*/ 17 w 243"/>
                  <a:gd name="T23" fmla="*/ 131 h 145"/>
                  <a:gd name="T24" fmla="*/ 11 w 243"/>
                  <a:gd name="T25" fmla="*/ 129 h 145"/>
                  <a:gd name="T26" fmla="*/ 9 w 243"/>
                  <a:gd name="T27" fmla="*/ 128 h 145"/>
                  <a:gd name="T28" fmla="*/ 5 w 243"/>
                  <a:gd name="T29" fmla="*/ 134 h 145"/>
                  <a:gd name="T30" fmla="*/ 0 w 243"/>
                  <a:gd name="T31" fmla="*/ 139 h 145"/>
                  <a:gd name="T32" fmla="*/ 8 w 243"/>
                  <a:gd name="T33" fmla="*/ 144 h 145"/>
                  <a:gd name="T34" fmla="*/ 14 w 243"/>
                  <a:gd name="T35" fmla="*/ 145 h 145"/>
                  <a:gd name="T36" fmla="*/ 22 w 243"/>
                  <a:gd name="T37" fmla="*/ 145 h 145"/>
                  <a:gd name="T38" fmla="*/ 37 w 243"/>
                  <a:gd name="T39" fmla="*/ 144 h 145"/>
                  <a:gd name="T40" fmla="*/ 55 w 243"/>
                  <a:gd name="T41" fmla="*/ 139 h 145"/>
                  <a:gd name="T42" fmla="*/ 68 w 243"/>
                  <a:gd name="T43" fmla="*/ 138 h 145"/>
                  <a:gd name="T44" fmla="*/ 86 w 243"/>
                  <a:gd name="T45" fmla="*/ 134 h 145"/>
                  <a:gd name="T46" fmla="*/ 106 w 243"/>
                  <a:gd name="T47" fmla="*/ 123 h 145"/>
                  <a:gd name="T48" fmla="*/ 133 w 243"/>
                  <a:gd name="T49" fmla="*/ 106 h 145"/>
                  <a:gd name="T50" fmla="*/ 159 w 243"/>
                  <a:gd name="T51" fmla="*/ 85 h 145"/>
                  <a:gd name="T52" fmla="*/ 179 w 243"/>
                  <a:gd name="T53" fmla="*/ 67 h 145"/>
                  <a:gd name="T54" fmla="*/ 243 w 243"/>
                  <a:gd name="T55" fmla="*/ 0 h 145"/>
                  <a:gd name="T56" fmla="*/ 215 w 243"/>
                  <a:gd name="T57" fmla="*/ 30 h 145"/>
                  <a:gd name="T58" fmla="*/ 210 w 243"/>
                  <a:gd name="T59" fmla="*/ 26 h 1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3"/>
                  <a:gd name="T91" fmla="*/ 0 h 145"/>
                  <a:gd name="T92" fmla="*/ 243 w 243"/>
                  <a:gd name="T93" fmla="*/ 145 h 1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3" h="145">
                    <a:moveTo>
                      <a:pt x="210" y="26"/>
                    </a:moveTo>
                    <a:lnTo>
                      <a:pt x="205" y="22"/>
                    </a:lnTo>
                    <a:lnTo>
                      <a:pt x="187" y="41"/>
                    </a:lnTo>
                    <a:lnTo>
                      <a:pt x="151" y="73"/>
                    </a:lnTo>
                    <a:lnTo>
                      <a:pt x="124" y="94"/>
                    </a:lnTo>
                    <a:lnTo>
                      <a:pt x="103" y="109"/>
                    </a:lnTo>
                    <a:lnTo>
                      <a:pt x="77" y="119"/>
                    </a:lnTo>
                    <a:lnTo>
                      <a:pt x="59" y="123"/>
                    </a:lnTo>
                    <a:lnTo>
                      <a:pt x="40" y="128"/>
                    </a:lnTo>
                    <a:lnTo>
                      <a:pt x="31" y="129"/>
                    </a:lnTo>
                    <a:lnTo>
                      <a:pt x="22" y="131"/>
                    </a:lnTo>
                    <a:lnTo>
                      <a:pt x="17" y="131"/>
                    </a:lnTo>
                    <a:lnTo>
                      <a:pt x="11" y="129"/>
                    </a:lnTo>
                    <a:lnTo>
                      <a:pt x="9" y="128"/>
                    </a:lnTo>
                    <a:lnTo>
                      <a:pt x="5" y="134"/>
                    </a:lnTo>
                    <a:lnTo>
                      <a:pt x="0" y="139"/>
                    </a:lnTo>
                    <a:lnTo>
                      <a:pt x="8" y="144"/>
                    </a:lnTo>
                    <a:lnTo>
                      <a:pt x="14" y="145"/>
                    </a:lnTo>
                    <a:lnTo>
                      <a:pt x="22" y="145"/>
                    </a:lnTo>
                    <a:lnTo>
                      <a:pt x="37" y="144"/>
                    </a:lnTo>
                    <a:lnTo>
                      <a:pt x="55" y="139"/>
                    </a:lnTo>
                    <a:lnTo>
                      <a:pt x="68" y="138"/>
                    </a:lnTo>
                    <a:lnTo>
                      <a:pt x="86" y="134"/>
                    </a:lnTo>
                    <a:lnTo>
                      <a:pt x="106" y="123"/>
                    </a:lnTo>
                    <a:lnTo>
                      <a:pt x="133" y="106"/>
                    </a:lnTo>
                    <a:lnTo>
                      <a:pt x="159" y="85"/>
                    </a:lnTo>
                    <a:lnTo>
                      <a:pt x="179" y="67"/>
                    </a:lnTo>
                    <a:lnTo>
                      <a:pt x="243" y="0"/>
                    </a:lnTo>
                    <a:lnTo>
                      <a:pt x="215" y="30"/>
                    </a:lnTo>
                    <a:lnTo>
                      <a:pt x="210" y="26"/>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1" name="Freeform 307"/>
              <p:cNvSpPr>
                <a:spLocks/>
              </p:cNvSpPr>
              <p:nvPr/>
            </p:nvSpPr>
            <p:spPr bwMode="auto">
              <a:xfrm>
                <a:off x="3163" y="3634"/>
                <a:ext cx="8" cy="12"/>
              </a:xfrm>
              <a:custGeom>
                <a:avLst/>
                <a:gdLst>
                  <a:gd name="T0" fmla="*/ 9 w 24"/>
                  <a:gd name="T1" fmla="*/ 31 h 36"/>
                  <a:gd name="T2" fmla="*/ 16 w 24"/>
                  <a:gd name="T3" fmla="*/ 29 h 36"/>
                  <a:gd name="T4" fmla="*/ 15 w 24"/>
                  <a:gd name="T5" fmla="*/ 25 h 36"/>
                  <a:gd name="T6" fmla="*/ 16 w 24"/>
                  <a:gd name="T7" fmla="*/ 25 h 36"/>
                  <a:gd name="T8" fmla="*/ 22 w 24"/>
                  <a:gd name="T9" fmla="*/ 8 h 36"/>
                  <a:gd name="T10" fmla="*/ 24 w 24"/>
                  <a:gd name="T11" fmla="*/ 6 h 36"/>
                  <a:gd name="T12" fmla="*/ 12 w 24"/>
                  <a:gd name="T13" fmla="*/ 0 h 36"/>
                  <a:gd name="T14" fmla="*/ 1 w 24"/>
                  <a:gd name="T15" fmla="*/ 17 h 36"/>
                  <a:gd name="T16" fmla="*/ 1 w 24"/>
                  <a:gd name="T17" fmla="*/ 16 h 36"/>
                  <a:gd name="T18" fmla="*/ 0 w 24"/>
                  <a:gd name="T19" fmla="*/ 28 h 36"/>
                  <a:gd name="T20" fmla="*/ 3 w 24"/>
                  <a:gd name="T21" fmla="*/ 36 h 36"/>
                  <a:gd name="T22" fmla="*/ 4 w 24"/>
                  <a:gd name="T23" fmla="*/ 36 h 36"/>
                  <a:gd name="T24" fmla="*/ 9 w 24"/>
                  <a:gd name="T25" fmla="*/ 31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36"/>
                  <a:gd name="T41" fmla="*/ 24 w 24"/>
                  <a:gd name="T42" fmla="*/ 36 h 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36">
                    <a:moveTo>
                      <a:pt x="9" y="31"/>
                    </a:moveTo>
                    <a:lnTo>
                      <a:pt x="16" y="29"/>
                    </a:lnTo>
                    <a:lnTo>
                      <a:pt x="15" y="25"/>
                    </a:lnTo>
                    <a:lnTo>
                      <a:pt x="16" y="25"/>
                    </a:lnTo>
                    <a:lnTo>
                      <a:pt x="22" y="8"/>
                    </a:lnTo>
                    <a:lnTo>
                      <a:pt x="24" y="6"/>
                    </a:lnTo>
                    <a:lnTo>
                      <a:pt x="12" y="0"/>
                    </a:lnTo>
                    <a:lnTo>
                      <a:pt x="1" y="17"/>
                    </a:lnTo>
                    <a:lnTo>
                      <a:pt x="1" y="16"/>
                    </a:lnTo>
                    <a:lnTo>
                      <a:pt x="0" y="28"/>
                    </a:lnTo>
                    <a:lnTo>
                      <a:pt x="3" y="36"/>
                    </a:lnTo>
                    <a:lnTo>
                      <a:pt x="4" y="36"/>
                    </a:lnTo>
                    <a:lnTo>
                      <a:pt x="9" y="31"/>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2" name="Freeform 308"/>
              <p:cNvSpPr>
                <a:spLocks/>
              </p:cNvSpPr>
              <p:nvPr/>
            </p:nvSpPr>
            <p:spPr bwMode="auto">
              <a:xfrm>
                <a:off x="3120" y="3585"/>
                <a:ext cx="41" cy="108"/>
              </a:xfrm>
              <a:custGeom>
                <a:avLst/>
                <a:gdLst>
                  <a:gd name="T0" fmla="*/ 114 w 123"/>
                  <a:gd name="T1" fmla="*/ 325 h 325"/>
                  <a:gd name="T2" fmla="*/ 123 w 123"/>
                  <a:gd name="T3" fmla="*/ 317 h 325"/>
                  <a:gd name="T4" fmla="*/ 118 w 123"/>
                  <a:gd name="T5" fmla="*/ 312 h 325"/>
                  <a:gd name="T6" fmla="*/ 109 w 123"/>
                  <a:gd name="T7" fmla="*/ 308 h 325"/>
                  <a:gd name="T8" fmla="*/ 99 w 123"/>
                  <a:gd name="T9" fmla="*/ 302 h 325"/>
                  <a:gd name="T10" fmla="*/ 80 w 123"/>
                  <a:gd name="T11" fmla="*/ 286 h 325"/>
                  <a:gd name="T12" fmla="*/ 62 w 123"/>
                  <a:gd name="T13" fmla="*/ 269 h 325"/>
                  <a:gd name="T14" fmla="*/ 44 w 123"/>
                  <a:gd name="T15" fmla="*/ 247 h 325"/>
                  <a:gd name="T16" fmla="*/ 34 w 123"/>
                  <a:gd name="T17" fmla="*/ 227 h 325"/>
                  <a:gd name="T18" fmla="*/ 21 w 123"/>
                  <a:gd name="T19" fmla="*/ 191 h 325"/>
                  <a:gd name="T20" fmla="*/ 15 w 123"/>
                  <a:gd name="T21" fmla="*/ 154 h 325"/>
                  <a:gd name="T22" fmla="*/ 16 w 123"/>
                  <a:gd name="T23" fmla="*/ 112 h 325"/>
                  <a:gd name="T24" fmla="*/ 27 w 123"/>
                  <a:gd name="T25" fmla="*/ 60 h 325"/>
                  <a:gd name="T26" fmla="*/ 47 w 123"/>
                  <a:gd name="T27" fmla="*/ 3 h 325"/>
                  <a:gd name="T28" fmla="*/ 40 w 123"/>
                  <a:gd name="T29" fmla="*/ 1 h 325"/>
                  <a:gd name="T30" fmla="*/ 33 w 123"/>
                  <a:gd name="T31" fmla="*/ 0 h 325"/>
                  <a:gd name="T32" fmla="*/ 12 w 123"/>
                  <a:gd name="T33" fmla="*/ 57 h 325"/>
                  <a:gd name="T34" fmla="*/ 2 w 123"/>
                  <a:gd name="T35" fmla="*/ 109 h 325"/>
                  <a:gd name="T36" fmla="*/ 0 w 123"/>
                  <a:gd name="T37" fmla="*/ 154 h 325"/>
                  <a:gd name="T38" fmla="*/ 6 w 123"/>
                  <a:gd name="T39" fmla="*/ 194 h 325"/>
                  <a:gd name="T40" fmla="*/ 16 w 123"/>
                  <a:gd name="T41" fmla="*/ 224 h 325"/>
                  <a:gd name="T42" fmla="*/ 36 w 123"/>
                  <a:gd name="T43" fmla="*/ 259 h 325"/>
                  <a:gd name="T44" fmla="*/ 53 w 123"/>
                  <a:gd name="T45" fmla="*/ 281 h 325"/>
                  <a:gd name="T46" fmla="*/ 71 w 123"/>
                  <a:gd name="T47" fmla="*/ 297 h 325"/>
                  <a:gd name="T48" fmla="*/ 84 w 123"/>
                  <a:gd name="T49" fmla="*/ 308 h 325"/>
                  <a:gd name="T50" fmla="*/ 103 w 123"/>
                  <a:gd name="T51" fmla="*/ 319 h 325"/>
                  <a:gd name="T52" fmla="*/ 112 w 123"/>
                  <a:gd name="T53" fmla="*/ 324 h 325"/>
                  <a:gd name="T54" fmla="*/ 114 w 123"/>
                  <a:gd name="T55" fmla="*/ 325 h 3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3"/>
                  <a:gd name="T85" fmla="*/ 0 h 325"/>
                  <a:gd name="T86" fmla="*/ 123 w 123"/>
                  <a:gd name="T87" fmla="*/ 325 h 32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3" h="325">
                    <a:moveTo>
                      <a:pt x="114" y="325"/>
                    </a:moveTo>
                    <a:lnTo>
                      <a:pt x="123" y="317"/>
                    </a:lnTo>
                    <a:lnTo>
                      <a:pt x="118" y="312"/>
                    </a:lnTo>
                    <a:lnTo>
                      <a:pt x="109" y="308"/>
                    </a:lnTo>
                    <a:lnTo>
                      <a:pt x="99" y="302"/>
                    </a:lnTo>
                    <a:lnTo>
                      <a:pt x="80" y="286"/>
                    </a:lnTo>
                    <a:lnTo>
                      <a:pt x="62" y="269"/>
                    </a:lnTo>
                    <a:lnTo>
                      <a:pt x="44" y="247"/>
                    </a:lnTo>
                    <a:lnTo>
                      <a:pt x="34" y="227"/>
                    </a:lnTo>
                    <a:lnTo>
                      <a:pt x="21" y="191"/>
                    </a:lnTo>
                    <a:lnTo>
                      <a:pt x="15" y="154"/>
                    </a:lnTo>
                    <a:lnTo>
                      <a:pt x="16" y="112"/>
                    </a:lnTo>
                    <a:lnTo>
                      <a:pt x="27" y="60"/>
                    </a:lnTo>
                    <a:lnTo>
                      <a:pt x="47" y="3"/>
                    </a:lnTo>
                    <a:lnTo>
                      <a:pt x="40" y="1"/>
                    </a:lnTo>
                    <a:lnTo>
                      <a:pt x="33" y="0"/>
                    </a:lnTo>
                    <a:lnTo>
                      <a:pt x="12" y="57"/>
                    </a:lnTo>
                    <a:lnTo>
                      <a:pt x="2" y="109"/>
                    </a:lnTo>
                    <a:lnTo>
                      <a:pt x="0" y="154"/>
                    </a:lnTo>
                    <a:lnTo>
                      <a:pt x="6" y="194"/>
                    </a:lnTo>
                    <a:lnTo>
                      <a:pt x="16" y="224"/>
                    </a:lnTo>
                    <a:lnTo>
                      <a:pt x="36" y="259"/>
                    </a:lnTo>
                    <a:lnTo>
                      <a:pt x="53" y="281"/>
                    </a:lnTo>
                    <a:lnTo>
                      <a:pt x="71" y="297"/>
                    </a:lnTo>
                    <a:lnTo>
                      <a:pt x="84" y="308"/>
                    </a:lnTo>
                    <a:lnTo>
                      <a:pt x="103" y="319"/>
                    </a:lnTo>
                    <a:lnTo>
                      <a:pt x="112" y="324"/>
                    </a:lnTo>
                    <a:lnTo>
                      <a:pt x="114" y="325"/>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3" name="Freeform 309"/>
              <p:cNvSpPr>
                <a:spLocks/>
              </p:cNvSpPr>
              <p:nvPr/>
            </p:nvSpPr>
            <p:spPr bwMode="auto">
              <a:xfrm>
                <a:off x="3131" y="3402"/>
                <a:ext cx="127" cy="184"/>
              </a:xfrm>
              <a:custGeom>
                <a:avLst/>
                <a:gdLst>
                  <a:gd name="T0" fmla="*/ 9 w 382"/>
                  <a:gd name="T1" fmla="*/ 549 h 552"/>
                  <a:gd name="T2" fmla="*/ 15 w 382"/>
                  <a:gd name="T3" fmla="*/ 552 h 552"/>
                  <a:gd name="T4" fmla="*/ 21 w 382"/>
                  <a:gd name="T5" fmla="*/ 539 h 552"/>
                  <a:gd name="T6" fmla="*/ 24 w 382"/>
                  <a:gd name="T7" fmla="*/ 532 h 552"/>
                  <a:gd name="T8" fmla="*/ 28 w 382"/>
                  <a:gd name="T9" fmla="*/ 520 h 552"/>
                  <a:gd name="T10" fmla="*/ 33 w 382"/>
                  <a:gd name="T11" fmla="*/ 505 h 552"/>
                  <a:gd name="T12" fmla="*/ 37 w 382"/>
                  <a:gd name="T13" fmla="*/ 487 h 552"/>
                  <a:gd name="T14" fmla="*/ 41 w 382"/>
                  <a:gd name="T15" fmla="*/ 468 h 552"/>
                  <a:gd name="T16" fmla="*/ 46 w 382"/>
                  <a:gd name="T17" fmla="*/ 451 h 552"/>
                  <a:gd name="T18" fmla="*/ 52 w 382"/>
                  <a:gd name="T19" fmla="*/ 405 h 552"/>
                  <a:gd name="T20" fmla="*/ 52 w 382"/>
                  <a:gd name="T21" fmla="*/ 384 h 552"/>
                  <a:gd name="T22" fmla="*/ 50 w 382"/>
                  <a:gd name="T23" fmla="*/ 365 h 552"/>
                  <a:gd name="T24" fmla="*/ 50 w 382"/>
                  <a:gd name="T25" fmla="*/ 345 h 552"/>
                  <a:gd name="T26" fmla="*/ 52 w 382"/>
                  <a:gd name="T27" fmla="*/ 327 h 552"/>
                  <a:gd name="T28" fmla="*/ 58 w 382"/>
                  <a:gd name="T29" fmla="*/ 306 h 552"/>
                  <a:gd name="T30" fmla="*/ 66 w 382"/>
                  <a:gd name="T31" fmla="*/ 281 h 552"/>
                  <a:gd name="T32" fmla="*/ 75 w 382"/>
                  <a:gd name="T33" fmla="*/ 268 h 552"/>
                  <a:gd name="T34" fmla="*/ 100 w 382"/>
                  <a:gd name="T35" fmla="*/ 236 h 552"/>
                  <a:gd name="T36" fmla="*/ 127 w 382"/>
                  <a:gd name="T37" fmla="*/ 206 h 552"/>
                  <a:gd name="T38" fmla="*/ 159 w 382"/>
                  <a:gd name="T39" fmla="*/ 177 h 552"/>
                  <a:gd name="T40" fmla="*/ 202 w 382"/>
                  <a:gd name="T41" fmla="*/ 141 h 552"/>
                  <a:gd name="T42" fmla="*/ 252 w 382"/>
                  <a:gd name="T43" fmla="*/ 102 h 552"/>
                  <a:gd name="T44" fmla="*/ 312 w 382"/>
                  <a:gd name="T45" fmla="*/ 59 h 552"/>
                  <a:gd name="T46" fmla="*/ 382 w 382"/>
                  <a:gd name="T47" fmla="*/ 12 h 552"/>
                  <a:gd name="T48" fmla="*/ 373 w 382"/>
                  <a:gd name="T49" fmla="*/ 0 h 552"/>
                  <a:gd name="T50" fmla="*/ 304 w 382"/>
                  <a:gd name="T51" fmla="*/ 47 h 552"/>
                  <a:gd name="T52" fmla="*/ 243 w 382"/>
                  <a:gd name="T53" fmla="*/ 90 h 552"/>
                  <a:gd name="T54" fmla="*/ 193 w 382"/>
                  <a:gd name="T55" fmla="*/ 130 h 552"/>
                  <a:gd name="T56" fmla="*/ 150 w 382"/>
                  <a:gd name="T57" fmla="*/ 165 h 552"/>
                  <a:gd name="T58" fmla="*/ 115 w 382"/>
                  <a:gd name="T59" fmla="*/ 197 h 552"/>
                  <a:gd name="T60" fmla="*/ 89 w 382"/>
                  <a:gd name="T61" fmla="*/ 227 h 552"/>
                  <a:gd name="T62" fmla="*/ 72 w 382"/>
                  <a:gd name="T63" fmla="*/ 247 h 552"/>
                  <a:gd name="T64" fmla="*/ 52 w 382"/>
                  <a:gd name="T65" fmla="*/ 281 h 552"/>
                  <a:gd name="T66" fmla="*/ 43 w 382"/>
                  <a:gd name="T67" fmla="*/ 303 h 552"/>
                  <a:gd name="T68" fmla="*/ 37 w 382"/>
                  <a:gd name="T69" fmla="*/ 324 h 552"/>
                  <a:gd name="T70" fmla="*/ 36 w 382"/>
                  <a:gd name="T71" fmla="*/ 345 h 552"/>
                  <a:gd name="T72" fmla="*/ 36 w 382"/>
                  <a:gd name="T73" fmla="*/ 365 h 552"/>
                  <a:gd name="T74" fmla="*/ 37 w 382"/>
                  <a:gd name="T75" fmla="*/ 384 h 552"/>
                  <a:gd name="T76" fmla="*/ 37 w 382"/>
                  <a:gd name="T77" fmla="*/ 405 h 552"/>
                  <a:gd name="T78" fmla="*/ 31 w 382"/>
                  <a:gd name="T79" fmla="*/ 442 h 552"/>
                  <a:gd name="T80" fmla="*/ 27 w 382"/>
                  <a:gd name="T81" fmla="*/ 465 h 552"/>
                  <a:gd name="T82" fmla="*/ 22 w 382"/>
                  <a:gd name="T83" fmla="*/ 485 h 552"/>
                  <a:gd name="T84" fmla="*/ 18 w 382"/>
                  <a:gd name="T85" fmla="*/ 502 h 552"/>
                  <a:gd name="T86" fmla="*/ 13 w 382"/>
                  <a:gd name="T87" fmla="*/ 517 h 552"/>
                  <a:gd name="T88" fmla="*/ 9 w 382"/>
                  <a:gd name="T89" fmla="*/ 529 h 552"/>
                  <a:gd name="T90" fmla="*/ 6 w 382"/>
                  <a:gd name="T91" fmla="*/ 542 h 552"/>
                  <a:gd name="T92" fmla="*/ 0 w 382"/>
                  <a:gd name="T93" fmla="*/ 552 h 552"/>
                  <a:gd name="T94" fmla="*/ 2 w 382"/>
                  <a:gd name="T95" fmla="*/ 548 h 552"/>
                  <a:gd name="T96" fmla="*/ 9 w 382"/>
                  <a:gd name="T97" fmla="*/ 549 h 55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82"/>
                  <a:gd name="T148" fmla="*/ 0 h 552"/>
                  <a:gd name="T149" fmla="*/ 382 w 382"/>
                  <a:gd name="T150" fmla="*/ 552 h 55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82" h="552">
                    <a:moveTo>
                      <a:pt x="9" y="549"/>
                    </a:moveTo>
                    <a:lnTo>
                      <a:pt x="15" y="552"/>
                    </a:lnTo>
                    <a:lnTo>
                      <a:pt x="21" y="539"/>
                    </a:lnTo>
                    <a:lnTo>
                      <a:pt x="24" y="532"/>
                    </a:lnTo>
                    <a:lnTo>
                      <a:pt x="28" y="520"/>
                    </a:lnTo>
                    <a:lnTo>
                      <a:pt x="33" y="505"/>
                    </a:lnTo>
                    <a:lnTo>
                      <a:pt x="37" y="487"/>
                    </a:lnTo>
                    <a:lnTo>
                      <a:pt x="41" y="468"/>
                    </a:lnTo>
                    <a:lnTo>
                      <a:pt x="46" y="451"/>
                    </a:lnTo>
                    <a:lnTo>
                      <a:pt x="52" y="405"/>
                    </a:lnTo>
                    <a:lnTo>
                      <a:pt x="52" y="384"/>
                    </a:lnTo>
                    <a:lnTo>
                      <a:pt x="50" y="365"/>
                    </a:lnTo>
                    <a:lnTo>
                      <a:pt x="50" y="345"/>
                    </a:lnTo>
                    <a:lnTo>
                      <a:pt x="52" y="327"/>
                    </a:lnTo>
                    <a:lnTo>
                      <a:pt x="58" y="306"/>
                    </a:lnTo>
                    <a:lnTo>
                      <a:pt x="66" y="281"/>
                    </a:lnTo>
                    <a:lnTo>
                      <a:pt x="75" y="268"/>
                    </a:lnTo>
                    <a:lnTo>
                      <a:pt x="100" y="236"/>
                    </a:lnTo>
                    <a:lnTo>
                      <a:pt x="127" y="206"/>
                    </a:lnTo>
                    <a:lnTo>
                      <a:pt x="159" y="177"/>
                    </a:lnTo>
                    <a:lnTo>
                      <a:pt x="202" y="141"/>
                    </a:lnTo>
                    <a:lnTo>
                      <a:pt x="252" y="102"/>
                    </a:lnTo>
                    <a:lnTo>
                      <a:pt x="312" y="59"/>
                    </a:lnTo>
                    <a:lnTo>
                      <a:pt x="382" y="12"/>
                    </a:lnTo>
                    <a:lnTo>
                      <a:pt x="373" y="0"/>
                    </a:lnTo>
                    <a:lnTo>
                      <a:pt x="304" y="47"/>
                    </a:lnTo>
                    <a:lnTo>
                      <a:pt x="243" y="90"/>
                    </a:lnTo>
                    <a:lnTo>
                      <a:pt x="193" y="130"/>
                    </a:lnTo>
                    <a:lnTo>
                      <a:pt x="150" y="165"/>
                    </a:lnTo>
                    <a:lnTo>
                      <a:pt x="115" y="197"/>
                    </a:lnTo>
                    <a:lnTo>
                      <a:pt x="89" y="227"/>
                    </a:lnTo>
                    <a:lnTo>
                      <a:pt x="72" y="247"/>
                    </a:lnTo>
                    <a:lnTo>
                      <a:pt x="52" y="281"/>
                    </a:lnTo>
                    <a:lnTo>
                      <a:pt x="43" y="303"/>
                    </a:lnTo>
                    <a:lnTo>
                      <a:pt x="37" y="324"/>
                    </a:lnTo>
                    <a:lnTo>
                      <a:pt x="36" y="345"/>
                    </a:lnTo>
                    <a:lnTo>
                      <a:pt x="36" y="365"/>
                    </a:lnTo>
                    <a:lnTo>
                      <a:pt x="37" y="384"/>
                    </a:lnTo>
                    <a:lnTo>
                      <a:pt x="37" y="405"/>
                    </a:lnTo>
                    <a:lnTo>
                      <a:pt x="31" y="442"/>
                    </a:lnTo>
                    <a:lnTo>
                      <a:pt x="27" y="465"/>
                    </a:lnTo>
                    <a:lnTo>
                      <a:pt x="22" y="485"/>
                    </a:lnTo>
                    <a:lnTo>
                      <a:pt x="18" y="502"/>
                    </a:lnTo>
                    <a:lnTo>
                      <a:pt x="13" y="517"/>
                    </a:lnTo>
                    <a:lnTo>
                      <a:pt x="9" y="529"/>
                    </a:lnTo>
                    <a:lnTo>
                      <a:pt x="6" y="542"/>
                    </a:lnTo>
                    <a:lnTo>
                      <a:pt x="0" y="552"/>
                    </a:lnTo>
                    <a:lnTo>
                      <a:pt x="2" y="548"/>
                    </a:lnTo>
                    <a:lnTo>
                      <a:pt x="9" y="549"/>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4" name="Freeform 310"/>
              <p:cNvSpPr>
                <a:spLocks/>
              </p:cNvSpPr>
              <p:nvPr/>
            </p:nvSpPr>
            <p:spPr bwMode="auto">
              <a:xfrm>
                <a:off x="3130" y="3303"/>
                <a:ext cx="131" cy="189"/>
              </a:xfrm>
              <a:custGeom>
                <a:avLst/>
                <a:gdLst>
                  <a:gd name="T0" fmla="*/ 69 w 394"/>
                  <a:gd name="T1" fmla="*/ 568 h 568"/>
                  <a:gd name="T2" fmla="*/ 78 w 394"/>
                  <a:gd name="T3" fmla="*/ 557 h 568"/>
                  <a:gd name="T4" fmla="*/ 71 w 394"/>
                  <a:gd name="T5" fmla="*/ 552 h 568"/>
                  <a:gd name="T6" fmla="*/ 52 w 394"/>
                  <a:gd name="T7" fmla="*/ 543 h 568"/>
                  <a:gd name="T8" fmla="*/ 46 w 394"/>
                  <a:gd name="T9" fmla="*/ 539 h 568"/>
                  <a:gd name="T10" fmla="*/ 28 w 394"/>
                  <a:gd name="T11" fmla="*/ 518 h 568"/>
                  <a:gd name="T12" fmla="*/ 19 w 394"/>
                  <a:gd name="T13" fmla="*/ 499 h 568"/>
                  <a:gd name="T14" fmla="*/ 15 w 394"/>
                  <a:gd name="T15" fmla="*/ 465 h 568"/>
                  <a:gd name="T16" fmla="*/ 24 w 394"/>
                  <a:gd name="T17" fmla="*/ 420 h 568"/>
                  <a:gd name="T18" fmla="*/ 47 w 394"/>
                  <a:gd name="T19" fmla="*/ 371 h 568"/>
                  <a:gd name="T20" fmla="*/ 95 w 394"/>
                  <a:gd name="T21" fmla="*/ 300 h 568"/>
                  <a:gd name="T22" fmla="*/ 171 w 394"/>
                  <a:gd name="T23" fmla="*/ 211 h 568"/>
                  <a:gd name="T24" fmla="*/ 251 w 394"/>
                  <a:gd name="T25" fmla="*/ 134 h 568"/>
                  <a:gd name="T26" fmla="*/ 394 w 394"/>
                  <a:gd name="T27" fmla="*/ 12 h 568"/>
                  <a:gd name="T28" fmla="*/ 385 w 394"/>
                  <a:gd name="T29" fmla="*/ 0 h 568"/>
                  <a:gd name="T30" fmla="*/ 265 w 394"/>
                  <a:gd name="T31" fmla="*/ 102 h 568"/>
                  <a:gd name="T32" fmla="*/ 148 w 394"/>
                  <a:gd name="T33" fmla="*/ 216 h 568"/>
                  <a:gd name="T34" fmla="*/ 83 w 394"/>
                  <a:gd name="T35" fmla="*/ 292 h 568"/>
                  <a:gd name="T36" fmla="*/ 39 w 394"/>
                  <a:gd name="T37" fmla="*/ 356 h 568"/>
                  <a:gd name="T38" fmla="*/ 9 w 394"/>
                  <a:gd name="T39" fmla="*/ 420 h 568"/>
                  <a:gd name="T40" fmla="*/ 0 w 394"/>
                  <a:gd name="T41" fmla="*/ 465 h 568"/>
                  <a:gd name="T42" fmla="*/ 5 w 394"/>
                  <a:gd name="T43" fmla="*/ 499 h 568"/>
                  <a:gd name="T44" fmla="*/ 19 w 394"/>
                  <a:gd name="T45" fmla="*/ 530 h 568"/>
                  <a:gd name="T46" fmla="*/ 34 w 394"/>
                  <a:gd name="T47" fmla="*/ 548 h 568"/>
                  <a:gd name="T48" fmla="*/ 61 w 394"/>
                  <a:gd name="T49" fmla="*/ 564 h 568"/>
                  <a:gd name="T50" fmla="*/ 68 w 394"/>
                  <a:gd name="T51" fmla="*/ 567 h 568"/>
                  <a:gd name="T52" fmla="*/ 69 w 394"/>
                  <a:gd name="T53" fmla="*/ 568 h 56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94"/>
                  <a:gd name="T82" fmla="*/ 0 h 568"/>
                  <a:gd name="T83" fmla="*/ 394 w 394"/>
                  <a:gd name="T84" fmla="*/ 568 h 56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94" h="568">
                    <a:moveTo>
                      <a:pt x="69" y="568"/>
                    </a:moveTo>
                    <a:lnTo>
                      <a:pt x="78" y="557"/>
                    </a:lnTo>
                    <a:lnTo>
                      <a:pt x="71" y="552"/>
                    </a:lnTo>
                    <a:lnTo>
                      <a:pt x="52" y="543"/>
                    </a:lnTo>
                    <a:lnTo>
                      <a:pt x="46" y="539"/>
                    </a:lnTo>
                    <a:lnTo>
                      <a:pt x="28" y="518"/>
                    </a:lnTo>
                    <a:lnTo>
                      <a:pt x="19" y="499"/>
                    </a:lnTo>
                    <a:lnTo>
                      <a:pt x="15" y="465"/>
                    </a:lnTo>
                    <a:lnTo>
                      <a:pt x="24" y="420"/>
                    </a:lnTo>
                    <a:lnTo>
                      <a:pt x="47" y="371"/>
                    </a:lnTo>
                    <a:lnTo>
                      <a:pt x="95" y="300"/>
                    </a:lnTo>
                    <a:lnTo>
                      <a:pt x="171" y="211"/>
                    </a:lnTo>
                    <a:lnTo>
                      <a:pt x="251" y="134"/>
                    </a:lnTo>
                    <a:lnTo>
                      <a:pt x="394" y="12"/>
                    </a:lnTo>
                    <a:lnTo>
                      <a:pt x="385" y="0"/>
                    </a:lnTo>
                    <a:lnTo>
                      <a:pt x="265" y="102"/>
                    </a:lnTo>
                    <a:lnTo>
                      <a:pt x="148" y="216"/>
                    </a:lnTo>
                    <a:lnTo>
                      <a:pt x="83" y="292"/>
                    </a:lnTo>
                    <a:lnTo>
                      <a:pt x="39" y="356"/>
                    </a:lnTo>
                    <a:lnTo>
                      <a:pt x="9" y="420"/>
                    </a:lnTo>
                    <a:lnTo>
                      <a:pt x="0" y="465"/>
                    </a:lnTo>
                    <a:lnTo>
                      <a:pt x="5" y="499"/>
                    </a:lnTo>
                    <a:lnTo>
                      <a:pt x="19" y="530"/>
                    </a:lnTo>
                    <a:lnTo>
                      <a:pt x="34" y="548"/>
                    </a:lnTo>
                    <a:lnTo>
                      <a:pt x="61" y="564"/>
                    </a:lnTo>
                    <a:lnTo>
                      <a:pt x="68" y="567"/>
                    </a:lnTo>
                    <a:lnTo>
                      <a:pt x="69" y="568"/>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5" name="Freeform 311"/>
              <p:cNvSpPr>
                <a:spLocks/>
              </p:cNvSpPr>
              <p:nvPr/>
            </p:nvSpPr>
            <p:spPr bwMode="auto">
              <a:xfrm>
                <a:off x="3143" y="3204"/>
                <a:ext cx="136" cy="202"/>
              </a:xfrm>
              <a:custGeom>
                <a:avLst/>
                <a:gdLst>
                  <a:gd name="T0" fmla="*/ 34 w 407"/>
                  <a:gd name="T1" fmla="*/ 604 h 604"/>
                  <a:gd name="T2" fmla="*/ 43 w 407"/>
                  <a:gd name="T3" fmla="*/ 595 h 604"/>
                  <a:gd name="T4" fmla="*/ 37 w 407"/>
                  <a:gd name="T5" fmla="*/ 590 h 604"/>
                  <a:gd name="T6" fmla="*/ 24 w 407"/>
                  <a:gd name="T7" fmla="*/ 570 h 604"/>
                  <a:gd name="T8" fmla="*/ 18 w 407"/>
                  <a:gd name="T9" fmla="*/ 553 h 604"/>
                  <a:gd name="T10" fmla="*/ 15 w 407"/>
                  <a:gd name="T11" fmla="*/ 525 h 604"/>
                  <a:gd name="T12" fmla="*/ 21 w 407"/>
                  <a:gd name="T13" fmla="*/ 488 h 604"/>
                  <a:gd name="T14" fmla="*/ 38 w 407"/>
                  <a:gd name="T15" fmla="*/ 436 h 604"/>
                  <a:gd name="T16" fmla="*/ 66 w 407"/>
                  <a:gd name="T17" fmla="*/ 386 h 604"/>
                  <a:gd name="T18" fmla="*/ 119 w 407"/>
                  <a:gd name="T19" fmla="*/ 310 h 604"/>
                  <a:gd name="T20" fmla="*/ 197 w 407"/>
                  <a:gd name="T21" fmla="*/ 214 h 604"/>
                  <a:gd name="T22" fmla="*/ 270 w 407"/>
                  <a:gd name="T23" fmla="*/ 142 h 604"/>
                  <a:gd name="T24" fmla="*/ 407 w 407"/>
                  <a:gd name="T25" fmla="*/ 12 h 604"/>
                  <a:gd name="T26" fmla="*/ 398 w 407"/>
                  <a:gd name="T27" fmla="*/ 0 h 604"/>
                  <a:gd name="T28" fmla="*/ 290 w 407"/>
                  <a:gd name="T29" fmla="*/ 101 h 604"/>
                  <a:gd name="T30" fmla="*/ 171 w 407"/>
                  <a:gd name="T31" fmla="*/ 226 h 604"/>
                  <a:gd name="T32" fmla="*/ 108 w 407"/>
                  <a:gd name="T33" fmla="*/ 301 h 604"/>
                  <a:gd name="T34" fmla="*/ 60 w 407"/>
                  <a:gd name="T35" fmla="*/ 369 h 604"/>
                  <a:gd name="T36" fmla="*/ 24 w 407"/>
                  <a:gd name="T37" fmla="*/ 439 h 604"/>
                  <a:gd name="T38" fmla="*/ 6 w 407"/>
                  <a:gd name="T39" fmla="*/ 485 h 604"/>
                  <a:gd name="T40" fmla="*/ 0 w 407"/>
                  <a:gd name="T41" fmla="*/ 525 h 604"/>
                  <a:gd name="T42" fmla="*/ 3 w 407"/>
                  <a:gd name="T43" fmla="*/ 556 h 604"/>
                  <a:gd name="T44" fmla="*/ 12 w 407"/>
                  <a:gd name="T45" fmla="*/ 579 h 604"/>
                  <a:gd name="T46" fmla="*/ 19 w 407"/>
                  <a:gd name="T47" fmla="*/ 590 h 604"/>
                  <a:gd name="T48" fmla="*/ 34 w 407"/>
                  <a:gd name="T49" fmla="*/ 604 h 60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7"/>
                  <a:gd name="T76" fmla="*/ 0 h 604"/>
                  <a:gd name="T77" fmla="*/ 407 w 407"/>
                  <a:gd name="T78" fmla="*/ 604 h 60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7" h="604">
                    <a:moveTo>
                      <a:pt x="34" y="604"/>
                    </a:moveTo>
                    <a:lnTo>
                      <a:pt x="43" y="595"/>
                    </a:lnTo>
                    <a:lnTo>
                      <a:pt x="37" y="590"/>
                    </a:lnTo>
                    <a:lnTo>
                      <a:pt x="24" y="570"/>
                    </a:lnTo>
                    <a:lnTo>
                      <a:pt x="18" y="553"/>
                    </a:lnTo>
                    <a:lnTo>
                      <a:pt x="15" y="525"/>
                    </a:lnTo>
                    <a:lnTo>
                      <a:pt x="21" y="488"/>
                    </a:lnTo>
                    <a:lnTo>
                      <a:pt x="38" y="436"/>
                    </a:lnTo>
                    <a:lnTo>
                      <a:pt x="66" y="386"/>
                    </a:lnTo>
                    <a:lnTo>
                      <a:pt x="119" y="310"/>
                    </a:lnTo>
                    <a:lnTo>
                      <a:pt x="197" y="214"/>
                    </a:lnTo>
                    <a:lnTo>
                      <a:pt x="270" y="142"/>
                    </a:lnTo>
                    <a:lnTo>
                      <a:pt x="407" y="12"/>
                    </a:lnTo>
                    <a:lnTo>
                      <a:pt x="398" y="0"/>
                    </a:lnTo>
                    <a:lnTo>
                      <a:pt x="290" y="101"/>
                    </a:lnTo>
                    <a:lnTo>
                      <a:pt x="171" y="226"/>
                    </a:lnTo>
                    <a:lnTo>
                      <a:pt x="108" y="301"/>
                    </a:lnTo>
                    <a:lnTo>
                      <a:pt x="60" y="369"/>
                    </a:lnTo>
                    <a:lnTo>
                      <a:pt x="24" y="439"/>
                    </a:lnTo>
                    <a:lnTo>
                      <a:pt x="6" y="485"/>
                    </a:lnTo>
                    <a:lnTo>
                      <a:pt x="0" y="525"/>
                    </a:lnTo>
                    <a:lnTo>
                      <a:pt x="3" y="556"/>
                    </a:lnTo>
                    <a:lnTo>
                      <a:pt x="12" y="579"/>
                    </a:lnTo>
                    <a:lnTo>
                      <a:pt x="19" y="590"/>
                    </a:lnTo>
                    <a:lnTo>
                      <a:pt x="34" y="604"/>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6" name="Freeform 312"/>
              <p:cNvSpPr>
                <a:spLocks/>
              </p:cNvSpPr>
              <p:nvPr/>
            </p:nvSpPr>
            <p:spPr bwMode="auto">
              <a:xfrm>
                <a:off x="3186" y="3107"/>
                <a:ext cx="14" cy="21"/>
              </a:xfrm>
              <a:custGeom>
                <a:avLst/>
                <a:gdLst>
                  <a:gd name="T0" fmla="*/ 30 w 44"/>
                  <a:gd name="T1" fmla="*/ 64 h 64"/>
                  <a:gd name="T2" fmla="*/ 44 w 44"/>
                  <a:gd name="T3" fmla="*/ 61 h 64"/>
                  <a:gd name="T4" fmla="*/ 43 w 44"/>
                  <a:gd name="T5" fmla="*/ 55 h 64"/>
                  <a:gd name="T6" fmla="*/ 33 w 44"/>
                  <a:gd name="T7" fmla="*/ 40 h 64"/>
                  <a:gd name="T8" fmla="*/ 12 w 44"/>
                  <a:gd name="T9" fmla="*/ 0 h 64"/>
                  <a:gd name="T10" fmla="*/ 6 w 44"/>
                  <a:gd name="T11" fmla="*/ 3 h 64"/>
                  <a:gd name="T12" fmla="*/ 0 w 44"/>
                  <a:gd name="T13" fmla="*/ 6 h 64"/>
                  <a:gd name="T14" fmla="*/ 24 w 44"/>
                  <a:gd name="T15" fmla="*/ 55 h 64"/>
                  <a:gd name="T16" fmla="*/ 28 w 44"/>
                  <a:gd name="T17" fmla="*/ 61 h 64"/>
                  <a:gd name="T18" fmla="*/ 30 w 44"/>
                  <a:gd name="T19" fmla="*/ 64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64"/>
                  <a:gd name="T32" fmla="*/ 44 w 44"/>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64">
                    <a:moveTo>
                      <a:pt x="30" y="64"/>
                    </a:moveTo>
                    <a:lnTo>
                      <a:pt x="44" y="61"/>
                    </a:lnTo>
                    <a:lnTo>
                      <a:pt x="43" y="55"/>
                    </a:lnTo>
                    <a:lnTo>
                      <a:pt x="33" y="40"/>
                    </a:lnTo>
                    <a:lnTo>
                      <a:pt x="12" y="0"/>
                    </a:lnTo>
                    <a:lnTo>
                      <a:pt x="6" y="3"/>
                    </a:lnTo>
                    <a:lnTo>
                      <a:pt x="0" y="6"/>
                    </a:lnTo>
                    <a:lnTo>
                      <a:pt x="24" y="55"/>
                    </a:lnTo>
                    <a:lnTo>
                      <a:pt x="28" y="61"/>
                    </a:lnTo>
                    <a:lnTo>
                      <a:pt x="30" y="64"/>
                    </a:lnTo>
                    <a:close/>
                  </a:path>
                </a:pathLst>
              </a:custGeom>
              <a:solidFill>
                <a:srgbClr val="00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7" name="Freeform 313"/>
              <p:cNvSpPr>
                <a:spLocks/>
              </p:cNvSpPr>
              <p:nvPr/>
            </p:nvSpPr>
            <p:spPr bwMode="auto">
              <a:xfrm>
                <a:off x="3148" y="2954"/>
                <a:ext cx="42" cy="155"/>
              </a:xfrm>
              <a:custGeom>
                <a:avLst/>
                <a:gdLst>
                  <a:gd name="T0" fmla="*/ 119 w 126"/>
                  <a:gd name="T1" fmla="*/ 461 h 464"/>
                  <a:gd name="T2" fmla="*/ 126 w 126"/>
                  <a:gd name="T3" fmla="*/ 458 h 464"/>
                  <a:gd name="T4" fmla="*/ 112 w 126"/>
                  <a:gd name="T5" fmla="*/ 426 h 464"/>
                  <a:gd name="T6" fmla="*/ 93 w 126"/>
                  <a:gd name="T7" fmla="*/ 377 h 464"/>
                  <a:gd name="T8" fmla="*/ 79 w 126"/>
                  <a:gd name="T9" fmla="*/ 342 h 464"/>
                  <a:gd name="T10" fmla="*/ 63 w 126"/>
                  <a:gd name="T11" fmla="*/ 288 h 464"/>
                  <a:gd name="T12" fmla="*/ 47 w 126"/>
                  <a:gd name="T13" fmla="*/ 226 h 464"/>
                  <a:gd name="T14" fmla="*/ 34 w 126"/>
                  <a:gd name="T15" fmla="*/ 155 h 464"/>
                  <a:gd name="T16" fmla="*/ 23 w 126"/>
                  <a:gd name="T17" fmla="*/ 83 h 464"/>
                  <a:gd name="T18" fmla="*/ 14 w 126"/>
                  <a:gd name="T19" fmla="*/ 0 h 464"/>
                  <a:gd name="T20" fmla="*/ 0 w 126"/>
                  <a:gd name="T21" fmla="*/ 0 h 464"/>
                  <a:gd name="T22" fmla="*/ 9 w 126"/>
                  <a:gd name="T23" fmla="*/ 83 h 464"/>
                  <a:gd name="T24" fmla="*/ 19 w 126"/>
                  <a:gd name="T25" fmla="*/ 164 h 464"/>
                  <a:gd name="T26" fmla="*/ 32 w 126"/>
                  <a:gd name="T27" fmla="*/ 229 h 464"/>
                  <a:gd name="T28" fmla="*/ 48 w 126"/>
                  <a:gd name="T29" fmla="*/ 290 h 464"/>
                  <a:gd name="T30" fmla="*/ 65 w 126"/>
                  <a:gd name="T31" fmla="*/ 345 h 464"/>
                  <a:gd name="T32" fmla="*/ 84 w 126"/>
                  <a:gd name="T33" fmla="*/ 401 h 464"/>
                  <a:gd name="T34" fmla="*/ 97 w 126"/>
                  <a:gd name="T35" fmla="*/ 432 h 464"/>
                  <a:gd name="T36" fmla="*/ 98 w 126"/>
                  <a:gd name="T37" fmla="*/ 433 h 464"/>
                  <a:gd name="T38" fmla="*/ 113 w 126"/>
                  <a:gd name="T39" fmla="*/ 464 h 464"/>
                  <a:gd name="T40" fmla="*/ 119 w 126"/>
                  <a:gd name="T41" fmla="*/ 461 h 4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6"/>
                  <a:gd name="T64" fmla="*/ 0 h 464"/>
                  <a:gd name="T65" fmla="*/ 126 w 126"/>
                  <a:gd name="T66" fmla="*/ 464 h 4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6" h="464">
                    <a:moveTo>
                      <a:pt x="119" y="461"/>
                    </a:moveTo>
                    <a:lnTo>
                      <a:pt x="126" y="458"/>
                    </a:lnTo>
                    <a:lnTo>
                      <a:pt x="112" y="426"/>
                    </a:lnTo>
                    <a:lnTo>
                      <a:pt x="93" y="377"/>
                    </a:lnTo>
                    <a:lnTo>
                      <a:pt x="79" y="342"/>
                    </a:lnTo>
                    <a:lnTo>
                      <a:pt x="63" y="288"/>
                    </a:lnTo>
                    <a:lnTo>
                      <a:pt x="47" y="226"/>
                    </a:lnTo>
                    <a:lnTo>
                      <a:pt x="34" y="155"/>
                    </a:lnTo>
                    <a:lnTo>
                      <a:pt x="23" y="83"/>
                    </a:lnTo>
                    <a:lnTo>
                      <a:pt x="14" y="0"/>
                    </a:lnTo>
                    <a:lnTo>
                      <a:pt x="0" y="0"/>
                    </a:lnTo>
                    <a:lnTo>
                      <a:pt x="9" y="83"/>
                    </a:lnTo>
                    <a:lnTo>
                      <a:pt x="19" y="164"/>
                    </a:lnTo>
                    <a:lnTo>
                      <a:pt x="32" y="229"/>
                    </a:lnTo>
                    <a:lnTo>
                      <a:pt x="48" y="290"/>
                    </a:lnTo>
                    <a:lnTo>
                      <a:pt x="65" y="345"/>
                    </a:lnTo>
                    <a:lnTo>
                      <a:pt x="84" y="401"/>
                    </a:lnTo>
                    <a:lnTo>
                      <a:pt x="97" y="432"/>
                    </a:lnTo>
                    <a:lnTo>
                      <a:pt x="98" y="433"/>
                    </a:lnTo>
                    <a:lnTo>
                      <a:pt x="113" y="464"/>
                    </a:lnTo>
                    <a:lnTo>
                      <a:pt x="119" y="461"/>
                    </a:lnTo>
                    <a:close/>
                  </a:path>
                </a:pathLst>
              </a:custGeom>
              <a:solidFill>
                <a:srgbClr val="00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8" name="Freeform 314"/>
              <p:cNvSpPr>
                <a:spLocks/>
              </p:cNvSpPr>
              <p:nvPr/>
            </p:nvSpPr>
            <p:spPr bwMode="auto">
              <a:xfrm>
                <a:off x="3166" y="3192"/>
                <a:ext cx="12" cy="12"/>
              </a:xfrm>
              <a:custGeom>
                <a:avLst/>
                <a:gdLst>
                  <a:gd name="T0" fmla="*/ 26 w 38"/>
                  <a:gd name="T1" fmla="*/ 37 h 37"/>
                  <a:gd name="T2" fmla="*/ 38 w 38"/>
                  <a:gd name="T3" fmla="*/ 28 h 37"/>
                  <a:gd name="T4" fmla="*/ 35 w 38"/>
                  <a:gd name="T5" fmla="*/ 24 h 37"/>
                  <a:gd name="T6" fmla="*/ 13 w 38"/>
                  <a:gd name="T7" fmla="*/ 5 h 37"/>
                  <a:gd name="T8" fmla="*/ 9 w 38"/>
                  <a:gd name="T9" fmla="*/ 0 h 37"/>
                  <a:gd name="T10" fmla="*/ 4 w 38"/>
                  <a:gd name="T11" fmla="*/ 5 h 37"/>
                  <a:gd name="T12" fmla="*/ 0 w 38"/>
                  <a:gd name="T13" fmla="*/ 9 h 37"/>
                  <a:gd name="T14" fmla="*/ 25 w 38"/>
                  <a:gd name="T15" fmla="*/ 34 h 37"/>
                  <a:gd name="T16" fmla="*/ 23 w 38"/>
                  <a:gd name="T17" fmla="*/ 33 h 37"/>
                  <a:gd name="T18" fmla="*/ 26 w 38"/>
                  <a:gd name="T19" fmla="*/ 37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37"/>
                  <a:gd name="T32" fmla="*/ 38 w 38"/>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37">
                    <a:moveTo>
                      <a:pt x="26" y="37"/>
                    </a:moveTo>
                    <a:lnTo>
                      <a:pt x="38" y="28"/>
                    </a:lnTo>
                    <a:lnTo>
                      <a:pt x="35" y="24"/>
                    </a:lnTo>
                    <a:lnTo>
                      <a:pt x="13" y="5"/>
                    </a:lnTo>
                    <a:lnTo>
                      <a:pt x="9" y="0"/>
                    </a:lnTo>
                    <a:lnTo>
                      <a:pt x="4" y="5"/>
                    </a:lnTo>
                    <a:lnTo>
                      <a:pt x="0" y="9"/>
                    </a:lnTo>
                    <a:lnTo>
                      <a:pt x="25" y="34"/>
                    </a:lnTo>
                    <a:lnTo>
                      <a:pt x="23" y="33"/>
                    </a:lnTo>
                    <a:lnTo>
                      <a:pt x="26" y="37"/>
                    </a:lnTo>
                    <a:close/>
                  </a:path>
                </a:pathLst>
              </a:custGeom>
              <a:solidFill>
                <a:srgbClr val="00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9" name="Freeform 315"/>
              <p:cNvSpPr>
                <a:spLocks/>
              </p:cNvSpPr>
              <p:nvPr/>
            </p:nvSpPr>
            <p:spPr bwMode="auto">
              <a:xfrm>
                <a:off x="3099" y="3082"/>
                <a:ext cx="70" cy="113"/>
              </a:xfrm>
              <a:custGeom>
                <a:avLst/>
                <a:gdLst>
                  <a:gd name="T0" fmla="*/ 210 w 210"/>
                  <a:gd name="T1" fmla="*/ 330 h 340"/>
                  <a:gd name="T2" fmla="*/ 190 w 210"/>
                  <a:gd name="T3" fmla="*/ 311 h 340"/>
                  <a:gd name="T4" fmla="*/ 189 w 210"/>
                  <a:gd name="T5" fmla="*/ 310 h 340"/>
                  <a:gd name="T6" fmla="*/ 168 w 210"/>
                  <a:gd name="T7" fmla="*/ 284 h 340"/>
                  <a:gd name="T8" fmla="*/ 143 w 210"/>
                  <a:gd name="T9" fmla="*/ 255 h 340"/>
                  <a:gd name="T10" fmla="*/ 118 w 210"/>
                  <a:gd name="T11" fmla="*/ 221 h 340"/>
                  <a:gd name="T12" fmla="*/ 87 w 210"/>
                  <a:gd name="T13" fmla="*/ 177 h 340"/>
                  <a:gd name="T14" fmla="*/ 68 w 210"/>
                  <a:gd name="T15" fmla="*/ 143 h 340"/>
                  <a:gd name="T16" fmla="*/ 49 w 210"/>
                  <a:gd name="T17" fmla="*/ 105 h 340"/>
                  <a:gd name="T18" fmla="*/ 30 w 210"/>
                  <a:gd name="T19" fmla="*/ 50 h 340"/>
                  <a:gd name="T20" fmla="*/ 15 w 210"/>
                  <a:gd name="T21" fmla="*/ 0 h 340"/>
                  <a:gd name="T22" fmla="*/ 0 w 210"/>
                  <a:gd name="T23" fmla="*/ 3 h 340"/>
                  <a:gd name="T24" fmla="*/ 15 w 210"/>
                  <a:gd name="T25" fmla="*/ 53 h 340"/>
                  <a:gd name="T26" fmla="*/ 31 w 210"/>
                  <a:gd name="T27" fmla="*/ 96 h 340"/>
                  <a:gd name="T28" fmla="*/ 56 w 210"/>
                  <a:gd name="T29" fmla="*/ 149 h 340"/>
                  <a:gd name="T30" fmla="*/ 84 w 210"/>
                  <a:gd name="T31" fmla="*/ 198 h 340"/>
                  <a:gd name="T32" fmla="*/ 106 w 210"/>
                  <a:gd name="T33" fmla="*/ 230 h 340"/>
                  <a:gd name="T34" fmla="*/ 132 w 210"/>
                  <a:gd name="T35" fmla="*/ 264 h 340"/>
                  <a:gd name="T36" fmla="*/ 157 w 210"/>
                  <a:gd name="T37" fmla="*/ 293 h 340"/>
                  <a:gd name="T38" fmla="*/ 180 w 210"/>
                  <a:gd name="T39" fmla="*/ 321 h 340"/>
                  <a:gd name="T40" fmla="*/ 201 w 210"/>
                  <a:gd name="T41" fmla="*/ 340 h 340"/>
                  <a:gd name="T42" fmla="*/ 205 w 210"/>
                  <a:gd name="T43" fmla="*/ 335 h 340"/>
                  <a:gd name="T44" fmla="*/ 210 w 210"/>
                  <a:gd name="T45" fmla="*/ 330 h 34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0"/>
                  <a:gd name="T70" fmla="*/ 0 h 340"/>
                  <a:gd name="T71" fmla="*/ 210 w 210"/>
                  <a:gd name="T72" fmla="*/ 340 h 34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0" h="340">
                    <a:moveTo>
                      <a:pt x="210" y="330"/>
                    </a:moveTo>
                    <a:lnTo>
                      <a:pt x="190" y="311"/>
                    </a:lnTo>
                    <a:lnTo>
                      <a:pt x="189" y="310"/>
                    </a:lnTo>
                    <a:lnTo>
                      <a:pt x="168" y="284"/>
                    </a:lnTo>
                    <a:lnTo>
                      <a:pt x="143" y="255"/>
                    </a:lnTo>
                    <a:lnTo>
                      <a:pt x="118" y="221"/>
                    </a:lnTo>
                    <a:lnTo>
                      <a:pt x="87" y="177"/>
                    </a:lnTo>
                    <a:lnTo>
                      <a:pt x="68" y="143"/>
                    </a:lnTo>
                    <a:lnTo>
                      <a:pt x="49" y="105"/>
                    </a:lnTo>
                    <a:lnTo>
                      <a:pt x="30" y="50"/>
                    </a:lnTo>
                    <a:lnTo>
                      <a:pt x="15" y="0"/>
                    </a:lnTo>
                    <a:lnTo>
                      <a:pt x="0" y="3"/>
                    </a:lnTo>
                    <a:lnTo>
                      <a:pt x="15" y="53"/>
                    </a:lnTo>
                    <a:lnTo>
                      <a:pt x="31" y="96"/>
                    </a:lnTo>
                    <a:lnTo>
                      <a:pt x="56" y="149"/>
                    </a:lnTo>
                    <a:lnTo>
                      <a:pt x="84" y="198"/>
                    </a:lnTo>
                    <a:lnTo>
                      <a:pt x="106" y="230"/>
                    </a:lnTo>
                    <a:lnTo>
                      <a:pt x="132" y="264"/>
                    </a:lnTo>
                    <a:lnTo>
                      <a:pt x="157" y="293"/>
                    </a:lnTo>
                    <a:lnTo>
                      <a:pt x="180" y="321"/>
                    </a:lnTo>
                    <a:lnTo>
                      <a:pt x="201" y="340"/>
                    </a:lnTo>
                    <a:lnTo>
                      <a:pt x="205" y="335"/>
                    </a:lnTo>
                    <a:lnTo>
                      <a:pt x="210" y="330"/>
                    </a:lnTo>
                    <a:close/>
                  </a:path>
                </a:pathLst>
              </a:custGeom>
              <a:solidFill>
                <a:srgbClr val="00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0" name="Freeform 316"/>
              <p:cNvSpPr>
                <a:spLocks/>
              </p:cNvSpPr>
              <p:nvPr/>
            </p:nvSpPr>
            <p:spPr bwMode="auto">
              <a:xfrm>
                <a:off x="3168" y="3077"/>
                <a:ext cx="42" cy="219"/>
              </a:xfrm>
              <a:custGeom>
                <a:avLst/>
                <a:gdLst>
                  <a:gd name="T0" fmla="*/ 15 w 125"/>
                  <a:gd name="T1" fmla="*/ 656 h 656"/>
                  <a:gd name="T2" fmla="*/ 16 w 125"/>
                  <a:gd name="T3" fmla="*/ 614 h 656"/>
                  <a:gd name="T4" fmla="*/ 18 w 125"/>
                  <a:gd name="T5" fmla="*/ 564 h 656"/>
                  <a:gd name="T6" fmla="*/ 19 w 125"/>
                  <a:gd name="T7" fmla="*/ 509 h 656"/>
                  <a:gd name="T8" fmla="*/ 24 w 125"/>
                  <a:gd name="T9" fmla="*/ 452 h 656"/>
                  <a:gd name="T10" fmla="*/ 30 w 125"/>
                  <a:gd name="T11" fmla="*/ 394 h 656"/>
                  <a:gd name="T12" fmla="*/ 37 w 125"/>
                  <a:gd name="T13" fmla="*/ 340 h 656"/>
                  <a:gd name="T14" fmla="*/ 46 w 125"/>
                  <a:gd name="T15" fmla="*/ 293 h 656"/>
                  <a:gd name="T16" fmla="*/ 58 w 125"/>
                  <a:gd name="T17" fmla="*/ 251 h 656"/>
                  <a:gd name="T18" fmla="*/ 77 w 125"/>
                  <a:gd name="T19" fmla="*/ 207 h 656"/>
                  <a:gd name="T20" fmla="*/ 93 w 125"/>
                  <a:gd name="T21" fmla="*/ 178 h 656"/>
                  <a:gd name="T22" fmla="*/ 99 w 125"/>
                  <a:gd name="T23" fmla="*/ 166 h 656"/>
                  <a:gd name="T24" fmla="*/ 109 w 125"/>
                  <a:gd name="T25" fmla="*/ 135 h 656"/>
                  <a:gd name="T26" fmla="*/ 115 w 125"/>
                  <a:gd name="T27" fmla="*/ 111 h 656"/>
                  <a:gd name="T28" fmla="*/ 121 w 125"/>
                  <a:gd name="T29" fmla="*/ 92 h 656"/>
                  <a:gd name="T30" fmla="*/ 124 w 125"/>
                  <a:gd name="T31" fmla="*/ 70 h 656"/>
                  <a:gd name="T32" fmla="*/ 125 w 125"/>
                  <a:gd name="T33" fmla="*/ 53 h 656"/>
                  <a:gd name="T34" fmla="*/ 125 w 125"/>
                  <a:gd name="T35" fmla="*/ 0 h 656"/>
                  <a:gd name="T36" fmla="*/ 118 w 125"/>
                  <a:gd name="T37" fmla="*/ 0 h 656"/>
                  <a:gd name="T38" fmla="*/ 111 w 125"/>
                  <a:gd name="T39" fmla="*/ 0 h 656"/>
                  <a:gd name="T40" fmla="*/ 111 w 125"/>
                  <a:gd name="T41" fmla="*/ 53 h 656"/>
                  <a:gd name="T42" fmla="*/ 109 w 125"/>
                  <a:gd name="T43" fmla="*/ 70 h 656"/>
                  <a:gd name="T44" fmla="*/ 106 w 125"/>
                  <a:gd name="T45" fmla="*/ 86 h 656"/>
                  <a:gd name="T46" fmla="*/ 100 w 125"/>
                  <a:gd name="T47" fmla="*/ 108 h 656"/>
                  <a:gd name="T48" fmla="*/ 94 w 125"/>
                  <a:gd name="T49" fmla="*/ 132 h 656"/>
                  <a:gd name="T50" fmla="*/ 87 w 125"/>
                  <a:gd name="T51" fmla="*/ 151 h 656"/>
                  <a:gd name="T52" fmla="*/ 69 w 125"/>
                  <a:gd name="T53" fmla="*/ 192 h 656"/>
                  <a:gd name="T54" fmla="*/ 53 w 125"/>
                  <a:gd name="T55" fmla="*/ 219 h 656"/>
                  <a:gd name="T56" fmla="*/ 43 w 125"/>
                  <a:gd name="T57" fmla="*/ 243 h 656"/>
                  <a:gd name="T58" fmla="*/ 31 w 125"/>
                  <a:gd name="T59" fmla="*/ 287 h 656"/>
                  <a:gd name="T60" fmla="*/ 22 w 125"/>
                  <a:gd name="T61" fmla="*/ 340 h 656"/>
                  <a:gd name="T62" fmla="*/ 15 w 125"/>
                  <a:gd name="T63" fmla="*/ 394 h 656"/>
                  <a:gd name="T64" fmla="*/ 9 w 125"/>
                  <a:gd name="T65" fmla="*/ 452 h 656"/>
                  <a:gd name="T66" fmla="*/ 5 w 125"/>
                  <a:gd name="T67" fmla="*/ 509 h 656"/>
                  <a:gd name="T68" fmla="*/ 3 w 125"/>
                  <a:gd name="T69" fmla="*/ 564 h 656"/>
                  <a:gd name="T70" fmla="*/ 2 w 125"/>
                  <a:gd name="T71" fmla="*/ 614 h 656"/>
                  <a:gd name="T72" fmla="*/ 0 w 125"/>
                  <a:gd name="T73" fmla="*/ 656 h 656"/>
                  <a:gd name="T74" fmla="*/ 15 w 125"/>
                  <a:gd name="T75" fmla="*/ 656 h 6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5"/>
                  <a:gd name="T115" fmla="*/ 0 h 656"/>
                  <a:gd name="T116" fmla="*/ 125 w 125"/>
                  <a:gd name="T117" fmla="*/ 656 h 6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5" h="656">
                    <a:moveTo>
                      <a:pt x="15" y="656"/>
                    </a:moveTo>
                    <a:lnTo>
                      <a:pt x="16" y="614"/>
                    </a:lnTo>
                    <a:lnTo>
                      <a:pt x="18" y="564"/>
                    </a:lnTo>
                    <a:lnTo>
                      <a:pt x="19" y="509"/>
                    </a:lnTo>
                    <a:lnTo>
                      <a:pt x="24" y="452"/>
                    </a:lnTo>
                    <a:lnTo>
                      <a:pt x="30" y="394"/>
                    </a:lnTo>
                    <a:lnTo>
                      <a:pt x="37" y="340"/>
                    </a:lnTo>
                    <a:lnTo>
                      <a:pt x="46" y="293"/>
                    </a:lnTo>
                    <a:lnTo>
                      <a:pt x="58" y="251"/>
                    </a:lnTo>
                    <a:lnTo>
                      <a:pt x="77" y="207"/>
                    </a:lnTo>
                    <a:lnTo>
                      <a:pt x="93" y="178"/>
                    </a:lnTo>
                    <a:lnTo>
                      <a:pt x="99" y="166"/>
                    </a:lnTo>
                    <a:lnTo>
                      <a:pt x="109" y="135"/>
                    </a:lnTo>
                    <a:lnTo>
                      <a:pt x="115" y="111"/>
                    </a:lnTo>
                    <a:lnTo>
                      <a:pt x="121" y="92"/>
                    </a:lnTo>
                    <a:lnTo>
                      <a:pt x="124" y="70"/>
                    </a:lnTo>
                    <a:lnTo>
                      <a:pt x="125" y="53"/>
                    </a:lnTo>
                    <a:lnTo>
                      <a:pt x="125" y="0"/>
                    </a:lnTo>
                    <a:lnTo>
                      <a:pt x="118" y="0"/>
                    </a:lnTo>
                    <a:lnTo>
                      <a:pt x="111" y="0"/>
                    </a:lnTo>
                    <a:lnTo>
                      <a:pt x="111" y="53"/>
                    </a:lnTo>
                    <a:lnTo>
                      <a:pt x="109" y="70"/>
                    </a:lnTo>
                    <a:lnTo>
                      <a:pt x="106" y="86"/>
                    </a:lnTo>
                    <a:lnTo>
                      <a:pt x="100" y="108"/>
                    </a:lnTo>
                    <a:lnTo>
                      <a:pt x="94" y="132"/>
                    </a:lnTo>
                    <a:lnTo>
                      <a:pt x="87" y="151"/>
                    </a:lnTo>
                    <a:lnTo>
                      <a:pt x="69" y="192"/>
                    </a:lnTo>
                    <a:lnTo>
                      <a:pt x="53" y="219"/>
                    </a:lnTo>
                    <a:lnTo>
                      <a:pt x="43" y="243"/>
                    </a:lnTo>
                    <a:lnTo>
                      <a:pt x="31" y="287"/>
                    </a:lnTo>
                    <a:lnTo>
                      <a:pt x="22" y="340"/>
                    </a:lnTo>
                    <a:lnTo>
                      <a:pt x="15" y="394"/>
                    </a:lnTo>
                    <a:lnTo>
                      <a:pt x="9" y="452"/>
                    </a:lnTo>
                    <a:lnTo>
                      <a:pt x="5" y="509"/>
                    </a:lnTo>
                    <a:lnTo>
                      <a:pt x="3" y="564"/>
                    </a:lnTo>
                    <a:lnTo>
                      <a:pt x="2" y="614"/>
                    </a:lnTo>
                    <a:lnTo>
                      <a:pt x="0" y="656"/>
                    </a:lnTo>
                    <a:lnTo>
                      <a:pt x="15" y="656"/>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1" name="Freeform 317"/>
              <p:cNvSpPr>
                <a:spLocks/>
              </p:cNvSpPr>
              <p:nvPr/>
            </p:nvSpPr>
            <p:spPr bwMode="auto">
              <a:xfrm>
                <a:off x="3205" y="3075"/>
                <a:ext cx="5" cy="3"/>
              </a:xfrm>
              <a:custGeom>
                <a:avLst/>
                <a:gdLst>
                  <a:gd name="T0" fmla="*/ 7 w 14"/>
                  <a:gd name="T1" fmla="*/ 6 h 8"/>
                  <a:gd name="T2" fmla="*/ 13 w 14"/>
                  <a:gd name="T3" fmla="*/ 8 h 8"/>
                  <a:gd name="T4" fmla="*/ 14 w 14"/>
                  <a:gd name="T5" fmla="*/ 6 h 8"/>
                  <a:gd name="T6" fmla="*/ 8 w 14"/>
                  <a:gd name="T7" fmla="*/ 3 h 8"/>
                  <a:gd name="T8" fmla="*/ 3 w 14"/>
                  <a:gd name="T9" fmla="*/ 0 h 8"/>
                  <a:gd name="T10" fmla="*/ 0 w 14"/>
                  <a:gd name="T11" fmla="*/ 6 h 8"/>
                  <a:gd name="T12" fmla="*/ 0 w 14"/>
                  <a:gd name="T13" fmla="*/ 6 h 8"/>
                  <a:gd name="T14" fmla="*/ 7 w 14"/>
                  <a:gd name="T15" fmla="*/ 6 h 8"/>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8"/>
                  <a:gd name="T26" fmla="*/ 14 w 14"/>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8">
                    <a:moveTo>
                      <a:pt x="7" y="6"/>
                    </a:moveTo>
                    <a:lnTo>
                      <a:pt x="13" y="8"/>
                    </a:lnTo>
                    <a:lnTo>
                      <a:pt x="14" y="6"/>
                    </a:lnTo>
                    <a:lnTo>
                      <a:pt x="8" y="3"/>
                    </a:lnTo>
                    <a:lnTo>
                      <a:pt x="3" y="0"/>
                    </a:lnTo>
                    <a:lnTo>
                      <a:pt x="0" y="6"/>
                    </a:lnTo>
                    <a:lnTo>
                      <a:pt x="7" y="6"/>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2" name="Freeform 318"/>
              <p:cNvSpPr>
                <a:spLocks/>
              </p:cNvSpPr>
              <p:nvPr/>
            </p:nvSpPr>
            <p:spPr bwMode="auto">
              <a:xfrm>
                <a:off x="3205" y="3004"/>
                <a:ext cx="18" cy="73"/>
              </a:xfrm>
              <a:custGeom>
                <a:avLst/>
                <a:gdLst>
                  <a:gd name="T0" fmla="*/ 13 w 52"/>
                  <a:gd name="T1" fmla="*/ 218 h 218"/>
                  <a:gd name="T2" fmla="*/ 15 w 52"/>
                  <a:gd name="T3" fmla="*/ 215 h 218"/>
                  <a:gd name="T4" fmla="*/ 15 w 52"/>
                  <a:gd name="T5" fmla="*/ 185 h 218"/>
                  <a:gd name="T6" fmla="*/ 16 w 52"/>
                  <a:gd name="T7" fmla="*/ 169 h 218"/>
                  <a:gd name="T8" fmla="*/ 19 w 52"/>
                  <a:gd name="T9" fmla="*/ 151 h 218"/>
                  <a:gd name="T10" fmla="*/ 21 w 52"/>
                  <a:gd name="T11" fmla="*/ 131 h 218"/>
                  <a:gd name="T12" fmla="*/ 24 w 52"/>
                  <a:gd name="T13" fmla="*/ 119 h 218"/>
                  <a:gd name="T14" fmla="*/ 30 w 52"/>
                  <a:gd name="T15" fmla="*/ 88 h 218"/>
                  <a:gd name="T16" fmla="*/ 35 w 52"/>
                  <a:gd name="T17" fmla="*/ 58 h 218"/>
                  <a:gd name="T18" fmla="*/ 43 w 52"/>
                  <a:gd name="T19" fmla="*/ 32 h 218"/>
                  <a:gd name="T20" fmla="*/ 50 w 52"/>
                  <a:gd name="T21" fmla="*/ 7 h 218"/>
                  <a:gd name="T22" fmla="*/ 52 w 52"/>
                  <a:gd name="T23" fmla="*/ 2 h 218"/>
                  <a:gd name="T24" fmla="*/ 44 w 52"/>
                  <a:gd name="T25" fmla="*/ 1 h 218"/>
                  <a:gd name="T26" fmla="*/ 37 w 52"/>
                  <a:gd name="T27" fmla="*/ 0 h 218"/>
                  <a:gd name="T28" fmla="*/ 35 w 52"/>
                  <a:gd name="T29" fmla="*/ 4 h 218"/>
                  <a:gd name="T30" fmla="*/ 28 w 52"/>
                  <a:gd name="T31" fmla="*/ 29 h 218"/>
                  <a:gd name="T32" fmla="*/ 21 w 52"/>
                  <a:gd name="T33" fmla="*/ 56 h 218"/>
                  <a:gd name="T34" fmla="*/ 15 w 52"/>
                  <a:gd name="T35" fmla="*/ 76 h 218"/>
                  <a:gd name="T36" fmla="*/ 12 w 52"/>
                  <a:gd name="T37" fmla="*/ 95 h 218"/>
                  <a:gd name="T38" fmla="*/ 6 w 52"/>
                  <a:gd name="T39" fmla="*/ 128 h 218"/>
                  <a:gd name="T40" fmla="*/ 5 w 52"/>
                  <a:gd name="T41" fmla="*/ 151 h 218"/>
                  <a:gd name="T42" fmla="*/ 2 w 52"/>
                  <a:gd name="T43" fmla="*/ 169 h 218"/>
                  <a:gd name="T44" fmla="*/ 0 w 52"/>
                  <a:gd name="T45" fmla="*/ 185 h 218"/>
                  <a:gd name="T46" fmla="*/ 0 w 52"/>
                  <a:gd name="T47" fmla="*/ 215 h 218"/>
                  <a:gd name="T48" fmla="*/ 7 w 52"/>
                  <a:gd name="T49" fmla="*/ 215 h 218"/>
                  <a:gd name="T50" fmla="*/ 13 w 52"/>
                  <a:gd name="T51" fmla="*/ 218 h 2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18"/>
                  <a:gd name="T80" fmla="*/ 52 w 52"/>
                  <a:gd name="T81" fmla="*/ 218 h 2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18">
                    <a:moveTo>
                      <a:pt x="13" y="218"/>
                    </a:moveTo>
                    <a:lnTo>
                      <a:pt x="15" y="215"/>
                    </a:lnTo>
                    <a:lnTo>
                      <a:pt x="15" y="185"/>
                    </a:lnTo>
                    <a:lnTo>
                      <a:pt x="16" y="169"/>
                    </a:lnTo>
                    <a:lnTo>
                      <a:pt x="19" y="151"/>
                    </a:lnTo>
                    <a:lnTo>
                      <a:pt x="21" y="131"/>
                    </a:lnTo>
                    <a:lnTo>
                      <a:pt x="24" y="119"/>
                    </a:lnTo>
                    <a:lnTo>
                      <a:pt x="30" y="88"/>
                    </a:lnTo>
                    <a:lnTo>
                      <a:pt x="35" y="58"/>
                    </a:lnTo>
                    <a:lnTo>
                      <a:pt x="43" y="32"/>
                    </a:lnTo>
                    <a:lnTo>
                      <a:pt x="50" y="7"/>
                    </a:lnTo>
                    <a:lnTo>
                      <a:pt x="52" y="2"/>
                    </a:lnTo>
                    <a:lnTo>
                      <a:pt x="44" y="1"/>
                    </a:lnTo>
                    <a:lnTo>
                      <a:pt x="37" y="0"/>
                    </a:lnTo>
                    <a:lnTo>
                      <a:pt x="35" y="4"/>
                    </a:lnTo>
                    <a:lnTo>
                      <a:pt x="28" y="29"/>
                    </a:lnTo>
                    <a:lnTo>
                      <a:pt x="21" y="56"/>
                    </a:lnTo>
                    <a:lnTo>
                      <a:pt x="15" y="76"/>
                    </a:lnTo>
                    <a:lnTo>
                      <a:pt x="12" y="95"/>
                    </a:lnTo>
                    <a:lnTo>
                      <a:pt x="6" y="128"/>
                    </a:lnTo>
                    <a:lnTo>
                      <a:pt x="5" y="151"/>
                    </a:lnTo>
                    <a:lnTo>
                      <a:pt x="2" y="169"/>
                    </a:lnTo>
                    <a:lnTo>
                      <a:pt x="0" y="185"/>
                    </a:lnTo>
                    <a:lnTo>
                      <a:pt x="0" y="215"/>
                    </a:lnTo>
                    <a:lnTo>
                      <a:pt x="7" y="215"/>
                    </a:lnTo>
                    <a:lnTo>
                      <a:pt x="13" y="218"/>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3" name="Freeform 319"/>
              <p:cNvSpPr>
                <a:spLocks/>
              </p:cNvSpPr>
              <p:nvPr/>
            </p:nvSpPr>
            <p:spPr bwMode="auto">
              <a:xfrm>
                <a:off x="3210" y="2910"/>
                <a:ext cx="29" cy="96"/>
              </a:xfrm>
              <a:custGeom>
                <a:avLst/>
                <a:gdLst>
                  <a:gd name="T0" fmla="*/ 31 w 89"/>
                  <a:gd name="T1" fmla="*/ 284 h 287"/>
                  <a:gd name="T2" fmla="*/ 39 w 89"/>
                  <a:gd name="T3" fmla="*/ 287 h 287"/>
                  <a:gd name="T4" fmla="*/ 43 w 89"/>
                  <a:gd name="T5" fmla="*/ 277 h 287"/>
                  <a:gd name="T6" fmla="*/ 47 w 89"/>
                  <a:gd name="T7" fmla="*/ 265 h 287"/>
                  <a:gd name="T8" fmla="*/ 55 w 89"/>
                  <a:gd name="T9" fmla="*/ 240 h 287"/>
                  <a:gd name="T10" fmla="*/ 62 w 89"/>
                  <a:gd name="T11" fmla="*/ 216 h 287"/>
                  <a:gd name="T12" fmla="*/ 70 w 89"/>
                  <a:gd name="T13" fmla="*/ 191 h 287"/>
                  <a:gd name="T14" fmla="*/ 77 w 89"/>
                  <a:gd name="T15" fmla="*/ 163 h 287"/>
                  <a:gd name="T16" fmla="*/ 83 w 89"/>
                  <a:gd name="T17" fmla="*/ 141 h 287"/>
                  <a:gd name="T18" fmla="*/ 87 w 89"/>
                  <a:gd name="T19" fmla="*/ 109 h 287"/>
                  <a:gd name="T20" fmla="*/ 89 w 89"/>
                  <a:gd name="T21" fmla="*/ 82 h 287"/>
                  <a:gd name="T22" fmla="*/ 87 w 89"/>
                  <a:gd name="T23" fmla="*/ 59 h 287"/>
                  <a:gd name="T24" fmla="*/ 83 w 89"/>
                  <a:gd name="T25" fmla="*/ 38 h 287"/>
                  <a:gd name="T26" fmla="*/ 77 w 89"/>
                  <a:gd name="T27" fmla="*/ 25 h 287"/>
                  <a:gd name="T28" fmla="*/ 67 w 89"/>
                  <a:gd name="T29" fmla="*/ 13 h 287"/>
                  <a:gd name="T30" fmla="*/ 55 w 89"/>
                  <a:gd name="T31" fmla="*/ 4 h 287"/>
                  <a:gd name="T32" fmla="*/ 43 w 89"/>
                  <a:gd name="T33" fmla="*/ 0 h 287"/>
                  <a:gd name="T34" fmla="*/ 30 w 89"/>
                  <a:gd name="T35" fmla="*/ 0 h 287"/>
                  <a:gd name="T36" fmla="*/ 18 w 89"/>
                  <a:gd name="T37" fmla="*/ 3 h 287"/>
                  <a:gd name="T38" fmla="*/ 8 w 89"/>
                  <a:gd name="T39" fmla="*/ 12 h 287"/>
                  <a:gd name="T40" fmla="*/ 0 w 89"/>
                  <a:gd name="T41" fmla="*/ 19 h 287"/>
                  <a:gd name="T42" fmla="*/ 9 w 89"/>
                  <a:gd name="T43" fmla="*/ 34 h 287"/>
                  <a:gd name="T44" fmla="*/ 17 w 89"/>
                  <a:gd name="T45" fmla="*/ 23 h 287"/>
                  <a:gd name="T46" fmla="*/ 24 w 89"/>
                  <a:gd name="T47" fmla="*/ 17 h 287"/>
                  <a:gd name="T48" fmla="*/ 33 w 89"/>
                  <a:gd name="T49" fmla="*/ 14 h 287"/>
                  <a:gd name="T50" fmla="*/ 40 w 89"/>
                  <a:gd name="T51" fmla="*/ 14 h 287"/>
                  <a:gd name="T52" fmla="*/ 46 w 89"/>
                  <a:gd name="T53" fmla="*/ 16 h 287"/>
                  <a:gd name="T54" fmla="*/ 55 w 89"/>
                  <a:gd name="T55" fmla="*/ 22 h 287"/>
                  <a:gd name="T56" fmla="*/ 62 w 89"/>
                  <a:gd name="T57" fmla="*/ 31 h 287"/>
                  <a:gd name="T58" fmla="*/ 68 w 89"/>
                  <a:gd name="T59" fmla="*/ 47 h 287"/>
                  <a:gd name="T60" fmla="*/ 73 w 89"/>
                  <a:gd name="T61" fmla="*/ 62 h 287"/>
                  <a:gd name="T62" fmla="*/ 74 w 89"/>
                  <a:gd name="T63" fmla="*/ 82 h 287"/>
                  <a:gd name="T64" fmla="*/ 73 w 89"/>
                  <a:gd name="T65" fmla="*/ 109 h 287"/>
                  <a:gd name="T66" fmla="*/ 68 w 89"/>
                  <a:gd name="T67" fmla="*/ 129 h 287"/>
                  <a:gd name="T68" fmla="*/ 62 w 89"/>
                  <a:gd name="T69" fmla="*/ 160 h 287"/>
                  <a:gd name="T70" fmla="*/ 55 w 89"/>
                  <a:gd name="T71" fmla="*/ 188 h 287"/>
                  <a:gd name="T72" fmla="*/ 47 w 89"/>
                  <a:gd name="T73" fmla="*/ 213 h 287"/>
                  <a:gd name="T74" fmla="*/ 40 w 89"/>
                  <a:gd name="T75" fmla="*/ 237 h 287"/>
                  <a:gd name="T76" fmla="*/ 36 w 89"/>
                  <a:gd name="T77" fmla="*/ 253 h 287"/>
                  <a:gd name="T78" fmla="*/ 28 w 89"/>
                  <a:gd name="T79" fmla="*/ 271 h 287"/>
                  <a:gd name="T80" fmla="*/ 25 w 89"/>
                  <a:gd name="T81" fmla="*/ 277 h 287"/>
                  <a:gd name="T82" fmla="*/ 24 w 89"/>
                  <a:gd name="T83" fmla="*/ 283 h 287"/>
                  <a:gd name="T84" fmla="*/ 31 w 89"/>
                  <a:gd name="T85" fmla="*/ 284 h 28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9"/>
                  <a:gd name="T130" fmla="*/ 0 h 287"/>
                  <a:gd name="T131" fmla="*/ 89 w 89"/>
                  <a:gd name="T132" fmla="*/ 287 h 28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9" h="287">
                    <a:moveTo>
                      <a:pt x="31" y="284"/>
                    </a:moveTo>
                    <a:lnTo>
                      <a:pt x="39" y="287"/>
                    </a:lnTo>
                    <a:lnTo>
                      <a:pt x="43" y="277"/>
                    </a:lnTo>
                    <a:lnTo>
                      <a:pt x="47" y="265"/>
                    </a:lnTo>
                    <a:lnTo>
                      <a:pt x="55" y="240"/>
                    </a:lnTo>
                    <a:lnTo>
                      <a:pt x="62" y="216"/>
                    </a:lnTo>
                    <a:lnTo>
                      <a:pt x="70" y="191"/>
                    </a:lnTo>
                    <a:lnTo>
                      <a:pt x="77" y="163"/>
                    </a:lnTo>
                    <a:lnTo>
                      <a:pt x="83" y="141"/>
                    </a:lnTo>
                    <a:lnTo>
                      <a:pt x="87" y="109"/>
                    </a:lnTo>
                    <a:lnTo>
                      <a:pt x="89" y="82"/>
                    </a:lnTo>
                    <a:lnTo>
                      <a:pt x="87" y="59"/>
                    </a:lnTo>
                    <a:lnTo>
                      <a:pt x="83" y="38"/>
                    </a:lnTo>
                    <a:lnTo>
                      <a:pt x="77" y="25"/>
                    </a:lnTo>
                    <a:lnTo>
                      <a:pt x="67" y="13"/>
                    </a:lnTo>
                    <a:lnTo>
                      <a:pt x="55" y="4"/>
                    </a:lnTo>
                    <a:lnTo>
                      <a:pt x="43" y="0"/>
                    </a:lnTo>
                    <a:lnTo>
                      <a:pt x="30" y="0"/>
                    </a:lnTo>
                    <a:lnTo>
                      <a:pt x="18" y="3"/>
                    </a:lnTo>
                    <a:lnTo>
                      <a:pt x="8" y="12"/>
                    </a:lnTo>
                    <a:lnTo>
                      <a:pt x="0" y="19"/>
                    </a:lnTo>
                    <a:lnTo>
                      <a:pt x="9" y="34"/>
                    </a:lnTo>
                    <a:lnTo>
                      <a:pt x="17" y="23"/>
                    </a:lnTo>
                    <a:lnTo>
                      <a:pt x="24" y="17"/>
                    </a:lnTo>
                    <a:lnTo>
                      <a:pt x="33" y="14"/>
                    </a:lnTo>
                    <a:lnTo>
                      <a:pt x="40" y="14"/>
                    </a:lnTo>
                    <a:lnTo>
                      <a:pt x="46" y="16"/>
                    </a:lnTo>
                    <a:lnTo>
                      <a:pt x="55" y="22"/>
                    </a:lnTo>
                    <a:lnTo>
                      <a:pt x="62" y="31"/>
                    </a:lnTo>
                    <a:lnTo>
                      <a:pt x="68" y="47"/>
                    </a:lnTo>
                    <a:lnTo>
                      <a:pt x="73" y="62"/>
                    </a:lnTo>
                    <a:lnTo>
                      <a:pt x="74" y="82"/>
                    </a:lnTo>
                    <a:lnTo>
                      <a:pt x="73" y="109"/>
                    </a:lnTo>
                    <a:lnTo>
                      <a:pt x="68" y="129"/>
                    </a:lnTo>
                    <a:lnTo>
                      <a:pt x="62" y="160"/>
                    </a:lnTo>
                    <a:lnTo>
                      <a:pt x="55" y="188"/>
                    </a:lnTo>
                    <a:lnTo>
                      <a:pt x="47" y="213"/>
                    </a:lnTo>
                    <a:lnTo>
                      <a:pt x="40" y="237"/>
                    </a:lnTo>
                    <a:lnTo>
                      <a:pt x="36" y="253"/>
                    </a:lnTo>
                    <a:lnTo>
                      <a:pt x="28" y="271"/>
                    </a:lnTo>
                    <a:lnTo>
                      <a:pt x="25" y="277"/>
                    </a:lnTo>
                    <a:lnTo>
                      <a:pt x="24" y="283"/>
                    </a:lnTo>
                    <a:lnTo>
                      <a:pt x="31" y="284"/>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4" name="Freeform 320"/>
              <p:cNvSpPr>
                <a:spLocks/>
              </p:cNvSpPr>
              <p:nvPr/>
            </p:nvSpPr>
            <p:spPr bwMode="auto">
              <a:xfrm>
                <a:off x="3205" y="2916"/>
                <a:ext cx="8" cy="18"/>
              </a:xfrm>
              <a:custGeom>
                <a:avLst/>
                <a:gdLst>
                  <a:gd name="T0" fmla="*/ 14 w 23"/>
                  <a:gd name="T1" fmla="*/ 0 h 54"/>
                  <a:gd name="T2" fmla="*/ 6 w 23"/>
                  <a:gd name="T3" fmla="*/ 19 h 54"/>
                  <a:gd name="T4" fmla="*/ 1 w 23"/>
                  <a:gd name="T5" fmla="*/ 37 h 54"/>
                  <a:gd name="T6" fmla="*/ 0 w 23"/>
                  <a:gd name="T7" fmla="*/ 54 h 54"/>
                  <a:gd name="T8" fmla="*/ 14 w 23"/>
                  <a:gd name="T9" fmla="*/ 54 h 54"/>
                  <a:gd name="T10" fmla="*/ 16 w 23"/>
                  <a:gd name="T11" fmla="*/ 37 h 54"/>
                  <a:gd name="T12" fmla="*/ 17 w 23"/>
                  <a:gd name="T13" fmla="*/ 22 h 54"/>
                  <a:gd name="T14" fmla="*/ 23 w 23"/>
                  <a:gd name="T15" fmla="*/ 15 h 54"/>
                  <a:gd name="T16" fmla="*/ 14 w 23"/>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54"/>
                  <a:gd name="T29" fmla="*/ 23 w 23"/>
                  <a:gd name="T30" fmla="*/ 54 h 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54">
                    <a:moveTo>
                      <a:pt x="14" y="0"/>
                    </a:moveTo>
                    <a:lnTo>
                      <a:pt x="6" y="19"/>
                    </a:lnTo>
                    <a:lnTo>
                      <a:pt x="1" y="37"/>
                    </a:lnTo>
                    <a:lnTo>
                      <a:pt x="0" y="54"/>
                    </a:lnTo>
                    <a:lnTo>
                      <a:pt x="14" y="54"/>
                    </a:lnTo>
                    <a:lnTo>
                      <a:pt x="16" y="37"/>
                    </a:lnTo>
                    <a:lnTo>
                      <a:pt x="17" y="22"/>
                    </a:lnTo>
                    <a:lnTo>
                      <a:pt x="23" y="15"/>
                    </a:lnTo>
                    <a:lnTo>
                      <a:pt x="14" y="0"/>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5" name="Freeform 321"/>
              <p:cNvSpPr>
                <a:spLocks/>
              </p:cNvSpPr>
              <p:nvPr/>
            </p:nvSpPr>
            <p:spPr bwMode="auto">
              <a:xfrm>
                <a:off x="3189" y="2854"/>
                <a:ext cx="3" cy="3"/>
              </a:xfrm>
              <a:custGeom>
                <a:avLst/>
                <a:gdLst>
                  <a:gd name="T0" fmla="*/ 9 w 9"/>
                  <a:gd name="T1" fmla="*/ 9 h 9"/>
                  <a:gd name="T2" fmla="*/ 5 w 9"/>
                  <a:gd name="T3" fmla="*/ 5 h 9"/>
                  <a:gd name="T4" fmla="*/ 0 w 9"/>
                  <a:gd name="T5" fmla="*/ 0 h 9"/>
                  <a:gd name="T6" fmla="*/ 9 w 9"/>
                  <a:gd name="T7" fmla="*/ 9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9" y="9"/>
                    </a:moveTo>
                    <a:lnTo>
                      <a:pt x="5" y="5"/>
                    </a:lnTo>
                    <a:lnTo>
                      <a:pt x="0" y="0"/>
                    </a:lnTo>
                    <a:lnTo>
                      <a:pt x="9" y="9"/>
                    </a:lnTo>
                    <a:close/>
                  </a:path>
                </a:pathLst>
              </a:custGeom>
              <a:solidFill>
                <a:srgbClr val="4D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6" name="Freeform 322"/>
              <p:cNvSpPr>
                <a:spLocks/>
              </p:cNvSpPr>
              <p:nvPr/>
            </p:nvSpPr>
            <p:spPr bwMode="auto">
              <a:xfrm>
                <a:off x="3189" y="2830"/>
                <a:ext cx="120" cy="163"/>
              </a:xfrm>
              <a:custGeom>
                <a:avLst/>
                <a:gdLst>
                  <a:gd name="T0" fmla="*/ 5 w 361"/>
                  <a:gd name="T1" fmla="*/ 77 h 488"/>
                  <a:gd name="T2" fmla="*/ 9 w 361"/>
                  <a:gd name="T3" fmla="*/ 83 h 488"/>
                  <a:gd name="T4" fmla="*/ 20 w 361"/>
                  <a:gd name="T5" fmla="*/ 74 h 488"/>
                  <a:gd name="T6" fmla="*/ 46 w 361"/>
                  <a:gd name="T7" fmla="*/ 55 h 488"/>
                  <a:gd name="T8" fmla="*/ 56 w 361"/>
                  <a:gd name="T9" fmla="*/ 47 h 488"/>
                  <a:gd name="T10" fmla="*/ 74 w 361"/>
                  <a:gd name="T11" fmla="*/ 37 h 488"/>
                  <a:gd name="T12" fmla="*/ 114 w 361"/>
                  <a:gd name="T13" fmla="*/ 22 h 488"/>
                  <a:gd name="T14" fmla="*/ 142 w 361"/>
                  <a:gd name="T15" fmla="*/ 16 h 488"/>
                  <a:gd name="T16" fmla="*/ 176 w 361"/>
                  <a:gd name="T17" fmla="*/ 15 h 488"/>
                  <a:gd name="T18" fmla="*/ 210 w 361"/>
                  <a:gd name="T19" fmla="*/ 24 h 488"/>
                  <a:gd name="T20" fmla="*/ 239 w 361"/>
                  <a:gd name="T21" fmla="*/ 40 h 488"/>
                  <a:gd name="T22" fmla="*/ 274 w 361"/>
                  <a:gd name="T23" fmla="*/ 72 h 488"/>
                  <a:gd name="T24" fmla="*/ 307 w 361"/>
                  <a:gd name="T25" fmla="*/ 122 h 488"/>
                  <a:gd name="T26" fmla="*/ 326 w 361"/>
                  <a:gd name="T27" fmla="*/ 159 h 488"/>
                  <a:gd name="T28" fmla="*/ 342 w 361"/>
                  <a:gd name="T29" fmla="*/ 202 h 488"/>
                  <a:gd name="T30" fmla="*/ 347 w 361"/>
                  <a:gd name="T31" fmla="*/ 231 h 488"/>
                  <a:gd name="T32" fmla="*/ 344 w 361"/>
                  <a:gd name="T33" fmla="*/ 255 h 488"/>
                  <a:gd name="T34" fmla="*/ 335 w 361"/>
                  <a:gd name="T35" fmla="*/ 280 h 488"/>
                  <a:gd name="T36" fmla="*/ 329 w 361"/>
                  <a:gd name="T37" fmla="*/ 289 h 488"/>
                  <a:gd name="T38" fmla="*/ 317 w 361"/>
                  <a:gd name="T39" fmla="*/ 305 h 488"/>
                  <a:gd name="T40" fmla="*/ 289 w 361"/>
                  <a:gd name="T41" fmla="*/ 351 h 488"/>
                  <a:gd name="T42" fmla="*/ 269 w 361"/>
                  <a:gd name="T43" fmla="*/ 393 h 488"/>
                  <a:gd name="T44" fmla="*/ 255 w 361"/>
                  <a:gd name="T45" fmla="*/ 429 h 488"/>
                  <a:gd name="T46" fmla="*/ 244 w 361"/>
                  <a:gd name="T47" fmla="*/ 482 h 488"/>
                  <a:gd name="T48" fmla="*/ 258 w 361"/>
                  <a:gd name="T49" fmla="*/ 488 h 488"/>
                  <a:gd name="T50" fmla="*/ 270 w 361"/>
                  <a:gd name="T51" fmla="*/ 432 h 488"/>
                  <a:gd name="T52" fmla="*/ 289 w 361"/>
                  <a:gd name="T53" fmla="*/ 382 h 488"/>
                  <a:gd name="T54" fmla="*/ 301 w 361"/>
                  <a:gd name="T55" fmla="*/ 357 h 488"/>
                  <a:gd name="T56" fmla="*/ 308 w 361"/>
                  <a:gd name="T57" fmla="*/ 346 h 488"/>
                  <a:gd name="T58" fmla="*/ 329 w 361"/>
                  <a:gd name="T59" fmla="*/ 315 h 488"/>
                  <a:gd name="T60" fmla="*/ 350 w 361"/>
                  <a:gd name="T61" fmla="*/ 280 h 488"/>
                  <a:gd name="T62" fmla="*/ 358 w 361"/>
                  <a:gd name="T63" fmla="*/ 258 h 488"/>
                  <a:gd name="T64" fmla="*/ 361 w 361"/>
                  <a:gd name="T65" fmla="*/ 231 h 488"/>
                  <a:gd name="T66" fmla="*/ 357 w 361"/>
                  <a:gd name="T67" fmla="*/ 199 h 488"/>
                  <a:gd name="T68" fmla="*/ 344 w 361"/>
                  <a:gd name="T69" fmla="*/ 165 h 488"/>
                  <a:gd name="T70" fmla="*/ 313 w 361"/>
                  <a:gd name="T71" fmla="*/ 105 h 488"/>
                  <a:gd name="T72" fmla="*/ 283 w 361"/>
                  <a:gd name="T73" fmla="*/ 61 h 488"/>
                  <a:gd name="T74" fmla="*/ 251 w 361"/>
                  <a:gd name="T75" fmla="*/ 31 h 488"/>
                  <a:gd name="T76" fmla="*/ 210 w 361"/>
                  <a:gd name="T77" fmla="*/ 9 h 488"/>
                  <a:gd name="T78" fmla="*/ 176 w 361"/>
                  <a:gd name="T79" fmla="*/ 0 h 488"/>
                  <a:gd name="T80" fmla="*/ 142 w 361"/>
                  <a:gd name="T81" fmla="*/ 2 h 488"/>
                  <a:gd name="T82" fmla="*/ 105 w 361"/>
                  <a:gd name="T83" fmla="*/ 8 h 488"/>
                  <a:gd name="T84" fmla="*/ 86 w 361"/>
                  <a:gd name="T85" fmla="*/ 16 h 488"/>
                  <a:gd name="T86" fmla="*/ 51 w 361"/>
                  <a:gd name="T87" fmla="*/ 36 h 488"/>
                  <a:gd name="T88" fmla="*/ 20 w 361"/>
                  <a:gd name="T89" fmla="*/ 55 h 488"/>
                  <a:gd name="T90" fmla="*/ 11 w 361"/>
                  <a:gd name="T91" fmla="*/ 62 h 488"/>
                  <a:gd name="T92" fmla="*/ 9 w 361"/>
                  <a:gd name="T93" fmla="*/ 63 h 488"/>
                  <a:gd name="T94" fmla="*/ 0 w 361"/>
                  <a:gd name="T95" fmla="*/ 72 h 488"/>
                  <a:gd name="T96" fmla="*/ 5 w 361"/>
                  <a:gd name="T97" fmla="*/ 77 h 48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61"/>
                  <a:gd name="T148" fmla="*/ 0 h 488"/>
                  <a:gd name="T149" fmla="*/ 361 w 361"/>
                  <a:gd name="T150" fmla="*/ 488 h 48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61" h="488">
                    <a:moveTo>
                      <a:pt x="5" y="77"/>
                    </a:moveTo>
                    <a:lnTo>
                      <a:pt x="9" y="83"/>
                    </a:lnTo>
                    <a:lnTo>
                      <a:pt x="20" y="74"/>
                    </a:lnTo>
                    <a:lnTo>
                      <a:pt x="46" y="55"/>
                    </a:lnTo>
                    <a:lnTo>
                      <a:pt x="56" y="47"/>
                    </a:lnTo>
                    <a:lnTo>
                      <a:pt x="74" y="37"/>
                    </a:lnTo>
                    <a:lnTo>
                      <a:pt x="114" y="22"/>
                    </a:lnTo>
                    <a:lnTo>
                      <a:pt x="142" y="16"/>
                    </a:lnTo>
                    <a:lnTo>
                      <a:pt x="176" y="15"/>
                    </a:lnTo>
                    <a:lnTo>
                      <a:pt x="210" y="24"/>
                    </a:lnTo>
                    <a:lnTo>
                      <a:pt x="239" y="40"/>
                    </a:lnTo>
                    <a:lnTo>
                      <a:pt x="274" y="72"/>
                    </a:lnTo>
                    <a:lnTo>
                      <a:pt x="307" y="122"/>
                    </a:lnTo>
                    <a:lnTo>
                      <a:pt x="326" y="159"/>
                    </a:lnTo>
                    <a:lnTo>
                      <a:pt x="342" y="202"/>
                    </a:lnTo>
                    <a:lnTo>
                      <a:pt x="347" y="231"/>
                    </a:lnTo>
                    <a:lnTo>
                      <a:pt x="344" y="255"/>
                    </a:lnTo>
                    <a:lnTo>
                      <a:pt x="335" y="280"/>
                    </a:lnTo>
                    <a:lnTo>
                      <a:pt x="329" y="289"/>
                    </a:lnTo>
                    <a:lnTo>
                      <a:pt x="317" y="305"/>
                    </a:lnTo>
                    <a:lnTo>
                      <a:pt x="289" y="351"/>
                    </a:lnTo>
                    <a:lnTo>
                      <a:pt x="269" y="393"/>
                    </a:lnTo>
                    <a:lnTo>
                      <a:pt x="255" y="429"/>
                    </a:lnTo>
                    <a:lnTo>
                      <a:pt x="244" y="482"/>
                    </a:lnTo>
                    <a:lnTo>
                      <a:pt x="258" y="488"/>
                    </a:lnTo>
                    <a:lnTo>
                      <a:pt x="270" y="432"/>
                    </a:lnTo>
                    <a:lnTo>
                      <a:pt x="289" y="382"/>
                    </a:lnTo>
                    <a:lnTo>
                      <a:pt x="301" y="357"/>
                    </a:lnTo>
                    <a:lnTo>
                      <a:pt x="308" y="346"/>
                    </a:lnTo>
                    <a:lnTo>
                      <a:pt x="329" y="315"/>
                    </a:lnTo>
                    <a:lnTo>
                      <a:pt x="350" y="280"/>
                    </a:lnTo>
                    <a:lnTo>
                      <a:pt x="358" y="258"/>
                    </a:lnTo>
                    <a:lnTo>
                      <a:pt x="361" y="231"/>
                    </a:lnTo>
                    <a:lnTo>
                      <a:pt x="357" y="199"/>
                    </a:lnTo>
                    <a:lnTo>
                      <a:pt x="344" y="165"/>
                    </a:lnTo>
                    <a:lnTo>
                      <a:pt x="313" y="105"/>
                    </a:lnTo>
                    <a:lnTo>
                      <a:pt x="283" y="61"/>
                    </a:lnTo>
                    <a:lnTo>
                      <a:pt x="251" y="31"/>
                    </a:lnTo>
                    <a:lnTo>
                      <a:pt x="210" y="9"/>
                    </a:lnTo>
                    <a:lnTo>
                      <a:pt x="176" y="0"/>
                    </a:lnTo>
                    <a:lnTo>
                      <a:pt x="142" y="2"/>
                    </a:lnTo>
                    <a:lnTo>
                      <a:pt x="105" y="8"/>
                    </a:lnTo>
                    <a:lnTo>
                      <a:pt x="86" y="16"/>
                    </a:lnTo>
                    <a:lnTo>
                      <a:pt x="51" y="36"/>
                    </a:lnTo>
                    <a:lnTo>
                      <a:pt x="20" y="55"/>
                    </a:lnTo>
                    <a:lnTo>
                      <a:pt x="11" y="62"/>
                    </a:lnTo>
                    <a:lnTo>
                      <a:pt x="9" y="63"/>
                    </a:lnTo>
                    <a:lnTo>
                      <a:pt x="0" y="72"/>
                    </a:lnTo>
                    <a:lnTo>
                      <a:pt x="5" y="77"/>
                    </a:lnTo>
                    <a:close/>
                  </a:path>
                </a:pathLst>
              </a:custGeom>
              <a:solidFill>
                <a:srgbClr val="4D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7" name="Freeform 323"/>
              <p:cNvSpPr>
                <a:spLocks/>
              </p:cNvSpPr>
              <p:nvPr/>
            </p:nvSpPr>
            <p:spPr bwMode="auto">
              <a:xfrm>
                <a:off x="2922" y="3471"/>
                <a:ext cx="2601" cy="355"/>
              </a:xfrm>
              <a:custGeom>
                <a:avLst/>
                <a:gdLst>
                  <a:gd name="T0" fmla="*/ 45 w 7805"/>
                  <a:gd name="T1" fmla="*/ 332 h 1064"/>
                  <a:gd name="T2" fmla="*/ 3 w 7805"/>
                  <a:gd name="T3" fmla="*/ 532 h 1064"/>
                  <a:gd name="T4" fmla="*/ 14 w 7805"/>
                  <a:gd name="T5" fmla="*/ 750 h 1064"/>
                  <a:gd name="T6" fmla="*/ 63 w 7805"/>
                  <a:gd name="T7" fmla="*/ 854 h 1064"/>
                  <a:gd name="T8" fmla="*/ 231 w 7805"/>
                  <a:gd name="T9" fmla="*/ 994 h 1064"/>
                  <a:gd name="T10" fmla="*/ 562 w 7805"/>
                  <a:gd name="T11" fmla="*/ 1064 h 1064"/>
                  <a:gd name="T12" fmla="*/ 732 w 7805"/>
                  <a:gd name="T13" fmla="*/ 1043 h 1064"/>
                  <a:gd name="T14" fmla="*/ 960 w 7805"/>
                  <a:gd name="T15" fmla="*/ 994 h 1064"/>
                  <a:gd name="T16" fmla="*/ 1302 w 7805"/>
                  <a:gd name="T17" fmla="*/ 885 h 1064"/>
                  <a:gd name="T18" fmla="*/ 1476 w 7805"/>
                  <a:gd name="T19" fmla="*/ 819 h 1064"/>
                  <a:gd name="T20" fmla="*/ 1764 w 7805"/>
                  <a:gd name="T21" fmla="*/ 762 h 1064"/>
                  <a:gd name="T22" fmla="*/ 2165 w 7805"/>
                  <a:gd name="T23" fmla="*/ 791 h 1064"/>
                  <a:gd name="T24" fmla="*/ 2619 w 7805"/>
                  <a:gd name="T25" fmla="*/ 931 h 1064"/>
                  <a:gd name="T26" fmla="*/ 3137 w 7805"/>
                  <a:gd name="T27" fmla="*/ 981 h 1064"/>
                  <a:gd name="T28" fmla="*/ 3620 w 7805"/>
                  <a:gd name="T29" fmla="*/ 872 h 1064"/>
                  <a:gd name="T30" fmla="*/ 3796 w 7805"/>
                  <a:gd name="T31" fmla="*/ 781 h 1064"/>
                  <a:gd name="T32" fmla="*/ 4082 w 7805"/>
                  <a:gd name="T33" fmla="*/ 703 h 1064"/>
                  <a:gd name="T34" fmla="*/ 4520 w 7805"/>
                  <a:gd name="T35" fmla="*/ 717 h 1064"/>
                  <a:gd name="T36" fmla="*/ 4990 w 7805"/>
                  <a:gd name="T37" fmla="*/ 869 h 1064"/>
                  <a:gd name="T38" fmla="*/ 5362 w 7805"/>
                  <a:gd name="T39" fmla="*/ 975 h 1064"/>
                  <a:gd name="T40" fmla="*/ 5700 w 7805"/>
                  <a:gd name="T41" fmla="*/ 1002 h 1064"/>
                  <a:gd name="T42" fmla="*/ 6033 w 7805"/>
                  <a:gd name="T43" fmla="*/ 929 h 1064"/>
                  <a:gd name="T44" fmla="*/ 6304 w 7805"/>
                  <a:gd name="T45" fmla="*/ 781 h 1064"/>
                  <a:gd name="T46" fmla="*/ 6527 w 7805"/>
                  <a:gd name="T47" fmla="*/ 611 h 1064"/>
                  <a:gd name="T48" fmla="*/ 6748 w 7805"/>
                  <a:gd name="T49" fmla="*/ 491 h 1064"/>
                  <a:gd name="T50" fmla="*/ 6986 w 7805"/>
                  <a:gd name="T51" fmla="*/ 451 h 1064"/>
                  <a:gd name="T52" fmla="*/ 7131 w 7805"/>
                  <a:gd name="T53" fmla="*/ 449 h 1064"/>
                  <a:gd name="T54" fmla="*/ 7249 w 7805"/>
                  <a:gd name="T55" fmla="*/ 446 h 1064"/>
                  <a:gd name="T56" fmla="*/ 7576 w 7805"/>
                  <a:gd name="T57" fmla="*/ 373 h 1064"/>
                  <a:gd name="T58" fmla="*/ 7802 w 7805"/>
                  <a:gd name="T59" fmla="*/ 109 h 1064"/>
                  <a:gd name="T60" fmla="*/ 7798 w 7805"/>
                  <a:gd name="T61" fmla="*/ 65 h 1064"/>
                  <a:gd name="T62" fmla="*/ 7695 w 7805"/>
                  <a:gd name="T63" fmla="*/ 246 h 1064"/>
                  <a:gd name="T64" fmla="*/ 7352 w 7805"/>
                  <a:gd name="T65" fmla="*/ 339 h 1064"/>
                  <a:gd name="T66" fmla="*/ 7131 w 7805"/>
                  <a:gd name="T67" fmla="*/ 317 h 1064"/>
                  <a:gd name="T68" fmla="*/ 6827 w 7805"/>
                  <a:gd name="T69" fmla="*/ 332 h 1064"/>
                  <a:gd name="T70" fmla="*/ 6396 w 7805"/>
                  <a:gd name="T71" fmla="*/ 457 h 1064"/>
                  <a:gd name="T72" fmla="*/ 5935 w 7805"/>
                  <a:gd name="T73" fmla="*/ 667 h 1064"/>
                  <a:gd name="T74" fmla="*/ 5484 w 7805"/>
                  <a:gd name="T75" fmla="*/ 735 h 1064"/>
                  <a:gd name="T76" fmla="*/ 5018 w 7805"/>
                  <a:gd name="T77" fmla="*/ 650 h 1064"/>
                  <a:gd name="T78" fmla="*/ 4547 w 7805"/>
                  <a:gd name="T79" fmla="*/ 483 h 1064"/>
                  <a:gd name="T80" fmla="*/ 4123 w 7805"/>
                  <a:gd name="T81" fmla="*/ 427 h 1064"/>
                  <a:gd name="T82" fmla="*/ 3675 w 7805"/>
                  <a:gd name="T83" fmla="*/ 538 h 1064"/>
                  <a:gd name="T84" fmla="*/ 3196 w 7805"/>
                  <a:gd name="T85" fmla="*/ 737 h 1064"/>
                  <a:gd name="T86" fmla="*/ 2784 w 7805"/>
                  <a:gd name="T87" fmla="*/ 762 h 1064"/>
                  <a:gd name="T88" fmla="*/ 2392 w 7805"/>
                  <a:gd name="T89" fmla="*/ 644 h 1064"/>
                  <a:gd name="T90" fmla="*/ 1968 w 7805"/>
                  <a:gd name="T91" fmla="*/ 504 h 1064"/>
                  <a:gd name="T92" fmla="*/ 1512 w 7805"/>
                  <a:gd name="T93" fmla="*/ 511 h 1064"/>
                  <a:gd name="T94" fmla="*/ 1090 w 7805"/>
                  <a:gd name="T95" fmla="*/ 595 h 1064"/>
                  <a:gd name="T96" fmla="*/ 864 w 7805"/>
                  <a:gd name="T97" fmla="*/ 632 h 1064"/>
                  <a:gd name="T98" fmla="*/ 459 w 7805"/>
                  <a:gd name="T99" fmla="*/ 598 h 1064"/>
                  <a:gd name="T100" fmla="*/ 126 w 7805"/>
                  <a:gd name="T101" fmla="*/ 329 h 106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805"/>
                  <a:gd name="T154" fmla="*/ 0 h 1064"/>
                  <a:gd name="T155" fmla="*/ 7805 w 7805"/>
                  <a:gd name="T156" fmla="*/ 1064 h 106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805" h="1064">
                    <a:moveTo>
                      <a:pt x="97" y="203"/>
                    </a:moveTo>
                    <a:lnTo>
                      <a:pt x="79" y="243"/>
                    </a:lnTo>
                    <a:lnTo>
                      <a:pt x="62" y="286"/>
                    </a:lnTo>
                    <a:lnTo>
                      <a:pt x="45" y="332"/>
                    </a:lnTo>
                    <a:lnTo>
                      <a:pt x="31" y="379"/>
                    </a:lnTo>
                    <a:lnTo>
                      <a:pt x="19" y="429"/>
                    </a:lnTo>
                    <a:lnTo>
                      <a:pt x="8" y="480"/>
                    </a:lnTo>
                    <a:lnTo>
                      <a:pt x="3" y="532"/>
                    </a:lnTo>
                    <a:lnTo>
                      <a:pt x="0" y="585"/>
                    </a:lnTo>
                    <a:lnTo>
                      <a:pt x="0" y="639"/>
                    </a:lnTo>
                    <a:lnTo>
                      <a:pt x="4" y="694"/>
                    </a:lnTo>
                    <a:lnTo>
                      <a:pt x="14" y="750"/>
                    </a:lnTo>
                    <a:lnTo>
                      <a:pt x="28" y="806"/>
                    </a:lnTo>
                    <a:lnTo>
                      <a:pt x="32" y="812"/>
                    </a:lnTo>
                    <a:lnTo>
                      <a:pt x="44" y="829"/>
                    </a:lnTo>
                    <a:lnTo>
                      <a:pt x="63" y="854"/>
                    </a:lnTo>
                    <a:lnTo>
                      <a:pt x="91" y="887"/>
                    </a:lnTo>
                    <a:lnTo>
                      <a:pt x="128" y="922"/>
                    </a:lnTo>
                    <a:lnTo>
                      <a:pt x="175" y="959"/>
                    </a:lnTo>
                    <a:lnTo>
                      <a:pt x="231" y="994"/>
                    </a:lnTo>
                    <a:lnTo>
                      <a:pt x="297" y="1024"/>
                    </a:lnTo>
                    <a:lnTo>
                      <a:pt x="374" y="1047"/>
                    </a:lnTo>
                    <a:lnTo>
                      <a:pt x="462" y="1062"/>
                    </a:lnTo>
                    <a:lnTo>
                      <a:pt x="562" y="1064"/>
                    </a:lnTo>
                    <a:lnTo>
                      <a:pt x="673" y="1052"/>
                    </a:lnTo>
                    <a:lnTo>
                      <a:pt x="680" y="1050"/>
                    </a:lnTo>
                    <a:lnTo>
                      <a:pt x="701" y="1047"/>
                    </a:lnTo>
                    <a:lnTo>
                      <a:pt x="732" y="1043"/>
                    </a:lnTo>
                    <a:lnTo>
                      <a:pt x="774" y="1036"/>
                    </a:lnTo>
                    <a:lnTo>
                      <a:pt x="828" y="1025"/>
                    </a:lnTo>
                    <a:lnTo>
                      <a:pt x="891" y="1012"/>
                    </a:lnTo>
                    <a:lnTo>
                      <a:pt x="960" y="994"/>
                    </a:lnTo>
                    <a:lnTo>
                      <a:pt x="1038" y="974"/>
                    </a:lnTo>
                    <a:lnTo>
                      <a:pt x="1121" y="949"/>
                    </a:lnTo>
                    <a:lnTo>
                      <a:pt x="1209" y="919"/>
                    </a:lnTo>
                    <a:lnTo>
                      <a:pt x="1302" y="885"/>
                    </a:lnTo>
                    <a:lnTo>
                      <a:pt x="1398" y="847"/>
                    </a:lnTo>
                    <a:lnTo>
                      <a:pt x="1408" y="843"/>
                    </a:lnTo>
                    <a:lnTo>
                      <a:pt x="1434" y="834"/>
                    </a:lnTo>
                    <a:lnTo>
                      <a:pt x="1476" y="819"/>
                    </a:lnTo>
                    <a:lnTo>
                      <a:pt x="1532" y="804"/>
                    </a:lnTo>
                    <a:lnTo>
                      <a:pt x="1599" y="788"/>
                    </a:lnTo>
                    <a:lnTo>
                      <a:pt x="1677" y="773"/>
                    </a:lnTo>
                    <a:lnTo>
                      <a:pt x="1764" y="762"/>
                    </a:lnTo>
                    <a:lnTo>
                      <a:pt x="1859" y="756"/>
                    </a:lnTo>
                    <a:lnTo>
                      <a:pt x="1957" y="759"/>
                    </a:lnTo>
                    <a:lnTo>
                      <a:pt x="2060" y="769"/>
                    </a:lnTo>
                    <a:lnTo>
                      <a:pt x="2165" y="791"/>
                    </a:lnTo>
                    <a:lnTo>
                      <a:pt x="2270" y="826"/>
                    </a:lnTo>
                    <a:lnTo>
                      <a:pt x="2379" y="866"/>
                    </a:lnTo>
                    <a:lnTo>
                      <a:pt x="2495" y="902"/>
                    </a:lnTo>
                    <a:lnTo>
                      <a:pt x="2619" y="931"/>
                    </a:lnTo>
                    <a:lnTo>
                      <a:pt x="2745" y="956"/>
                    </a:lnTo>
                    <a:lnTo>
                      <a:pt x="2877" y="972"/>
                    </a:lnTo>
                    <a:lnTo>
                      <a:pt x="3008" y="981"/>
                    </a:lnTo>
                    <a:lnTo>
                      <a:pt x="3137" y="981"/>
                    </a:lnTo>
                    <a:lnTo>
                      <a:pt x="3265" y="971"/>
                    </a:lnTo>
                    <a:lnTo>
                      <a:pt x="3391" y="950"/>
                    </a:lnTo>
                    <a:lnTo>
                      <a:pt x="3508" y="918"/>
                    </a:lnTo>
                    <a:lnTo>
                      <a:pt x="3620" y="872"/>
                    </a:lnTo>
                    <a:lnTo>
                      <a:pt x="3722" y="815"/>
                    </a:lnTo>
                    <a:lnTo>
                      <a:pt x="3731" y="809"/>
                    </a:lnTo>
                    <a:lnTo>
                      <a:pt x="3756" y="797"/>
                    </a:lnTo>
                    <a:lnTo>
                      <a:pt x="3796" y="781"/>
                    </a:lnTo>
                    <a:lnTo>
                      <a:pt x="3849" y="760"/>
                    </a:lnTo>
                    <a:lnTo>
                      <a:pt x="3915" y="738"/>
                    </a:lnTo>
                    <a:lnTo>
                      <a:pt x="3993" y="719"/>
                    </a:lnTo>
                    <a:lnTo>
                      <a:pt x="4082" y="703"/>
                    </a:lnTo>
                    <a:lnTo>
                      <a:pt x="4179" y="692"/>
                    </a:lnTo>
                    <a:lnTo>
                      <a:pt x="4286" y="689"/>
                    </a:lnTo>
                    <a:lnTo>
                      <a:pt x="4400" y="697"/>
                    </a:lnTo>
                    <a:lnTo>
                      <a:pt x="4520" y="717"/>
                    </a:lnTo>
                    <a:lnTo>
                      <a:pt x="4647" y="753"/>
                    </a:lnTo>
                    <a:lnTo>
                      <a:pt x="4769" y="794"/>
                    </a:lnTo>
                    <a:lnTo>
                      <a:pt x="4884" y="832"/>
                    </a:lnTo>
                    <a:lnTo>
                      <a:pt x="4990" y="869"/>
                    </a:lnTo>
                    <a:lnTo>
                      <a:pt x="5091" y="902"/>
                    </a:lnTo>
                    <a:lnTo>
                      <a:pt x="5185" y="929"/>
                    </a:lnTo>
                    <a:lnTo>
                      <a:pt x="5275" y="955"/>
                    </a:lnTo>
                    <a:lnTo>
                      <a:pt x="5362" y="975"/>
                    </a:lnTo>
                    <a:lnTo>
                      <a:pt x="5447" y="990"/>
                    </a:lnTo>
                    <a:lnTo>
                      <a:pt x="5531" y="999"/>
                    </a:lnTo>
                    <a:lnTo>
                      <a:pt x="5615" y="1003"/>
                    </a:lnTo>
                    <a:lnTo>
                      <a:pt x="5700" y="1002"/>
                    </a:lnTo>
                    <a:lnTo>
                      <a:pt x="5789" y="994"/>
                    </a:lnTo>
                    <a:lnTo>
                      <a:pt x="5874" y="978"/>
                    </a:lnTo>
                    <a:lnTo>
                      <a:pt x="5957" y="957"/>
                    </a:lnTo>
                    <a:lnTo>
                      <a:pt x="6033" y="929"/>
                    </a:lnTo>
                    <a:lnTo>
                      <a:pt x="6107" y="897"/>
                    </a:lnTo>
                    <a:lnTo>
                      <a:pt x="6176" y="862"/>
                    </a:lnTo>
                    <a:lnTo>
                      <a:pt x="6242" y="822"/>
                    </a:lnTo>
                    <a:lnTo>
                      <a:pt x="6304" y="781"/>
                    </a:lnTo>
                    <a:lnTo>
                      <a:pt x="6365" y="737"/>
                    </a:lnTo>
                    <a:lnTo>
                      <a:pt x="6421" y="694"/>
                    </a:lnTo>
                    <a:lnTo>
                      <a:pt x="6475" y="651"/>
                    </a:lnTo>
                    <a:lnTo>
                      <a:pt x="6527" y="611"/>
                    </a:lnTo>
                    <a:lnTo>
                      <a:pt x="6578" y="573"/>
                    </a:lnTo>
                    <a:lnTo>
                      <a:pt x="6630" y="539"/>
                    </a:lnTo>
                    <a:lnTo>
                      <a:pt x="6687" y="513"/>
                    </a:lnTo>
                    <a:lnTo>
                      <a:pt x="6748" y="491"/>
                    </a:lnTo>
                    <a:lnTo>
                      <a:pt x="6810" y="476"/>
                    </a:lnTo>
                    <a:lnTo>
                      <a:pt x="6871" y="464"/>
                    </a:lnTo>
                    <a:lnTo>
                      <a:pt x="6930" y="457"/>
                    </a:lnTo>
                    <a:lnTo>
                      <a:pt x="6986" y="451"/>
                    </a:lnTo>
                    <a:lnTo>
                      <a:pt x="7036" y="449"/>
                    </a:lnTo>
                    <a:lnTo>
                      <a:pt x="7078" y="448"/>
                    </a:lnTo>
                    <a:lnTo>
                      <a:pt x="7110" y="449"/>
                    </a:lnTo>
                    <a:lnTo>
                      <a:pt x="7131" y="449"/>
                    </a:lnTo>
                    <a:lnTo>
                      <a:pt x="7138" y="451"/>
                    </a:lnTo>
                    <a:lnTo>
                      <a:pt x="7151" y="451"/>
                    </a:lnTo>
                    <a:lnTo>
                      <a:pt x="7191" y="449"/>
                    </a:lnTo>
                    <a:lnTo>
                      <a:pt x="7249" y="446"/>
                    </a:lnTo>
                    <a:lnTo>
                      <a:pt x="7322" y="439"/>
                    </a:lnTo>
                    <a:lnTo>
                      <a:pt x="7405" y="426"/>
                    </a:lnTo>
                    <a:lnTo>
                      <a:pt x="7492" y="404"/>
                    </a:lnTo>
                    <a:lnTo>
                      <a:pt x="7576" y="373"/>
                    </a:lnTo>
                    <a:lnTo>
                      <a:pt x="7655" y="329"/>
                    </a:lnTo>
                    <a:lnTo>
                      <a:pt x="7723" y="271"/>
                    </a:lnTo>
                    <a:lnTo>
                      <a:pt x="7773" y="199"/>
                    </a:lnTo>
                    <a:lnTo>
                      <a:pt x="7802" y="109"/>
                    </a:lnTo>
                    <a:lnTo>
                      <a:pt x="7805" y="0"/>
                    </a:lnTo>
                    <a:lnTo>
                      <a:pt x="7805" y="8"/>
                    </a:lnTo>
                    <a:lnTo>
                      <a:pt x="7804" y="31"/>
                    </a:lnTo>
                    <a:lnTo>
                      <a:pt x="7798" y="65"/>
                    </a:lnTo>
                    <a:lnTo>
                      <a:pt x="7788" y="108"/>
                    </a:lnTo>
                    <a:lnTo>
                      <a:pt x="7769" y="153"/>
                    </a:lnTo>
                    <a:lnTo>
                      <a:pt x="7738" y="202"/>
                    </a:lnTo>
                    <a:lnTo>
                      <a:pt x="7695" y="246"/>
                    </a:lnTo>
                    <a:lnTo>
                      <a:pt x="7637" y="286"/>
                    </a:lnTo>
                    <a:lnTo>
                      <a:pt x="7562" y="317"/>
                    </a:lnTo>
                    <a:lnTo>
                      <a:pt x="7468" y="336"/>
                    </a:lnTo>
                    <a:lnTo>
                      <a:pt x="7352" y="339"/>
                    </a:lnTo>
                    <a:lnTo>
                      <a:pt x="7212" y="324"/>
                    </a:lnTo>
                    <a:lnTo>
                      <a:pt x="7201" y="323"/>
                    </a:lnTo>
                    <a:lnTo>
                      <a:pt x="7175" y="320"/>
                    </a:lnTo>
                    <a:lnTo>
                      <a:pt x="7131" y="317"/>
                    </a:lnTo>
                    <a:lnTo>
                      <a:pt x="7073" y="315"/>
                    </a:lnTo>
                    <a:lnTo>
                      <a:pt x="7003" y="315"/>
                    </a:lnTo>
                    <a:lnTo>
                      <a:pt x="6920" y="321"/>
                    </a:lnTo>
                    <a:lnTo>
                      <a:pt x="6827" y="332"/>
                    </a:lnTo>
                    <a:lnTo>
                      <a:pt x="6727" y="349"/>
                    </a:lnTo>
                    <a:lnTo>
                      <a:pt x="6621" y="374"/>
                    </a:lnTo>
                    <a:lnTo>
                      <a:pt x="6509" y="410"/>
                    </a:lnTo>
                    <a:lnTo>
                      <a:pt x="6396" y="457"/>
                    </a:lnTo>
                    <a:lnTo>
                      <a:pt x="6279" y="516"/>
                    </a:lnTo>
                    <a:lnTo>
                      <a:pt x="6163" y="576"/>
                    </a:lnTo>
                    <a:lnTo>
                      <a:pt x="6048" y="626"/>
                    </a:lnTo>
                    <a:lnTo>
                      <a:pt x="5935" y="667"/>
                    </a:lnTo>
                    <a:lnTo>
                      <a:pt x="5823" y="698"/>
                    </a:lnTo>
                    <a:lnTo>
                      <a:pt x="5711" y="720"/>
                    </a:lnTo>
                    <a:lnTo>
                      <a:pt x="5597" y="732"/>
                    </a:lnTo>
                    <a:lnTo>
                      <a:pt x="5484" y="735"/>
                    </a:lnTo>
                    <a:lnTo>
                      <a:pt x="5370" y="728"/>
                    </a:lnTo>
                    <a:lnTo>
                      <a:pt x="5254" y="712"/>
                    </a:lnTo>
                    <a:lnTo>
                      <a:pt x="5138" y="685"/>
                    </a:lnTo>
                    <a:lnTo>
                      <a:pt x="5018" y="650"/>
                    </a:lnTo>
                    <a:lnTo>
                      <a:pt x="4896" y="605"/>
                    </a:lnTo>
                    <a:lnTo>
                      <a:pt x="4775" y="558"/>
                    </a:lnTo>
                    <a:lnTo>
                      <a:pt x="4659" y="517"/>
                    </a:lnTo>
                    <a:lnTo>
                      <a:pt x="4547" y="483"/>
                    </a:lnTo>
                    <a:lnTo>
                      <a:pt x="4439" y="457"/>
                    </a:lnTo>
                    <a:lnTo>
                      <a:pt x="4333" y="438"/>
                    </a:lnTo>
                    <a:lnTo>
                      <a:pt x="4227" y="427"/>
                    </a:lnTo>
                    <a:lnTo>
                      <a:pt x="4123" y="427"/>
                    </a:lnTo>
                    <a:lnTo>
                      <a:pt x="4015" y="438"/>
                    </a:lnTo>
                    <a:lnTo>
                      <a:pt x="3906" y="458"/>
                    </a:lnTo>
                    <a:lnTo>
                      <a:pt x="3793" y="492"/>
                    </a:lnTo>
                    <a:lnTo>
                      <a:pt x="3675" y="538"/>
                    </a:lnTo>
                    <a:lnTo>
                      <a:pt x="3550" y="598"/>
                    </a:lnTo>
                    <a:lnTo>
                      <a:pt x="3427" y="657"/>
                    </a:lnTo>
                    <a:lnTo>
                      <a:pt x="3310" y="703"/>
                    </a:lnTo>
                    <a:lnTo>
                      <a:pt x="3196" y="737"/>
                    </a:lnTo>
                    <a:lnTo>
                      <a:pt x="3089" y="759"/>
                    </a:lnTo>
                    <a:lnTo>
                      <a:pt x="2984" y="769"/>
                    </a:lnTo>
                    <a:lnTo>
                      <a:pt x="2882" y="770"/>
                    </a:lnTo>
                    <a:lnTo>
                      <a:pt x="2784" y="762"/>
                    </a:lnTo>
                    <a:lnTo>
                      <a:pt x="2685" y="744"/>
                    </a:lnTo>
                    <a:lnTo>
                      <a:pt x="2588" y="717"/>
                    </a:lnTo>
                    <a:lnTo>
                      <a:pt x="2489" y="684"/>
                    </a:lnTo>
                    <a:lnTo>
                      <a:pt x="2392" y="644"/>
                    </a:lnTo>
                    <a:lnTo>
                      <a:pt x="2290" y="598"/>
                    </a:lnTo>
                    <a:lnTo>
                      <a:pt x="2187" y="554"/>
                    </a:lnTo>
                    <a:lnTo>
                      <a:pt x="2080" y="524"/>
                    </a:lnTo>
                    <a:lnTo>
                      <a:pt x="1968" y="504"/>
                    </a:lnTo>
                    <a:lnTo>
                      <a:pt x="1854" y="495"/>
                    </a:lnTo>
                    <a:lnTo>
                      <a:pt x="1741" y="494"/>
                    </a:lnTo>
                    <a:lnTo>
                      <a:pt x="1626" y="499"/>
                    </a:lnTo>
                    <a:lnTo>
                      <a:pt x="1512" y="511"/>
                    </a:lnTo>
                    <a:lnTo>
                      <a:pt x="1402" y="529"/>
                    </a:lnTo>
                    <a:lnTo>
                      <a:pt x="1293" y="548"/>
                    </a:lnTo>
                    <a:lnTo>
                      <a:pt x="1188" y="572"/>
                    </a:lnTo>
                    <a:lnTo>
                      <a:pt x="1090" y="595"/>
                    </a:lnTo>
                    <a:lnTo>
                      <a:pt x="997" y="619"/>
                    </a:lnTo>
                    <a:lnTo>
                      <a:pt x="981" y="620"/>
                    </a:lnTo>
                    <a:lnTo>
                      <a:pt x="935" y="626"/>
                    </a:lnTo>
                    <a:lnTo>
                      <a:pt x="864" y="632"/>
                    </a:lnTo>
                    <a:lnTo>
                      <a:pt x="776" y="635"/>
                    </a:lnTo>
                    <a:lnTo>
                      <a:pt x="676" y="632"/>
                    </a:lnTo>
                    <a:lnTo>
                      <a:pt x="568" y="622"/>
                    </a:lnTo>
                    <a:lnTo>
                      <a:pt x="459" y="598"/>
                    </a:lnTo>
                    <a:lnTo>
                      <a:pt x="355" y="560"/>
                    </a:lnTo>
                    <a:lnTo>
                      <a:pt x="262" y="505"/>
                    </a:lnTo>
                    <a:lnTo>
                      <a:pt x="184" y="429"/>
                    </a:lnTo>
                    <a:lnTo>
                      <a:pt x="126" y="329"/>
                    </a:lnTo>
                    <a:lnTo>
                      <a:pt x="97" y="203"/>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8" name="Freeform 324"/>
              <p:cNvSpPr>
                <a:spLocks/>
              </p:cNvSpPr>
              <p:nvPr/>
            </p:nvSpPr>
            <p:spPr bwMode="auto">
              <a:xfrm>
                <a:off x="2919" y="3536"/>
                <a:ext cx="2596" cy="292"/>
              </a:xfrm>
              <a:custGeom>
                <a:avLst/>
                <a:gdLst>
                  <a:gd name="T0" fmla="*/ 65 w 7787"/>
                  <a:gd name="T1" fmla="*/ 79 h 876"/>
                  <a:gd name="T2" fmla="*/ 9 w 7787"/>
                  <a:gd name="T3" fmla="*/ 282 h 876"/>
                  <a:gd name="T4" fmla="*/ 5 w 7787"/>
                  <a:gd name="T5" fmla="*/ 499 h 876"/>
                  <a:gd name="T6" fmla="*/ 46 w 7787"/>
                  <a:gd name="T7" fmla="*/ 639 h 876"/>
                  <a:gd name="T8" fmla="*/ 173 w 7787"/>
                  <a:gd name="T9" fmla="*/ 765 h 876"/>
                  <a:gd name="T10" fmla="*/ 470 w 7787"/>
                  <a:gd name="T11" fmla="*/ 874 h 876"/>
                  <a:gd name="T12" fmla="*/ 740 w 7787"/>
                  <a:gd name="T13" fmla="*/ 855 h 876"/>
                  <a:gd name="T14" fmla="*/ 970 w 7787"/>
                  <a:gd name="T15" fmla="*/ 807 h 876"/>
                  <a:gd name="T16" fmla="*/ 1328 w 7787"/>
                  <a:gd name="T17" fmla="*/ 692 h 876"/>
                  <a:gd name="T18" fmla="*/ 1485 w 7787"/>
                  <a:gd name="T19" fmla="*/ 631 h 876"/>
                  <a:gd name="T20" fmla="*/ 1772 w 7787"/>
                  <a:gd name="T21" fmla="*/ 574 h 876"/>
                  <a:gd name="T22" fmla="*/ 2172 w 7787"/>
                  <a:gd name="T23" fmla="*/ 603 h 876"/>
                  <a:gd name="T24" fmla="*/ 2625 w 7787"/>
                  <a:gd name="T25" fmla="*/ 743 h 876"/>
                  <a:gd name="T26" fmla="*/ 3145 w 7787"/>
                  <a:gd name="T27" fmla="*/ 793 h 876"/>
                  <a:gd name="T28" fmla="*/ 3623 w 7787"/>
                  <a:gd name="T29" fmla="*/ 687 h 876"/>
                  <a:gd name="T30" fmla="*/ 3838 w 7787"/>
                  <a:gd name="T31" fmla="*/ 581 h 876"/>
                  <a:gd name="T32" fmla="*/ 4090 w 7787"/>
                  <a:gd name="T33" fmla="*/ 515 h 876"/>
                  <a:gd name="T34" fmla="*/ 4526 w 7787"/>
                  <a:gd name="T35" fmla="*/ 530 h 876"/>
                  <a:gd name="T36" fmla="*/ 4997 w 7787"/>
                  <a:gd name="T37" fmla="*/ 681 h 876"/>
                  <a:gd name="T38" fmla="*/ 5365 w 7787"/>
                  <a:gd name="T39" fmla="*/ 788 h 876"/>
                  <a:gd name="T40" fmla="*/ 5708 w 7787"/>
                  <a:gd name="T41" fmla="*/ 814 h 876"/>
                  <a:gd name="T42" fmla="*/ 6050 w 7787"/>
                  <a:gd name="T43" fmla="*/ 739 h 876"/>
                  <a:gd name="T44" fmla="*/ 6317 w 7787"/>
                  <a:gd name="T45" fmla="*/ 592 h 876"/>
                  <a:gd name="T46" fmla="*/ 6539 w 7787"/>
                  <a:gd name="T47" fmla="*/ 422 h 876"/>
                  <a:gd name="T48" fmla="*/ 6757 w 7787"/>
                  <a:gd name="T49" fmla="*/ 303 h 876"/>
                  <a:gd name="T50" fmla="*/ 6994 w 7787"/>
                  <a:gd name="T51" fmla="*/ 263 h 876"/>
                  <a:gd name="T52" fmla="*/ 7137 w 7787"/>
                  <a:gd name="T53" fmla="*/ 262 h 876"/>
                  <a:gd name="T54" fmla="*/ 7257 w 7787"/>
                  <a:gd name="T55" fmla="*/ 259 h 876"/>
                  <a:gd name="T56" fmla="*/ 7582 w 7787"/>
                  <a:gd name="T57" fmla="*/ 185 h 876"/>
                  <a:gd name="T58" fmla="*/ 7775 w 7787"/>
                  <a:gd name="T59" fmla="*/ 0 h 876"/>
                  <a:gd name="T60" fmla="*/ 7498 w 7787"/>
                  <a:gd name="T61" fmla="*/ 201 h 876"/>
                  <a:gd name="T62" fmla="*/ 7199 w 7787"/>
                  <a:gd name="T63" fmla="*/ 247 h 876"/>
                  <a:gd name="T64" fmla="*/ 7118 w 7787"/>
                  <a:gd name="T65" fmla="*/ 247 h 876"/>
                  <a:gd name="T66" fmla="*/ 6938 w 7787"/>
                  <a:gd name="T67" fmla="*/ 254 h 876"/>
                  <a:gd name="T68" fmla="*/ 6701 w 7787"/>
                  <a:gd name="T69" fmla="*/ 307 h 876"/>
                  <a:gd name="T70" fmla="*/ 6479 w 7787"/>
                  <a:gd name="T71" fmla="*/ 450 h 876"/>
                  <a:gd name="T72" fmla="*/ 6233 w 7787"/>
                  <a:gd name="T73" fmla="*/ 630 h 876"/>
                  <a:gd name="T74" fmla="*/ 5963 w 7787"/>
                  <a:gd name="T75" fmla="*/ 755 h 876"/>
                  <a:gd name="T76" fmla="*/ 5623 w 7787"/>
                  <a:gd name="T77" fmla="*/ 801 h 876"/>
                  <a:gd name="T78" fmla="*/ 5284 w 7787"/>
                  <a:gd name="T79" fmla="*/ 752 h 876"/>
                  <a:gd name="T80" fmla="*/ 4894 w 7787"/>
                  <a:gd name="T81" fmla="*/ 630 h 876"/>
                  <a:gd name="T82" fmla="*/ 4408 w 7787"/>
                  <a:gd name="T83" fmla="*/ 494 h 876"/>
                  <a:gd name="T84" fmla="*/ 3997 w 7787"/>
                  <a:gd name="T85" fmla="*/ 517 h 876"/>
                  <a:gd name="T86" fmla="*/ 3783 w 7787"/>
                  <a:gd name="T87" fmla="*/ 586 h 876"/>
                  <a:gd name="T88" fmla="*/ 3511 w 7787"/>
                  <a:gd name="T89" fmla="*/ 715 h 876"/>
                  <a:gd name="T90" fmla="*/ 3016 w 7787"/>
                  <a:gd name="T91" fmla="*/ 779 h 876"/>
                  <a:gd name="T92" fmla="*/ 2504 w 7787"/>
                  <a:gd name="T93" fmla="*/ 699 h 876"/>
                  <a:gd name="T94" fmla="*/ 2070 w 7787"/>
                  <a:gd name="T95" fmla="*/ 567 h 876"/>
                  <a:gd name="T96" fmla="*/ 1681 w 7787"/>
                  <a:gd name="T97" fmla="*/ 571 h 876"/>
                  <a:gd name="T98" fmla="*/ 1441 w 7787"/>
                  <a:gd name="T99" fmla="*/ 631 h 876"/>
                  <a:gd name="T100" fmla="*/ 1216 w 7787"/>
                  <a:gd name="T101" fmla="*/ 717 h 876"/>
                  <a:gd name="T102" fmla="*/ 897 w 7787"/>
                  <a:gd name="T103" fmla="*/ 810 h 876"/>
                  <a:gd name="T104" fmla="*/ 684 w 7787"/>
                  <a:gd name="T105" fmla="*/ 848 h 876"/>
                  <a:gd name="T106" fmla="*/ 385 w 7787"/>
                  <a:gd name="T107" fmla="*/ 845 h 876"/>
                  <a:gd name="T108" fmla="*/ 133 w 7787"/>
                  <a:gd name="T109" fmla="*/ 715 h 876"/>
                  <a:gd name="T110" fmla="*/ 46 w 7787"/>
                  <a:gd name="T111" fmla="*/ 612 h 876"/>
                  <a:gd name="T112" fmla="*/ 15 w 7787"/>
                  <a:gd name="T113" fmla="*/ 444 h 876"/>
                  <a:gd name="T114" fmla="*/ 34 w 7787"/>
                  <a:gd name="T115" fmla="*/ 235 h 876"/>
                  <a:gd name="T116" fmla="*/ 95 w 7787"/>
                  <a:gd name="T117" fmla="*/ 51 h 87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787"/>
                  <a:gd name="T178" fmla="*/ 0 h 876"/>
                  <a:gd name="T179" fmla="*/ 7787 w 7787"/>
                  <a:gd name="T180" fmla="*/ 876 h 87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787" h="876">
                    <a:moveTo>
                      <a:pt x="112" y="11"/>
                    </a:moveTo>
                    <a:lnTo>
                      <a:pt x="98" y="5"/>
                    </a:lnTo>
                    <a:lnTo>
                      <a:pt x="80" y="45"/>
                    </a:lnTo>
                    <a:lnTo>
                      <a:pt x="65" y="79"/>
                    </a:lnTo>
                    <a:lnTo>
                      <a:pt x="46" y="135"/>
                    </a:lnTo>
                    <a:lnTo>
                      <a:pt x="31" y="182"/>
                    </a:lnTo>
                    <a:lnTo>
                      <a:pt x="19" y="232"/>
                    </a:lnTo>
                    <a:lnTo>
                      <a:pt x="9" y="282"/>
                    </a:lnTo>
                    <a:lnTo>
                      <a:pt x="3" y="337"/>
                    </a:lnTo>
                    <a:lnTo>
                      <a:pt x="0" y="390"/>
                    </a:lnTo>
                    <a:lnTo>
                      <a:pt x="0" y="444"/>
                    </a:lnTo>
                    <a:lnTo>
                      <a:pt x="5" y="499"/>
                    </a:lnTo>
                    <a:lnTo>
                      <a:pt x="15" y="561"/>
                    </a:lnTo>
                    <a:lnTo>
                      <a:pt x="28" y="612"/>
                    </a:lnTo>
                    <a:lnTo>
                      <a:pt x="34" y="621"/>
                    </a:lnTo>
                    <a:lnTo>
                      <a:pt x="46" y="639"/>
                    </a:lnTo>
                    <a:lnTo>
                      <a:pt x="65" y="664"/>
                    </a:lnTo>
                    <a:lnTo>
                      <a:pt x="87" y="689"/>
                    </a:lnTo>
                    <a:lnTo>
                      <a:pt x="139" y="739"/>
                    </a:lnTo>
                    <a:lnTo>
                      <a:pt x="173" y="765"/>
                    </a:lnTo>
                    <a:lnTo>
                      <a:pt x="243" y="810"/>
                    </a:lnTo>
                    <a:lnTo>
                      <a:pt x="299" y="835"/>
                    </a:lnTo>
                    <a:lnTo>
                      <a:pt x="379" y="860"/>
                    </a:lnTo>
                    <a:lnTo>
                      <a:pt x="470" y="874"/>
                    </a:lnTo>
                    <a:lnTo>
                      <a:pt x="570" y="876"/>
                    </a:lnTo>
                    <a:lnTo>
                      <a:pt x="684" y="864"/>
                    </a:lnTo>
                    <a:lnTo>
                      <a:pt x="693" y="863"/>
                    </a:lnTo>
                    <a:lnTo>
                      <a:pt x="740" y="855"/>
                    </a:lnTo>
                    <a:lnTo>
                      <a:pt x="794" y="846"/>
                    </a:lnTo>
                    <a:lnTo>
                      <a:pt x="837" y="838"/>
                    </a:lnTo>
                    <a:lnTo>
                      <a:pt x="900" y="824"/>
                    </a:lnTo>
                    <a:lnTo>
                      <a:pt x="970" y="807"/>
                    </a:lnTo>
                    <a:lnTo>
                      <a:pt x="1048" y="786"/>
                    </a:lnTo>
                    <a:lnTo>
                      <a:pt x="1130" y="761"/>
                    </a:lnTo>
                    <a:lnTo>
                      <a:pt x="1219" y="732"/>
                    </a:lnTo>
                    <a:lnTo>
                      <a:pt x="1328" y="692"/>
                    </a:lnTo>
                    <a:lnTo>
                      <a:pt x="1409" y="659"/>
                    </a:lnTo>
                    <a:lnTo>
                      <a:pt x="1423" y="653"/>
                    </a:lnTo>
                    <a:lnTo>
                      <a:pt x="1444" y="646"/>
                    </a:lnTo>
                    <a:lnTo>
                      <a:pt x="1485" y="631"/>
                    </a:lnTo>
                    <a:lnTo>
                      <a:pt x="1541" y="617"/>
                    </a:lnTo>
                    <a:lnTo>
                      <a:pt x="1609" y="600"/>
                    </a:lnTo>
                    <a:lnTo>
                      <a:pt x="1690" y="586"/>
                    </a:lnTo>
                    <a:lnTo>
                      <a:pt x="1772" y="574"/>
                    </a:lnTo>
                    <a:lnTo>
                      <a:pt x="1867" y="568"/>
                    </a:lnTo>
                    <a:lnTo>
                      <a:pt x="1965" y="571"/>
                    </a:lnTo>
                    <a:lnTo>
                      <a:pt x="2067" y="581"/>
                    </a:lnTo>
                    <a:lnTo>
                      <a:pt x="2172" y="603"/>
                    </a:lnTo>
                    <a:lnTo>
                      <a:pt x="2276" y="639"/>
                    </a:lnTo>
                    <a:lnTo>
                      <a:pt x="2385" y="679"/>
                    </a:lnTo>
                    <a:lnTo>
                      <a:pt x="2502" y="714"/>
                    </a:lnTo>
                    <a:lnTo>
                      <a:pt x="2625" y="743"/>
                    </a:lnTo>
                    <a:lnTo>
                      <a:pt x="2750" y="768"/>
                    </a:lnTo>
                    <a:lnTo>
                      <a:pt x="2885" y="785"/>
                    </a:lnTo>
                    <a:lnTo>
                      <a:pt x="3016" y="793"/>
                    </a:lnTo>
                    <a:lnTo>
                      <a:pt x="3145" y="793"/>
                    </a:lnTo>
                    <a:lnTo>
                      <a:pt x="3273" y="783"/>
                    </a:lnTo>
                    <a:lnTo>
                      <a:pt x="3402" y="762"/>
                    </a:lnTo>
                    <a:lnTo>
                      <a:pt x="3522" y="730"/>
                    </a:lnTo>
                    <a:lnTo>
                      <a:pt x="3623" y="687"/>
                    </a:lnTo>
                    <a:lnTo>
                      <a:pt x="3742" y="621"/>
                    </a:lnTo>
                    <a:lnTo>
                      <a:pt x="3746" y="618"/>
                    </a:lnTo>
                    <a:lnTo>
                      <a:pt x="3745" y="618"/>
                    </a:lnTo>
                    <a:lnTo>
                      <a:pt x="3838" y="581"/>
                    </a:lnTo>
                    <a:lnTo>
                      <a:pt x="3858" y="572"/>
                    </a:lnTo>
                    <a:lnTo>
                      <a:pt x="3925" y="550"/>
                    </a:lnTo>
                    <a:lnTo>
                      <a:pt x="4006" y="531"/>
                    </a:lnTo>
                    <a:lnTo>
                      <a:pt x="4090" y="515"/>
                    </a:lnTo>
                    <a:lnTo>
                      <a:pt x="4187" y="505"/>
                    </a:lnTo>
                    <a:lnTo>
                      <a:pt x="4294" y="502"/>
                    </a:lnTo>
                    <a:lnTo>
                      <a:pt x="4408" y="509"/>
                    </a:lnTo>
                    <a:lnTo>
                      <a:pt x="4526" y="530"/>
                    </a:lnTo>
                    <a:lnTo>
                      <a:pt x="4654" y="565"/>
                    </a:lnTo>
                    <a:lnTo>
                      <a:pt x="4776" y="606"/>
                    </a:lnTo>
                    <a:lnTo>
                      <a:pt x="4891" y="645"/>
                    </a:lnTo>
                    <a:lnTo>
                      <a:pt x="4997" y="681"/>
                    </a:lnTo>
                    <a:lnTo>
                      <a:pt x="5097" y="714"/>
                    </a:lnTo>
                    <a:lnTo>
                      <a:pt x="5191" y="742"/>
                    </a:lnTo>
                    <a:lnTo>
                      <a:pt x="5281" y="767"/>
                    </a:lnTo>
                    <a:lnTo>
                      <a:pt x="5365" y="788"/>
                    </a:lnTo>
                    <a:lnTo>
                      <a:pt x="5455" y="802"/>
                    </a:lnTo>
                    <a:lnTo>
                      <a:pt x="5539" y="811"/>
                    </a:lnTo>
                    <a:lnTo>
                      <a:pt x="5623" y="816"/>
                    </a:lnTo>
                    <a:lnTo>
                      <a:pt x="5708" y="814"/>
                    </a:lnTo>
                    <a:lnTo>
                      <a:pt x="5798" y="807"/>
                    </a:lnTo>
                    <a:lnTo>
                      <a:pt x="5884" y="790"/>
                    </a:lnTo>
                    <a:lnTo>
                      <a:pt x="5966" y="770"/>
                    </a:lnTo>
                    <a:lnTo>
                      <a:pt x="6050" y="739"/>
                    </a:lnTo>
                    <a:lnTo>
                      <a:pt x="6097" y="718"/>
                    </a:lnTo>
                    <a:lnTo>
                      <a:pt x="6187" y="673"/>
                    </a:lnTo>
                    <a:lnTo>
                      <a:pt x="6268" y="624"/>
                    </a:lnTo>
                    <a:lnTo>
                      <a:pt x="6317" y="592"/>
                    </a:lnTo>
                    <a:lnTo>
                      <a:pt x="6377" y="547"/>
                    </a:lnTo>
                    <a:lnTo>
                      <a:pt x="6433" y="505"/>
                    </a:lnTo>
                    <a:lnTo>
                      <a:pt x="6488" y="462"/>
                    </a:lnTo>
                    <a:lnTo>
                      <a:pt x="6539" y="422"/>
                    </a:lnTo>
                    <a:lnTo>
                      <a:pt x="6591" y="384"/>
                    </a:lnTo>
                    <a:lnTo>
                      <a:pt x="6645" y="349"/>
                    </a:lnTo>
                    <a:lnTo>
                      <a:pt x="6689" y="328"/>
                    </a:lnTo>
                    <a:lnTo>
                      <a:pt x="6757" y="303"/>
                    </a:lnTo>
                    <a:lnTo>
                      <a:pt x="6819" y="288"/>
                    </a:lnTo>
                    <a:lnTo>
                      <a:pt x="6882" y="276"/>
                    </a:lnTo>
                    <a:lnTo>
                      <a:pt x="6938" y="269"/>
                    </a:lnTo>
                    <a:lnTo>
                      <a:pt x="6994" y="263"/>
                    </a:lnTo>
                    <a:lnTo>
                      <a:pt x="7044" y="262"/>
                    </a:lnTo>
                    <a:lnTo>
                      <a:pt x="7086" y="260"/>
                    </a:lnTo>
                    <a:lnTo>
                      <a:pt x="7118" y="262"/>
                    </a:lnTo>
                    <a:lnTo>
                      <a:pt x="7137" y="262"/>
                    </a:lnTo>
                    <a:lnTo>
                      <a:pt x="7145" y="263"/>
                    </a:lnTo>
                    <a:lnTo>
                      <a:pt x="7159" y="263"/>
                    </a:lnTo>
                    <a:lnTo>
                      <a:pt x="7199" y="262"/>
                    </a:lnTo>
                    <a:lnTo>
                      <a:pt x="7257" y="259"/>
                    </a:lnTo>
                    <a:lnTo>
                      <a:pt x="7330" y="251"/>
                    </a:lnTo>
                    <a:lnTo>
                      <a:pt x="7416" y="238"/>
                    </a:lnTo>
                    <a:lnTo>
                      <a:pt x="7501" y="216"/>
                    </a:lnTo>
                    <a:lnTo>
                      <a:pt x="7582" y="185"/>
                    </a:lnTo>
                    <a:lnTo>
                      <a:pt x="7669" y="138"/>
                    </a:lnTo>
                    <a:lnTo>
                      <a:pt x="7735" y="82"/>
                    </a:lnTo>
                    <a:lnTo>
                      <a:pt x="7787" y="8"/>
                    </a:lnTo>
                    <a:lnTo>
                      <a:pt x="7775" y="0"/>
                    </a:lnTo>
                    <a:lnTo>
                      <a:pt x="7727" y="70"/>
                    </a:lnTo>
                    <a:lnTo>
                      <a:pt x="7657" y="129"/>
                    </a:lnTo>
                    <a:lnTo>
                      <a:pt x="7585" y="170"/>
                    </a:lnTo>
                    <a:lnTo>
                      <a:pt x="7498" y="201"/>
                    </a:lnTo>
                    <a:lnTo>
                      <a:pt x="7410" y="223"/>
                    </a:lnTo>
                    <a:lnTo>
                      <a:pt x="7330" y="237"/>
                    </a:lnTo>
                    <a:lnTo>
                      <a:pt x="7257" y="244"/>
                    </a:lnTo>
                    <a:lnTo>
                      <a:pt x="7199" y="247"/>
                    </a:lnTo>
                    <a:lnTo>
                      <a:pt x="7159" y="248"/>
                    </a:lnTo>
                    <a:lnTo>
                      <a:pt x="7148" y="248"/>
                    </a:lnTo>
                    <a:lnTo>
                      <a:pt x="7140" y="247"/>
                    </a:lnTo>
                    <a:lnTo>
                      <a:pt x="7118" y="247"/>
                    </a:lnTo>
                    <a:lnTo>
                      <a:pt x="7086" y="246"/>
                    </a:lnTo>
                    <a:lnTo>
                      <a:pt x="7044" y="247"/>
                    </a:lnTo>
                    <a:lnTo>
                      <a:pt x="6994" y="248"/>
                    </a:lnTo>
                    <a:lnTo>
                      <a:pt x="6938" y="254"/>
                    </a:lnTo>
                    <a:lnTo>
                      <a:pt x="6877" y="262"/>
                    </a:lnTo>
                    <a:lnTo>
                      <a:pt x="6816" y="274"/>
                    </a:lnTo>
                    <a:lnTo>
                      <a:pt x="6754" y="288"/>
                    </a:lnTo>
                    <a:lnTo>
                      <a:pt x="6701" y="307"/>
                    </a:lnTo>
                    <a:lnTo>
                      <a:pt x="6631" y="340"/>
                    </a:lnTo>
                    <a:lnTo>
                      <a:pt x="6582" y="372"/>
                    </a:lnTo>
                    <a:lnTo>
                      <a:pt x="6530" y="410"/>
                    </a:lnTo>
                    <a:lnTo>
                      <a:pt x="6479" y="450"/>
                    </a:lnTo>
                    <a:lnTo>
                      <a:pt x="6424" y="493"/>
                    </a:lnTo>
                    <a:lnTo>
                      <a:pt x="6368" y="536"/>
                    </a:lnTo>
                    <a:lnTo>
                      <a:pt x="6308" y="580"/>
                    </a:lnTo>
                    <a:lnTo>
                      <a:pt x="6233" y="630"/>
                    </a:lnTo>
                    <a:lnTo>
                      <a:pt x="6181" y="661"/>
                    </a:lnTo>
                    <a:lnTo>
                      <a:pt x="6133" y="686"/>
                    </a:lnTo>
                    <a:lnTo>
                      <a:pt x="6032" y="730"/>
                    </a:lnTo>
                    <a:lnTo>
                      <a:pt x="5963" y="755"/>
                    </a:lnTo>
                    <a:lnTo>
                      <a:pt x="5881" y="776"/>
                    </a:lnTo>
                    <a:lnTo>
                      <a:pt x="5795" y="792"/>
                    </a:lnTo>
                    <a:lnTo>
                      <a:pt x="5708" y="799"/>
                    </a:lnTo>
                    <a:lnTo>
                      <a:pt x="5623" y="801"/>
                    </a:lnTo>
                    <a:lnTo>
                      <a:pt x="5539" y="796"/>
                    </a:lnTo>
                    <a:lnTo>
                      <a:pt x="5455" y="788"/>
                    </a:lnTo>
                    <a:lnTo>
                      <a:pt x="5374" y="773"/>
                    </a:lnTo>
                    <a:lnTo>
                      <a:pt x="5284" y="752"/>
                    </a:lnTo>
                    <a:lnTo>
                      <a:pt x="5194" y="727"/>
                    </a:lnTo>
                    <a:lnTo>
                      <a:pt x="5100" y="699"/>
                    </a:lnTo>
                    <a:lnTo>
                      <a:pt x="5000" y="667"/>
                    </a:lnTo>
                    <a:lnTo>
                      <a:pt x="4894" y="630"/>
                    </a:lnTo>
                    <a:lnTo>
                      <a:pt x="4779" y="592"/>
                    </a:lnTo>
                    <a:lnTo>
                      <a:pt x="4657" y="550"/>
                    </a:lnTo>
                    <a:lnTo>
                      <a:pt x="4531" y="515"/>
                    </a:lnTo>
                    <a:lnTo>
                      <a:pt x="4408" y="494"/>
                    </a:lnTo>
                    <a:lnTo>
                      <a:pt x="4294" y="487"/>
                    </a:lnTo>
                    <a:lnTo>
                      <a:pt x="4187" y="490"/>
                    </a:lnTo>
                    <a:lnTo>
                      <a:pt x="4090" y="500"/>
                    </a:lnTo>
                    <a:lnTo>
                      <a:pt x="3997" y="517"/>
                    </a:lnTo>
                    <a:lnTo>
                      <a:pt x="3922" y="536"/>
                    </a:lnTo>
                    <a:lnTo>
                      <a:pt x="3855" y="558"/>
                    </a:lnTo>
                    <a:lnTo>
                      <a:pt x="3770" y="590"/>
                    </a:lnTo>
                    <a:lnTo>
                      <a:pt x="3783" y="586"/>
                    </a:lnTo>
                    <a:lnTo>
                      <a:pt x="3732" y="609"/>
                    </a:lnTo>
                    <a:lnTo>
                      <a:pt x="3718" y="618"/>
                    </a:lnTo>
                    <a:lnTo>
                      <a:pt x="3634" y="667"/>
                    </a:lnTo>
                    <a:lnTo>
                      <a:pt x="3511" y="715"/>
                    </a:lnTo>
                    <a:lnTo>
                      <a:pt x="3396" y="748"/>
                    </a:lnTo>
                    <a:lnTo>
                      <a:pt x="3273" y="768"/>
                    </a:lnTo>
                    <a:lnTo>
                      <a:pt x="3145" y="779"/>
                    </a:lnTo>
                    <a:lnTo>
                      <a:pt x="3016" y="779"/>
                    </a:lnTo>
                    <a:lnTo>
                      <a:pt x="2885" y="770"/>
                    </a:lnTo>
                    <a:lnTo>
                      <a:pt x="2756" y="754"/>
                    </a:lnTo>
                    <a:lnTo>
                      <a:pt x="2628" y="729"/>
                    </a:lnTo>
                    <a:lnTo>
                      <a:pt x="2504" y="699"/>
                    </a:lnTo>
                    <a:lnTo>
                      <a:pt x="2388" y="664"/>
                    </a:lnTo>
                    <a:lnTo>
                      <a:pt x="2279" y="624"/>
                    </a:lnTo>
                    <a:lnTo>
                      <a:pt x="2175" y="589"/>
                    </a:lnTo>
                    <a:lnTo>
                      <a:pt x="2070" y="567"/>
                    </a:lnTo>
                    <a:lnTo>
                      <a:pt x="1965" y="556"/>
                    </a:lnTo>
                    <a:lnTo>
                      <a:pt x="1867" y="553"/>
                    </a:lnTo>
                    <a:lnTo>
                      <a:pt x="1772" y="559"/>
                    </a:lnTo>
                    <a:lnTo>
                      <a:pt x="1681" y="571"/>
                    </a:lnTo>
                    <a:lnTo>
                      <a:pt x="1606" y="586"/>
                    </a:lnTo>
                    <a:lnTo>
                      <a:pt x="1538" y="602"/>
                    </a:lnTo>
                    <a:lnTo>
                      <a:pt x="1482" y="617"/>
                    </a:lnTo>
                    <a:lnTo>
                      <a:pt x="1441" y="631"/>
                    </a:lnTo>
                    <a:lnTo>
                      <a:pt x="1409" y="642"/>
                    </a:lnTo>
                    <a:lnTo>
                      <a:pt x="1403" y="645"/>
                    </a:lnTo>
                    <a:lnTo>
                      <a:pt x="1292" y="689"/>
                    </a:lnTo>
                    <a:lnTo>
                      <a:pt x="1216" y="717"/>
                    </a:lnTo>
                    <a:lnTo>
                      <a:pt x="1127" y="746"/>
                    </a:lnTo>
                    <a:lnTo>
                      <a:pt x="1045" y="771"/>
                    </a:lnTo>
                    <a:lnTo>
                      <a:pt x="967" y="792"/>
                    </a:lnTo>
                    <a:lnTo>
                      <a:pt x="897" y="810"/>
                    </a:lnTo>
                    <a:lnTo>
                      <a:pt x="834" y="823"/>
                    </a:lnTo>
                    <a:lnTo>
                      <a:pt x="771" y="835"/>
                    </a:lnTo>
                    <a:lnTo>
                      <a:pt x="740" y="841"/>
                    </a:lnTo>
                    <a:lnTo>
                      <a:pt x="684" y="848"/>
                    </a:lnTo>
                    <a:lnTo>
                      <a:pt x="678" y="849"/>
                    </a:lnTo>
                    <a:lnTo>
                      <a:pt x="570" y="861"/>
                    </a:lnTo>
                    <a:lnTo>
                      <a:pt x="470" y="860"/>
                    </a:lnTo>
                    <a:lnTo>
                      <a:pt x="385" y="845"/>
                    </a:lnTo>
                    <a:lnTo>
                      <a:pt x="311" y="823"/>
                    </a:lnTo>
                    <a:lnTo>
                      <a:pt x="235" y="789"/>
                    </a:lnTo>
                    <a:lnTo>
                      <a:pt x="193" y="762"/>
                    </a:lnTo>
                    <a:lnTo>
                      <a:pt x="133" y="715"/>
                    </a:lnTo>
                    <a:lnTo>
                      <a:pt x="111" y="695"/>
                    </a:lnTo>
                    <a:lnTo>
                      <a:pt x="77" y="655"/>
                    </a:lnTo>
                    <a:lnTo>
                      <a:pt x="58" y="630"/>
                    </a:lnTo>
                    <a:lnTo>
                      <a:pt x="46" y="612"/>
                    </a:lnTo>
                    <a:lnTo>
                      <a:pt x="43" y="609"/>
                    </a:lnTo>
                    <a:lnTo>
                      <a:pt x="30" y="549"/>
                    </a:lnTo>
                    <a:lnTo>
                      <a:pt x="19" y="499"/>
                    </a:lnTo>
                    <a:lnTo>
                      <a:pt x="15" y="444"/>
                    </a:lnTo>
                    <a:lnTo>
                      <a:pt x="15" y="390"/>
                    </a:lnTo>
                    <a:lnTo>
                      <a:pt x="18" y="337"/>
                    </a:lnTo>
                    <a:lnTo>
                      <a:pt x="24" y="288"/>
                    </a:lnTo>
                    <a:lnTo>
                      <a:pt x="34" y="235"/>
                    </a:lnTo>
                    <a:lnTo>
                      <a:pt x="46" y="185"/>
                    </a:lnTo>
                    <a:lnTo>
                      <a:pt x="61" y="138"/>
                    </a:lnTo>
                    <a:lnTo>
                      <a:pt x="74" y="103"/>
                    </a:lnTo>
                    <a:lnTo>
                      <a:pt x="95" y="51"/>
                    </a:lnTo>
                    <a:lnTo>
                      <a:pt x="112" y="1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9" name="Freeform 325"/>
              <p:cNvSpPr>
                <a:spLocks/>
              </p:cNvSpPr>
              <p:nvPr/>
            </p:nvSpPr>
            <p:spPr bwMode="auto">
              <a:xfrm>
                <a:off x="5511" y="3471"/>
                <a:ext cx="15" cy="68"/>
              </a:xfrm>
              <a:custGeom>
                <a:avLst/>
                <a:gdLst>
                  <a:gd name="T0" fmla="*/ 12 w 46"/>
                  <a:gd name="T1" fmla="*/ 203 h 203"/>
                  <a:gd name="T2" fmla="*/ 43 w 46"/>
                  <a:gd name="T3" fmla="*/ 111 h 203"/>
                  <a:gd name="T4" fmla="*/ 46 w 46"/>
                  <a:gd name="T5" fmla="*/ 0 h 203"/>
                  <a:gd name="T6" fmla="*/ 38 w 46"/>
                  <a:gd name="T7" fmla="*/ 0 h 203"/>
                  <a:gd name="T8" fmla="*/ 31 w 46"/>
                  <a:gd name="T9" fmla="*/ 0 h 203"/>
                  <a:gd name="T10" fmla="*/ 28 w 46"/>
                  <a:gd name="T11" fmla="*/ 108 h 203"/>
                  <a:gd name="T12" fmla="*/ 0 w 46"/>
                  <a:gd name="T13" fmla="*/ 195 h 203"/>
                  <a:gd name="T14" fmla="*/ 12 w 46"/>
                  <a:gd name="T15" fmla="*/ 203 h 20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203"/>
                  <a:gd name="T26" fmla="*/ 46 w 46"/>
                  <a:gd name="T27" fmla="*/ 203 h 2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203">
                    <a:moveTo>
                      <a:pt x="12" y="203"/>
                    </a:moveTo>
                    <a:lnTo>
                      <a:pt x="43" y="111"/>
                    </a:lnTo>
                    <a:lnTo>
                      <a:pt x="46" y="0"/>
                    </a:lnTo>
                    <a:lnTo>
                      <a:pt x="38" y="0"/>
                    </a:lnTo>
                    <a:lnTo>
                      <a:pt x="31" y="0"/>
                    </a:lnTo>
                    <a:lnTo>
                      <a:pt x="28" y="108"/>
                    </a:lnTo>
                    <a:lnTo>
                      <a:pt x="0" y="195"/>
                    </a:lnTo>
                    <a:lnTo>
                      <a:pt x="12"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0" name="Freeform 326"/>
              <p:cNvSpPr>
                <a:spLocks/>
              </p:cNvSpPr>
              <p:nvPr/>
            </p:nvSpPr>
            <p:spPr bwMode="auto">
              <a:xfrm>
                <a:off x="5521" y="3471"/>
                <a:ext cx="5" cy="3"/>
              </a:xfrm>
              <a:custGeom>
                <a:avLst/>
                <a:gdLst>
                  <a:gd name="T0" fmla="*/ 7 w 15"/>
                  <a:gd name="T1" fmla="*/ 0 h 8"/>
                  <a:gd name="T2" fmla="*/ 0 w 15"/>
                  <a:gd name="T3" fmla="*/ 0 h 8"/>
                  <a:gd name="T4" fmla="*/ 0 w 15"/>
                  <a:gd name="T5" fmla="*/ 8 h 8"/>
                  <a:gd name="T6" fmla="*/ 15 w 15"/>
                  <a:gd name="T7" fmla="*/ 8 h 8"/>
                  <a:gd name="T8" fmla="*/ 15 w 15"/>
                  <a:gd name="T9" fmla="*/ 0 h 8"/>
                  <a:gd name="T10" fmla="*/ 0 w 15"/>
                  <a:gd name="T11" fmla="*/ 0 h 8"/>
                  <a:gd name="T12" fmla="*/ 0 w 15"/>
                  <a:gd name="T13" fmla="*/ 0 h 8"/>
                  <a:gd name="T14" fmla="*/ 7 w 15"/>
                  <a:gd name="T15" fmla="*/ 0 h 8"/>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8"/>
                  <a:gd name="T26" fmla="*/ 15 w 15"/>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8">
                    <a:moveTo>
                      <a:pt x="7" y="0"/>
                    </a:moveTo>
                    <a:lnTo>
                      <a:pt x="0" y="0"/>
                    </a:lnTo>
                    <a:lnTo>
                      <a:pt x="0" y="8"/>
                    </a:lnTo>
                    <a:lnTo>
                      <a:pt x="15" y="8"/>
                    </a:lnTo>
                    <a:lnTo>
                      <a:pt x="15" y="0"/>
                    </a:lnTo>
                    <a:lnTo>
                      <a:pt x="0" y="0"/>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1" name="Freeform 327"/>
              <p:cNvSpPr>
                <a:spLocks/>
              </p:cNvSpPr>
              <p:nvPr/>
            </p:nvSpPr>
            <p:spPr bwMode="auto">
              <a:xfrm>
                <a:off x="2952" y="3474"/>
                <a:ext cx="2574" cy="256"/>
              </a:xfrm>
              <a:custGeom>
                <a:avLst/>
                <a:gdLst>
                  <a:gd name="T0" fmla="*/ 7701 w 7723"/>
                  <a:gd name="T1" fmla="*/ 53 h 770"/>
                  <a:gd name="T2" fmla="*/ 7642 w 7723"/>
                  <a:gd name="T3" fmla="*/ 191 h 770"/>
                  <a:gd name="T4" fmla="*/ 7469 w 7723"/>
                  <a:gd name="T5" fmla="*/ 301 h 770"/>
                  <a:gd name="T6" fmla="*/ 7122 w 7723"/>
                  <a:gd name="T7" fmla="*/ 309 h 770"/>
                  <a:gd name="T8" fmla="*/ 7041 w 7723"/>
                  <a:gd name="T9" fmla="*/ 301 h 770"/>
                  <a:gd name="T10" fmla="*/ 6830 w 7723"/>
                  <a:gd name="T11" fmla="*/ 306 h 770"/>
                  <a:gd name="T12" fmla="*/ 6530 w 7723"/>
                  <a:gd name="T13" fmla="*/ 359 h 770"/>
                  <a:gd name="T14" fmla="*/ 6186 w 7723"/>
                  <a:gd name="T15" fmla="*/ 502 h 770"/>
                  <a:gd name="T16" fmla="*/ 5843 w 7723"/>
                  <a:gd name="T17" fmla="*/ 652 h 770"/>
                  <a:gd name="T18" fmla="*/ 5507 w 7723"/>
                  <a:gd name="T19" fmla="*/ 717 h 770"/>
                  <a:gd name="T20" fmla="*/ 5167 w 7723"/>
                  <a:gd name="T21" fmla="*/ 696 h 770"/>
                  <a:gd name="T22" fmla="*/ 4808 w 7723"/>
                  <a:gd name="T23" fmla="*/ 590 h 770"/>
                  <a:gd name="T24" fmla="*/ 4458 w 7723"/>
                  <a:gd name="T25" fmla="*/ 468 h 770"/>
                  <a:gd name="T26" fmla="*/ 4137 w 7723"/>
                  <a:gd name="T27" fmla="*/ 412 h 770"/>
                  <a:gd name="T28" fmla="*/ 3815 w 7723"/>
                  <a:gd name="T29" fmla="*/ 443 h 770"/>
                  <a:gd name="T30" fmla="*/ 3457 w 7723"/>
                  <a:gd name="T31" fmla="*/ 584 h 770"/>
                  <a:gd name="T32" fmla="*/ 3105 w 7723"/>
                  <a:gd name="T33" fmla="*/ 721 h 770"/>
                  <a:gd name="T34" fmla="*/ 2792 w 7723"/>
                  <a:gd name="T35" fmla="*/ 755 h 770"/>
                  <a:gd name="T36" fmla="*/ 2499 w 7723"/>
                  <a:gd name="T37" fmla="*/ 702 h 770"/>
                  <a:gd name="T38" fmla="*/ 2203 w 7723"/>
                  <a:gd name="T39" fmla="*/ 583 h 770"/>
                  <a:gd name="T40" fmla="*/ 1878 w 7723"/>
                  <a:gd name="T41" fmla="*/ 488 h 770"/>
                  <a:gd name="T42" fmla="*/ 1536 w 7723"/>
                  <a:gd name="T43" fmla="*/ 484 h 770"/>
                  <a:gd name="T44" fmla="*/ 1197 w 7723"/>
                  <a:gd name="T45" fmla="*/ 533 h 770"/>
                  <a:gd name="T46" fmla="*/ 905 w 7723"/>
                  <a:gd name="T47" fmla="*/ 603 h 770"/>
                  <a:gd name="T48" fmla="*/ 774 w 7723"/>
                  <a:gd name="T49" fmla="*/ 617 h 770"/>
                  <a:gd name="T50" fmla="*/ 480 w 7723"/>
                  <a:gd name="T51" fmla="*/ 606 h 770"/>
                  <a:gd name="T52" fmla="*/ 175 w 7723"/>
                  <a:gd name="T53" fmla="*/ 491 h 770"/>
                  <a:gd name="T54" fmla="*/ 14 w 7723"/>
                  <a:gd name="T55" fmla="*/ 194 h 770"/>
                  <a:gd name="T56" fmla="*/ 29 w 7723"/>
                  <a:gd name="T57" fmla="*/ 321 h 770"/>
                  <a:gd name="T58" fmla="*/ 265 w 7723"/>
                  <a:gd name="T59" fmla="*/ 559 h 770"/>
                  <a:gd name="T60" fmla="*/ 586 w 7723"/>
                  <a:gd name="T61" fmla="*/ 631 h 770"/>
                  <a:gd name="T62" fmla="*/ 845 w 7723"/>
                  <a:gd name="T63" fmla="*/ 625 h 770"/>
                  <a:gd name="T64" fmla="*/ 1001 w 7723"/>
                  <a:gd name="T65" fmla="*/ 595 h 770"/>
                  <a:gd name="T66" fmla="*/ 1312 w 7723"/>
                  <a:gd name="T67" fmla="*/ 528 h 770"/>
                  <a:gd name="T68" fmla="*/ 1651 w 7723"/>
                  <a:gd name="T69" fmla="*/ 493 h 770"/>
                  <a:gd name="T70" fmla="*/ 1985 w 7723"/>
                  <a:gd name="T71" fmla="*/ 524 h 770"/>
                  <a:gd name="T72" fmla="*/ 2299 w 7723"/>
                  <a:gd name="T73" fmla="*/ 643 h 770"/>
                  <a:gd name="T74" fmla="*/ 2592 w 7723"/>
                  <a:gd name="T75" fmla="*/ 743 h 770"/>
                  <a:gd name="T76" fmla="*/ 2894 w 7723"/>
                  <a:gd name="T77" fmla="*/ 768 h 770"/>
                  <a:gd name="T78" fmla="*/ 3221 w 7723"/>
                  <a:gd name="T79" fmla="*/ 702 h 770"/>
                  <a:gd name="T80" fmla="*/ 3579 w 7723"/>
                  <a:gd name="T81" fmla="*/ 540 h 770"/>
                  <a:gd name="T82" fmla="*/ 3928 w 7723"/>
                  <a:gd name="T83" fmla="*/ 437 h 770"/>
                  <a:gd name="T84" fmla="*/ 4243 w 7723"/>
                  <a:gd name="T85" fmla="*/ 437 h 770"/>
                  <a:gd name="T86" fmla="*/ 4567 w 7723"/>
                  <a:gd name="T87" fmla="*/ 516 h 770"/>
                  <a:gd name="T88" fmla="*/ 4927 w 7723"/>
                  <a:gd name="T89" fmla="*/ 649 h 770"/>
                  <a:gd name="T90" fmla="*/ 5280 w 7723"/>
                  <a:gd name="T91" fmla="*/ 727 h 770"/>
                  <a:gd name="T92" fmla="*/ 5624 w 7723"/>
                  <a:gd name="T93" fmla="*/ 720 h 770"/>
                  <a:gd name="T94" fmla="*/ 5968 w 7723"/>
                  <a:gd name="T95" fmla="*/ 623 h 770"/>
                  <a:gd name="T96" fmla="*/ 6292 w 7723"/>
                  <a:gd name="T97" fmla="*/ 462 h 770"/>
                  <a:gd name="T98" fmla="*/ 6642 w 7723"/>
                  <a:gd name="T99" fmla="*/ 349 h 770"/>
                  <a:gd name="T100" fmla="*/ 6913 w 7723"/>
                  <a:gd name="T101" fmla="*/ 315 h 770"/>
                  <a:gd name="T102" fmla="*/ 7085 w 7723"/>
                  <a:gd name="T103" fmla="*/ 319 h 770"/>
                  <a:gd name="T104" fmla="*/ 7262 w 7723"/>
                  <a:gd name="T105" fmla="*/ 338 h 770"/>
                  <a:gd name="T106" fmla="*/ 7549 w 7723"/>
                  <a:gd name="T107" fmla="*/ 285 h 770"/>
                  <a:gd name="T108" fmla="*/ 7687 w 7723"/>
                  <a:gd name="T109" fmla="*/ 142 h 770"/>
                  <a:gd name="T110" fmla="*/ 7721 w 7723"/>
                  <a:gd name="T111" fmla="*/ 23 h 7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723"/>
                  <a:gd name="T169" fmla="*/ 0 h 770"/>
                  <a:gd name="T170" fmla="*/ 7723 w 7723"/>
                  <a:gd name="T171" fmla="*/ 770 h 77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723" h="770">
                    <a:moveTo>
                      <a:pt x="7708" y="0"/>
                    </a:moveTo>
                    <a:lnTo>
                      <a:pt x="7707" y="23"/>
                    </a:lnTo>
                    <a:lnTo>
                      <a:pt x="7701" y="53"/>
                    </a:lnTo>
                    <a:lnTo>
                      <a:pt x="7690" y="95"/>
                    </a:lnTo>
                    <a:lnTo>
                      <a:pt x="7670" y="148"/>
                    </a:lnTo>
                    <a:lnTo>
                      <a:pt x="7642" y="191"/>
                    </a:lnTo>
                    <a:lnTo>
                      <a:pt x="7603" y="229"/>
                    </a:lnTo>
                    <a:lnTo>
                      <a:pt x="7546" y="271"/>
                    </a:lnTo>
                    <a:lnTo>
                      <a:pt x="7469" y="301"/>
                    </a:lnTo>
                    <a:lnTo>
                      <a:pt x="7377" y="321"/>
                    </a:lnTo>
                    <a:lnTo>
                      <a:pt x="7262" y="324"/>
                    </a:lnTo>
                    <a:lnTo>
                      <a:pt x="7122" y="309"/>
                    </a:lnTo>
                    <a:lnTo>
                      <a:pt x="7111" y="307"/>
                    </a:lnTo>
                    <a:lnTo>
                      <a:pt x="7085" y="304"/>
                    </a:lnTo>
                    <a:lnTo>
                      <a:pt x="7041" y="301"/>
                    </a:lnTo>
                    <a:lnTo>
                      <a:pt x="6983" y="300"/>
                    </a:lnTo>
                    <a:lnTo>
                      <a:pt x="6913" y="300"/>
                    </a:lnTo>
                    <a:lnTo>
                      <a:pt x="6830" y="306"/>
                    </a:lnTo>
                    <a:lnTo>
                      <a:pt x="6737" y="316"/>
                    </a:lnTo>
                    <a:lnTo>
                      <a:pt x="6633" y="334"/>
                    </a:lnTo>
                    <a:lnTo>
                      <a:pt x="6530" y="359"/>
                    </a:lnTo>
                    <a:lnTo>
                      <a:pt x="6412" y="396"/>
                    </a:lnTo>
                    <a:lnTo>
                      <a:pt x="6319" y="435"/>
                    </a:lnTo>
                    <a:lnTo>
                      <a:pt x="6186" y="502"/>
                    </a:lnTo>
                    <a:lnTo>
                      <a:pt x="6088" y="553"/>
                    </a:lnTo>
                    <a:lnTo>
                      <a:pt x="5948" y="614"/>
                    </a:lnTo>
                    <a:lnTo>
                      <a:pt x="5843" y="652"/>
                    </a:lnTo>
                    <a:lnTo>
                      <a:pt x="5731" y="683"/>
                    </a:lnTo>
                    <a:lnTo>
                      <a:pt x="5618" y="705"/>
                    </a:lnTo>
                    <a:lnTo>
                      <a:pt x="5507" y="717"/>
                    </a:lnTo>
                    <a:lnTo>
                      <a:pt x="5394" y="720"/>
                    </a:lnTo>
                    <a:lnTo>
                      <a:pt x="5280" y="712"/>
                    </a:lnTo>
                    <a:lnTo>
                      <a:pt x="5167" y="696"/>
                    </a:lnTo>
                    <a:lnTo>
                      <a:pt x="5049" y="670"/>
                    </a:lnTo>
                    <a:lnTo>
                      <a:pt x="4930" y="634"/>
                    </a:lnTo>
                    <a:lnTo>
                      <a:pt x="4808" y="590"/>
                    </a:lnTo>
                    <a:lnTo>
                      <a:pt x="4687" y="543"/>
                    </a:lnTo>
                    <a:lnTo>
                      <a:pt x="4570" y="502"/>
                    </a:lnTo>
                    <a:lnTo>
                      <a:pt x="4458" y="468"/>
                    </a:lnTo>
                    <a:lnTo>
                      <a:pt x="4354" y="441"/>
                    </a:lnTo>
                    <a:lnTo>
                      <a:pt x="4243" y="422"/>
                    </a:lnTo>
                    <a:lnTo>
                      <a:pt x="4137" y="412"/>
                    </a:lnTo>
                    <a:lnTo>
                      <a:pt x="4033" y="412"/>
                    </a:lnTo>
                    <a:lnTo>
                      <a:pt x="3922" y="422"/>
                    </a:lnTo>
                    <a:lnTo>
                      <a:pt x="3815" y="443"/>
                    </a:lnTo>
                    <a:lnTo>
                      <a:pt x="3701" y="477"/>
                    </a:lnTo>
                    <a:lnTo>
                      <a:pt x="3591" y="519"/>
                    </a:lnTo>
                    <a:lnTo>
                      <a:pt x="3457" y="584"/>
                    </a:lnTo>
                    <a:lnTo>
                      <a:pt x="3343" y="639"/>
                    </a:lnTo>
                    <a:lnTo>
                      <a:pt x="3218" y="687"/>
                    </a:lnTo>
                    <a:lnTo>
                      <a:pt x="3105" y="721"/>
                    </a:lnTo>
                    <a:lnTo>
                      <a:pt x="2997" y="743"/>
                    </a:lnTo>
                    <a:lnTo>
                      <a:pt x="2894" y="754"/>
                    </a:lnTo>
                    <a:lnTo>
                      <a:pt x="2792" y="755"/>
                    </a:lnTo>
                    <a:lnTo>
                      <a:pt x="2694" y="746"/>
                    </a:lnTo>
                    <a:lnTo>
                      <a:pt x="2598" y="729"/>
                    </a:lnTo>
                    <a:lnTo>
                      <a:pt x="2499" y="702"/>
                    </a:lnTo>
                    <a:lnTo>
                      <a:pt x="2409" y="671"/>
                    </a:lnTo>
                    <a:lnTo>
                      <a:pt x="2305" y="628"/>
                    </a:lnTo>
                    <a:lnTo>
                      <a:pt x="2203" y="583"/>
                    </a:lnTo>
                    <a:lnTo>
                      <a:pt x="2102" y="539"/>
                    </a:lnTo>
                    <a:lnTo>
                      <a:pt x="1994" y="509"/>
                    </a:lnTo>
                    <a:lnTo>
                      <a:pt x="1878" y="488"/>
                    </a:lnTo>
                    <a:lnTo>
                      <a:pt x="1764" y="480"/>
                    </a:lnTo>
                    <a:lnTo>
                      <a:pt x="1651" y="478"/>
                    </a:lnTo>
                    <a:lnTo>
                      <a:pt x="1536" y="484"/>
                    </a:lnTo>
                    <a:lnTo>
                      <a:pt x="1422" y="496"/>
                    </a:lnTo>
                    <a:lnTo>
                      <a:pt x="1312" y="514"/>
                    </a:lnTo>
                    <a:lnTo>
                      <a:pt x="1197" y="533"/>
                    </a:lnTo>
                    <a:lnTo>
                      <a:pt x="1097" y="556"/>
                    </a:lnTo>
                    <a:lnTo>
                      <a:pt x="998" y="580"/>
                    </a:lnTo>
                    <a:lnTo>
                      <a:pt x="905" y="603"/>
                    </a:lnTo>
                    <a:lnTo>
                      <a:pt x="891" y="605"/>
                    </a:lnTo>
                    <a:lnTo>
                      <a:pt x="845" y="611"/>
                    </a:lnTo>
                    <a:lnTo>
                      <a:pt x="774" y="617"/>
                    </a:lnTo>
                    <a:lnTo>
                      <a:pt x="686" y="620"/>
                    </a:lnTo>
                    <a:lnTo>
                      <a:pt x="586" y="617"/>
                    </a:lnTo>
                    <a:lnTo>
                      <a:pt x="480" y="606"/>
                    </a:lnTo>
                    <a:lnTo>
                      <a:pt x="371" y="583"/>
                    </a:lnTo>
                    <a:lnTo>
                      <a:pt x="265" y="544"/>
                    </a:lnTo>
                    <a:lnTo>
                      <a:pt x="175" y="491"/>
                    </a:lnTo>
                    <a:lnTo>
                      <a:pt x="98" y="416"/>
                    </a:lnTo>
                    <a:lnTo>
                      <a:pt x="44" y="321"/>
                    </a:lnTo>
                    <a:lnTo>
                      <a:pt x="14" y="194"/>
                    </a:lnTo>
                    <a:lnTo>
                      <a:pt x="0" y="192"/>
                    </a:lnTo>
                    <a:lnTo>
                      <a:pt x="4" y="219"/>
                    </a:lnTo>
                    <a:lnTo>
                      <a:pt x="29" y="321"/>
                    </a:lnTo>
                    <a:lnTo>
                      <a:pt x="89" y="425"/>
                    </a:lnTo>
                    <a:lnTo>
                      <a:pt x="169" y="503"/>
                    </a:lnTo>
                    <a:lnTo>
                      <a:pt x="265" y="559"/>
                    </a:lnTo>
                    <a:lnTo>
                      <a:pt x="368" y="597"/>
                    </a:lnTo>
                    <a:lnTo>
                      <a:pt x="477" y="621"/>
                    </a:lnTo>
                    <a:lnTo>
                      <a:pt x="586" y="631"/>
                    </a:lnTo>
                    <a:lnTo>
                      <a:pt x="686" y="634"/>
                    </a:lnTo>
                    <a:lnTo>
                      <a:pt x="774" y="631"/>
                    </a:lnTo>
                    <a:lnTo>
                      <a:pt x="845" y="625"/>
                    </a:lnTo>
                    <a:lnTo>
                      <a:pt x="891" y="620"/>
                    </a:lnTo>
                    <a:lnTo>
                      <a:pt x="908" y="618"/>
                    </a:lnTo>
                    <a:lnTo>
                      <a:pt x="1001" y="595"/>
                    </a:lnTo>
                    <a:lnTo>
                      <a:pt x="1100" y="571"/>
                    </a:lnTo>
                    <a:lnTo>
                      <a:pt x="1209" y="547"/>
                    </a:lnTo>
                    <a:lnTo>
                      <a:pt x="1312" y="528"/>
                    </a:lnTo>
                    <a:lnTo>
                      <a:pt x="1422" y="511"/>
                    </a:lnTo>
                    <a:lnTo>
                      <a:pt x="1536" y="499"/>
                    </a:lnTo>
                    <a:lnTo>
                      <a:pt x="1651" y="493"/>
                    </a:lnTo>
                    <a:lnTo>
                      <a:pt x="1764" y="494"/>
                    </a:lnTo>
                    <a:lnTo>
                      <a:pt x="1878" y="503"/>
                    </a:lnTo>
                    <a:lnTo>
                      <a:pt x="1985" y="524"/>
                    </a:lnTo>
                    <a:lnTo>
                      <a:pt x="2093" y="553"/>
                    </a:lnTo>
                    <a:lnTo>
                      <a:pt x="2197" y="597"/>
                    </a:lnTo>
                    <a:lnTo>
                      <a:pt x="2299" y="643"/>
                    </a:lnTo>
                    <a:lnTo>
                      <a:pt x="2389" y="680"/>
                    </a:lnTo>
                    <a:lnTo>
                      <a:pt x="2496" y="717"/>
                    </a:lnTo>
                    <a:lnTo>
                      <a:pt x="2592" y="743"/>
                    </a:lnTo>
                    <a:lnTo>
                      <a:pt x="2694" y="761"/>
                    </a:lnTo>
                    <a:lnTo>
                      <a:pt x="2792" y="770"/>
                    </a:lnTo>
                    <a:lnTo>
                      <a:pt x="2894" y="768"/>
                    </a:lnTo>
                    <a:lnTo>
                      <a:pt x="3000" y="758"/>
                    </a:lnTo>
                    <a:lnTo>
                      <a:pt x="3108" y="736"/>
                    </a:lnTo>
                    <a:lnTo>
                      <a:pt x="3221" y="702"/>
                    </a:lnTo>
                    <a:lnTo>
                      <a:pt x="3332" y="659"/>
                    </a:lnTo>
                    <a:lnTo>
                      <a:pt x="3463" y="596"/>
                    </a:lnTo>
                    <a:lnTo>
                      <a:pt x="3579" y="540"/>
                    </a:lnTo>
                    <a:lnTo>
                      <a:pt x="3704" y="491"/>
                    </a:lnTo>
                    <a:lnTo>
                      <a:pt x="3818" y="458"/>
                    </a:lnTo>
                    <a:lnTo>
                      <a:pt x="3928" y="437"/>
                    </a:lnTo>
                    <a:lnTo>
                      <a:pt x="4033" y="427"/>
                    </a:lnTo>
                    <a:lnTo>
                      <a:pt x="4137" y="427"/>
                    </a:lnTo>
                    <a:lnTo>
                      <a:pt x="4243" y="437"/>
                    </a:lnTo>
                    <a:lnTo>
                      <a:pt x="4345" y="456"/>
                    </a:lnTo>
                    <a:lnTo>
                      <a:pt x="4456" y="483"/>
                    </a:lnTo>
                    <a:lnTo>
                      <a:pt x="4567" y="516"/>
                    </a:lnTo>
                    <a:lnTo>
                      <a:pt x="4684" y="558"/>
                    </a:lnTo>
                    <a:lnTo>
                      <a:pt x="4805" y="605"/>
                    </a:lnTo>
                    <a:lnTo>
                      <a:pt x="4927" y="649"/>
                    </a:lnTo>
                    <a:lnTo>
                      <a:pt x="5046" y="684"/>
                    </a:lnTo>
                    <a:lnTo>
                      <a:pt x="5161" y="711"/>
                    </a:lnTo>
                    <a:lnTo>
                      <a:pt x="5280" y="727"/>
                    </a:lnTo>
                    <a:lnTo>
                      <a:pt x="5394" y="734"/>
                    </a:lnTo>
                    <a:lnTo>
                      <a:pt x="5507" y="732"/>
                    </a:lnTo>
                    <a:lnTo>
                      <a:pt x="5624" y="720"/>
                    </a:lnTo>
                    <a:lnTo>
                      <a:pt x="5734" y="698"/>
                    </a:lnTo>
                    <a:lnTo>
                      <a:pt x="5846" y="667"/>
                    </a:lnTo>
                    <a:lnTo>
                      <a:pt x="5968" y="623"/>
                    </a:lnTo>
                    <a:lnTo>
                      <a:pt x="6058" y="583"/>
                    </a:lnTo>
                    <a:lnTo>
                      <a:pt x="6192" y="514"/>
                    </a:lnTo>
                    <a:lnTo>
                      <a:pt x="6292" y="462"/>
                    </a:lnTo>
                    <a:lnTo>
                      <a:pt x="6426" y="407"/>
                    </a:lnTo>
                    <a:lnTo>
                      <a:pt x="6533" y="374"/>
                    </a:lnTo>
                    <a:lnTo>
                      <a:pt x="6642" y="349"/>
                    </a:lnTo>
                    <a:lnTo>
                      <a:pt x="6737" y="331"/>
                    </a:lnTo>
                    <a:lnTo>
                      <a:pt x="6830" y="321"/>
                    </a:lnTo>
                    <a:lnTo>
                      <a:pt x="6913" y="315"/>
                    </a:lnTo>
                    <a:lnTo>
                      <a:pt x="6983" y="315"/>
                    </a:lnTo>
                    <a:lnTo>
                      <a:pt x="7041" y="316"/>
                    </a:lnTo>
                    <a:lnTo>
                      <a:pt x="7085" y="319"/>
                    </a:lnTo>
                    <a:lnTo>
                      <a:pt x="7111" y="322"/>
                    </a:lnTo>
                    <a:lnTo>
                      <a:pt x="7122" y="324"/>
                    </a:lnTo>
                    <a:lnTo>
                      <a:pt x="7262" y="338"/>
                    </a:lnTo>
                    <a:lnTo>
                      <a:pt x="7380" y="335"/>
                    </a:lnTo>
                    <a:lnTo>
                      <a:pt x="7475" y="316"/>
                    </a:lnTo>
                    <a:lnTo>
                      <a:pt x="7549" y="285"/>
                    </a:lnTo>
                    <a:lnTo>
                      <a:pt x="7606" y="247"/>
                    </a:lnTo>
                    <a:lnTo>
                      <a:pt x="7654" y="197"/>
                    </a:lnTo>
                    <a:lnTo>
                      <a:pt x="7687" y="142"/>
                    </a:lnTo>
                    <a:lnTo>
                      <a:pt x="7705" y="104"/>
                    </a:lnTo>
                    <a:lnTo>
                      <a:pt x="7715" y="61"/>
                    </a:lnTo>
                    <a:lnTo>
                      <a:pt x="7721" y="23"/>
                    </a:lnTo>
                    <a:lnTo>
                      <a:pt x="7723" y="0"/>
                    </a:lnTo>
                    <a:lnTo>
                      <a:pt x="7708"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2" name="Freeform 328"/>
              <p:cNvSpPr>
                <a:spLocks/>
              </p:cNvSpPr>
              <p:nvPr/>
            </p:nvSpPr>
            <p:spPr bwMode="auto">
              <a:xfrm>
                <a:off x="2928" y="3603"/>
                <a:ext cx="1168" cy="174"/>
              </a:xfrm>
              <a:custGeom>
                <a:avLst/>
                <a:gdLst>
                  <a:gd name="T0" fmla="*/ 0 w 3502"/>
                  <a:gd name="T1" fmla="*/ 3 h 522"/>
                  <a:gd name="T2" fmla="*/ 18 w 3502"/>
                  <a:gd name="T3" fmla="*/ 55 h 522"/>
                  <a:gd name="T4" fmla="*/ 75 w 3502"/>
                  <a:gd name="T5" fmla="*/ 164 h 522"/>
                  <a:gd name="T6" fmla="*/ 179 w 3502"/>
                  <a:gd name="T7" fmla="*/ 295 h 522"/>
                  <a:gd name="T8" fmla="*/ 352 w 3502"/>
                  <a:gd name="T9" fmla="*/ 419 h 522"/>
                  <a:gd name="T10" fmla="*/ 594 w 3502"/>
                  <a:gd name="T11" fmla="*/ 488 h 522"/>
                  <a:gd name="T12" fmla="*/ 927 w 3502"/>
                  <a:gd name="T13" fmla="*/ 467 h 522"/>
                  <a:gd name="T14" fmla="*/ 1288 w 3502"/>
                  <a:gd name="T15" fmla="*/ 371 h 522"/>
                  <a:gd name="T16" fmla="*/ 1369 w 3502"/>
                  <a:gd name="T17" fmla="*/ 344 h 522"/>
                  <a:gd name="T18" fmla="*/ 1518 w 3502"/>
                  <a:gd name="T19" fmla="*/ 305 h 522"/>
                  <a:gd name="T20" fmla="*/ 1712 w 3502"/>
                  <a:gd name="T21" fmla="*/ 280 h 522"/>
                  <a:gd name="T22" fmla="*/ 1957 w 3502"/>
                  <a:gd name="T23" fmla="*/ 286 h 522"/>
                  <a:gd name="T24" fmla="*/ 2232 w 3502"/>
                  <a:gd name="T25" fmla="*/ 345 h 522"/>
                  <a:gd name="T26" fmla="*/ 2394 w 3502"/>
                  <a:gd name="T27" fmla="*/ 404 h 522"/>
                  <a:gd name="T28" fmla="*/ 2491 w 3502"/>
                  <a:gd name="T29" fmla="*/ 432 h 522"/>
                  <a:gd name="T30" fmla="*/ 2658 w 3502"/>
                  <a:gd name="T31" fmla="*/ 470 h 522"/>
                  <a:gd name="T32" fmla="*/ 2864 w 3502"/>
                  <a:gd name="T33" fmla="*/ 506 h 522"/>
                  <a:gd name="T34" fmla="*/ 3079 w 3502"/>
                  <a:gd name="T35" fmla="*/ 522 h 522"/>
                  <a:gd name="T36" fmla="*/ 3275 w 3502"/>
                  <a:gd name="T37" fmla="*/ 501 h 522"/>
                  <a:gd name="T38" fmla="*/ 3357 w 3502"/>
                  <a:gd name="T39" fmla="*/ 470 h 522"/>
                  <a:gd name="T40" fmla="*/ 3384 w 3502"/>
                  <a:gd name="T41" fmla="*/ 461 h 522"/>
                  <a:gd name="T42" fmla="*/ 3437 w 3502"/>
                  <a:gd name="T43" fmla="*/ 441 h 522"/>
                  <a:gd name="T44" fmla="*/ 3502 w 3502"/>
                  <a:gd name="T45" fmla="*/ 413 h 522"/>
                  <a:gd name="T46" fmla="*/ 3496 w 3502"/>
                  <a:gd name="T47" fmla="*/ 398 h 522"/>
                  <a:gd name="T48" fmla="*/ 3413 w 3502"/>
                  <a:gd name="T49" fmla="*/ 432 h 522"/>
                  <a:gd name="T50" fmla="*/ 3378 w 3502"/>
                  <a:gd name="T51" fmla="*/ 447 h 522"/>
                  <a:gd name="T52" fmla="*/ 3351 w 3502"/>
                  <a:gd name="T53" fmla="*/ 458 h 522"/>
                  <a:gd name="T54" fmla="*/ 3269 w 3502"/>
                  <a:gd name="T55" fmla="*/ 486 h 522"/>
                  <a:gd name="T56" fmla="*/ 3079 w 3502"/>
                  <a:gd name="T57" fmla="*/ 507 h 522"/>
                  <a:gd name="T58" fmla="*/ 2864 w 3502"/>
                  <a:gd name="T59" fmla="*/ 491 h 522"/>
                  <a:gd name="T60" fmla="*/ 2661 w 3502"/>
                  <a:gd name="T61" fmla="*/ 455 h 522"/>
                  <a:gd name="T62" fmla="*/ 2494 w 3502"/>
                  <a:gd name="T63" fmla="*/ 417 h 522"/>
                  <a:gd name="T64" fmla="*/ 2397 w 3502"/>
                  <a:gd name="T65" fmla="*/ 389 h 522"/>
                  <a:gd name="T66" fmla="*/ 2235 w 3502"/>
                  <a:gd name="T67" fmla="*/ 330 h 522"/>
                  <a:gd name="T68" fmla="*/ 1957 w 3502"/>
                  <a:gd name="T69" fmla="*/ 271 h 522"/>
                  <a:gd name="T70" fmla="*/ 1712 w 3502"/>
                  <a:gd name="T71" fmla="*/ 265 h 522"/>
                  <a:gd name="T72" fmla="*/ 1509 w 3502"/>
                  <a:gd name="T73" fmla="*/ 290 h 522"/>
                  <a:gd name="T74" fmla="*/ 1366 w 3502"/>
                  <a:gd name="T75" fmla="*/ 329 h 522"/>
                  <a:gd name="T76" fmla="*/ 1291 w 3502"/>
                  <a:gd name="T77" fmla="*/ 357 h 522"/>
                  <a:gd name="T78" fmla="*/ 921 w 3502"/>
                  <a:gd name="T79" fmla="*/ 452 h 522"/>
                  <a:gd name="T80" fmla="*/ 597 w 3502"/>
                  <a:gd name="T81" fmla="*/ 473 h 522"/>
                  <a:gd name="T82" fmla="*/ 352 w 3502"/>
                  <a:gd name="T83" fmla="*/ 404 h 522"/>
                  <a:gd name="T84" fmla="*/ 190 w 3502"/>
                  <a:gd name="T85" fmla="*/ 286 h 522"/>
                  <a:gd name="T86" fmla="*/ 81 w 3502"/>
                  <a:gd name="T87" fmla="*/ 146 h 522"/>
                  <a:gd name="T88" fmla="*/ 30 w 3502"/>
                  <a:gd name="T89" fmla="*/ 37 h 522"/>
                  <a:gd name="T90" fmla="*/ 15 w 3502"/>
                  <a:gd name="T91" fmla="*/ 0 h 52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502"/>
                  <a:gd name="T139" fmla="*/ 0 h 522"/>
                  <a:gd name="T140" fmla="*/ 3502 w 3502"/>
                  <a:gd name="T141" fmla="*/ 522 h 52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502" h="522">
                    <a:moveTo>
                      <a:pt x="15" y="0"/>
                    </a:moveTo>
                    <a:lnTo>
                      <a:pt x="0" y="3"/>
                    </a:lnTo>
                    <a:lnTo>
                      <a:pt x="5" y="15"/>
                    </a:lnTo>
                    <a:lnTo>
                      <a:pt x="18" y="55"/>
                    </a:lnTo>
                    <a:lnTo>
                      <a:pt x="31" y="80"/>
                    </a:lnTo>
                    <a:lnTo>
                      <a:pt x="75" y="164"/>
                    </a:lnTo>
                    <a:lnTo>
                      <a:pt x="118" y="226"/>
                    </a:lnTo>
                    <a:lnTo>
                      <a:pt x="179" y="295"/>
                    </a:lnTo>
                    <a:lnTo>
                      <a:pt x="252" y="357"/>
                    </a:lnTo>
                    <a:lnTo>
                      <a:pt x="352" y="419"/>
                    </a:lnTo>
                    <a:lnTo>
                      <a:pt x="463" y="461"/>
                    </a:lnTo>
                    <a:lnTo>
                      <a:pt x="594" y="488"/>
                    </a:lnTo>
                    <a:lnTo>
                      <a:pt x="749" y="491"/>
                    </a:lnTo>
                    <a:lnTo>
                      <a:pt x="927" y="467"/>
                    </a:lnTo>
                    <a:lnTo>
                      <a:pt x="1279" y="377"/>
                    </a:lnTo>
                    <a:lnTo>
                      <a:pt x="1288" y="371"/>
                    </a:lnTo>
                    <a:lnTo>
                      <a:pt x="1322" y="360"/>
                    </a:lnTo>
                    <a:lnTo>
                      <a:pt x="1369" y="344"/>
                    </a:lnTo>
                    <a:lnTo>
                      <a:pt x="1434" y="324"/>
                    </a:lnTo>
                    <a:lnTo>
                      <a:pt x="1518" y="305"/>
                    </a:lnTo>
                    <a:lnTo>
                      <a:pt x="1606" y="290"/>
                    </a:lnTo>
                    <a:lnTo>
                      <a:pt x="1712" y="280"/>
                    </a:lnTo>
                    <a:lnTo>
                      <a:pt x="1830" y="277"/>
                    </a:lnTo>
                    <a:lnTo>
                      <a:pt x="1957" y="286"/>
                    </a:lnTo>
                    <a:lnTo>
                      <a:pt x="2089" y="308"/>
                    </a:lnTo>
                    <a:lnTo>
                      <a:pt x="2232" y="345"/>
                    </a:lnTo>
                    <a:lnTo>
                      <a:pt x="2379" y="401"/>
                    </a:lnTo>
                    <a:lnTo>
                      <a:pt x="2394" y="404"/>
                    </a:lnTo>
                    <a:lnTo>
                      <a:pt x="2432" y="416"/>
                    </a:lnTo>
                    <a:lnTo>
                      <a:pt x="2491" y="432"/>
                    </a:lnTo>
                    <a:lnTo>
                      <a:pt x="2568" y="451"/>
                    </a:lnTo>
                    <a:lnTo>
                      <a:pt x="2658" y="470"/>
                    </a:lnTo>
                    <a:lnTo>
                      <a:pt x="2752" y="489"/>
                    </a:lnTo>
                    <a:lnTo>
                      <a:pt x="2864" y="506"/>
                    </a:lnTo>
                    <a:lnTo>
                      <a:pt x="2973" y="517"/>
                    </a:lnTo>
                    <a:lnTo>
                      <a:pt x="3079" y="522"/>
                    </a:lnTo>
                    <a:lnTo>
                      <a:pt x="3179" y="517"/>
                    </a:lnTo>
                    <a:lnTo>
                      <a:pt x="3275" y="501"/>
                    </a:lnTo>
                    <a:lnTo>
                      <a:pt x="3353" y="475"/>
                    </a:lnTo>
                    <a:lnTo>
                      <a:pt x="3357" y="470"/>
                    </a:lnTo>
                    <a:lnTo>
                      <a:pt x="3369" y="469"/>
                    </a:lnTo>
                    <a:lnTo>
                      <a:pt x="3384" y="461"/>
                    </a:lnTo>
                    <a:lnTo>
                      <a:pt x="3415" y="448"/>
                    </a:lnTo>
                    <a:lnTo>
                      <a:pt x="3437" y="441"/>
                    </a:lnTo>
                    <a:lnTo>
                      <a:pt x="3452" y="433"/>
                    </a:lnTo>
                    <a:lnTo>
                      <a:pt x="3502" y="413"/>
                    </a:lnTo>
                    <a:lnTo>
                      <a:pt x="3499" y="405"/>
                    </a:lnTo>
                    <a:lnTo>
                      <a:pt x="3496" y="398"/>
                    </a:lnTo>
                    <a:lnTo>
                      <a:pt x="3446" y="419"/>
                    </a:lnTo>
                    <a:lnTo>
                      <a:pt x="3413" y="432"/>
                    </a:lnTo>
                    <a:lnTo>
                      <a:pt x="3388" y="442"/>
                    </a:lnTo>
                    <a:lnTo>
                      <a:pt x="3378" y="447"/>
                    </a:lnTo>
                    <a:lnTo>
                      <a:pt x="3360" y="454"/>
                    </a:lnTo>
                    <a:lnTo>
                      <a:pt x="3351" y="458"/>
                    </a:lnTo>
                    <a:lnTo>
                      <a:pt x="3347" y="460"/>
                    </a:lnTo>
                    <a:lnTo>
                      <a:pt x="3269" y="486"/>
                    </a:lnTo>
                    <a:lnTo>
                      <a:pt x="3179" y="503"/>
                    </a:lnTo>
                    <a:lnTo>
                      <a:pt x="3079" y="507"/>
                    </a:lnTo>
                    <a:lnTo>
                      <a:pt x="2973" y="503"/>
                    </a:lnTo>
                    <a:lnTo>
                      <a:pt x="2864" y="491"/>
                    </a:lnTo>
                    <a:lnTo>
                      <a:pt x="2767" y="475"/>
                    </a:lnTo>
                    <a:lnTo>
                      <a:pt x="2661" y="455"/>
                    </a:lnTo>
                    <a:lnTo>
                      <a:pt x="2571" y="436"/>
                    </a:lnTo>
                    <a:lnTo>
                      <a:pt x="2494" y="417"/>
                    </a:lnTo>
                    <a:lnTo>
                      <a:pt x="2435" y="401"/>
                    </a:lnTo>
                    <a:lnTo>
                      <a:pt x="2397" y="389"/>
                    </a:lnTo>
                    <a:lnTo>
                      <a:pt x="2382" y="386"/>
                    </a:lnTo>
                    <a:lnTo>
                      <a:pt x="2235" y="330"/>
                    </a:lnTo>
                    <a:lnTo>
                      <a:pt x="2095" y="293"/>
                    </a:lnTo>
                    <a:lnTo>
                      <a:pt x="1957" y="271"/>
                    </a:lnTo>
                    <a:lnTo>
                      <a:pt x="1830" y="263"/>
                    </a:lnTo>
                    <a:lnTo>
                      <a:pt x="1712" y="265"/>
                    </a:lnTo>
                    <a:lnTo>
                      <a:pt x="1606" y="276"/>
                    </a:lnTo>
                    <a:lnTo>
                      <a:pt x="1509" y="290"/>
                    </a:lnTo>
                    <a:lnTo>
                      <a:pt x="1431" y="310"/>
                    </a:lnTo>
                    <a:lnTo>
                      <a:pt x="1366" y="329"/>
                    </a:lnTo>
                    <a:lnTo>
                      <a:pt x="1319" y="345"/>
                    </a:lnTo>
                    <a:lnTo>
                      <a:pt x="1291" y="357"/>
                    </a:lnTo>
                    <a:lnTo>
                      <a:pt x="1279" y="363"/>
                    </a:lnTo>
                    <a:lnTo>
                      <a:pt x="921" y="452"/>
                    </a:lnTo>
                    <a:lnTo>
                      <a:pt x="749" y="476"/>
                    </a:lnTo>
                    <a:lnTo>
                      <a:pt x="597" y="473"/>
                    </a:lnTo>
                    <a:lnTo>
                      <a:pt x="466" y="447"/>
                    </a:lnTo>
                    <a:lnTo>
                      <a:pt x="352" y="404"/>
                    </a:lnTo>
                    <a:lnTo>
                      <a:pt x="267" y="351"/>
                    </a:lnTo>
                    <a:lnTo>
                      <a:pt x="190" y="286"/>
                    </a:lnTo>
                    <a:lnTo>
                      <a:pt x="130" y="217"/>
                    </a:lnTo>
                    <a:lnTo>
                      <a:pt x="81" y="146"/>
                    </a:lnTo>
                    <a:lnTo>
                      <a:pt x="61" y="109"/>
                    </a:lnTo>
                    <a:lnTo>
                      <a:pt x="30" y="37"/>
                    </a:lnTo>
                    <a:lnTo>
                      <a:pt x="19" y="12"/>
                    </a:lnTo>
                    <a:lnTo>
                      <a:pt x="15"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3" name="Freeform 329"/>
              <p:cNvSpPr>
                <a:spLocks/>
              </p:cNvSpPr>
              <p:nvPr/>
            </p:nvSpPr>
            <p:spPr bwMode="auto">
              <a:xfrm>
                <a:off x="4087" y="3733"/>
                <a:ext cx="16" cy="11"/>
              </a:xfrm>
              <a:custGeom>
                <a:avLst/>
                <a:gdLst>
                  <a:gd name="T0" fmla="*/ 27 w 49"/>
                  <a:gd name="T1" fmla="*/ 24 h 34"/>
                  <a:gd name="T2" fmla="*/ 0 w 49"/>
                  <a:gd name="T3" fmla="*/ 34 h 34"/>
                  <a:gd name="T4" fmla="*/ 49 w 49"/>
                  <a:gd name="T5" fmla="*/ 12 h 34"/>
                  <a:gd name="T6" fmla="*/ 46 w 49"/>
                  <a:gd name="T7" fmla="*/ 6 h 34"/>
                  <a:gd name="T8" fmla="*/ 43 w 49"/>
                  <a:gd name="T9" fmla="*/ 0 h 34"/>
                  <a:gd name="T10" fmla="*/ 21 w 49"/>
                  <a:gd name="T11" fmla="*/ 10 h 34"/>
                  <a:gd name="T12" fmla="*/ 24 w 49"/>
                  <a:gd name="T13" fmla="*/ 16 h 34"/>
                  <a:gd name="T14" fmla="*/ 27 w 49"/>
                  <a:gd name="T15" fmla="*/ 24 h 34"/>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34"/>
                  <a:gd name="T26" fmla="*/ 49 w 49"/>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34">
                    <a:moveTo>
                      <a:pt x="27" y="24"/>
                    </a:moveTo>
                    <a:lnTo>
                      <a:pt x="0" y="34"/>
                    </a:lnTo>
                    <a:lnTo>
                      <a:pt x="49" y="12"/>
                    </a:lnTo>
                    <a:lnTo>
                      <a:pt x="46" y="6"/>
                    </a:lnTo>
                    <a:lnTo>
                      <a:pt x="43" y="0"/>
                    </a:lnTo>
                    <a:lnTo>
                      <a:pt x="21" y="10"/>
                    </a:lnTo>
                    <a:lnTo>
                      <a:pt x="24" y="16"/>
                    </a:lnTo>
                    <a:lnTo>
                      <a:pt x="27" y="24"/>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4" name="Freeform 330"/>
              <p:cNvSpPr>
                <a:spLocks/>
              </p:cNvSpPr>
              <p:nvPr/>
            </p:nvSpPr>
            <p:spPr bwMode="auto">
              <a:xfrm>
                <a:off x="4101" y="3671"/>
                <a:ext cx="424" cy="66"/>
              </a:xfrm>
              <a:custGeom>
                <a:avLst/>
                <a:gdLst>
                  <a:gd name="T0" fmla="*/ 3 w 1271"/>
                  <a:gd name="T1" fmla="*/ 191 h 198"/>
                  <a:gd name="T2" fmla="*/ 6 w 1271"/>
                  <a:gd name="T3" fmla="*/ 198 h 198"/>
                  <a:gd name="T4" fmla="*/ 13 w 1271"/>
                  <a:gd name="T5" fmla="*/ 195 h 198"/>
                  <a:gd name="T6" fmla="*/ 28 w 1271"/>
                  <a:gd name="T7" fmla="*/ 187 h 198"/>
                  <a:gd name="T8" fmla="*/ 35 w 1271"/>
                  <a:gd name="T9" fmla="*/ 184 h 198"/>
                  <a:gd name="T10" fmla="*/ 57 w 1271"/>
                  <a:gd name="T11" fmla="*/ 172 h 198"/>
                  <a:gd name="T12" fmla="*/ 93 w 1271"/>
                  <a:gd name="T13" fmla="*/ 154 h 198"/>
                  <a:gd name="T14" fmla="*/ 138 w 1271"/>
                  <a:gd name="T15" fmla="*/ 132 h 198"/>
                  <a:gd name="T16" fmla="*/ 225 w 1271"/>
                  <a:gd name="T17" fmla="*/ 100 h 198"/>
                  <a:gd name="T18" fmla="*/ 320 w 1271"/>
                  <a:gd name="T19" fmla="*/ 70 h 198"/>
                  <a:gd name="T20" fmla="*/ 432 w 1271"/>
                  <a:gd name="T21" fmla="*/ 44 h 198"/>
                  <a:gd name="T22" fmla="*/ 548 w 1271"/>
                  <a:gd name="T23" fmla="*/ 23 h 198"/>
                  <a:gd name="T24" fmla="*/ 679 w 1271"/>
                  <a:gd name="T25" fmla="*/ 14 h 198"/>
                  <a:gd name="T26" fmla="*/ 819 w 1271"/>
                  <a:gd name="T27" fmla="*/ 19 h 198"/>
                  <a:gd name="T28" fmla="*/ 962 w 1271"/>
                  <a:gd name="T29" fmla="*/ 42 h 198"/>
                  <a:gd name="T30" fmla="*/ 1111 w 1271"/>
                  <a:gd name="T31" fmla="*/ 86 h 198"/>
                  <a:gd name="T32" fmla="*/ 1265 w 1271"/>
                  <a:gd name="T33" fmla="*/ 156 h 198"/>
                  <a:gd name="T34" fmla="*/ 1268 w 1271"/>
                  <a:gd name="T35" fmla="*/ 148 h 198"/>
                  <a:gd name="T36" fmla="*/ 1271 w 1271"/>
                  <a:gd name="T37" fmla="*/ 141 h 198"/>
                  <a:gd name="T38" fmla="*/ 1119 w 1271"/>
                  <a:gd name="T39" fmla="*/ 72 h 198"/>
                  <a:gd name="T40" fmla="*/ 968 w 1271"/>
                  <a:gd name="T41" fmla="*/ 28 h 198"/>
                  <a:gd name="T42" fmla="*/ 819 w 1271"/>
                  <a:gd name="T43" fmla="*/ 4 h 198"/>
                  <a:gd name="T44" fmla="*/ 679 w 1271"/>
                  <a:gd name="T45" fmla="*/ 0 h 198"/>
                  <a:gd name="T46" fmla="*/ 548 w 1271"/>
                  <a:gd name="T47" fmla="*/ 8 h 198"/>
                  <a:gd name="T48" fmla="*/ 423 w 1271"/>
                  <a:gd name="T49" fmla="*/ 29 h 198"/>
                  <a:gd name="T50" fmla="*/ 317 w 1271"/>
                  <a:gd name="T51" fmla="*/ 56 h 198"/>
                  <a:gd name="T52" fmla="*/ 222 w 1271"/>
                  <a:gd name="T53" fmla="*/ 85 h 198"/>
                  <a:gd name="T54" fmla="*/ 156 w 1271"/>
                  <a:gd name="T55" fmla="*/ 112 h 198"/>
                  <a:gd name="T56" fmla="*/ 87 w 1271"/>
                  <a:gd name="T57" fmla="*/ 142 h 198"/>
                  <a:gd name="T58" fmla="*/ 52 w 1271"/>
                  <a:gd name="T59" fmla="*/ 160 h 198"/>
                  <a:gd name="T60" fmla="*/ 47 w 1271"/>
                  <a:gd name="T61" fmla="*/ 163 h 198"/>
                  <a:gd name="T62" fmla="*/ 40 w 1271"/>
                  <a:gd name="T63" fmla="*/ 166 h 198"/>
                  <a:gd name="T64" fmla="*/ 28 w 1271"/>
                  <a:gd name="T65" fmla="*/ 172 h 198"/>
                  <a:gd name="T66" fmla="*/ 29 w 1271"/>
                  <a:gd name="T67" fmla="*/ 172 h 198"/>
                  <a:gd name="T68" fmla="*/ 0 w 1271"/>
                  <a:gd name="T69" fmla="*/ 185 h 198"/>
                  <a:gd name="T70" fmla="*/ 3 w 1271"/>
                  <a:gd name="T71" fmla="*/ 191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1"/>
                  <a:gd name="T109" fmla="*/ 0 h 198"/>
                  <a:gd name="T110" fmla="*/ 1271 w 1271"/>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1" h="198">
                    <a:moveTo>
                      <a:pt x="3" y="191"/>
                    </a:moveTo>
                    <a:lnTo>
                      <a:pt x="6" y="198"/>
                    </a:lnTo>
                    <a:lnTo>
                      <a:pt x="13" y="195"/>
                    </a:lnTo>
                    <a:lnTo>
                      <a:pt x="28" y="187"/>
                    </a:lnTo>
                    <a:lnTo>
                      <a:pt x="35" y="184"/>
                    </a:lnTo>
                    <a:lnTo>
                      <a:pt x="57" y="172"/>
                    </a:lnTo>
                    <a:lnTo>
                      <a:pt x="93" y="154"/>
                    </a:lnTo>
                    <a:lnTo>
                      <a:pt x="138" y="132"/>
                    </a:lnTo>
                    <a:lnTo>
                      <a:pt x="225" y="100"/>
                    </a:lnTo>
                    <a:lnTo>
                      <a:pt x="320" y="70"/>
                    </a:lnTo>
                    <a:lnTo>
                      <a:pt x="432" y="44"/>
                    </a:lnTo>
                    <a:lnTo>
                      <a:pt x="548" y="23"/>
                    </a:lnTo>
                    <a:lnTo>
                      <a:pt x="679" y="14"/>
                    </a:lnTo>
                    <a:lnTo>
                      <a:pt x="819" y="19"/>
                    </a:lnTo>
                    <a:lnTo>
                      <a:pt x="962" y="42"/>
                    </a:lnTo>
                    <a:lnTo>
                      <a:pt x="1111" y="86"/>
                    </a:lnTo>
                    <a:lnTo>
                      <a:pt x="1265" y="156"/>
                    </a:lnTo>
                    <a:lnTo>
                      <a:pt x="1268" y="148"/>
                    </a:lnTo>
                    <a:lnTo>
                      <a:pt x="1271" y="141"/>
                    </a:lnTo>
                    <a:lnTo>
                      <a:pt x="1119" y="72"/>
                    </a:lnTo>
                    <a:lnTo>
                      <a:pt x="968" y="28"/>
                    </a:lnTo>
                    <a:lnTo>
                      <a:pt x="819" y="4"/>
                    </a:lnTo>
                    <a:lnTo>
                      <a:pt x="679" y="0"/>
                    </a:lnTo>
                    <a:lnTo>
                      <a:pt x="548" y="8"/>
                    </a:lnTo>
                    <a:lnTo>
                      <a:pt x="423" y="29"/>
                    </a:lnTo>
                    <a:lnTo>
                      <a:pt x="317" y="56"/>
                    </a:lnTo>
                    <a:lnTo>
                      <a:pt x="222" y="85"/>
                    </a:lnTo>
                    <a:lnTo>
                      <a:pt x="156" y="112"/>
                    </a:lnTo>
                    <a:lnTo>
                      <a:pt x="87" y="142"/>
                    </a:lnTo>
                    <a:lnTo>
                      <a:pt x="52" y="160"/>
                    </a:lnTo>
                    <a:lnTo>
                      <a:pt x="47" y="163"/>
                    </a:lnTo>
                    <a:lnTo>
                      <a:pt x="40" y="166"/>
                    </a:lnTo>
                    <a:lnTo>
                      <a:pt x="28" y="172"/>
                    </a:lnTo>
                    <a:lnTo>
                      <a:pt x="29" y="172"/>
                    </a:lnTo>
                    <a:lnTo>
                      <a:pt x="0" y="185"/>
                    </a:lnTo>
                    <a:lnTo>
                      <a:pt x="3" y="19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5" name="Freeform 331"/>
              <p:cNvSpPr>
                <a:spLocks/>
              </p:cNvSpPr>
              <p:nvPr/>
            </p:nvSpPr>
            <p:spPr bwMode="auto">
              <a:xfrm>
                <a:off x="4515" y="3714"/>
                <a:ext cx="16" cy="11"/>
              </a:xfrm>
              <a:custGeom>
                <a:avLst/>
                <a:gdLst>
                  <a:gd name="T0" fmla="*/ 26 w 47"/>
                  <a:gd name="T1" fmla="*/ 20 h 35"/>
                  <a:gd name="T2" fmla="*/ 23 w 47"/>
                  <a:gd name="T3" fmla="*/ 26 h 35"/>
                  <a:gd name="T4" fmla="*/ 41 w 47"/>
                  <a:gd name="T5" fmla="*/ 35 h 35"/>
                  <a:gd name="T6" fmla="*/ 44 w 47"/>
                  <a:gd name="T7" fmla="*/ 29 h 35"/>
                  <a:gd name="T8" fmla="*/ 47 w 47"/>
                  <a:gd name="T9" fmla="*/ 23 h 35"/>
                  <a:gd name="T10" fmla="*/ 0 w 47"/>
                  <a:gd name="T11" fmla="*/ 0 h 35"/>
                  <a:gd name="T12" fmla="*/ 29 w 47"/>
                  <a:gd name="T13" fmla="*/ 13 h 35"/>
                  <a:gd name="T14" fmla="*/ 26 w 47"/>
                  <a:gd name="T15" fmla="*/ 20 h 35"/>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35"/>
                  <a:gd name="T26" fmla="*/ 47 w 47"/>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35">
                    <a:moveTo>
                      <a:pt x="26" y="20"/>
                    </a:moveTo>
                    <a:lnTo>
                      <a:pt x="23" y="26"/>
                    </a:lnTo>
                    <a:lnTo>
                      <a:pt x="41" y="35"/>
                    </a:lnTo>
                    <a:lnTo>
                      <a:pt x="44" y="29"/>
                    </a:lnTo>
                    <a:lnTo>
                      <a:pt x="47" y="23"/>
                    </a:lnTo>
                    <a:lnTo>
                      <a:pt x="0" y="0"/>
                    </a:lnTo>
                    <a:lnTo>
                      <a:pt x="29" y="13"/>
                    </a:lnTo>
                    <a:lnTo>
                      <a:pt x="26" y="2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6" name="Freeform 332"/>
              <p:cNvSpPr>
                <a:spLocks/>
              </p:cNvSpPr>
              <p:nvPr/>
            </p:nvSpPr>
            <p:spPr bwMode="auto">
              <a:xfrm>
                <a:off x="4529" y="3595"/>
                <a:ext cx="915" cy="192"/>
              </a:xfrm>
              <a:custGeom>
                <a:avLst/>
                <a:gdLst>
                  <a:gd name="T0" fmla="*/ 27 w 2746"/>
                  <a:gd name="T1" fmla="*/ 405 h 576"/>
                  <a:gd name="T2" fmla="*/ 124 w 2746"/>
                  <a:gd name="T3" fmla="*/ 445 h 576"/>
                  <a:gd name="T4" fmla="*/ 376 w 2746"/>
                  <a:gd name="T5" fmla="*/ 525 h 576"/>
                  <a:gd name="T6" fmla="*/ 683 w 2746"/>
                  <a:gd name="T7" fmla="*/ 573 h 576"/>
                  <a:gd name="T8" fmla="*/ 1025 w 2746"/>
                  <a:gd name="T9" fmla="*/ 557 h 576"/>
                  <a:gd name="T10" fmla="*/ 1367 w 2746"/>
                  <a:gd name="T11" fmla="*/ 429 h 576"/>
                  <a:gd name="T12" fmla="*/ 1530 w 2746"/>
                  <a:gd name="T13" fmla="*/ 307 h 576"/>
                  <a:gd name="T14" fmla="*/ 1572 w 2746"/>
                  <a:gd name="T15" fmla="*/ 271 h 576"/>
                  <a:gd name="T16" fmla="*/ 1653 w 2746"/>
                  <a:gd name="T17" fmla="*/ 212 h 576"/>
                  <a:gd name="T18" fmla="*/ 1762 w 2746"/>
                  <a:gd name="T19" fmla="*/ 145 h 576"/>
                  <a:gd name="T20" fmla="*/ 1900 w 2746"/>
                  <a:gd name="T21" fmla="*/ 86 h 576"/>
                  <a:gd name="T22" fmla="*/ 2050 w 2746"/>
                  <a:gd name="T23" fmla="*/ 50 h 576"/>
                  <a:gd name="T24" fmla="*/ 2143 w 2746"/>
                  <a:gd name="T25" fmla="*/ 46 h 576"/>
                  <a:gd name="T26" fmla="*/ 2217 w 2746"/>
                  <a:gd name="T27" fmla="*/ 50 h 576"/>
                  <a:gd name="T28" fmla="*/ 2338 w 2746"/>
                  <a:gd name="T29" fmla="*/ 55 h 576"/>
                  <a:gd name="T30" fmla="*/ 2550 w 2746"/>
                  <a:gd name="T31" fmla="*/ 52 h 576"/>
                  <a:gd name="T32" fmla="*/ 2674 w 2746"/>
                  <a:gd name="T33" fmla="*/ 39 h 576"/>
                  <a:gd name="T34" fmla="*/ 2746 w 2746"/>
                  <a:gd name="T35" fmla="*/ 12 h 576"/>
                  <a:gd name="T36" fmla="*/ 2713 w 2746"/>
                  <a:gd name="T37" fmla="*/ 14 h 576"/>
                  <a:gd name="T38" fmla="*/ 2613 w 2746"/>
                  <a:gd name="T39" fmla="*/ 33 h 576"/>
                  <a:gd name="T40" fmla="*/ 2479 w 2746"/>
                  <a:gd name="T41" fmla="*/ 40 h 576"/>
                  <a:gd name="T42" fmla="*/ 2273 w 2746"/>
                  <a:gd name="T43" fmla="*/ 37 h 576"/>
                  <a:gd name="T44" fmla="*/ 2171 w 2746"/>
                  <a:gd name="T45" fmla="*/ 33 h 576"/>
                  <a:gd name="T46" fmla="*/ 2133 w 2746"/>
                  <a:gd name="T47" fmla="*/ 31 h 576"/>
                  <a:gd name="T48" fmla="*/ 1969 w 2746"/>
                  <a:gd name="T49" fmla="*/ 50 h 576"/>
                  <a:gd name="T50" fmla="*/ 1838 w 2746"/>
                  <a:gd name="T51" fmla="*/ 95 h 576"/>
                  <a:gd name="T52" fmla="*/ 1685 w 2746"/>
                  <a:gd name="T53" fmla="*/ 173 h 576"/>
                  <a:gd name="T54" fmla="*/ 1600 w 2746"/>
                  <a:gd name="T55" fmla="*/ 232 h 576"/>
                  <a:gd name="T56" fmla="*/ 1536 w 2746"/>
                  <a:gd name="T57" fmla="*/ 282 h 576"/>
                  <a:gd name="T58" fmla="*/ 1516 w 2746"/>
                  <a:gd name="T59" fmla="*/ 302 h 576"/>
                  <a:gd name="T60" fmla="*/ 1196 w 2746"/>
                  <a:gd name="T61" fmla="*/ 495 h 576"/>
                  <a:gd name="T62" fmla="*/ 851 w 2746"/>
                  <a:gd name="T63" fmla="*/ 561 h 576"/>
                  <a:gd name="T64" fmla="*/ 527 w 2746"/>
                  <a:gd name="T65" fmla="*/ 541 h 576"/>
                  <a:gd name="T66" fmla="*/ 249 w 2746"/>
                  <a:gd name="T67" fmla="*/ 473 h 576"/>
                  <a:gd name="T68" fmla="*/ 59 w 2746"/>
                  <a:gd name="T69" fmla="*/ 402 h 576"/>
                  <a:gd name="T70" fmla="*/ 3 w 2746"/>
                  <a:gd name="T71" fmla="*/ 386 h 57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746"/>
                  <a:gd name="T109" fmla="*/ 0 h 576"/>
                  <a:gd name="T110" fmla="*/ 2746 w 2746"/>
                  <a:gd name="T111" fmla="*/ 576 h 57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746" h="576">
                    <a:moveTo>
                      <a:pt x="0" y="392"/>
                    </a:moveTo>
                    <a:lnTo>
                      <a:pt x="27" y="405"/>
                    </a:lnTo>
                    <a:lnTo>
                      <a:pt x="53" y="417"/>
                    </a:lnTo>
                    <a:lnTo>
                      <a:pt x="124" y="445"/>
                    </a:lnTo>
                    <a:lnTo>
                      <a:pt x="246" y="488"/>
                    </a:lnTo>
                    <a:lnTo>
                      <a:pt x="376" y="525"/>
                    </a:lnTo>
                    <a:lnTo>
                      <a:pt x="521" y="556"/>
                    </a:lnTo>
                    <a:lnTo>
                      <a:pt x="683" y="573"/>
                    </a:lnTo>
                    <a:lnTo>
                      <a:pt x="851" y="576"/>
                    </a:lnTo>
                    <a:lnTo>
                      <a:pt x="1025" y="557"/>
                    </a:lnTo>
                    <a:lnTo>
                      <a:pt x="1193" y="510"/>
                    </a:lnTo>
                    <a:lnTo>
                      <a:pt x="1367" y="429"/>
                    </a:lnTo>
                    <a:lnTo>
                      <a:pt x="1525" y="314"/>
                    </a:lnTo>
                    <a:lnTo>
                      <a:pt x="1530" y="307"/>
                    </a:lnTo>
                    <a:lnTo>
                      <a:pt x="1545" y="293"/>
                    </a:lnTo>
                    <a:lnTo>
                      <a:pt x="1572" y="271"/>
                    </a:lnTo>
                    <a:lnTo>
                      <a:pt x="1609" y="243"/>
                    </a:lnTo>
                    <a:lnTo>
                      <a:pt x="1653" y="212"/>
                    </a:lnTo>
                    <a:lnTo>
                      <a:pt x="1715" y="173"/>
                    </a:lnTo>
                    <a:lnTo>
                      <a:pt x="1762" y="145"/>
                    </a:lnTo>
                    <a:lnTo>
                      <a:pt x="1809" y="121"/>
                    </a:lnTo>
                    <a:lnTo>
                      <a:pt x="1900" y="86"/>
                    </a:lnTo>
                    <a:lnTo>
                      <a:pt x="1972" y="65"/>
                    </a:lnTo>
                    <a:lnTo>
                      <a:pt x="2050" y="50"/>
                    </a:lnTo>
                    <a:lnTo>
                      <a:pt x="2133" y="46"/>
                    </a:lnTo>
                    <a:lnTo>
                      <a:pt x="2143" y="46"/>
                    </a:lnTo>
                    <a:lnTo>
                      <a:pt x="2171" y="47"/>
                    </a:lnTo>
                    <a:lnTo>
                      <a:pt x="2217" y="50"/>
                    </a:lnTo>
                    <a:lnTo>
                      <a:pt x="2273" y="52"/>
                    </a:lnTo>
                    <a:lnTo>
                      <a:pt x="2338" y="55"/>
                    </a:lnTo>
                    <a:lnTo>
                      <a:pt x="2479" y="55"/>
                    </a:lnTo>
                    <a:lnTo>
                      <a:pt x="2550" y="52"/>
                    </a:lnTo>
                    <a:lnTo>
                      <a:pt x="2613" y="47"/>
                    </a:lnTo>
                    <a:lnTo>
                      <a:pt x="2674" y="39"/>
                    </a:lnTo>
                    <a:lnTo>
                      <a:pt x="2713" y="28"/>
                    </a:lnTo>
                    <a:lnTo>
                      <a:pt x="2746" y="12"/>
                    </a:lnTo>
                    <a:lnTo>
                      <a:pt x="2740" y="0"/>
                    </a:lnTo>
                    <a:lnTo>
                      <a:pt x="2713" y="14"/>
                    </a:lnTo>
                    <a:lnTo>
                      <a:pt x="2665" y="24"/>
                    </a:lnTo>
                    <a:lnTo>
                      <a:pt x="2613" y="33"/>
                    </a:lnTo>
                    <a:lnTo>
                      <a:pt x="2550" y="37"/>
                    </a:lnTo>
                    <a:lnTo>
                      <a:pt x="2479" y="40"/>
                    </a:lnTo>
                    <a:lnTo>
                      <a:pt x="2338" y="40"/>
                    </a:lnTo>
                    <a:lnTo>
                      <a:pt x="2273" y="37"/>
                    </a:lnTo>
                    <a:lnTo>
                      <a:pt x="2217" y="36"/>
                    </a:lnTo>
                    <a:lnTo>
                      <a:pt x="2171" y="33"/>
                    </a:lnTo>
                    <a:lnTo>
                      <a:pt x="2143" y="31"/>
                    </a:lnTo>
                    <a:lnTo>
                      <a:pt x="2133" y="31"/>
                    </a:lnTo>
                    <a:lnTo>
                      <a:pt x="2048" y="36"/>
                    </a:lnTo>
                    <a:lnTo>
                      <a:pt x="1969" y="50"/>
                    </a:lnTo>
                    <a:lnTo>
                      <a:pt x="1888" y="74"/>
                    </a:lnTo>
                    <a:lnTo>
                      <a:pt x="1838" y="95"/>
                    </a:lnTo>
                    <a:lnTo>
                      <a:pt x="1756" y="133"/>
                    </a:lnTo>
                    <a:lnTo>
                      <a:pt x="1685" y="173"/>
                    </a:lnTo>
                    <a:lnTo>
                      <a:pt x="1644" y="201"/>
                    </a:lnTo>
                    <a:lnTo>
                      <a:pt x="1600" y="232"/>
                    </a:lnTo>
                    <a:lnTo>
                      <a:pt x="1563" y="260"/>
                    </a:lnTo>
                    <a:lnTo>
                      <a:pt x="1536" y="282"/>
                    </a:lnTo>
                    <a:lnTo>
                      <a:pt x="1519" y="298"/>
                    </a:lnTo>
                    <a:lnTo>
                      <a:pt x="1516" y="302"/>
                    </a:lnTo>
                    <a:lnTo>
                      <a:pt x="1355" y="420"/>
                    </a:lnTo>
                    <a:lnTo>
                      <a:pt x="1196" y="495"/>
                    </a:lnTo>
                    <a:lnTo>
                      <a:pt x="1022" y="542"/>
                    </a:lnTo>
                    <a:lnTo>
                      <a:pt x="851" y="561"/>
                    </a:lnTo>
                    <a:lnTo>
                      <a:pt x="683" y="558"/>
                    </a:lnTo>
                    <a:lnTo>
                      <a:pt x="527" y="541"/>
                    </a:lnTo>
                    <a:lnTo>
                      <a:pt x="379" y="510"/>
                    </a:lnTo>
                    <a:lnTo>
                      <a:pt x="249" y="473"/>
                    </a:lnTo>
                    <a:lnTo>
                      <a:pt x="153" y="439"/>
                    </a:lnTo>
                    <a:lnTo>
                      <a:pt x="59" y="402"/>
                    </a:lnTo>
                    <a:lnTo>
                      <a:pt x="6" y="379"/>
                    </a:lnTo>
                    <a:lnTo>
                      <a:pt x="3" y="386"/>
                    </a:lnTo>
                    <a:lnTo>
                      <a:pt x="0" y="39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7" name="Freeform 333"/>
              <p:cNvSpPr>
                <a:spLocks/>
              </p:cNvSpPr>
              <p:nvPr/>
            </p:nvSpPr>
            <p:spPr bwMode="auto">
              <a:xfrm>
                <a:off x="2663" y="2586"/>
                <a:ext cx="296" cy="426"/>
              </a:xfrm>
              <a:custGeom>
                <a:avLst/>
                <a:gdLst>
                  <a:gd name="T0" fmla="*/ 700 w 888"/>
                  <a:gd name="T1" fmla="*/ 0 h 1277"/>
                  <a:gd name="T2" fmla="*/ 697 w 888"/>
                  <a:gd name="T3" fmla="*/ 4 h 1277"/>
                  <a:gd name="T4" fmla="*/ 688 w 888"/>
                  <a:gd name="T5" fmla="*/ 17 h 1277"/>
                  <a:gd name="T6" fmla="*/ 672 w 888"/>
                  <a:gd name="T7" fmla="*/ 38 h 1277"/>
                  <a:gd name="T8" fmla="*/ 652 w 888"/>
                  <a:gd name="T9" fmla="*/ 66 h 1277"/>
                  <a:gd name="T10" fmla="*/ 629 w 888"/>
                  <a:gd name="T11" fmla="*/ 97 h 1277"/>
                  <a:gd name="T12" fmla="*/ 602 w 888"/>
                  <a:gd name="T13" fmla="*/ 131 h 1277"/>
                  <a:gd name="T14" fmla="*/ 573 w 888"/>
                  <a:gd name="T15" fmla="*/ 168 h 1277"/>
                  <a:gd name="T16" fmla="*/ 542 w 888"/>
                  <a:gd name="T17" fmla="*/ 203 h 1277"/>
                  <a:gd name="T18" fmla="*/ 510 w 888"/>
                  <a:gd name="T19" fmla="*/ 238 h 1277"/>
                  <a:gd name="T20" fmla="*/ 479 w 888"/>
                  <a:gd name="T21" fmla="*/ 269 h 1277"/>
                  <a:gd name="T22" fmla="*/ 448 w 888"/>
                  <a:gd name="T23" fmla="*/ 297 h 1277"/>
                  <a:gd name="T24" fmla="*/ 417 w 888"/>
                  <a:gd name="T25" fmla="*/ 319 h 1277"/>
                  <a:gd name="T26" fmla="*/ 414 w 888"/>
                  <a:gd name="T27" fmla="*/ 322 h 1277"/>
                  <a:gd name="T28" fmla="*/ 405 w 888"/>
                  <a:gd name="T29" fmla="*/ 331 h 1277"/>
                  <a:gd name="T30" fmla="*/ 390 w 888"/>
                  <a:gd name="T31" fmla="*/ 349 h 1277"/>
                  <a:gd name="T32" fmla="*/ 370 w 888"/>
                  <a:gd name="T33" fmla="*/ 372 h 1277"/>
                  <a:gd name="T34" fmla="*/ 345 w 888"/>
                  <a:gd name="T35" fmla="*/ 402 h 1277"/>
                  <a:gd name="T36" fmla="*/ 317 w 888"/>
                  <a:gd name="T37" fmla="*/ 439 h 1277"/>
                  <a:gd name="T38" fmla="*/ 284 w 888"/>
                  <a:gd name="T39" fmla="*/ 483 h 1277"/>
                  <a:gd name="T40" fmla="*/ 250 w 888"/>
                  <a:gd name="T41" fmla="*/ 534 h 1277"/>
                  <a:gd name="T42" fmla="*/ 215 w 888"/>
                  <a:gd name="T43" fmla="*/ 593 h 1277"/>
                  <a:gd name="T44" fmla="*/ 177 w 888"/>
                  <a:gd name="T45" fmla="*/ 660 h 1277"/>
                  <a:gd name="T46" fmla="*/ 138 w 888"/>
                  <a:gd name="T47" fmla="*/ 733 h 1277"/>
                  <a:gd name="T48" fmla="*/ 99 w 888"/>
                  <a:gd name="T49" fmla="*/ 814 h 1277"/>
                  <a:gd name="T50" fmla="*/ 65 w 888"/>
                  <a:gd name="T51" fmla="*/ 894 h 1277"/>
                  <a:gd name="T52" fmla="*/ 40 w 888"/>
                  <a:gd name="T53" fmla="*/ 966 h 1277"/>
                  <a:gd name="T54" fmla="*/ 20 w 888"/>
                  <a:gd name="T55" fmla="*/ 1029 h 1277"/>
                  <a:gd name="T56" fmla="*/ 9 w 888"/>
                  <a:gd name="T57" fmla="*/ 1085 h 1277"/>
                  <a:gd name="T58" fmla="*/ 1 w 888"/>
                  <a:gd name="T59" fmla="*/ 1132 h 1277"/>
                  <a:gd name="T60" fmla="*/ 0 w 888"/>
                  <a:gd name="T61" fmla="*/ 1172 h 1277"/>
                  <a:gd name="T62" fmla="*/ 0 w 888"/>
                  <a:gd name="T63" fmla="*/ 1206 h 1277"/>
                  <a:gd name="T64" fmla="*/ 3 w 888"/>
                  <a:gd name="T65" fmla="*/ 1231 h 1277"/>
                  <a:gd name="T66" fmla="*/ 7 w 888"/>
                  <a:gd name="T67" fmla="*/ 1252 h 1277"/>
                  <a:gd name="T68" fmla="*/ 12 w 888"/>
                  <a:gd name="T69" fmla="*/ 1265 h 1277"/>
                  <a:gd name="T70" fmla="*/ 16 w 888"/>
                  <a:gd name="T71" fmla="*/ 1274 h 1277"/>
                  <a:gd name="T72" fmla="*/ 16 w 888"/>
                  <a:gd name="T73" fmla="*/ 1277 h 1277"/>
                  <a:gd name="T74" fmla="*/ 888 w 888"/>
                  <a:gd name="T75" fmla="*/ 16 h 1277"/>
                  <a:gd name="T76" fmla="*/ 700 w 888"/>
                  <a:gd name="T77" fmla="*/ 0 h 1277"/>
                  <a:gd name="T78" fmla="*/ 700 w 888"/>
                  <a:gd name="T79" fmla="*/ 0 h 1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88"/>
                  <a:gd name="T121" fmla="*/ 0 h 1277"/>
                  <a:gd name="T122" fmla="*/ 888 w 888"/>
                  <a:gd name="T123" fmla="*/ 1277 h 127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88" h="1277">
                    <a:moveTo>
                      <a:pt x="700" y="0"/>
                    </a:moveTo>
                    <a:lnTo>
                      <a:pt x="697" y="4"/>
                    </a:lnTo>
                    <a:lnTo>
                      <a:pt x="688" y="17"/>
                    </a:lnTo>
                    <a:lnTo>
                      <a:pt x="672" y="38"/>
                    </a:lnTo>
                    <a:lnTo>
                      <a:pt x="652" y="66"/>
                    </a:lnTo>
                    <a:lnTo>
                      <a:pt x="629" y="97"/>
                    </a:lnTo>
                    <a:lnTo>
                      <a:pt x="602" y="131"/>
                    </a:lnTo>
                    <a:lnTo>
                      <a:pt x="573" y="168"/>
                    </a:lnTo>
                    <a:lnTo>
                      <a:pt x="542" y="203"/>
                    </a:lnTo>
                    <a:lnTo>
                      <a:pt x="510" y="238"/>
                    </a:lnTo>
                    <a:lnTo>
                      <a:pt x="479" y="269"/>
                    </a:lnTo>
                    <a:lnTo>
                      <a:pt x="448" y="297"/>
                    </a:lnTo>
                    <a:lnTo>
                      <a:pt x="417" y="319"/>
                    </a:lnTo>
                    <a:lnTo>
                      <a:pt x="414" y="322"/>
                    </a:lnTo>
                    <a:lnTo>
                      <a:pt x="405" y="331"/>
                    </a:lnTo>
                    <a:lnTo>
                      <a:pt x="390" y="349"/>
                    </a:lnTo>
                    <a:lnTo>
                      <a:pt x="370" y="372"/>
                    </a:lnTo>
                    <a:lnTo>
                      <a:pt x="345" y="402"/>
                    </a:lnTo>
                    <a:lnTo>
                      <a:pt x="317" y="439"/>
                    </a:lnTo>
                    <a:lnTo>
                      <a:pt x="284" y="483"/>
                    </a:lnTo>
                    <a:lnTo>
                      <a:pt x="250" y="534"/>
                    </a:lnTo>
                    <a:lnTo>
                      <a:pt x="215" y="593"/>
                    </a:lnTo>
                    <a:lnTo>
                      <a:pt x="177" y="660"/>
                    </a:lnTo>
                    <a:lnTo>
                      <a:pt x="138" y="733"/>
                    </a:lnTo>
                    <a:lnTo>
                      <a:pt x="99" y="814"/>
                    </a:lnTo>
                    <a:lnTo>
                      <a:pt x="65" y="894"/>
                    </a:lnTo>
                    <a:lnTo>
                      <a:pt x="40" y="966"/>
                    </a:lnTo>
                    <a:lnTo>
                      <a:pt x="20" y="1029"/>
                    </a:lnTo>
                    <a:lnTo>
                      <a:pt x="9" y="1085"/>
                    </a:lnTo>
                    <a:lnTo>
                      <a:pt x="1" y="1132"/>
                    </a:lnTo>
                    <a:lnTo>
                      <a:pt x="0" y="1172"/>
                    </a:lnTo>
                    <a:lnTo>
                      <a:pt x="0" y="1206"/>
                    </a:lnTo>
                    <a:lnTo>
                      <a:pt x="3" y="1231"/>
                    </a:lnTo>
                    <a:lnTo>
                      <a:pt x="7" y="1252"/>
                    </a:lnTo>
                    <a:lnTo>
                      <a:pt x="12" y="1265"/>
                    </a:lnTo>
                    <a:lnTo>
                      <a:pt x="16" y="1274"/>
                    </a:lnTo>
                    <a:lnTo>
                      <a:pt x="16" y="1277"/>
                    </a:lnTo>
                    <a:lnTo>
                      <a:pt x="888" y="16"/>
                    </a:lnTo>
                    <a:lnTo>
                      <a:pt x="7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8" name="Freeform 334"/>
              <p:cNvSpPr>
                <a:spLocks/>
              </p:cNvSpPr>
              <p:nvPr/>
            </p:nvSpPr>
            <p:spPr bwMode="auto">
              <a:xfrm>
                <a:off x="2801" y="2584"/>
                <a:ext cx="97" cy="110"/>
              </a:xfrm>
              <a:custGeom>
                <a:avLst/>
                <a:gdLst>
                  <a:gd name="T0" fmla="*/ 293 w 293"/>
                  <a:gd name="T1" fmla="*/ 9 h 330"/>
                  <a:gd name="T2" fmla="*/ 282 w 293"/>
                  <a:gd name="T3" fmla="*/ 0 h 330"/>
                  <a:gd name="T4" fmla="*/ 270 w 293"/>
                  <a:gd name="T5" fmla="*/ 18 h 330"/>
                  <a:gd name="T6" fmla="*/ 254 w 293"/>
                  <a:gd name="T7" fmla="*/ 39 h 330"/>
                  <a:gd name="T8" fmla="*/ 235 w 293"/>
                  <a:gd name="T9" fmla="*/ 67 h 330"/>
                  <a:gd name="T10" fmla="*/ 211 w 293"/>
                  <a:gd name="T11" fmla="*/ 98 h 330"/>
                  <a:gd name="T12" fmla="*/ 184 w 293"/>
                  <a:gd name="T13" fmla="*/ 131 h 330"/>
                  <a:gd name="T14" fmla="*/ 155 w 293"/>
                  <a:gd name="T15" fmla="*/ 168 h 330"/>
                  <a:gd name="T16" fmla="*/ 124 w 293"/>
                  <a:gd name="T17" fmla="*/ 204 h 330"/>
                  <a:gd name="T18" fmla="*/ 75 w 293"/>
                  <a:gd name="T19" fmla="*/ 257 h 330"/>
                  <a:gd name="T20" fmla="*/ 77 w 293"/>
                  <a:gd name="T21" fmla="*/ 255 h 330"/>
                  <a:gd name="T22" fmla="*/ 31 w 293"/>
                  <a:gd name="T23" fmla="*/ 296 h 330"/>
                  <a:gd name="T24" fmla="*/ 0 w 293"/>
                  <a:gd name="T25" fmla="*/ 318 h 330"/>
                  <a:gd name="T26" fmla="*/ 5 w 293"/>
                  <a:gd name="T27" fmla="*/ 324 h 330"/>
                  <a:gd name="T28" fmla="*/ 9 w 293"/>
                  <a:gd name="T29" fmla="*/ 330 h 330"/>
                  <a:gd name="T30" fmla="*/ 40 w 293"/>
                  <a:gd name="T31" fmla="*/ 308 h 330"/>
                  <a:gd name="T32" fmla="*/ 56 w 293"/>
                  <a:gd name="T33" fmla="*/ 293 h 330"/>
                  <a:gd name="T34" fmla="*/ 120 w 293"/>
                  <a:gd name="T35" fmla="*/ 230 h 330"/>
                  <a:gd name="T36" fmla="*/ 136 w 293"/>
                  <a:gd name="T37" fmla="*/ 212 h 330"/>
                  <a:gd name="T38" fmla="*/ 167 w 293"/>
                  <a:gd name="T39" fmla="*/ 177 h 330"/>
                  <a:gd name="T40" fmla="*/ 196 w 293"/>
                  <a:gd name="T41" fmla="*/ 140 h 330"/>
                  <a:gd name="T42" fmla="*/ 223 w 293"/>
                  <a:gd name="T43" fmla="*/ 106 h 330"/>
                  <a:gd name="T44" fmla="*/ 246 w 293"/>
                  <a:gd name="T45" fmla="*/ 75 h 330"/>
                  <a:gd name="T46" fmla="*/ 265 w 293"/>
                  <a:gd name="T47" fmla="*/ 47 h 330"/>
                  <a:gd name="T48" fmla="*/ 282 w 293"/>
                  <a:gd name="T49" fmla="*/ 27 h 330"/>
                  <a:gd name="T50" fmla="*/ 293 w 293"/>
                  <a:gd name="T51" fmla="*/ 9 h 3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93"/>
                  <a:gd name="T79" fmla="*/ 0 h 330"/>
                  <a:gd name="T80" fmla="*/ 293 w 293"/>
                  <a:gd name="T81" fmla="*/ 330 h 3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93" h="330">
                    <a:moveTo>
                      <a:pt x="293" y="9"/>
                    </a:moveTo>
                    <a:lnTo>
                      <a:pt x="282" y="0"/>
                    </a:lnTo>
                    <a:lnTo>
                      <a:pt x="270" y="18"/>
                    </a:lnTo>
                    <a:lnTo>
                      <a:pt x="254" y="39"/>
                    </a:lnTo>
                    <a:lnTo>
                      <a:pt x="235" y="67"/>
                    </a:lnTo>
                    <a:lnTo>
                      <a:pt x="211" y="98"/>
                    </a:lnTo>
                    <a:lnTo>
                      <a:pt x="184" y="131"/>
                    </a:lnTo>
                    <a:lnTo>
                      <a:pt x="155" y="168"/>
                    </a:lnTo>
                    <a:lnTo>
                      <a:pt x="124" y="204"/>
                    </a:lnTo>
                    <a:lnTo>
                      <a:pt x="75" y="257"/>
                    </a:lnTo>
                    <a:lnTo>
                      <a:pt x="77" y="255"/>
                    </a:lnTo>
                    <a:lnTo>
                      <a:pt x="31" y="296"/>
                    </a:lnTo>
                    <a:lnTo>
                      <a:pt x="0" y="318"/>
                    </a:lnTo>
                    <a:lnTo>
                      <a:pt x="5" y="324"/>
                    </a:lnTo>
                    <a:lnTo>
                      <a:pt x="9" y="330"/>
                    </a:lnTo>
                    <a:lnTo>
                      <a:pt x="40" y="308"/>
                    </a:lnTo>
                    <a:lnTo>
                      <a:pt x="56" y="293"/>
                    </a:lnTo>
                    <a:lnTo>
                      <a:pt x="120" y="230"/>
                    </a:lnTo>
                    <a:lnTo>
                      <a:pt x="136" y="212"/>
                    </a:lnTo>
                    <a:lnTo>
                      <a:pt x="167" y="177"/>
                    </a:lnTo>
                    <a:lnTo>
                      <a:pt x="196" y="140"/>
                    </a:lnTo>
                    <a:lnTo>
                      <a:pt x="223" y="106"/>
                    </a:lnTo>
                    <a:lnTo>
                      <a:pt x="246" y="75"/>
                    </a:lnTo>
                    <a:lnTo>
                      <a:pt x="265" y="47"/>
                    </a:lnTo>
                    <a:lnTo>
                      <a:pt x="282" y="27"/>
                    </a:lnTo>
                    <a:lnTo>
                      <a:pt x="293" y="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9" name="Freeform 335"/>
              <p:cNvSpPr>
                <a:spLocks/>
              </p:cNvSpPr>
              <p:nvPr/>
            </p:nvSpPr>
            <p:spPr bwMode="auto">
              <a:xfrm>
                <a:off x="2797" y="2689"/>
                <a:ext cx="7" cy="9"/>
              </a:xfrm>
              <a:custGeom>
                <a:avLst/>
                <a:gdLst>
                  <a:gd name="T0" fmla="*/ 11 w 20"/>
                  <a:gd name="T1" fmla="*/ 3 h 26"/>
                  <a:gd name="T2" fmla="*/ 16 w 20"/>
                  <a:gd name="T3" fmla="*/ 0 h 26"/>
                  <a:gd name="T4" fmla="*/ 0 w 20"/>
                  <a:gd name="T5" fmla="*/ 17 h 26"/>
                  <a:gd name="T6" fmla="*/ 4 w 20"/>
                  <a:gd name="T7" fmla="*/ 21 h 26"/>
                  <a:gd name="T8" fmla="*/ 8 w 20"/>
                  <a:gd name="T9" fmla="*/ 26 h 26"/>
                  <a:gd name="T10" fmla="*/ 20 w 20"/>
                  <a:gd name="T11" fmla="*/ 14 h 26"/>
                  <a:gd name="T12" fmla="*/ 16 w 20"/>
                  <a:gd name="T13" fmla="*/ 9 h 26"/>
                  <a:gd name="T14" fmla="*/ 11 w 20"/>
                  <a:gd name="T15" fmla="*/ 3 h 26"/>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26"/>
                  <a:gd name="T26" fmla="*/ 20 w 20"/>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26">
                    <a:moveTo>
                      <a:pt x="11" y="3"/>
                    </a:moveTo>
                    <a:lnTo>
                      <a:pt x="16" y="0"/>
                    </a:lnTo>
                    <a:lnTo>
                      <a:pt x="0" y="17"/>
                    </a:lnTo>
                    <a:lnTo>
                      <a:pt x="4" y="21"/>
                    </a:lnTo>
                    <a:lnTo>
                      <a:pt x="8" y="26"/>
                    </a:lnTo>
                    <a:lnTo>
                      <a:pt x="20" y="14"/>
                    </a:lnTo>
                    <a:lnTo>
                      <a:pt x="16" y="9"/>
                    </a:lnTo>
                    <a:lnTo>
                      <a:pt x="11"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0" name="Freeform 336"/>
              <p:cNvSpPr>
                <a:spLocks/>
              </p:cNvSpPr>
              <p:nvPr/>
            </p:nvSpPr>
            <p:spPr bwMode="auto">
              <a:xfrm>
                <a:off x="2661" y="2695"/>
                <a:ext cx="139" cy="317"/>
              </a:xfrm>
              <a:custGeom>
                <a:avLst/>
                <a:gdLst>
                  <a:gd name="T0" fmla="*/ 409 w 419"/>
                  <a:gd name="T1" fmla="*/ 0 h 950"/>
                  <a:gd name="T2" fmla="*/ 400 w 419"/>
                  <a:gd name="T3" fmla="*/ 9 h 950"/>
                  <a:gd name="T4" fmla="*/ 392 w 419"/>
                  <a:gd name="T5" fmla="*/ 17 h 950"/>
                  <a:gd name="T6" fmla="*/ 372 w 419"/>
                  <a:gd name="T7" fmla="*/ 41 h 950"/>
                  <a:gd name="T8" fmla="*/ 347 w 419"/>
                  <a:gd name="T9" fmla="*/ 70 h 950"/>
                  <a:gd name="T10" fmla="*/ 319 w 419"/>
                  <a:gd name="T11" fmla="*/ 107 h 950"/>
                  <a:gd name="T12" fmla="*/ 286 w 419"/>
                  <a:gd name="T13" fmla="*/ 151 h 950"/>
                  <a:gd name="T14" fmla="*/ 261 w 419"/>
                  <a:gd name="T15" fmla="*/ 188 h 950"/>
                  <a:gd name="T16" fmla="*/ 217 w 419"/>
                  <a:gd name="T17" fmla="*/ 263 h 950"/>
                  <a:gd name="T18" fmla="*/ 179 w 419"/>
                  <a:gd name="T19" fmla="*/ 330 h 950"/>
                  <a:gd name="T20" fmla="*/ 140 w 419"/>
                  <a:gd name="T21" fmla="*/ 403 h 950"/>
                  <a:gd name="T22" fmla="*/ 90 w 419"/>
                  <a:gd name="T23" fmla="*/ 506 h 950"/>
                  <a:gd name="T24" fmla="*/ 67 w 419"/>
                  <a:gd name="T25" fmla="*/ 558 h 950"/>
                  <a:gd name="T26" fmla="*/ 40 w 419"/>
                  <a:gd name="T27" fmla="*/ 637 h 950"/>
                  <a:gd name="T28" fmla="*/ 21 w 419"/>
                  <a:gd name="T29" fmla="*/ 701 h 950"/>
                  <a:gd name="T30" fmla="*/ 9 w 419"/>
                  <a:gd name="T31" fmla="*/ 754 h 950"/>
                  <a:gd name="T32" fmla="*/ 2 w 419"/>
                  <a:gd name="T33" fmla="*/ 805 h 950"/>
                  <a:gd name="T34" fmla="*/ 0 w 419"/>
                  <a:gd name="T35" fmla="*/ 845 h 950"/>
                  <a:gd name="T36" fmla="*/ 0 w 419"/>
                  <a:gd name="T37" fmla="*/ 879 h 950"/>
                  <a:gd name="T38" fmla="*/ 3 w 419"/>
                  <a:gd name="T39" fmla="*/ 907 h 950"/>
                  <a:gd name="T40" fmla="*/ 8 w 419"/>
                  <a:gd name="T41" fmla="*/ 926 h 950"/>
                  <a:gd name="T42" fmla="*/ 11 w 419"/>
                  <a:gd name="T43" fmla="*/ 935 h 950"/>
                  <a:gd name="T44" fmla="*/ 17 w 419"/>
                  <a:gd name="T45" fmla="*/ 947 h 950"/>
                  <a:gd name="T46" fmla="*/ 17 w 419"/>
                  <a:gd name="T47" fmla="*/ 950 h 950"/>
                  <a:gd name="T48" fmla="*/ 24 w 419"/>
                  <a:gd name="T49" fmla="*/ 950 h 950"/>
                  <a:gd name="T50" fmla="*/ 31 w 419"/>
                  <a:gd name="T51" fmla="*/ 950 h 950"/>
                  <a:gd name="T52" fmla="*/ 31 w 419"/>
                  <a:gd name="T53" fmla="*/ 947 h 950"/>
                  <a:gd name="T54" fmla="*/ 28 w 419"/>
                  <a:gd name="T55" fmla="*/ 941 h 950"/>
                  <a:gd name="T56" fmla="*/ 23 w 419"/>
                  <a:gd name="T57" fmla="*/ 923 h 950"/>
                  <a:gd name="T58" fmla="*/ 18 w 419"/>
                  <a:gd name="T59" fmla="*/ 901 h 950"/>
                  <a:gd name="T60" fmla="*/ 15 w 419"/>
                  <a:gd name="T61" fmla="*/ 879 h 950"/>
                  <a:gd name="T62" fmla="*/ 15 w 419"/>
                  <a:gd name="T63" fmla="*/ 845 h 950"/>
                  <a:gd name="T64" fmla="*/ 17 w 419"/>
                  <a:gd name="T65" fmla="*/ 805 h 950"/>
                  <a:gd name="T66" fmla="*/ 24 w 419"/>
                  <a:gd name="T67" fmla="*/ 763 h 950"/>
                  <a:gd name="T68" fmla="*/ 36 w 419"/>
                  <a:gd name="T69" fmla="*/ 704 h 950"/>
                  <a:gd name="T70" fmla="*/ 55 w 419"/>
                  <a:gd name="T71" fmla="*/ 640 h 950"/>
                  <a:gd name="T72" fmla="*/ 79 w 419"/>
                  <a:gd name="T73" fmla="*/ 576 h 950"/>
                  <a:gd name="T74" fmla="*/ 123 w 419"/>
                  <a:gd name="T75" fmla="*/ 468 h 950"/>
                  <a:gd name="T76" fmla="*/ 152 w 419"/>
                  <a:gd name="T77" fmla="*/ 409 h 950"/>
                  <a:gd name="T78" fmla="*/ 190 w 419"/>
                  <a:gd name="T79" fmla="*/ 335 h 950"/>
                  <a:gd name="T80" fmla="*/ 229 w 419"/>
                  <a:gd name="T81" fmla="*/ 269 h 950"/>
                  <a:gd name="T82" fmla="*/ 255 w 419"/>
                  <a:gd name="T83" fmla="*/ 226 h 950"/>
                  <a:gd name="T84" fmla="*/ 298 w 419"/>
                  <a:gd name="T85" fmla="*/ 160 h 950"/>
                  <a:gd name="T86" fmla="*/ 330 w 419"/>
                  <a:gd name="T87" fmla="*/ 116 h 950"/>
                  <a:gd name="T88" fmla="*/ 358 w 419"/>
                  <a:gd name="T89" fmla="*/ 79 h 950"/>
                  <a:gd name="T90" fmla="*/ 383 w 419"/>
                  <a:gd name="T91" fmla="*/ 50 h 950"/>
                  <a:gd name="T92" fmla="*/ 404 w 419"/>
                  <a:gd name="T93" fmla="*/ 26 h 950"/>
                  <a:gd name="T94" fmla="*/ 419 w 419"/>
                  <a:gd name="T95" fmla="*/ 9 h 950"/>
                  <a:gd name="T96" fmla="*/ 413 w 419"/>
                  <a:gd name="T97" fmla="*/ 4 h 950"/>
                  <a:gd name="T98" fmla="*/ 409 w 419"/>
                  <a:gd name="T99" fmla="*/ 0 h 9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19"/>
                  <a:gd name="T151" fmla="*/ 0 h 950"/>
                  <a:gd name="T152" fmla="*/ 419 w 419"/>
                  <a:gd name="T153" fmla="*/ 950 h 9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19" h="950">
                    <a:moveTo>
                      <a:pt x="409" y="0"/>
                    </a:moveTo>
                    <a:lnTo>
                      <a:pt x="400" y="9"/>
                    </a:lnTo>
                    <a:lnTo>
                      <a:pt x="392" y="17"/>
                    </a:lnTo>
                    <a:lnTo>
                      <a:pt x="372" y="41"/>
                    </a:lnTo>
                    <a:lnTo>
                      <a:pt x="347" y="70"/>
                    </a:lnTo>
                    <a:lnTo>
                      <a:pt x="319" y="107"/>
                    </a:lnTo>
                    <a:lnTo>
                      <a:pt x="286" y="151"/>
                    </a:lnTo>
                    <a:lnTo>
                      <a:pt x="261" y="188"/>
                    </a:lnTo>
                    <a:lnTo>
                      <a:pt x="217" y="263"/>
                    </a:lnTo>
                    <a:lnTo>
                      <a:pt x="179" y="330"/>
                    </a:lnTo>
                    <a:lnTo>
                      <a:pt x="140" y="403"/>
                    </a:lnTo>
                    <a:lnTo>
                      <a:pt x="90" y="506"/>
                    </a:lnTo>
                    <a:lnTo>
                      <a:pt x="67" y="558"/>
                    </a:lnTo>
                    <a:lnTo>
                      <a:pt x="40" y="637"/>
                    </a:lnTo>
                    <a:lnTo>
                      <a:pt x="21" y="701"/>
                    </a:lnTo>
                    <a:lnTo>
                      <a:pt x="9" y="754"/>
                    </a:lnTo>
                    <a:lnTo>
                      <a:pt x="2" y="805"/>
                    </a:lnTo>
                    <a:lnTo>
                      <a:pt x="0" y="845"/>
                    </a:lnTo>
                    <a:lnTo>
                      <a:pt x="0" y="879"/>
                    </a:lnTo>
                    <a:lnTo>
                      <a:pt x="3" y="907"/>
                    </a:lnTo>
                    <a:lnTo>
                      <a:pt x="8" y="926"/>
                    </a:lnTo>
                    <a:lnTo>
                      <a:pt x="11" y="935"/>
                    </a:lnTo>
                    <a:lnTo>
                      <a:pt x="17" y="947"/>
                    </a:lnTo>
                    <a:lnTo>
                      <a:pt x="17" y="950"/>
                    </a:lnTo>
                    <a:lnTo>
                      <a:pt x="24" y="950"/>
                    </a:lnTo>
                    <a:lnTo>
                      <a:pt x="31" y="950"/>
                    </a:lnTo>
                    <a:lnTo>
                      <a:pt x="31" y="947"/>
                    </a:lnTo>
                    <a:lnTo>
                      <a:pt x="28" y="941"/>
                    </a:lnTo>
                    <a:lnTo>
                      <a:pt x="23" y="923"/>
                    </a:lnTo>
                    <a:lnTo>
                      <a:pt x="18" y="901"/>
                    </a:lnTo>
                    <a:lnTo>
                      <a:pt x="15" y="879"/>
                    </a:lnTo>
                    <a:lnTo>
                      <a:pt x="15" y="845"/>
                    </a:lnTo>
                    <a:lnTo>
                      <a:pt x="17" y="805"/>
                    </a:lnTo>
                    <a:lnTo>
                      <a:pt x="24" y="763"/>
                    </a:lnTo>
                    <a:lnTo>
                      <a:pt x="36" y="704"/>
                    </a:lnTo>
                    <a:lnTo>
                      <a:pt x="55" y="640"/>
                    </a:lnTo>
                    <a:lnTo>
                      <a:pt x="79" y="576"/>
                    </a:lnTo>
                    <a:lnTo>
                      <a:pt x="123" y="468"/>
                    </a:lnTo>
                    <a:lnTo>
                      <a:pt x="152" y="409"/>
                    </a:lnTo>
                    <a:lnTo>
                      <a:pt x="190" y="335"/>
                    </a:lnTo>
                    <a:lnTo>
                      <a:pt x="229" y="269"/>
                    </a:lnTo>
                    <a:lnTo>
                      <a:pt x="255" y="226"/>
                    </a:lnTo>
                    <a:lnTo>
                      <a:pt x="298" y="160"/>
                    </a:lnTo>
                    <a:lnTo>
                      <a:pt x="330" y="116"/>
                    </a:lnTo>
                    <a:lnTo>
                      <a:pt x="358" y="79"/>
                    </a:lnTo>
                    <a:lnTo>
                      <a:pt x="383" y="50"/>
                    </a:lnTo>
                    <a:lnTo>
                      <a:pt x="404" y="26"/>
                    </a:lnTo>
                    <a:lnTo>
                      <a:pt x="419" y="9"/>
                    </a:lnTo>
                    <a:lnTo>
                      <a:pt x="413" y="4"/>
                    </a:lnTo>
                    <a:lnTo>
                      <a:pt x="409"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1" name="Freeform 337"/>
              <p:cNvSpPr>
                <a:spLocks/>
              </p:cNvSpPr>
              <p:nvPr/>
            </p:nvSpPr>
            <p:spPr bwMode="auto">
              <a:xfrm>
                <a:off x="2666" y="3010"/>
                <a:ext cx="5" cy="3"/>
              </a:xfrm>
              <a:custGeom>
                <a:avLst/>
                <a:gdLst>
                  <a:gd name="T0" fmla="*/ 0 w 13"/>
                  <a:gd name="T1" fmla="*/ 5 h 9"/>
                  <a:gd name="T2" fmla="*/ 0 w 13"/>
                  <a:gd name="T3" fmla="*/ 5 h 9"/>
                  <a:gd name="T4" fmla="*/ 13 w 13"/>
                  <a:gd name="T5" fmla="*/ 9 h 9"/>
                  <a:gd name="T6" fmla="*/ 1 w 13"/>
                  <a:gd name="T7" fmla="*/ 0 h 9"/>
                  <a:gd name="T8" fmla="*/ 7 w 13"/>
                  <a:gd name="T9" fmla="*/ 5 h 9"/>
                  <a:gd name="T10" fmla="*/ 0 w 13"/>
                  <a:gd name="T11" fmla="*/ 5 h 9"/>
                  <a:gd name="T12" fmla="*/ 0 60000 65536"/>
                  <a:gd name="T13" fmla="*/ 0 60000 65536"/>
                  <a:gd name="T14" fmla="*/ 0 60000 65536"/>
                  <a:gd name="T15" fmla="*/ 0 60000 65536"/>
                  <a:gd name="T16" fmla="*/ 0 60000 65536"/>
                  <a:gd name="T17" fmla="*/ 0 60000 65536"/>
                  <a:gd name="T18" fmla="*/ 0 w 13"/>
                  <a:gd name="T19" fmla="*/ 0 h 9"/>
                  <a:gd name="T20" fmla="*/ 13 w 13"/>
                  <a:gd name="T21" fmla="*/ 9 h 9"/>
                </a:gdLst>
                <a:ahLst/>
                <a:cxnLst>
                  <a:cxn ang="T12">
                    <a:pos x="T0" y="T1"/>
                  </a:cxn>
                  <a:cxn ang="T13">
                    <a:pos x="T2" y="T3"/>
                  </a:cxn>
                  <a:cxn ang="T14">
                    <a:pos x="T4" y="T5"/>
                  </a:cxn>
                  <a:cxn ang="T15">
                    <a:pos x="T6" y="T7"/>
                  </a:cxn>
                  <a:cxn ang="T16">
                    <a:pos x="T8" y="T9"/>
                  </a:cxn>
                  <a:cxn ang="T17">
                    <a:pos x="T10" y="T11"/>
                  </a:cxn>
                </a:cxnLst>
                <a:rect l="T18" t="T19" r="T20" b="T21"/>
                <a:pathLst>
                  <a:path w="13" h="9">
                    <a:moveTo>
                      <a:pt x="0" y="5"/>
                    </a:moveTo>
                    <a:lnTo>
                      <a:pt x="0" y="5"/>
                    </a:lnTo>
                    <a:lnTo>
                      <a:pt x="13" y="9"/>
                    </a:lnTo>
                    <a:lnTo>
                      <a:pt x="1" y="0"/>
                    </a:lnTo>
                    <a:lnTo>
                      <a:pt x="7" y="5"/>
                    </a:lnTo>
                    <a:lnTo>
                      <a:pt x="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2" name="Freeform 338"/>
              <p:cNvSpPr>
                <a:spLocks/>
              </p:cNvSpPr>
              <p:nvPr/>
            </p:nvSpPr>
            <p:spPr bwMode="auto">
              <a:xfrm>
                <a:off x="2667" y="2583"/>
                <a:ext cx="296" cy="430"/>
              </a:xfrm>
              <a:custGeom>
                <a:avLst/>
                <a:gdLst>
                  <a:gd name="T0" fmla="*/ 12 w 890"/>
                  <a:gd name="T1" fmla="*/ 1289 h 1289"/>
                  <a:gd name="T2" fmla="*/ 890 w 890"/>
                  <a:gd name="T3" fmla="*/ 18 h 1289"/>
                  <a:gd name="T4" fmla="*/ 687 w 890"/>
                  <a:gd name="T5" fmla="*/ 0 h 1289"/>
                  <a:gd name="T6" fmla="*/ 684 w 890"/>
                  <a:gd name="T7" fmla="*/ 3 h 1289"/>
                  <a:gd name="T8" fmla="*/ 692 w 890"/>
                  <a:gd name="T9" fmla="*/ 15 h 1289"/>
                  <a:gd name="T10" fmla="*/ 866 w 890"/>
                  <a:gd name="T11" fmla="*/ 30 h 1289"/>
                  <a:gd name="T12" fmla="*/ 0 w 890"/>
                  <a:gd name="T13" fmla="*/ 1280 h 1289"/>
                  <a:gd name="T14" fmla="*/ 12 w 890"/>
                  <a:gd name="T15" fmla="*/ 1289 h 1289"/>
                  <a:gd name="T16" fmla="*/ 0 60000 65536"/>
                  <a:gd name="T17" fmla="*/ 0 60000 65536"/>
                  <a:gd name="T18" fmla="*/ 0 60000 65536"/>
                  <a:gd name="T19" fmla="*/ 0 60000 65536"/>
                  <a:gd name="T20" fmla="*/ 0 60000 65536"/>
                  <a:gd name="T21" fmla="*/ 0 60000 65536"/>
                  <a:gd name="T22" fmla="*/ 0 60000 65536"/>
                  <a:gd name="T23" fmla="*/ 0 60000 65536"/>
                  <a:gd name="T24" fmla="*/ 0 w 890"/>
                  <a:gd name="T25" fmla="*/ 0 h 1289"/>
                  <a:gd name="T26" fmla="*/ 890 w 890"/>
                  <a:gd name="T27" fmla="*/ 1289 h 12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90" h="1289">
                    <a:moveTo>
                      <a:pt x="12" y="1289"/>
                    </a:moveTo>
                    <a:lnTo>
                      <a:pt x="890" y="18"/>
                    </a:lnTo>
                    <a:lnTo>
                      <a:pt x="687" y="0"/>
                    </a:lnTo>
                    <a:lnTo>
                      <a:pt x="684" y="3"/>
                    </a:lnTo>
                    <a:lnTo>
                      <a:pt x="692" y="15"/>
                    </a:lnTo>
                    <a:lnTo>
                      <a:pt x="866" y="30"/>
                    </a:lnTo>
                    <a:lnTo>
                      <a:pt x="0" y="1280"/>
                    </a:lnTo>
                    <a:lnTo>
                      <a:pt x="12" y="128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3" name="Freeform 339"/>
              <p:cNvSpPr>
                <a:spLocks/>
              </p:cNvSpPr>
              <p:nvPr/>
            </p:nvSpPr>
            <p:spPr bwMode="auto">
              <a:xfrm>
                <a:off x="2634" y="2582"/>
                <a:ext cx="380" cy="573"/>
              </a:xfrm>
              <a:custGeom>
                <a:avLst/>
                <a:gdLst>
                  <a:gd name="T0" fmla="*/ 975 w 1139"/>
                  <a:gd name="T1" fmla="*/ 4 h 1719"/>
                  <a:gd name="T2" fmla="*/ 943 w 1139"/>
                  <a:gd name="T3" fmla="*/ 37 h 1719"/>
                  <a:gd name="T4" fmla="*/ 887 w 1139"/>
                  <a:gd name="T5" fmla="*/ 90 h 1719"/>
                  <a:gd name="T6" fmla="*/ 820 w 1139"/>
                  <a:gd name="T7" fmla="*/ 153 h 1719"/>
                  <a:gd name="T8" fmla="*/ 754 w 1139"/>
                  <a:gd name="T9" fmla="*/ 215 h 1719"/>
                  <a:gd name="T10" fmla="*/ 700 w 1139"/>
                  <a:gd name="T11" fmla="*/ 262 h 1719"/>
                  <a:gd name="T12" fmla="*/ 663 w 1139"/>
                  <a:gd name="T13" fmla="*/ 293 h 1719"/>
                  <a:gd name="T14" fmla="*/ 610 w 1139"/>
                  <a:gd name="T15" fmla="*/ 346 h 1719"/>
                  <a:gd name="T16" fmla="*/ 542 w 1139"/>
                  <a:gd name="T17" fmla="*/ 423 h 1719"/>
                  <a:gd name="T18" fmla="*/ 468 w 1139"/>
                  <a:gd name="T19" fmla="*/ 511 h 1719"/>
                  <a:gd name="T20" fmla="*/ 396 w 1139"/>
                  <a:gd name="T21" fmla="*/ 602 h 1719"/>
                  <a:gd name="T22" fmla="*/ 333 w 1139"/>
                  <a:gd name="T23" fmla="*/ 689 h 1719"/>
                  <a:gd name="T24" fmla="*/ 287 w 1139"/>
                  <a:gd name="T25" fmla="*/ 764 h 1719"/>
                  <a:gd name="T26" fmla="*/ 246 w 1139"/>
                  <a:gd name="T27" fmla="*/ 844 h 1719"/>
                  <a:gd name="T28" fmla="*/ 211 w 1139"/>
                  <a:gd name="T29" fmla="*/ 922 h 1719"/>
                  <a:gd name="T30" fmla="*/ 183 w 1139"/>
                  <a:gd name="T31" fmla="*/ 993 h 1719"/>
                  <a:gd name="T32" fmla="*/ 162 w 1139"/>
                  <a:gd name="T33" fmla="*/ 1047 h 1719"/>
                  <a:gd name="T34" fmla="*/ 150 w 1139"/>
                  <a:gd name="T35" fmla="*/ 1079 h 1719"/>
                  <a:gd name="T36" fmla="*/ 149 w 1139"/>
                  <a:gd name="T37" fmla="*/ 1085 h 1719"/>
                  <a:gd name="T38" fmla="*/ 141 w 1139"/>
                  <a:gd name="T39" fmla="*/ 1106 h 1719"/>
                  <a:gd name="T40" fmla="*/ 128 w 1139"/>
                  <a:gd name="T41" fmla="*/ 1141 h 1719"/>
                  <a:gd name="T42" fmla="*/ 110 w 1139"/>
                  <a:gd name="T43" fmla="*/ 1187 h 1719"/>
                  <a:gd name="T44" fmla="*/ 90 w 1139"/>
                  <a:gd name="T45" fmla="*/ 1236 h 1719"/>
                  <a:gd name="T46" fmla="*/ 69 w 1139"/>
                  <a:gd name="T47" fmla="*/ 1283 h 1719"/>
                  <a:gd name="T48" fmla="*/ 49 w 1139"/>
                  <a:gd name="T49" fmla="*/ 1327 h 1719"/>
                  <a:gd name="T50" fmla="*/ 29 w 1139"/>
                  <a:gd name="T51" fmla="*/ 1387 h 1719"/>
                  <a:gd name="T52" fmla="*/ 12 w 1139"/>
                  <a:gd name="T53" fmla="*/ 1459 h 1719"/>
                  <a:gd name="T54" fmla="*/ 1 w 1139"/>
                  <a:gd name="T55" fmla="*/ 1539 h 1719"/>
                  <a:gd name="T56" fmla="*/ 1 w 1139"/>
                  <a:gd name="T57" fmla="*/ 1617 h 1719"/>
                  <a:gd name="T58" fmla="*/ 13 w 1139"/>
                  <a:gd name="T59" fmla="*/ 1688 h 1719"/>
                  <a:gd name="T60" fmla="*/ 34 w 1139"/>
                  <a:gd name="T61" fmla="*/ 1698 h 1719"/>
                  <a:gd name="T62" fmla="*/ 99 w 1139"/>
                  <a:gd name="T63" fmla="*/ 1557 h 1719"/>
                  <a:gd name="T64" fmla="*/ 209 w 1139"/>
                  <a:gd name="T65" fmla="*/ 1321 h 1719"/>
                  <a:gd name="T66" fmla="*/ 352 w 1139"/>
                  <a:gd name="T67" fmla="*/ 1046 h 1719"/>
                  <a:gd name="T68" fmla="*/ 510 w 1139"/>
                  <a:gd name="T69" fmla="*/ 778 h 1719"/>
                  <a:gd name="T70" fmla="*/ 666 w 1139"/>
                  <a:gd name="T71" fmla="*/ 568 h 1719"/>
                  <a:gd name="T72" fmla="*/ 1139 w 1139"/>
                  <a:gd name="T73" fmla="*/ 16 h 1719"/>
                  <a:gd name="T74" fmla="*/ 980 w 1139"/>
                  <a:gd name="T75" fmla="*/ 0 h 17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39"/>
                  <a:gd name="T115" fmla="*/ 0 h 1719"/>
                  <a:gd name="T116" fmla="*/ 1139 w 1139"/>
                  <a:gd name="T117" fmla="*/ 1719 h 171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39" h="1719">
                    <a:moveTo>
                      <a:pt x="980" y="0"/>
                    </a:moveTo>
                    <a:lnTo>
                      <a:pt x="975" y="4"/>
                    </a:lnTo>
                    <a:lnTo>
                      <a:pt x="962" y="16"/>
                    </a:lnTo>
                    <a:lnTo>
                      <a:pt x="943" y="37"/>
                    </a:lnTo>
                    <a:lnTo>
                      <a:pt x="916" y="62"/>
                    </a:lnTo>
                    <a:lnTo>
                      <a:pt x="887" y="90"/>
                    </a:lnTo>
                    <a:lnTo>
                      <a:pt x="854" y="121"/>
                    </a:lnTo>
                    <a:lnTo>
                      <a:pt x="820" y="153"/>
                    </a:lnTo>
                    <a:lnTo>
                      <a:pt x="787" y="186"/>
                    </a:lnTo>
                    <a:lnTo>
                      <a:pt x="754" y="215"/>
                    </a:lnTo>
                    <a:lnTo>
                      <a:pt x="725" y="241"/>
                    </a:lnTo>
                    <a:lnTo>
                      <a:pt x="700" y="262"/>
                    </a:lnTo>
                    <a:lnTo>
                      <a:pt x="680" y="278"/>
                    </a:lnTo>
                    <a:lnTo>
                      <a:pt x="663" y="293"/>
                    </a:lnTo>
                    <a:lnTo>
                      <a:pt x="638" y="317"/>
                    </a:lnTo>
                    <a:lnTo>
                      <a:pt x="610" y="346"/>
                    </a:lnTo>
                    <a:lnTo>
                      <a:pt x="577" y="381"/>
                    </a:lnTo>
                    <a:lnTo>
                      <a:pt x="542" y="423"/>
                    </a:lnTo>
                    <a:lnTo>
                      <a:pt x="505" y="465"/>
                    </a:lnTo>
                    <a:lnTo>
                      <a:pt x="468" y="511"/>
                    </a:lnTo>
                    <a:lnTo>
                      <a:pt x="432" y="557"/>
                    </a:lnTo>
                    <a:lnTo>
                      <a:pt x="396" y="602"/>
                    </a:lnTo>
                    <a:lnTo>
                      <a:pt x="364" y="646"/>
                    </a:lnTo>
                    <a:lnTo>
                      <a:pt x="333" y="689"/>
                    </a:lnTo>
                    <a:lnTo>
                      <a:pt x="308" y="727"/>
                    </a:lnTo>
                    <a:lnTo>
                      <a:pt x="287" y="764"/>
                    </a:lnTo>
                    <a:lnTo>
                      <a:pt x="265" y="803"/>
                    </a:lnTo>
                    <a:lnTo>
                      <a:pt x="246" y="844"/>
                    </a:lnTo>
                    <a:lnTo>
                      <a:pt x="227" y="884"/>
                    </a:lnTo>
                    <a:lnTo>
                      <a:pt x="211" y="922"/>
                    </a:lnTo>
                    <a:lnTo>
                      <a:pt x="196" y="959"/>
                    </a:lnTo>
                    <a:lnTo>
                      <a:pt x="183" y="993"/>
                    </a:lnTo>
                    <a:lnTo>
                      <a:pt x="171" y="1024"/>
                    </a:lnTo>
                    <a:lnTo>
                      <a:pt x="162" y="1047"/>
                    </a:lnTo>
                    <a:lnTo>
                      <a:pt x="155" y="1066"/>
                    </a:lnTo>
                    <a:lnTo>
                      <a:pt x="150" y="1079"/>
                    </a:lnTo>
                    <a:lnTo>
                      <a:pt x="149" y="1084"/>
                    </a:lnTo>
                    <a:lnTo>
                      <a:pt x="149" y="1085"/>
                    </a:lnTo>
                    <a:lnTo>
                      <a:pt x="146" y="1094"/>
                    </a:lnTo>
                    <a:lnTo>
                      <a:pt x="141" y="1106"/>
                    </a:lnTo>
                    <a:lnTo>
                      <a:pt x="135" y="1122"/>
                    </a:lnTo>
                    <a:lnTo>
                      <a:pt x="128" y="1141"/>
                    </a:lnTo>
                    <a:lnTo>
                      <a:pt x="119" y="1163"/>
                    </a:lnTo>
                    <a:lnTo>
                      <a:pt x="110" y="1187"/>
                    </a:lnTo>
                    <a:lnTo>
                      <a:pt x="100" y="1211"/>
                    </a:lnTo>
                    <a:lnTo>
                      <a:pt x="90" y="1236"/>
                    </a:lnTo>
                    <a:lnTo>
                      <a:pt x="79" y="1259"/>
                    </a:lnTo>
                    <a:lnTo>
                      <a:pt x="69" y="1283"/>
                    </a:lnTo>
                    <a:lnTo>
                      <a:pt x="59" y="1305"/>
                    </a:lnTo>
                    <a:lnTo>
                      <a:pt x="49" y="1327"/>
                    </a:lnTo>
                    <a:lnTo>
                      <a:pt x="38" y="1355"/>
                    </a:lnTo>
                    <a:lnTo>
                      <a:pt x="29" y="1387"/>
                    </a:lnTo>
                    <a:lnTo>
                      <a:pt x="21" y="1423"/>
                    </a:lnTo>
                    <a:lnTo>
                      <a:pt x="12" y="1459"/>
                    </a:lnTo>
                    <a:lnTo>
                      <a:pt x="6" y="1499"/>
                    </a:lnTo>
                    <a:lnTo>
                      <a:pt x="1" y="1539"/>
                    </a:lnTo>
                    <a:lnTo>
                      <a:pt x="0" y="1577"/>
                    </a:lnTo>
                    <a:lnTo>
                      <a:pt x="1" y="1617"/>
                    </a:lnTo>
                    <a:lnTo>
                      <a:pt x="6" y="1652"/>
                    </a:lnTo>
                    <a:lnTo>
                      <a:pt x="13" y="1688"/>
                    </a:lnTo>
                    <a:lnTo>
                      <a:pt x="25" y="1719"/>
                    </a:lnTo>
                    <a:lnTo>
                      <a:pt x="34" y="1698"/>
                    </a:lnTo>
                    <a:lnTo>
                      <a:pt x="59" y="1642"/>
                    </a:lnTo>
                    <a:lnTo>
                      <a:pt x="99" y="1557"/>
                    </a:lnTo>
                    <a:lnTo>
                      <a:pt x="149" y="1448"/>
                    </a:lnTo>
                    <a:lnTo>
                      <a:pt x="209" y="1321"/>
                    </a:lnTo>
                    <a:lnTo>
                      <a:pt x="278" y="1186"/>
                    </a:lnTo>
                    <a:lnTo>
                      <a:pt x="352" y="1046"/>
                    </a:lnTo>
                    <a:lnTo>
                      <a:pt x="430" y="907"/>
                    </a:lnTo>
                    <a:lnTo>
                      <a:pt x="510" y="778"/>
                    </a:lnTo>
                    <a:lnTo>
                      <a:pt x="589" y="663"/>
                    </a:lnTo>
                    <a:lnTo>
                      <a:pt x="666" y="568"/>
                    </a:lnTo>
                    <a:lnTo>
                      <a:pt x="738" y="504"/>
                    </a:lnTo>
                    <a:lnTo>
                      <a:pt x="1139" y="16"/>
                    </a:lnTo>
                    <a:lnTo>
                      <a:pt x="980" y="0"/>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4" name="Freeform 340"/>
              <p:cNvSpPr>
                <a:spLocks/>
              </p:cNvSpPr>
              <p:nvPr/>
            </p:nvSpPr>
            <p:spPr bwMode="auto">
              <a:xfrm>
                <a:off x="2958" y="2581"/>
                <a:ext cx="4" cy="4"/>
              </a:xfrm>
              <a:custGeom>
                <a:avLst/>
                <a:gdLst>
                  <a:gd name="T0" fmla="*/ 13 w 13"/>
                  <a:gd name="T1" fmla="*/ 8 h 13"/>
                  <a:gd name="T2" fmla="*/ 4 w 13"/>
                  <a:gd name="T3" fmla="*/ 0 h 13"/>
                  <a:gd name="T4" fmla="*/ 0 w 13"/>
                  <a:gd name="T5" fmla="*/ 4 h 13"/>
                  <a:gd name="T6" fmla="*/ 4 w 13"/>
                  <a:gd name="T7" fmla="*/ 8 h 13"/>
                  <a:gd name="T8" fmla="*/ 9 w 13"/>
                  <a:gd name="T9" fmla="*/ 13 h 13"/>
                  <a:gd name="T10" fmla="*/ 13 w 13"/>
                  <a:gd name="T11" fmla="*/ 8 h 13"/>
                  <a:gd name="T12" fmla="*/ 0 60000 65536"/>
                  <a:gd name="T13" fmla="*/ 0 60000 65536"/>
                  <a:gd name="T14" fmla="*/ 0 60000 65536"/>
                  <a:gd name="T15" fmla="*/ 0 60000 65536"/>
                  <a:gd name="T16" fmla="*/ 0 60000 65536"/>
                  <a:gd name="T17" fmla="*/ 0 60000 65536"/>
                  <a:gd name="T18" fmla="*/ 0 w 13"/>
                  <a:gd name="T19" fmla="*/ 0 h 13"/>
                  <a:gd name="T20" fmla="*/ 13 w 13"/>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3" h="13">
                    <a:moveTo>
                      <a:pt x="13" y="8"/>
                    </a:moveTo>
                    <a:lnTo>
                      <a:pt x="4" y="0"/>
                    </a:lnTo>
                    <a:lnTo>
                      <a:pt x="0" y="4"/>
                    </a:lnTo>
                    <a:lnTo>
                      <a:pt x="4" y="8"/>
                    </a:lnTo>
                    <a:lnTo>
                      <a:pt x="9" y="13"/>
                    </a:lnTo>
                    <a:lnTo>
                      <a:pt x="13"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5" name="Freeform 341"/>
              <p:cNvSpPr>
                <a:spLocks/>
              </p:cNvSpPr>
              <p:nvPr/>
            </p:nvSpPr>
            <p:spPr bwMode="auto">
              <a:xfrm>
                <a:off x="2836" y="2581"/>
                <a:ext cx="125" cy="118"/>
              </a:xfrm>
              <a:custGeom>
                <a:avLst/>
                <a:gdLst>
                  <a:gd name="T0" fmla="*/ 370 w 375"/>
                  <a:gd name="T1" fmla="*/ 6 h 352"/>
                  <a:gd name="T2" fmla="*/ 366 w 375"/>
                  <a:gd name="T3" fmla="*/ 0 h 352"/>
                  <a:gd name="T4" fmla="*/ 352 w 375"/>
                  <a:gd name="T5" fmla="*/ 12 h 352"/>
                  <a:gd name="T6" fmla="*/ 321 w 375"/>
                  <a:gd name="T7" fmla="*/ 45 h 352"/>
                  <a:gd name="T8" fmla="*/ 307 w 375"/>
                  <a:gd name="T9" fmla="*/ 59 h 352"/>
                  <a:gd name="T10" fmla="*/ 277 w 375"/>
                  <a:gd name="T11" fmla="*/ 87 h 352"/>
                  <a:gd name="T12" fmla="*/ 245 w 375"/>
                  <a:gd name="T13" fmla="*/ 118 h 352"/>
                  <a:gd name="T14" fmla="*/ 208 w 375"/>
                  <a:gd name="T15" fmla="*/ 154 h 352"/>
                  <a:gd name="T16" fmla="*/ 145 w 375"/>
                  <a:gd name="T17" fmla="*/ 211 h 352"/>
                  <a:gd name="T18" fmla="*/ 115 w 375"/>
                  <a:gd name="T19" fmla="*/ 238 h 352"/>
                  <a:gd name="T20" fmla="*/ 90 w 375"/>
                  <a:gd name="T21" fmla="*/ 258 h 352"/>
                  <a:gd name="T22" fmla="*/ 71 w 375"/>
                  <a:gd name="T23" fmla="*/ 274 h 352"/>
                  <a:gd name="T24" fmla="*/ 53 w 375"/>
                  <a:gd name="T25" fmla="*/ 289 h 352"/>
                  <a:gd name="T26" fmla="*/ 40 w 375"/>
                  <a:gd name="T27" fmla="*/ 301 h 352"/>
                  <a:gd name="T28" fmla="*/ 0 w 375"/>
                  <a:gd name="T29" fmla="*/ 344 h 352"/>
                  <a:gd name="T30" fmla="*/ 5 w 375"/>
                  <a:gd name="T31" fmla="*/ 348 h 352"/>
                  <a:gd name="T32" fmla="*/ 9 w 375"/>
                  <a:gd name="T33" fmla="*/ 352 h 352"/>
                  <a:gd name="T34" fmla="*/ 25 w 375"/>
                  <a:gd name="T35" fmla="*/ 336 h 352"/>
                  <a:gd name="T36" fmla="*/ 62 w 375"/>
                  <a:gd name="T37" fmla="*/ 301 h 352"/>
                  <a:gd name="T38" fmla="*/ 80 w 375"/>
                  <a:gd name="T39" fmla="*/ 286 h 352"/>
                  <a:gd name="T40" fmla="*/ 99 w 375"/>
                  <a:gd name="T41" fmla="*/ 270 h 352"/>
                  <a:gd name="T42" fmla="*/ 124 w 375"/>
                  <a:gd name="T43" fmla="*/ 249 h 352"/>
                  <a:gd name="T44" fmla="*/ 154 w 375"/>
                  <a:gd name="T45" fmla="*/ 223 h 352"/>
                  <a:gd name="T46" fmla="*/ 155 w 375"/>
                  <a:gd name="T47" fmla="*/ 221 h 352"/>
                  <a:gd name="T48" fmla="*/ 254 w 375"/>
                  <a:gd name="T49" fmla="*/ 127 h 352"/>
                  <a:gd name="T50" fmla="*/ 286 w 375"/>
                  <a:gd name="T51" fmla="*/ 96 h 352"/>
                  <a:gd name="T52" fmla="*/ 316 w 375"/>
                  <a:gd name="T53" fmla="*/ 68 h 352"/>
                  <a:gd name="T54" fmla="*/ 354 w 375"/>
                  <a:gd name="T55" fmla="*/ 33 h 352"/>
                  <a:gd name="T56" fmla="*/ 361 w 375"/>
                  <a:gd name="T57" fmla="*/ 24 h 352"/>
                  <a:gd name="T58" fmla="*/ 361 w 375"/>
                  <a:gd name="T59" fmla="*/ 24 h 352"/>
                  <a:gd name="T60" fmla="*/ 375 w 375"/>
                  <a:gd name="T61" fmla="*/ 11 h 352"/>
                  <a:gd name="T62" fmla="*/ 370 w 375"/>
                  <a:gd name="T63" fmla="*/ 6 h 3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5"/>
                  <a:gd name="T97" fmla="*/ 0 h 352"/>
                  <a:gd name="T98" fmla="*/ 375 w 375"/>
                  <a:gd name="T99" fmla="*/ 352 h 35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5" h="352">
                    <a:moveTo>
                      <a:pt x="370" y="6"/>
                    </a:moveTo>
                    <a:lnTo>
                      <a:pt x="366" y="0"/>
                    </a:lnTo>
                    <a:lnTo>
                      <a:pt x="352" y="12"/>
                    </a:lnTo>
                    <a:lnTo>
                      <a:pt x="321" y="45"/>
                    </a:lnTo>
                    <a:lnTo>
                      <a:pt x="307" y="59"/>
                    </a:lnTo>
                    <a:lnTo>
                      <a:pt x="277" y="87"/>
                    </a:lnTo>
                    <a:lnTo>
                      <a:pt x="245" y="118"/>
                    </a:lnTo>
                    <a:lnTo>
                      <a:pt x="208" y="154"/>
                    </a:lnTo>
                    <a:lnTo>
                      <a:pt x="145" y="211"/>
                    </a:lnTo>
                    <a:lnTo>
                      <a:pt x="115" y="238"/>
                    </a:lnTo>
                    <a:lnTo>
                      <a:pt x="90" y="258"/>
                    </a:lnTo>
                    <a:lnTo>
                      <a:pt x="71" y="274"/>
                    </a:lnTo>
                    <a:lnTo>
                      <a:pt x="53" y="289"/>
                    </a:lnTo>
                    <a:lnTo>
                      <a:pt x="40" y="301"/>
                    </a:lnTo>
                    <a:lnTo>
                      <a:pt x="0" y="344"/>
                    </a:lnTo>
                    <a:lnTo>
                      <a:pt x="5" y="348"/>
                    </a:lnTo>
                    <a:lnTo>
                      <a:pt x="9" y="352"/>
                    </a:lnTo>
                    <a:lnTo>
                      <a:pt x="25" y="336"/>
                    </a:lnTo>
                    <a:lnTo>
                      <a:pt x="62" y="301"/>
                    </a:lnTo>
                    <a:lnTo>
                      <a:pt x="80" y="286"/>
                    </a:lnTo>
                    <a:lnTo>
                      <a:pt x="99" y="270"/>
                    </a:lnTo>
                    <a:lnTo>
                      <a:pt x="124" y="249"/>
                    </a:lnTo>
                    <a:lnTo>
                      <a:pt x="154" y="223"/>
                    </a:lnTo>
                    <a:lnTo>
                      <a:pt x="155" y="221"/>
                    </a:lnTo>
                    <a:lnTo>
                      <a:pt x="254" y="127"/>
                    </a:lnTo>
                    <a:lnTo>
                      <a:pt x="286" y="96"/>
                    </a:lnTo>
                    <a:lnTo>
                      <a:pt x="316" y="68"/>
                    </a:lnTo>
                    <a:lnTo>
                      <a:pt x="354" y="33"/>
                    </a:lnTo>
                    <a:lnTo>
                      <a:pt x="361" y="24"/>
                    </a:lnTo>
                    <a:lnTo>
                      <a:pt x="375" y="11"/>
                    </a:lnTo>
                    <a:lnTo>
                      <a:pt x="370"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6" name="Freeform 342"/>
              <p:cNvSpPr>
                <a:spLocks/>
              </p:cNvSpPr>
              <p:nvPr/>
            </p:nvSpPr>
            <p:spPr bwMode="auto">
              <a:xfrm>
                <a:off x="2693" y="2696"/>
                <a:ext cx="147" cy="218"/>
              </a:xfrm>
              <a:custGeom>
                <a:avLst/>
                <a:gdLst>
                  <a:gd name="T0" fmla="*/ 430 w 441"/>
                  <a:gd name="T1" fmla="*/ 0 h 654"/>
                  <a:gd name="T2" fmla="*/ 389 w 441"/>
                  <a:gd name="T3" fmla="*/ 44 h 654"/>
                  <a:gd name="T4" fmla="*/ 396 w 441"/>
                  <a:gd name="T5" fmla="*/ 35 h 654"/>
                  <a:gd name="T6" fmla="*/ 361 w 441"/>
                  <a:gd name="T7" fmla="*/ 76 h 654"/>
                  <a:gd name="T8" fmla="*/ 324 w 441"/>
                  <a:gd name="T9" fmla="*/ 119 h 654"/>
                  <a:gd name="T10" fmla="*/ 251 w 441"/>
                  <a:gd name="T11" fmla="*/ 210 h 654"/>
                  <a:gd name="T12" fmla="*/ 215 w 441"/>
                  <a:gd name="T13" fmla="*/ 256 h 654"/>
                  <a:gd name="T14" fmla="*/ 183 w 441"/>
                  <a:gd name="T15" fmla="*/ 300 h 654"/>
                  <a:gd name="T16" fmla="*/ 152 w 441"/>
                  <a:gd name="T17" fmla="*/ 343 h 654"/>
                  <a:gd name="T18" fmla="*/ 131 w 441"/>
                  <a:gd name="T19" fmla="*/ 374 h 654"/>
                  <a:gd name="T20" fmla="*/ 106 w 441"/>
                  <a:gd name="T21" fmla="*/ 419 h 654"/>
                  <a:gd name="T22" fmla="*/ 84 w 441"/>
                  <a:gd name="T23" fmla="*/ 458 h 654"/>
                  <a:gd name="T24" fmla="*/ 65 w 441"/>
                  <a:gd name="T25" fmla="*/ 499 h 654"/>
                  <a:gd name="T26" fmla="*/ 34 w 441"/>
                  <a:gd name="T27" fmla="*/ 564 h 654"/>
                  <a:gd name="T28" fmla="*/ 28 w 441"/>
                  <a:gd name="T29" fmla="*/ 577 h 654"/>
                  <a:gd name="T30" fmla="*/ 13 w 441"/>
                  <a:gd name="T31" fmla="*/ 614 h 654"/>
                  <a:gd name="T32" fmla="*/ 0 w 441"/>
                  <a:gd name="T33" fmla="*/ 648 h 654"/>
                  <a:gd name="T34" fmla="*/ 8 w 441"/>
                  <a:gd name="T35" fmla="*/ 651 h 654"/>
                  <a:gd name="T36" fmla="*/ 15 w 441"/>
                  <a:gd name="T37" fmla="*/ 654 h 654"/>
                  <a:gd name="T38" fmla="*/ 28 w 441"/>
                  <a:gd name="T39" fmla="*/ 620 h 654"/>
                  <a:gd name="T40" fmla="*/ 43 w 441"/>
                  <a:gd name="T41" fmla="*/ 583 h 654"/>
                  <a:gd name="T42" fmla="*/ 69 w 441"/>
                  <a:gd name="T43" fmla="*/ 520 h 654"/>
                  <a:gd name="T44" fmla="*/ 77 w 441"/>
                  <a:gd name="T45" fmla="*/ 505 h 654"/>
                  <a:gd name="T46" fmla="*/ 96 w 441"/>
                  <a:gd name="T47" fmla="*/ 464 h 654"/>
                  <a:gd name="T48" fmla="*/ 118 w 441"/>
                  <a:gd name="T49" fmla="*/ 425 h 654"/>
                  <a:gd name="T50" fmla="*/ 134 w 441"/>
                  <a:gd name="T51" fmla="*/ 397 h 654"/>
                  <a:gd name="T52" fmla="*/ 164 w 441"/>
                  <a:gd name="T53" fmla="*/ 352 h 654"/>
                  <a:gd name="T54" fmla="*/ 195 w 441"/>
                  <a:gd name="T55" fmla="*/ 309 h 654"/>
                  <a:gd name="T56" fmla="*/ 227 w 441"/>
                  <a:gd name="T57" fmla="*/ 265 h 654"/>
                  <a:gd name="T58" fmla="*/ 262 w 441"/>
                  <a:gd name="T59" fmla="*/ 219 h 654"/>
                  <a:gd name="T60" fmla="*/ 336 w 441"/>
                  <a:gd name="T61" fmla="*/ 128 h 654"/>
                  <a:gd name="T62" fmla="*/ 373 w 441"/>
                  <a:gd name="T63" fmla="*/ 85 h 654"/>
                  <a:gd name="T64" fmla="*/ 408 w 441"/>
                  <a:gd name="T65" fmla="*/ 44 h 654"/>
                  <a:gd name="T66" fmla="*/ 441 w 441"/>
                  <a:gd name="T67" fmla="*/ 8 h 654"/>
                  <a:gd name="T68" fmla="*/ 435 w 441"/>
                  <a:gd name="T69" fmla="*/ 4 h 654"/>
                  <a:gd name="T70" fmla="*/ 430 w 441"/>
                  <a:gd name="T71" fmla="*/ 0 h 6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1"/>
                  <a:gd name="T109" fmla="*/ 0 h 654"/>
                  <a:gd name="T110" fmla="*/ 441 w 441"/>
                  <a:gd name="T111" fmla="*/ 654 h 6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1" h="654">
                    <a:moveTo>
                      <a:pt x="430" y="0"/>
                    </a:moveTo>
                    <a:lnTo>
                      <a:pt x="389" y="44"/>
                    </a:lnTo>
                    <a:lnTo>
                      <a:pt x="396" y="35"/>
                    </a:lnTo>
                    <a:lnTo>
                      <a:pt x="361" y="76"/>
                    </a:lnTo>
                    <a:lnTo>
                      <a:pt x="324" y="119"/>
                    </a:lnTo>
                    <a:lnTo>
                      <a:pt x="251" y="210"/>
                    </a:lnTo>
                    <a:lnTo>
                      <a:pt x="215" y="256"/>
                    </a:lnTo>
                    <a:lnTo>
                      <a:pt x="183" y="300"/>
                    </a:lnTo>
                    <a:lnTo>
                      <a:pt x="152" y="343"/>
                    </a:lnTo>
                    <a:lnTo>
                      <a:pt x="131" y="374"/>
                    </a:lnTo>
                    <a:lnTo>
                      <a:pt x="106" y="419"/>
                    </a:lnTo>
                    <a:lnTo>
                      <a:pt x="84" y="458"/>
                    </a:lnTo>
                    <a:lnTo>
                      <a:pt x="65" y="499"/>
                    </a:lnTo>
                    <a:lnTo>
                      <a:pt x="34" y="564"/>
                    </a:lnTo>
                    <a:lnTo>
                      <a:pt x="28" y="577"/>
                    </a:lnTo>
                    <a:lnTo>
                      <a:pt x="13" y="614"/>
                    </a:lnTo>
                    <a:lnTo>
                      <a:pt x="0" y="648"/>
                    </a:lnTo>
                    <a:lnTo>
                      <a:pt x="8" y="651"/>
                    </a:lnTo>
                    <a:lnTo>
                      <a:pt x="15" y="654"/>
                    </a:lnTo>
                    <a:lnTo>
                      <a:pt x="28" y="620"/>
                    </a:lnTo>
                    <a:lnTo>
                      <a:pt x="43" y="583"/>
                    </a:lnTo>
                    <a:lnTo>
                      <a:pt x="69" y="520"/>
                    </a:lnTo>
                    <a:lnTo>
                      <a:pt x="77" y="505"/>
                    </a:lnTo>
                    <a:lnTo>
                      <a:pt x="96" y="464"/>
                    </a:lnTo>
                    <a:lnTo>
                      <a:pt x="118" y="425"/>
                    </a:lnTo>
                    <a:lnTo>
                      <a:pt x="134" y="397"/>
                    </a:lnTo>
                    <a:lnTo>
                      <a:pt x="164" y="352"/>
                    </a:lnTo>
                    <a:lnTo>
                      <a:pt x="195" y="309"/>
                    </a:lnTo>
                    <a:lnTo>
                      <a:pt x="227" y="265"/>
                    </a:lnTo>
                    <a:lnTo>
                      <a:pt x="262" y="219"/>
                    </a:lnTo>
                    <a:lnTo>
                      <a:pt x="336" y="128"/>
                    </a:lnTo>
                    <a:lnTo>
                      <a:pt x="373" y="85"/>
                    </a:lnTo>
                    <a:lnTo>
                      <a:pt x="408" y="44"/>
                    </a:lnTo>
                    <a:lnTo>
                      <a:pt x="441" y="8"/>
                    </a:lnTo>
                    <a:lnTo>
                      <a:pt x="435" y="4"/>
                    </a:lnTo>
                    <a:lnTo>
                      <a:pt x="43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7" name="Freeform 343"/>
              <p:cNvSpPr>
                <a:spLocks/>
              </p:cNvSpPr>
              <p:nvPr/>
            </p:nvSpPr>
            <p:spPr bwMode="auto">
              <a:xfrm>
                <a:off x="2681" y="2894"/>
                <a:ext cx="19" cy="50"/>
              </a:xfrm>
              <a:custGeom>
                <a:avLst/>
                <a:gdLst>
                  <a:gd name="T0" fmla="*/ 34 w 55"/>
                  <a:gd name="T1" fmla="*/ 53 h 148"/>
                  <a:gd name="T2" fmla="*/ 55 w 55"/>
                  <a:gd name="T3" fmla="*/ 0 h 148"/>
                  <a:gd name="T4" fmla="*/ 22 w 55"/>
                  <a:gd name="T5" fmla="*/ 85 h 148"/>
                  <a:gd name="T6" fmla="*/ 14 w 55"/>
                  <a:gd name="T7" fmla="*/ 109 h 148"/>
                  <a:gd name="T8" fmla="*/ 6 w 55"/>
                  <a:gd name="T9" fmla="*/ 128 h 148"/>
                  <a:gd name="T10" fmla="*/ 0 w 55"/>
                  <a:gd name="T11" fmla="*/ 145 h 148"/>
                  <a:gd name="T12" fmla="*/ 8 w 55"/>
                  <a:gd name="T13" fmla="*/ 147 h 148"/>
                  <a:gd name="T14" fmla="*/ 15 w 55"/>
                  <a:gd name="T15" fmla="*/ 148 h 148"/>
                  <a:gd name="T16" fmla="*/ 21 w 55"/>
                  <a:gd name="T17" fmla="*/ 131 h 148"/>
                  <a:gd name="T18" fmla="*/ 28 w 55"/>
                  <a:gd name="T19" fmla="*/ 112 h 148"/>
                  <a:gd name="T20" fmla="*/ 37 w 55"/>
                  <a:gd name="T21" fmla="*/ 88 h 148"/>
                  <a:gd name="T22" fmla="*/ 49 w 55"/>
                  <a:gd name="T23" fmla="*/ 57 h 148"/>
                  <a:gd name="T24" fmla="*/ 42 w 55"/>
                  <a:gd name="T25" fmla="*/ 56 h 148"/>
                  <a:gd name="T26" fmla="*/ 34 w 55"/>
                  <a:gd name="T27" fmla="*/ 53 h 1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5"/>
                  <a:gd name="T43" fmla="*/ 0 h 148"/>
                  <a:gd name="T44" fmla="*/ 55 w 55"/>
                  <a:gd name="T45" fmla="*/ 148 h 1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5" h="148">
                    <a:moveTo>
                      <a:pt x="34" y="53"/>
                    </a:moveTo>
                    <a:lnTo>
                      <a:pt x="55" y="0"/>
                    </a:lnTo>
                    <a:lnTo>
                      <a:pt x="22" y="85"/>
                    </a:lnTo>
                    <a:lnTo>
                      <a:pt x="14" y="109"/>
                    </a:lnTo>
                    <a:lnTo>
                      <a:pt x="6" y="128"/>
                    </a:lnTo>
                    <a:lnTo>
                      <a:pt x="0" y="145"/>
                    </a:lnTo>
                    <a:lnTo>
                      <a:pt x="8" y="147"/>
                    </a:lnTo>
                    <a:lnTo>
                      <a:pt x="15" y="148"/>
                    </a:lnTo>
                    <a:lnTo>
                      <a:pt x="21" y="131"/>
                    </a:lnTo>
                    <a:lnTo>
                      <a:pt x="28" y="112"/>
                    </a:lnTo>
                    <a:lnTo>
                      <a:pt x="37" y="88"/>
                    </a:lnTo>
                    <a:lnTo>
                      <a:pt x="49" y="57"/>
                    </a:lnTo>
                    <a:lnTo>
                      <a:pt x="42" y="56"/>
                    </a:lnTo>
                    <a:lnTo>
                      <a:pt x="34" y="5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8" name="Freeform 344"/>
              <p:cNvSpPr>
                <a:spLocks/>
              </p:cNvSpPr>
              <p:nvPr/>
            </p:nvSpPr>
            <p:spPr bwMode="auto">
              <a:xfrm>
                <a:off x="2681" y="2943"/>
                <a:ext cx="5" cy="1"/>
              </a:xfrm>
              <a:custGeom>
                <a:avLst/>
                <a:gdLst>
                  <a:gd name="T0" fmla="*/ 0 w 15"/>
                  <a:gd name="T1" fmla="*/ 0 h 3"/>
                  <a:gd name="T2" fmla="*/ 0 w 15"/>
                  <a:gd name="T3" fmla="*/ 0 h 3"/>
                  <a:gd name="T4" fmla="*/ 0 w 15"/>
                  <a:gd name="T5" fmla="*/ 2 h 3"/>
                  <a:gd name="T6" fmla="*/ 0 w 15"/>
                  <a:gd name="T7" fmla="*/ 3 h 3"/>
                  <a:gd name="T8" fmla="*/ 8 w 15"/>
                  <a:gd name="T9" fmla="*/ 3 h 3"/>
                  <a:gd name="T10" fmla="*/ 15 w 15"/>
                  <a:gd name="T11" fmla="*/ 3 h 3"/>
                  <a:gd name="T12" fmla="*/ 15 w 15"/>
                  <a:gd name="T13" fmla="*/ 2 h 3"/>
                  <a:gd name="T14" fmla="*/ 8 w 15"/>
                  <a:gd name="T15" fmla="*/ 2 h 3"/>
                  <a:gd name="T16" fmla="*/ 0 w 15"/>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3"/>
                  <a:gd name="T29" fmla="*/ 15 w 15"/>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3">
                    <a:moveTo>
                      <a:pt x="0" y="0"/>
                    </a:moveTo>
                    <a:lnTo>
                      <a:pt x="0" y="0"/>
                    </a:lnTo>
                    <a:lnTo>
                      <a:pt x="0" y="2"/>
                    </a:lnTo>
                    <a:lnTo>
                      <a:pt x="0" y="3"/>
                    </a:lnTo>
                    <a:lnTo>
                      <a:pt x="8" y="3"/>
                    </a:lnTo>
                    <a:lnTo>
                      <a:pt x="15" y="3"/>
                    </a:lnTo>
                    <a:lnTo>
                      <a:pt x="15" y="2"/>
                    </a:lnTo>
                    <a:lnTo>
                      <a:pt x="8" y="2"/>
                    </a:ln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9" name="Freeform 345"/>
              <p:cNvSpPr>
                <a:spLocks/>
              </p:cNvSpPr>
              <p:nvPr/>
            </p:nvSpPr>
            <p:spPr bwMode="auto">
              <a:xfrm>
                <a:off x="2675" y="2943"/>
                <a:ext cx="11" cy="20"/>
              </a:xfrm>
              <a:custGeom>
                <a:avLst/>
                <a:gdLst>
                  <a:gd name="T0" fmla="*/ 28 w 35"/>
                  <a:gd name="T1" fmla="*/ 1 h 59"/>
                  <a:gd name="T2" fmla="*/ 20 w 35"/>
                  <a:gd name="T3" fmla="*/ 0 h 59"/>
                  <a:gd name="T4" fmla="*/ 17 w 35"/>
                  <a:gd name="T5" fmla="*/ 9 h 59"/>
                  <a:gd name="T6" fmla="*/ 13 w 35"/>
                  <a:gd name="T7" fmla="*/ 21 h 59"/>
                  <a:gd name="T8" fmla="*/ 7 w 35"/>
                  <a:gd name="T9" fmla="*/ 37 h 59"/>
                  <a:gd name="T10" fmla="*/ 0 w 35"/>
                  <a:gd name="T11" fmla="*/ 56 h 59"/>
                  <a:gd name="T12" fmla="*/ 7 w 35"/>
                  <a:gd name="T13" fmla="*/ 57 h 59"/>
                  <a:gd name="T14" fmla="*/ 14 w 35"/>
                  <a:gd name="T15" fmla="*/ 59 h 59"/>
                  <a:gd name="T16" fmla="*/ 22 w 35"/>
                  <a:gd name="T17" fmla="*/ 40 h 59"/>
                  <a:gd name="T18" fmla="*/ 28 w 35"/>
                  <a:gd name="T19" fmla="*/ 23 h 59"/>
                  <a:gd name="T20" fmla="*/ 32 w 35"/>
                  <a:gd name="T21" fmla="*/ 12 h 59"/>
                  <a:gd name="T22" fmla="*/ 35 w 35"/>
                  <a:gd name="T23" fmla="*/ 3 h 59"/>
                  <a:gd name="T24" fmla="*/ 35 w 35"/>
                  <a:gd name="T25" fmla="*/ 1 h 59"/>
                  <a:gd name="T26" fmla="*/ 35 w 35"/>
                  <a:gd name="T27" fmla="*/ 1 h 59"/>
                  <a:gd name="T28" fmla="*/ 28 w 35"/>
                  <a:gd name="T29" fmla="*/ 1 h 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59"/>
                  <a:gd name="T47" fmla="*/ 35 w 35"/>
                  <a:gd name="T48" fmla="*/ 59 h 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59">
                    <a:moveTo>
                      <a:pt x="28" y="1"/>
                    </a:moveTo>
                    <a:lnTo>
                      <a:pt x="20" y="0"/>
                    </a:lnTo>
                    <a:lnTo>
                      <a:pt x="17" y="9"/>
                    </a:lnTo>
                    <a:lnTo>
                      <a:pt x="13" y="21"/>
                    </a:lnTo>
                    <a:lnTo>
                      <a:pt x="7" y="37"/>
                    </a:lnTo>
                    <a:lnTo>
                      <a:pt x="0" y="56"/>
                    </a:lnTo>
                    <a:lnTo>
                      <a:pt x="7" y="57"/>
                    </a:lnTo>
                    <a:lnTo>
                      <a:pt x="14" y="59"/>
                    </a:lnTo>
                    <a:lnTo>
                      <a:pt x="22" y="40"/>
                    </a:lnTo>
                    <a:lnTo>
                      <a:pt x="28" y="23"/>
                    </a:lnTo>
                    <a:lnTo>
                      <a:pt x="32" y="12"/>
                    </a:lnTo>
                    <a:lnTo>
                      <a:pt x="35" y="3"/>
                    </a:lnTo>
                    <a:lnTo>
                      <a:pt x="35" y="1"/>
                    </a:lnTo>
                    <a:lnTo>
                      <a:pt x="28" y="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0" name="Freeform 346"/>
              <p:cNvSpPr>
                <a:spLocks/>
              </p:cNvSpPr>
              <p:nvPr/>
            </p:nvSpPr>
            <p:spPr bwMode="auto">
              <a:xfrm>
                <a:off x="2672" y="2961"/>
                <a:ext cx="7" cy="15"/>
              </a:xfrm>
              <a:custGeom>
                <a:avLst/>
                <a:gdLst>
                  <a:gd name="T0" fmla="*/ 16 w 23"/>
                  <a:gd name="T1" fmla="*/ 3 h 43"/>
                  <a:gd name="T2" fmla="*/ 9 w 23"/>
                  <a:gd name="T3" fmla="*/ 0 h 43"/>
                  <a:gd name="T4" fmla="*/ 0 w 23"/>
                  <a:gd name="T5" fmla="*/ 22 h 43"/>
                  <a:gd name="T6" fmla="*/ 7 w 23"/>
                  <a:gd name="T7" fmla="*/ 25 h 43"/>
                  <a:gd name="T8" fmla="*/ 15 w 23"/>
                  <a:gd name="T9" fmla="*/ 28 h 43"/>
                  <a:gd name="T10" fmla="*/ 9 w 23"/>
                  <a:gd name="T11" fmla="*/ 43 h 43"/>
                  <a:gd name="T12" fmla="*/ 23 w 23"/>
                  <a:gd name="T13" fmla="*/ 5 h 43"/>
                  <a:gd name="T14" fmla="*/ 16 w 23"/>
                  <a:gd name="T15" fmla="*/ 3 h 43"/>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43"/>
                  <a:gd name="T26" fmla="*/ 23 w 23"/>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43">
                    <a:moveTo>
                      <a:pt x="16" y="3"/>
                    </a:moveTo>
                    <a:lnTo>
                      <a:pt x="9" y="0"/>
                    </a:lnTo>
                    <a:lnTo>
                      <a:pt x="0" y="22"/>
                    </a:lnTo>
                    <a:lnTo>
                      <a:pt x="7" y="25"/>
                    </a:lnTo>
                    <a:lnTo>
                      <a:pt x="15" y="28"/>
                    </a:lnTo>
                    <a:lnTo>
                      <a:pt x="9" y="43"/>
                    </a:lnTo>
                    <a:lnTo>
                      <a:pt x="23" y="5"/>
                    </a:lnTo>
                    <a:lnTo>
                      <a:pt x="16"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1" name="Freeform 347"/>
              <p:cNvSpPr>
                <a:spLocks/>
              </p:cNvSpPr>
              <p:nvPr/>
            </p:nvSpPr>
            <p:spPr bwMode="auto">
              <a:xfrm>
                <a:off x="2655" y="2961"/>
                <a:ext cx="22" cy="50"/>
              </a:xfrm>
              <a:custGeom>
                <a:avLst/>
                <a:gdLst>
                  <a:gd name="T0" fmla="*/ 50 w 65"/>
                  <a:gd name="T1" fmla="*/ 22 h 148"/>
                  <a:gd name="T2" fmla="*/ 59 w 65"/>
                  <a:gd name="T3" fmla="*/ 0 h 148"/>
                  <a:gd name="T4" fmla="*/ 44 w 65"/>
                  <a:gd name="T5" fmla="*/ 37 h 148"/>
                  <a:gd name="T6" fmla="*/ 31 w 65"/>
                  <a:gd name="T7" fmla="*/ 70 h 148"/>
                  <a:gd name="T8" fmla="*/ 20 w 65"/>
                  <a:gd name="T9" fmla="*/ 95 h 148"/>
                  <a:gd name="T10" fmla="*/ 0 w 65"/>
                  <a:gd name="T11" fmla="*/ 142 h 148"/>
                  <a:gd name="T12" fmla="*/ 7 w 65"/>
                  <a:gd name="T13" fmla="*/ 145 h 148"/>
                  <a:gd name="T14" fmla="*/ 15 w 65"/>
                  <a:gd name="T15" fmla="*/ 148 h 148"/>
                  <a:gd name="T16" fmla="*/ 35 w 65"/>
                  <a:gd name="T17" fmla="*/ 101 h 148"/>
                  <a:gd name="T18" fmla="*/ 45 w 65"/>
                  <a:gd name="T19" fmla="*/ 76 h 148"/>
                  <a:gd name="T20" fmla="*/ 53 w 65"/>
                  <a:gd name="T21" fmla="*/ 61 h 148"/>
                  <a:gd name="T22" fmla="*/ 65 w 65"/>
                  <a:gd name="T23" fmla="*/ 27 h 148"/>
                  <a:gd name="T24" fmla="*/ 57 w 65"/>
                  <a:gd name="T25" fmla="*/ 25 h 148"/>
                  <a:gd name="T26" fmla="*/ 50 w 65"/>
                  <a:gd name="T27" fmla="*/ 22 h 1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
                  <a:gd name="T43" fmla="*/ 0 h 148"/>
                  <a:gd name="T44" fmla="*/ 65 w 65"/>
                  <a:gd name="T45" fmla="*/ 148 h 1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 h="148">
                    <a:moveTo>
                      <a:pt x="50" y="22"/>
                    </a:moveTo>
                    <a:lnTo>
                      <a:pt x="59" y="0"/>
                    </a:lnTo>
                    <a:lnTo>
                      <a:pt x="44" y="37"/>
                    </a:lnTo>
                    <a:lnTo>
                      <a:pt x="31" y="70"/>
                    </a:lnTo>
                    <a:lnTo>
                      <a:pt x="20" y="95"/>
                    </a:lnTo>
                    <a:lnTo>
                      <a:pt x="0" y="142"/>
                    </a:lnTo>
                    <a:lnTo>
                      <a:pt x="7" y="145"/>
                    </a:lnTo>
                    <a:lnTo>
                      <a:pt x="15" y="148"/>
                    </a:lnTo>
                    <a:lnTo>
                      <a:pt x="35" y="101"/>
                    </a:lnTo>
                    <a:lnTo>
                      <a:pt x="45" y="76"/>
                    </a:lnTo>
                    <a:lnTo>
                      <a:pt x="53" y="61"/>
                    </a:lnTo>
                    <a:lnTo>
                      <a:pt x="65" y="27"/>
                    </a:lnTo>
                    <a:lnTo>
                      <a:pt x="57" y="25"/>
                    </a:lnTo>
                    <a:lnTo>
                      <a:pt x="50" y="2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2" name="Freeform 348"/>
              <p:cNvSpPr>
                <a:spLocks/>
              </p:cNvSpPr>
              <p:nvPr/>
            </p:nvSpPr>
            <p:spPr bwMode="auto">
              <a:xfrm>
                <a:off x="2632" y="2994"/>
                <a:ext cx="35" cy="162"/>
              </a:xfrm>
              <a:custGeom>
                <a:avLst/>
                <a:gdLst>
                  <a:gd name="T0" fmla="*/ 76 w 104"/>
                  <a:gd name="T1" fmla="*/ 47 h 486"/>
                  <a:gd name="T2" fmla="*/ 70 w 104"/>
                  <a:gd name="T3" fmla="*/ 44 h 486"/>
                  <a:gd name="T4" fmla="*/ 45 w 104"/>
                  <a:gd name="T5" fmla="*/ 97 h 486"/>
                  <a:gd name="T6" fmla="*/ 38 w 104"/>
                  <a:gd name="T7" fmla="*/ 117 h 486"/>
                  <a:gd name="T8" fmla="*/ 29 w 104"/>
                  <a:gd name="T9" fmla="*/ 150 h 486"/>
                  <a:gd name="T10" fmla="*/ 20 w 104"/>
                  <a:gd name="T11" fmla="*/ 185 h 486"/>
                  <a:gd name="T12" fmla="*/ 11 w 104"/>
                  <a:gd name="T13" fmla="*/ 221 h 486"/>
                  <a:gd name="T14" fmla="*/ 5 w 104"/>
                  <a:gd name="T15" fmla="*/ 263 h 486"/>
                  <a:gd name="T16" fmla="*/ 1 w 104"/>
                  <a:gd name="T17" fmla="*/ 303 h 486"/>
                  <a:gd name="T18" fmla="*/ 0 w 104"/>
                  <a:gd name="T19" fmla="*/ 341 h 486"/>
                  <a:gd name="T20" fmla="*/ 1 w 104"/>
                  <a:gd name="T21" fmla="*/ 381 h 486"/>
                  <a:gd name="T22" fmla="*/ 5 w 104"/>
                  <a:gd name="T23" fmla="*/ 419 h 486"/>
                  <a:gd name="T24" fmla="*/ 13 w 104"/>
                  <a:gd name="T25" fmla="*/ 453 h 486"/>
                  <a:gd name="T26" fmla="*/ 25 w 104"/>
                  <a:gd name="T27" fmla="*/ 484 h 486"/>
                  <a:gd name="T28" fmla="*/ 39 w 104"/>
                  <a:gd name="T29" fmla="*/ 486 h 486"/>
                  <a:gd name="T30" fmla="*/ 33 w 104"/>
                  <a:gd name="T31" fmla="*/ 464 h 486"/>
                  <a:gd name="T32" fmla="*/ 28 w 104"/>
                  <a:gd name="T33" fmla="*/ 450 h 486"/>
                  <a:gd name="T34" fmla="*/ 20 w 104"/>
                  <a:gd name="T35" fmla="*/ 413 h 486"/>
                  <a:gd name="T36" fmla="*/ 16 w 104"/>
                  <a:gd name="T37" fmla="*/ 381 h 486"/>
                  <a:gd name="T38" fmla="*/ 14 w 104"/>
                  <a:gd name="T39" fmla="*/ 341 h 486"/>
                  <a:gd name="T40" fmla="*/ 16 w 104"/>
                  <a:gd name="T41" fmla="*/ 303 h 486"/>
                  <a:gd name="T42" fmla="*/ 20 w 104"/>
                  <a:gd name="T43" fmla="*/ 263 h 486"/>
                  <a:gd name="T44" fmla="*/ 26 w 104"/>
                  <a:gd name="T45" fmla="*/ 226 h 486"/>
                  <a:gd name="T46" fmla="*/ 35 w 104"/>
                  <a:gd name="T47" fmla="*/ 188 h 486"/>
                  <a:gd name="T48" fmla="*/ 44 w 104"/>
                  <a:gd name="T49" fmla="*/ 153 h 486"/>
                  <a:gd name="T50" fmla="*/ 53 w 104"/>
                  <a:gd name="T51" fmla="*/ 120 h 486"/>
                  <a:gd name="T52" fmla="*/ 66 w 104"/>
                  <a:gd name="T53" fmla="*/ 85 h 486"/>
                  <a:gd name="T54" fmla="*/ 104 w 104"/>
                  <a:gd name="T55" fmla="*/ 0 h 486"/>
                  <a:gd name="T56" fmla="*/ 84 w 104"/>
                  <a:gd name="T57" fmla="*/ 50 h 486"/>
                  <a:gd name="T58" fmla="*/ 76 w 104"/>
                  <a:gd name="T59" fmla="*/ 47 h 48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04"/>
                  <a:gd name="T91" fmla="*/ 0 h 486"/>
                  <a:gd name="T92" fmla="*/ 104 w 104"/>
                  <a:gd name="T93" fmla="*/ 486 h 48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04" h="486">
                    <a:moveTo>
                      <a:pt x="76" y="47"/>
                    </a:moveTo>
                    <a:lnTo>
                      <a:pt x="70" y="44"/>
                    </a:lnTo>
                    <a:lnTo>
                      <a:pt x="45" y="97"/>
                    </a:lnTo>
                    <a:lnTo>
                      <a:pt x="38" y="117"/>
                    </a:lnTo>
                    <a:lnTo>
                      <a:pt x="29" y="150"/>
                    </a:lnTo>
                    <a:lnTo>
                      <a:pt x="20" y="185"/>
                    </a:lnTo>
                    <a:lnTo>
                      <a:pt x="11" y="221"/>
                    </a:lnTo>
                    <a:lnTo>
                      <a:pt x="5" y="263"/>
                    </a:lnTo>
                    <a:lnTo>
                      <a:pt x="1" y="303"/>
                    </a:lnTo>
                    <a:lnTo>
                      <a:pt x="0" y="341"/>
                    </a:lnTo>
                    <a:lnTo>
                      <a:pt x="1" y="381"/>
                    </a:lnTo>
                    <a:lnTo>
                      <a:pt x="5" y="419"/>
                    </a:lnTo>
                    <a:lnTo>
                      <a:pt x="13" y="453"/>
                    </a:lnTo>
                    <a:lnTo>
                      <a:pt x="25" y="484"/>
                    </a:lnTo>
                    <a:lnTo>
                      <a:pt x="39" y="486"/>
                    </a:lnTo>
                    <a:lnTo>
                      <a:pt x="33" y="464"/>
                    </a:lnTo>
                    <a:lnTo>
                      <a:pt x="28" y="450"/>
                    </a:lnTo>
                    <a:lnTo>
                      <a:pt x="20" y="413"/>
                    </a:lnTo>
                    <a:lnTo>
                      <a:pt x="16" y="381"/>
                    </a:lnTo>
                    <a:lnTo>
                      <a:pt x="14" y="341"/>
                    </a:lnTo>
                    <a:lnTo>
                      <a:pt x="16" y="303"/>
                    </a:lnTo>
                    <a:lnTo>
                      <a:pt x="20" y="263"/>
                    </a:lnTo>
                    <a:lnTo>
                      <a:pt x="26" y="226"/>
                    </a:lnTo>
                    <a:lnTo>
                      <a:pt x="35" y="188"/>
                    </a:lnTo>
                    <a:lnTo>
                      <a:pt x="44" y="153"/>
                    </a:lnTo>
                    <a:lnTo>
                      <a:pt x="53" y="120"/>
                    </a:lnTo>
                    <a:lnTo>
                      <a:pt x="66" y="85"/>
                    </a:lnTo>
                    <a:lnTo>
                      <a:pt x="104" y="0"/>
                    </a:lnTo>
                    <a:lnTo>
                      <a:pt x="84" y="50"/>
                    </a:lnTo>
                    <a:lnTo>
                      <a:pt x="76" y="4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3" name="Freeform 349"/>
              <p:cNvSpPr>
                <a:spLocks/>
              </p:cNvSpPr>
              <p:nvPr/>
            </p:nvSpPr>
            <p:spPr bwMode="auto">
              <a:xfrm>
                <a:off x="2640" y="2580"/>
                <a:ext cx="376" cy="576"/>
              </a:xfrm>
              <a:custGeom>
                <a:avLst/>
                <a:gdLst>
                  <a:gd name="T0" fmla="*/ 16 w 1128"/>
                  <a:gd name="T1" fmla="*/ 1729 h 1729"/>
                  <a:gd name="T2" fmla="*/ 25 w 1128"/>
                  <a:gd name="T3" fmla="*/ 1708 h 1729"/>
                  <a:gd name="T4" fmla="*/ 86 w 1128"/>
                  <a:gd name="T5" fmla="*/ 1571 h 1729"/>
                  <a:gd name="T6" fmla="*/ 89 w 1128"/>
                  <a:gd name="T7" fmla="*/ 1567 h 1729"/>
                  <a:gd name="T8" fmla="*/ 139 w 1128"/>
                  <a:gd name="T9" fmla="*/ 1458 h 1729"/>
                  <a:gd name="T10" fmla="*/ 199 w 1128"/>
                  <a:gd name="T11" fmla="*/ 1331 h 1729"/>
                  <a:gd name="T12" fmla="*/ 268 w 1128"/>
                  <a:gd name="T13" fmla="*/ 1195 h 1729"/>
                  <a:gd name="T14" fmla="*/ 342 w 1128"/>
                  <a:gd name="T15" fmla="*/ 1056 h 1729"/>
                  <a:gd name="T16" fmla="*/ 420 w 1128"/>
                  <a:gd name="T17" fmla="*/ 917 h 1729"/>
                  <a:gd name="T18" fmla="*/ 492 w 1128"/>
                  <a:gd name="T19" fmla="*/ 799 h 1729"/>
                  <a:gd name="T20" fmla="*/ 579 w 1128"/>
                  <a:gd name="T21" fmla="*/ 674 h 1729"/>
                  <a:gd name="T22" fmla="*/ 656 w 1128"/>
                  <a:gd name="T23" fmla="*/ 580 h 1729"/>
                  <a:gd name="T24" fmla="*/ 726 w 1128"/>
                  <a:gd name="T25" fmla="*/ 517 h 1729"/>
                  <a:gd name="T26" fmla="*/ 1128 w 1128"/>
                  <a:gd name="T27" fmla="*/ 28 h 1729"/>
                  <a:gd name="T28" fmla="*/ 1123 w 1128"/>
                  <a:gd name="T29" fmla="*/ 16 h 1729"/>
                  <a:gd name="T30" fmla="*/ 964 w 1128"/>
                  <a:gd name="T31" fmla="*/ 0 h 1729"/>
                  <a:gd name="T32" fmla="*/ 959 w 1128"/>
                  <a:gd name="T33" fmla="*/ 3 h 1729"/>
                  <a:gd name="T34" fmla="*/ 964 w 1128"/>
                  <a:gd name="T35" fmla="*/ 14 h 1729"/>
                  <a:gd name="T36" fmla="*/ 1109 w 1128"/>
                  <a:gd name="T37" fmla="*/ 29 h 1729"/>
                  <a:gd name="T38" fmla="*/ 718 w 1128"/>
                  <a:gd name="T39" fmla="*/ 505 h 1729"/>
                  <a:gd name="T40" fmla="*/ 644 w 1128"/>
                  <a:gd name="T41" fmla="*/ 571 h 1729"/>
                  <a:gd name="T42" fmla="*/ 567 w 1128"/>
                  <a:gd name="T43" fmla="*/ 665 h 1729"/>
                  <a:gd name="T44" fmla="*/ 495 w 1128"/>
                  <a:gd name="T45" fmla="*/ 770 h 1729"/>
                  <a:gd name="T46" fmla="*/ 408 w 1128"/>
                  <a:gd name="T47" fmla="*/ 911 h 1729"/>
                  <a:gd name="T48" fmla="*/ 330 w 1128"/>
                  <a:gd name="T49" fmla="*/ 1050 h 1729"/>
                  <a:gd name="T50" fmla="*/ 256 w 1128"/>
                  <a:gd name="T51" fmla="*/ 1190 h 1729"/>
                  <a:gd name="T52" fmla="*/ 187 w 1128"/>
                  <a:gd name="T53" fmla="*/ 1325 h 1729"/>
                  <a:gd name="T54" fmla="*/ 127 w 1128"/>
                  <a:gd name="T55" fmla="*/ 1452 h 1729"/>
                  <a:gd name="T56" fmla="*/ 77 w 1128"/>
                  <a:gd name="T57" fmla="*/ 1561 h 1729"/>
                  <a:gd name="T58" fmla="*/ 0 w 1128"/>
                  <a:gd name="T59" fmla="*/ 1727 h 1729"/>
                  <a:gd name="T60" fmla="*/ 10 w 1128"/>
                  <a:gd name="T61" fmla="*/ 1702 h 1729"/>
                  <a:gd name="T62" fmla="*/ 10 w 1128"/>
                  <a:gd name="T63" fmla="*/ 1707 h 1729"/>
                  <a:gd name="T64" fmla="*/ 16 w 1128"/>
                  <a:gd name="T65" fmla="*/ 1729 h 17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8"/>
                  <a:gd name="T100" fmla="*/ 0 h 1729"/>
                  <a:gd name="T101" fmla="*/ 1128 w 1128"/>
                  <a:gd name="T102" fmla="*/ 1729 h 17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8" h="1729">
                    <a:moveTo>
                      <a:pt x="16" y="1729"/>
                    </a:moveTo>
                    <a:lnTo>
                      <a:pt x="25" y="1708"/>
                    </a:lnTo>
                    <a:lnTo>
                      <a:pt x="86" y="1571"/>
                    </a:lnTo>
                    <a:lnTo>
                      <a:pt x="89" y="1567"/>
                    </a:lnTo>
                    <a:lnTo>
                      <a:pt x="139" y="1458"/>
                    </a:lnTo>
                    <a:lnTo>
                      <a:pt x="199" y="1331"/>
                    </a:lnTo>
                    <a:lnTo>
                      <a:pt x="268" y="1195"/>
                    </a:lnTo>
                    <a:lnTo>
                      <a:pt x="342" y="1056"/>
                    </a:lnTo>
                    <a:lnTo>
                      <a:pt x="420" y="917"/>
                    </a:lnTo>
                    <a:lnTo>
                      <a:pt x="492" y="799"/>
                    </a:lnTo>
                    <a:lnTo>
                      <a:pt x="579" y="674"/>
                    </a:lnTo>
                    <a:lnTo>
                      <a:pt x="656" y="580"/>
                    </a:lnTo>
                    <a:lnTo>
                      <a:pt x="726" y="517"/>
                    </a:lnTo>
                    <a:lnTo>
                      <a:pt x="1128" y="28"/>
                    </a:lnTo>
                    <a:lnTo>
                      <a:pt x="1123" y="16"/>
                    </a:lnTo>
                    <a:lnTo>
                      <a:pt x="964" y="0"/>
                    </a:lnTo>
                    <a:lnTo>
                      <a:pt x="959" y="3"/>
                    </a:lnTo>
                    <a:lnTo>
                      <a:pt x="964" y="14"/>
                    </a:lnTo>
                    <a:lnTo>
                      <a:pt x="1109" y="29"/>
                    </a:lnTo>
                    <a:lnTo>
                      <a:pt x="718" y="505"/>
                    </a:lnTo>
                    <a:lnTo>
                      <a:pt x="644" y="571"/>
                    </a:lnTo>
                    <a:lnTo>
                      <a:pt x="567" y="665"/>
                    </a:lnTo>
                    <a:lnTo>
                      <a:pt x="495" y="770"/>
                    </a:lnTo>
                    <a:lnTo>
                      <a:pt x="408" y="911"/>
                    </a:lnTo>
                    <a:lnTo>
                      <a:pt x="330" y="1050"/>
                    </a:lnTo>
                    <a:lnTo>
                      <a:pt x="256" y="1190"/>
                    </a:lnTo>
                    <a:lnTo>
                      <a:pt x="187" y="1325"/>
                    </a:lnTo>
                    <a:lnTo>
                      <a:pt x="127" y="1452"/>
                    </a:lnTo>
                    <a:lnTo>
                      <a:pt x="77" y="1561"/>
                    </a:lnTo>
                    <a:lnTo>
                      <a:pt x="0" y="1727"/>
                    </a:lnTo>
                    <a:lnTo>
                      <a:pt x="10" y="1702"/>
                    </a:lnTo>
                    <a:lnTo>
                      <a:pt x="10" y="1707"/>
                    </a:lnTo>
                    <a:lnTo>
                      <a:pt x="16" y="172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4" name="Freeform 350"/>
              <p:cNvSpPr>
                <a:spLocks/>
              </p:cNvSpPr>
              <p:nvPr/>
            </p:nvSpPr>
            <p:spPr bwMode="auto">
              <a:xfrm>
                <a:off x="2599" y="2568"/>
                <a:ext cx="495" cy="1024"/>
              </a:xfrm>
              <a:custGeom>
                <a:avLst/>
                <a:gdLst>
                  <a:gd name="T0" fmla="*/ 1231 w 1486"/>
                  <a:gd name="T1" fmla="*/ 10 h 3072"/>
                  <a:gd name="T2" fmla="*/ 1192 w 1486"/>
                  <a:gd name="T3" fmla="*/ 57 h 3072"/>
                  <a:gd name="T4" fmla="*/ 1128 w 1486"/>
                  <a:gd name="T5" fmla="*/ 135 h 3072"/>
                  <a:gd name="T6" fmla="*/ 1052 w 1486"/>
                  <a:gd name="T7" fmla="*/ 227 h 3072"/>
                  <a:gd name="T8" fmla="*/ 976 w 1486"/>
                  <a:gd name="T9" fmla="*/ 313 h 3072"/>
                  <a:gd name="T10" fmla="*/ 918 w 1486"/>
                  <a:gd name="T11" fmla="*/ 380 h 3072"/>
                  <a:gd name="T12" fmla="*/ 882 w 1486"/>
                  <a:gd name="T13" fmla="*/ 414 h 3072"/>
                  <a:gd name="T14" fmla="*/ 847 w 1486"/>
                  <a:gd name="T15" fmla="*/ 446 h 3072"/>
                  <a:gd name="T16" fmla="*/ 809 w 1486"/>
                  <a:gd name="T17" fmla="*/ 480 h 3072"/>
                  <a:gd name="T18" fmla="*/ 769 w 1486"/>
                  <a:gd name="T19" fmla="*/ 520 h 3072"/>
                  <a:gd name="T20" fmla="*/ 728 w 1486"/>
                  <a:gd name="T21" fmla="*/ 562 h 3072"/>
                  <a:gd name="T22" fmla="*/ 688 w 1486"/>
                  <a:gd name="T23" fmla="*/ 611 h 3072"/>
                  <a:gd name="T24" fmla="*/ 661 w 1486"/>
                  <a:gd name="T25" fmla="*/ 646 h 3072"/>
                  <a:gd name="T26" fmla="*/ 614 w 1486"/>
                  <a:gd name="T27" fmla="*/ 704 h 3072"/>
                  <a:gd name="T28" fmla="*/ 535 w 1486"/>
                  <a:gd name="T29" fmla="*/ 810 h 3072"/>
                  <a:gd name="T30" fmla="*/ 439 w 1486"/>
                  <a:gd name="T31" fmla="*/ 951 h 3072"/>
                  <a:gd name="T32" fmla="*/ 340 w 1486"/>
                  <a:gd name="T33" fmla="*/ 1118 h 3072"/>
                  <a:gd name="T34" fmla="*/ 256 w 1486"/>
                  <a:gd name="T35" fmla="*/ 1299 h 3072"/>
                  <a:gd name="T36" fmla="*/ 221 w 1486"/>
                  <a:gd name="T37" fmla="*/ 1397 h 3072"/>
                  <a:gd name="T38" fmla="*/ 205 w 1486"/>
                  <a:gd name="T39" fmla="*/ 1447 h 3072"/>
                  <a:gd name="T40" fmla="*/ 180 w 1486"/>
                  <a:gd name="T41" fmla="*/ 1528 h 3072"/>
                  <a:gd name="T42" fmla="*/ 149 w 1486"/>
                  <a:gd name="T43" fmla="*/ 1623 h 3072"/>
                  <a:gd name="T44" fmla="*/ 118 w 1486"/>
                  <a:gd name="T45" fmla="*/ 1711 h 3072"/>
                  <a:gd name="T46" fmla="*/ 93 w 1486"/>
                  <a:gd name="T47" fmla="*/ 1777 h 3072"/>
                  <a:gd name="T48" fmla="*/ 75 w 1486"/>
                  <a:gd name="T49" fmla="*/ 1811 h 3072"/>
                  <a:gd name="T50" fmla="*/ 56 w 1486"/>
                  <a:gd name="T51" fmla="*/ 1858 h 3072"/>
                  <a:gd name="T52" fmla="*/ 35 w 1486"/>
                  <a:gd name="T53" fmla="*/ 1933 h 3072"/>
                  <a:gd name="T54" fmla="*/ 16 w 1486"/>
                  <a:gd name="T55" fmla="*/ 2037 h 3072"/>
                  <a:gd name="T56" fmla="*/ 3 w 1486"/>
                  <a:gd name="T57" fmla="*/ 2172 h 3072"/>
                  <a:gd name="T58" fmla="*/ 0 w 1486"/>
                  <a:gd name="T59" fmla="*/ 2340 h 3072"/>
                  <a:gd name="T60" fmla="*/ 3 w 1486"/>
                  <a:gd name="T61" fmla="*/ 2442 h 3072"/>
                  <a:gd name="T62" fmla="*/ 10 w 1486"/>
                  <a:gd name="T63" fmla="*/ 2464 h 3072"/>
                  <a:gd name="T64" fmla="*/ 23 w 1486"/>
                  <a:gd name="T65" fmla="*/ 2503 h 3072"/>
                  <a:gd name="T66" fmla="*/ 37 w 1486"/>
                  <a:gd name="T67" fmla="*/ 2556 h 3072"/>
                  <a:gd name="T68" fmla="*/ 50 w 1486"/>
                  <a:gd name="T69" fmla="*/ 2618 h 3072"/>
                  <a:gd name="T70" fmla="*/ 57 w 1486"/>
                  <a:gd name="T71" fmla="*/ 2686 h 3072"/>
                  <a:gd name="T72" fmla="*/ 62 w 1486"/>
                  <a:gd name="T73" fmla="*/ 2746 h 3072"/>
                  <a:gd name="T74" fmla="*/ 88 w 1486"/>
                  <a:gd name="T75" fmla="*/ 2810 h 3072"/>
                  <a:gd name="T76" fmla="*/ 132 w 1486"/>
                  <a:gd name="T77" fmla="*/ 2878 h 3072"/>
                  <a:gd name="T78" fmla="*/ 190 w 1486"/>
                  <a:gd name="T79" fmla="*/ 2945 h 3072"/>
                  <a:gd name="T80" fmla="*/ 250 w 1486"/>
                  <a:gd name="T81" fmla="*/ 3006 h 3072"/>
                  <a:gd name="T82" fmla="*/ 308 w 1486"/>
                  <a:gd name="T83" fmla="*/ 3054 h 3072"/>
                  <a:gd name="T84" fmla="*/ 315 w 1486"/>
                  <a:gd name="T85" fmla="*/ 2402 h 3072"/>
                  <a:gd name="T86" fmla="*/ 302 w 1486"/>
                  <a:gd name="T87" fmla="*/ 2415 h 3072"/>
                  <a:gd name="T88" fmla="*/ 271 w 1486"/>
                  <a:gd name="T89" fmla="*/ 2443 h 3072"/>
                  <a:gd name="T90" fmla="*/ 234 w 1486"/>
                  <a:gd name="T91" fmla="*/ 2458 h 3072"/>
                  <a:gd name="T92" fmla="*/ 203 w 1486"/>
                  <a:gd name="T93" fmla="*/ 2436 h 3072"/>
                  <a:gd name="T94" fmla="*/ 193 w 1486"/>
                  <a:gd name="T95" fmla="*/ 2352 h 3072"/>
                  <a:gd name="T96" fmla="*/ 213 w 1486"/>
                  <a:gd name="T97" fmla="*/ 2181 h 3072"/>
                  <a:gd name="T98" fmla="*/ 219 w 1486"/>
                  <a:gd name="T99" fmla="*/ 2151 h 3072"/>
                  <a:gd name="T100" fmla="*/ 236 w 1486"/>
                  <a:gd name="T101" fmla="*/ 2073 h 3072"/>
                  <a:gd name="T102" fmla="*/ 268 w 1486"/>
                  <a:gd name="T103" fmla="*/ 1961 h 3072"/>
                  <a:gd name="T104" fmla="*/ 318 w 1486"/>
                  <a:gd name="T105" fmla="*/ 1830 h 3072"/>
                  <a:gd name="T106" fmla="*/ 389 w 1486"/>
                  <a:gd name="T107" fmla="*/ 1693 h 3072"/>
                  <a:gd name="T108" fmla="*/ 483 w 1486"/>
                  <a:gd name="T109" fmla="*/ 1567 h 3072"/>
                  <a:gd name="T110" fmla="*/ 1236 w 1486"/>
                  <a:gd name="T111" fmla="*/ 405 h 3072"/>
                  <a:gd name="T112" fmla="*/ 1262 w 1486"/>
                  <a:gd name="T113" fmla="*/ 378 h 3072"/>
                  <a:gd name="T114" fmla="*/ 1324 w 1486"/>
                  <a:gd name="T115" fmla="*/ 313 h 3072"/>
                  <a:gd name="T116" fmla="*/ 1398 w 1486"/>
                  <a:gd name="T117" fmla="*/ 225 h 3072"/>
                  <a:gd name="T118" fmla="*/ 1460 w 1486"/>
                  <a:gd name="T119" fmla="*/ 131 h 3072"/>
                  <a:gd name="T120" fmla="*/ 1486 w 1486"/>
                  <a:gd name="T121" fmla="*/ 50 h 3072"/>
                  <a:gd name="T122" fmla="*/ 1454 w 1486"/>
                  <a:gd name="T123" fmla="*/ 0 h 3072"/>
                  <a:gd name="T124" fmla="*/ 1236 w 1486"/>
                  <a:gd name="T125" fmla="*/ 4 h 30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86"/>
                  <a:gd name="T190" fmla="*/ 0 h 3072"/>
                  <a:gd name="T191" fmla="*/ 1486 w 1486"/>
                  <a:gd name="T192" fmla="*/ 3072 h 307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86" h="3072">
                    <a:moveTo>
                      <a:pt x="1236" y="4"/>
                    </a:moveTo>
                    <a:lnTo>
                      <a:pt x="1231" y="10"/>
                    </a:lnTo>
                    <a:lnTo>
                      <a:pt x="1215" y="29"/>
                    </a:lnTo>
                    <a:lnTo>
                      <a:pt x="1192" y="57"/>
                    </a:lnTo>
                    <a:lnTo>
                      <a:pt x="1162" y="94"/>
                    </a:lnTo>
                    <a:lnTo>
                      <a:pt x="1128" y="135"/>
                    </a:lnTo>
                    <a:lnTo>
                      <a:pt x="1090" y="181"/>
                    </a:lnTo>
                    <a:lnTo>
                      <a:pt x="1052" y="227"/>
                    </a:lnTo>
                    <a:lnTo>
                      <a:pt x="1013" y="272"/>
                    </a:lnTo>
                    <a:lnTo>
                      <a:pt x="976" y="313"/>
                    </a:lnTo>
                    <a:lnTo>
                      <a:pt x="944" y="350"/>
                    </a:lnTo>
                    <a:lnTo>
                      <a:pt x="918" y="380"/>
                    </a:lnTo>
                    <a:lnTo>
                      <a:pt x="897" y="400"/>
                    </a:lnTo>
                    <a:lnTo>
                      <a:pt x="882" y="414"/>
                    </a:lnTo>
                    <a:lnTo>
                      <a:pt x="865" y="430"/>
                    </a:lnTo>
                    <a:lnTo>
                      <a:pt x="847" y="446"/>
                    </a:lnTo>
                    <a:lnTo>
                      <a:pt x="828" y="462"/>
                    </a:lnTo>
                    <a:lnTo>
                      <a:pt x="809" y="480"/>
                    </a:lnTo>
                    <a:lnTo>
                      <a:pt x="789" y="499"/>
                    </a:lnTo>
                    <a:lnTo>
                      <a:pt x="769" y="520"/>
                    </a:lnTo>
                    <a:lnTo>
                      <a:pt x="748" y="540"/>
                    </a:lnTo>
                    <a:lnTo>
                      <a:pt x="728" y="562"/>
                    </a:lnTo>
                    <a:lnTo>
                      <a:pt x="708" y="586"/>
                    </a:lnTo>
                    <a:lnTo>
                      <a:pt x="688" y="611"/>
                    </a:lnTo>
                    <a:lnTo>
                      <a:pt x="667" y="639"/>
                    </a:lnTo>
                    <a:lnTo>
                      <a:pt x="661" y="646"/>
                    </a:lnTo>
                    <a:lnTo>
                      <a:pt x="642" y="668"/>
                    </a:lnTo>
                    <a:lnTo>
                      <a:pt x="614" y="704"/>
                    </a:lnTo>
                    <a:lnTo>
                      <a:pt x="577" y="751"/>
                    </a:lnTo>
                    <a:lnTo>
                      <a:pt x="535" y="810"/>
                    </a:lnTo>
                    <a:lnTo>
                      <a:pt x="487" y="876"/>
                    </a:lnTo>
                    <a:lnTo>
                      <a:pt x="439" y="951"/>
                    </a:lnTo>
                    <a:lnTo>
                      <a:pt x="389" y="1032"/>
                    </a:lnTo>
                    <a:lnTo>
                      <a:pt x="340" y="1118"/>
                    </a:lnTo>
                    <a:lnTo>
                      <a:pt x="296" y="1207"/>
                    </a:lnTo>
                    <a:lnTo>
                      <a:pt x="256" y="1299"/>
                    </a:lnTo>
                    <a:lnTo>
                      <a:pt x="222" y="1391"/>
                    </a:lnTo>
                    <a:lnTo>
                      <a:pt x="221" y="1397"/>
                    </a:lnTo>
                    <a:lnTo>
                      <a:pt x="215" y="1418"/>
                    </a:lnTo>
                    <a:lnTo>
                      <a:pt x="205" y="1447"/>
                    </a:lnTo>
                    <a:lnTo>
                      <a:pt x="193" y="1484"/>
                    </a:lnTo>
                    <a:lnTo>
                      <a:pt x="180" y="1528"/>
                    </a:lnTo>
                    <a:lnTo>
                      <a:pt x="163" y="1574"/>
                    </a:lnTo>
                    <a:lnTo>
                      <a:pt x="149" y="1623"/>
                    </a:lnTo>
                    <a:lnTo>
                      <a:pt x="132" y="1668"/>
                    </a:lnTo>
                    <a:lnTo>
                      <a:pt x="118" y="1711"/>
                    </a:lnTo>
                    <a:lnTo>
                      <a:pt x="103" y="1748"/>
                    </a:lnTo>
                    <a:lnTo>
                      <a:pt x="93" y="1777"/>
                    </a:lnTo>
                    <a:lnTo>
                      <a:pt x="82" y="1797"/>
                    </a:lnTo>
                    <a:lnTo>
                      <a:pt x="75" y="1811"/>
                    </a:lnTo>
                    <a:lnTo>
                      <a:pt x="66" y="1832"/>
                    </a:lnTo>
                    <a:lnTo>
                      <a:pt x="56" y="1858"/>
                    </a:lnTo>
                    <a:lnTo>
                      <a:pt x="46" y="1892"/>
                    </a:lnTo>
                    <a:lnTo>
                      <a:pt x="35" y="1933"/>
                    </a:lnTo>
                    <a:lnTo>
                      <a:pt x="25" y="1982"/>
                    </a:lnTo>
                    <a:lnTo>
                      <a:pt x="16" y="2037"/>
                    </a:lnTo>
                    <a:lnTo>
                      <a:pt x="9" y="2100"/>
                    </a:lnTo>
                    <a:lnTo>
                      <a:pt x="3" y="2172"/>
                    </a:lnTo>
                    <a:lnTo>
                      <a:pt x="0" y="2252"/>
                    </a:lnTo>
                    <a:lnTo>
                      <a:pt x="0" y="2340"/>
                    </a:lnTo>
                    <a:lnTo>
                      <a:pt x="1" y="2439"/>
                    </a:lnTo>
                    <a:lnTo>
                      <a:pt x="3" y="2442"/>
                    </a:lnTo>
                    <a:lnTo>
                      <a:pt x="6" y="2449"/>
                    </a:lnTo>
                    <a:lnTo>
                      <a:pt x="10" y="2464"/>
                    </a:lnTo>
                    <a:lnTo>
                      <a:pt x="16" y="2481"/>
                    </a:lnTo>
                    <a:lnTo>
                      <a:pt x="23" y="2503"/>
                    </a:lnTo>
                    <a:lnTo>
                      <a:pt x="29" y="2528"/>
                    </a:lnTo>
                    <a:lnTo>
                      <a:pt x="37" y="2556"/>
                    </a:lnTo>
                    <a:lnTo>
                      <a:pt x="44" y="2587"/>
                    </a:lnTo>
                    <a:lnTo>
                      <a:pt x="50" y="2618"/>
                    </a:lnTo>
                    <a:lnTo>
                      <a:pt x="54" y="2652"/>
                    </a:lnTo>
                    <a:lnTo>
                      <a:pt x="57" y="2686"/>
                    </a:lnTo>
                    <a:lnTo>
                      <a:pt x="57" y="2720"/>
                    </a:lnTo>
                    <a:lnTo>
                      <a:pt x="62" y="2746"/>
                    </a:lnTo>
                    <a:lnTo>
                      <a:pt x="72" y="2777"/>
                    </a:lnTo>
                    <a:lnTo>
                      <a:pt x="88" y="2810"/>
                    </a:lnTo>
                    <a:lnTo>
                      <a:pt x="109" y="2844"/>
                    </a:lnTo>
                    <a:lnTo>
                      <a:pt x="132" y="2878"/>
                    </a:lnTo>
                    <a:lnTo>
                      <a:pt x="160" y="2911"/>
                    </a:lnTo>
                    <a:lnTo>
                      <a:pt x="190" y="2945"/>
                    </a:lnTo>
                    <a:lnTo>
                      <a:pt x="221" y="2976"/>
                    </a:lnTo>
                    <a:lnTo>
                      <a:pt x="250" y="3006"/>
                    </a:lnTo>
                    <a:lnTo>
                      <a:pt x="280" y="3031"/>
                    </a:lnTo>
                    <a:lnTo>
                      <a:pt x="308" y="3054"/>
                    </a:lnTo>
                    <a:lnTo>
                      <a:pt x="333" y="3072"/>
                    </a:lnTo>
                    <a:lnTo>
                      <a:pt x="315" y="2402"/>
                    </a:lnTo>
                    <a:lnTo>
                      <a:pt x="312" y="2405"/>
                    </a:lnTo>
                    <a:lnTo>
                      <a:pt x="302" y="2415"/>
                    </a:lnTo>
                    <a:lnTo>
                      <a:pt x="289" y="2430"/>
                    </a:lnTo>
                    <a:lnTo>
                      <a:pt x="271" y="2443"/>
                    </a:lnTo>
                    <a:lnTo>
                      <a:pt x="253" y="2453"/>
                    </a:lnTo>
                    <a:lnTo>
                      <a:pt x="234" y="2458"/>
                    </a:lnTo>
                    <a:lnTo>
                      <a:pt x="218" y="2453"/>
                    </a:lnTo>
                    <a:lnTo>
                      <a:pt x="203" y="2436"/>
                    </a:lnTo>
                    <a:lnTo>
                      <a:pt x="196" y="2403"/>
                    </a:lnTo>
                    <a:lnTo>
                      <a:pt x="193" y="2352"/>
                    </a:lnTo>
                    <a:lnTo>
                      <a:pt x="199" y="2278"/>
                    </a:lnTo>
                    <a:lnTo>
                      <a:pt x="213" y="2181"/>
                    </a:lnTo>
                    <a:lnTo>
                      <a:pt x="215" y="2172"/>
                    </a:lnTo>
                    <a:lnTo>
                      <a:pt x="219" y="2151"/>
                    </a:lnTo>
                    <a:lnTo>
                      <a:pt x="225" y="2118"/>
                    </a:lnTo>
                    <a:lnTo>
                      <a:pt x="236" y="2073"/>
                    </a:lnTo>
                    <a:lnTo>
                      <a:pt x="250" y="2022"/>
                    </a:lnTo>
                    <a:lnTo>
                      <a:pt x="268" y="1961"/>
                    </a:lnTo>
                    <a:lnTo>
                      <a:pt x="290" y="1898"/>
                    </a:lnTo>
                    <a:lnTo>
                      <a:pt x="318" y="1830"/>
                    </a:lnTo>
                    <a:lnTo>
                      <a:pt x="350" y="1763"/>
                    </a:lnTo>
                    <a:lnTo>
                      <a:pt x="389" y="1693"/>
                    </a:lnTo>
                    <a:lnTo>
                      <a:pt x="433" y="1629"/>
                    </a:lnTo>
                    <a:lnTo>
                      <a:pt x="483" y="1567"/>
                    </a:lnTo>
                    <a:lnTo>
                      <a:pt x="888" y="794"/>
                    </a:lnTo>
                    <a:lnTo>
                      <a:pt x="1236" y="405"/>
                    </a:lnTo>
                    <a:lnTo>
                      <a:pt x="1243" y="397"/>
                    </a:lnTo>
                    <a:lnTo>
                      <a:pt x="1262" y="378"/>
                    </a:lnTo>
                    <a:lnTo>
                      <a:pt x="1290" y="349"/>
                    </a:lnTo>
                    <a:lnTo>
                      <a:pt x="1324" y="313"/>
                    </a:lnTo>
                    <a:lnTo>
                      <a:pt x="1361" y="271"/>
                    </a:lnTo>
                    <a:lnTo>
                      <a:pt x="1398" y="225"/>
                    </a:lnTo>
                    <a:lnTo>
                      <a:pt x="1432" y="178"/>
                    </a:lnTo>
                    <a:lnTo>
                      <a:pt x="1460" y="131"/>
                    </a:lnTo>
                    <a:lnTo>
                      <a:pt x="1479" y="88"/>
                    </a:lnTo>
                    <a:lnTo>
                      <a:pt x="1486" y="50"/>
                    </a:lnTo>
                    <a:lnTo>
                      <a:pt x="1479" y="20"/>
                    </a:lnTo>
                    <a:lnTo>
                      <a:pt x="1454" y="0"/>
                    </a:lnTo>
                    <a:lnTo>
                      <a:pt x="1236"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5" name="Freeform 351"/>
              <p:cNvSpPr>
                <a:spLocks/>
              </p:cNvSpPr>
              <p:nvPr/>
            </p:nvSpPr>
            <p:spPr bwMode="auto">
              <a:xfrm>
                <a:off x="2867" y="2568"/>
                <a:ext cx="146" cy="162"/>
              </a:xfrm>
              <a:custGeom>
                <a:avLst/>
                <a:gdLst>
                  <a:gd name="T0" fmla="*/ 438 w 438"/>
                  <a:gd name="T1" fmla="*/ 9 h 486"/>
                  <a:gd name="T2" fmla="*/ 426 w 438"/>
                  <a:gd name="T3" fmla="*/ 0 h 486"/>
                  <a:gd name="T4" fmla="*/ 421 w 438"/>
                  <a:gd name="T5" fmla="*/ 6 h 486"/>
                  <a:gd name="T6" fmla="*/ 405 w 438"/>
                  <a:gd name="T7" fmla="*/ 25 h 486"/>
                  <a:gd name="T8" fmla="*/ 382 w 438"/>
                  <a:gd name="T9" fmla="*/ 53 h 486"/>
                  <a:gd name="T10" fmla="*/ 352 w 438"/>
                  <a:gd name="T11" fmla="*/ 90 h 486"/>
                  <a:gd name="T12" fmla="*/ 318 w 438"/>
                  <a:gd name="T13" fmla="*/ 131 h 486"/>
                  <a:gd name="T14" fmla="*/ 203 w 438"/>
                  <a:gd name="T15" fmla="*/ 268 h 486"/>
                  <a:gd name="T16" fmla="*/ 167 w 438"/>
                  <a:gd name="T17" fmla="*/ 309 h 486"/>
                  <a:gd name="T18" fmla="*/ 134 w 438"/>
                  <a:gd name="T19" fmla="*/ 346 h 486"/>
                  <a:gd name="T20" fmla="*/ 94 w 438"/>
                  <a:gd name="T21" fmla="*/ 390 h 486"/>
                  <a:gd name="T22" fmla="*/ 103 w 438"/>
                  <a:gd name="T23" fmla="*/ 381 h 486"/>
                  <a:gd name="T24" fmla="*/ 74 w 438"/>
                  <a:gd name="T25" fmla="*/ 408 h 486"/>
                  <a:gd name="T26" fmla="*/ 38 w 438"/>
                  <a:gd name="T27" fmla="*/ 440 h 486"/>
                  <a:gd name="T28" fmla="*/ 19 w 438"/>
                  <a:gd name="T29" fmla="*/ 456 h 486"/>
                  <a:gd name="T30" fmla="*/ 0 w 438"/>
                  <a:gd name="T31" fmla="*/ 474 h 486"/>
                  <a:gd name="T32" fmla="*/ 5 w 438"/>
                  <a:gd name="T33" fmla="*/ 480 h 486"/>
                  <a:gd name="T34" fmla="*/ 9 w 438"/>
                  <a:gd name="T35" fmla="*/ 486 h 486"/>
                  <a:gd name="T36" fmla="*/ 28 w 438"/>
                  <a:gd name="T37" fmla="*/ 468 h 486"/>
                  <a:gd name="T38" fmla="*/ 47 w 438"/>
                  <a:gd name="T39" fmla="*/ 452 h 486"/>
                  <a:gd name="T40" fmla="*/ 83 w 438"/>
                  <a:gd name="T41" fmla="*/ 419 h 486"/>
                  <a:gd name="T42" fmla="*/ 83 w 438"/>
                  <a:gd name="T43" fmla="*/ 419 h 486"/>
                  <a:gd name="T44" fmla="*/ 133 w 438"/>
                  <a:gd name="T45" fmla="*/ 369 h 486"/>
                  <a:gd name="T46" fmla="*/ 146 w 438"/>
                  <a:gd name="T47" fmla="*/ 355 h 486"/>
                  <a:gd name="T48" fmla="*/ 178 w 438"/>
                  <a:gd name="T49" fmla="*/ 318 h 486"/>
                  <a:gd name="T50" fmla="*/ 215 w 438"/>
                  <a:gd name="T51" fmla="*/ 277 h 486"/>
                  <a:gd name="T52" fmla="*/ 330 w 438"/>
                  <a:gd name="T53" fmla="*/ 140 h 486"/>
                  <a:gd name="T54" fmla="*/ 364 w 438"/>
                  <a:gd name="T55" fmla="*/ 98 h 486"/>
                  <a:gd name="T56" fmla="*/ 393 w 438"/>
                  <a:gd name="T57" fmla="*/ 62 h 486"/>
                  <a:gd name="T58" fmla="*/ 417 w 438"/>
                  <a:gd name="T59" fmla="*/ 34 h 486"/>
                  <a:gd name="T60" fmla="*/ 433 w 438"/>
                  <a:gd name="T61" fmla="*/ 14 h 486"/>
                  <a:gd name="T62" fmla="*/ 438 w 438"/>
                  <a:gd name="T63" fmla="*/ 9 h 4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8"/>
                  <a:gd name="T97" fmla="*/ 0 h 486"/>
                  <a:gd name="T98" fmla="*/ 438 w 438"/>
                  <a:gd name="T99" fmla="*/ 486 h 48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8" h="486">
                    <a:moveTo>
                      <a:pt x="438" y="9"/>
                    </a:moveTo>
                    <a:lnTo>
                      <a:pt x="426" y="0"/>
                    </a:lnTo>
                    <a:lnTo>
                      <a:pt x="421" y="6"/>
                    </a:lnTo>
                    <a:lnTo>
                      <a:pt x="405" y="25"/>
                    </a:lnTo>
                    <a:lnTo>
                      <a:pt x="382" y="53"/>
                    </a:lnTo>
                    <a:lnTo>
                      <a:pt x="352" y="90"/>
                    </a:lnTo>
                    <a:lnTo>
                      <a:pt x="318" y="131"/>
                    </a:lnTo>
                    <a:lnTo>
                      <a:pt x="203" y="268"/>
                    </a:lnTo>
                    <a:lnTo>
                      <a:pt x="167" y="309"/>
                    </a:lnTo>
                    <a:lnTo>
                      <a:pt x="134" y="346"/>
                    </a:lnTo>
                    <a:lnTo>
                      <a:pt x="94" y="390"/>
                    </a:lnTo>
                    <a:lnTo>
                      <a:pt x="103" y="381"/>
                    </a:lnTo>
                    <a:lnTo>
                      <a:pt x="74" y="408"/>
                    </a:lnTo>
                    <a:lnTo>
                      <a:pt x="38" y="440"/>
                    </a:lnTo>
                    <a:lnTo>
                      <a:pt x="19" y="456"/>
                    </a:lnTo>
                    <a:lnTo>
                      <a:pt x="0" y="474"/>
                    </a:lnTo>
                    <a:lnTo>
                      <a:pt x="5" y="480"/>
                    </a:lnTo>
                    <a:lnTo>
                      <a:pt x="9" y="486"/>
                    </a:lnTo>
                    <a:lnTo>
                      <a:pt x="28" y="468"/>
                    </a:lnTo>
                    <a:lnTo>
                      <a:pt x="47" y="452"/>
                    </a:lnTo>
                    <a:lnTo>
                      <a:pt x="83" y="419"/>
                    </a:lnTo>
                    <a:lnTo>
                      <a:pt x="133" y="369"/>
                    </a:lnTo>
                    <a:lnTo>
                      <a:pt x="146" y="355"/>
                    </a:lnTo>
                    <a:lnTo>
                      <a:pt x="178" y="318"/>
                    </a:lnTo>
                    <a:lnTo>
                      <a:pt x="215" y="277"/>
                    </a:lnTo>
                    <a:lnTo>
                      <a:pt x="330" y="140"/>
                    </a:lnTo>
                    <a:lnTo>
                      <a:pt x="364" y="98"/>
                    </a:lnTo>
                    <a:lnTo>
                      <a:pt x="393" y="62"/>
                    </a:lnTo>
                    <a:lnTo>
                      <a:pt x="417" y="34"/>
                    </a:lnTo>
                    <a:lnTo>
                      <a:pt x="433" y="14"/>
                    </a:lnTo>
                    <a:lnTo>
                      <a:pt x="438" y="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6" name="Freeform 352"/>
              <p:cNvSpPr>
                <a:spLocks/>
              </p:cNvSpPr>
              <p:nvPr/>
            </p:nvSpPr>
            <p:spPr bwMode="auto">
              <a:xfrm>
                <a:off x="2847" y="2720"/>
                <a:ext cx="26" cy="30"/>
              </a:xfrm>
              <a:custGeom>
                <a:avLst/>
                <a:gdLst>
                  <a:gd name="T0" fmla="*/ 60 w 79"/>
                  <a:gd name="T1" fmla="*/ 18 h 89"/>
                  <a:gd name="T2" fmla="*/ 79 w 79"/>
                  <a:gd name="T3" fmla="*/ 0 h 89"/>
                  <a:gd name="T4" fmla="*/ 0 w 79"/>
                  <a:gd name="T5" fmla="*/ 80 h 89"/>
                  <a:gd name="T6" fmla="*/ 4 w 79"/>
                  <a:gd name="T7" fmla="*/ 84 h 89"/>
                  <a:gd name="T8" fmla="*/ 9 w 79"/>
                  <a:gd name="T9" fmla="*/ 89 h 89"/>
                  <a:gd name="T10" fmla="*/ 69 w 79"/>
                  <a:gd name="T11" fmla="*/ 28 h 89"/>
                  <a:gd name="T12" fmla="*/ 65 w 79"/>
                  <a:gd name="T13" fmla="*/ 24 h 89"/>
                  <a:gd name="T14" fmla="*/ 60 w 79"/>
                  <a:gd name="T15" fmla="*/ 18 h 89"/>
                  <a:gd name="T16" fmla="*/ 0 60000 65536"/>
                  <a:gd name="T17" fmla="*/ 0 60000 65536"/>
                  <a:gd name="T18" fmla="*/ 0 60000 65536"/>
                  <a:gd name="T19" fmla="*/ 0 60000 65536"/>
                  <a:gd name="T20" fmla="*/ 0 60000 65536"/>
                  <a:gd name="T21" fmla="*/ 0 60000 65536"/>
                  <a:gd name="T22" fmla="*/ 0 60000 65536"/>
                  <a:gd name="T23" fmla="*/ 0 60000 65536"/>
                  <a:gd name="T24" fmla="*/ 0 w 79"/>
                  <a:gd name="T25" fmla="*/ 0 h 89"/>
                  <a:gd name="T26" fmla="*/ 79 w 79"/>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 h="89">
                    <a:moveTo>
                      <a:pt x="60" y="18"/>
                    </a:moveTo>
                    <a:lnTo>
                      <a:pt x="79" y="0"/>
                    </a:lnTo>
                    <a:lnTo>
                      <a:pt x="0" y="80"/>
                    </a:lnTo>
                    <a:lnTo>
                      <a:pt x="4" y="84"/>
                    </a:lnTo>
                    <a:lnTo>
                      <a:pt x="9" y="89"/>
                    </a:lnTo>
                    <a:lnTo>
                      <a:pt x="69" y="28"/>
                    </a:lnTo>
                    <a:lnTo>
                      <a:pt x="65" y="24"/>
                    </a:lnTo>
                    <a:lnTo>
                      <a:pt x="60" y="1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7" name="Freeform 353"/>
              <p:cNvSpPr>
                <a:spLocks/>
              </p:cNvSpPr>
              <p:nvPr/>
            </p:nvSpPr>
            <p:spPr bwMode="auto">
              <a:xfrm>
                <a:off x="2622" y="2747"/>
                <a:ext cx="228" cy="426"/>
              </a:xfrm>
              <a:custGeom>
                <a:avLst/>
                <a:gdLst>
                  <a:gd name="T0" fmla="*/ 654 w 685"/>
                  <a:gd name="T1" fmla="*/ 20 h 1278"/>
                  <a:gd name="T2" fmla="*/ 634 w 685"/>
                  <a:gd name="T3" fmla="*/ 45 h 1278"/>
                  <a:gd name="T4" fmla="*/ 592 w 685"/>
                  <a:gd name="T5" fmla="*/ 98 h 1278"/>
                  <a:gd name="T6" fmla="*/ 567 w 685"/>
                  <a:gd name="T7" fmla="*/ 128 h 1278"/>
                  <a:gd name="T8" fmla="*/ 502 w 685"/>
                  <a:gd name="T9" fmla="*/ 210 h 1278"/>
                  <a:gd name="T10" fmla="*/ 423 w 685"/>
                  <a:gd name="T11" fmla="*/ 321 h 1278"/>
                  <a:gd name="T12" fmla="*/ 314 w 685"/>
                  <a:gd name="T13" fmla="*/ 493 h 1278"/>
                  <a:gd name="T14" fmla="*/ 209 w 685"/>
                  <a:gd name="T15" fmla="*/ 693 h 1278"/>
                  <a:gd name="T16" fmla="*/ 146 w 685"/>
                  <a:gd name="T17" fmla="*/ 854 h 1278"/>
                  <a:gd name="T18" fmla="*/ 139 w 685"/>
                  <a:gd name="T19" fmla="*/ 881 h 1278"/>
                  <a:gd name="T20" fmla="*/ 116 w 685"/>
                  <a:gd name="T21" fmla="*/ 947 h 1278"/>
                  <a:gd name="T22" fmla="*/ 87 w 685"/>
                  <a:gd name="T23" fmla="*/ 1037 h 1278"/>
                  <a:gd name="T24" fmla="*/ 56 w 685"/>
                  <a:gd name="T25" fmla="*/ 1131 h 1278"/>
                  <a:gd name="T26" fmla="*/ 30 w 685"/>
                  <a:gd name="T27" fmla="*/ 1199 h 1278"/>
                  <a:gd name="T28" fmla="*/ 7 w 685"/>
                  <a:gd name="T29" fmla="*/ 1258 h 1278"/>
                  <a:gd name="T30" fmla="*/ 6 w 685"/>
                  <a:gd name="T31" fmla="*/ 1275 h 1278"/>
                  <a:gd name="T32" fmla="*/ 19 w 685"/>
                  <a:gd name="T33" fmla="*/ 1263 h 1278"/>
                  <a:gd name="T34" fmla="*/ 38 w 685"/>
                  <a:gd name="T35" fmla="*/ 1225 h 1278"/>
                  <a:gd name="T36" fmla="*/ 71 w 685"/>
                  <a:gd name="T37" fmla="*/ 1134 h 1278"/>
                  <a:gd name="T38" fmla="*/ 102 w 685"/>
                  <a:gd name="T39" fmla="*/ 1040 h 1278"/>
                  <a:gd name="T40" fmla="*/ 131 w 685"/>
                  <a:gd name="T41" fmla="*/ 950 h 1278"/>
                  <a:gd name="T42" fmla="*/ 153 w 685"/>
                  <a:gd name="T43" fmla="*/ 883 h 1278"/>
                  <a:gd name="T44" fmla="*/ 161 w 685"/>
                  <a:gd name="T45" fmla="*/ 857 h 1278"/>
                  <a:gd name="T46" fmla="*/ 245 w 685"/>
                  <a:gd name="T47" fmla="*/ 649 h 1278"/>
                  <a:gd name="T48" fmla="*/ 326 w 685"/>
                  <a:gd name="T49" fmla="*/ 499 h 1278"/>
                  <a:gd name="T50" fmla="*/ 414 w 685"/>
                  <a:gd name="T51" fmla="*/ 359 h 1278"/>
                  <a:gd name="T52" fmla="*/ 514 w 685"/>
                  <a:gd name="T53" fmla="*/ 219 h 1278"/>
                  <a:gd name="T54" fmla="*/ 579 w 685"/>
                  <a:gd name="T55" fmla="*/ 137 h 1278"/>
                  <a:gd name="T56" fmla="*/ 604 w 685"/>
                  <a:gd name="T57" fmla="*/ 107 h 1278"/>
                  <a:gd name="T58" fmla="*/ 645 w 685"/>
                  <a:gd name="T59" fmla="*/ 54 h 1278"/>
                  <a:gd name="T60" fmla="*/ 685 w 685"/>
                  <a:gd name="T61" fmla="*/ 9 h 1278"/>
                  <a:gd name="T62" fmla="*/ 675 w 685"/>
                  <a:gd name="T63" fmla="*/ 0 h 12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85"/>
                  <a:gd name="T97" fmla="*/ 0 h 1278"/>
                  <a:gd name="T98" fmla="*/ 685 w 685"/>
                  <a:gd name="T99" fmla="*/ 1278 h 12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85" h="1278">
                    <a:moveTo>
                      <a:pt x="675" y="0"/>
                    </a:moveTo>
                    <a:lnTo>
                      <a:pt x="654" y="20"/>
                    </a:lnTo>
                    <a:lnTo>
                      <a:pt x="653" y="22"/>
                    </a:lnTo>
                    <a:lnTo>
                      <a:pt x="634" y="45"/>
                    </a:lnTo>
                    <a:lnTo>
                      <a:pt x="613" y="70"/>
                    </a:lnTo>
                    <a:lnTo>
                      <a:pt x="592" y="98"/>
                    </a:lnTo>
                    <a:lnTo>
                      <a:pt x="586" y="106"/>
                    </a:lnTo>
                    <a:lnTo>
                      <a:pt x="567" y="128"/>
                    </a:lnTo>
                    <a:lnTo>
                      <a:pt x="539" y="163"/>
                    </a:lnTo>
                    <a:lnTo>
                      <a:pt x="502" y="210"/>
                    </a:lnTo>
                    <a:lnTo>
                      <a:pt x="460" y="269"/>
                    </a:lnTo>
                    <a:lnTo>
                      <a:pt x="423" y="321"/>
                    </a:lnTo>
                    <a:lnTo>
                      <a:pt x="364" y="412"/>
                    </a:lnTo>
                    <a:lnTo>
                      <a:pt x="314" y="493"/>
                    </a:lnTo>
                    <a:lnTo>
                      <a:pt x="265" y="579"/>
                    </a:lnTo>
                    <a:lnTo>
                      <a:pt x="209" y="693"/>
                    </a:lnTo>
                    <a:lnTo>
                      <a:pt x="183" y="752"/>
                    </a:lnTo>
                    <a:lnTo>
                      <a:pt x="146" y="854"/>
                    </a:lnTo>
                    <a:lnTo>
                      <a:pt x="144" y="860"/>
                    </a:lnTo>
                    <a:lnTo>
                      <a:pt x="139" y="881"/>
                    </a:lnTo>
                    <a:lnTo>
                      <a:pt x="128" y="910"/>
                    </a:lnTo>
                    <a:lnTo>
                      <a:pt x="116" y="947"/>
                    </a:lnTo>
                    <a:lnTo>
                      <a:pt x="103" y="991"/>
                    </a:lnTo>
                    <a:lnTo>
                      <a:pt x="87" y="1037"/>
                    </a:lnTo>
                    <a:lnTo>
                      <a:pt x="72" y="1085"/>
                    </a:lnTo>
                    <a:lnTo>
                      <a:pt x="56" y="1131"/>
                    </a:lnTo>
                    <a:lnTo>
                      <a:pt x="44" y="1163"/>
                    </a:lnTo>
                    <a:lnTo>
                      <a:pt x="30" y="1199"/>
                    </a:lnTo>
                    <a:lnTo>
                      <a:pt x="16" y="1243"/>
                    </a:lnTo>
                    <a:lnTo>
                      <a:pt x="7" y="1258"/>
                    </a:lnTo>
                    <a:lnTo>
                      <a:pt x="0" y="1272"/>
                    </a:lnTo>
                    <a:lnTo>
                      <a:pt x="6" y="1275"/>
                    </a:lnTo>
                    <a:lnTo>
                      <a:pt x="12" y="1278"/>
                    </a:lnTo>
                    <a:lnTo>
                      <a:pt x="19" y="1263"/>
                    </a:lnTo>
                    <a:lnTo>
                      <a:pt x="31" y="1240"/>
                    </a:lnTo>
                    <a:lnTo>
                      <a:pt x="38" y="1225"/>
                    </a:lnTo>
                    <a:lnTo>
                      <a:pt x="53" y="1187"/>
                    </a:lnTo>
                    <a:lnTo>
                      <a:pt x="71" y="1134"/>
                    </a:lnTo>
                    <a:lnTo>
                      <a:pt x="87" y="1088"/>
                    </a:lnTo>
                    <a:lnTo>
                      <a:pt x="102" y="1040"/>
                    </a:lnTo>
                    <a:lnTo>
                      <a:pt x="118" y="994"/>
                    </a:lnTo>
                    <a:lnTo>
                      <a:pt x="131" y="950"/>
                    </a:lnTo>
                    <a:lnTo>
                      <a:pt x="143" y="913"/>
                    </a:lnTo>
                    <a:lnTo>
                      <a:pt x="153" y="883"/>
                    </a:lnTo>
                    <a:lnTo>
                      <a:pt x="159" y="863"/>
                    </a:lnTo>
                    <a:lnTo>
                      <a:pt x="161" y="857"/>
                    </a:lnTo>
                    <a:lnTo>
                      <a:pt x="192" y="773"/>
                    </a:lnTo>
                    <a:lnTo>
                      <a:pt x="245" y="649"/>
                    </a:lnTo>
                    <a:lnTo>
                      <a:pt x="277" y="584"/>
                    </a:lnTo>
                    <a:lnTo>
                      <a:pt x="326" y="499"/>
                    </a:lnTo>
                    <a:lnTo>
                      <a:pt x="376" y="418"/>
                    </a:lnTo>
                    <a:lnTo>
                      <a:pt x="414" y="359"/>
                    </a:lnTo>
                    <a:lnTo>
                      <a:pt x="471" y="278"/>
                    </a:lnTo>
                    <a:lnTo>
                      <a:pt x="514" y="219"/>
                    </a:lnTo>
                    <a:lnTo>
                      <a:pt x="551" y="172"/>
                    </a:lnTo>
                    <a:lnTo>
                      <a:pt x="579" y="137"/>
                    </a:lnTo>
                    <a:lnTo>
                      <a:pt x="598" y="115"/>
                    </a:lnTo>
                    <a:lnTo>
                      <a:pt x="604" y="107"/>
                    </a:lnTo>
                    <a:lnTo>
                      <a:pt x="625" y="79"/>
                    </a:lnTo>
                    <a:lnTo>
                      <a:pt x="645" y="54"/>
                    </a:lnTo>
                    <a:lnTo>
                      <a:pt x="664" y="31"/>
                    </a:lnTo>
                    <a:lnTo>
                      <a:pt x="685" y="9"/>
                    </a:lnTo>
                    <a:lnTo>
                      <a:pt x="679" y="4"/>
                    </a:lnTo>
                    <a:lnTo>
                      <a:pt x="675"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8" name="Freeform 354"/>
              <p:cNvSpPr>
                <a:spLocks/>
              </p:cNvSpPr>
              <p:nvPr/>
            </p:nvSpPr>
            <p:spPr bwMode="auto">
              <a:xfrm>
                <a:off x="2596" y="3171"/>
                <a:ext cx="30" cy="210"/>
              </a:xfrm>
              <a:custGeom>
                <a:avLst/>
                <a:gdLst>
                  <a:gd name="T0" fmla="*/ 77 w 90"/>
                  <a:gd name="T1" fmla="*/ 0 h 631"/>
                  <a:gd name="T2" fmla="*/ 68 w 90"/>
                  <a:gd name="T3" fmla="*/ 19 h 631"/>
                  <a:gd name="T4" fmla="*/ 73 w 90"/>
                  <a:gd name="T5" fmla="*/ 8 h 631"/>
                  <a:gd name="T6" fmla="*/ 56 w 90"/>
                  <a:gd name="T7" fmla="*/ 49 h 631"/>
                  <a:gd name="T8" fmla="*/ 46 w 90"/>
                  <a:gd name="T9" fmla="*/ 83 h 631"/>
                  <a:gd name="T10" fmla="*/ 36 w 90"/>
                  <a:gd name="T11" fmla="*/ 124 h 631"/>
                  <a:gd name="T12" fmla="*/ 26 w 90"/>
                  <a:gd name="T13" fmla="*/ 168 h 631"/>
                  <a:gd name="T14" fmla="*/ 17 w 90"/>
                  <a:gd name="T15" fmla="*/ 229 h 631"/>
                  <a:gd name="T16" fmla="*/ 9 w 90"/>
                  <a:gd name="T17" fmla="*/ 292 h 631"/>
                  <a:gd name="T18" fmla="*/ 3 w 90"/>
                  <a:gd name="T19" fmla="*/ 364 h 631"/>
                  <a:gd name="T20" fmla="*/ 0 w 90"/>
                  <a:gd name="T21" fmla="*/ 444 h 631"/>
                  <a:gd name="T22" fmla="*/ 0 w 90"/>
                  <a:gd name="T23" fmla="*/ 532 h 631"/>
                  <a:gd name="T24" fmla="*/ 2 w 90"/>
                  <a:gd name="T25" fmla="*/ 631 h 631"/>
                  <a:gd name="T26" fmla="*/ 9 w 90"/>
                  <a:gd name="T27" fmla="*/ 631 h 631"/>
                  <a:gd name="T28" fmla="*/ 17 w 90"/>
                  <a:gd name="T29" fmla="*/ 631 h 631"/>
                  <a:gd name="T30" fmla="*/ 15 w 90"/>
                  <a:gd name="T31" fmla="*/ 532 h 631"/>
                  <a:gd name="T32" fmla="*/ 15 w 90"/>
                  <a:gd name="T33" fmla="*/ 444 h 631"/>
                  <a:gd name="T34" fmla="*/ 18 w 90"/>
                  <a:gd name="T35" fmla="*/ 364 h 631"/>
                  <a:gd name="T36" fmla="*/ 24 w 90"/>
                  <a:gd name="T37" fmla="*/ 292 h 631"/>
                  <a:gd name="T38" fmla="*/ 31 w 90"/>
                  <a:gd name="T39" fmla="*/ 229 h 631"/>
                  <a:gd name="T40" fmla="*/ 40 w 90"/>
                  <a:gd name="T41" fmla="*/ 180 h 631"/>
                  <a:gd name="T42" fmla="*/ 51 w 90"/>
                  <a:gd name="T43" fmla="*/ 127 h 631"/>
                  <a:gd name="T44" fmla="*/ 61 w 90"/>
                  <a:gd name="T45" fmla="*/ 86 h 631"/>
                  <a:gd name="T46" fmla="*/ 71 w 90"/>
                  <a:gd name="T47" fmla="*/ 52 h 631"/>
                  <a:gd name="T48" fmla="*/ 76 w 90"/>
                  <a:gd name="T49" fmla="*/ 40 h 631"/>
                  <a:gd name="T50" fmla="*/ 90 w 90"/>
                  <a:gd name="T51" fmla="*/ 6 h 631"/>
                  <a:gd name="T52" fmla="*/ 83 w 90"/>
                  <a:gd name="T53" fmla="*/ 3 h 631"/>
                  <a:gd name="T54" fmla="*/ 77 w 90"/>
                  <a:gd name="T55" fmla="*/ 0 h 63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0"/>
                  <a:gd name="T85" fmla="*/ 0 h 631"/>
                  <a:gd name="T86" fmla="*/ 90 w 90"/>
                  <a:gd name="T87" fmla="*/ 631 h 63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0" h="631">
                    <a:moveTo>
                      <a:pt x="77" y="0"/>
                    </a:moveTo>
                    <a:lnTo>
                      <a:pt x="68" y="19"/>
                    </a:lnTo>
                    <a:lnTo>
                      <a:pt x="73" y="8"/>
                    </a:lnTo>
                    <a:lnTo>
                      <a:pt x="56" y="49"/>
                    </a:lnTo>
                    <a:lnTo>
                      <a:pt x="46" y="83"/>
                    </a:lnTo>
                    <a:lnTo>
                      <a:pt x="36" y="124"/>
                    </a:lnTo>
                    <a:lnTo>
                      <a:pt x="26" y="168"/>
                    </a:lnTo>
                    <a:lnTo>
                      <a:pt x="17" y="229"/>
                    </a:lnTo>
                    <a:lnTo>
                      <a:pt x="9" y="292"/>
                    </a:lnTo>
                    <a:lnTo>
                      <a:pt x="3" y="364"/>
                    </a:lnTo>
                    <a:lnTo>
                      <a:pt x="0" y="444"/>
                    </a:lnTo>
                    <a:lnTo>
                      <a:pt x="0" y="532"/>
                    </a:lnTo>
                    <a:lnTo>
                      <a:pt x="2" y="631"/>
                    </a:lnTo>
                    <a:lnTo>
                      <a:pt x="9" y="631"/>
                    </a:lnTo>
                    <a:lnTo>
                      <a:pt x="17" y="631"/>
                    </a:lnTo>
                    <a:lnTo>
                      <a:pt x="15" y="532"/>
                    </a:lnTo>
                    <a:lnTo>
                      <a:pt x="15" y="444"/>
                    </a:lnTo>
                    <a:lnTo>
                      <a:pt x="18" y="364"/>
                    </a:lnTo>
                    <a:lnTo>
                      <a:pt x="24" y="292"/>
                    </a:lnTo>
                    <a:lnTo>
                      <a:pt x="31" y="229"/>
                    </a:lnTo>
                    <a:lnTo>
                      <a:pt x="40" y="180"/>
                    </a:lnTo>
                    <a:lnTo>
                      <a:pt x="51" y="127"/>
                    </a:lnTo>
                    <a:lnTo>
                      <a:pt x="61" y="86"/>
                    </a:lnTo>
                    <a:lnTo>
                      <a:pt x="71" y="52"/>
                    </a:lnTo>
                    <a:lnTo>
                      <a:pt x="76" y="40"/>
                    </a:lnTo>
                    <a:lnTo>
                      <a:pt x="90" y="6"/>
                    </a:lnTo>
                    <a:lnTo>
                      <a:pt x="83" y="3"/>
                    </a:lnTo>
                    <a:lnTo>
                      <a:pt x="77"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9" name="Freeform 355"/>
              <p:cNvSpPr>
                <a:spLocks/>
              </p:cNvSpPr>
              <p:nvPr/>
            </p:nvSpPr>
            <p:spPr bwMode="auto">
              <a:xfrm>
                <a:off x="2597" y="3380"/>
                <a:ext cx="5" cy="3"/>
              </a:xfrm>
              <a:custGeom>
                <a:avLst/>
                <a:gdLst>
                  <a:gd name="T0" fmla="*/ 0 w 15"/>
                  <a:gd name="T1" fmla="*/ 3 h 9"/>
                  <a:gd name="T2" fmla="*/ 0 w 15"/>
                  <a:gd name="T3" fmla="*/ 3 h 9"/>
                  <a:gd name="T4" fmla="*/ 3 w 15"/>
                  <a:gd name="T5" fmla="*/ 9 h 9"/>
                  <a:gd name="T6" fmla="*/ 9 w 15"/>
                  <a:gd name="T7" fmla="*/ 6 h 9"/>
                  <a:gd name="T8" fmla="*/ 15 w 15"/>
                  <a:gd name="T9" fmla="*/ 3 h 9"/>
                  <a:gd name="T10" fmla="*/ 13 w 15"/>
                  <a:gd name="T11" fmla="*/ 0 h 9"/>
                  <a:gd name="T12" fmla="*/ 7 w 15"/>
                  <a:gd name="T13" fmla="*/ 3 h 9"/>
                  <a:gd name="T14" fmla="*/ 0 w 15"/>
                  <a:gd name="T15" fmla="*/ 3 h 9"/>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9"/>
                  <a:gd name="T26" fmla="*/ 15 w 15"/>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9">
                    <a:moveTo>
                      <a:pt x="0" y="3"/>
                    </a:moveTo>
                    <a:lnTo>
                      <a:pt x="0" y="3"/>
                    </a:lnTo>
                    <a:lnTo>
                      <a:pt x="3" y="9"/>
                    </a:lnTo>
                    <a:lnTo>
                      <a:pt x="9" y="6"/>
                    </a:lnTo>
                    <a:lnTo>
                      <a:pt x="15" y="3"/>
                    </a:lnTo>
                    <a:lnTo>
                      <a:pt x="13" y="0"/>
                    </a:lnTo>
                    <a:lnTo>
                      <a:pt x="7" y="3"/>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0" name="Freeform 356"/>
              <p:cNvSpPr>
                <a:spLocks/>
              </p:cNvSpPr>
              <p:nvPr/>
            </p:nvSpPr>
            <p:spPr bwMode="auto">
              <a:xfrm>
                <a:off x="2597" y="3381"/>
                <a:ext cx="115" cy="213"/>
              </a:xfrm>
              <a:custGeom>
                <a:avLst/>
                <a:gdLst>
                  <a:gd name="T0" fmla="*/ 8 w 345"/>
                  <a:gd name="T1" fmla="*/ 3 h 639"/>
                  <a:gd name="T2" fmla="*/ 0 w 345"/>
                  <a:gd name="T3" fmla="*/ 6 h 639"/>
                  <a:gd name="T4" fmla="*/ 5 w 345"/>
                  <a:gd name="T5" fmla="*/ 17 h 639"/>
                  <a:gd name="T6" fmla="*/ 8 w 345"/>
                  <a:gd name="T7" fmla="*/ 26 h 639"/>
                  <a:gd name="T8" fmla="*/ 21 w 345"/>
                  <a:gd name="T9" fmla="*/ 66 h 639"/>
                  <a:gd name="T10" fmla="*/ 27 w 345"/>
                  <a:gd name="T11" fmla="*/ 91 h 639"/>
                  <a:gd name="T12" fmla="*/ 34 w 345"/>
                  <a:gd name="T13" fmla="*/ 119 h 639"/>
                  <a:gd name="T14" fmla="*/ 42 w 345"/>
                  <a:gd name="T15" fmla="*/ 150 h 639"/>
                  <a:gd name="T16" fmla="*/ 48 w 345"/>
                  <a:gd name="T17" fmla="*/ 184 h 639"/>
                  <a:gd name="T18" fmla="*/ 52 w 345"/>
                  <a:gd name="T19" fmla="*/ 213 h 639"/>
                  <a:gd name="T20" fmla="*/ 55 w 345"/>
                  <a:gd name="T21" fmla="*/ 247 h 639"/>
                  <a:gd name="T22" fmla="*/ 55 w 345"/>
                  <a:gd name="T23" fmla="*/ 281 h 639"/>
                  <a:gd name="T24" fmla="*/ 59 w 345"/>
                  <a:gd name="T25" fmla="*/ 310 h 639"/>
                  <a:gd name="T26" fmla="*/ 68 w 345"/>
                  <a:gd name="T27" fmla="*/ 335 h 639"/>
                  <a:gd name="T28" fmla="*/ 87 w 345"/>
                  <a:gd name="T29" fmla="*/ 374 h 639"/>
                  <a:gd name="T30" fmla="*/ 114 w 345"/>
                  <a:gd name="T31" fmla="*/ 419 h 639"/>
                  <a:gd name="T32" fmla="*/ 132 w 345"/>
                  <a:gd name="T33" fmla="*/ 443 h 639"/>
                  <a:gd name="T34" fmla="*/ 160 w 345"/>
                  <a:gd name="T35" fmla="*/ 477 h 639"/>
                  <a:gd name="T36" fmla="*/ 180 w 345"/>
                  <a:gd name="T37" fmla="*/ 500 h 639"/>
                  <a:gd name="T38" fmla="*/ 260 w 345"/>
                  <a:gd name="T39" fmla="*/ 580 h 639"/>
                  <a:gd name="T40" fmla="*/ 280 w 345"/>
                  <a:gd name="T41" fmla="*/ 598 h 639"/>
                  <a:gd name="T42" fmla="*/ 308 w 345"/>
                  <a:gd name="T43" fmla="*/ 621 h 639"/>
                  <a:gd name="T44" fmla="*/ 333 w 345"/>
                  <a:gd name="T45" fmla="*/ 639 h 639"/>
                  <a:gd name="T46" fmla="*/ 345 w 345"/>
                  <a:gd name="T47" fmla="*/ 633 h 639"/>
                  <a:gd name="T48" fmla="*/ 330 w 345"/>
                  <a:gd name="T49" fmla="*/ 620 h 639"/>
                  <a:gd name="T50" fmla="*/ 317 w 345"/>
                  <a:gd name="T51" fmla="*/ 609 h 639"/>
                  <a:gd name="T52" fmla="*/ 289 w 345"/>
                  <a:gd name="T53" fmla="*/ 586 h 639"/>
                  <a:gd name="T54" fmla="*/ 251 w 345"/>
                  <a:gd name="T55" fmla="*/ 553 h 639"/>
                  <a:gd name="T56" fmla="*/ 210 w 345"/>
                  <a:gd name="T57" fmla="*/ 512 h 639"/>
                  <a:gd name="T58" fmla="*/ 171 w 345"/>
                  <a:gd name="T59" fmla="*/ 468 h 639"/>
                  <a:gd name="T60" fmla="*/ 143 w 345"/>
                  <a:gd name="T61" fmla="*/ 434 h 639"/>
                  <a:gd name="T62" fmla="*/ 114 w 345"/>
                  <a:gd name="T63" fmla="*/ 390 h 639"/>
                  <a:gd name="T64" fmla="*/ 99 w 345"/>
                  <a:gd name="T65" fmla="*/ 368 h 639"/>
                  <a:gd name="T66" fmla="*/ 86 w 345"/>
                  <a:gd name="T67" fmla="*/ 341 h 639"/>
                  <a:gd name="T68" fmla="*/ 74 w 345"/>
                  <a:gd name="T69" fmla="*/ 305 h 639"/>
                  <a:gd name="T70" fmla="*/ 70 w 345"/>
                  <a:gd name="T71" fmla="*/ 281 h 639"/>
                  <a:gd name="T72" fmla="*/ 70 w 345"/>
                  <a:gd name="T73" fmla="*/ 247 h 639"/>
                  <a:gd name="T74" fmla="*/ 67 w 345"/>
                  <a:gd name="T75" fmla="*/ 213 h 639"/>
                  <a:gd name="T76" fmla="*/ 62 w 345"/>
                  <a:gd name="T77" fmla="*/ 175 h 639"/>
                  <a:gd name="T78" fmla="*/ 56 w 345"/>
                  <a:gd name="T79" fmla="*/ 147 h 639"/>
                  <a:gd name="T80" fmla="*/ 49 w 345"/>
                  <a:gd name="T81" fmla="*/ 116 h 639"/>
                  <a:gd name="T82" fmla="*/ 42 w 345"/>
                  <a:gd name="T83" fmla="*/ 88 h 639"/>
                  <a:gd name="T84" fmla="*/ 36 w 345"/>
                  <a:gd name="T85" fmla="*/ 63 h 639"/>
                  <a:gd name="T86" fmla="*/ 23 w 345"/>
                  <a:gd name="T87" fmla="*/ 23 h 639"/>
                  <a:gd name="T88" fmla="*/ 17 w 345"/>
                  <a:gd name="T89" fmla="*/ 3 h 639"/>
                  <a:gd name="T90" fmla="*/ 21 w 345"/>
                  <a:gd name="T91" fmla="*/ 14 h 639"/>
                  <a:gd name="T92" fmla="*/ 14 w 345"/>
                  <a:gd name="T93" fmla="*/ 0 h 639"/>
                  <a:gd name="T94" fmla="*/ 8 w 345"/>
                  <a:gd name="T95" fmla="*/ 3 h 63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5"/>
                  <a:gd name="T145" fmla="*/ 0 h 639"/>
                  <a:gd name="T146" fmla="*/ 345 w 345"/>
                  <a:gd name="T147" fmla="*/ 639 h 63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5" h="639">
                    <a:moveTo>
                      <a:pt x="8" y="3"/>
                    </a:moveTo>
                    <a:lnTo>
                      <a:pt x="0" y="6"/>
                    </a:lnTo>
                    <a:lnTo>
                      <a:pt x="5" y="17"/>
                    </a:lnTo>
                    <a:lnTo>
                      <a:pt x="8" y="26"/>
                    </a:lnTo>
                    <a:lnTo>
                      <a:pt x="21" y="66"/>
                    </a:lnTo>
                    <a:lnTo>
                      <a:pt x="27" y="91"/>
                    </a:lnTo>
                    <a:lnTo>
                      <a:pt x="34" y="119"/>
                    </a:lnTo>
                    <a:lnTo>
                      <a:pt x="42" y="150"/>
                    </a:lnTo>
                    <a:lnTo>
                      <a:pt x="48" y="184"/>
                    </a:lnTo>
                    <a:lnTo>
                      <a:pt x="52" y="213"/>
                    </a:lnTo>
                    <a:lnTo>
                      <a:pt x="55" y="247"/>
                    </a:lnTo>
                    <a:lnTo>
                      <a:pt x="55" y="281"/>
                    </a:lnTo>
                    <a:lnTo>
                      <a:pt x="59" y="310"/>
                    </a:lnTo>
                    <a:lnTo>
                      <a:pt x="68" y="335"/>
                    </a:lnTo>
                    <a:lnTo>
                      <a:pt x="87" y="374"/>
                    </a:lnTo>
                    <a:lnTo>
                      <a:pt x="114" y="419"/>
                    </a:lnTo>
                    <a:lnTo>
                      <a:pt x="132" y="443"/>
                    </a:lnTo>
                    <a:lnTo>
                      <a:pt x="160" y="477"/>
                    </a:lnTo>
                    <a:lnTo>
                      <a:pt x="180" y="500"/>
                    </a:lnTo>
                    <a:lnTo>
                      <a:pt x="260" y="580"/>
                    </a:lnTo>
                    <a:lnTo>
                      <a:pt x="280" y="598"/>
                    </a:lnTo>
                    <a:lnTo>
                      <a:pt x="308" y="621"/>
                    </a:lnTo>
                    <a:lnTo>
                      <a:pt x="333" y="639"/>
                    </a:lnTo>
                    <a:lnTo>
                      <a:pt x="345" y="633"/>
                    </a:lnTo>
                    <a:lnTo>
                      <a:pt x="330" y="620"/>
                    </a:lnTo>
                    <a:lnTo>
                      <a:pt x="317" y="609"/>
                    </a:lnTo>
                    <a:lnTo>
                      <a:pt x="289" y="586"/>
                    </a:lnTo>
                    <a:lnTo>
                      <a:pt x="251" y="553"/>
                    </a:lnTo>
                    <a:lnTo>
                      <a:pt x="210" y="512"/>
                    </a:lnTo>
                    <a:lnTo>
                      <a:pt x="171" y="468"/>
                    </a:lnTo>
                    <a:lnTo>
                      <a:pt x="143" y="434"/>
                    </a:lnTo>
                    <a:lnTo>
                      <a:pt x="114" y="390"/>
                    </a:lnTo>
                    <a:lnTo>
                      <a:pt x="99" y="368"/>
                    </a:lnTo>
                    <a:lnTo>
                      <a:pt x="86" y="341"/>
                    </a:lnTo>
                    <a:lnTo>
                      <a:pt x="74" y="305"/>
                    </a:lnTo>
                    <a:lnTo>
                      <a:pt x="70" y="281"/>
                    </a:lnTo>
                    <a:lnTo>
                      <a:pt x="70" y="247"/>
                    </a:lnTo>
                    <a:lnTo>
                      <a:pt x="67" y="213"/>
                    </a:lnTo>
                    <a:lnTo>
                      <a:pt x="62" y="175"/>
                    </a:lnTo>
                    <a:lnTo>
                      <a:pt x="56" y="147"/>
                    </a:lnTo>
                    <a:lnTo>
                      <a:pt x="49" y="116"/>
                    </a:lnTo>
                    <a:lnTo>
                      <a:pt x="42" y="88"/>
                    </a:lnTo>
                    <a:lnTo>
                      <a:pt x="36" y="63"/>
                    </a:lnTo>
                    <a:lnTo>
                      <a:pt x="23" y="23"/>
                    </a:lnTo>
                    <a:lnTo>
                      <a:pt x="17" y="3"/>
                    </a:lnTo>
                    <a:lnTo>
                      <a:pt x="21" y="14"/>
                    </a:lnTo>
                    <a:lnTo>
                      <a:pt x="14" y="0"/>
                    </a:lnTo>
                    <a:lnTo>
                      <a:pt x="8"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1" name="Freeform 357"/>
              <p:cNvSpPr>
                <a:spLocks/>
              </p:cNvSpPr>
              <p:nvPr/>
            </p:nvSpPr>
            <p:spPr bwMode="auto">
              <a:xfrm>
                <a:off x="2702" y="3369"/>
                <a:ext cx="10" cy="223"/>
              </a:xfrm>
              <a:custGeom>
                <a:avLst/>
                <a:gdLst>
                  <a:gd name="T0" fmla="*/ 32 w 32"/>
                  <a:gd name="T1" fmla="*/ 670 h 670"/>
                  <a:gd name="T2" fmla="*/ 14 w 32"/>
                  <a:gd name="T3" fmla="*/ 0 h 670"/>
                  <a:gd name="T4" fmla="*/ 7 w 32"/>
                  <a:gd name="T5" fmla="*/ 0 h 670"/>
                  <a:gd name="T6" fmla="*/ 0 w 32"/>
                  <a:gd name="T7" fmla="*/ 0 h 670"/>
                  <a:gd name="T8" fmla="*/ 17 w 32"/>
                  <a:gd name="T9" fmla="*/ 657 h 670"/>
                  <a:gd name="T10" fmla="*/ 32 w 32"/>
                  <a:gd name="T11" fmla="*/ 670 h 670"/>
                  <a:gd name="T12" fmla="*/ 0 60000 65536"/>
                  <a:gd name="T13" fmla="*/ 0 60000 65536"/>
                  <a:gd name="T14" fmla="*/ 0 60000 65536"/>
                  <a:gd name="T15" fmla="*/ 0 60000 65536"/>
                  <a:gd name="T16" fmla="*/ 0 60000 65536"/>
                  <a:gd name="T17" fmla="*/ 0 60000 65536"/>
                  <a:gd name="T18" fmla="*/ 0 w 32"/>
                  <a:gd name="T19" fmla="*/ 0 h 670"/>
                  <a:gd name="T20" fmla="*/ 32 w 32"/>
                  <a:gd name="T21" fmla="*/ 670 h 670"/>
                </a:gdLst>
                <a:ahLst/>
                <a:cxnLst>
                  <a:cxn ang="T12">
                    <a:pos x="T0" y="T1"/>
                  </a:cxn>
                  <a:cxn ang="T13">
                    <a:pos x="T2" y="T3"/>
                  </a:cxn>
                  <a:cxn ang="T14">
                    <a:pos x="T4" y="T5"/>
                  </a:cxn>
                  <a:cxn ang="T15">
                    <a:pos x="T6" y="T7"/>
                  </a:cxn>
                  <a:cxn ang="T16">
                    <a:pos x="T8" y="T9"/>
                  </a:cxn>
                  <a:cxn ang="T17">
                    <a:pos x="T10" y="T11"/>
                  </a:cxn>
                </a:cxnLst>
                <a:rect l="T18" t="T19" r="T20" b="T21"/>
                <a:pathLst>
                  <a:path w="32" h="670">
                    <a:moveTo>
                      <a:pt x="32" y="670"/>
                    </a:moveTo>
                    <a:lnTo>
                      <a:pt x="14" y="0"/>
                    </a:lnTo>
                    <a:lnTo>
                      <a:pt x="7" y="0"/>
                    </a:lnTo>
                    <a:lnTo>
                      <a:pt x="0" y="0"/>
                    </a:lnTo>
                    <a:lnTo>
                      <a:pt x="17" y="657"/>
                    </a:lnTo>
                    <a:lnTo>
                      <a:pt x="32" y="67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2" name="Freeform 358"/>
              <p:cNvSpPr>
                <a:spLocks/>
              </p:cNvSpPr>
              <p:nvPr/>
            </p:nvSpPr>
            <p:spPr bwMode="auto">
              <a:xfrm>
                <a:off x="2698" y="3367"/>
                <a:ext cx="8" cy="8"/>
              </a:xfrm>
              <a:custGeom>
                <a:avLst/>
                <a:gdLst>
                  <a:gd name="T0" fmla="*/ 25 w 25"/>
                  <a:gd name="T1" fmla="*/ 5 h 22"/>
                  <a:gd name="T2" fmla="*/ 25 w 25"/>
                  <a:gd name="T3" fmla="*/ 5 h 22"/>
                  <a:gd name="T4" fmla="*/ 14 w 25"/>
                  <a:gd name="T5" fmla="*/ 0 h 22"/>
                  <a:gd name="T6" fmla="*/ 0 w 25"/>
                  <a:gd name="T7" fmla="*/ 14 h 22"/>
                  <a:gd name="T8" fmla="*/ 5 w 25"/>
                  <a:gd name="T9" fmla="*/ 18 h 22"/>
                  <a:gd name="T10" fmla="*/ 9 w 25"/>
                  <a:gd name="T11" fmla="*/ 22 h 22"/>
                  <a:gd name="T12" fmla="*/ 23 w 25"/>
                  <a:gd name="T13" fmla="*/ 9 h 22"/>
                  <a:gd name="T14" fmla="*/ 18 w 25"/>
                  <a:gd name="T15" fmla="*/ 5 h 22"/>
                  <a:gd name="T16" fmla="*/ 25 w 25"/>
                  <a:gd name="T17" fmla="*/ 5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22"/>
                  <a:gd name="T29" fmla="*/ 25 w 25"/>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22">
                    <a:moveTo>
                      <a:pt x="25" y="5"/>
                    </a:moveTo>
                    <a:lnTo>
                      <a:pt x="25" y="5"/>
                    </a:lnTo>
                    <a:lnTo>
                      <a:pt x="14" y="0"/>
                    </a:lnTo>
                    <a:lnTo>
                      <a:pt x="0" y="14"/>
                    </a:lnTo>
                    <a:lnTo>
                      <a:pt x="5" y="18"/>
                    </a:lnTo>
                    <a:lnTo>
                      <a:pt x="9" y="22"/>
                    </a:lnTo>
                    <a:lnTo>
                      <a:pt x="23" y="9"/>
                    </a:lnTo>
                    <a:lnTo>
                      <a:pt x="18" y="5"/>
                    </a:lnTo>
                    <a:lnTo>
                      <a:pt x="25"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3" name="Freeform 359"/>
              <p:cNvSpPr>
                <a:spLocks/>
              </p:cNvSpPr>
              <p:nvPr/>
            </p:nvSpPr>
            <p:spPr bwMode="auto">
              <a:xfrm>
                <a:off x="2661" y="2702"/>
                <a:ext cx="352" cy="688"/>
              </a:xfrm>
              <a:custGeom>
                <a:avLst/>
                <a:gdLst>
                  <a:gd name="T0" fmla="*/ 112 w 1057"/>
                  <a:gd name="T1" fmla="*/ 2011 h 2065"/>
                  <a:gd name="T2" fmla="*/ 98 w 1057"/>
                  <a:gd name="T3" fmla="*/ 2025 h 2065"/>
                  <a:gd name="T4" fmla="*/ 98 w 1057"/>
                  <a:gd name="T5" fmla="*/ 2025 h 2065"/>
                  <a:gd name="T6" fmla="*/ 77 w 1057"/>
                  <a:gd name="T7" fmla="*/ 2040 h 2065"/>
                  <a:gd name="T8" fmla="*/ 68 w 1057"/>
                  <a:gd name="T9" fmla="*/ 2046 h 2065"/>
                  <a:gd name="T10" fmla="*/ 49 w 1057"/>
                  <a:gd name="T11" fmla="*/ 2050 h 2065"/>
                  <a:gd name="T12" fmla="*/ 36 w 1057"/>
                  <a:gd name="T13" fmla="*/ 2046 h 2065"/>
                  <a:gd name="T14" fmla="*/ 24 w 1057"/>
                  <a:gd name="T15" fmla="*/ 2031 h 2065"/>
                  <a:gd name="T16" fmla="*/ 18 w 1057"/>
                  <a:gd name="T17" fmla="*/ 2002 h 2065"/>
                  <a:gd name="T18" fmla="*/ 15 w 1057"/>
                  <a:gd name="T19" fmla="*/ 1952 h 2065"/>
                  <a:gd name="T20" fmla="*/ 21 w 1057"/>
                  <a:gd name="T21" fmla="*/ 1878 h 2065"/>
                  <a:gd name="T22" fmla="*/ 36 w 1057"/>
                  <a:gd name="T23" fmla="*/ 1781 h 2065"/>
                  <a:gd name="T24" fmla="*/ 37 w 1057"/>
                  <a:gd name="T25" fmla="*/ 1778 h 2065"/>
                  <a:gd name="T26" fmla="*/ 42 w 1057"/>
                  <a:gd name="T27" fmla="*/ 1759 h 2065"/>
                  <a:gd name="T28" fmla="*/ 48 w 1057"/>
                  <a:gd name="T29" fmla="*/ 1722 h 2065"/>
                  <a:gd name="T30" fmla="*/ 58 w 1057"/>
                  <a:gd name="T31" fmla="*/ 1675 h 2065"/>
                  <a:gd name="T32" fmla="*/ 73 w 1057"/>
                  <a:gd name="T33" fmla="*/ 1623 h 2065"/>
                  <a:gd name="T34" fmla="*/ 90 w 1057"/>
                  <a:gd name="T35" fmla="*/ 1563 h 2065"/>
                  <a:gd name="T36" fmla="*/ 109 w 1057"/>
                  <a:gd name="T37" fmla="*/ 1508 h 2065"/>
                  <a:gd name="T38" fmla="*/ 149 w 1057"/>
                  <a:gd name="T39" fmla="*/ 1411 h 2065"/>
                  <a:gd name="T40" fmla="*/ 171 w 1057"/>
                  <a:gd name="T41" fmla="*/ 1366 h 2065"/>
                  <a:gd name="T42" fmla="*/ 207 w 1057"/>
                  <a:gd name="T43" fmla="*/ 1304 h 2065"/>
                  <a:gd name="T44" fmla="*/ 254 w 1057"/>
                  <a:gd name="T45" fmla="*/ 1233 h 2065"/>
                  <a:gd name="T46" fmla="*/ 302 w 1057"/>
                  <a:gd name="T47" fmla="*/ 1173 h 2065"/>
                  <a:gd name="T48" fmla="*/ 708 w 1057"/>
                  <a:gd name="T49" fmla="*/ 399 h 2065"/>
                  <a:gd name="T50" fmla="*/ 1057 w 1057"/>
                  <a:gd name="T51" fmla="*/ 9 h 2065"/>
                  <a:gd name="T52" fmla="*/ 1051 w 1057"/>
                  <a:gd name="T53" fmla="*/ 5 h 2065"/>
                  <a:gd name="T54" fmla="*/ 1045 w 1057"/>
                  <a:gd name="T55" fmla="*/ 0 h 2065"/>
                  <a:gd name="T56" fmla="*/ 699 w 1057"/>
                  <a:gd name="T57" fmla="*/ 388 h 2065"/>
                  <a:gd name="T58" fmla="*/ 294 w 1057"/>
                  <a:gd name="T59" fmla="*/ 1161 h 2065"/>
                  <a:gd name="T60" fmla="*/ 242 w 1057"/>
                  <a:gd name="T61" fmla="*/ 1224 h 2065"/>
                  <a:gd name="T62" fmla="*/ 201 w 1057"/>
                  <a:gd name="T63" fmla="*/ 1283 h 2065"/>
                  <a:gd name="T64" fmla="*/ 160 w 1057"/>
                  <a:gd name="T65" fmla="*/ 1360 h 2065"/>
                  <a:gd name="T66" fmla="*/ 117 w 1057"/>
                  <a:gd name="T67" fmla="*/ 1450 h 2065"/>
                  <a:gd name="T68" fmla="*/ 101 w 1057"/>
                  <a:gd name="T69" fmla="*/ 1488 h 2065"/>
                  <a:gd name="T70" fmla="*/ 76 w 1057"/>
                  <a:gd name="T71" fmla="*/ 1560 h 2065"/>
                  <a:gd name="T72" fmla="*/ 58 w 1057"/>
                  <a:gd name="T73" fmla="*/ 1620 h 2065"/>
                  <a:gd name="T74" fmla="*/ 43 w 1057"/>
                  <a:gd name="T75" fmla="*/ 1672 h 2065"/>
                  <a:gd name="T76" fmla="*/ 33 w 1057"/>
                  <a:gd name="T77" fmla="*/ 1713 h 2065"/>
                  <a:gd name="T78" fmla="*/ 27 w 1057"/>
                  <a:gd name="T79" fmla="*/ 1744 h 2065"/>
                  <a:gd name="T80" fmla="*/ 23 w 1057"/>
                  <a:gd name="T81" fmla="*/ 1766 h 2065"/>
                  <a:gd name="T82" fmla="*/ 21 w 1057"/>
                  <a:gd name="T83" fmla="*/ 1781 h 2065"/>
                  <a:gd name="T84" fmla="*/ 6 w 1057"/>
                  <a:gd name="T85" fmla="*/ 1878 h 2065"/>
                  <a:gd name="T86" fmla="*/ 0 w 1057"/>
                  <a:gd name="T87" fmla="*/ 1952 h 2065"/>
                  <a:gd name="T88" fmla="*/ 3 w 1057"/>
                  <a:gd name="T89" fmla="*/ 2005 h 2065"/>
                  <a:gd name="T90" fmla="*/ 12 w 1057"/>
                  <a:gd name="T91" fmla="*/ 2040 h 2065"/>
                  <a:gd name="T92" fmla="*/ 30 w 1057"/>
                  <a:gd name="T93" fmla="*/ 2061 h 2065"/>
                  <a:gd name="T94" fmla="*/ 49 w 1057"/>
                  <a:gd name="T95" fmla="*/ 2065 h 2065"/>
                  <a:gd name="T96" fmla="*/ 68 w 1057"/>
                  <a:gd name="T97" fmla="*/ 2061 h 2065"/>
                  <a:gd name="T98" fmla="*/ 95 w 1057"/>
                  <a:gd name="T99" fmla="*/ 2046 h 2065"/>
                  <a:gd name="T100" fmla="*/ 109 w 1057"/>
                  <a:gd name="T101" fmla="*/ 2034 h 2065"/>
                  <a:gd name="T102" fmla="*/ 123 w 1057"/>
                  <a:gd name="T103" fmla="*/ 2019 h 2065"/>
                  <a:gd name="T104" fmla="*/ 117 w 1057"/>
                  <a:gd name="T105" fmla="*/ 2015 h 2065"/>
                  <a:gd name="T106" fmla="*/ 112 w 1057"/>
                  <a:gd name="T107" fmla="*/ 2011 h 206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57"/>
                  <a:gd name="T163" fmla="*/ 0 h 2065"/>
                  <a:gd name="T164" fmla="*/ 1057 w 1057"/>
                  <a:gd name="T165" fmla="*/ 2065 h 206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57" h="2065">
                    <a:moveTo>
                      <a:pt x="112" y="2011"/>
                    </a:moveTo>
                    <a:lnTo>
                      <a:pt x="98" y="2025"/>
                    </a:lnTo>
                    <a:lnTo>
                      <a:pt x="77" y="2040"/>
                    </a:lnTo>
                    <a:lnTo>
                      <a:pt x="68" y="2046"/>
                    </a:lnTo>
                    <a:lnTo>
                      <a:pt x="49" y="2050"/>
                    </a:lnTo>
                    <a:lnTo>
                      <a:pt x="36" y="2046"/>
                    </a:lnTo>
                    <a:lnTo>
                      <a:pt x="24" y="2031"/>
                    </a:lnTo>
                    <a:lnTo>
                      <a:pt x="18" y="2002"/>
                    </a:lnTo>
                    <a:lnTo>
                      <a:pt x="15" y="1952"/>
                    </a:lnTo>
                    <a:lnTo>
                      <a:pt x="21" y="1878"/>
                    </a:lnTo>
                    <a:lnTo>
                      <a:pt x="36" y="1781"/>
                    </a:lnTo>
                    <a:lnTo>
                      <a:pt x="37" y="1778"/>
                    </a:lnTo>
                    <a:lnTo>
                      <a:pt x="42" y="1759"/>
                    </a:lnTo>
                    <a:lnTo>
                      <a:pt x="48" y="1722"/>
                    </a:lnTo>
                    <a:lnTo>
                      <a:pt x="58" y="1675"/>
                    </a:lnTo>
                    <a:lnTo>
                      <a:pt x="73" y="1623"/>
                    </a:lnTo>
                    <a:lnTo>
                      <a:pt x="90" y="1563"/>
                    </a:lnTo>
                    <a:lnTo>
                      <a:pt x="109" y="1508"/>
                    </a:lnTo>
                    <a:lnTo>
                      <a:pt x="149" y="1411"/>
                    </a:lnTo>
                    <a:lnTo>
                      <a:pt x="171" y="1366"/>
                    </a:lnTo>
                    <a:lnTo>
                      <a:pt x="207" y="1304"/>
                    </a:lnTo>
                    <a:lnTo>
                      <a:pt x="254" y="1233"/>
                    </a:lnTo>
                    <a:lnTo>
                      <a:pt x="302" y="1173"/>
                    </a:lnTo>
                    <a:lnTo>
                      <a:pt x="708" y="399"/>
                    </a:lnTo>
                    <a:lnTo>
                      <a:pt x="1057" y="9"/>
                    </a:lnTo>
                    <a:lnTo>
                      <a:pt x="1051" y="5"/>
                    </a:lnTo>
                    <a:lnTo>
                      <a:pt x="1045" y="0"/>
                    </a:lnTo>
                    <a:lnTo>
                      <a:pt x="699" y="388"/>
                    </a:lnTo>
                    <a:lnTo>
                      <a:pt x="294" y="1161"/>
                    </a:lnTo>
                    <a:lnTo>
                      <a:pt x="242" y="1224"/>
                    </a:lnTo>
                    <a:lnTo>
                      <a:pt x="201" y="1283"/>
                    </a:lnTo>
                    <a:lnTo>
                      <a:pt x="160" y="1360"/>
                    </a:lnTo>
                    <a:lnTo>
                      <a:pt x="117" y="1450"/>
                    </a:lnTo>
                    <a:lnTo>
                      <a:pt x="101" y="1488"/>
                    </a:lnTo>
                    <a:lnTo>
                      <a:pt x="76" y="1560"/>
                    </a:lnTo>
                    <a:lnTo>
                      <a:pt x="58" y="1620"/>
                    </a:lnTo>
                    <a:lnTo>
                      <a:pt x="43" y="1672"/>
                    </a:lnTo>
                    <a:lnTo>
                      <a:pt x="33" y="1713"/>
                    </a:lnTo>
                    <a:lnTo>
                      <a:pt x="27" y="1744"/>
                    </a:lnTo>
                    <a:lnTo>
                      <a:pt x="23" y="1766"/>
                    </a:lnTo>
                    <a:lnTo>
                      <a:pt x="21" y="1781"/>
                    </a:lnTo>
                    <a:lnTo>
                      <a:pt x="6" y="1878"/>
                    </a:lnTo>
                    <a:lnTo>
                      <a:pt x="0" y="1952"/>
                    </a:lnTo>
                    <a:lnTo>
                      <a:pt x="3" y="2005"/>
                    </a:lnTo>
                    <a:lnTo>
                      <a:pt x="12" y="2040"/>
                    </a:lnTo>
                    <a:lnTo>
                      <a:pt x="30" y="2061"/>
                    </a:lnTo>
                    <a:lnTo>
                      <a:pt x="49" y="2065"/>
                    </a:lnTo>
                    <a:lnTo>
                      <a:pt x="68" y="2061"/>
                    </a:lnTo>
                    <a:lnTo>
                      <a:pt x="95" y="2046"/>
                    </a:lnTo>
                    <a:lnTo>
                      <a:pt x="109" y="2034"/>
                    </a:lnTo>
                    <a:lnTo>
                      <a:pt x="123" y="2019"/>
                    </a:lnTo>
                    <a:lnTo>
                      <a:pt x="117" y="2015"/>
                    </a:lnTo>
                    <a:lnTo>
                      <a:pt x="112" y="201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4" name="Freeform 360"/>
              <p:cNvSpPr>
                <a:spLocks/>
              </p:cNvSpPr>
              <p:nvPr/>
            </p:nvSpPr>
            <p:spPr bwMode="auto">
              <a:xfrm>
                <a:off x="3005" y="2702"/>
                <a:ext cx="7" cy="4"/>
              </a:xfrm>
              <a:custGeom>
                <a:avLst/>
                <a:gdLst>
                  <a:gd name="T0" fmla="*/ 18 w 22"/>
                  <a:gd name="T1" fmla="*/ 5 h 14"/>
                  <a:gd name="T2" fmla="*/ 22 w 22"/>
                  <a:gd name="T3" fmla="*/ 9 h 14"/>
                  <a:gd name="T4" fmla="*/ 0 w 22"/>
                  <a:gd name="T5" fmla="*/ 14 h 14"/>
                  <a:gd name="T6" fmla="*/ 12 w 22"/>
                  <a:gd name="T7" fmla="*/ 0 h 14"/>
                  <a:gd name="T8" fmla="*/ 18 w 22"/>
                  <a:gd name="T9" fmla="*/ 5 h 14"/>
                  <a:gd name="T10" fmla="*/ 0 60000 65536"/>
                  <a:gd name="T11" fmla="*/ 0 60000 65536"/>
                  <a:gd name="T12" fmla="*/ 0 60000 65536"/>
                  <a:gd name="T13" fmla="*/ 0 60000 65536"/>
                  <a:gd name="T14" fmla="*/ 0 60000 65536"/>
                  <a:gd name="T15" fmla="*/ 0 w 22"/>
                  <a:gd name="T16" fmla="*/ 0 h 14"/>
                  <a:gd name="T17" fmla="*/ 22 w 22"/>
                  <a:gd name="T18" fmla="*/ 14 h 14"/>
                </a:gdLst>
                <a:ahLst/>
                <a:cxnLst>
                  <a:cxn ang="T10">
                    <a:pos x="T0" y="T1"/>
                  </a:cxn>
                  <a:cxn ang="T11">
                    <a:pos x="T2" y="T3"/>
                  </a:cxn>
                  <a:cxn ang="T12">
                    <a:pos x="T4" y="T5"/>
                  </a:cxn>
                  <a:cxn ang="T13">
                    <a:pos x="T6" y="T7"/>
                  </a:cxn>
                  <a:cxn ang="T14">
                    <a:pos x="T8" y="T9"/>
                  </a:cxn>
                </a:cxnLst>
                <a:rect l="T15" t="T16" r="T17" b="T18"/>
                <a:pathLst>
                  <a:path w="22" h="14">
                    <a:moveTo>
                      <a:pt x="18" y="5"/>
                    </a:moveTo>
                    <a:lnTo>
                      <a:pt x="22" y="9"/>
                    </a:lnTo>
                    <a:lnTo>
                      <a:pt x="0" y="14"/>
                    </a:lnTo>
                    <a:lnTo>
                      <a:pt x="12" y="0"/>
                    </a:lnTo>
                    <a:lnTo>
                      <a:pt x="18"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5" name="Freeform 361"/>
              <p:cNvSpPr>
                <a:spLocks/>
              </p:cNvSpPr>
              <p:nvPr/>
            </p:nvSpPr>
            <p:spPr bwMode="auto">
              <a:xfrm>
                <a:off x="3005" y="2566"/>
                <a:ext cx="92" cy="140"/>
              </a:xfrm>
              <a:custGeom>
                <a:avLst/>
                <a:gdLst>
                  <a:gd name="T0" fmla="*/ 22 w 276"/>
                  <a:gd name="T1" fmla="*/ 417 h 422"/>
                  <a:gd name="T2" fmla="*/ 49 w 276"/>
                  <a:gd name="T3" fmla="*/ 391 h 422"/>
                  <a:gd name="T4" fmla="*/ 77 w 276"/>
                  <a:gd name="T5" fmla="*/ 361 h 422"/>
                  <a:gd name="T6" fmla="*/ 124 w 276"/>
                  <a:gd name="T7" fmla="*/ 311 h 422"/>
                  <a:gd name="T8" fmla="*/ 149 w 276"/>
                  <a:gd name="T9" fmla="*/ 283 h 422"/>
                  <a:gd name="T10" fmla="*/ 186 w 276"/>
                  <a:gd name="T11" fmla="*/ 237 h 422"/>
                  <a:gd name="T12" fmla="*/ 215 w 276"/>
                  <a:gd name="T13" fmla="*/ 196 h 422"/>
                  <a:gd name="T14" fmla="*/ 253 w 276"/>
                  <a:gd name="T15" fmla="*/ 133 h 422"/>
                  <a:gd name="T16" fmla="*/ 268 w 276"/>
                  <a:gd name="T17" fmla="*/ 99 h 422"/>
                  <a:gd name="T18" fmla="*/ 276 w 276"/>
                  <a:gd name="T19" fmla="*/ 58 h 422"/>
                  <a:gd name="T20" fmla="*/ 268 w 276"/>
                  <a:gd name="T21" fmla="*/ 25 h 422"/>
                  <a:gd name="T22" fmla="*/ 239 w 276"/>
                  <a:gd name="T23" fmla="*/ 0 h 422"/>
                  <a:gd name="T24" fmla="*/ 15 w 276"/>
                  <a:gd name="T25" fmla="*/ 5 h 422"/>
                  <a:gd name="T26" fmla="*/ 12 w 276"/>
                  <a:gd name="T27" fmla="*/ 8 h 422"/>
                  <a:gd name="T28" fmla="*/ 21 w 276"/>
                  <a:gd name="T29" fmla="*/ 19 h 422"/>
                  <a:gd name="T30" fmla="*/ 233 w 276"/>
                  <a:gd name="T31" fmla="*/ 15 h 422"/>
                  <a:gd name="T32" fmla="*/ 253 w 276"/>
                  <a:gd name="T33" fmla="*/ 31 h 422"/>
                  <a:gd name="T34" fmla="*/ 261 w 276"/>
                  <a:gd name="T35" fmla="*/ 58 h 422"/>
                  <a:gd name="T36" fmla="*/ 253 w 276"/>
                  <a:gd name="T37" fmla="*/ 93 h 422"/>
                  <a:gd name="T38" fmla="*/ 230 w 276"/>
                  <a:gd name="T39" fmla="*/ 145 h 422"/>
                  <a:gd name="T40" fmla="*/ 212 w 276"/>
                  <a:gd name="T41" fmla="*/ 176 h 422"/>
                  <a:gd name="T42" fmla="*/ 174 w 276"/>
                  <a:gd name="T43" fmla="*/ 229 h 422"/>
                  <a:gd name="T44" fmla="*/ 137 w 276"/>
                  <a:gd name="T45" fmla="*/ 274 h 422"/>
                  <a:gd name="T46" fmla="*/ 88 w 276"/>
                  <a:gd name="T47" fmla="*/ 332 h 422"/>
                  <a:gd name="T48" fmla="*/ 68 w 276"/>
                  <a:gd name="T49" fmla="*/ 352 h 422"/>
                  <a:gd name="T50" fmla="*/ 40 w 276"/>
                  <a:gd name="T51" fmla="*/ 382 h 422"/>
                  <a:gd name="T52" fmla="*/ 0 w 276"/>
                  <a:gd name="T53" fmla="*/ 422 h 422"/>
                  <a:gd name="T54" fmla="*/ 22 w 276"/>
                  <a:gd name="T55" fmla="*/ 417 h 42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6"/>
                  <a:gd name="T85" fmla="*/ 0 h 422"/>
                  <a:gd name="T86" fmla="*/ 276 w 276"/>
                  <a:gd name="T87" fmla="*/ 422 h 42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6" h="422">
                    <a:moveTo>
                      <a:pt x="22" y="417"/>
                    </a:moveTo>
                    <a:lnTo>
                      <a:pt x="49" y="391"/>
                    </a:lnTo>
                    <a:lnTo>
                      <a:pt x="77" y="361"/>
                    </a:lnTo>
                    <a:lnTo>
                      <a:pt x="124" y="311"/>
                    </a:lnTo>
                    <a:lnTo>
                      <a:pt x="149" y="283"/>
                    </a:lnTo>
                    <a:lnTo>
                      <a:pt x="186" y="237"/>
                    </a:lnTo>
                    <a:lnTo>
                      <a:pt x="215" y="196"/>
                    </a:lnTo>
                    <a:lnTo>
                      <a:pt x="253" y="133"/>
                    </a:lnTo>
                    <a:lnTo>
                      <a:pt x="268" y="99"/>
                    </a:lnTo>
                    <a:lnTo>
                      <a:pt x="276" y="58"/>
                    </a:lnTo>
                    <a:lnTo>
                      <a:pt x="268" y="25"/>
                    </a:lnTo>
                    <a:lnTo>
                      <a:pt x="239" y="0"/>
                    </a:lnTo>
                    <a:lnTo>
                      <a:pt x="15" y="5"/>
                    </a:lnTo>
                    <a:lnTo>
                      <a:pt x="12" y="8"/>
                    </a:lnTo>
                    <a:lnTo>
                      <a:pt x="21" y="19"/>
                    </a:lnTo>
                    <a:lnTo>
                      <a:pt x="233" y="15"/>
                    </a:lnTo>
                    <a:lnTo>
                      <a:pt x="253" y="31"/>
                    </a:lnTo>
                    <a:lnTo>
                      <a:pt x="261" y="58"/>
                    </a:lnTo>
                    <a:lnTo>
                      <a:pt x="253" y="93"/>
                    </a:lnTo>
                    <a:lnTo>
                      <a:pt x="230" y="145"/>
                    </a:lnTo>
                    <a:lnTo>
                      <a:pt x="212" y="176"/>
                    </a:lnTo>
                    <a:lnTo>
                      <a:pt x="174" y="229"/>
                    </a:lnTo>
                    <a:lnTo>
                      <a:pt x="137" y="274"/>
                    </a:lnTo>
                    <a:lnTo>
                      <a:pt x="88" y="332"/>
                    </a:lnTo>
                    <a:lnTo>
                      <a:pt x="68" y="352"/>
                    </a:lnTo>
                    <a:lnTo>
                      <a:pt x="40" y="382"/>
                    </a:lnTo>
                    <a:lnTo>
                      <a:pt x="0" y="422"/>
                    </a:lnTo>
                    <a:lnTo>
                      <a:pt x="22" y="41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6" name="Freeform 362"/>
              <p:cNvSpPr>
                <a:spLocks/>
              </p:cNvSpPr>
              <p:nvPr/>
            </p:nvSpPr>
            <p:spPr bwMode="auto">
              <a:xfrm>
                <a:off x="2640" y="2521"/>
                <a:ext cx="609" cy="1019"/>
              </a:xfrm>
              <a:custGeom>
                <a:avLst/>
                <a:gdLst>
                  <a:gd name="T0" fmla="*/ 1355 w 1825"/>
                  <a:gd name="T1" fmla="*/ 143 h 3059"/>
                  <a:gd name="T2" fmla="*/ 1299 w 1825"/>
                  <a:gd name="T3" fmla="*/ 215 h 3059"/>
                  <a:gd name="T4" fmla="*/ 1222 w 1825"/>
                  <a:gd name="T5" fmla="*/ 306 h 3059"/>
                  <a:gd name="T6" fmla="*/ 1154 w 1825"/>
                  <a:gd name="T7" fmla="*/ 380 h 3059"/>
                  <a:gd name="T8" fmla="*/ 1109 w 1825"/>
                  <a:gd name="T9" fmla="*/ 411 h 3059"/>
                  <a:gd name="T10" fmla="*/ 1068 w 1825"/>
                  <a:gd name="T11" fmla="*/ 445 h 3059"/>
                  <a:gd name="T12" fmla="*/ 1031 w 1825"/>
                  <a:gd name="T13" fmla="*/ 487 h 3059"/>
                  <a:gd name="T14" fmla="*/ 1006 w 1825"/>
                  <a:gd name="T15" fmla="*/ 548 h 3059"/>
                  <a:gd name="T16" fmla="*/ 979 w 1825"/>
                  <a:gd name="T17" fmla="*/ 624 h 3059"/>
                  <a:gd name="T18" fmla="*/ 925 w 1825"/>
                  <a:gd name="T19" fmla="*/ 702 h 3059"/>
                  <a:gd name="T20" fmla="*/ 857 w 1825"/>
                  <a:gd name="T21" fmla="*/ 773 h 3059"/>
                  <a:gd name="T22" fmla="*/ 797 w 1825"/>
                  <a:gd name="T23" fmla="*/ 826 h 3059"/>
                  <a:gd name="T24" fmla="*/ 757 w 1825"/>
                  <a:gd name="T25" fmla="*/ 861 h 3059"/>
                  <a:gd name="T26" fmla="*/ 724 w 1825"/>
                  <a:gd name="T27" fmla="*/ 906 h 3059"/>
                  <a:gd name="T28" fmla="*/ 699 w 1825"/>
                  <a:gd name="T29" fmla="*/ 951 h 3059"/>
                  <a:gd name="T30" fmla="*/ 680 w 1825"/>
                  <a:gd name="T31" fmla="*/ 985 h 3059"/>
                  <a:gd name="T32" fmla="*/ 658 w 1825"/>
                  <a:gd name="T33" fmla="*/ 1013 h 3059"/>
                  <a:gd name="T34" fmla="*/ 612 w 1825"/>
                  <a:gd name="T35" fmla="*/ 1075 h 3059"/>
                  <a:gd name="T36" fmla="*/ 549 w 1825"/>
                  <a:gd name="T37" fmla="*/ 1174 h 3059"/>
                  <a:gd name="T38" fmla="*/ 478 w 1825"/>
                  <a:gd name="T39" fmla="*/ 1314 h 3059"/>
                  <a:gd name="T40" fmla="*/ 444 w 1825"/>
                  <a:gd name="T41" fmla="*/ 1395 h 3059"/>
                  <a:gd name="T42" fmla="*/ 394 w 1825"/>
                  <a:gd name="T43" fmla="*/ 1507 h 3059"/>
                  <a:gd name="T44" fmla="*/ 303 w 1825"/>
                  <a:gd name="T45" fmla="*/ 1686 h 3059"/>
                  <a:gd name="T46" fmla="*/ 169 w 1825"/>
                  <a:gd name="T47" fmla="*/ 1901 h 3059"/>
                  <a:gd name="T48" fmla="*/ 100 w 1825"/>
                  <a:gd name="T49" fmla="*/ 2003 h 3059"/>
                  <a:gd name="T50" fmla="*/ 45 w 1825"/>
                  <a:gd name="T51" fmla="*/ 2137 h 3059"/>
                  <a:gd name="T52" fmla="*/ 3 w 1825"/>
                  <a:gd name="T53" fmla="*/ 2356 h 3059"/>
                  <a:gd name="T54" fmla="*/ 23 w 1825"/>
                  <a:gd name="T55" fmla="*/ 2633 h 3059"/>
                  <a:gd name="T56" fmla="*/ 56 w 1825"/>
                  <a:gd name="T57" fmla="*/ 2751 h 3059"/>
                  <a:gd name="T58" fmla="*/ 64 w 1825"/>
                  <a:gd name="T59" fmla="*/ 2832 h 3059"/>
                  <a:gd name="T60" fmla="*/ 88 w 1825"/>
                  <a:gd name="T61" fmla="*/ 2940 h 3059"/>
                  <a:gd name="T62" fmla="*/ 125 w 1825"/>
                  <a:gd name="T63" fmla="*/ 3035 h 3059"/>
                  <a:gd name="T64" fmla="*/ 347 w 1825"/>
                  <a:gd name="T65" fmla="*/ 2938 h 3059"/>
                  <a:gd name="T66" fmla="*/ 378 w 1825"/>
                  <a:gd name="T67" fmla="*/ 2826 h 3059"/>
                  <a:gd name="T68" fmla="*/ 461 w 1825"/>
                  <a:gd name="T69" fmla="*/ 2620 h 3059"/>
                  <a:gd name="T70" fmla="*/ 604 w 1825"/>
                  <a:gd name="T71" fmla="*/ 2367 h 3059"/>
                  <a:gd name="T72" fmla="*/ 745 w 1825"/>
                  <a:gd name="T73" fmla="*/ 2190 h 3059"/>
                  <a:gd name="T74" fmla="*/ 786 w 1825"/>
                  <a:gd name="T75" fmla="*/ 2102 h 3059"/>
                  <a:gd name="T76" fmla="*/ 835 w 1825"/>
                  <a:gd name="T77" fmla="*/ 1947 h 3059"/>
                  <a:gd name="T78" fmla="*/ 838 w 1825"/>
                  <a:gd name="T79" fmla="*/ 1773 h 3059"/>
                  <a:gd name="T80" fmla="*/ 1157 w 1825"/>
                  <a:gd name="T81" fmla="*/ 888 h 3059"/>
                  <a:gd name="T82" fmla="*/ 1190 w 1825"/>
                  <a:gd name="T83" fmla="*/ 811 h 3059"/>
                  <a:gd name="T84" fmla="*/ 1271 w 1825"/>
                  <a:gd name="T85" fmla="*/ 638 h 3059"/>
                  <a:gd name="T86" fmla="*/ 1387 w 1825"/>
                  <a:gd name="T87" fmla="*/ 451 h 3059"/>
                  <a:gd name="T88" fmla="*/ 1521 w 1825"/>
                  <a:gd name="T89" fmla="*/ 331 h 3059"/>
                  <a:gd name="T90" fmla="*/ 1367 w 1825"/>
                  <a:gd name="T91" fmla="*/ 126 h 305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5"/>
                  <a:gd name="T139" fmla="*/ 0 h 3059"/>
                  <a:gd name="T140" fmla="*/ 1825 w 1825"/>
                  <a:gd name="T141" fmla="*/ 3059 h 305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5" h="3059">
                    <a:moveTo>
                      <a:pt x="1367" y="126"/>
                    </a:moveTo>
                    <a:lnTo>
                      <a:pt x="1364" y="131"/>
                    </a:lnTo>
                    <a:lnTo>
                      <a:pt x="1355" y="143"/>
                    </a:lnTo>
                    <a:lnTo>
                      <a:pt x="1340" y="162"/>
                    </a:lnTo>
                    <a:lnTo>
                      <a:pt x="1321" y="187"/>
                    </a:lnTo>
                    <a:lnTo>
                      <a:pt x="1299" y="215"/>
                    </a:lnTo>
                    <a:lnTo>
                      <a:pt x="1274" y="246"/>
                    </a:lnTo>
                    <a:lnTo>
                      <a:pt x="1249" y="277"/>
                    </a:lnTo>
                    <a:lnTo>
                      <a:pt x="1222" y="306"/>
                    </a:lnTo>
                    <a:lnTo>
                      <a:pt x="1197" y="336"/>
                    </a:lnTo>
                    <a:lnTo>
                      <a:pt x="1175" y="359"/>
                    </a:lnTo>
                    <a:lnTo>
                      <a:pt x="1154" y="380"/>
                    </a:lnTo>
                    <a:lnTo>
                      <a:pt x="1137" y="393"/>
                    </a:lnTo>
                    <a:lnTo>
                      <a:pt x="1124" y="402"/>
                    </a:lnTo>
                    <a:lnTo>
                      <a:pt x="1109" y="411"/>
                    </a:lnTo>
                    <a:lnTo>
                      <a:pt x="1094" y="421"/>
                    </a:lnTo>
                    <a:lnTo>
                      <a:pt x="1081" y="433"/>
                    </a:lnTo>
                    <a:lnTo>
                      <a:pt x="1068" y="445"/>
                    </a:lnTo>
                    <a:lnTo>
                      <a:pt x="1054" y="458"/>
                    </a:lnTo>
                    <a:lnTo>
                      <a:pt x="1043" y="471"/>
                    </a:lnTo>
                    <a:lnTo>
                      <a:pt x="1031" y="487"/>
                    </a:lnTo>
                    <a:lnTo>
                      <a:pt x="1022" y="505"/>
                    </a:lnTo>
                    <a:lnTo>
                      <a:pt x="1013" y="526"/>
                    </a:lnTo>
                    <a:lnTo>
                      <a:pt x="1006" y="548"/>
                    </a:lnTo>
                    <a:lnTo>
                      <a:pt x="998" y="573"/>
                    </a:lnTo>
                    <a:lnTo>
                      <a:pt x="991" y="598"/>
                    </a:lnTo>
                    <a:lnTo>
                      <a:pt x="979" y="624"/>
                    </a:lnTo>
                    <a:lnTo>
                      <a:pt x="964" y="651"/>
                    </a:lnTo>
                    <a:lnTo>
                      <a:pt x="945" y="677"/>
                    </a:lnTo>
                    <a:lnTo>
                      <a:pt x="925" y="702"/>
                    </a:lnTo>
                    <a:lnTo>
                      <a:pt x="903" y="727"/>
                    </a:lnTo>
                    <a:lnTo>
                      <a:pt x="880" y="751"/>
                    </a:lnTo>
                    <a:lnTo>
                      <a:pt x="857" y="773"/>
                    </a:lnTo>
                    <a:lnTo>
                      <a:pt x="835" y="794"/>
                    </a:lnTo>
                    <a:lnTo>
                      <a:pt x="814" y="811"/>
                    </a:lnTo>
                    <a:lnTo>
                      <a:pt x="797" y="826"/>
                    </a:lnTo>
                    <a:lnTo>
                      <a:pt x="780" y="838"/>
                    </a:lnTo>
                    <a:lnTo>
                      <a:pt x="769" y="848"/>
                    </a:lnTo>
                    <a:lnTo>
                      <a:pt x="757" y="861"/>
                    </a:lnTo>
                    <a:lnTo>
                      <a:pt x="745" y="875"/>
                    </a:lnTo>
                    <a:lnTo>
                      <a:pt x="735" y="891"/>
                    </a:lnTo>
                    <a:lnTo>
                      <a:pt x="724" y="906"/>
                    </a:lnTo>
                    <a:lnTo>
                      <a:pt x="716" y="922"/>
                    </a:lnTo>
                    <a:lnTo>
                      <a:pt x="708" y="937"/>
                    </a:lnTo>
                    <a:lnTo>
                      <a:pt x="699" y="951"/>
                    </a:lnTo>
                    <a:lnTo>
                      <a:pt x="693" y="965"/>
                    </a:lnTo>
                    <a:lnTo>
                      <a:pt x="686" y="976"/>
                    </a:lnTo>
                    <a:lnTo>
                      <a:pt x="680" y="985"/>
                    </a:lnTo>
                    <a:lnTo>
                      <a:pt x="674" y="994"/>
                    </a:lnTo>
                    <a:lnTo>
                      <a:pt x="668" y="1001"/>
                    </a:lnTo>
                    <a:lnTo>
                      <a:pt x="658" y="1013"/>
                    </a:lnTo>
                    <a:lnTo>
                      <a:pt x="645" y="1029"/>
                    </a:lnTo>
                    <a:lnTo>
                      <a:pt x="630" y="1050"/>
                    </a:lnTo>
                    <a:lnTo>
                      <a:pt x="612" y="1075"/>
                    </a:lnTo>
                    <a:lnTo>
                      <a:pt x="592" y="1103"/>
                    </a:lnTo>
                    <a:lnTo>
                      <a:pt x="571" y="1137"/>
                    </a:lnTo>
                    <a:lnTo>
                      <a:pt x="549" y="1174"/>
                    </a:lnTo>
                    <a:lnTo>
                      <a:pt x="525" y="1216"/>
                    </a:lnTo>
                    <a:lnTo>
                      <a:pt x="502" y="1263"/>
                    </a:lnTo>
                    <a:lnTo>
                      <a:pt x="478" y="1314"/>
                    </a:lnTo>
                    <a:lnTo>
                      <a:pt x="453" y="1371"/>
                    </a:lnTo>
                    <a:lnTo>
                      <a:pt x="452" y="1377"/>
                    </a:lnTo>
                    <a:lnTo>
                      <a:pt x="444" y="1395"/>
                    </a:lnTo>
                    <a:lnTo>
                      <a:pt x="433" y="1423"/>
                    </a:lnTo>
                    <a:lnTo>
                      <a:pt x="416" y="1461"/>
                    </a:lnTo>
                    <a:lnTo>
                      <a:pt x="394" y="1507"/>
                    </a:lnTo>
                    <a:lnTo>
                      <a:pt x="368" y="1561"/>
                    </a:lnTo>
                    <a:lnTo>
                      <a:pt x="338" y="1621"/>
                    </a:lnTo>
                    <a:lnTo>
                      <a:pt x="303" y="1686"/>
                    </a:lnTo>
                    <a:lnTo>
                      <a:pt x="263" y="1755"/>
                    </a:lnTo>
                    <a:lnTo>
                      <a:pt x="218" y="1828"/>
                    </a:lnTo>
                    <a:lnTo>
                      <a:pt x="169" y="1901"/>
                    </a:lnTo>
                    <a:lnTo>
                      <a:pt x="114" y="1976"/>
                    </a:lnTo>
                    <a:lnTo>
                      <a:pt x="112" y="1982"/>
                    </a:lnTo>
                    <a:lnTo>
                      <a:pt x="100" y="2003"/>
                    </a:lnTo>
                    <a:lnTo>
                      <a:pt x="84" y="2037"/>
                    </a:lnTo>
                    <a:lnTo>
                      <a:pt x="66" y="2082"/>
                    </a:lnTo>
                    <a:lnTo>
                      <a:pt x="45" y="2137"/>
                    </a:lnTo>
                    <a:lnTo>
                      <a:pt x="28" y="2202"/>
                    </a:lnTo>
                    <a:lnTo>
                      <a:pt x="11" y="2275"/>
                    </a:lnTo>
                    <a:lnTo>
                      <a:pt x="3" y="2356"/>
                    </a:lnTo>
                    <a:lnTo>
                      <a:pt x="0" y="2443"/>
                    </a:lnTo>
                    <a:lnTo>
                      <a:pt x="5" y="2536"/>
                    </a:lnTo>
                    <a:lnTo>
                      <a:pt x="23" y="2633"/>
                    </a:lnTo>
                    <a:lnTo>
                      <a:pt x="53" y="2733"/>
                    </a:lnTo>
                    <a:lnTo>
                      <a:pt x="54" y="2738"/>
                    </a:lnTo>
                    <a:lnTo>
                      <a:pt x="56" y="2751"/>
                    </a:lnTo>
                    <a:lnTo>
                      <a:pt x="57" y="2773"/>
                    </a:lnTo>
                    <a:lnTo>
                      <a:pt x="60" y="2800"/>
                    </a:lnTo>
                    <a:lnTo>
                      <a:pt x="64" y="2832"/>
                    </a:lnTo>
                    <a:lnTo>
                      <a:pt x="70" y="2866"/>
                    </a:lnTo>
                    <a:lnTo>
                      <a:pt x="79" y="2903"/>
                    </a:lnTo>
                    <a:lnTo>
                      <a:pt x="88" y="2940"/>
                    </a:lnTo>
                    <a:lnTo>
                      <a:pt x="98" y="2975"/>
                    </a:lnTo>
                    <a:lnTo>
                      <a:pt x="110" y="3007"/>
                    </a:lnTo>
                    <a:lnTo>
                      <a:pt x="125" y="3035"/>
                    </a:lnTo>
                    <a:lnTo>
                      <a:pt x="141" y="3059"/>
                    </a:lnTo>
                    <a:lnTo>
                      <a:pt x="344" y="2947"/>
                    </a:lnTo>
                    <a:lnTo>
                      <a:pt x="347" y="2938"/>
                    </a:lnTo>
                    <a:lnTo>
                      <a:pt x="353" y="2913"/>
                    </a:lnTo>
                    <a:lnTo>
                      <a:pt x="363" y="2876"/>
                    </a:lnTo>
                    <a:lnTo>
                      <a:pt x="378" y="2826"/>
                    </a:lnTo>
                    <a:lnTo>
                      <a:pt x="400" y="2764"/>
                    </a:lnTo>
                    <a:lnTo>
                      <a:pt x="427" y="2695"/>
                    </a:lnTo>
                    <a:lnTo>
                      <a:pt x="461" y="2620"/>
                    </a:lnTo>
                    <a:lnTo>
                      <a:pt x="500" y="2537"/>
                    </a:lnTo>
                    <a:lnTo>
                      <a:pt x="548" y="2454"/>
                    </a:lnTo>
                    <a:lnTo>
                      <a:pt x="604" y="2367"/>
                    </a:lnTo>
                    <a:lnTo>
                      <a:pt x="668" y="2281"/>
                    </a:lnTo>
                    <a:lnTo>
                      <a:pt x="741" y="2197"/>
                    </a:lnTo>
                    <a:lnTo>
                      <a:pt x="745" y="2190"/>
                    </a:lnTo>
                    <a:lnTo>
                      <a:pt x="755" y="2171"/>
                    </a:lnTo>
                    <a:lnTo>
                      <a:pt x="770" y="2140"/>
                    </a:lnTo>
                    <a:lnTo>
                      <a:pt x="786" y="2102"/>
                    </a:lnTo>
                    <a:lnTo>
                      <a:pt x="804" y="2054"/>
                    </a:lnTo>
                    <a:lnTo>
                      <a:pt x="820" y="2003"/>
                    </a:lnTo>
                    <a:lnTo>
                      <a:pt x="835" y="1947"/>
                    </a:lnTo>
                    <a:lnTo>
                      <a:pt x="842" y="1888"/>
                    </a:lnTo>
                    <a:lnTo>
                      <a:pt x="845" y="1831"/>
                    </a:lnTo>
                    <a:lnTo>
                      <a:pt x="838" y="1773"/>
                    </a:lnTo>
                    <a:lnTo>
                      <a:pt x="820" y="1717"/>
                    </a:lnTo>
                    <a:lnTo>
                      <a:pt x="789" y="1669"/>
                    </a:lnTo>
                    <a:lnTo>
                      <a:pt x="1157" y="888"/>
                    </a:lnTo>
                    <a:lnTo>
                      <a:pt x="1162" y="878"/>
                    </a:lnTo>
                    <a:lnTo>
                      <a:pt x="1172" y="851"/>
                    </a:lnTo>
                    <a:lnTo>
                      <a:pt x="1190" y="811"/>
                    </a:lnTo>
                    <a:lnTo>
                      <a:pt x="1212" y="760"/>
                    </a:lnTo>
                    <a:lnTo>
                      <a:pt x="1238" y="701"/>
                    </a:lnTo>
                    <a:lnTo>
                      <a:pt x="1271" y="638"/>
                    </a:lnTo>
                    <a:lnTo>
                      <a:pt x="1306" y="573"/>
                    </a:lnTo>
                    <a:lnTo>
                      <a:pt x="1346" y="509"/>
                    </a:lnTo>
                    <a:lnTo>
                      <a:pt x="1387" y="451"/>
                    </a:lnTo>
                    <a:lnTo>
                      <a:pt x="1431" y="399"/>
                    </a:lnTo>
                    <a:lnTo>
                      <a:pt x="1476" y="358"/>
                    </a:lnTo>
                    <a:lnTo>
                      <a:pt x="1521" y="331"/>
                    </a:lnTo>
                    <a:lnTo>
                      <a:pt x="1825" y="0"/>
                    </a:lnTo>
                    <a:lnTo>
                      <a:pt x="1367" y="126"/>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7" name="Freeform 363"/>
              <p:cNvSpPr>
                <a:spLocks/>
              </p:cNvSpPr>
              <p:nvPr/>
            </p:nvSpPr>
            <p:spPr bwMode="auto">
              <a:xfrm>
                <a:off x="3030" y="2561"/>
                <a:ext cx="68" cy="81"/>
              </a:xfrm>
              <a:custGeom>
                <a:avLst/>
                <a:gdLst>
                  <a:gd name="T0" fmla="*/ 203 w 203"/>
                  <a:gd name="T1" fmla="*/ 9 h 242"/>
                  <a:gd name="T2" fmla="*/ 192 w 203"/>
                  <a:gd name="T3" fmla="*/ 0 h 242"/>
                  <a:gd name="T4" fmla="*/ 189 w 203"/>
                  <a:gd name="T5" fmla="*/ 4 h 242"/>
                  <a:gd name="T6" fmla="*/ 180 w 203"/>
                  <a:gd name="T7" fmla="*/ 16 h 242"/>
                  <a:gd name="T8" fmla="*/ 165 w 203"/>
                  <a:gd name="T9" fmla="*/ 35 h 242"/>
                  <a:gd name="T10" fmla="*/ 146 w 203"/>
                  <a:gd name="T11" fmla="*/ 60 h 242"/>
                  <a:gd name="T12" fmla="*/ 124 w 203"/>
                  <a:gd name="T13" fmla="*/ 88 h 242"/>
                  <a:gd name="T14" fmla="*/ 74 w 203"/>
                  <a:gd name="T15" fmla="*/ 150 h 242"/>
                  <a:gd name="T16" fmla="*/ 47 w 203"/>
                  <a:gd name="T17" fmla="*/ 180 h 242"/>
                  <a:gd name="T18" fmla="*/ 22 w 203"/>
                  <a:gd name="T19" fmla="*/ 209 h 242"/>
                  <a:gd name="T20" fmla="*/ 0 w 203"/>
                  <a:gd name="T21" fmla="*/ 233 h 242"/>
                  <a:gd name="T22" fmla="*/ 6 w 203"/>
                  <a:gd name="T23" fmla="*/ 237 h 242"/>
                  <a:gd name="T24" fmla="*/ 12 w 203"/>
                  <a:gd name="T25" fmla="*/ 242 h 242"/>
                  <a:gd name="T26" fmla="*/ 34 w 203"/>
                  <a:gd name="T27" fmla="*/ 218 h 242"/>
                  <a:gd name="T28" fmla="*/ 59 w 203"/>
                  <a:gd name="T29" fmla="*/ 189 h 242"/>
                  <a:gd name="T30" fmla="*/ 86 w 203"/>
                  <a:gd name="T31" fmla="*/ 159 h 242"/>
                  <a:gd name="T32" fmla="*/ 136 w 203"/>
                  <a:gd name="T33" fmla="*/ 97 h 242"/>
                  <a:gd name="T34" fmla="*/ 158 w 203"/>
                  <a:gd name="T35" fmla="*/ 69 h 242"/>
                  <a:gd name="T36" fmla="*/ 177 w 203"/>
                  <a:gd name="T37" fmla="*/ 44 h 242"/>
                  <a:gd name="T38" fmla="*/ 192 w 203"/>
                  <a:gd name="T39" fmla="*/ 25 h 242"/>
                  <a:gd name="T40" fmla="*/ 201 w 203"/>
                  <a:gd name="T41" fmla="*/ 13 h 242"/>
                  <a:gd name="T42" fmla="*/ 203 w 203"/>
                  <a:gd name="T43" fmla="*/ 9 h 2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3"/>
                  <a:gd name="T67" fmla="*/ 0 h 242"/>
                  <a:gd name="T68" fmla="*/ 203 w 203"/>
                  <a:gd name="T69" fmla="*/ 242 h 24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3" h="242">
                    <a:moveTo>
                      <a:pt x="203" y="9"/>
                    </a:moveTo>
                    <a:lnTo>
                      <a:pt x="192" y="0"/>
                    </a:lnTo>
                    <a:lnTo>
                      <a:pt x="189" y="4"/>
                    </a:lnTo>
                    <a:lnTo>
                      <a:pt x="180" y="16"/>
                    </a:lnTo>
                    <a:lnTo>
                      <a:pt x="165" y="35"/>
                    </a:lnTo>
                    <a:lnTo>
                      <a:pt x="146" y="60"/>
                    </a:lnTo>
                    <a:lnTo>
                      <a:pt x="124" y="88"/>
                    </a:lnTo>
                    <a:lnTo>
                      <a:pt x="74" y="150"/>
                    </a:lnTo>
                    <a:lnTo>
                      <a:pt x="47" y="180"/>
                    </a:lnTo>
                    <a:lnTo>
                      <a:pt x="22" y="209"/>
                    </a:lnTo>
                    <a:lnTo>
                      <a:pt x="0" y="233"/>
                    </a:lnTo>
                    <a:lnTo>
                      <a:pt x="6" y="237"/>
                    </a:lnTo>
                    <a:lnTo>
                      <a:pt x="12" y="242"/>
                    </a:lnTo>
                    <a:lnTo>
                      <a:pt x="34" y="218"/>
                    </a:lnTo>
                    <a:lnTo>
                      <a:pt x="59" y="189"/>
                    </a:lnTo>
                    <a:lnTo>
                      <a:pt x="86" y="159"/>
                    </a:lnTo>
                    <a:lnTo>
                      <a:pt x="136" y="97"/>
                    </a:lnTo>
                    <a:lnTo>
                      <a:pt x="158" y="69"/>
                    </a:lnTo>
                    <a:lnTo>
                      <a:pt x="177" y="44"/>
                    </a:lnTo>
                    <a:lnTo>
                      <a:pt x="192" y="25"/>
                    </a:lnTo>
                    <a:lnTo>
                      <a:pt x="201" y="13"/>
                    </a:lnTo>
                    <a:lnTo>
                      <a:pt x="203" y="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8" name="Freeform 364"/>
              <p:cNvSpPr>
                <a:spLocks/>
              </p:cNvSpPr>
              <p:nvPr/>
            </p:nvSpPr>
            <p:spPr bwMode="auto">
              <a:xfrm>
                <a:off x="3013" y="2634"/>
                <a:ext cx="28" cy="23"/>
              </a:xfrm>
              <a:custGeom>
                <a:avLst/>
                <a:gdLst>
                  <a:gd name="T0" fmla="*/ 56 w 84"/>
                  <a:gd name="T1" fmla="*/ 19 h 68"/>
                  <a:gd name="T2" fmla="*/ 52 w 84"/>
                  <a:gd name="T3" fmla="*/ 15 h 68"/>
                  <a:gd name="T4" fmla="*/ 37 w 84"/>
                  <a:gd name="T5" fmla="*/ 30 h 68"/>
                  <a:gd name="T6" fmla="*/ 13 w 84"/>
                  <a:gd name="T7" fmla="*/ 47 h 68"/>
                  <a:gd name="T8" fmla="*/ 0 w 84"/>
                  <a:gd name="T9" fmla="*/ 56 h 68"/>
                  <a:gd name="T10" fmla="*/ 5 w 84"/>
                  <a:gd name="T11" fmla="*/ 62 h 68"/>
                  <a:gd name="T12" fmla="*/ 9 w 84"/>
                  <a:gd name="T13" fmla="*/ 68 h 68"/>
                  <a:gd name="T14" fmla="*/ 22 w 84"/>
                  <a:gd name="T15" fmla="*/ 59 h 68"/>
                  <a:gd name="T16" fmla="*/ 34 w 84"/>
                  <a:gd name="T17" fmla="*/ 50 h 68"/>
                  <a:gd name="T18" fmla="*/ 84 w 84"/>
                  <a:gd name="T19" fmla="*/ 0 h 68"/>
                  <a:gd name="T20" fmla="*/ 62 w 84"/>
                  <a:gd name="T21" fmla="*/ 24 h 68"/>
                  <a:gd name="T22" fmla="*/ 56 w 84"/>
                  <a:gd name="T23" fmla="*/ 19 h 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4"/>
                  <a:gd name="T37" fmla="*/ 0 h 68"/>
                  <a:gd name="T38" fmla="*/ 84 w 84"/>
                  <a:gd name="T39" fmla="*/ 68 h 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4" h="68">
                    <a:moveTo>
                      <a:pt x="56" y="19"/>
                    </a:moveTo>
                    <a:lnTo>
                      <a:pt x="52" y="15"/>
                    </a:lnTo>
                    <a:lnTo>
                      <a:pt x="37" y="30"/>
                    </a:lnTo>
                    <a:lnTo>
                      <a:pt x="13" y="47"/>
                    </a:lnTo>
                    <a:lnTo>
                      <a:pt x="0" y="56"/>
                    </a:lnTo>
                    <a:lnTo>
                      <a:pt x="5" y="62"/>
                    </a:lnTo>
                    <a:lnTo>
                      <a:pt x="9" y="68"/>
                    </a:lnTo>
                    <a:lnTo>
                      <a:pt x="22" y="59"/>
                    </a:lnTo>
                    <a:lnTo>
                      <a:pt x="34" y="50"/>
                    </a:lnTo>
                    <a:lnTo>
                      <a:pt x="84" y="0"/>
                    </a:lnTo>
                    <a:lnTo>
                      <a:pt x="62" y="24"/>
                    </a:lnTo>
                    <a:lnTo>
                      <a:pt x="56" y="1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9" name="Freeform 365"/>
              <p:cNvSpPr>
                <a:spLocks/>
              </p:cNvSpPr>
              <p:nvPr/>
            </p:nvSpPr>
            <p:spPr bwMode="auto">
              <a:xfrm>
                <a:off x="2995" y="2653"/>
                <a:ext cx="26" cy="18"/>
              </a:xfrm>
              <a:custGeom>
                <a:avLst/>
                <a:gdLst>
                  <a:gd name="T0" fmla="*/ 61 w 78"/>
                  <a:gd name="T1" fmla="*/ 6 h 55"/>
                  <a:gd name="T2" fmla="*/ 58 w 78"/>
                  <a:gd name="T3" fmla="*/ 0 h 55"/>
                  <a:gd name="T4" fmla="*/ 34 w 78"/>
                  <a:gd name="T5" fmla="*/ 15 h 55"/>
                  <a:gd name="T6" fmla="*/ 27 w 78"/>
                  <a:gd name="T7" fmla="*/ 19 h 55"/>
                  <a:gd name="T8" fmla="*/ 0 w 78"/>
                  <a:gd name="T9" fmla="*/ 43 h 55"/>
                  <a:gd name="T10" fmla="*/ 5 w 78"/>
                  <a:gd name="T11" fmla="*/ 49 h 55"/>
                  <a:gd name="T12" fmla="*/ 9 w 78"/>
                  <a:gd name="T13" fmla="*/ 55 h 55"/>
                  <a:gd name="T14" fmla="*/ 35 w 78"/>
                  <a:gd name="T15" fmla="*/ 31 h 55"/>
                  <a:gd name="T16" fmla="*/ 58 w 78"/>
                  <a:gd name="T17" fmla="*/ 15 h 55"/>
                  <a:gd name="T18" fmla="*/ 78 w 78"/>
                  <a:gd name="T19" fmla="*/ 3 h 55"/>
                  <a:gd name="T20" fmla="*/ 65 w 78"/>
                  <a:gd name="T21" fmla="*/ 12 h 55"/>
                  <a:gd name="T22" fmla="*/ 61 w 78"/>
                  <a:gd name="T23" fmla="*/ 6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
                  <a:gd name="T37" fmla="*/ 0 h 55"/>
                  <a:gd name="T38" fmla="*/ 78 w 78"/>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 h="55">
                    <a:moveTo>
                      <a:pt x="61" y="6"/>
                    </a:moveTo>
                    <a:lnTo>
                      <a:pt x="58" y="0"/>
                    </a:lnTo>
                    <a:lnTo>
                      <a:pt x="34" y="15"/>
                    </a:lnTo>
                    <a:lnTo>
                      <a:pt x="27" y="19"/>
                    </a:lnTo>
                    <a:lnTo>
                      <a:pt x="0" y="43"/>
                    </a:lnTo>
                    <a:lnTo>
                      <a:pt x="5" y="49"/>
                    </a:lnTo>
                    <a:lnTo>
                      <a:pt x="9" y="55"/>
                    </a:lnTo>
                    <a:lnTo>
                      <a:pt x="35" y="31"/>
                    </a:lnTo>
                    <a:lnTo>
                      <a:pt x="58" y="15"/>
                    </a:lnTo>
                    <a:lnTo>
                      <a:pt x="78" y="3"/>
                    </a:lnTo>
                    <a:lnTo>
                      <a:pt x="65" y="12"/>
                    </a:lnTo>
                    <a:lnTo>
                      <a:pt x="61"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0" name="Freeform 366"/>
              <p:cNvSpPr>
                <a:spLocks/>
              </p:cNvSpPr>
              <p:nvPr/>
            </p:nvSpPr>
            <p:spPr bwMode="auto">
              <a:xfrm>
                <a:off x="2990" y="2663"/>
                <a:ext cx="9" cy="12"/>
              </a:xfrm>
              <a:custGeom>
                <a:avLst/>
                <a:gdLst>
                  <a:gd name="T0" fmla="*/ 13 w 26"/>
                  <a:gd name="T1" fmla="*/ 12 h 35"/>
                  <a:gd name="T2" fmla="*/ 26 w 26"/>
                  <a:gd name="T3" fmla="*/ 0 h 35"/>
                  <a:gd name="T4" fmla="*/ 0 w 26"/>
                  <a:gd name="T5" fmla="*/ 26 h 35"/>
                  <a:gd name="T6" fmla="*/ 4 w 26"/>
                  <a:gd name="T7" fmla="*/ 31 h 35"/>
                  <a:gd name="T8" fmla="*/ 9 w 26"/>
                  <a:gd name="T9" fmla="*/ 35 h 35"/>
                  <a:gd name="T10" fmla="*/ 22 w 26"/>
                  <a:gd name="T11" fmla="*/ 22 h 35"/>
                  <a:gd name="T12" fmla="*/ 18 w 26"/>
                  <a:gd name="T13" fmla="*/ 18 h 35"/>
                  <a:gd name="T14" fmla="*/ 13 w 26"/>
                  <a:gd name="T15" fmla="*/ 12 h 35"/>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35"/>
                  <a:gd name="T26" fmla="*/ 26 w 26"/>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35">
                    <a:moveTo>
                      <a:pt x="13" y="12"/>
                    </a:moveTo>
                    <a:lnTo>
                      <a:pt x="26" y="0"/>
                    </a:lnTo>
                    <a:lnTo>
                      <a:pt x="0" y="26"/>
                    </a:lnTo>
                    <a:lnTo>
                      <a:pt x="4" y="31"/>
                    </a:lnTo>
                    <a:lnTo>
                      <a:pt x="9" y="35"/>
                    </a:lnTo>
                    <a:lnTo>
                      <a:pt x="22" y="22"/>
                    </a:lnTo>
                    <a:lnTo>
                      <a:pt x="18" y="18"/>
                    </a:lnTo>
                    <a:lnTo>
                      <a:pt x="13" y="1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1" name="Freeform 367"/>
              <p:cNvSpPr>
                <a:spLocks/>
              </p:cNvSpPr>
              <p:nvPr/>
            </p:nvSpPr>
            <p:spPr bwMode="auto">
              <a:xfrm>
                <a:off x="2979" y="2672"/>
                <a:ext cx="15" cy="18"/>
              </a:xfrm>
              <a:custGeom>
                <a:avLst/>
                <a:gdLst>
                  <a:gd name="T0" fmla="*/ 34 w 44"/>
                  <a:gd name="T1" fmla="*/ 0 h 55"/>
                  <a:gd name="T2" fmla="*/ 21 w 44"/>
                  <a:gd name="T3" fmla="*/ 14 h 55"/>
                  <a:gd name="T4" fmla="*/ 21 w 44"/>
                  <a:gd name="T5" fmla="*/ 14 h 55"/>
                  <a:gd name="T6" fmla="*/ 10 w 44"/>
                  <a:gd name="T7" fmla="*/ 27 h 55"/>
                  <a:gd name="T8" fmla="*/ 0 w 44"/>
                  <a:gd name="T9" fmla="*/ 49 h 55"/>
                  <a:gd name="T10" fmla="*/ 6 w 44"/>
                  <a:gd name="T11" fmla="*/ 52 h 55"/>
                  <a:gd name="T12" fmla="*/ 12 w 44"/>
                  <a:gd name="T13" fmla="*/ 55 h 55"/>
                  <a:gd name="T14" fmla="*/ 19 w 44"/>
                  <a:gd name="T15" fmla="*/ 42 h 55"/>
                  <a:gd name="T16" fmla="*/ 32 w 44"/>
                  <a:gd name="T17" fmla="*/ 23 h 55"/>
                  <a:gd name="T18" fmla="*/ 44 w 44"/>
                  <a:gd name="T19" fmla="*/ 9 h 55"/>
                  <a:gd name="T20" fmla="*/ 38 w 44"/>
                  <a:gd name="T21" fmla="*/ 5 h 55"/>
                  <a:gd name="T22" fmla="*/ 34 w 44"/>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4"/>
                  <a:gd name="T37" fmla="*/ 0 h 55"/>
                  <a:gd name="T38" fmla="*/ 44 w 44"/>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4" h="55">
                    <a:moveTo>
                      <a:pt x="34" y="0"/>
                    </a:moveTo>
                    <a:lnTo>
                      <a:pt x="21" y="14"/>
                    </a:lnTo>
                    <a:lnTo>
                      <a:pt x="10" y="27"/>
                    </a:lnTo>
                    <a:lnTo>
                      <a:pt x="0" y="49"/>
                    </a:lnTo>
                    <a:lnTo>
                      <a:pt x="6" y="52"/>
                    </a:lnTo>
                    <a:lnTo>
                      <a:pt x="12" y="55"/>
                    </a:lnTo>
                    <a:lnTo>
                      <a:pt x="19" y="42"/>
                    </a:lnTo>
                    <a:lnTo>
                      <a:pt x="32" y="23"/>
                    </a:lnTo>
                    <a:lnTo>
                      <a:pt x="44" y="9"/>
                    </a:lnTo>
                    <a:lnTo>
                      <a:pt x="38" y="5"/>
                    </a:lnTo>
                    <a:lnTo>
                      <a:pt x="34"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2" name="Freeform 368"/>
              <p:cNvSpPr>
                <a:spLocks/>
              </p:cNvSpPr>
              <p:nvPr/>
            </p:nvSpPr>
            <p:spPr bwMode="auto">
              <a:xfrm>
                <a:off x="2883" y="2688"/>
                <a:ext cx="100" cy="131"/>
              </a:xfrm>
              <a:custGeom>
                <a:avLst/>
                <a:gdLst>
                  <a:gd name="T0" fmla="*/ 287 w 300"/>
                  <a:gd name="T1" fmla="*/ 0 h 392"/>
                  <a:gd name="T2" fmla="*/ 278 w 300"/>
                  <a:gd name="T3" fmla="*/ 19 h 392"/>
                  <a:gd name="T4" fmla="*/ 278 w 300"/>
                  <a:gd name="T5" fmla="*/ 16 h 392"/>
                  <a:gd name="T6" fmla="*/ 269 w 300"/>
                  <a:gd name="T7" fmla="*/ 44 h 392"/>
                  <a:gd name="T8" fmla="*/ 255 w 300"/>
                  <a:gd name="T9" fmla="*/ 91 h 392"/>
                  <a:gd name="T10" fmla="*/ 237 w 300"/>
                  <a:gd name="T11" fmla="*/ 133 h 392"/>
                  <a:gd name="T12" fmla="*/ 233 w 300"/>
                  <a:gd name="T13" fmla="*/ 140 h 392"/>
                  <a:gd name="T14" fmla="*/ 210 w 300"/>
                  <a:gd name="T15" fmla="*/ 171 h 392"/>
                  <a:gd name="T16" fmla="*/ 190 w 300"/>
                  <a:gd name="T17" fmla="*/ 196 h 392"/>
                  <a:gd name="T18" fmla="*/ 168 w 300"/>
                  <a:gd name="T19" fmla="*/ 221 h 392"/>
                  <a:gd name="T20" fmla="*/ 146 w 300"/>
                  <a:gd name="T21" fmla="*/ 245 h 392"/>
                  <a:gd name="T22" fmla="*/ 123 w 300"/>
                  <a:gd name="T23" fmla="*/ 265 h 392"/>
                  <a:gd name="T24" fmla="*/ 101 w 300"/>
                  <a:gd name="T25" fmla="*/ 286 h 392"/>
                  <a:gd name="T26" fmla="*/ 81 w 300"/>
                  <a:gd name="T27" fmla="*/ 303 h 392"/>
                  <a:gd name="T28" fmla="*/ 63 w 300"/>
                  <a:gd name="T29" fmla="*/ 318 h 392"/>
                  <a:gd name="T30" fmla="*/ 47 w 300"/>
                  <a:gd name="T31" fmla="*/ 330 h 392"/>
                  <a:gd name="T32" fmla="*/ 35 w 300"/>
                  <a:gd name="T33" fmla="*/ 340 h 392"/>
                  <a:gd name="T34" fmla="*/ 13 w 300"/>
                  <a:gd name="T35" fmla="*/ 365 h 392"/>
                  <a:gd name="T36" fmla="*/ 0 w 300"/>
                  <a:gd name="T37" fmla="*/ 386 h 392"/>
                  <a:gd name="T38" fmla="*/ 6 w 300"/>
                  <a:gd name="T39" fmla="*/ 389 h 392"/>
                  <a:gd name="T40" fmla="*/ 12 w 300"/>
                  <a:gd name="T41" fmla="*/ 392 h 392"/>
                  <a:gd name="T42" fmla="*/ 19 w 300"/>
                  <a:gd name="T43" fmla="*/ 380 h 392"/>
                  <a:gd name="T44" fmla="*/ 44 w 300"/>
                  <a:gd name="T45" fmla="*/ 352 h 392"/>
                  <a:gd name="T46" fmla="*/ 56 w 300"/>
                  <a:gd name="T47" fmla="*/ 342 h 392"/>
                  <a:gd name="T48" fmla="*/ 72 w 300"/>
                  <a:gd name="T49" fmla="*/ 330 h 392"/>
                  <a:gd name="T50" fmla="*/ 90 w 300"/>
                  <a:gd name="T51" fmla="*/ 315 h 392"/>
                  <a:gd name="T52" fmla="*/ 110 w 300"/>
                  <a:gd name="T53" fmla="*/ 298 h 392"/>
                  <a:gd name="T54" fmla="*/ 132 w 300"/>
                  <a:gd name="T55" fmla="*/ 277 h 392"/>
                  <a:gd name="T56" fmla="*/ 157 w 300"/>
                  <a:gd name="T57" fmla="*/ 253 h 392"/>
                  <a:gd name="T58" fmla="*/ 179 w 300"/>
                  <a:gd name="T59" fmla="*/ 230 h 392"/>
                  <a:gd name="T60" fmla="*/ 202 w 300"/>
                  <a:gd name="T61" fmla="*/ 205 h 392"/>
                  <a:gd name="T62" fmla="*/ 222 w 300"/>
                  <a:gd name="T63" fmla="*/ 180 h 392"/>
                  <a:gd name="T64" fmla="*/ 238 w 300"/>
                  <a:gd name="T65" fmla="*/ 158 h 392"/>
                  <a:gd name="T66" fmla="*/ 263 w 300"/>
                  <a:gd name="T67" fmla="*/ 112 h 392"/>
                  <a:gd name="T68" fmla="*/ 269 w 300"/>
                  <a:gd name="T69" fmla="*/ 100 h 392"/>
                  <a:gd name="T70" fmla="*/ 284 w 300"/>
                  <a:gd name="T71" fmla="*/ 47 h 392"/>
                  <a:gd name="T72" fmla="*/ 290 w 300"/>
                  <a:gd name="T73" fmla="*/ 31 h 392"/>
                  <a:gd name="T74" fmla="*/ 300 w 300"/>
                  <a:gd name="T75" fmla="*/ 6 h 392"/>
                  <a:gd name="T76" fmla="*/ 293 w 300"/>
                  <a:gd name="T77" fmla="*/ 3 h 392"/>
                  <a:gd name="T78" fmla="*/ 287 w 300"/>
                  <a:gd name="T79" fmla="*/ 0 h 3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00"/>
                  <a:gd name="T121" fmla="*/ 0 h 392"/>
                  <a:gd name="T122" fmla="*/ 300 w 300"/>
                  <a:gd name="T123" fmla="*/ 392 h 3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00" h="392">
                    <a:moveTo>
                      <a:pt x="287" y="0"/>
                    </a:moveTo>
                    <a:lnTo>
                      <a:pt x="278" y="19"/>
                    </a:lnTo>
                    <a:lnTo>
                      <a:pt x="278" y="16"/>
                    </a:lnTo>
                    <a:lnTo>
                      <a:pt x="269" y="44"/>
                    </a:lnTo>
                    <a:lnTo>
                      <a:pt x="255" y="91"/>
                    </a:lnTo>
                    <a:lnTo>
                      <a:pt x="237" y="133"/>
                    </a:lnTo>
                    <a:lnTo>
                      <a:pt x="233" y="140"/>
                    </a:lnTo>
                    <a:lnTo>
                      <a:pt x="210" y="171"/>
                    </a:lnTo>
                    <a:lnTo>
                      <a:pt x="190" y="196"/>
                    </a:lnTo>
                    <a:lnTo>
                      <a:pt x="168" y="221"/>
                    </a:lnTo>
                    <a:lnTo>
                      <a:pt x="146" y="245"/>
                    </a:lnTo>
                    <a:lnTo>
                      <a:pt x="123" y="265"/>
                    </a:lnTo>
                    <a:lnTo>
                      <a:pt x="101" y="286"/>
                    </a:lnTo>
                    <a:lnTo>
                      <a:pt x="81" y="303"/>
                    </a:lnTo>
                    <a:lnTo>
                      <a:pt x="63" y="318"/>
                    </a:lnTo>
                    <a:lnTo>
                      <a:pt x="47" y="330"/>
                    </a:lnTo>
                    <a:lnTo>
                      <a:pt x="35" y="340"/>
                    </a:lnTo>
                    <a:lnTo>
                      <a:pt x="13" y="365"/>
                    </a:lnTo>
                    <a:lnTo>
                      <a:pt x="0" y="386"/>
                    </a:lnTo>
                    <a:lnTo>
                      <a:pt x="6" y="389"/>
                    </a:lnTo>
                    <a:lnTo>
                      <a:pt x="12" y="392"/>
                    </a:lnTo>
                    <a:lnTo>
                      <a:pt x="19" y="380"/>
                    </a:lnTo>
                    <a:lnTo>
                      <a:pt x="44" y="352"/>
                    </a:lnTo>
                    <a:lnTo>
                      <a:pt x="56" y="342"/>
                    </a:lnTo>
                    <a:lnTo>
                      <a:pt x="72" y="330"/>
                    </a:lnTo>
                    <a:lnTo>
                      <a:pt x="90" y="315"/>
                    </a:lnTo>
                    <a:lnTo>
                      <a:pt x="110" y="298"/>
                    </a:lnTo>
                    <a:lnTo>
                      <a:pt x="132" y="277"/>
                    </a:lnTo>
                    <a:lnTo>
                      <a:pt x="157" y="253"/>
                    </a:lnTo>
                    <a:lnTo>
                      <a:pt x="179" y="230"/>
                    </a:lnTo>
                    <a:lnTo>
                      <a:pt x="202" y="205"/>
                    </a:lnTo>
                    <a:lnTo>
                      <a:pt x="222" y="180"/>
                    </a:lnTo>
                    <a:lnTo>
                      <a:pt x="238" y="158"/>
                    </a:lnTo>
                    <a:lnTo>
                      <a:pt x="263" y="112"/>
                    </a:lnTo>
                    <a:lnTo>
                      <a:pt x="269" y="100"/>
                    </a:lnTo>
                    <a:lnTo>
                      <a:pt x="284" y="47"/>
                    </a:lnTo>
                    <a:lnTo>
                      <a:pt x="290" y="31"/>
                    </a:lnTo>
                    <a:lnTo>
                      <a:pt x="300" y="6"/>
                    </a:lnTo>
                    <a:lnTo>
                      <a:pt x="293" y="3"/>
                    </a:lnTo>
                    <a:lnTo>
                      <a:pt x="287"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3" name="Freeform 369"/>
              <p:cNvSpPr>
                <a:spLocks/>
              </p:cNvSpPr>
              <p:nvPr/>
            </p:nvSpPr>
            <p:spPr bwMode="auto">
              <a:xfrm>
                <a:off x="2867" y="2816"/>
                <a:ext cx="20" cy="31"/>
              </a:xfrm>
              <a:custGeom>
                <a:avLst/>
                <a:gdLst>
                  <a:gd name="T0" fmla="*/ 55 w 61"/>
                  <a:gd name="T1" fmla="*/ 5 h 93"/>
                  <a:gd name="T2" fmla="*/ 49 w 61"/>
                  <a:gd name="T3" fmla="*/ 0 h 93"/>
                  <a:gd name="T4" fmla="*/ 41 w 61"/>
                  <a:gd name="T5" fmla="*/ 11 h 93"/>
                  <a:gd name="T6" fmla="*/ 30 w 61"/>
                  <a:gd name="T7" fmla="*/ 33 h 93"/>
                  <a:gd name="T8" fmla="*/ 22 w 61"/>
                  <a:gd name="T9" fmla="*/ 48 h 93"/>
                  <a:gd name="T10" fmla="*/ 9 w 61"/>
                  <a:gd name="T11" fmla="*/ 71 h 93"/>
                  <a:gd name="T12" fmla="*/ 3 w 61"/>
                  <a:gd name="T13" fmla="*/ 83 h 93"/>
                  <a:gd name="T14" fmla="*/ 0 w 61"/>
                  <a:gd name="T15" fmla="*/ 87 h 93"/>
                  <a:gd name="T16" fmla="*/ 6 w 61"/>
                  <a:gd name="T17" fmla="*/ 90 h 93"/>
                  <a:gd name="T18" fmla="*/ 12 w 61"/>
                  <a:gd name="T19" fmla="*/ 93 h 93"/>
                  <a:gd name="T20" fmla="*/ 24 w 61"/>
                  <a:gd name="T21" fmla="*/ 74 h 93"/>
                  <a:gd name="T22" fmla="*/ 30 w 61"/>
                  <a:gd name="T23" fmla="*/ 59 h 93"/>
                  <a:gd name="T24" fmla="*/ 34 w 61"/>
                  <a:gd name="T25" fmla="*/ 53 h 93"/>
                  <a:gd name="T26" fmla="*/ 41 w 61"/>
                  <a:gd name="T27" fmla="*/ 39 h 93"/>
                  <a:gd name="T28" fmla="*/ 47 w 61"/>
                  <a:gd name="T29" fmla="*/ 28 h 93"/>
                  <a:gd name="T30" fmla="*/ 50 w 61"/>
                  <a:gd name="T31" fmla="*/ 24 h 93"/>
                  <a:gd name="T32" fmla="*/ 61 w 61"/>
                  <a:gd name="T33" fmla="*/ 8 h 93"/>
                  <a:gd name="T34" fmla="*/ 55 w 61"/>
                  <a:gd name="T35" fmla="*/ 5 h 9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
                  <a:gd name="T55" fmla="*/ 0 h 93"/>
                  <a:gd name="T56" fmla="*/ 61 w 61"/>
                  <a:gd name="T57" fmla="*/ 93 h 9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 h="93">
                    <a:moveTo>
                      <a:pt x="55" y="5"/>
                    </a:moveTo>
                    <a:lnTo>
                      <a:pt x="49" y="0"/>
                    </a:lnTo>
                    <a:lnTo>
                      <a:pt x="41" y="11"/>
                    </a:lnTo>
                    <a:lnTo>
                      <a:pt x="30" y="33"/>
                    </a:lnTo>
                    <a:lnTo>
                      <a:pt x="22" y="48"/>
                    </a:lnTo>
                    <a:lnTo>
                      <a:pt x="9" y="71"/>
                    </a:lnTo>
                    <a:lnTo>
                      <a:pt x="3" y="83"/>
                    </a:lnTo>
                    <a:lnTo>
                      <a:pt x="0" y="87"/>
                    </a:lnTo>
                    <a:lnTo>
                      <a:pt x="6" y="90"/>
                    </a:lnTo>
                    <a:lnTo>
                      <a:pt x="12" y="93"/>
                    </a:lnTo>
                    <a:lnTo>
                      <a:pt x="24" y="74"/>
                    </a:lnTo>
                    <a:lnTo>
                      <a:pt x="30" y="59"/>
                    </a:lnTo>
                    <a:lnTo>
                      <a:pt x="34" y="53"/>
                    </a:lnTo>
                    <a:lnTo>
                      <a:pt x="41" y="39"/>
                    </a:lnTo>
                    <a:lnTo>
                      <a:pt x="47" y="28"/>
                    </a:lnTo>
                    <a:lnTo>
                      <a:pt x="50" y="24"/>
                    </a:lnTo>
                    <a:lnTo>
                      <a:pt x="61" y="8"/>
                    </a:lnTo>
                    <a:lnTo>
                      <a:pt x="55"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4" name="Freeform 370"/>
              <p:cNvSpPr>
                <a:spLocks/>
              </p:cNvSpPr>
              <p:nvPr/>
            </p:nvSpPr>
            <p:spPr bwMode="auto">
              <a:xfrm>
                <a:off x="2638" y="2845"/>
                <a:ext cx="233" cy="698"/>
              </a:xfrm>
              <a:custGeom>
                <a:avLst/>
                <a:gdLst>
                  <a:gd name="T0" fmla="*/ 688 w 700"/>
                  <a:gd name="T1" fmla="*/ 0 h 2096"/>
                  <a:gd name="T2" fmla="*/ 670 w 700"/>
                  <a:gd name="T3" fmla="*/ 25 h 2096"/>
                  <a:gd name="T4" fmla="*/ 647 w 700"/>
                  <a:gd name="T5" fmla="*/ 53 h 2096"/>
                  <a:gd name="T6" fmla="*/ 614 w 700"/>
                  <a:gd name="T7" fmla="*/ 99 h 2096"/>
                  <a:gd name="T8" fmla="*/ 573 w 700"/>
                  <a:gd name="T9" fmla="*/ 162 h 2096"/>
                  <a:gd name="T10" fmla="*/ 528 w 700"/>
                  <a:gd name="T11" fmla="*/ 241 h 2096"/>
                  <a:gd name="T12" fmla="*/ 461 w 700"/>
                  <a:gd name="T13" fmla="*/ 380 h 2096"/>
                  <a:gd name="T14" fmla="*/ 452 w 700"/>
                  <a:gd name="T15" fmla="*/ 400 h 2096"/>
                  <a:gd name="T16" fmla="*/ 433 w 700"/>
                  <a:gd name="T17" fmla="*/ 448 h 2096"/>
                  <a:gd name="T18" fmla="*/ 396 w 700"/>
                  <a:gd name="T19" fmla="*/ 532 h 2096"/>
                  <a:gd name="T20" fmla="*/ 341 w 700"/>
                  <a:gd name="T21" fmla="*/ 646 h 2096"/>
                  <a:gd name="T22" fmla="*/ 265 w 700"/>
                  <a:gd name="T23" fmla="*/ 780 h 2096"/>
                  <a:gd name="T24" fmla="*/ 171 w 700"/>
                  <a:gd name="T25" fmla="*/ 925 h 2096"/>
                  <a:gd name="T26" fmla="*/ 114 w 700"/>
                  <a:gd name="T27" fmla="*/ 1007 h 2096"/>
                  <a:gd name="T28" fmla="*/ 81 w 700"/>
                  <a:gd name="T29" fmla="*/ 1071 h 2096"/>
                  <a:gd name="T30" fmla="*/ 46 w 700"/>
                  <a:gd name="T31" fmla="*/ 1163 h 2096"/>
                  <a:gd name="T32" fmla="*/ 12 w 700"/>
                  <a:gd name="T33" fmla="*/ 1302 h 2096"/>
                  <a:gd name="T34" fmla="*/ 0 w 700"/>
                  <a:gd name="T35" fmla="*/ 1471 h 2096"/>
                  <a:gd name="T36" fmla="*/ 24 w 700"/>
                  <a:gd name="T37" fmla="*/ 1664 h 2096"/>
                  <a:gd name="T38" fmla="*/ 55 w 700"/>
                  <a:gd name="T39" fmla="*/ 1767 h 2096"/>
                  <a:gd name="T40" fmla="*/ 58 w 700"/>
                  <a:gd name="T41" fmla="*/ 1801 h 2096"/>
                  <a:gd name="T42" fmla="*/ 65 w 700"/>
                  <a:gd name="T43" fmla="*/ 1860 h 2096"/>
                  <a:gd name="T44" fmla="*/ 89 w 700"/>
                  <a:gd name="T45" fmla="*/ 1969 h 2096"/>
                  <a:gd name="T46" fmla="*/ 109 w 700"/>
                  <a:gd name="T47" fmla="*/ 2034 h 2096"/>
                  <a:gd name="T48" fmla="*/ 146 w 700"/>
                  <a:gd name="T49" fmla="*/ 2096 h 2096"/>
                  <a:gd name="T50" fmla="*/ 346 w 700"/>
                  <a:gd name="T51" fmla="*/ 1970 h 2096"/>
                  <a:gd name="T52" fmla="*/ 136 w 700"/>
                  <a:gd name="T53" fmla="*/ 2054 h 2096"/>
                  <a:gd name="T54" fmla="*/ 114 w 700"/>
                  <a:gd name="T55" fmla="*/ 2001 h 2096"/>
                  <a:gd name="T56" fmla="*/ 86 w 700"/>
                  <a:gd name="T57" fmla="*/ 1889 h 2096"/>
                  <a:gd name="T58" fmla="*/ 75 w 700"/>
                  <a:gd name="T59" fmla="*/ 1828 h 2096"/>
                  <a:gd name="T60" fmla="*/ 71 w 700"/>
                  <a:gd name="T61" fmla="*/ 1779 h 2096"/>
                  <a:gd name="T62" fmla="*/ 68 w 700"/>
                  <a:gd name="T63" fmla="*/ 1760 h 2096"/>
                  <a:gd name="T64" fmla="*/ 21 w 700"/>
                  <a:gd name="T65" fmla="*/ 1564 h 2096"/>
                  <a:gd name="T66" fmla="*/ 18 w 700"/>
                  <a:gd name="T67" fmla="*/ 1384 h 2096"/>
                  <a:gd name="T68" fmla="*/ 43 w 700"/>
                  <a:gd name="T69" fmla="*/ 1231 h 2096"/>
                  <a:gd name="T70" fmla="*/ 81 w 700"/>
                  <a:gd name="T71" fmla="*/ 1112 h 2096"/>
                  <a:gd name="T72" fmla="*/ 114 w 700"/>
                  <a:gd name="T73" fmla="*/ 1034 h 2096"/>
                  <a:gd name="T74" fmla="*/ 127 w 700"/>
                  <a:gd name="T75" fmla="*/ 1012 h 2096"/>
                  <a:gd name="T76" fmla="*/ 209 w 700"/>
                  <a:gd name="T77" fmla="*/ 894 h 2096"/>
                  <a:gd name="T78" fmla="*/ 317 w 700"/>
                  <a:gd name="T79" fmla="*/ 717 h 2096"/>
                  <a:gd name="T80" fmla="*/ 382 w 700"/>
                  <a:gd name="T81" fmla="*/ 592 h 2096"/>
                  <a:gd name="T82" fmla="*/ 441 w 700"/>
                  <a:gd name="T83" fmla="*/ 468 h 2096"/>
                  <a:gd name="T84" fmla="*/ 460 w 700"/>
                  <a:gd name="T85" fmla="*/ 426 h 2096"/>
                  <a:gd name="T86" fmla="*/ 469 w 700"/>
                  <a:gd name="T87" fmla="*/ 403 h 2096"/>
                  <a:gd name="T88" fmla="*/ 516 w 700"/>
                  <a:gd name="T89" fmla="*/ 294 h 2096"/>
                  <a:gd name="T90" fmla="*/ 563 w 700"/>
                  <a:gd name="T91" fmla="*/ 205 h 2096"/>
                  <a:gd name="T92" fmla="*/ 601 w 700"/>
                  <a:gd name="T93" fmla="*/ 141 h 2096"/>
                  <a:gd name="T94" fmla="*/ 644 w 700"/>
                  <a:gd name="T95" fmla="*/ 82 h 2096"/>
                  <a:gd name="T96" fmla="*/ 672 w 700"/>
                  <a:gd name="T97" fmla="*/ 46 h 2096"/>
                  <a:gd name="T98" fmla="*/ 688 w 700"/>
                  <a:gd name="T99" fmla="*/ 26 h 2096"/>
                  <a:gd name="T100" fmla="*/ 700 w 700"/>
                  <a:gd name="T101" fmla="*/ 7 h 20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00"/>
                  <a:gd name="T154" fmla="*/ 0 h 2096"/>
                  <a:gd name="T155" fmla="*/ 700 w 700"/>
                  <a:gd name="T156" fmla="*/ 2096 h 20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00" h="2096">
                    <a:moveTo>
                      <a:pt x="694" y="4"/>
                    </a:moveTo>
                    <a:lnTo>
                      <a:pt x="688" y="0"/>
                    </a:lnTo>
                    <a:lnTo>
                      <a:pt x="676" y="18"/>
                    </a:lnTo>
                    <a:lnTo>
                      <a:pt x="670" y="25"/>
                    </a:lnTo>
                    <a:lnTo>
                      <a:pt x="660" y="37"/>
                    </a:lnTo>
                    <a:lnTo>
                      <a:pt x="647" y="53"/>
                    </a:lnTo>
                    <a:lnTo>
                      <a:pt x="632" y="74"/>
                    </a:lnTo>
                    <a:lnTo>
                      <a:pt x="614" y="99"/>
                    </a:lnTo>
                    <a:lnTo>
                      <a:pt x="598" y="121"/>
                    </a:lnTo>
                    <a:lnTo>
                      <a:pt x="573" y="162"/>
                    </a:lnTo>
                    <a:lnTo>
                      <a:pt x="551" y="199"/>
                    </a:lnTo>
                    <a:lnTo>
                      <a:pt x="528" y="241"/>
                    </a:lnTo>
                    <a:lnTo>
                      <a:pt x="504" y="289"/>
                    </a:lnTo>
                    <a:lnTo>
                      <a:pt x="461" y="380"/>
                    </a:lnTo>
                    <a:lnTo>
                      <a:pt x="454" y="395"/>
                    </a:lnTo>
                    <a:lnTo>
                      <a:pt x="452" y="400"/>
                    </a:lnTo>
                    <a:lnTo>
                      <a:pt x="445" y="420"/>
                    </a:lnTo>
                    <a:lnTo>
                      <a:pt x="433" y="448"/>
                    </a:lnTo>
                    <a:lnTo>
                      <a:pt x="408" y="509"/>
                    </a:lnTo>
                    <a:lnTo>
                      <a:pt x="396" y="532"/>
                    </a:lnTo>
                    <a:lnTo>
                      <a:pt x="370" y="586"/>
                    </a:lnTo>
                    <a:lnTo>
                      <a:pt x="341" y="646"/>
                    </a:lnTo>
                    <a:lnTo>
                      <a:pt x="305" y="711"/>
                    </a:lnTo>
                    <a:lnTo>
                      <a:pt x="265" y="780"/>
                    </a:lnTo>
                    <a:lnTo>
                      <a:pt x="242" y="817"/>
                    </a:lnTo>
                    <a:lnTo>
                      <a:pt x="171" y="925"/>
                    </a:lnTo>
                    <a:lnTo>
                      <a:pt x="118" y="997"/>
                    </a:lnTo>
                    <a:lnTo>
                      <a:pt x="114" y="1007"/>
                    </a:lnTo>
                    <a:lnTo>
                      <a:pt x="102" y="1028"/>
                    </a:lnTo>
                    <a:lnTo>
                      <a:pt x="81" y="1071"/>
                    </a:lnTo>
                    <a:lnTo>
                      <a:pt x="67" y="1109"/>
                    </a:lnTo>
                    <a:lnTo>
                      <a:pt x="46" y="1163"/>
                    </a:lnTo>
                    <a:lnTo>
                      <a:pt x="28" y="1228"/>
                    </a:lnTo>
                    <a:lnTo>
                      <a:pt x="12" y="1302"/>
                    </a:lnTo>
                    <a:lnTo>
                      <a:pt x="3" y="1384"/>
                    </a:lnTo>
                    <a:lnTo>
                      <a:pt x="0" y="1471"/>
                    </a:lnTo>
                    <a:lnTo>
                      <a:pt x="6" y="1564"/>
                    </a:lnTo>
                    <a:lnTo>
                      <a:pt x="24" y="1664"/>
                    </a:lnTo>
                    <a:lnTo>
                      <a:pt x="53" y="1763"/>
                    </a:lnTo>
                    <a:lnTo>
                      <a:pt x="55" y="1767"/>
                    </a:lnTo>
                    <a:lnTo>
                      <a:pt x="56" y="1779"/>
                    </a:lnTo>
                    <a:lnTo>
                      <a:pt x="58" y="1801"/>
                    </a:lnTo>
                    <a:lnTo>
                      <a:pt x="61" y="1828"/>
                    </a:lnTo>
                    <a:lnTo>
                      <a:pt x="65" y="1860"/>
                    </a:lnTo>
                    <a:lnTo>
                      <a:pt x="71" y="1898"/>
                    </a:lnTo>
                    <a:lnTo>
                      <a:pt x="89" y="1969"/>
                    </a:lnTo>
                    <a:lnTo>
                      <a:pt x="99" y="2004"/>
                    </a:lnTo>
                    <a:lnTo>
                      <a:pt x="109" y="2034"/>
                    </a:lnTo>
                    <a:lnTo>
                      <a:pt x="130" y="2072"/>
                    </a:lnTo>
                    <a:lnTo>
                      <a:pt x="146" y="2096"/>
                    </a:lnTo>
                    <a:lnTo>
                      <a:pt x="358" y="1979"/>
                    </a:lnTo>
                    <a:lnTo>
                      <a:pt x="346" y="1970"/>
                    </a:lnTo>
                    <a:lnTo>
                      <a:pt x="152" y="2078"/>
                    </a:lnTo>
                    <a:lnTo>
                      <a:pt x="136" y="2054"/>
                    </a:lnTo>
                    <a:lnTo>
                      <a:pt x="127" y="2037"/>
                    </a:lnTo>
                    <a:lnTo>
                      <a:pt x="114" y="2001"/>
                    </a:lnTo>
                    <a:lnTo>
                      <a:pt x="103" y="1966"/>
                    </a:lnTo>
                    <a:lnTo>
                      <a:pt x="86" y="1889"/>
                    </a:lnTo>
                    <a:lnTo>
                      <a:pt x="80" y="1860"/>
                    </a:lnTo>
                    <a:lnTo>
                      <a:pt x="75" y="1828"/>
                    </a:lnTo>
                    <a:lnTo>
                      <a:pt x="72" y="1801"/>
                    </a:lnTo>
                    <a:lnTo>
                      <a:pt x="71" y="1779"/>
                    </a:lnTo>
                    <a:lnTo>
                      <a:pt x="69" y="1764"/>
                    </a:lnTo>
                    <a:lnTo>
                      <a:pt x="68" y="1760"/>
                    </a:lnTo>
                    <a:lnTo>
                      <a:pt x="39" y="1658"/>
                    </a:lnTo>
                    <a:lnTo>
                      <a:pt x="21" y="1564"/>
                    </a:lnTo>
                    <a:lnTo>
                      <a:pt x="15" y="1471"/>
                    </a:lnTo>
                    <a:lnTo>
                      <a:pt x="18" y="1384"/>
                    </a:lnTo>
                    <a:lnTo>
                      <a:pt x="27" y="1305"/>
                    </a:lnTo>
                    <a:lnTo>
                      <a:pt x="43" y="1231"/>
                    </a:lnTo>
                    <a:lnTo>
                      <a:pt x="61" y="1166"/>
                    </a:lnTo>
                    <a:lnTo>
                      <a:pt x="81" y="1112"/>
                    </a:lnTo>
                    <a:lnTo>
                      <a:pt x="102" y="1059"/>
                    </a:lnTo>
                    <a:lnTo>
                      <a:pt x="114" y="1034"/>
                    </a:lnTo>
                    <a:lnTo>
                      <a:pt x="125" y="1013"/>
                    </a:lnTo>
                    <a:lnTo>
                      <a:pt x="127" y="1012"/>
                    </a:lnTo>
                    <a:lnTo>
                      <a:pt x="183" y="934"/>
                    </a:lnTo>
                    <a:lnTo>
                      <a:pt x="209" y="894"/>
                    </a:lnTo>
                    <a:lnTo>
                      <a:pt x="277" y="786"/>
                    </a:lnTo>
                    <a:lnTo>
                      <a:pt x="317" y="717"/>
                    </a:lnTo>
                    <a:lnTo>
                      <a:pt x="352" y="652"/>
                    </a:lnTo>
                    <a:lnTo>
                      <a:pt x="382" y="592"/>
                    </a:lnTo>
                    <a:lnTo>
                      <a:pt x="408" y="537"/>
                    </a:lnTo>
                    <a:lnTo>
                      <a:pt x="441" y="468"/>
                    </a:lnTo>
                    <a:lnTo>
                      <a:pt x="448" y="454"/>
                    </a:lnTo>
                    <a:lnTo>
                      <a:pt x="460" y="426"/>
                    </a:lnTo>
                    <a:lnTo>
                      <a:pt x="467" y="409"/>
                    </a:lnTo>
                    <a:lnTo>
                      <a:pt x="469" y="403"/>
                    </a:lnTo>
                    <a:lnTo>
                      <a:pt x="511" y="303"/>
                    </a:lnTo>
                    <a:lnTo>
                      <a:pt x="516" y="294"/>
                    </a:lnTo>
                    <a:lnTo>
                      <a:pt x="539" y="247"/>
                    </a:lnTo>
                    <a:lnTo>
                      <a:pt x="563" y="205"/>
                    </a:lnTo>
                    <a:lnTo>
                      <a:pt x="585" y="168"/>
                    </a:lnTo>
                    <a:lnTo>
                      <a:pt x="601" y="141"/>
                    </a:lnTo>
                    <a:lnTo>
                      <a:pt x="626" y="107"/>
                    </a:lnTo>
                    <a:lnTo>
                      <a:pt x="644" y="82"/>
                    </a:lnTo>
                    <a:lnTo>
                      <a:pt x="659" y="62"/>
                    </a:lnTo>
                    <a:lnTo>
                      <a:pt x="672" y="46"/>
                    </a:lnTo>
                    <a:lnTo>
                      <a:pt x="682" y="34"/>
                    </a:lnTo>
                    <a:lnTo>
                      <a:pt x="688" y="26"/>
                    </a:lnTo>
                    <a:lnTo>
                      <a:pt x="685" y="31"/>
                    </a:lnTo>
                    <a:lnTo>
                      <a:pt x="700" y="7"/>
                    </a:lnTo>
                    <a:lnTo>
                      <a:pt x="694" y="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5" name="Freeform 371"/>
              <p:cNvSpPr>
                <a:spLocks/>
              </p:cNvSpPr>
              <p:nvPr/>
            </p:nvSpPr>
            <p:spPr bwMode="auto">
              <a:xfrm>
                <a:off x="2753" y="2518"/>
                <a:ext cx="498" cy="986"/>
              </a:xfrm>
              <a:custGeom>
                <a:avLst/>
                <a:gdLst>
                  <a:gd name="T0" fmla="*/ 17 w 1493"/>
                  <a:gd name="T1" fmla="*/ 2948 h 2959"/>
                  <a:gd name="T2" fmla="*/ 33 w 1493"/>
                  <a:gd name="T3" fmla="*/ 2886 h 2959"/>
                  <a:gd name="T4" fmla="*/ 70 w 1493"/>
                  <a:gd name="T5" fmla="*/ 2774 h 2959"/>
                  <a:gd name="T6" fmla="*/ 151 w 1493"/>
                  <a:gd name="T7" fmla="*/ 2584 h 2959"/>
                  <a:gd name="T8" fmla="*/ 215 w 1493"/>
                  <a:gd name="T9" fmla="*/ 2464 h 2959"/>
                  <a:gd name="T10" fmla="*/ 336 w 1493"/>
                  <a:gd name="T11" fmla="*/ 2294 h 2959"/>
                  <a:gd name="T12" fmla="*/ 413 w 1493"/>
                  <a:gd name="T13" fmla="*/ 2201 h 2959"/>
                  <a:gd name="T14" fmla="*/ 450 w 1493"/>
                  <a:gd name="T15" fmla="*/ 2124 h 2959"/>
                  <a:gd name="T16" fmla="*/ 473 w 1493"/>
                  <a:gd name="T17" fmla="*/ 2064 h 2959"/>
                  <a:gd name="T18" fmla="*/ 504 w 1493"/>
                  <a:gd name="T19" fmla="*/ 1956 h 2959"/>
                  <a:gd name="T20" fmla="*/ 514 w 1493"/>
                  <a:gd name="T21" fmla="*/ 1839 h 2959"/>
                  <a:gd name="T22" fmla="*/ 489 w 1493"/>
                  <a:gd name="T23" fmla="*/ 1725 h 2959"/>
                  <a:gd name="T24" fmla="*/ 840 w 1493"/>
                  <a:gd name="T25" fmla="*/ 865 h 2959"/>
                  <a:gd name="T26" fmla="*/ 837 w 1493"/>
                  <a:gd name="T27" fmla="*/ 872 h 2959"/>
                  <a:gd name="T28" fmla="*/ 881 w 1493"/>
                  <a:gd name="T29" fmla="*/ 771 h 2959"/>
                  <a:gd name="T30" fmla="*/ 939 w 1493"/>
                  <a:gd name="T31" fmla="*/ 649 h 2959"/>
                  <a:gd name="T32" fmla="*/ 1005 w 1493"/>
                  <a:gd name="T33" fmla="*/ 534 h 2959"/>
                  <a:gd name="T34" fmla="*/ 1099 w 1493"/>
                  <a:gd name="T35" fmla="*/ 411 h 2959"/>
                  <a:gd name="T36" fmla="*/ 1189 w 1493"/>
                  <a:gd name="T37" fmla="*/ 344 h 2959"/>
                  <a:gd name="T38" fmla="*/ 1485 w 1493"/>
                  <a:gd name="T39" fmla="*/ 0 h 2959"/>
                  <a:gd name="T40" fmla="*/ 1023 w 1493"/>
                  <a:gd name="T41" fmla="*/ 130 h 2959"/>
                  <a:gd name="T42" fmla="*/ 1465 w 1493"/>
                  <a:gd name="T43" fmla="*/ 21 h 2959"/>
                  <a:gd name="T44" fmla="*/ 1132 w 1493"/>
                  <a:gd name="T45" fmla="*/ 361 h 2959"/>
                  <a:gd name="T46" fmla="*/ 1043 w 1493"/>
                  <a:gd name="T47" fmla="*/ 454 h 2959"/>
                  <a:gd name="T48" fmla="*/ 962 w 1493"/>
                  <a:gd name="T49" fmla="*/ 578 h 2959"/>
                  <a:gd name="T50" fmla="*/ 883 w 1493"/>
                  <a:gd name="T51" fmla="*/ 730 h 2959"/>
                  <a:gd name="T52" fmla="*/ 844 w 1493"/>
                  <a:gd name="T53" fmla="*/ 816 h 2959"/>
                  <a:gd name="T54" fmla="*/ 822 w 1493"/>
                  <a:gd name="T55" fmla="*/ 869 h 2959"/>
                  <a:gd name="T56" fmla="*/ 444 w 1493"/>
                  <a:gd name="T57" fmla="*/ 1678 h 2959"/>
                  <a:gd name="T58" fmla="*/ 492 w 1493"/>
                  <a:gd name="T59" fmla="*/ 1783 h 2959"/>
                  <a:gd name="T60" fmla="*/ 497 w 1493"/>
                  <a:gd name="T61" fmla="*/ 1896 h 2959"/>
                  <a:gd name="T62" fmla="*/ 475 w 1493"/>
                  <a:gd name="T63" fmla="*/ 2009 h 2959"/>
                  <a:gd name="T64" fmla="*/ 445 w 1493"/>
                  <a:gd name="T65" fmla="*/ 2096 h 2959"/>
                  <a:gd name="T66" fmla="*/ 411 w 1493"/>
                  <a:gd name="T67" fmla="*/ 2176 h 2959"/>
                  <a:gd name="T68" fmla="*/ 398 w 1493"/>
                  <a:gd name="T69" fmla="*/ 2198 h 2959"/>
                  <a:gd name="T70" fmla="*/ 266 w 1493"/>
                  <a:gd name="T71" fmla="*/ 2363 h 2959"/>
                  <a:gd name="T72" fmla="*/ 157 w 1493"/>
                  <a:gd name="T73" fmla="*/ 2543 h 2959"/>
                  <a:gd name="T74" fmla="*/ 84 w 1493"/>
                  <a:gd name="T75" fmla="*/ 2693 h 2959"/>
                  <a:gd name="T76" fmla="*/ 33 w 1493"/>
                  <a:gd name="T77" fmla="*/ 2833 h 2959"/>
                  <a:gd name="T78" fmla="*/ 8 w 1493"/>
                  <a:gd name="T79" fmla="*/ 2920 h 2959"/>
                  <a:gd name="T80" fmla="*/ 0 w 1493"/>
                  <a:gd name="T81" fmla="*/ 2950 h 295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93"/>
                  <a:gd name="T124" fmla="*/ 0 h 2959"/>
                  <a:gd name="T125" fmla="*/ 1493 w 1493"/>
                  <a:gd name="T126" fmla="*/ 2959 h 295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93" h="2959">
                    <a:moveTo>
                      <a:pt x="12" y="2959"/>
                    </a:moveTo>
                    <a:lnTo>
                      <a:pt x="17" y="2948"/>
                    </a:lnTo>
                    <a:lnTo>
                      <a:pt x="22" y="2922"/>
                    </a:lnTo>
                    <a:lnTo>
                      <a:pt x="33" y="2886"/>
                    </a:lnTo>
                    <a:lnTo>
                      <a:pt x="48" y="2836"/>
                    </a:lnTo>
                    <a:lnTo>
                      <a:pt x="70" y="2774"/>
                    </a:lnTo>
                    <a:lnTo>
                      <a:pt x="93" y="2713"/>
                    </a:lnTo>
                    <a:lnTo>
                      <a:pt x="151" y="2584"/>
                    </a:lnTo>
                    <a:lnTo>
                      <a:pt x="168" y="2548"/>
                    </a:lnTo>
                    <a:lnTo>
                      <a:pt x="215" y="2464"/>
                    </a:lnTo>
                    <a:lnTo>
                      <a:pt x="266" y="2386"/>
                    </a:lnTo>
                    <a:lnTo>
                      <a:pt x="336" y="2294"/>
                    </a:lnTo>
                    <a:lnTo>
                      <a:pt x="407" y="2213"/>
                    </a:lnTo>
                    <a:lnTo>
                      <a:pt x="413" y="2201"/>
                    </a:lnTo>
                    <a:lnTo>
                      <a:pt x="423" y="2182"/>
                    </a:lnTo>
                    <a:lnTo>
                      <a:pt x="450" y="2124"/>
                    </a:lnTo>
                    <a:lnTo>
                      <a:pt x="451" y="2123"/>
                    </a:lnTo>
                    <a:lnTo>
                      <a:pt x="473" y="2064"/>
                    </a:lnTo>
                    <a:lnTo>
                      <a:pt x="489" y="2012"/>
                    </a:lnTo>
                    <a:lnTo>
                      <a:pt x="504" y="1956"/>
                    </a:lnTo>
                    <a:lnTo>
                      <a:pt x="512" y="1896"/>
                    </a:lnTo>
                    <a:lnTo>
                      <a:pt x="514" y="1839"/>
                    </a:lnTo>
                    <a:lnTo>
                      <a:pt x="507" y="1780"/>
                    </a:lnTo>
                    <a:lnTo>
                      <a:pt x="489" y="1725"/>
                    </a:lnTo>
                    <a:lnTo>
                      <a:pt x="459" y="1675"/>
                    </a:lnTo>
                    <a:lnTo>
                      <a:pt x="840" y="865"/>
                    </a:lnTo>
                    <a:lnTo>
                      <a:pt x="825" y="902"/>
                    </a:lnTo>
                    <a:lnTo>
                      <a:pt x="837" y="872"/>
                    </a:lnTo>
                    <a:lnTo>
                      <a:pt x="859" y="822"/>
                    </a:lnTo>
                    <a:lnTo>
                      <a:pt x="881" y="771"/>
                    </a:lnTo>
                    <a:lnTo>
                      <a:pt x="918" y="688"/>
                    </a:lnTo>
                    <a:lnTo>
                      <a:pt x="939" y="649"/>
                    </a:lnTo>
                    <a:lnTo>
                      <a:pt x="974" y="584"/>
                    </a:lnTo>
                    <a:lnTo>
                      <a:pt x="1005" y="534"/>
                    </a:lnTo>
                    <a:lnTo>
                      <a:pt x="1055" y="463"/>
                    </a:lnTo>
                    <a:lnTo>
                      <a:pt x="1099" y="411"/>
                    </a:lnTo>
                    <a:lnTo>
                      <a:pt x="1143" y="370"/>
                    </a:lnTo>
                    <a:lnTo>
                      <a:pt x="1189" y="344"/>
                    </a:lnTo>
                    <a:lnTo>
                      <a:pt x="1493" y="12"/>
                    </a:lnTo>
                    <a:lnTo>
                      <a:pt x="1485" y="0"/>
                    </a:lnTo>
                    <a:lnTo>
                      <a:pt x="1024" y="127"/>
                    </a:lnTo>
                    <a:lnTo>
                      <a:pt x="1023" y="130"/>
                    </a:lnTo>
                    <a:lnTo>
                      <a:pt x="1033" y="142"/>
                    </a:lnTo>
                    <a:lnTo>
                      <a:pt x="1465" y="21"/>
                    </a:lnTo>
                    <a:lnTo>
                      <a:pt x="1177" y="335"/>
                    </a:lnTo>
                    <a:lnTo>
                      <a:pt x="1132" y="361"/>
                    </a:lnTo>
                    <a:lnTo>
                      <a:pt x="1088" y="403"/>
                    </a:lnTo>
                    <a:lnTo>
                      <a:pt x="1043" y="454"/>
                    </a:lnTo>
                    <a:lnTo>
                      <a:pt x="1011" y="501"/>
                    </a:lnTo>
                    <a:lnTo>
                      <a:pt x="962" y="578"/>
                    </a:lnTo>
                    <a:lnTo>
                      <a:pt x="927" y="643"/>
                    </a:lnTo>
                    <a:lnTo>
                      <a:pt x="883" y="730"/>
                    </a:lnTo>
                    <a:lnTo>
                      <a:pt x="867" y="765"/>
                    </a:lnTo>
                    <a:lnTo>
                      <a:pt x="844" y="816"/>
                    </a:lnTo>
                    <a:lnTo>
                      <a:pt x="831" y="846"/>
                    </a:lnTo>
                    <a:lnTo>
                      <a:pt x="822" y="869"/>
                    </a:lnTo>
                    <a:lnTo>
                      <a:pt x="799" y="927"/>
                    </a:lnTo>
                    <a:lnTo>
                      <a:pt x="444" y="1678"/>
                    </a:lnTo>
                    <a:lnTo>
                      <a:pt x="475" y="1725"/>
                    </a:lnTo>
                    <a:lnTo>
                      <a:pt x="492" y="1783"/>
                    </a:lnTo>
                    <a:lnTo>
                      <a:pt x="500" y="1839"/>
                    </a:lnTo>
                    <a:lnTo>
                      <a:pt x="497" y="1896"/>
                    </a:lnTo>
                    <a:lnTo>
                      <a:pt x="489" y="1953"/>
                    </a:lnTo>
                    <a:lnTo>
                      <a:pt x="475" y="2009"/>
                    </a:lnTo>
                    <a:lnTo>
                      <a:pt x="459" y="2061"/>
                    </a:lnTo>
                    <a:lnTo>
                      <a:pt x="445" y="2096"/>
                    </a:lnTo>
                    <a:lnTo>
                      <a:pt x="414" y="2171"/>
                    </a:lnTo>
                    <a:lnTo>
                      <a:pt x="411" y="2176"/>
                    </a:lnTo>
                    <a:lnTo>
                      <a:pt x="401" y="2195"/>
                    </a:lnTo>
                    <a:lnTo>
                      <a:pt x="398" y="2198"/>
                    </a:lnTo>
                    <a:lnTo>
                      <a:pt x="324" y="2285"/>
                    </a:lnTo>
                    <a:lnTo>
                      <a:pt x="266" y="2363"/>
                    </a:lnTo>
                    <a:lnTo>
                      <a:pt x="204" y="2459"/>
                    </a:lnTo>
                    <a:lnTo>
                      <a:pt x="157" y="2543"/>
                    </a:lnTo>
                    <a:lnTo>
                      <a:pt x="95" y="2672"/>
                    </a:lnTo>
                    <a:lnTo>
                      <a:pt x="84" y="2693"/>
                    </a:lnTo>
                    <a:lnTo>
                      <a:pt x="55" y="2771"/>
                    </a:lnTo>
                    <a:lnTo>
                      <a:pt x="33" y="2833"/>
                    </a:lnTo>
                    <a:lnTo>
                      <a:pt x="18" y="2883"/>
                    </a:lnTo>
                    <a:lnTo>
                      <a:pt x="8" y="2920"/>
                    </a:lnTo>
                    <a:lnTo>
                      <a:pt x="2" y="2945"/>
                    </a:lnTo>
                    <a:lnTo>
                      <a:pt x="0" y="2950"/>
                    </a:lnTo>
                    <a:lnTo>
                      <a:pt x="12" y="29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6" name="Freeform 372"/>
              <p:cNvSpPr>
                <a:spLocks/>
              </p:cNvSpPr>
              <p:nvPr/>
            </p:nvSpPr>
            <p:spPr bwMode="auto">
              <a:xfrm>
                <a:off x="2687" y="2487"/>
                <a:ext cx="577" cy="1217"/>
              </a:xfrm>
              <a:custGeom>
                <a:avLst/>
                <a:gdLst>
                  <a:gd name="T0" fmla="*/ 1390 w 1730"/>
                  <a:gd name="T1" fmla="*/ 351 h 3653"/>
                  <a:gd name="T2" fmla="*/ 1293 w 1730"/>
                  <a:gd name="T3" fmla="*/ 446 h 3653"/>
                  <a:gd name="T4" fmla="*/ 1147 w 1730"/>
                  <a:gd name="T5" fmla="*/ 610 h 3653"/>
                  <a:gd name="T6" fmla="*/ 1026 w 1730"/>
                  <a:gd name="T7" fmla="*/ 785 h 3653"/>
                  <a:gd name="T8" fmla="*/ 997 w 1730"/>
                  <a:gd name="T9" fmla="*/ 916 h 3653"/>
                  <a:gd name="T10" fmla="*/ 972 w 1730"/>
                  <a:gd name="T11" fmla="*/ 1016 h 3653"/>
                  <a:gd name="T12" fmla="*/ 932 w 1730"/>
                  <a:gd name="T13" fmla="*/ 1092 h 3653"/>
                  <a:gd name="T14" fmla="*/ 900 w 1730"/>
                  <a:gd name="T15" fmla="*/ 1134 h 3653"/>
                  <a:gd name="T16" fmla="*/ 888 w 1730"/>
                  <a:gd name="T17" fmla="*/ 1149 h 3653"/>
                  <a:gd name="T18" fmla="*/ 833 w 1730"/>
                  <a:gd name="T19" fmla="*/ 1217 h 3653"/>
                  <a:gd name="T20" fmla="*/ 749 w 1730"/>
                  <a:gd name="T21" fmla="*/ 1327 h 3653"/>
                  <a:gd name="T22" fmla="*/ 670 w 1730"/>
                  <a:gd name="T23" fmla="*/ 1438 h 3653"/>
                  <a:gd name="T24" fmla="*/ 636 w 1730"/>
                  <a:gd name="T25" fmla="*/ 1492 h 3653"/>
                  <a:gd name="T26" fmla="*/ 605 w 1730"/>
                  <a:gd name="T27" fmla="*/ 1542 h 3653"/>
                  <a:gd name="T28" fmla="*/ 567 w 1730"/>
                  <a:gd name="T29" fmla="*/ 1641 h 3653"/>
                  <a:gd name="T30" fmla="*/ 556 w 1730"/>
                  <a:gd name="T31" fmla="*/ 1775 h 3653"/>
                  <a:gd name="T32" fmla="*/ 598 w 1730"/>
                  <a:gd name="T33" fmla="*/ 1930 h 3653"/>
                  <a:gd name="T34" fmla="*/ 605 w 1730"/>
                  <a:gd name="T35" fmla="*/ 2074 h 3653"/>
                  <a:gd name="T36" fmla="*/ 559 w 1730"/>
                  <a:gd name="T37" fmla="*/ 2211 h 3653"/>
                  <a:gd name="T38" fmla="*/ 474 w 1730"/>
                  <a:gd name="T39" fmla="*/ 2346 h 3653"/>
                  <a:gd name="T40" fmla="*/ 394 w 1730"/>
                  <a:gd name="T41" fmla="*/ 2449 h 3653"/>
                  <a:gd name="T42" fmla="*/ 309 w 1730"/>
                  <a:gd name="T43" fmla="*/ 2558 h 3653"/>
                  <a:gd name="T44" fmla="*/ 175 w 1730"/>
                  <a:gd name="T45" fmla="*/ 2741 h 3653"/>
                  <a:gd name="T46" fmla="*/ 58 w 1730"/>
                  <a:gd name="T47" fmla="*/ 2931 h 3653"/>
                  <a:gd name="T48" fmla="*/ 11 w 1730"/>
                  <a:gd name="T49" fmla="*/ 3075 h 3653"/>
                  <a:gd name="T50" fmla="*/ 0 w 1730"/>
                  <a:gd name="T51" fmla="*/ 3246 h 3653"/>
                  <a:gd name="T52" fmla="*/ 51 w 1730"/>
                  <a:gd name="T53" fmla="*/ 3435 h 3653"/>
                  <a:gd name="T54" fmla="*/ 226 w 1730"/>
                  <a:gd name="T55" fmla="*/ 3591 h 3653"/>
                  <a:gd name="T56" fmla="*/ 437 w 1730"/>
                  <a:gd name="T57" fmla="*/ 3644 h 3653"/>
                  <a:gd name="T58" fmla="*/ 396 w 1730"/>
                  <a:gd name="T59" fmla="*/ 3541 h 3653"/>
                  <a:gd name="T60" fmla="*/ 377 w 1730"/>
                  <a:gd name="T61" fmla="*/ 3342 h 3653"/>
                  <a:gd name="T62" fmla="*/ 459 w 1730"/>
                  <a:gd name="T63" fmla="*/ 3077 h 3653"/>
                  <a:gd name="T64" fmla="*/ 621 w 1730"/>
                  <a:gd name="T65" fmla="*/ 2868 h 3653"/>
                  <a:gd name="T66" fmla="*/ 763 w 1730"/>
                  <a:gd name="T67" fmla="*/ 2726 h 3653"/>
                  <a:gd name="T68" fmla="*/ 970 w 1730"/>
                  <a:gd name="T69" fmla="*/ 2469 h 3653"/>
                  <a:gd name="T70" fmla="*/ 1123 w 1730"/>
                  <a:gd name="T71" fmla="*/ 2162 h 3653"/>
                  <a:gd name="T72" fmla="*/ 1107 w 1730"/>
                  <a:gd name="T73" fmla="*/ 1379 h 3653"/>
                  <a:gd name="T74" fmla="*/ 1090 w 1730"/>
                  <a:gd name="T75" fmla="*/ 1336 h 3653"/>
                  <a:gd name="T76" fmla="*/ 1085 w 1730"/>
                  <a:gd name="T77" fmla="*/ 1199 h 3653"/>
                  <a:gd name="T78" fmla="*/ 1179 w 1730"/>
                  <a:gd name="T79" fmla="*/ 949 h 3653"/>
                  <a:gd name="T80" fmla="*/ 1448 w 1730"/>
                  <a:gd name="T81" fmla="*/ 572 h 3653"/>
                  <a:gd name="T82" fmla="*/ 1502 w 1730"/>
                  <a:gd name="T83" fmla="*/ 498 h 3653"/>
                  <a:gd name="T84" fmla="*/ 1614 w 1730"/>
                  <a:gd name="T85" fmla="*/ 332 h 3653"/>
                  <a:gd name="T86" fmla="*/ 1711 w 1730"/>
                  <a:gd name="T87" fmla="*/ 149 h 3653"/>
                  <a:gd name="T88" fmla="*/ 1717 w 1730"/>
                  <a:gd name="T89" fmla="*/ 24 h 3653"/>
                  <a:gd name="T90" fmla="*/ 1670 w 1730"/>
                  <a:gd name="T91" fmla="*/ 3 h 3653"/>
                  <a:gd name="T92" fmla="*/ 1645 w 1730"/>
                  <a:gd name="T93" fmla="*/ 46 h 3653"/>
                  <a:gd name="T94" fmla="*/ 1636 w 1730"/>
                  <a:gd name="T95" fmla="*/ 106 h 3653"/>
                  <a:gd name="T96" fmla="*/ 1635 w 1730"/>
                  <a:gd name="T97" fmla="*/ 139 h 365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30"/>
                  <a:gd name="T148" fmla="*/ 0 h 3653"/>
                  <a:gd name="T149" fmla="*/ 1730 w 1730"/>
                  <a:gd name="T150" fmla="*/ 3653 h 365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30" h="3653">
                    <a:moveTo>
                      <a:pt x="1635" y="139"/>
                    </a:moveTo>
                    <a:lnTo>
                      <a:pt x="1397" y="343"/>
                    </a:lnTo>
                    <a:lnTo>
                      <a:pt x="1390" y="351"/>
                    </a:lnTo>
                    <a:lnTo>
                      <a:pt x="1368" y="371"/>
                    </a:lnTo>
                    <a:lnTo>
                      <a:pt x="1336" y="404"/>
                    </a:lnTo>
                    <a:lnTo>
                      <a:pt x="1293" y="446"/>
                    </a:lnTo>
                    <a:lnTo>
                      <a:pt x="1246" y="497"/>
                    </a:lnTo>
                    <a:lnTo>
                      <a:pt x="1196" y="553"/>
                    </a:lnTo>
                    <a:lnTo>
                      <a:pt x="1147" y="610"/>
                    </a:lnTo>
                    <a:lnTo>
                      <a:pt x="1100" y="670"/>
                    </a:lnTo>
                    <a:lnTo>
                      <a:pt x="1059" y="729"/>
                    </a:lnTo>
                    <a:lnTo>
                      <a:pt x="1026" y="785"/>
                    </a:lnTo>
                    <a:lnTo>
                      <a:pt x="1004" y="835"/>
                    </a:lnTo>
                    <a:lnTo>
                      <a:pt x="997" y="879"/>
                    </a:lnTo>
                    <a:lnTo>
                      <a:pt x="997" y="916"/>
                    </a:lnTo>
                    <a:lnTo>
                      <a:pt x="991" y="952"/>
                    </a:lnTo>
                    <a:lnTo>
                      <a:pt x="984" y="986"/>
                    </a:lnTo>
                    <a:lnTo>
                      <a:pt x="972" y="1016"/>
                    </a:lnTo>
                    <a:lnTo>
                      <a:pt x="960" y="1044"/>
                    </a:lnTo>
                    <a:lnTo>
                      <a:pt x="947" y="1069"/>
                    </a:lnTo>
                    <a:lnTo>
                      <a:pt x="932" y="1092"/>
                    </a:lnTo>
                    <a:lnTo>
                      <a:pt x="920" y="1109"/>
                    </a:lnTo>
                    <a:lnTo>
                      <a:pt x="908" y="1124"/>
                    </a:lnTo>
                    <a:lnTo>
                      <a:pt x="900" y="1134"/>
                    </a:lnTo>
                    <a:lnTo>
                      <a:pt x="894" y="1142"/>
                    </a:lnTo>
                    <a:lnTo>
                      <a:pt x="891" y="1145"/>
                    </a:lnTo>
                    <a:lnTo>
                      <a:pt x="888" y="1149"/>
                    </a:lnTo>
                    <a:lnTo>
                      <a:pt x="875" y="1164"/>
                    </a:lnTo>
                    <a:lnTo>
                      <a:pt x="857" y="1187"/>
                    </a:lnTo>
                    <a:lnTo>
                      <a:pt x="833" y="1217"/>
                    </a:lnTo>
                    <a:lnTo>
                      <a:pt x="807" y="1251"/>
                    </a:lnTo>
                    <a:lnTo>
                      <a:pt x="779" y="1289"/>
                    </a:lnTo>
                    <a:lnTo>
                      <a:pt x="749" y="1327"/>
                    </a:lnTo>
                    <a:lnTo>
                      <a:pt x="720" y="1367"/>
                    </a:lnTo>
                    <a:lnTo>
                      <a:pt x="693" y="1404"/>
                    </a:lnTo>
                    <a:lnTo>
                      <a:pt x="670" y="1438"/>
                    </a:lnTo>
                    <a:lnTo>
                      <a:pt x="651" y="1466"/>
                    </a:lnTo>
                    <a:lnTo>
                      <a:pt x="637" y="1489"/>
                    </a:lnTo>
                    <a:lnTo>
                      <a:pt x="636" y="1492"/>
                    </a:lnTo>
                    <a:lnTo>
                      <a:pt x="629" y="1502"/>
                    </a:lnTo>
                    <a:lnTo>
                      <a:pt x="618" y="1519"/>
                    </a:lnTo>
                    <a:lnTo>
                      <a:pt x="605" y="1542"/>
                    </a:lnTo>
                    <a:lnTo>
                      <a:pt x="592" y="1570"/>
                    </a:lnTo>
                    <a:lnTo>
                      <a:pt x="578" y="1603"/>
                    </a:lnTo>
                    <a:lnTo>
                      <a:pt x="567" y="1641"/>
                    </a:lnTo>
                    <a:lnTo>
                      <a:pt x="559" y="1682"/>
                    </a:lnTo>
                    <a:lnTo>
                      <a:pt x="555" y="1726"/>
                    </a:lnTo>
                    <a:lnTo>
                      <a:pt x="556" y="1775"/>
                    </a:lnTo>
                    <a:lnTo>
                      <a:pt x="565" y="1825"/>
                    </a:lnTo>
                    <a:lnTo>
                      <a:pt x="580" y="1878"/>
                    </a:lnTo>
                    <a:lnTo>
                      <a:pt x="598" y="1930"/>
                    </a:lnTo>
                    <a:lnTo>
                      <a:pt x="606" y="1980"/>
                    </a:lnTo>
                    <a:lnTo>
                      <a:pt x="608" y="2027"/>
                    </a:lnTo>
                    <a:lnTo>
                      <a:pt x="605" y="2074"/>
                    </a:lnTo>
                    <a:lnTo>
                      <a:pt x="595" y="2120"/>
                    </a:lnTo>
                    <a:lnTo>
                      <a:pt x="578" y="2165"/>
                    </a:lnTo>
                    <a:lnTo>
                      <a:pt x="559" y="2211"/>
                    </a:lnTo>
                    <a:lnTo>
                      <a:pt x="534" y="2255"/>
                    </a:lnTo>
                    <a:lnTo>
                      <a:pt x="506" y="2301"/>
                    </a:lnTo>
                    <a:lnTo>
                      <a:pt x="474" y="2346"/>
                    </a:lnTo>
                    <a:lnTo>
                      <a:pt x="439" y="2394"/>
                    </a:lnTo>
                    <a:lnTo>
                      <a:pt x="400" y="2442"/>
                    </a:lnTo>
                    <a:lnTo>
                      <a:pt x="394" y="2449"/>
                    </a:lnTo>
                    <a:lnTo>
                      <a:pt x="375" y="2475"/>
                    </a:lnTo>
                    <a:lnTo>
                      <a:pt x="346" y="2511"/>
                    </a:lnTo>
                    <a:lnTo>
                      <a:pt x="309" y="2558"/>
                    </a:lnTo>
                    <a:lnTo>
                      <a:pt x="266" y="2614"/>
                    </a:lnTo>
                    <a:lnTo>
                      <a:pt x="220" y="2676"/>
                    </a:lnTo>
                    <a:lnTo>
                      <a:pt x="175" y="2741"/>
                    </a:lnTo>
                    <a:lnTo>
                      <a:pt x="132" y="2807"/>
                    </a:lnTo>
                    <a:lnTo>
                      <a:pt x="91" y="2871"/>
                    </a:lnTo>
                    <a:lnTo>
                      <a:pt x="58" y="2931"/>
                    </a:lnTo>
                    <a:lnTo>
                      <a:pt x="33" y="2986"/>
                    </a:lnTo>
                    <a:lnTo>
                      <a:pt x="19" y="3031"/>
                    </a:lnTo>
                    <a:lnTo>
                      <a:pt x="11" y="3075"/>
                    </a:lnTo>
                    <a:lnTo>
                      <a:pt x="4" y="3127"/>
                    </a:lnTo>
                    <a:lnTo>
                      <a:pt x="0" y="3184"/>
                    </a:lnTo>
                    <a:lnTo>
                      <a:pt x="0" y="3246"/>
                    </a:lnTo>
                    <a:lnTo>
                      <a:pt x="7" y="3310"/>
                    </a:lnTo>
                    <a:lnTo>
                      <a:pt x="23" y="3373"/>
                    </a:lnTo>
                    <a:lnTo>
                      <a:pt x="51" y="3435"/>
                    </a:lnTo>
                    <a:lnTo>
                      <a:pt x="92" y="3494"/>
                    </a:lnTo>
                    <a:lnTo>
                      <a:pt x="150" y="3547"/>
                    </a:lnTo>
                    <a:lnTo>
                      <a:pt x="226" y="3591"/>
                    </a:lnTo>
                    <a:lnTo>
                      <a:pt x="322" y="3628"/>
                    </a:lnTo>
                    <a:lnTo>
                      <a:pt x="440" y="3653"/>
                    </a:lnTo>
                    <a:lnTo>
                      <a:pt x="437" y="3644"/>
                    </a:lnTo>
                    <a:lnTo>
                      <a:pt x="425" y="3623"/>
                    </a:lnTo>
                    <a:lnTo>
                      <a:pt x="411" y="3588"/>
                    </a:lnTo>
                    <a:lnTo>
                      <a:pt x="396" y="3541"/>
                    </a:lnTo>
                    <a:lnTo>
                      <a:pt x="384" y="3485"/>
                    </a:lnTo>
                    <a:lnTo>
                      <a:pt x="377" y="3417"/>
                    </a:lnTo>
                    <a:lnTo>
                      <a:pt x="377" y="3342"/>
                    </a:lnTo>
                    <a:lnTo>
                      <a:pt x="388" y="3260"/>
                    </a:lnTo>
                    <a:lnTo>
                      <a:pt x="415" y="3171"/>
                    </a:lnTo>
                    <a:lnTo>
                      <a:pt x="459" y="3077"/>
                    </a:lnTo>
                    <a:lnTo>
                      <a:pt x="522" y="2980"/>
                    </a:lnTo>
                    <a:lnTo>
                      <a:pt x="608" y="2880"/>
                    </a:lnTo>
                    <a:lnTo>
                      <a:pt x="621" y="2868"/>
                    </a:lnTo>
                    <a:lnTo>
                      <a:pt x="654" y="2837"/>
                    </a:lnTo>
                    <a:lnTo>
                      <a:pt x="702" y="2790"/>
                    </a:lnTo>
                    <a:lnTo>
                      <a:pt x="763" y="2726"/>
                    </a:lnTo>
                    <a:lnTo>
                      <a:pt x="830" y="2650"/>
                    </a:lnTo>
                    <a:lnTo>
                      <a:pt x="901" y="2563"/>
                    </a:lnTo>
                    <a:lnTo>
                      <a:pt x="970" y="2469"/>
                    </a:lnTo>
                    <a:lnTo>
                      <a:pt x="1034" y="2368"/>
                    </a:lnTo>
                    <a:lnTo>
                      <a:pt x="1087" y="2267"/>
                    </a:lnTo>
                    <a:lnTo>
                      <a:pt x="1123" y="2162"/>
                    </a:lnTo>
                    <a:lnTo>
                      <a:pt x="1143" y="2061"/>
                    </a:lnTo>
                    <a:lnTo>
                      <a:pt x="1137" y="1963"/>
                    </a:lnTo>
                    <a:lnTo>
                      <a:pt x="1107" y="1379"/>
                    </a:lnTo>
                    <a:lnTo>
                      <a:pt x="1104" y="1373"/>
                    </a:lnTo>
                    <a:lnTo>
                      <a:pt x="1097" y="1360"/>
                    </a:lnTo>
                    <a:lnTo>
                      <a:pt x="1090" y="1336"/>
                    </a:lnTo>
                    <a:lnTo>
                      <a:pt x="1082" y="1302"/>
                    </a:lnTo>
                    <a:lnTo>
                      <a:pt x="1081" y="1257"/>
                    </a:lnTo>
                    <a:lnTo>
                      <a:pt x="1085" y="1199"/>
                    </a:lnTo>
                    <a:lnTo>
                      <a:pt x="1103" y="1128"/>
                    </a:lnTo>
                    <a:lnTo>
                      <a:pt x="1132" y="1046"/>
                    </a:lnTo>
                    <a:lnTo>
                      <a:pt x="1179" y="949"/>
                    </a:lnTo>
                    <a:lnTo>
                      <a:pt x="1246" y="838"/>
                    </a:lnTo>
                    <a:lnTo>
                      <a:pt x="1334" y="713"/>
                    </a:lnTo>
                    <a:lnTo>
                      <a:pt x="1448" y="572"/>
                    </a:lnTo>
                    <a:lnTo>
                      <a:pt x="1455" y="561"/>
                    </a:lnTo>
                    <a:lnTo>
                      <a:pt x="1474" y="536"/>
                    </a:lnTo>
                    <a:lnTo>
                      <a:pt x="1502" y="498"/>
                    </a:lnTo>
                    <a:lnTo>
                      <a:pt x="1536" y="449"/>
                    </a:lnTo>
                    <a:lnTo>
                      <a:pt x="1574" y="393"/>
                    </a:lnTo>
                    <a:lnTo>
                      <a:pt x="1614" y="332"/>
                    </a:lnTo>
                    <a:lnTo>
                      <a:pt x="1651" y="270"/>
                    </a:lnTo>
                    <a:lnTo>
                      <a:pt x="1685" y="206"/>
                    </a:lnTo>
                    <a:lnTo>
                      <a:pt x="1711" y="149"/>
                    </a:lnTo>
                    <a:lnTo>
                      <a:pt x="1726" y="96"/>
                    </a:lnTo>
                    <a:lnTo>
                      <a:pt x="1730" y="53"/>
                    </a:lnTo>
                    <a:lnTo>
                      <a:pt x="1717" y="24"/>
                    </a:lnTo>
                    <a:lnTo>
                      <a:pt x="1699" y="8"/>
                    </a:lnTo>
                    <a:lnTo>
                      <a:pt x="1683" y="0"/>
                    </a:lnTo>
                    <a:lnTo>
                      <a:pt x="1670" y="3"/>
                    </a:lnTo>
                    <a:lnTo>
                      <a:pt x="1660" y="11"/>
                    </a:lnTo>
                    <a:lnTo>
                      <a:pt x="1652" y="27"/>
                    </a:lnTo>
                    <a:lnTo>
                      <a:pt x="1645" y="46"/>
                    </a:lnTo>
                    <a:lnTo>
                      <a:pt x="1642" y="66"/>
                    </a:lnTo>
                    <a:lnTo>
                      <a:pt x="1639" y="87"/>
                    </a:lnTo>
                    <a:lnTo>
                      <a:pt x="1636" y="106"/>
                    </a:lnTo>
                    <a:lnTo>
                      <a:pt x="1636" y="122"/>
                    </a:lnTo>
                    <a:lnTo>
                      <a:pt x="1636" y="134"/>
                    </a:lnTo>
                    <a:lnTo>
                      <a:pt x="1635" y="139"/>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7" name="Freeform 373"/>
              <p:cNvSpPr>
                <a:spLocks/>
              </p:cNvSpPr>
              <p:nvPr/>
            </p:nvSpPr>
            <p:spPr bwMode="auto">
              <a:xfrm>
                <a:off x="3151" y="2531"/>
                <a:ext cx="82" cy="72"/>
              </a:xfrm>
              <a:custGeom>
                <a:avLst/>
                <a:gdLst>
                  <a:gd name="T0" fmla="*/ 246 w 246"/>
                  <a:gd name="T1" fmla="*/ 12 h 216"/>
                  <a:gd name="T2" fmla="*/ 237 w 246"/>
                  <a:gd name="T3" fmla="*/ 0 h 216"/>
                  <a:gd name="T4" fmla="*/ 0 w 246"/>
                  <a:gd name="T5" fmla="*/ 204 h 216"/>
                  <a:gd name="T6" fmla="*/ 4 w 246"/>
                  <a:gd name="T7" fmla="*/ 210 h 216"/>
                  <a:gd name="T8" fmla="*/ 9 w 246"/>
                  <a:gd name="T9" fmla="*/ 216 h 216"/>
                  <a:gd name="T10" fmla="*/ 246 w 246"/>
                  <a:gd name="T11" fmla="*/ 12 h 216"/>
                  <a:gd name="T12" fmla="*/ 0 60000 65536"/>
                  <a:gd name="T13" fmla="*/ 0 60000 65536"/>
                  <a:gd name="T14" fmla="*/ 0 60000 65536"/>
                  <a:gd name="T15" fmla="*/ 0 60000 65536"/>
                  <a:gd name="T16" fmla="*/ 0 60000 65536"/>
                  <a:gd name="T17" fmla="*/ 0 60000 65536"/>
                  <a:gd name="T18" fmla="*/ 0 w 246"/>
                  <a:gd name="T19" fmla="*/ 0 h 216"/>
                  <a:gd name="T20" fmla="*/ 246 w 246"/>
                  <a:gd name="T21" fmla="*/ 216 h 216"/>
                </a:gdLst>
                <a:ahLst/>
                <a:cxnLst>
                  <a:cxn ang="T12">
                    <a:pos x="T0" y="T1"/>
                  </a:cxn>
                  <a:cxn ang="T13">
                    <a:pos x="T2" y="T3"/>
                  </a:cxn>
                  <a:cxn ang="T14">
                    <a:pos x="T4" y="T5"/>
                  </a:cxn>
                  <a:cxn ang="T15">
                    <a:pos x="T6" y="T7"/>
                  </a:cxn>
                  <a:cxn ang="T16">
                    <a:pos x="T8" y="T9"/>
                  </a:cxn>
                  <a:cxn ang="T17">
                    <a:pos x="T10" y="T11"/>
                  </a:cxn>
                </a:cxnLst>
                <a:rect l="T18" t="T19" r="T20" b="T21"/>
                <a:pathLst>
                  <a:path w="246" h="216">
                    <a:moveTo>
                      <a:pt x="246" y="12"/>
                    </a:moveTo>
                    <a:lnTo>
                      <a:pt x="237" y="0"/>
                    </a:lnTo>
                    <a:lnTo>
                      <a:pt x="0" y="204"/>
                    </a:lnTo>
                    <a:lnTo>
                      <a:pt x="4" y="210"/>
                    </a:lnTo>
                    <a:lnTo>
                      <a:pt x="9" y="216"/>
                    </a:lnTo>
                    <a:lnTo>
                      <a:pt x="246" y="1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8" name="Freeform 374"/>
              <p:cNvSpPr>
                <a:spLocks/>
              </p:cNvSpPr>
              <p:nvPr/>
            </p:nvSpPr>
            <p:spPr bwMode="auto">
              <a:xfrm>
                <a:off x="3149" y="2596"/>
                <a:ext cx="6" cy="9"/>
              </a:xfrm>
              <a:custGeom>
                <a:avLst/>
                <a:gdLst>
                  <a:gd name="T0" fmla="*/ 7 w 17"/>
                  <a:gd name="T1" fmla="*/ 8 h 26"/>
                  <a:gd name="T2" fmla="*/ 17 w 17"/>
                  <a:gd name="T3" fmla="*/ 0 h 26"/>
                  <a:gd name="T4" fmla="*/ 0 w 17"/>
                  <a:gd name="T5" fmla="*/ 17 h 26"/>
                  <a:gd name="T6" fmla="*/ 4 w 17"/>
                  <a:gd name="T7" fmla="*/ 22 h 26"/>
                  <a:gd name="T8" fmla="*/ 9 w 17"/>
                  <a:gd name="T9" fmla="*/ 26 h 26"/>
                  <a:gd name="T10" fmla="*/ 16 w 17"/>
                  <a:gd name="T11" fmla="*/ 19 h 26"/>
                  <a:gd name="T12" fmla="*/ 11 w 17"/>
                  <a:gd name="T13" fmla="*/ 14 h 26"/>
                  <a:gd name="T14" fmla="*/ 7 w 17"/>
                  <a:gd name="T15" fmla="*/ 8 h 26"/>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6"/>
                  <a:gd name="T26" fmla="*/ 17 w 17"/>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6">
                    <a:moveTo>
                      <a:pt x="7" y="8"/>
                    </a:moveTo>
                    <a:lnTo>
                      <a:pt x="17" y="0"/>
                    </a:lnTo>
                    <a:lnTo>
                      <a:pt x="0" y="17"/>
                    </a:lnTo>
                    <a:lnTo>
                      <a:pt x="4" y="22"/>
                    </a:lnTo>
                    <a:lnTo>
                      <a:pt x="9" y="26"/>
                    </a:lnTo>
                    <a:lnTo>
                      <a:pt x="16" y="19"/>
                    </a:lnTo>
                    <a:lnTo>
                      <a:pt x="11" y="14"/>
                    </a:lnTo>
                    <a:lnTo>
                      <a:pt x="7"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9" name="Freeform 375"/>
              <p:cNvSpPr>
                <a:spLocks/>
              </p:cNvSpPr>
              <p:nvPr/>
            </p:nvSpPr>
            <p:spPr bwMode="auto">
              <a:xfrm>
                <a:off x="2983" y="2602"/>
                <a:ext cx="169" cy="267"/>
              </a:xfrm>
              <a:custGeom>
                <a:avLst/>
                <a:gdLst>
                  <a:gd name="T0" fmla="*/ 502 w 507"/>
                  <a:gd name="T1" fmla="*/ 6 h 801"/>
                  <a:gd name="T2" fmla="*/ 498 w 507"/>
                  <a:gd name="T3" fmla="*/ 0 h 801"/>
                  <a:gd name="T4" fmla="*/ 498 w 507"/>
                  <a:gd name="T5" fmla="*/ 0 h 801"/>
                  <a:gd name="T6" fmla="*/ 375 w 507"/>
                  <a:gd name="T7" fmla="*/ 122 h 801"/>
                  <a:gd name="T8" fmla="*/ 352 w 507"/>
                  <a:gd name="T9" fmla="*/ 147 h 801"/>
                  <a:gd name="T10" fmla="*/ 302 w 507"/>
                  <a:gd name="T11" fmla="*/ 203 h 801"/>
                  <a:gd name="T12" fmla="*/ 253 w 507"/>
                  <a:gd name="T13" fmla="*/ 261 h 801"/>
                  <a:gd name="T14" fmla="*/ 206 w 507"/>
                  <a:gd name="T15" fmla="*/ 321 h 801"/>
                  <a:gd name="T16" fmla="*/ 169 w 507"/>
                  <a:gd name="T17" fmla="*/ 374 h 801"/>
                  <a:gd name="T18" fmla="*/ 126 w 507"/>
                  <a:gd name="T19" fmla="*/ 448 h 801"/>
                  <a:gd name="T20" fmla="*/ 109 w 507"/>
                  <a:gd name="T21" fmla="*/ 486 h 801"/>
                  <a:gd name="T22" fmla="*/ 101 w 507"/>
                  <a:gd name="T23" fmla="*/ 534 h 801"/>
                  <a:gd name="T24" fmla="*/ 101 w 507"/>
                  <a:gd name="T25" fmla="*/ 571 h 801"/>
                  <a:gd name="T26" fmla="*/ 96 w 507"/>
                  <a:gd name="T27" fmla="*/ 601 h 801"/>
                  <a:gd name="T28" fmla="*/ 88 w 507"/>
                  <a:gd name="T29" fmla="*/ 639 h 801"/>
                  <a:gd name="T30" fmla="*/ 82 w 507"/>
                  <a:gd name="T31" fmla="*/ 655 h 801"/>
                  <a:gd name="T32" fmla="*/ 60 w 507"/>
                  <a:gd name="T33" fmla="*/ 710 h 801"/>
                  <a:gd name="T34" fmla="*/ 56 w 507"/>
                  <a:gd name="T35" fmla="*/ 716 h 801"/>
                  <a:gd name="T36" fmla="*/ 26 w 507"/>
                  <a:gd name="T37" fmla="*/ 760 h 801"/>
                  <a:gd name="T38" fmla="*/ 15 w 507"/>
                  <a:gd name="T39" fmla="*/ 775 h 801"/>
                  <a:gd name="T40" fmla="*/ 6 w 507"/>
                  <a:gd name="T41" fmla="*/ 785 h 801"/>
                  <a:gd name="T42" fmla="*/ 0 w 507"/>
                  <a:gd name="T43" fmla="*/ 792 h 801"/>
                  <a:gd name="T44" fmla="*/ 6 w 507"/>
                  <a:gd name="T45" fmla="*/ 797 h 801"/>
                  <a:gd name="T46" fmla="*/ 12 w 507"/>
                  <a:gd name="T47" fmla="*/ 801 h 801"/>
                  <a:gd name="T48" fmla="*/ 17 w 507"/>
                  <a:gd name="T49" fmla="*/ 794 h 801"/>
                  <a:gd name="T50" fmla="*/ 26 w 507"/>
                  <a:gd name="T51" fmla="*/ 783 h 801"/>
                  <a:gd name="T52" fmla="*/ 38 w 507"/>
                  <a:gd name="T53" fmla="*/ 769 h 801"/>
                  <a:gd name="T54" fmla="*/ 62 w 507"/>
                  <a:gd name="T55" fmla="*/ 733 h 801"/>
                  <a:gd name="T56" fmla="*/ 84 w 507"/>
                  <a:gd name="T57" fmla="*/ 689 h 801"/>
                  <a:gd name="T58" fmla="*/ 85 w 507"/>
                  <a:gd name="T59" fmla="*/ 688 h 801"/>
                  <a:gd name="T60" fmla="*/ 103 w 507"/>
                  <a:gd name="T61" fmla="*/ 642 h 801"/>
                  <a:gd name="T62" fmla="*/ 110 w 507"/>
                  <a:gd name="T63" fmla="*/ 613 h 801"/>
                  <a:gd name="T64" fmla="*/ 116 w 507"/>
                  <a:gd name="T65" fmla="*/ 571 h 801"/>
                  <a:gd name="T66" fmla="*/ 116 w 507"/>
                  <a:gd name="T67" fmla="*/ 534 h 801"/>
                  <a:gd name="T68" fmla="*/ 124 w 507"/>
                  <a:gd name="T69" fmla="*/ 495 h 801"/>
                  <a:gd name="T70" fmla="*/ 150 w 507"/>
                  <a:gd name="T71" fmla="*/ 433 h 801"/>
                  <a:gd name="T72" fmla="*/ 172 w 507"/>
                  <a:gd name="T73" fmla="*/ 395 h 801"/>
                  <a:gd name="T74" fmla="*/ 218 w 507"/>
                  <a:gd name="T75" fmla="*/ 330 h 801"/>
                  <a:gd name="T76" fmla="*/ 265 w 507"/>
                  <a:gd name="T77" fmla="*/ 269 h 801"/>
                  <a:gd name="T78" fmla="*/ 314 w 507"/>
                  <a:gd name="T79" fmla="*/ 212 h 801"/>
                  <a:gd name="T80" fmla="*/ 364 w 507"/>
                  <a:gd name="T81" fmla="*/ 156 h 801"/>
                  <a:gd name="T82" fmla="*/ 434 w 507"/>
                  <a:gd name="T83" fmla="*/ 81 h 801"/>
                  <a:gd name="T84" fmla="*/ 462 w 507"/>
                  <a:gd name="T85" fmla="*/ 53 h 801"/>
                  <a:gd name="T86" fmla="*/ 484 w 507"/>
                  <a:gd name="T87" fmla="*/ 32 h 801"/>
                  <a:gd name="T88" fmla="*/ 507 w 507"/>
                  <a:gd name="T89" fmla="*/ 10 h 801"/>
                  <a:gd name="T90" fmla="*/ 502 w 507"/>
                  <a:gd name="T91" fmla="*/ 6 h 80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07"/>
                  <a:gd name="T139" fmla="*/ 0 h 801"/>
                  <a:gd name="T140" fmla="*/ 507 w 507"/>
                  <a:gd name="T141" fmla="*/ 801 h 80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07" h="801">
                    <a:moveTo>
                      <a:pt x="502" y="6"/>
                    </a:moveTo>
                    <a:lnTo>
                      <a:pt x="498" y="0"/>
                    </a:lnTo>
                    <a:lnTo>
                      <a:pt x="375" y="122"/>
                    </a:lnTo>
                    <a:lnTo>
                      <a:pt x="352" y="147"/>
                    </a:lnTo>
                    <a:lnTo>
                      <a:pt x="302" y="203"/>
                    </a:lnTo>
                    <a:lnTo>
                      <a:pt x="253" y="261"/>
                    </a:lnTo>
                    <a:lnTo>
                      <a:pt x="206" y="321"/>
                    </a:lnTo>
                    <a:lnTo>
                      <a:pt x="169" y="374"/>
                    </a:lnTo>
                    <a:lnTo>
                      <a:pt x="126" y="448"/>
                    </a:lnTo>
                    <a:lnTo>
                      <a:pt x="109" y="486"/>
                    </a:lnTo>
                    <a:lnTo>
                      <a:pt x="101" y="534"/>
                    </a:lnTo>
                    <a:lnTo>
                      <a:pt x="101" y="571"/>
                    </a:lnTo>
                    <a:lnTo>
                      <a:pt x="96" y="601"/>
                    </a:lnTo>
                    <a:lnTo>
                      <a:pt x="88" y="639"/>
                    </a:lnTo>
                    <a:lnTo>
                      <a:pt x="82" y="655"/>
                    </a:lnTo>
                    <a:lnTo>
                      <a:pt x="60" y="710"/>
                    </a:lnTo>
                    <a:lnTo>
                      <a:pt x="56" y="716"/>
                    </a:lnTo>
                    <a:lnTo>
                      <a:pt x="26" y="760"/>
                    </a:lnTo>
                    <a:lnTo>
                      <a:pt x="15" y="775"/>
                    </a:lnTo>
                    <a:lnTo>
                      <a:pt x="6" y="785"/>
                    </a:lnTo>
                    <a:lnTo>
                      <a:pt x="0" y="792"/>
                    </a:lnTo>
                    <a:lnTo>
                      <a:pt x="6" y="797"/>
                    </a:lnTo>
                    <a:lnTo>
                      <a:pt x="12" y="801"/>
                    </a:lnTo>
                    <a:lnTo>
                      <a:pt x="17" y="794"/>
                    </a:lnTo>
                    <a:lnTo>
                      <a:pt x="26" y="783"/>
                    </a:lnTo>
                    <a:lnTo>
                      <a:pt x="38" y="769"/>
                    </a:lnTo>
                    <a:lnTo>
                      <a:pt x="62" y="733"/>
                    </a:lnTo>
                    <a:lnTo>
                      <a:pt x="84" y="689"/>
                    </a:lnTo>
                    <a:lnTo>
                      <a:pt x="85" y="688"/>
                    </a:lnTo>
                    <a:lnTo>
                      <a:pt x="103" y="642"/>
                    </a:lnTo>
                    <a:lnTo>
                      <a:pt x="110" y="613"/>
                    </a:lnTo>
                    <a:lnTo>
                      <a:pt x="116" y="571"/>
                    </a:lnTo>
                    <a:lnTo>
                      <a:pt x="116" y="534"/>
                    </a:lnTo>
                    <a:lnTo>
                      <a:pt x="124" y="495"/>
                    </a:lnTo>
                    <a:lnTo>
                      <a:pt x="150" y="433"/>
                    </a:lnTo>
                    <a:lnTo>
                      <a:pt x="172" y="395"/>
                    </a:lnTo>
                    <a:lnTo>
                      <a:pt x="218" y="330"/>
                    </a:lnTo>
                    <a:lnTo>
                      <a:pt x="265" y="269"/>
                    </a:lnTo>
                    <a:lnTo>
                      <a:pt x="314" y="212"/>
                    </a:lnTo>
                    <a:lnTo>
                      <a:pt x="364" y="156"/>
                    </a:lnTo>
                    <a:lnTo>
                      <a:pt x="434" y="81"/>
                    </a:lnTo>
                    <a:lnTo>
                      <a:pt x="462" y="53"/>
                    </a:lnTo>
                    <a:lnTo>
                      <a:pt x="484" y="32"/>
                    </a:lnTo>
                    <a:lnTo>
                      <a:pt x="507" y="10"/>
                    </a:lnTo>
                    <a:lnTo>
                      <a:pt x="502"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0" name="Freeform 376"/>
              <p:cNvSpPr>
                <a:spLocks/>
              </p:cNvSpPr>
              <p:nvPr/>
            </p:nvSpPr>
            <p:spPr bwMode="auto">
              <a:xfrm>
                <a:off x="2982" y="2866"/>
                <a:ext cx="7" cy="4"/>
              </a:xfrm>
              <a:custGeom>
                <a:avLst/>
                <a:gdLst>
                  <a:gd name="T0" fmla="*/ 8 w 19"/>
                  <a:gd name="T1" fmla="*/ 5 h 12"/>
                  <a:gd name="T2" fmla="*/ 3 w 19"/>
                  <a:gd name="T3" fmla="*/ 0 h 12"/>
                  <a:gd name="T4" fmla="*/ 0 w 19"/>
                  <a:gd name="T5" fmla="*/ 3 h 12"/>
                  <a:gd name="T6" fmla="*/ 5 w 19"/>
                  <a:gd name="T7" fmla="*/ 8 h 12"/>
                  <a:gd name="T8" fmla="*/ 9 w 19"/>
                  <a:gd name="T9" fmla="*/ 12 h 12"/>
                  <a:gd name="T10" fmla="*/ 19 w 19"/>
                  <a:gd name="T11" fmla="*/ 2 h 12"/>
                  <a:gd name="T12" fmla="*/ 14 w 19"/>
                  <a:gd name="T13" fmla="*/ 9 h 12"/>
                  <a:gd name="T14" fmla="*/ 8 w 19"/>
                  <a:gd name="T15" fmla="*/ 5 h 12"/>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2"/>
                  <a:gd name="T26" fmla="*/ 19 w 19"/>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2">
                    <a:moveTo>
                      <a:pt x="8" y="5"/>
                    </a:moveTo>
                    <a:lnTo>
                      <a:pt x="3" y="0"/>
                    </a:lnTo>
                    <a:lnTo>
                      <a:pt x="0" y="3"/>
                    </a:lnTo>
                    <a:lnTo>
                      <a:pt x="5" y="8"/>
                    </a:lnTo>
                    <a:lnTo>
                      <a:pt x="9" y="12"/>
                    </a:lnTo>
                    <a:lnTo>
                      <a:pt x="19" y="2"/>
                    </a:lnTo>
                    <a:lnTo>
                      <a:pt x="14" y="9"/>
                    </a:lnTo>
                    <a:lnTo>
                      <a:pt x="8"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1" name="Freeform 377"/>
              <p:cNvSpPr>
                <a:spLocks/>
              </p:cNvSpPr>
              <p:nvPr/>
            </p:nvSpPr>
            <p:spPr bwMode="auto">
              <a:xfrm>
                <a:off x="2897" y="2867"/>
                <a:ext cx="89" cy="118"/>
              </a:xfrm>
              <a:custGeom>
                <a:avLst/>
                <a:gdLst>
                  <a:gd name="T0" fmla="*/ 256 w 267"/>
                  <a:gd name="T1" fmla="*/ 0 h 355"/>
                  <a:gd name="T2" fmla="*/ 252 w 267"/>
                  <a:gd name="T3" fmla="*/ 5 h 355"/>
                  <a:gd name="T4" fmla="*/ 252 w 267"/>
                  <a:gd name="T5" fmla="*/ 5 h 355"/>
                  <a:gd name="T6" fmla="*/ 239 w 267"/>
                  <a:gd name="T7" fmla="*/ 19 h 355"/>
                  <a:gd name="T8" fmla="*/ 221 w 267"/>
                  <a:gd name="T9" fmla="*/ 43 h 355"/>
                  <a:gd name="T10" fmla="*/ 197 w 267"/>
                  <a:gd name="T11" fmla="*/ 72 h 355"/>
                  <a:gd name="T12" fmla="*/ 171 w 267"/>
                  <a:gd name="T13" fmla="*/ 106 h 355"/>
                  <a:gd name="T14" fmla="*/ 143 w 267"/>
                  <a:gd name="T15" fmla="*/ 144 h 355"/>
                  <a:gd name="T16" fmla="*/ 113 w 267"/>
                  <a:gd name="T17" fmla="*/ 183 h 355"/>
                  <a:gd name="T18" fmla="*/ 84 w 267"/>
                  <a:gd name="T19" fmla="*/ 223 h 355"/>
                  <a:gd name="T20" fmla="*/ 57 w 267"/>
                  <a:gd name="T21" fmla="*/ 259 h 355"/>
                  <a:gd name="T22" fmla="*/ 34 w 267"/>
                  <a:gd name="T23" fmla="*/ 293 h 355"/>
                  <a:gd name="T24" fmla="*/ 19 w 267"/>
                  <a:gd name="T25" fmla="*/ 315 h 355"/>
                  <a:gd name="T26" fmla="*/ 1 w 267"/>
                  <a:gd name="T27" fmla="*/ 346 h 355"/>
                  <a:gd name="T28" fmla="*/ 0 w 267"/>
                  <a:gd name="T29" fmla="*/ 349 h 355"/>
                  <a:gd name="T30" fmla="*/ 6 w 267"/>
                  <a:gd name="T31" fmla="*/ 352 h 355"/>
                  <a:gd name="T32" fmla="*/ 12 w 267"/>
                  <a:gd name="T33" fmla="*/ 355 h 355"/>
                  <a:gd name="T34" fmla="*/ 13 w 267"/>
                  <a:gd name="T35" fmla="*/ 352 h 355"/>
                  <a:gd name="T36" fmla="*/ 22 w 267"/>
                  <a:gd name="T37" fmla="*/ 336 h 355"/>
                  <a:gd name="T38" fmla="*/ 46 w 267"/>
                  <a:gd name="T39" fmla="*/ 302 h 355"/>
                  <a:gd name="T40" fmla="*/ 69 w 267"/>
                  <a:gd name="T41" fmla="*/ 268 h 355"/>
                  <a:gd name="T42" fmla="*/ 96 w 267"/>
                  <a:gd name="T43" fmla="*/ 231 h 355"/>
                  <a:gd name="T44" fmla="*/ 125 w 267"/>
                  <a:gd name="T45" fmla="*/ 192 h 355"/>
                  <a:gd name="T46" fmla="*/ 155 w 267"/>
                  <a:gd name="T47" fmla="*/ 153 h 355"/>
                  <a:gd name="T48" fmla="*/ 183 w 267"/>
                  <a:gd name="T49" fmla="*/ 115 h 355"/>
                  <a:gd name="T50" fmla="*/ 209 w 267"/>
                  <a:gd name="T51" fmla="*/ 81 h 355"/>
                  <a:gd name="T52" fmla="*/ 233 w 267"/>
                  <a:gd name="T53" fmla="*/ 52 h 355"/>
                  <a:gd name="T54" fmla="*/ 250 w 267"/>
                  <a:gd name="T55" fmla="*/ 28 h 355"/>
                  <a:gd name="T56" fmla="*/ 264 w 267"/>
                  <a:gd name="T57" fmla="*/ 13 h 355"/>
                  <a:gd name="T58" fmla="*/ 267 w 267"/>
                  <a:gd name="T59" fmla="*/ 9 h 355"/>
                  <a:gd name="T60" fmla="*/ 261 w 267"/>
                  <a:gd name="T61" fmla="*/ 5 h 355"/>
                  <a:gd name="T62" fmla="*/ 256 w 267"/>
                  <a:gd name="T63" fmla="*/ 0 h 3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7"/>
                  <a:gd name="T97" fmla="*/ 0 h 355"/>
                  <a:gd name="T98" fmla="*/ 267 w 267"/>
                  <a:gd name="T99" fmla="*/ 355 h 35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7" h="355">
                    <a:moveTo>
                      <a:pt x="256" y="0"/>
                    </a:moveTo>
                    <a:lnTo>
                      <a:pt x="252" y="5"/>
                    </a:lnTo>
                    <a:lnTo>
                      <a:pt x="239" y="19"/>
                    </a:lnTo>
                    <a:lnTo>
                      <a:pt x="221" y="43"/>
                    </a:lnTo>
                    <a:lnTo>
                      <a:pt x="197" y="72"/>
                    </a:lnTo>
                    <a:lnTo>
                      <a:pt x="171" y="106"/>
                    </a:lnTo>
                    <a:lnTo>
                      <a:pt x="143" y="144"/>
                    </a:lnTo>
                    <a:lnTo>
                      <a:pt x="113" y="183"/>
                    </a:lnTo>
                    <a:lnTo>
                      <a:pt x="84" y="223"/>
                    </a:lnTo>
                    <a:lnTo>
                      <a:pt x="57" y="259"/>
                    </a:lnTo>
                    <a:lnTo>
                      <a:pt x="34" y="293"/>
                    </a:lnTo>
                    <a:lnTo>
                      <a:pt x="19" y="315"/>
                    </a:lnTo>
                    <a:lnTo>
                      <a:pt x="1" y="346"/>
                    </a:lnTo>
                    <a:lnTo>
                      <a:pt x="0" y="349"/>
                    </a:lnTo>
                    <a:lnTo>
                      <a:pt x="6" y="352"/>
                    </a:lnTo>
                    <a:lnTo>
                      <a:pt x="12" y="355"/>
                    </a:lnTo>
                    <a:lnTo>
                      <a:pt x="13" y="352"/>
                    </a:lnTo>
                    <a:lnTo>
                      <a:pt x="22" y="336"/>
                    </a:lnTo>
                    <a:lnTo>
                      <a:pt x="46" y="302"/>
                    </a:lnTo>
                    <a:lnTo>
                      <a:pt x="69" y="268"/>
                    </a:lnTo>
                    <a:lnTo>
                      <a:pt x="96" y="231"/>
                    </a:lnTo>
                    <a:lnTo>
                      <a:pt x="125" y="192"/>
                    </a:lnTo>
                    <a:lnTo>
                      <a:pt x="155" y="153"/>
                    </a:lnTo>
                    <a:lnTo>
                      <a:pt x="183" y="115"/>
                    </a:lnTo>
                    <a:lnTo>
                      <a:pt x="209" y="81"/>
                    </a:lnTo>
                    <a:lnTo>
                      <a:pt x="233" y="52"/>
                    </a:lnTo>
                    <a:lnTo>
                      <a:pt x="250" y="28"/>
                    </a:lnTo>
                    <a:lnTo>
                      <a:pt x="264" y="13"/>
                    </a:lnTo>
                    <a:lnTo>
                      <a:pt x="267" y="9"/>
                    </a:lnTo>
                    <a:lnTo>
                      <a:pt x="261" y="5"/>
                    </a:lnTo>
                    <a:lnTo>
                      <a:pt x="256"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2" name="Freeform 378"/>
              <p:cNvSpPr>
                <a:spLocks/>
              </p:cNvSpPr>
              <p:nvPr/>
            </p:nvSpPr>
            <p:spPr bwMode="auto">
              <a:xfrm>
                <a:off x="2729" y="2982"/>
                <a:ext cx="172" cy="441"/>
              </a:xfrm>
              <a:custGeom>
                <a:avLst/>
                <a:gdLst>
                  <a:gd name="T0" fmla="*/ 504 w 516"/>
                  <a:gd name="T1" fmla="*/ 2 h 1324"/>
                  <a:gd name="T2" fmla="*/ 486 w 516"/>
                  <a:gd name="T3" fmla="*/ 30 h 1324"/>
                  <a:gd name="T4" fmla="*/ 450 w 516"/>
                  <a:gd name="T5" fmla="*/ 103 h 1324"/>
                  <a:gd name="T6" fmla="*/ 433 w 516"/>
                  <a:gd name="T7" fmla="*/ 152 h 1324"/>
                  <a:gd name="T8" fmla="*/ 422 w 516"/>
                  <a:gd name="T9" fmla="*/ 240 h 1324"/>
                  <a:gd name="T10" fmla="*/ 432 w 516"/>
                  <a:gd name="T11" fmla="*/ 342 h 1324"/>
                  <a:gd name="T12" fmla="*/ 464 w 516"/>
                  <a:gd name="T13" fmla="*/ 447 h 1324"/>
                  <a:gd name="T14" fmla="*/ 475 w 516"/>
                  <a:gd name="T15" fmla="*/ 541 h 1324"/>
                  <a:gd name="T16" fmla="*/ 461 w 516"/>
                  <a:gd name="T17" fmla="*/ 632 h 1324"/>
                  <a:gd name="T18" fmla="*/ 423 w 516"/>
                  <a:gd name="T19" fmla="*/ 731 h 1324"/>
                  <a:gd name="T20" fmla="*/ 380 w 516"/>
                  <a:gd name="T21" fmla="*/ 801 h 1324"/>
                  <a:gd name="T22" fmla="*/ 307 w 516"/>
                  <a:gd name="T23" fmla="*/ 903 h 1324"/>
                  <a:gd name="T24" fmla="*/ 262 w 516"/>
                  <a:gd name="T25" fmla="*/ 959 h 1324"/>
                  <a:gd name="T26" fmla="*/ 214 w 516"/>
                  <a:gd name="T27" fmla="*/ 1021 h 1324"/>
                  <a:gd name="T28" fmla="*/ 134 w 516"/>
                  <a:gd name="T29" fmla="*/ 1124 h 1324"/>
                  <a:gd name="T30" fmla="*/ 53 w 516"/>
                  <a:gd name="T31" fmla="*/ 1236 h 1324"/>
                  <a:gd name="T32" fmla="*/ 6 w 516"/>
                  <a:gd name="T33" fmla="*/ 1321 h 1324"/>
                  <a:gd name="T34" fmla="*/ 44 w 516"/>
                  <a:gd name="T35" fmla="*/ 1274 h 1324"/>
                  <a:gd name="T36" fmla="*/ 146 w 516"/>
                  <a:gd name="T37" fmla="*/ 1133 h 1324"/>
                  <a:gd name="T38" fmla="*/ 226 w 516"/>
                  <a:gd name="T39" fmla="*/ 1030 h 1324"/>
                  <a:gd name="T40" fmla="*/ 274 w 516"/>
                  <a:gd name="T41" fmla="*/ 968 h 1324"/>
                  <a:gd name="T42" fmla="*/ 318 w 516"/>
                  <a:gd name="T43" fmla="*/ 912 h 1324"/>
                  <a:gd name="T44" fmla="*/ 380 w 516"/>
                  <a:gd name="T45" fmla="*/ 828 h 1324"/>
                  <a:gd name="T46" fmla="*/ 444 w 516"/>
                  <a:gd name="T47" fmla="*/ 719 h 1324"/>
                  <a:gd name="T48" fmla="*/ 476 w 516"/>
                  <a:gd name="T49" fmla="*/ 635 h 1324"/>
                  <a:gd name="T50" fmla="*/ 489 w 516"/>
                  <a:gd name="T51" fmla="*/ 541 h 1324"/>
                  <a:gd name="T52" fmla="*/ 479 w 516"/>
                  <a:gd name="T53" fmla="*/ 441 h 1324"/>
                  <a:gd name="T54" fmla="*/ 447 w 516"/>
                  <a:gd name="T55" fmla="*/ 336 h 1324"/>
                  <a:gd name="T56" fmla="*/ 436 w 516"/>
                  <a:gd name="T57" fmla="*/ 240 h 1324"/>
                  <a:gd name="T58" fmla="*/ 448 w 516"/>
                  <a:gd name="T59" fmla="*/ 158 h 1324"/>
                  <a:gd name="T60" fmla="*/ 482 w 516"/>
                  <a:gd name="T61" fmla="*/ 65 h 1324"/>
                  <a:gd name="T62" fmla="*/ 498 w 516"/>
                  <a:gd name="T63" fmla="*/ 36 h 1324"/>
                  <a:gd name="T64" fmla="*/ 514 w 516"/>
                  <a:gd name="T65" fmla="*/ 14 h 1324"/>
                  <a:gd name="T66" fmla="*/ 510 w 516"/>
                  <a:gd name="T67" fmla="*/ 6 h 13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1324"/>
                  <a:gd name="T104" fmla="*/ 516 w 516"/>
                  <a:gd name="T105" fmla="*/ 1324 h 13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1324">
                    <a:moveTo>
                      <a:pt x="510" y="6"/>
                    </a:moveTo>
                    <a:lnTo>
                      <a:pt x="504" y="2"/>
                    </a:lnTo>
                    <a:lnTo>
                      <a:pt x="504" y="0"/>
                    </a:lnTo>
                    <a:lnTo>
                      <a:pt x="486" y="30"/>
                    </a:lnTo>
                    <a:lnTo>
                      <a:pt x="473" y="53"/>
                    </a:lnTo>
                    <a:lnTo>
                      <a:pt x="450" y="103"/>
                    </a:lnTo>
                    <a:lnTo>
                      <a:pt x="447" y="109"/>
                    </a:lnTo>
                    <a:lnTo>
                      <a:pt x="433" y="152"/>
                    </a:lnTo>
                    <a:lnTo>
                      <a:pt x="426" y="196"/>
                    </a:lnTo>
                    <a:lnTo>
                      <a:pt x="422" y="240"/>
                    </a:lnTo>
                    <a:lnTo>
                      <a:pt x="423" y="289"/>
                    </a:lnTo>
                    <a:lnTo>
                      <a:pt x="432" y="342"/>
                    </a:lnTo>
                    <a:lnTo>
                      <a:pt x="447" y="393"/>
                    </a:lnTo>
                    <a:lnTo>
                      <a:pt x="464" y="447"/>
                    </a:lnTo>
                    <a:lnTo>
                      <a:pt x="473" y="494"/>
                    </a:lnTo>
                    <a:lnTo>
                      <a:pt x="475" y="541"/>
                    </a:lnTo>
                    <a:lnTo>
                      <a:pt x="472" y="586"/>
                    </a:lnTo>
                    <a:lnTo>
                      <a:pt x="461" y="632"/>
                    </a:lnTo>
                    <a:lnTo>
                      <a:pt x="448" y="669"/>
                    </a:lnTo>
                    <a:lnTo>
                      <a:pt x="423" y="731"/>
                    </a:lnTo>
                    <a:lnTo>
                      <a:pt x="402" y="766"/>
                    </a:lnTo>
                    <a:lnTo>
                      <a:pt x="380" y="801"/>
                    </a:lnTo>
                    <a:lnTo>
                      <a:pt x="342" y="856"/>
                    </a:lnTo>
                    <a:lnTo>
                      <a:pt x="307" y="903"/>
                    </a:lnTo>
                    <a:lnTo>
                      <a:pt x="268" y="952"/>
                    </a:lnTo>
                    <a:lnTo>
                      <a:pt x="262" y="959"/>
                    </a:lnTo>
                    <a:lnTo>
                      <a:pt x="243" y="984"/>
                    </a:lnTo>
                    <a:lnTo>
                      <a:pt x="214" y="1021"/>
                    </a:lnTo>
                    <a:lnTo>
                      <a:pt x="177" y="1068"/>
                    </a:lnTo>
                    <a:lnTo>
                      <a:pt x="134" y="1124"/>
                    </a:lnTo>
                    <a:lnTo>
                      <a:pt x="89" y="1186"/>
                    </a:lnTo>
                    <a:lnTo>
                      <a:pt x="53" y="1236"/>
                    </a:lnTo>
                    <a:lnTo>
                      <a:pt x="0" y="1318"/>
                    </a:lnTo>
                    <a:lnTo>
                      <a:pt x="6" y="1321"/>
                    </a:lnTo>
                    <a:lnTo>
                      <a:pt x="12" y="1324"/>
                    </a:lnTo>
                    <a:lnTo>
                      <a:pt x="44" y="1274"/>
                    </a:lnTo>
                    <a:lnTo>
                      <a:pt x="100" y="1195"/>
                    </a:lnTo>
                    <a:lnTo>
                      <a:pt x="146" y="1133"/>
                    </a:lnTo>
                    <a:lnTo>
                      <a:pt x="189" y="1077"/>
                    </a:lnTo>
                    <a:lnTo>
                      <a:pt x="226" y="1030"/>
                    </a:lnTo>
                    <a:lnTo>
                      <a:pt x="255" y="993"/>
                    </a:lnTo>
                    <a:lnTo>
                      <a:pt x="274" y="968"/>
                    </a:lnTo>
                    <a:lnTo>
                      <a:pt x="280" y="961"/>
                    </a:lnTo>
                    <a:lnTo>
                      <a:pt x="318" y="912"/>
                    </a:lnTo>
                    <a:lnTo>
                      <a:pt x="354" y="865"/>
                    </a:lnTo>
                    <a:lnTo>
                      <a:pt x="380" y="828"/>
                    </a:lnTo>
                    <a:lnTo>
                      <a:pt x="414" y="772"/>
                    </a:lnTo>
                    <a:lnTo>
                      <a:pt x="444" y="719"/>
                    </a:lnTo>
                    <a:lnTo>
                      <a:pt x="457" y="690"/>
                    </a:lnTo>
                    <a:lnTo>
                      <a:pt x="476" y="635"/>
                    </a:lnTo>
                    <a:lnTo>
                      <a:pt x="486" y="589"/>
                    </a:lnTo>
                    <a:lnTo>
                      <a:pt x="489" y="541"/>
                    </a:lnTo>
                    <a:lnTo>
                      <a:pt x="488" y="494"/>
                    </a:lnTo>
                    <a:lnTo>
                      <a:pt x="479" y="441"/>
                    </a:lnTo>
                    <a:lnTo>
                      <a:pt x="461" y="391"/>
                    </a:lnTo>
                    <a:lnTo>
                      <a:pt x="447" y="336"/>
                    </a:lnTo>
                    <a:lnTo>
                      <a:pt x="438" y="289"/>
                    </a:lnTo>
                    <a:lnTo>
                      <a:pt x="436" y="240"/>
                    </a:lnTo>
                    <a:lnTo>
                      <a:pt x="441" y="196"/>
                    </a:lnTo>
                    <a:lnTo>
                      <a:pt x="448" y="158"/>
                    </a:lnTo>
                    <a:lnTo>
                      <a:pt x="458" y="124"/>
                    </a:lnTo>
                    <a:lnTo>
                      <a:pt x="482" y="65"/>
                    </a:lnTo>
                    <a:lnTo>
                      <a:pt x="485" y="59"/>
                    </a:lnTo>
                    <a:lnTo>
                      <a:pt x="498" y="36"/>
                    </a:lnTo>
                    <a:lnTo>
                      <a:pt x="501" y="33"/>
                    </a:lnTo>
                    <a:lnTo>
                      <a:pt x="514" y="14"/>
                    </a:lnTo>
                    <a:lnTo>
                      <a:pt x="516" y="9"/>
                    </a:lnTo>
                    <a:lnTo>
                      <a:pt x="510"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3" name="Freeform 379"/>
              <p:cNvSpPr>
                <a:spLocks/>
              </p:cNvSpPr>
              <p:nvPr/>
            </p:nvSpPr>
            <p:spPr bwMode="auto">
              <a:xfrm>
                <a:off x="2684" y="3421"/>
                <a:ext cx="150" cy="286"/>
              </a:xfrm>
              <a:custGeom>
                <a:avLst/>
                <a:gdLst>
                  <a:gd name="T0" fmla="*/ 140 w 449"/>
                  <a:gd name="T1" fmla="*/ 4 h 857"/>
                  <a:gd name="T2" fmla="*/ 134 w 449"/>
                  <a:gd name="T3" fmla="*/ 0 h 857"/>
                  <a:gd name="T4" fmla="*/ 97 w 449"/>
                  <a:gd name="T5" fmla="*/ 57 h 857"/>
                  <a:gd name="T6" fmla="*/ 61 w 449"/>
                  <a:gd name="T7" fmla="*/ 125 h 857"/>
                  <a:gd name="T8" fmla="*/ 33 w 449"/>
                  <a:gd name="T9" fmla="*/ 186 h 857"/>
                  <a:gd name="T10" fmla="*/ 19 w 449"/>
                  <a:gd name="T11" fmla="*/ 225 h 857"/>
                  <a:gd name="T12" fmla="*/ 12 w 449"/>
                  <a:gd name="T13" fmla="*/ 272 h 857"/>
                  <a:gd name="T14" fmla="*/ 5 w 449"/>
                  <a:gd name="T15" fmla="*/ 324 h 857"/>
                  <a:gd name="T16" fmla="*/ 0 w 449"/>
                  <a:gd name="T17" fmla="*/ 381 h 857"/>
                  <a:gd name="T18" fmla="*/ 0 w 449"/>
                  <a:gd name="T19" fmla="*/ 443 h 857"/>
                  <a:gd name="T20" fmla="*/ 8 w 449"/>
                  <a:gd name="T21" fmla="*/ 508 h 857"/>
                  <a:gd name="T22" fmla="*/ 24 w 449"/>
                  <a:gd name="T23" fmla="*/ 574 h 857"/>
                  <a:gd name="T24" fmla="*/ 52 w 449"/>
                  <a:gd name="T25" fmla="*/ 633 h 857"/>
                  <a:gd name="T26" fmla="*/ 94 w 449"/>
                  <a:gd name="T27" fmla="*/ 695 h 857"/>
                  <a:gd name="T28" fmla="*/ 152 w 449"/>
                  <a:gd name="T29" fmla="*/ 748 h 857"/>
                  <a:gd name="T30" fmla="*/ 236 w 449"/>
                  <a:gd name="T31" fmla="*/ 795 h 857"/>
                  <a:gd name="T32" fmla="*/ 329 w 449"/>
                  <a:gd name="T33" fmla="*/ 832 h 857"/>
                  <a:gd name="T34" fmla="*/ 447 w 449"/>
                  <a:gd name="T35" fmla="*/ 857 h 857"/>
                  <a:gd name="T36" fmla="*/ 448 w 449"/>
                  <a:gd name="T37" fmla="*/ 850 h 857"/>
                  <a:gd name="T38" fmla="*/ 449 w 449"/>
                  <a:gd name="T39" fmla="*/ 842 h 857"/>
                  <a:gd name="T40" fmla="*/ 332 w 449"/>
                  <a:gd name="T41" fmla="*/ 817 h 857"/>
                  <a:gd name="T42" fmla="*/ 233 w 449"/>
                  <a:gd name="T43" fmla="*/ 781 h 857"/>
                  <a:gd name="T44" fmla="*/ 164 w 449"/>
                  <a:gd name="T45" fmla="*/ 739 h 857"/>
                  <a:gd name="T46" fmla="*/ 106 w 449"/>
                  <a:gd name="T47" fmla="*/ 686 h 857"/>
                  <a:gd name="T48" fmla="*/ 66 w 449"/>
                  <a:gd name="T49" fmla="*/ 630 h 857"/>
                  <a:gd name="T50" fmla="*/ 38 w 449"/>
                  <a:gd name="T51" fmla="*/ 565 h 857"/>
                  <a:gd name="T52" fmla="*/ 22 w 449"/>
                  <a:gd name="T53" fmla="*/ 505 h 857"/>
                  <a:gd name="T54" fmla="*/ 15 w 449"/>
                  <a:gd name="T55" fmla="*/ 443 h 857"/>
                  <a:gd name="T56" fmla="*/ 15 w 449"/>
                  <a:gd name="T57" fmla="*/ 381 h 857"/>
                  <a:gd name="T58" fmla="*/ 19 w 449"/>
                  <a:gd name="T59" fmla="*/ 324 h 857"/>
                  <a:gd name="T60" fmla="*/ 27 w 449"/>
                  <a:gd name="T61" fmla="*/ 272 h 857"/>
                  <a:gd name="T62" fmla="*/ 34 w 449"/>
                  <a:gd name="T63" fmla="*/ 231 h 857"/>
                  <a:gd name="T64" fmla="*/ 50 w 449"/>
                  <a:gd name="T65" fmla="*/ 180 h 857"/>
                  <a:gd name="T66" fmla="*/ 72 w 449"/>
                  <a:gd name="T67" fmla="*/ 131 h 857"/>
                  <a:gd name="T68" fmla="*/ 100 w 449"/>
                  <a:gd name="T69" fmla="*/ 78 h 857"/>
                  <a:gd name="T70" fmla="*/ 55 w 449"/>
                  <a:gd name="T71" fmla="*/ 149 h 857"/>
                  <a:gd name="T72" fmla="*/ 146 w 449"/>
                  <a:gd name="T73" fmla="*/ 7 h 857"/>
                  <a:gd name="T74" fmla="*/ 140 w 449"/>
                  <a:gd name="T75" fmla="*/ 4 h 85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49"/>
                  <a:gd name="T115" fmla="*/ 0 h 857"/>
                  <a:gd name="T116" fmla="*/ 449 w 449"/>
                  <a:gd name="T117" fmla="*/ 857 h 85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49" h="857">
                    <a:moveTo>
                      <a:pt x="140" y="4"/>
                    </a:moveTo>
                    <a:lnTo>
                      <a:pt x="134" y="0"/>
                    </a:lnTo>
                    <a:lnTo>
                      <a:pt x="97" y="57"/>
                    </a:lnTo>
                    <a:lnTo>
                      <a:pt x="61" y="125"/>
                    </a:lnTo>
                    <a:lnTo>
                      <a:pt x="33" y="186"/>
                    </a:lnTo>
                    <a:lnTo>
                      <a:pt x="19" y="225"/>
                    </a:lnTo>
                    <a:lnTo>
                      <a:pt x="12" y="272"/>
                    </a:lnTo>
                    <a:lnTo>
                      <a:pt x="5" y="324"/>
                    </a:lnTo>
                    <a:lnTo>
                      <a:pt x="0" y="381"/>
                    </a:lnTo>
                    <a:lnTo>
                      <a:pt x="0" y="443"/>
                    </a:lnTo>
                    <a:lnTo>
                      <a:pt x="8" y="508"/>
                    </a:lnTo>
                    <a:lnTo>
                      <a:pt x="24" y="574"/>
                    </a:lnTo>
                    <a:lnTo>
                      <a:pt x="52" y="633"/>
                    </a:lnTo>
                    <a:lnTo>
                      <a:pt x="94" y="695"/>
                    </a:lnTo>
                    <a:lnTo>
                      <a:pt x="152" y="748"/>
                    </a:lnTo>
                    <a:lnTo>
                      <a:pt x="236" y="795"/>
                    </a:lnTo>
                    <a:lnTo>
                      <a:pt x="329" y="832"/>
                    </a:lnTo>
                    <a:lnTo>
                      <a:pt x="447" y="857"/>
                    </a:lnTo>
                    <a:lnTo>
                      <a:pt x="448" y="850"/>
                    </a:lnTo>
                    <a:lnTo>
                      <a:pt x="449" y="842"/>
                    </a:lnTo>
                    <a:lnTo>
                      <a:pt x="332" y="817"/>
                    </a:lnTo>
                    <a:lnTo>
                      <a:pt x="233" y="781"/>
                    </a:lnTo>
                    <a:lnTo>
                      <a:pt x="164" y="739"/>
                    </a:lnTo>
                    <a:lnTo>
                      <a:pt x="106" y="686"/>
                    </a:lnTo>
                    <a:lnTo>
                      <a:pt x="66" y="630"/>
                    </a:lnTo>
                    <a:lnTo>
                      <a:pt x="38" y="565"/>
                    </a:lnTo>
                    <a:lnTo>
                      <a:pt x="22" y="505"/>
                    </a:lnTo>
                    <a:lnTo>
                      <a:pt x="15" y="443"/>
                    </a:lnTo>
                    <a:lnTo>
                      <a:pt x="15" y="381"/>
                    </a:lnTo>
                    <a:lnTo>
                      <a:pt x="19" y="324"/>
                    </a:lnTo>
                    <a:lnTo>
                      <a:pt x="27" y="272"/>
                    </a:lnTo>
                    <a:lnTo>
                      <a:pt x="34" y="231"/>
                    </a:lnTo>
                    <a:lnTo>
                      <a:pt x="50" y="180"/>
                    </a:lnTo>
                    <a:lnTo>
                      <a:pt x="72" y="131"/>
                    </a:lnTo>
                    <a:lnTo>
                      <a:pt x="100" y="78"/>
                    </a:lnTo>
                    <a:lnTo>
                      <a:pt x="55" y="149"/>
                    </a:lnTo>
                    <a:lnTo>
                      <a:pt x="146" y="7"/>
                    </a:lnTo>
                    <a:lnTo>
                      <a:pt x="140" y="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4" name="Freeform 380"/>
              <p:cNvSpPr>
                <a:spLocks/>
              </p:cNvSpPr>
              <p:nvPr/>
            </p:nvSpPr>
            <p:spPr bwMode="auto">
              <a:xfrm>
                <a:off x="2831" y="3704"/>
                <a:ext cx="6" cy="3"/>
              </a:xfrm>
              <a:custGeom>
                <a:avLst/>
                <a:gdLst>
                  <a:gd name="T0" fmla="*/ 6 w 17"/>
                  <a:gd name="T1" fmla="*/ 7 h 9"/>
                  <a:gd name="T2" fmla="*/ 17 w 17"/>
                  <a:gd name="T3" fmla="*/ 9 h 9"/>
                  <a:gd name="T4" fmla="*/ 0 w 17"/>
                  <a:gd name="T5" fmla="*/ 1 h 9"/>
                  <a:gd name="T6" fmla="*/ 7 w 17"/>
                  <a:gd name="T7" fmla="*/ 0 h 9"/>
                  <a:gd name="T8" fmla="*/ 6 w 17"/>
                  <a:gd name="T9" fmla="*/ 7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6" y="7"/>
                    </a:moveTo>
                    <a:lnTo>
                      <a:pt x="17" y="9"/>
                    </a:lnTo>
                    <a:lnTo>
                      <a:pt x="0" y="1"/>
                    </a:lnTo>
                    <a:lnTo>
                      <a:pt x="7" y="0"/>
                    </a:lnTo>
                    <a:lnTo>
                      <a:pt x="6"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5" name="Freeform 381"/>
              <p:cNvSpPr>
                <a:spLocks/>
              </p:cNvSpPr>
              <p:nvPr/>
            </p:nvSpPr>
            <p:spPr bwMode="auto">
              <a:xfrm>
                <a:off x="2810" y="2484"/>
                <a:ext cx="456" cy="1223"/>
              </a:xfrm>
              <a:custGeom>
                <a:avLst/>
                <a:gdLst>
                  <a:gd name="T0" fmla="*/ 75 w 1369"/>
                  <a:gd name="T1" fmla="*/ 3651 h 3669"/>
                  <a:gd name="T2" fmla="*/ 47 w 1369"/>
                  <a:gd name="T3" fmla="*/ 3588 h 3669"/>
                  <a:gd name="T4" fmla="*/ 22 w 1369"/>
                  <a:gd name="T5" fmla="*/ 3489 h 3669"/>
                  <a:gd name="T6" fmla="*/ 15 w 1369"/>
                  <a:gd name="T7" fmla="*/ 3349 h 3669"/>
                  <a:gd name="T8" fmla="*/ 53 w 1369"/>
                  <a:gd name="T9" fmla="*/ 3175 h 3669"/>
                  <a:gd name="T10" fmla="*/ 159 w 1369"/>
                  <a:gd name="T11" fmla="*/ 2991 h 3669"/>
                  <a:gd name="T12" fmla="*/ 234 w 1369"/>
                  <a:gd name="T13" fmla="*/ 2900 h 3669"/>
                  <a:gd name="T14" fmla="*/ 338 w 1369"/>
                  <a:gd name="T15" fmla="*/ 2801 h 3669"/>
                  <a:gd name="T16" fmla="*/ 467 w 1369"/>
                  <a:gd name="T17" fmla="*/ 2661 h 3669"/>
                  <a:gd name="T18" fmla="*/ 601 w 1369"/>
                  <a:gd name="T19" fmla="*/ 2489 h 3669"/>
                  <a:gd name="T20" fmla="*/ 725 w 1369"/>
                  <a:gd name="T21" fmla="*/ 2272 h 3669"/>
                  <a:gd name="T22" fmla="*/ 781 w 1369"/>
                  <a:gd name="T23" fmla="*/ 2069 h 3669"/>
                  <a:gd name="T24" fmla="*/ 746 w 1369"/>
                  <a:gd name="T25" fmla="*/ 1386 h 3669"/>
                  <a:gd name="T26" fmla="*/ 735 w 1369"/>
                  <a:gd name="T27" fmla="*/ 1367 h 3669"/>
                  <a:gd name="T28" fmla="*/ 721 w 1369"/>
                  <a:gd name="T29" fmla="*/ 1308 h 3669"/>
                  <a:gd name="T30" fmla="*/ 724 w 1369"/>
                  <a:gd name="T31" fmla="*/ 1208 h 3669"/>
                  <a:gd name="T32" fmla="*/ 772 w 1369"/>
                  <a:gd name="T33" fmla="*/ 1048 h 3669"/>
                  <a:gd name="T34" fmla="*/ 877 w 1369"/>
                  <a:gd name="T35" fmla="*/ 857 h 3669"/>
                  <a:gd name="T36" fmla="*/ 1084 w 1369"/>
                  <a:gd name="T37" fmla="*/ 583 h 3669"/>
                  <a:gd name="T38" fmla="*/ 1111 w 1369"/>
                  <a:gd name="T39" fmla="*/ 548 h 3669"/>
                  <a:gd name="T40" fmla="*/ 1173 w 1369"/>
                  <a:gd name="T41" fmla="*/ 461 h 3669"/>
                  <a:gd name="T42" fmla="*/ 1251 w 1369"/>
                  <a:gd name="T43" fmla="*/ 342 h 3669"/>
                  <a:gd name="T44" fmla="*/ 1322 w 1369"/>
                  <a:gd name="T45" fmla="*/ 216 h 3669"/>
                  <a:gd name="T46" fmla="*/ 1364 w 1369"/>
                  <a:gd name="T47" fmla="*/ 104 h 3669"/>
                  <a:gd name="T48" fmla="*/ 1355 w 1369"/>
                  <a:gd name="T49" fmla="*/ 28 h 3669"/>
                  <a:gd name="T50" fmla="*/ 1317 w 1369"/>
                  <a:gd name="T51" fmla="*/ 0 h 3669"/>
                  <a:gd name="T52" fmla="*/ 1285 w 1369"/>
                  <a:gd name="T53" fmla="*/ 13 h 3669"/>
                  <a:gd name="T54" fmla="*/ 1302 w 1369"/>
                  <a:gd name="T55" fmla="*/ 18 h 3669"/>
                  <a:gd name="T56" fmla="*/ 1328 w 1369"/>
                  <a:gd name="T57" fmla="*/ 22 h 3669"/>
                  <a:gd name="T58" fmla="*/ 1354 w 1369"/>
                  <a:gd name="T59" fmla="*/ 62 h 3669"/>
                  <a:gd name="T60" fmla="*/ 1335 w 1369"/>
                  <a:gd name="T61" fmla="*/ 157 h 3669"/>
                  <a:gd name="T62" fmla="*/ 1276 w 1369"/>
                  <a:gd name="T63" fmla="*/ 274 h 3669"/>
                  <a:gd name="T64" fmla="*/ 1214 w 1369"/>
                  <a:gd name="T65" fmla="*/ 374 h 3669"/>
                  <a:gd name="T66" fmla="*/ 1127 w 1369"/>
                  <a:gd name="T67" fmla="*/ 501 h 3669"/>
                  <a:gd name="T68" fmla="*/ 1080 w 1369"/>
                  <a:gd name="T69" fmla="*/ 564 h 3669"/>
                  <a:gd name="T70" fmla="*/ 959 w 1369"/>
                  <a:gd name="T71" fmla="*/ 716 h 3669"/>
                  <a:gd name="T72" fmla="*/ 805 w 1369"/>
                  <a:gd name="T73" fmla="*/ 953 h 3669"/>
                  <a:gd name="T74" fmla="*/ 726 w 1369"/>
                  <a:gd name="T75" fmla="*/ 1134 h 3669"/>
                  <a:gd name="T76" fmla="*/ 704 w 1369"/>
                  <a:gd name="T77" fmla="*/ 1264 h 3669"/>
                  <a:gd name="T78" fmla="*/ 713 w 1369"/>
                  <a:gd name="T79" fmla="*/ 1345 h 3669"/>
                  <a:gd name="T80" fmla="*/ 729 w 1369"/>
                  <a:gd name="T81" fmla="*/ 1383 h 3669"/>
                  <a:gd name="T82" fmla="*/ 760 w 1369"/>
                  <a:gd name="T83" fmla="*/ 1970 h 3669"/>
                  <a:gd name="T84" fmla="*/ 747 w 1369"/>
                  <a:gd name="T85" fmla="*/ 2168 h 3669"/>
                  <a:gd name="T86" fmla="*/ 659 w 1369"/>
                  <a:gd name="T87" fmla="*/ 2373 h 3669"/>
                  <a:gd name="T88" fmla="*/ 526 w 1369"/>
                  <a:gd name="T89" fmla="*/ 2565 h 3669"/>
                  <a:gd name="T90" fmla="*/ 370 w 1369"/>
                  <a:gd name="T91" fmla="*/ 2750 h 3669"/>
                  <a:gd name="T92" fmla="*/ 280 w 1369"/>
                  <a:gd name="T93" fmla="*/ 2839 h 3669"/>
                  <a:gd name="T94" fmla="*/ 233 w 1369"/>
                  <a:gd name="T95" fmla="*/ 2882 h 3669"/>
                  <a:gd name="T96" fmla="*/ 86 w 1369"/>
                  <a:gd name="T97" fmla="*/ 3077 h 3669"/>
                  <a:gd name="T98" fmla="*/ 12 w 1369"/>
                  <a:gd name="T99" fmla="*/ 3265 h 3669"/>
                  <a:gd name="T100" fmla="*/ 0 w 1369"/>
                  <a:gd name="T101" fmla="*/ 3424 h 3669"/>
                  <a:gd name="T102" fmla="*/ 19 w 1369"/>
                  <a:gd name="T103" fmla="*/ 3549 h 3669"/>
                  <a:gd name="T104" fmla="*/ 46 w 1369"/>
                  <a:gd name="T105" fmla="*/ 3624 h 3669"/>
                  <a:gd name="T106" fmla="*/ 64 w 1369"/>
                  <a:gd name="T107" fmla="*/ 3661 h 366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69"/>
                  <a:gd name="T163" fmla="*/ 0 h 3669"/>
                  <a:gd name="T164" fmla="*/ 1369 w 1369"/>
                  <a:gd name="T165" fmla="*/ 3669 h 366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69" h="3669">
                    <a:moveTo>
                      <a:pt x="81" y="3669"/>
                    </a:moveTo>
                    <a:lnTo>
                      <a:pt x="75" y="3651"/>
                    </a:lnTo>
                    <a:lnTo>
                      <a:pt x="67" y="3636"/>
                    </a:lnTo>
                    <a:lnTo>
                      <a:pt x="47" y="3588"/>
                    </a:lnTo>
                    <a:lnTo>
                      <a:pt x="34" y="3546"/>
                    </a:lnTo>
                    <a:lnTo>
                      <a:pt x="22" y="3489"/>
                    </a:lnTo>
                    <a:lnTo>
                      <a:pt x="15" y="3424"/>
                    </a:lnTo>
                    <a:lnTo>
                      <a:pt x="15" y="3349"/>
                    </a:lnTo>
                    <a:lnTo>
                      <a:pt x="27" y="3268"/>
                    </a:lnTo>
                    <a:lnTo>
                      <a:pt x="53" y="3175"/>
                    </a:lnTo>
                    <a:lnTo>
                      <a:pt x="95" y="3091"/>
                    </a:lnTo>
                    <a:lnTo>
                      <a:pt x="159" y="2991"/>
                    </a:lnTo>
                    <a:lnTo>
                      <a:pt x="245" y="2891"/>
                    </a:lnTo>
                    <a:lnTo>
                      <a:pt x="234" y="2900"/>
                    </a:lnTo>
                    <a:lnTo>
                      <a:pt x="289" y="2848"/>
                    </a:lnTo>
                    <a:lnTo>
                      <a:pt x="338" y="2801"/>
                    </a:lnTo>
                    <a:lnTo>
                      <a:pt x="417" y="2717"/>
                    </a:lnTo>
                    <a:lnTo>
                      <a:pt x="467" y="2661"/>
                    </a:lnTo>
                    <a:lnTo>
                      <a:pt x="538" y="2574"/>
                    </a:lnTo>
                    <a:lnTo>
                      <a:pt x="601" y="2489"/>
                    </a:lnTo>
                    <a:lnTo>
                      <a:pt x="671" y="2378"/>
                    </a:lnTo>
                    <a:lnTo>
                      <a:pt x="725" y="2272"/>
                    </a:lnTo>
                    <a:lnTo>
                      <a:pt x="762" y="2171"/>
                    </a:lnTo>
                    <a:lnTo>
                      <a:pt x="781" y="2069"/>
                    </a:lnTo>
                    <a:lnTo>
                      <a:pt x="775" y="1970"/>
                    </a:lnTo>
                    <a:lnTo>
                      <a:pt x="746" y="1386"/>
                    </a:lnTo>
                    <a:lnTo>
                      <a:pt x="741" y="1377"/>
                    </a:lnTo>
                    <a:lnTo>
                      <a:pt x="735" y="1367"/>
                    </a:lnTo>
                    <a:lnTo>
                      <a:pt x="728" y="1342"/>
                    </a:lnTo>
                    <a:lnTo>
                      <a:pt x="721" y="1308"/>
                    </a:lnTo>
                    <a:lnTo>
                      <a:pt x="719" y="1264"/>
                    </a:lnTo>
                    <a:lnTo>
                      <a:pt x="724" y="1208"/>
                    </a:lnTo>
                    <a:lnTo>
                      <a:pt x="741" y="1137"/>
                    </a:lnTo>
                    <a:lnTo>
                      <a:pt x="772" y="1048"/>
                    </a:lnTo>
                    <a:lnTo>
                      <a:pt x="816" y="959"/>
                    </a:lnTo>
                    <a:lnTo>
                      <a:pt x="877" y="857"/>
                    </a:lnTo>
                    <a:lnTo>
                      <a:pt x="971" y="724"/>
                    </a:lnTo>
                    <a:lnTo>
                      <a:pt x="1084" y="583"/>
                    </a:lnTo>
                    <a:lnTo>
                      <a:pt x="1092" y="573"/>
                    </a:lnTo>
                    <a:lnTo>
                      <a:pt x="1111" y="548"/>
                    </a:lnTo>
                    <a:lnTo>
                      <a:pt x="1139" y="509"/>
                    </a:lnTo>
                    <a:lnTo>
                      <a:pt x="1173" y="461"/>
                    </a:lnTo>
                    <a:lnTo>
                      <a:pt x="1196" y="427"/>
                    </a:lnTo>
                    <a:lnTo>
                      <a:pt x="1251" y="342"/>
                    </a:lnTo>
                    <a:lnTo>
                      <a:pt x="1288" y="280"/>
                    </a:lnTo>
                    <a:lnTo>
                      <a:pt x="1322" y="216"/>
                    </a:lnTo>
                    <a:lnTo>
                      <a:pt x="1350" y="154"/>
                    </a:lnTo>
                    <a:lnTo>
                      <a:pt x="1364" y="104"/>
                    </a:lnTo>
                    <a:lnTo>
                      <a:pt x="1369" y="59"/>
                    </a:lnTo>
                    <a:lnTo>
                      <a:pt x="1355" y="28"/>
                    </a:lnTo>
                    <a:lnTo>
                      <a:pt x="1333" y="7"/>
                    </a:lnTo>
                    <a:lnTo>
                      <a:pt x="1317" y="0"/>
                    </a:lnTo>
                    <a:lnTo>
                      <a:pt x="1300" y="3"/>
                    </a:lnTo>
                    <a:lnTo>
                      <a:pt x="1285" y="13"/>
                    </a:lnTo>
                    <a:lnTo>
                      <a:pt x="1297" y="22"/>
                    </a:lnTo>
                    <a:lnTo>
                      <a:pt x="1302" y="18"/>
                    </a:lnTo>
                    <a:lnTo>
                      <a:pt x="1311" y="15"/>
                    </a:lnTo>
                    <a:lnTo>
                      <a:pt x="1328" y="22"/>
                    </a:lnTo>
                    <a:lnTo>
                      <a:pt x="1341" y="34"/>
                    </a:lnTo>
                    <a:lnTo>
                      <a:pt x="1354" y="62"/>
                    </a:lnTo>
                    <a:lnTo>
                      <a:pt x="1350" y="101"/>
                    </a:lnTo>
                    <a:lnTo>
                      <a:pt x="1335" y="157"/>
                    </a:lnTo>
                    <a:lnTo>
                      <a:pt x="1310" y="210"/>
                    </a:lnTo>
                    <a:lnTo>
                      <a:pt x="1276" y="274"/>
                    </a:lnTo>
                    <a:lnTo>
                      <a:pt x="1239" y="336"/>
                    </a:lnTo>
                    <a:lnTo>
                      <a:pt x="1214" y="374"/>
                    </a:lnTo>
                    <a:lnTo>
                      <a:pt x="1161" y="452"/>
                    </a:lnTo>
                    <a:lnTo>
                      <a:pt x="1127" y="501"/>
                    </a:lnTo>
                    <a:lnTo>
                      <a:pt x="1099" y="539"/>
                    </a:lnTo>
                    <a:lnTo>
                      <a:pt x="1080" y="564"/>
                    </a:lnTo>
                    <a:lnTo>
                      <a:pt x="1073" y="574"/>
                    </a:lnTo>
                    <a:lnTo>
                      <a:pt x="959" y="716"/>
                    </a:lnTo>
                    <a:lnTo>
                      <a:pt x="877" y="833"/>
                    </a:lnTo>
                    <a:lnTo>
                      <a:pt x="805" y="953"/>
                    </a:lnTo>
                    <a:lnTo>
                      <a:pt x="754" y="1057"/>
                    </a:lnTo>
                    <a:lnTo>
                      <a:pt x="726" y="1134"/>
                    </a:lnTo>
                    <a:lnTo>
                      <a:pt x="709" y="1205"/>
                    </a:lnTo>
                    <a:lnTo>
                      <a:pt x="704" y="1264"/>
                    </a:lnTo>
                    <a:lnTo>
                      <a:pt x="706" y="1311"/>
                    </a:lnTo>
                    <a:lnTo>
                      <a:pt x="713" y="1345"/>
                    </a:lnTo>
                    <a:lnTo>
                      <a:pt x="721" y="1367"/>
                    </a:lnTo>
                    <a:lnTo>
                      <a:pt x="729" y="1383"/>
                    </a:lnTo>
                    <a:lnTo>
                      <a:pt x="731" y="1386"/>
                    </a:lnTo>
                    <a:lnTo>
                      <a:pt x="760" y="1970"/>
                    </a:lnTo>
                    <a:lnTo>
                      <a:pt x="766" y="2066"/>
                    </a:lnTo>
                    <a:lnTo>
                      <a:pt x="747" y="2168"/>
                    </a:lnTo>
                    <a:lnTo>
                      <a:pt x="710" y="2275"/>
                    </a:lnTo>
                    <a:lnTo>
                      <a:pt x="659" y="2373"/>
                    </a:lnTo>
                    <a:lnTo>
                      <a:pt x="601" y="2462"/>
                    </a:lnTo>
                    <a:lnTo>
                      <a:pt x="526" y="2565"/>
                    </a:lnTo>
                    <a:lnTo>
                      <a:pt x="455" y="2652"/>
                    </a:lnTo>
                    <a:lnTo>
                      <a:pt x="370" y="2750"/>
                    </a:lnTo>
                    <a:lnTo>
                      <a:pt x="329" y="2792"/>
                    </a:lnTo>
                    <a:lnTo>
                      <a:pt x="280" y="2839"/>
                    </a:lnTo>
                    <a:lnTo>
                      <a:pt x="270" y="2850"/>
                    </a:lnTo>
                    <a:lnTo>
                      <a:pt x="233" y="2882"/>
                    </a:lnTo>
                    <a:lnTo>
                      <a:pt x="148" y="2982"/>
                    </a:lnTo>
                    <a:lnTo>
                      <a:pt x="86" y="3077"/>
                    </a:lnTo>
                    <a:lnTo>
                      <a:pt x="39" y="3181"/>
                    </a:lnTo>
                    <a:lnTo>
                      <a:pt x="12" y="3265"/>
                    </a:lnTo>
                    <a:lnTo>
                      <a:pt x="0" y="3349"/>
                    </a:lnTo>
                    <a:lnTo>
                      <a:pt x="0" y="3424"/>
                    </a:lnTo>
                    <a:lnTo>
                      <a:pt x="8" y="3495"/>
                    </a:lnTo>
                    <a:lnTo>
                      <a:pt x="19" y="3549"/>
                    </a:lnTo>
                    <a:lnTo>
                      <a:pt x="36" y="3602"/>
                    </a:lnTo>
                    <a:lnTo>
                      <a:pt x="46" y="3624"/>
                    </a:lnTo>
                    <a:lnTo>
                      <a:pt x="61" y="3651"/>
                    </a:lnTo>
                    <a:lnTo>
                      <a:pt x="64" y="3661"/>
                    </a:lnTo>
                    <a:lnTo>
                      <a:pt x="81" y="366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6" name="Freeform 382"/>
              <p:cNvSpPr>
                <a:spLocks/>
              </p:cNvSpPr>
              <p:nvPr/>
            </p:nvSpPr>
            <p:spPr bwMode="auto">
              <a:xfrm>
                <a:off x="3229" y="2489"/>
                <a:ext cx="13" cy="46"/>
              </a:xfrm>
              <a:custGeom>
                <a:avLst/>
                <a:gdLst>
                  <a:gd name="T0" fmla="*/ 27 w 39"/>
                  <a:gd name="T1" fmla="*/ 0 h 139"/>
                  <a:gd name="T2" fmla="*/ 21 w 39"/>
                  <a:gd name="T3" fmla="*/ 10 h 139"/>
                  <a:gd name="T4" fmla="*/ 11 w 39"/>
                  <a:gd name="T5" fmla="*/ 38 h 139"/>
                  <a:gd name="T6" fmla="*/ 5 w 39"/>
                  <a:gd name="T7" fmla="*/ 81 h 139"/>
                  <a:gd name="T8" fmla="*/ 2 w 39"/>
                  <a:gd name="T9" fmla="*/ 100 h 139"/>
                  <a:gd name="T10" fmla="*/ 2 w 39"/>
                  <a:gd name="T11" fmla="*/ 127 h 139"/>
                  <a:gd name="T12" fmla="*/ 0 w 39"/>
                  <a:gd name="T13" fmla="*/ 130 h 139"/>
                  <a:gd name="T14" fmla="*/ 12 w 39"/>
                  <a:gd name="T15" fmla="*/ 139 h 139"/>
                  <a:gd name="T16" fmla="*/ 15 w 39"/>
                  <a:gd name="T17" fmla="*/ 136 h 139"/>
                  <a:gd name="T18" fmla="*/ 16 w 39"/>
                  <a:gd name="T19" fmla="*/ 130 h 139"/>
                  <a:gd name="T20" fmla="*/ 16 w 39"/>
                  <a:gd name="T21" fmla="*/ 100 h 139"/>
                  <a:gd name="T22" fmla="*/ 19 w 39"/>
                  <a:gd name="T23" fmla="*/ 81 h 139"/>
                  <a:gd name="T24" fmla="*/ 25 w 39"/>
                  <a:gd name="T25" fmla="*/ 41 h 139"/>
                  <a:gd name="T26" fmla="*/ 30 w 39"/>
                  <a:gd name="T27" fmla="*/ 31 h 139"/>
                  <a:gd name="T28" fmla="*/ 39 w 39"/>
                  <a:gd name="T29" fmla="*/ 9 h 139"/>
                  <a:gd name="T30" fmla="*/ 27 w 39"/>
                  <a:gd name="T31" fmla="*/ 0 h 1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
                  <a:gd name="T49" fmla="*/ 0 h 139"/>
                  <a:gd name="T50" fmla="*/ 39 w 39"/>
                  <a:gd name="T51" fmla="*/ 139 h 1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 h="139">
                    <a:moveTo>
                      <a:pt x="27" y="0"/>
                    </a:moveTo>
                    <a:lnTo>
                      <a:pt x="21" y="10"/>
                    </a:lnTo>
                    <a:lnTo>
                      <a:pt x="11" y="38"/>
                    </a:lnTo>
                    <a:lnTo>
                      <a:pt x="5" y="81"/>
                    </a:lnTo>
                    <a:lnTo>
                      <a:pt x="2" y="100"/>
                    </a:lnTo>
                    <a:lnTo>
                      <a:pt x="2" y="127"/>
                    </a:lnTo>
                    <a:lnTo>
                      <a:pt x="0" y="130"/>
                    </a:lnTo>
                    <a:lnTo>
                      <a:pt x="12" y="139"/>
                    </a:lnTo>
                    <a:lnTo>
                      <a:pt x="15" y="136"/>
                    </a:lnTo>
                    <a:lnTo>
                      <a:pt x="16" y="130"/>
                    </a:lnTo>
                    <a:lnTo>
                      <a:pt x="16" y="100"/>
                    </a:lnTo>
                    <a:lnTo>
                      <a:pt x="19" y="81"/>
                    </a:lnTo>
                    <a:lnTo>
                      <a:pt x="25" y="41"/>
                    </a:lnTo>
                    <a:lnTo>
                      <a:pt x="30" y="31"/>
                    </a:lnTo>
                    <a:lnTo>
                      <a:pt x="39" y="9"/>
                    </a:lnTo>
                    <a:lnTo>
                      <a:pt x="27"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7" name="Freeform 383"/>
              <p:cNvSpPr>
                <a:spLocks/>
              </p:cNvSpPr>
              <p:nvPr/>
            </p:nvSpPr>
            <p:spPr bwMode="auto">
              <a:xfrm>
                <a:off x="3014" y="2480"/>
                <a:ext cx="263" cy="682"/>
              </a:xfrm>
              <a:custGeom>
                <a:avLst/>
                <a:gdLst>
                  <a:gd name="T0" fmla="*/ 527 w 788"/>
                  <a:gd name="T1" fmla="*/ 142 h 2045"/>
                  <a:gd name="T2" fmla="*/ 532 w 788"/>
                  <a:gd name="T3" fmla="*/ 184 h 2045"/>
                  <a:gd name="T4" fmla="*/ 530 w 788"/>
                  <a:gd name="T5" fmla="*/ 259 h 2045"/>
                  <a:gd name="T6" fmla="*/ 510 w 788"/>
                  <a:gd name="T7" fmla="*/ 362 h 2045"/>
                  <a:gd name="T8" fmla="*/ 460 w 788"/>
                  <a:gd name="T9" fmla="*/ 484 h 2045"/>
                  <a:gd name="T10" fmla="*/ 368 w 788"/>
                  <a:gd name="T11" fmla="*/ 623 h 2045"/>
                  <a:gd name="T12" fmla="*/ 234 w 788"/>
                  <a:gd name="T13" fmla="*/ 767 h 2045"/>
                  <a:gd name="T14" fmla="*/ 121 w 788"/>
                  <a:gd name="T15" fmla="*/ 913 h 2045"/>
                  <a:gd name="T16" fmla="*/ 44 w 788"/>
                  <a:gd name="T17" fmla="*/ 1064 h 2045"/>
                  <a:gd name="T18" fmla="*/ 4 w 788"/>
                  <a:gd name="T19" fmla="*/ 1225 h 2045"/>
                  <a:gd name="T20" fmla="*/ 4 w 788"/>
                  <a:gd name="T21" fmla="*/ 1396 h 2045"/>
                  <a:gd name="T22" fmla="*/ 46 w 788"/>
                  <a:gd name="T23" fmla="*/ 1580 h 2045"/>
                  <a:gd name="T24" fmla="*/ 84 w 788"/>
                  <a:gd name="T25" fmla="*/ 1684 h 2045"/>
                  <a:gd name="T26" fmla="*/ 102 w 788"/>
                  <a:gd name="T27" fmla="*/ 1724 h 2045"/>
                  <a:gd name="T28" fmla="*/ 131 w 788"/>
                  <a:gd name="T29" fmla="*/ 1792 h 2045"/>
                  <a:gd name="T30" fmla="*/ 165 w 788"/>
                  <a:gd name="T31" fmla="*/ 1872 h 2045"/>
                  <a:gd name="T32" fmla="*/ 195 w 788"/>
                  <a:gd name="T33" fmla="*/ 1953 h 2045"/>
                  <a:gd name="T34" fmla="*/ 215 w 788"/>
                  <a:gd name="T35" fmla="*/ 2020 h 2045"/>
                  <a:gd name="T36" fmla="*/ 222 w 788"/>
                  <a:gd name="T37" fmla="*/ 2042 h 2045"/>
                  <a:gd name="T38" fmla="*/ 240 w 788"/>
                  <a:gd name="T39" fmla="*/ 2022 h 2045"/>
                  <a:gd name="T40" fmla="*/ 264 w 788"/>
                  <a:gd name="T41" fmla="*/ 1975 h 2045"/>
                  <a:gd name="T42" fmla="*/ 287 w 788"/>
                  <a:gd name="T43" fmla="*/ 1898 h 2045"/>
                  <a:gd name="T44" fmla="*/ 298 w 788"/>
                  <a:gd name="T45" fmla="*/ 1785 h 2045"/>
                  <a:gd name="T46" fmla="*/ 289 w 788"/>
                  <a:gd name="T47" fmla="*/ 1630 h 2045"/>
                  <a:gd name="T48" fmla="*/ 273 w 788"/>
                  <a:gd name="T49" fmla="*/ 1530 h 2045"/>
                  <a:gd name="T50" fmla="*/ 267 w 788"/>
                  <a:gd name="T51" fmla="*/ 1486 h 2045"/>
                  <a:gd name="T52" fmla="*/ 261 w 788"/>
                  <a:gd name="T53" fmla="*/ 1411 h 2045"/>
                  <a:gd name="T54" fmla="*/ 262 w 788"/>
                  <a:gd name="T55" fmla="*/ 1315 h 2045"/>
                  <a:gd name="T56" fmla="*/ 278 w 788"/>
                  <a:gd name="T57" fmla="*/ 1215 h 2045"/>
                  <a:gd name="T58" fmla="*/ 315 w 788"/>
                  <a:gd name="T59" fmla="*/ 1119 h 2045"/>
                  <a:gd name="T60" fmla="*/ 343 w 788"/>
                  <a:gd name="T61" fmla="*/ 1076 h 2045"/>
                  <a:gd name="T62" fmla="*/ 351 w 788"/>
                  <a:gd name="T63" fmla="*/ 1061 h 2045"/>
                  <a:gd name="T64" fmla="*/ 362 w 788"/>
                  <a:gd name="T65" fmla="*/ 1035 h 2045"/>
                  <a:gd name="T66" fmla="*/ 374 w 788"/>
                  <a:gd name="T67" fmla="*/ 1001 h 2045"/>
                  <a:gd name="T68" fmla="*/ 385 w 788"/>
                  <a:gd name="T69" fmla="*/ 967 h 2045"/>
                  <a:gd name="T70" fmla="*/ 389 w 788"/>
                  <a:gd name="T71" fmla="*/ 933 h 2045"/>
                  <a:gd name="T72" fmla="*/ 387 w 788"/>
                  <a:gd name="T73" fmla="*/ 904 h 2045"/>
                  <a:gd name="T74" fmla="*/ 393 w 788"/>
                  <a:gd name="T75" fmla="*/ 864 h 2045"/>
                  <a:gd name="T76" fmla="*/ 414 w 788"/>
                  <a:gd name="T77" fmla="*/ 810 h 2045"/>
                  <a:gd name="T78" fmla="*/ 448 w 788"/>
                  <a:gd name="T79" fmla="*/ 745 h 2045"/>
                  <a:gd name="T80" fmla="*/ 501 w 788"/>
                  <a:gd name="T81" fmla="*/ 671 h 2045"/>
                  <a:gd name="T82" fmla="*/ 573 w 788"/>
                  <a:gd name="T83" fmla="*/ 590 h 2045"/>
                  <a:gd name="T84" fmla="*/ 660 w 788"/>
                  <a:gd name="T85" fmla="*/ 505 h 2045"/>
                  <a:gd name="T86" fmla="*/ 723 w 788"/>
                  <a:gd name="T87" fmla="*/ 427 h 2045"/>
                  <a:gd name="T88" fmla="*/ 763 w 788"/>
                  <a:gd name="T89" fmla="*/ 353 h 2045"/>
                  <a:gd name="T90" fmla="*/ 782 w 788"/>
                  <a:gd name="T91" fmla="*/ 275 h 2045"/>
                  <a:gd name="T92" fmla="*/ 788 w 788"/>
                  <a:gd name="T93" fmla="*/ 182 h 2045"/>
                  <a:gd name="T94" fmla="*/ 787 w 788"/>
                  <a:gd name="T95" fmla="*/ 67 h 2045"/>
                  <a:gd name="T96" fmla="*/ 526 w 788"/>
                  <a:gd name="T97" fmla="*/ 138 h 20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88"/>
                  <a:gd name="T148" fmla="*/ 0 h 2045"/>
                  <a:gd name="T149" fmla="*/ 788 w 788"/>
                  <a:gd name="T150" fmla="*/ 2045 h 204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88" h="2045">
                    <a:moveTo>
                      <a:pt x="526" y="138"/>
                    </a:moveTo>
                    <a:lnTo>
                      <a:pt x="527" y="142"/>
                    </a:lnTo>
                    <a:lnTo>
                      <a:pt x="530" y="159"/>
                    </a:lnTo>
                    <a:lnTo>
                      <a:pt x="532" y="184"/>
                    </a:lnTo>
                    <a:lnTo>
                      <a:pt x="533" y="218"/>
                    </a:lnTo>
                    <a:lnTo>
                      <a:pt x="530" y="259"/>
                    </a:lnTo>
                    <a:lnTo>
                      <a:pt x="523" y="307"/>
                    </a:lnTo>
                    <a:lnTo>
                      <a:pt x="510" y="362"/>
                    </a:lnTo>
                    <a:lnTo>
                      <a:pt x="489" y="421"/>
                    </a:lnTo>
                    <a:lnTo>
                      <a:pt x="460" y="484"/>
                    </a:lnTo>
                    <a:lnTo>
                      <a:pt x="420" y="552"/>
                    </a:lnTo>
                    <a:lnTo>
                      <a:pt x="368" y="623"/>
                    </a:lnTo>
                    <a:lnTo>
                      <a:pt x="302" y="695"/>
                    </a:lnTo>
                    <a:lnTo>
                      <a:pt x="234" y="767"/>
                    </a:lnTo>
                    <a:lnTo>
                      <a:pt x="174" y="839"/>
                    </a:lnTo>
                    <a:lnTo>
                      <a:pt x="121" y="913"/>
                    </a:lnTo>
                    <a:lnTo>
                      <a:pt x="78" y="988"/>
                    </a:lnTo>
                    <a:lnTo>
                      <a:pt x="44" y="1064"/>
                    </a:lnTo>
                    <a:lnTo>
                      <a:pt x="19" y="1144"/>
                    </a:lnTo>
                    <a:lnTo>
                      <a:pt x="4" y="1225"/>
                    </a:lnTo>
                    <a:lnTo>
                      <a:pt x="0" y="1309"/>
                    </a:lnTo>
                    <a:lnTo>
                      <a:pt x="4" y="1396"/>
                    </a:lnTo>
                    <a:lnTo>
                      <a:pt x="19" y="1486"/>
                    </a:lnTo>
                    <a:lnTo>
                      <a:pt x="46" y="1580"/>
                    </a:lnTo>
                    <a:lnTo>
                      <a:pt x="81" y="1680"/>
                    </a:lnTo>
                    <a:lnTo>
                      <a:pt x="84" y="1684"/>
                    </a:lnTo>
                    <a:lnTo>
                      <a:pt x="91" y="1701"/>
                    </a:lnTo>
                    <a:lnTo>
                      <a:pt x="102" y="1724"/>
                    </a:lnTo>
                    <a:lnTo>
                      <a:pt x="116" y="1755"/>
                    </a:lnTo>
                    <a:lnTo>
                      <a:pt x="131" y="1792"/>
                    </a:lnTo>
                    <a:lnTo>
                      <a:pt x="147" y="1832"/>
                    </a:lnTo>
                    <a:lnTo>
                      <a:pt x="165" y="1872"/>
                    </a:lnTo>
                    <a:lnTo>
                      <a:pt x="180" y="1913"/>
                    </a:lnTo>
                    <a:lnTo>
                      <a:pt x="195" y="1953"/>
                    </a:lnTo>
                    <a:lnTo>
                      <a:pt x="206" y="1989"/>
                    </a:lnTo>
                    <a:lnTo>
                      <a:pt x="215" y="2020"/>
                    </a:lnTo>
                    <a:lnTo>
                      <a:pt x="220" y="2045"/>
                    </a:lnTo>
                    <a:lnTo>
                      <a:pt x="222" y="2042"/>
                    </a:lnTo>
                    <a:lnTo>
                      <a:pt x="230" y="2035"/>
                    </a:lnTo>
                    <a:lnTo>
                      <a:pt x="240" y="2022"/>
                    </a:lnTo>
                    <a:lnTo>
                      <a:pt x="252" y="2001"/>
                    </a:lnTo>
                    <a:lnTo>
                      <a:pt x="264" y="1975"/>
                    </a:lnTo>
                    <a:lnTo>
                      <a:pt x="276" y="1941"/>
                    </a:lnTo>
                    <a:lnTo>
                      <a:pt x="287" y="1898"/>
                    </a:lnTo>
                    <a:lnTo>
                      <a:pt x="295" y="1846"/>
                    </a:lnTo>
                    <a:lnTo>
                      <a:pt x="298" y="1785"/>
                    </a:lnTo>
                    <a:lnTo>
                      <a:pt x="296" y="1712"/>
                    </a:lnTo>
                    <a:lnTo>
                      <a:pt x="289" y="1630"/>
                    </a:lnTo>
                    <a:lnTo>
                      <a:pt x="273" y="1537"/>
                    </a:lnTo>
                    <a:lnTo>
                      <a:pt x="273" y="1530"/>
                    </a:lnTo>
                    <a:lnTo>
                      <a:pt x="270" y="1514"/>
                    </a:lnTo>
                    <a:lnTo>
                      <a:pt x="267" y="1486"/>
                    </a:lnTo>
                    <a:lnTo>
                      <a:pt x="264" y="1452"/>
                    </a:lnTo>
                    <a:lnTo>
                      <a:pt x="261" y="1411"/>
                    </a:lnTo>
                    <a:lnTo>
                      <a:pt x="261" y="1365"/>
                    </a:lnTo>
                    <a:lnTo>
                      <a:pt x="262" y="1315"/>
                    </a:lnTo>
                    <a:lnTo>
                      <a:pt x="268" y="1265"/>
                    </a:lnTo>
                    <a:lnTo>
                      <a:pt x="278" y="1215"/>
                    </a:lnTo>
                    <a:lnTo>
                      <a:pt x="293" y="1165"/>
                    </a:lnTo>
                    <a:lnTo>
                      <a:pt x="315" y="1119"/>
                    </a:lnTo>
                    <a:lnTo>
                      <a:pt x="342" y="1079"/>
                    </a:lnTo>
                    <a:lnTo>
                      <a:pt x="343" y="1076"/>
                    </a:lnTo>
                    <a:lnTo>
                      <a:pt x="346" y="1070"/>
                    </a:lnTo>
                    <a:lnTo>
                      <a:pt x="351" y="1061"/>
                    </a:lnTo>
                    <a:lnTo>
                      <a:pt x="357" y="1048"/>
                    </a:lnTo>
                    <a:lnTo>
                      <a:pt x="362" y="1035"/>
                    </a:lnTo>
                    <a:lnTo>
                      <a:pt x="368" y="1019"/>
                    </a:lnTo>
                    <a:lnTo>
                      <a:pt x="374" y="1001"/>
                    </a:lnTo>
                    <a:lnTo>
                      <a:pt x="380" y="985"/>
                    </a:lnTo>
                    <a:lnTo>
                      <a:pt x="385" y="967"/>
                    </a:lnTo>
                    <a:lnTo>
                      <a:pt x="387" y="950"/>
                    </a:lnTo>
                    <a:lnTo>
                      <a:pt x="389" y="933"/>
                    </a:lnTo>
                    <a:lnTo>
                      <a:pt x="387" y="920"/>
                    </a:lnTo>
                    <a:lnTo>
                      <a:pt x="387" y="904"/>
                    </a:lnTo>
                    <a:lnTo>
                      <a:pt x="389" y="886"/>
                    </a:lnTo>
                    <a:lnTo>
                      <a:pt x="393" y="864"/>
                    </a:lnTo>
                    <a:lnTo>
                      <a:pt x="402" y="838"/>
                    </a:lnTo>
                    <a:lnTo>
                      <a:pt x="414" y="810"/>
                    </a:lnTo>
                    <a:lnTo>
                      <a:pt x="429" y="779"/>
                    </a:lnTo>
                    <a:lnTo>
                      <a:pt x="448" y="745"/>
                    </a:lnTo>
                    <a:lnTo>
                      <a:pt x="473" y="709"/>
                    </a:lnTo>
                    <a:lnTo>
                      <a:pt x="501" y="671"/>
                    </a:lnTo>
                    <a:lnTo>
                      <a:pt x="535" y="631"/>
                    </a:lnTo>
                    <a:lnTo>
                      <a:pt x="573" y="590"/>
                    </a:lnTo>
                    <a:lnTo>
                      <a:pt x="616" y="547"/>
                    </a:lnTo>
                    <a:lnTo>
                      <a:pt x="660" y="505"/>
                    </a:lnTo>
                    <a:lnTo>
                      <a:pt x="695" y="465"/>
                    </a:lnTo>
                    <a:lnTo>
                      <a:pt x="723" y="427"/>
                    </a:lnTo>
                    <a:lnTo>
                      <a:pt x="745" y="390"/>
                    </a:lnTo>
                    <a:lnTo>
                      <a:pt x="763" y="353"/>
                    </a:lnTo>
                    <a:lnTo>
                      <a:pt x="775" y="315"/>
                    </a:lnTo>
                    <a:lnTo>
                      <a:pt x="782" y="275"/>
                    </a:lnTo>
                    <a:lnTo>
                      <a:pt x="787" y="231"/>
                    </a:lnTo>
                    <a:lnTo>
                      <a:pt x="788" y="182"/>
                    </a:lnTo>
                    <a:lnTo>
                      <a:pt x="788" y="128"/>
                    </a:lnTo>
                    <a:lnTo>
                      <a:pt x="787" y="67"/>
                    </a:lnTo>
                    <a:lnTo>
                      <a:pt x="784" y="0"/>
                    </a:lnTo>
                    <a:lnTo>
                      <a:pt x="526" y="138"/>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8" name="Freeform 384"/>
              <p:cNvSpPr>
                <a:spLocks/>
              </p:cNvSpPr>
              <p:nvPr/>
            </p:nvSpPr>
            <p:spPr bwMode="auto">
              <a:xfrm>
                <a:off x="3012" y="2526"/>
                <a:ext cx="183" cy="530"/>
              </a:xfrm>
              <a:custGeom>
                <a:avLst/>
                <a:gdLst>
                  <a:gd name="T0" fmla="*/ 540 w 548"/>
                  <a:gd name="T1" fmla="*/ 0 h 1590"/>
                  <a:gd name="T2" fmla="*/ 526 w 548"/>
                  <a:gd name="T3" fmla="*/ 3 h 1590"/>
                  <a:gd name="T4" fmla="*/ 527 w 548"/>
                  <a:gd name="T5" fmla="*/ 8 h 1590"/>
                  <a:gd name="T6" fmla="*/ 530 w 548"/>
                  <a:gd name="T7" fmla="*/ 22 h 1590"/>
                  <a:gd name="T8" fmla="*/ 531 w 548"/>
                  <a:gd name="T9" fmla="*/ 47 h 1590"/>
                  <a:gd name="T10" fmla="*/ 533 w 548"/>
                  <a:gd name="T11" fmla="*/ 81 h 1590"/>
                  <a:gd name="T12" fmla="*/ 530 w 548"/>
                  <a:gd name="T13" fmla="*/ 122 h 1590"/>
                  <a:gd name="T14" fmla="*/ 523 w 548"/>
                  <a:gd name="T15" fmla="*/ 167 h 1590"/>
                  <a:gd name="T16" fmla="*/ 509 w 548"/>
                  <a:gd name="T17" fmla="*/ 223 h 1590"/>
                  <a:gd name="T18" fmla="*/ 487 w 548"/>
                  <a:gd name="T19" fmla="*/ 288 h 1590"/>
                  <a:gd name="T20" fmla="*/ 461 w 548"/>
                  <a:gd name="T21" fmla="*/ 344 h 1590"/>
                  <a:gd name="T22" fmla="*/ 425 w 548"/>
                  <a:gd name="T23" fmla="*/ 405 h 1590"/>
                  <a:gd name="T24" fmla="*/ 369 w 548"/>
                  <a:gd name="T25" fmla="*/ 481 h 1590"/>
                  <a:gd name="T26" fmla="*/ 303 w 548"/>
                  <a:gd name="T27" fmla="*/ 553 h 1590"/>
                  <a:gd name="T28" fmla="*/ 235 w 548"/>
                  <a:gd name="T29" fmla="*/ 626 h 1590"/>
                  <a:gd name="T30" fmla="*/ 175 w 548"/>
                  <a:gd name="T31" fmla="*/ 698 h 1590"/>
                  <a:gd name="T32" fmla="*/ 125 w 548"/>
                  <a:gd name="T33" fmla="*/ 767 h 1590"/>
                  <a:gd name="T34" fmla="*/ 73 w 548"/>
                  <a:gd name="T35" fmla="*/ 858 h 1590"/>
                  <a:gd name="T36" fmla="*/ 45 w 548"/>
                  <a:gd name="T37" fmla="*/ 922 h 1590"/>
                  <a:gd name="T38" fmla="*/ 19 w 548"/>
                  <a:gd name="T39" fmla="*/ 1004 h 1590"/>
                  <a:gd name="T40" fmla="*/ 4 w 548"/>
                  <a:gd name="T41" fmla="*/ 1088 h 1590"/>
                  <a:gd name="T42" fmla="*/ 0 w 548"/>
                  <a:gd name="T43" fmla="*/ 1172 h 1590"/>
                  <a:gd name="T44" fmla="*/ 4 w 548"/>
                  <a:gd name="T45" fmla="*/ 1259 h 1590"/>
                  <a:gd name="T46" fmla="*/ 19 w 548"/>
                  <a:gd name="T47" fmla="*/ 1352 h 1590"/>
                  <a:gd name="T48" fmla="*/ 45 w 548"/>
                  <a:gd name="T49" fmla="*/ 1444 h 1590"/>
                  <a:gd name="T50" fmla="*/ 81 w 548"/>
                  <a:gd name="T51" fmla="*/ 1546 h 1590"/>
                  <a:gd name="T52" fmla="*/ 84 w 548"/>
                  <a:gd name="T53" fmla="*/ 1549 h 1590"/>
                  <a:gd name="T54" fmla="*/ 91 w 548"/>
                  <a:gd name="T55" fmla="*/ 1567 h 1590"/>
                  <a:gd name="T56" fmla="*/ 101 w 548"/>
                  <a:gd name="T57" fmla="*/ 1590 h 1590"/>
                  <a:gd name="T58" fmla="*/ 109 w 548"/>
                  <a:gd name="T59" fmla="*/ 1587 h 1590"/>
                  <a:gd name="T60" fmla="*/ 116 w 548"/>
                  <a:gd name="T61" fmla="*/ 1584 h 1590"/>
                  <a:gd name="T62" fmla="*/ 106 w 548"/>
                  <a:gd name="T63" fmla="*/ 1561 h 1590"/>
                  <a:gd name="T64" fmla="*/ 98 w 548"/>
                  <a:gd name="T65" fmla="*/ 1546 h 1590"/>
                  <a:gd name="T66" fmla="*/ 95 w 548"/>
                  <a:gd name="T67" fmla="*/ 1540 h 1590"/>
                  <a:gd name="T68" fmla="*/ 60 w 548"/>
                  <a:gd name="T69" fmla="*/ 1441 h 1590"/>
                  <a:gd name="T70" fmla="*/ 34 w 548"/>
                  <a:gd name="T71" fmla="*/ 1346 h 1590"/>
                  <a:gd name="T72" fmla="*/ 19 w 548"/>
                  <a:gd name="T73" fmla="*/ 1259 h 1590"/>
                  <a:gd name="T74" fmla="*/ 14 w 548"/>
                  <a:gd name="T75" fmla="*/ 1172 h 1590"/>
                  <a:gd name="T76" fmla="*/ 19 w 548"/>
                  <a:gd name="T77" fmla="*/ 1088 h 1590"/>
                  <a:gd name="T78" fmla="*/ 34 w 548"/>
                  <a:gd name="T79" fmla="*/ 1010 h 1590"/>
                  <a:gd name="T80" fmla="*/ 57 w 548"/>
                  <a:gd name="T81" fmla="*/ 933 h 1590"/>
                  <a:gd name="T82" fmla="*/ 97 w 548"/>
                  <a:gd name="T83" fmla="*/ 843 h 1590"/>
                  <a:gd name="T84" fmla="*/ 131 w 548"/>
                  <a:gd name="T85" fmla="*/ 785 h 1590"/>
                  <a:gd name="T86" fmla="*/ 187 w 548"/>
                  <a:gd name="T87" fmla="*/ 707 h 1590"/>
                  <a:gd name="T88" fmla="*/ 247 w 548"/>
                  <a:gd name="T89" fmla="*/ 634 h 1590"/>
                  <a:gd name="T90" fmla="*/ 315 w 548"/>
                  <a:gd name="T91" fmla="*/ 562 h 1590"/>
                  <a:gd name="T92" fmla="*/ 381 w 548"/>
                  <a:gd name="T93" fmla="*/ 490 h 1590"/>
                  <a:gd name="T94" fmla="*/ 428 w 548"/>
                  <a:gd name="T95" fmla="*/ 425 h 1590"/>
                  <a:gd name="T96" fmla="*/ 473 w 548"/>
                  <a:gd name="T97" fmla="*/ 350 h 1590"/>
                  <a:gd name="T98" fmla="*/ 505 w 548"/>
                  <a:gd name="T99" fmla="*/ 279 h 1590"/>
                  <a:gd name="T100" fmla="*/ 524 w 548"/>
                  <a:gd name="T101" fmla="*/ 226 h 1590"/>
                  <a:gd name="T102" fmla="*/ 537 w 548"/>
                  <a:gd name="T103" fmla="*/ 173 h 1590"/>
                  <a:gd name="T104" fmla="*/ 545 w 548"/>
                  <a:gd name="T105" fmla="*/ 122 h 1590"/>
                  <a:gd name="T106" fmla="*/ 548 w 548"/>
                  <a:gd name="T107" fmla="*/ 81 h 1590"/>
                  <a:gd name="T108" fmla="*/ 546 w 548"/>
                  <a:gd name="T109" fmla="*/ 47 h 1590"/>
                  <a:gd name="T110" fmla="*/ 545 w 548"/>
                  <a:gd name="T111" fmla="*/ 22 h 1590"/>
                  <a:gd name="T112" fmla="*/ 542 w 548"/>
                  <a:gd name="T113" fmla="*/ 3 h 1590"/>
                  <a:gd name="T114" fmla="*/ 540 w 548"/>
                  <a:gd name="T115" fmla="*/ 0 h 159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8"/>
                  <a:gd name="T175" fmla="*/ 0 h 1590"/>
                  <a:gd name="T176" fmla="*/ 548 w 548"/>
                  <a:gd name="T177" fmla="*/ 1590 h 159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8" h="1590">
                    <a:moveTo>
                      <a:pt x="540" y="0"/>
                    </a:moveTo>
                    <a:lnTo>
                      <a:pt x="526" y="3"/>
                    </a:lnTo>
                    <a:lnTo>
                      <a:pt x="527" y="8"/>
                    </a:lnTo>
                    <a:lnTo>
                      <a:pt x="530" y="22"/>
                    </a:lnTo>
                    <a:lnTo>
                      <a:pt x="531" y="47"/>
                    </a:lnTo>
                    <a:lnTo>
                      <a:pt x="533" y="81"/>
                    </a:lnTo>
                    <a:lnTo>
                      <a:pt x="530" y="122"/>
                    </a:lnTo>
                    <a:lnTo>
                      <a:pt x="523" y="167"/>
                    </a:lnTo>
                    <a:lnTo>
                      <a:pt x="509" y="223"/>
                    </a:lnTo>
                    <a:lnTo>
                      <a:pt x="487" y="288"/>
                    </a:lnTo>
                    <a:lnTo>
                      <a:pt x="461" y="344"/>
                    </a:lnTo>
                    <a:lnTo>
                      <a:pt x="425" y="405"/>
                    </a:lnTo>
                    <a:lnTo>
                      <a:pt x="369" y="481"/>
                    </a:lnTo>
                    <a:lnTo>
                      <a:pt x="303" y="553"/>
                    </a:lnTo>
                    <a:lnTo>
                      <a:pt x="235" y="626"/>
                    </a:lnTo>
                    <a:lnTo>
                      <a:pt x="175" y="698"/>
                    </a:lnTo>
                    <a:lnTo>
                      <a:pt x="125" y="767"/>
                    </a:lnTo>
                    <a:lnTo>
                      <a:pt x="73" y="858"/>
                    </a:lnTo>
                    <a:lnTo>
                      <a:pt x="45" y="922"/>
                    </a:lnTo>
                    <a:lnTo>
                      <a:pt x="19" y="1004"/>
                    </a:lnTo>
                    <a:lnTo>
                      <a:pt x="4" y="1088"/>
                    </a:lnTo>
                    <a:lnTo>
                      <a:pt x="0" y="1172"/>
                    </a:lnTo>
                    <a:lnTo>
                      <a:pt x="4" y="1259"/>
                    </a:lnTo>
                    <a:lnTo>
                      <a:pt x="19" y="1352"/>
                    </a:lnTo>
                    <a:lnTo>
                      <a:pt x="45" y="1444"/>
                    </a:lnTo>
                    <a:lnTo>
                      <a:pt x="81" y="1546"/>
                    </a:lnTo>
                    <a:lnTo>
                      <a:pt x="84" y="1549"/>
                    </a:lnTo>
                    <a:lnTo>
                      <a:pt x="91" y="1567"/>
                    </a:lnTo>
                    <a:lnTo>
                      <a:pt x="101" y="1590"/>
                    </a:lnTo>
                    <a:lnTo>
                      <a:pt x="109" y="1587"/>
                    </a:lnTo>
                    <a:lnTo>
                      <a:pt x="116" y="1584"/>
                    </a:lnTo>
                    <a:lnTo>
                      <a:pt x="106" y="1561"/>
                    </a:lnTo>
                    <a:lnTo>
                      <a:pt x="98" y="1546"/>
                    </a:lnTo>
                    <a:lnTo>
                      <a:pt x="95" y="1540"/>
                    </a:lnTo>
                    <a:lnTo>
                      <a:pt x="60" y="1441"/>
                    </a:lnTo>
                    <a:lnTo>
                      <a:pt x="34" y="1346"/>
                    </a:lnTo>
                    <a:lnTo>
                      <a:pt x="19" y="1259"/>
                    </a:lnTo>
                    <a:lnTo>
                      <a:pt x="14" y="1172"/>
                    </a:lnTo>
                    <a:lnTo>
                      <a:pt x="19" y="1088"/>
                    </a:lnTo>
                    <a:lnTo>
                      <a:pt x="34" y="1010"/>
                    </a:lnTo>
                    <a:lnTo>
                      <a:pt x="57" y="933"/>
                    </a:lnTo>
                    <a:lnTo>
                      <a:pt x="97" y="843"/>
                    </a:lnTo>
                    <a:lnTo>
                      <a:pt x="131" y="785"/>
                    </a:lnTo>
                    <a:lnTo>
                      <a:pt x="187" y="707"/>
                    </a:lnTo>
                    <a:lnTo>
                      <a:pt x="247" y="634"/>
                    </a:lnTo>
                    <a:lnTo>
                      <a:pt x="315" y="562"/>
                    </a:lnTo>
                    <a:lnTo>
                      <a:pt x="381" y="490"/>
                    </a:lnTo>
                    <a:lnTo>
                      <a:pt x="428" y="425"/>
                    </a:lnTo>
                    <a:lnTo>
                      <a:pt x="473" y="350"/>
                    </a:lnTo>
                    <a:lnTo>
                      <a:pt x="505" y="279"/>
                    </a:lnTo>
                    <a:lnTo>
                      <a:pt x="524" y="226"/>
                    </a:lnTo>
                    <a:lnTo>
                      <a:pt x="537" y="173"/>
                    </a:lnTo>
                    <a:lnTo>
                      <a:pt x="545" y="122"/>
                    </a:lnTo>
                    <a:lnTo>
                      <a:pt x="548" y="81"/>
                    </a:lnTo>
                    <a:lnTo>
                      <a:pt x="546" y="47"/>
                    </a:lnTo>
                    <a:lnTo>
                      <a:pt x="545" y="22"/>
                    </a:lnTo>
                    <a:lnTo>
                      <a:pt x="542" y="3"/>
                    </a:lnTo>
                    <a:lnTo>
                      <a:pt x="54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9" name="Freeform 385"/>
              <p:cNvSpPr>
                <a:spLocks/>
              </p:cNvSpPr>
              <p:nvPr/>
            </p:nvSpPr>
            <p:spPr bwMode="auto">
              <a:xfrm>
                <a:off x="3040" y="3043"/>
                <a:ext cx="50" cy="119"/>
              </a:xfrm>
              <a:custGeom>
                <a:avLst/>
                <a:gdLst>
                  <a:gd name="T0" fmla="*/ 16 w 149"/>
                  <a:gd name="T1" fmla="*/ 37 h 355"/>
                  <a:gd name="T2" fmla="*/ 0 w 149"/>
                  <a:gd name="T3" fmla="*/ 0 h 355"/>
                  <a:gd name="T4" fmla="*/ 24 w 149"/>
                  <a:gd name="T5" fmla="*/ 49 h 355"/>
                  <a:gd name="T6" fmla="*/ 46 w 149"/>
                  <a:gd name="T7" fmla="*/ 105 h 355"/>
                  <a:gd name="T8" fmla="*/ 62 w 149"/>
                  <a:gd name="T9" fmla="*/ 145 h 355"/>
                  <a:gd name="T10" fmla="*/ 81 w 149"/>
                  <a:gd name="T11" fmla="*/ 190 h 355"/>
                  <a:gd name="T12" fmla="*/ 94 w 149"/>
                  <a:gd name="T13" fmla="*/ 224 h 355"/>
                  <a:gd name="T14" fmla="*/ 109 w 149"/>
                  <a:gd name="T15" fmla="*/ 264 h 355"/>
                  <a:gd name="T16" fmla="*/ 121 w 149"/>
                  <a:gd name="T17" fmla="*/ 301 h 355"/>
                  <a:gd name="T18" fmla="*/ 130 w 149"/>
                  <a:gd name="T19" fmla="*/ 333 h 355"/>
                  <a:gd name="T20" fmla="*/ 134 w 149"/>
                  <a:gd name="T21" fmla="*/ 355 h 355"/>
                  <a:gd name="T22" fmla="*/ 142 w 149"/>
                  <a:gd name="T23" fmla="*/ 355 h 355"/>
                  <a:gd name="T24" fmla="*/ 149 w 149"/>
                  <a:gd name="T25" fmla="*/ 355 h 355"/>
                  <a:gd name="T26" fmla="*/ 144 w 149"/>
                  <a:gd name="T27" fmla="*/ 327 h 355"/>
                  <a:gd name="T28" fmla="*/ 136 w 149"/>
                  <a:gd name="T29" fmla="*/ 298 h 355"/>
                  <a:gd name="T30" fmla="*/ 124 w 149"/>
                  <a:gd name="T31" fmla="*/ 261 h 355"/>
                  <a:gd name="T32" fmla="*/ 109 w 149"/>
                  <a:gd name="T33" fmla="*/ 221 h 355"/>
                  <a:gd name="T34" fmla="*/ 93 w 149"/>
                  <a:gd name="T35" fmla="*/ 173 h 355"/>
                  <a:gd name="T36" fmla="*/ 77 w 149"/>
                  <a:gd name="T37" fmla="*/ 139 h 355"/>
                  <a:gd name="T38" fmla="*/ 61 w 149"/>
                  <a:gd name="T39" fmla="*/ 99 h 355"/>
                  <a:gd name="T40" fmla="*/ 53 w 149"/>
                  <a:gd name="T41" fmla="*/ 81 h 355"/>
                  <a:gd name="T42" fmla="*/ 30 w 149"/>
                  <a:gd name="T43" fmla="*/ 31 h 355"/>
                  <a:gd name="T44" fmla="*/ 24 w 149"/>
                  <a:gd name="T45" fmla="*/ 34 h 355"/>
                  <a:gd name="T46" fmla="*/ 16 w 149"/>
                  <a:gd name="T47" fmla="*/ 37 h 3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9"/>
                  <a:gd name="T73" fmla="*/ 0 h 355"/>
                  <a:gd name="T74" fmla="*/ 149 w 149"/>
                  <a:gd name="T75" fmla="*/ 355 h 3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9" h="355">
                    <a:moveTo>
                      <a:pt x="16" y="37"/>
                    </a:moveTo>
                    <a:lnTo>
                      <a:pt x="0" y="0"/>
                    </a:lnTo>
                    <a:lnTo>
                      <a:pt x="24" y="49"/>
                    </a:lnTo>
                    <a:lnTo>
                      <a:pt x="46" y="105"/>
                    </a:lnTo>
                    <a:lnTo>
                      <a:pt x="62" y="145"/>
                    </a:lnTo>
                    <a:lnTo>
                      <a:pt x="81" y="190"/>
                    </a:lnTo>
                    <a:lnTo>
                      <a:pt x="94" y="224"/>
                    </a:lnTo>
                    <a:lnTo>
                      <a:pt x="109" y="264"/>
                    </a:lnTo>
                    <a:lnTo>
                      <a:pt x="121" y="301"/>
                    </a:lnTo>
                    <a:lnTo>
                      <a:pt x="130" y="333"/>
                    </a:lnTo>
                    <a:lnTo>
                      <a:pt x="134" y="355"/>
                    </a:lnTo>
                    <a:lnTo>
                      <a:pt x="142" y="355"/>
                    </a:lnTo>
                    <a:lnTo>
                      <a:pt x="149" y="355"/>
                    </a:lnTo>
                    <a:lnTo>
                      <a:pt x="144" y="327"/>
                    </a:lnTo>
                    <a:lnTo>
                      <a:pt x="136" y="298"/>
                    </a:lnTo>
                    <a:lnTo>
                      <a:pt x="124" y="261"/>
                    </a:lnTo>
                    <a:lnTo>
                      <a:pt x="109" y="221"/>
                    </a:lnTo>
                    <a:lnTo>
                      <a:pt x="93" y="173"/>
                    </a:lnTo>
                    <a:lnTo>
                      <a:pt x="77" y="139"/>
                    </a:lnTo>
                    <a:lnTo>
                      <a:pt x="61" y="99"/>
                    </a:lnTo>
                    <a:lnTo>
                      <a:pt x="53" y="81"/>
                    </a:lnTo>
                    <a:lnTo>
                      <a:pt x="30" y="31"/>
                    </a:lnTo>
                    <a:lnTo>
                      <a:pt x="24" y="34"/>
                    </a:lnTo>
                    <a:lnTo>
                      <a:pt x="16" y="3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0" name="Freeform 386"/>
              <p:cNvSpPr>
                <a:spLocks/>
              </p:cNvSpPr>
              <p:nvPr/>
            </p:nvSpPr>
            <p:spPr bwMode="auto">
              <a:xfrm>
                <a:off x="3085" y="3158"/>
                <a:ext cx="9" cy="5"/>
              </a:xfrm>
              <a:custGeom>
                <a:avLst/>
                <a:gdLst>
                  <a:gd name="T0" fmla="*/ 0 w 28"/>
                  <a:gd name="T1" fmla="*/ 11 h 16"/>
                  <a:gd name="T2" fmla="*/ 0 w 28"/>
                  <a:gd name="T3" fmla="*/ 11 h 16"/>
                  <a:gd name="T4" fmla="*/ 12 w 28"/>
                  <a:gd name="T5" fmla="*/ 16 h 16"/>
                  <a:gd name="T6" fmla="*/ 28 w 28"/>
                  <a:gd name="T7" fmla="*/ 0 h 16"/>
                  <a:gd name="T8" fmla="*/ 8 w 28"/>
                  <a:gd name="T9" fmla="*/ 2 h 16"/>
                  <a:gd name="T10" fmla="*/ 3 w 28"/>
                  <a:gd name="T11" fmla="*/ 7 h 16"/>
                  <a:gd name="T12" fmla="*/ 8 w 28"/>
                  <a:gd name="T13" fmla="*/ 11 h 16"/>
                  <a:gd name="T14" fmla="*/ 0 w 28"/>
                  <a:gd name="T15" fmla="*/ 11 h 16"/>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16"/>
                  <a:gd name="T26" fmla="*/ 28 w 2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16">
                    <a:moveTo>
                      <a:pt x="0" y="11"/>
                    </a:moveTo>
                    <a:lnTo>
                      <a:pt x="0" y="11"/>
                    </a:lnTo>
                    <a:lnTo>
                      <a:pt x="12" y="16"/>
                    </a:lnTo>
                    <a:lnTo>
                      <a:pt x="28" y="0"/>
                    </a:lnTo>
                    <a:lnTo>
                      <a:pt x="8" y="2"/>
                    </a:lnTo>
                    <a:lnTo>
                      <a:pt x="3" y="7"/>
                    </a:lnTo>
                    <a:lnTo>
                      <a:pt x="8" y="11"/>
                    </a:lnTo>
                    <a:lnTo>
                      <a:pt x="0" y="1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1" name="Freeform 387"/>
              <p:cNvSpPr>
                <a:spLocks/>
              </p:cNvSpPr>
              <p:nvPr/>
            </p:nvSpPr>
            <p:spPr bwMode="auto">
              <a:xfrm>
                <a:off x="3088" y="2838"/>
                <a:ext cx="42" cy="321"/>
              </a:xfrm>
              <a:custGeom>
                <a:avLst/>
                <a:gdLst>
                  <a:gd name="T0" fmla="*/ 20 w 128"/>
                  <a:gd name="T1" fmla="*/ 959 h 961"/>
                  <a:gd name="T2" fmla="*/ 23 w 128"/>
                  <a:gd name="T3" fmla="*/ 954 h 961"/>
                  <a:gd name="T4" fmla="*/ 44 w 128"/>
                  <a:gd name="T5" fmla="*/ 919 h 961"/>
                  <a:gd name="T6" fmla="*/ 50 w 128"/>
                  <a:gd name="T7" fmla="*/ 907 h 961"/>
                  <a:gd name="T8" fmla="*/ 63 w 128"/>
                  <a:gd name="T9" fmla="*/ 867 h 961"/>
                  <a:gd name="T10" fmla="*/ 75 w 128"/>
                  <a:gd name="T11" fmla="*/ 826 h 961"/>
                  <a:gd name="T12" fmla="*/ 82 w 128"/>
                  <a:gd name="T13" fmla="*/ 771 h 961"/>
                  <a:gd name="T14" fmla="*/ 85 w 128"/>
                  <a:gd name="T15" fmla="*/ 710 h 961"/>
                  <a:gd name="T16" fmla="*/ 84 w 128"/>
                  <a:gd name="T17" fmla="*/ 637 h 961"/>
                  <a:gd name="T18" fmla="*/ 76 w 128"/>
                  <a:gd name="T19" fmla="*/ 555 h 961"/>
                  <a:gd name="T20" fmla="*/ 60 w 128"/>
                  <a:gd name="T21" fmla="*/ 462 h 961"/>
                  <a:gd name="T22" fmla="*/ 60 w 128"/>
                  <a:gd name="T23" fmla="*/ 455 h 961"/>
                  <a:gd name="T24" fmla="*/ 57 w 128"/>
                  <a:gd name="T25" fmla="*/ 439 h 961"/>
                  <a:gd name="T26" fmla="*/ 54 w 128"/>
                  <a:gd name="T27" fmla="*/ 411 h 961"/>
                  <a:gd name="T28" fmla="*/ 51 w 128"/>
                  <a:gd name="T29" fmla="*/ 377 h 961"/>
                  <a:gd name="T30" fmla="*/ 48 w 128"/>
                  <a:gd name="T31" fmla="*/ 336 h 961"/>
                  <a:gd name="T32" fmla="*/ 48 w 128"/>
                  <a:gd name="T33" fmla="*/ 290 h 961"/>
                  <a:gd name="T34" fmla="*/ 50 w 128"/>
                  <a:gd name="T35" fmla="*/ 240 h 961"/>
                  <a:gd name="T36" fmla="*/ 56 w 128"/>
                  <a:gd name="T37" fmla="*/ 193 h 961"/>
                  <a:gd name="T38" fmla="*/ 66 w 128"/>
                  <a:gd name="T39" fmla="*/ 141 h 961"/>
                  <a:gd name="T40" fmla="*/ 81 w 128"/>
                  <a:gd name="T41" fmla="*/ 88 h 961"/>
                  <a:gd name="T42" fmla="*/ 100 w 128"/>
                  <a:gd name="T43" fmla="*/ 51 h 961"/>
                  <a:gd name="T44" fmla="*/ 128 w 128"/>
                  <a:gd name="T45" fmla="*/ 9 h 961"/>
                  <a:gd name="T46" fmla="*/ 122 w 128"/>
                  <a:gd name="T47" fmla="*/ 4 h 961"/>
                  <a:gd name="T48" fmla="*/ 116 w 128"/>
                  <a:gd name="T49" fmla="*/ 0 h 961"/>
                  <a:gd name="T50" fmla="*/ 91 w 128"/>
                  <a:gd name="T51" fmla="*/ 37 h 961"/>
                  <a:gd name="T52" fmla="*/ 66 w 128"/>
                  <a:gd name="T53" fmla="*/ 91 h 961"/>
                  <a:gd name="T54" fmla="*/ 51 w 128"/>
                  <a:gd name="T55" fmla="*/ 138 h 961"/>
                  <a:gd name="T56" fmla="*/ 41 w 128"/>
                  <a:gd name="T57" fmla="*/ 187 h 961"/>
                  <a:gd name="T58" fmla="*/ 35 w 128"/>
                  <a:gd name="T59" fmla="*/ 240 h 961"/>
                  <a:gd name="T60" fmla="*/ 33 w 128"/>
                  <a:gd name="T61" fmla="*/ 290 h 961"/>
                  <a:gd name="T62" fmla="*/ 33 w 128"/>
                  <a:gd name="T63" fmla="*/ 336 h 961"/>
                  <a:gd name="T64" fmla="*/ 36 w 128"/>
                  <a:gd name="T65" fmla="*/ 377 h 961"/>
                  <a:gd name="T66" fmla="*/ 39 w 128"/>
                  <a:gd name="T67" fmla="*/ 411 h 961"/>
                  <a:gd name="T68" fmla="*/ 42 w 128"/>
                  <a:gd name="T69" fmla="*/ 439 h 961"/>
                  <a:gd name="T70" fmla="*/ 45 w 128"/>
                  <a:gd name="T71" fmla="*/ 455 h 961"/>
                  <a:gd name="T72" fmla="*/ 45 w 128"/>
                  <a:gd name="T73" fmla="*/ 462 h 961"/>
                  <a:gd name="T74" fmla="*/ 61 w 128"/>
                  <a:gd name="T75" fmla="*/ 555 h 961"/>
                  <a:gd name="T76" fmla="*/ 69 w 128"/>
                  <a:gd name="T77" fmla="*/ 637 h 961"/>
                  <a:gd name="T78" fmla="*/ 70 w 128"/>
                  <a:gd name="T79" fmla="*/ 710 h 961"/>
                  <a:gd name="T80" fmla="*/ 67 w 128"/>
                  <a:gd name="T81" fmla="*/ 771 h 961"/>
                  <a:gd name="T82" fmla="*/ 60 w 128"/>
                  <a:gd name="T83" fmla="*/ 820 h 961"/>
                  <a:gd name="T84" fmla="*/ 48 w 128"/>
                  <a:gd name="T85" fmla="*/ 864 h 961"/>
                  <a:gd name="T86" fmla="*/ 38 w 128"/>
                  <a:gd name="T87" fmla="*/ 892 h 961"/>
                  <a:gd name="T88" fmla="*/ 20 w 128"/>
                  <a:gd name="T89" fmla="*/ 933 h 961"/>
                  <a:gd name="T90" fmla="*/ 17 w 128"/>
                  <a:gd name="T91" fmla="*/ 939 h 961"/>
                  <a:gd name="T92" fmla="*/ 0 w 128"/>
                  <a:gd name="T93" fmla="*/ 961 h 961"/>
                  <a:gd name="T94" fmla="*/ 20 w 128"/>
                  <a:gd name="T95" fmla="*/ 959 h 96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8"/>
                  <a:gd name="T145" fmla="*/ 0 h 961"/>
                  <a:gd name="T146" fmla="*/ 128 w 128"/>
                  <a:gd name="T147" fmla="*/ 961 h 96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8" h="961">
                    <a:moveTo>
                      <a:pt x="20" y="959"/>
                    </a:moveTo>
                    <a:lnTo>
                      <a:pt x="23" y="954"/>
                    </a:lnTo>
                    <a:lnTo>
                      <a:pt x="44" y="919"/>
                    </a:lnTo>
                    <a:lnTo>
                      <a:pt x="50" y="907"/>
                    </a:lnTo>
                    <a:lnTo>
                      <a:pt x="63" y="867"/>
                    </a:lnTo>
                    <a:lnTo>
                      <a:pt x="75" y="826"/>
                    </a:lnTo>
                    <a:lnTo>
                      <a:pt x="82" y="771"/>
                    </a:lnTo>
                    <a:lnTo>
                      <a:pt x="85" y="710"/>
                    </a:lnTo>
                    <a:lnTo>
                      <a:pt x="84" y="637"/>
                    </a:lnTo>
                    <a:lnTo>
                      <a:pt x="76" y="555"/>
                    </a:lnTo>
                    <a:lnTo>
                      <a:pt x="60" y="462"/>
                    </a:lnTo>
                    <a:lnTo>
                      <a:pt x="60" y="455"/>
                    </a:lnTo>
                    <a:lnTo>
                      <a:pt x="57" y="439"/>
                    </a:lnTo>
                    <a:lnTo>
                      <a:pt x="54" y="411"/>
                    </a:lnTo>
                    <a:lnTo>
                      <a:pt x="51" y="377"/>
                    </a:lnTo>
                    <a:lnTo>
                      <a:pt x="48" y="336"/>
                    </a:lnTo>
                    <a:lnTo>
                      <a:pt x="48" y="290"/>
                    </a:lnTo>
                    <a:lnTo>
                      <a:pt x="50" y="240"/>
                    </a:lnTo>
                    <a:lnTo>
                      <a:pt x="56" y="193"/>
                    </a:lnTo>
                    <a:lnTo>
                      <a:pt x="66" y="141"/>
                    </a:lnTo>
                    <a:lnTo>
                      <a:pt x="81" y="88"/>
                    </a:lnTo>
                    <a:lnTo>
                      <a:pt x="100" y="51"/>
                    </a:lnTo>
                    <a:lnTo>
                      <a:pt x="128" y="9"/>
                    </a:lnTo>
                    <a:lnTo>
                      <a:pt x="122" y="4"/>
                    </a:lnTo>
                    <a:lnTo>
                      <a:pt x="116" y="0"/>
                    </a:lnTo>
                    <a:lnTo>
                      <a:pt x="91" y="37"/>
                    </a:lnTo>
                    <a:lnTo>
                      <a:pt x="66" y="91"/>
                    </a:lnTo>
                    <a:lnTo>
                      <a:pt x="51" y="138"/>
                    </a:lnTo>
                    <a:lnTo>
                      <a:pt x="41" y="187"/>
                    </a:lnTo>
                    <a:lnTo>
                      <a:pt x="35" y="240"/>
                    </a:lnTo>
                    <a:lnTo>
                      <a:pt x="33" y="290"/>
                    </a:lnTo>
                    <a:lnTo>
                      <a:pt x="33" y="336"/>
                    </a:lnTo>
                    <a:lnTo>
                      <a:pt x="36" y="377"/>
                    </a:lnTo>
                    <a:lnTo>
                      <a:pt x="39" y="411"/>
                    </a:lnTo>
                    <a:lnTo>
                      <a:pt x="42" y="439"/>
                    </a:lnTo>
                    <a:lnTo>
                      <a:pt x="45" y="455"/>
                    </a:lnTo>
                    <a:lnTo>
                      <a:pt x="45" y="462"/>
                    </a:lnTo>
                    <a:lnTo>
                      <a:pt x="61" y="555"/>
                    </a:lnTo>
                    <a:lnTo>
                      <a:pt x="69" y="637"/>
                    </a:lnTo>
                    <a:lnTo>
                      <a:pt x="70" y="710"/>
                    </a:lnTo>
                    <a:lnTo>
                      <a:pt x="67" y="771"/>
                    </a:lnTo>
                    <a:lnTo>
                      <a:pt x="60" y="820"/>
                    </a:lnTo>
                    <a:lnTo>
                      <a:pt x="48" y="864"/>
                    </a:lnTo>
                    <a:lnTo>
                      <a:pt x="38" y="892"/>
                    </a:lnTo>
                    <a:lnTo>
                      <a:pt x="20" y="933"/>
                    </a:lnTo>
                    <a:lnTo>
                      <a:pt x="17" y="939"/>
                    </a:lnTo>
                    <a:lnTo>
                      <a:pt x="0" y="961"/>
                    </a:lnTo>
                    <a:lnTo>
                      <a:pt x="20" y="9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2" name="Freeform 388"/>
              <p:cNvSpPr>
                <a:spLocks/>
              </p:cNvSpPr>
              <p:nvPr/>
            </p:nvSpPr>
            <p:spPr bwMode="auto">
              <a:xfrm>
                <a:off x="3126" y="2833"/>
                <a:ext cx="7" cy="10"/>
              </a:xfrm>
              <a:custGeom>
                <a:avLst/>
                <a:gdLst>
                  <a:gd name="T0" fmla="*/ 12 w 21"/>
                  <a:gd name="T1" fmla="*/ 25 h 29"/>
                  <a:gd name="T2" fmla="*/ 9 w 21"/>
                  <a:gd name="T3" fmla="*/ 29 h 29"/>
                  <a:gd name="T4" fmla="*/ 21 w 21"/>
                  <a:gd name="T5" fmla="*/ 5 h 29"/>
                  <a:gd name="T6" fmla="*/ 15 w 21"/>
                  <a:gd name="T7" fmla="*/ 2 h 29"/>
                  <a:gd name="T8" fmla="*/ 9 w 21"/>
                  <a:gd name="T9" fmla="*/ 0 h 29"/>
                  <a:gd name="T10" fmla="*/ 0 w 21"/>
                  <a:gd name="T11" fmla="*/ 17 h 29"/>
                  <a:gd name="T12" fmla="*/ 6 w 21"/>
                  <a:gd name="T13" fmla="*/ 20 h 29"/>
                  <a:gd name="T14" fmla="*/ 12 w 21"/>
                  <a:gd name="T15" fmla="*/ 25 h 29"/>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29"/>
                  <a:gd name="T26" fmla="*/ 21 w 21"/>
                  <a:gd name="T27" fmla="*/ 29 h 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29">
                    <a:moveTo>
                      <a:pt x="12" y="25"/>
                    </a:moveTo>
                    <a:lnTo>
                      <a:pt x="9" y="29"/>
                    </a:lnTo>
                    <a:lnTo>
                      <a:pt x="21" y="5"/>
                    </a:lnTo>
                    <a:lnTo>
                      <a:pt x="15" y="2"/>
                    </a:lnTo>
                    <a:lnTo>
                      <a:pt x="9" y="0"/>
                    </a:lnTo>
                    <a:lnTo>
                      <a:pt x="0" y="17"/>
                    </a:lnTo>
                    <a:lnTo>
                      <a:pt x="6" y="20"/>
                    </a:lnTo>
                    <a:lnTo>
                      <a:pt x="12" y="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3" name="Freeform 389"/>
              <p:cNvSpPr>
                <a:spLocks/>
              </p:cNvSpPr>
              <p:nvPr/>
            </p:nvSpPr>
            <p:spPr bwMode="auto">
              <a:xfrm>
                <a:off x="3129" y="2476"/>
                <a:ext cx="151" cy="359"/>
              </a:xfrm>
              <a:custGeom>
                <a:avLst/>
                <a:gdLst>
                  <a:gd name="T0" fmla="*/ 27 w 453"/>
                  <a:gd name="T1" fmla="*/ 1049 h 1075"/>
                  <a:gd name="T2" fmla="*/ 33 w 453"/>
                  <a:gd name="T3" fmla="*/ 1031 h 1075"/>
                  <a:gd name="T4" fmla="*/ 44 w 453"/>
                  <a:gd name="T5" fmla="*/ 997 h 1075"/>
                  <a:gd name="T6" fmla="*/ 52 w 453"/>
                  <a:gd name="T7" fmla="*/ 961 h 1075"/>
                  <a:gd name="T8" fmla="*/ 52 w 453"/>
                  <a:gd name="T9" fmla="*/ 931 h 1075"/>
                  <a:gd name="T10" fmla="*/ 53 w 453"/>
                  <a:gd name="T11" fmla="*/ 899 h 1075"/>
                  <a:gd name="T12" fmla="*/ 65 w 453"/>
                  <a:gd name="T13" fmla="*/ 856 h 1075"/>
                  <a:gd name="T14" fmla="*/ 92 w 453"/>
                  <a:gd name="T15" fmla="*/ 793 h 1075"/>
                  <a:gd name="T16" fmla="*/ 136 w 453"/>
                  <a:gd name="T17" fmla="*/ 725 h 1075"/>
                  <a:gd name="T18" fmla="*/ 198 w 453"/>
                  <a:gd name="T19" fmla="*/ 647 h 1075"/>
                  <a:gd name="T20" fmla="*/ 277 w 453"/>
                  <a:gd name="T21" fmla="*/ 563 h 1075"/>
                  <a:gd name="T22" fmla="*/ 358 w 453"/>
                  <a:gd name="T23" fmla="*/ 480 h 1075"/>
                  <a:gd name="T24" fmla="*/ 408 w 453"/>
                  <a:gd name="T25" fmla="*/ 404 h 1075"/>
                  <a:gd name="T26" fmla="*/ 439 w 453"/>
                  <a:gd name="T27" fmla="*/ 327 h 1075"/>
                  <a:gd name="T28" fmla="*/ 451 w 453"/>
                  <a:gd name="T29" fmla="*/ 242 h 1075"/>
                  <a:gd name="T30" fmla="*/ 453 w 453"/>
                  <a:gd name="T31" fmla="*/ 139 h 1075"/>
                  <a:gd name="T32" fmla="*/ 448 w 453"/>
                  <a:gd name="T33" fmla="*/ 0 h 1075"/>
                  <a:gd name="T34" fmla="*/ 176 w 453"/>
                  <a:gd name="T35" fmla="*/ 151 h 1075"/>
                  <a:gd name="T36" fmla="*/ 433 w 453"/>
                  <a:gd name="T37" fmla="*/ 21 h 1075"/>
                  <a:gd name="T38" fmla="*/ 438 w 453"/>
                  <a:gd name="T39" fmla="*/ 139 h 1075"/>
                  <a:gd name="T40" fmla="*/ 436 w 453"/>
                  <a:gd name="T41" fmla="*/ 242 h 1075"/>
                  <a:gd name="T42" fmla="*/ 425 w 453"/>
                  <a:gd name="T43" fmla="*/ 324 h 1075"/>
                  <a:gd name="T44" fmla="*/ 397 w 453"/>
                  <a:gd name="T45" fmla="*/ 398 h 1075"/>
                  <a:gd name="T46" fmla="*/ 346 w 453"/>
                  <a:gd name="T47" fmla="*/ 472 h 1075"/>
                  <a:gd name="T48" fmla="*/ 268 w 453"/>
                  <a:gd name="T49" fmla="*/ 554 h 1075"/>
                  <a:gd name="T50" fmla="*/ 186 w 453"/>
                  <a:gd name="T51" fmla="*/ 638 h 1075"/>
                  <a:gd name="T52" fmla="*/ 124 w 453"/>
                  <a:gd name="T53" fmla="*/ 716 h 1075"/>
                  <a:gd name="T54" fmla="*/ 80 w 453"/>
                  <a:gd name="T55" fmla="*/ 787 h 1075"/>
                  <a:gd name="T56" fmla="*/ 53 w 453"/>
                  <a:gd name="T57" fmla="*/ 841 h 1075"/>
                  <a:gd name="T58" fmla="*/ 39 w 453"/>
                  <a:gd name="T59" fmla="*/ 896 h 1075"/>
                  <a:gd name="T60" fmla="*/ 37 w 453"/>
                  <a:gd name="T61" fmla="*/ 931 h 1075"/>
                  <a:gd name="T62" fmla="*/ 37 w 453"/>
                  <a:gd name="T63" fmla="*/ 961 h 1075"/>
                  <a:gd name="T64" fmla="*/ 30 w 453"/>
                  <a:gd name="T65" fmla="*/ 994 h 1075"/>
                  <a:gd name="T66" fmla="*/ 18 w 453"/>
                  <a:gd name="T67" fmla="*/ 1028 h 1075"/>
                  <a:gd name="T68" fmla="*/ 0 w 453"/>
                  <a:gd name="T69" fmla="*/ 1070 h 1075"/>
                  <a:gd name="T70" fmla="*/ 14 w 453"/>
                  <a:gd name="T71" fmla="*/ 1075 h 10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3"/>
                  <a:gd name="T109" fmla="*/ 0 h 1075"/>
                  <a:gd name="T110" fmla="*/ 453 w 453"/>
                  <a:gd name="T111" fmla="*/ 1075 h 10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3" h="1075">
                    <a:moveTo>
                      <a:pt x="14" y="1075"/>
                    </a:moveTo>
                    <a:lnTo>
                      <a:pt x="27" y="1049"/>
                    </a:lnTo>
                    <a:lnTo>
                      <a:pt x="24" y="1055"/>
                    </a:lnTo>
                    <a:lnTo>
                      <a:pt x="33" y="1031"/>
                    </a:lnTo>
                    <a:lnTo>
                      <a:pt x="39" y="1014"/>
                    </a:lnTo>
                    <a:lnTo>
                      <a:pt x="44" y="997"/>
                    </a:lnTo>
                    <a:lnTo>
                      <a:pt x="49" y="983"/>
                    </a:lnTo>
                    <a:lnTo>
                      <a:pt x="52" y="961"/>
                    </a:lnTo>
                    <a:lnTo>
                      <a:pt x="53" y="944"/>
                    </a:lnTo>
                    <a:lnTo>
                      <a:pt x="52" y="931"/>
                    </a:lnTo>
                    <a:lnTo>
                      <a:pt x="52" y="915"/>
                    </a:lnTo>
                    <a:lnTo>
                      <a:pt x="53" y="899"/>
                    </a:lnTo>
                    <a:lnTo>
                      <a:pt x="58" y="877"/>
                    </a:lnTo>
                    <a:lnTo>
                      <a:pt x="65" y="856"/>
                    </a:lnTo>
                    <a:lnTo>
                      <a:pt x="89" y="797"/>
                    </a:lnTo>
                    <a:lnTo>
                      <a:pt x="92" y="793"/>
                    </a:lnTo>
                    <a:lnTo>
                      <a:pt x="108" y="765"/>
                    </a:lnTo>
                    <a:lnTo>
                      <a:pt x="136" y="725"/>
                    </a:lnTo>
                    <a:lnTo>
                      <a:pt x="164" y="687"/>
                    </a:lnTo>
                    <a:lnTo>
                      <a:pt x="198" y="647"/>
                    </a:lnTo>
                    <a:lnTo>
                      <a:pt x="255" y="585"/>
                    </a:lnTo>
                    <a:lnTo>
                      <a:pt x="277" y="563"/>
                    </a:lnTo>
                    <a:lnTo>
                      <a:pt x="332" y="511"/>
                    </a:lnTo>
                    <a:lnTo>
                      <a:pt x="358" y="480"/>
                    </a:lnTo>
                    <a:lnTo>
                      <a:pt x="382" y="448"/>
                    </a:lnTo>
                    <a:lnTo>
                      <a:pt x="408" y="404"/>
                    </a:lnTo>
                    <a:lnTo>
                      <a:pt x="427" y="361"/>
                    </a:lnTo>
                    <a:lnTo>
                      <a:pt x="439" y="327"/>
                    </a:lnTo>
                    <a:lnTo>
                      <a:pt x="447" y="289"/>
                    </a:lnTo>
                    <a:lnTo>
                      <a:pt x="451" y="242"/>
                    </a:lnTo>
                    <a:lnTo>
                      <a:pt x="453" y="193"/>
                    </a:lnTo>
                    <a:lnTo>
                      <a:pt x="453" y="139"/>
                    </a:lnTo>
                    <a:lnTo>
                      <a:pt x="451" y="78"/>
                    </a:lnTo>
                    <a:lnTo>
                      <a:pt x="448" y="0"/>
                    </a:lnTo>
                    <a:lnTo>
                      <a:pt x="176" y="146"/>
                    </a:lnTo>
                    <a:lnTo>
                      <a:pt x="176" y="151"/>
                    </a:lnTo>
                    <a:lnTo>
                      <a:pt x="190" y="152"/>
                    </a:lnTo>
                    <a:lnTo>
                      <a:pt x="433" y="21"/>
                    </a:lnTo>
                    <a:lnTo>
                      <a:pt x="436" y="78"/>
                    </a:lnTo>
                    <a:lnTo>
                      <a:pt x="438" y="139"/>
                    </a:lnTo>
                    <a:lnTo>
                      <a:pt x="438" y="193"/>
                    </a:lnTo>
                    <a:lnTo>
                      <a:pt x="436" y="242"/>
                    </a:lnTo>
                    <a:lnTo>
                      <a:pt x="432" y="283"/>
                    </a:lnTo>
                    <a:lnTo>
                      <a:pt x="425" y="324"/>
                    </a:lnTo>
                    <a:lnTo>
                      <a:pt x="413" y="367"/>
                    </a:lnTo>
                    <a:lnTo>
                      <a:pt x="397" y="398"/>
                    </a:lnTo>
                    <a:lnTo>
                      <a:pt x="379" y="427"/>
                    </a:lnTo>
                    <a:lnTo>
                      <a:pt x="346" y="472"/>
                    </a:lnTo>
                    <a:lnTo>
                      <a:pt x="302" y="520"/>
                    </a:lnTo>
                    <a:lnTo>
                      <a:pt x="268" y="554"/>
                    </a:lnTo>
                    <a:lnTo>
                      <a:pt x="205" y="617"/>
                    </a:lnTo>
                    <a:lnTo>
                      <a:pt x="186" y="638"/>
                    </a:lnTo>
                    <a:lnTo>
                      <a:pt x="152" y="678"/>
                    </a:lnTo>
                    <a:lnTo>
                      <a:pt x="124" y="716"/>
                    </a:lnTo>
                    <a:lnTo>
                      <a:pt x="102" y="747"/>
                    </a:lnTo>
                    <a:lnTo>
                      <a:pt x="80" y="787"/>
                    </a:lnTo>
                    <a:lnTo>
                      <a:pt x="53" y="844"/>
                    </a:lnTo>
                    <a:lnTo>
                      <a:pt x="53" y="841"/>
                    </a:lnTo>
                    <a:lnTo>
                      <a:pt x="43" y="874"/>
                    </a:lnTo>
                    <a:lnTo>
                      <a:pt x="39" y="896"/>
                    </a:lnTo>
                    <a:lnTo>
                      <a:pt x="37" y="915"/>
                    </a:lnTo>
                    <a:lnTo>
                      <a:pt x="37" y="931"/>
                    </a:lnTo>
                    <a:lnTo>
                      <a:pt x="39" y="944"/>
                    </a:lnTo>
                    <a:lnTo>
                      <a:pt x="37" y="961"/>
                    </a:lnTo>
                    <a:lnTo>
                      <a:pt x="34" y="974"/>
                    </a:lnTo>
                    <a:lnTo>
                      <a:pt x="30" y="994"/>
                    </a:lnTo>
                    <a:lnTo>
                      <a:pt x="24" y="1011"/>
                    </a:lnTo>
                    <a:lnTo>
                      <a:pt x="18" y="1028"/>
                    </a:lnTo>
                    <a:lnTo>
                      <a:pt x="15" y="1037"/>
                    </a:lnTo>
                    <a:lnTo>
                      <a:pt x="0" y="1070"/>
                    </a:lnTo>
                    <a:lnTo>
                      <a:pt x="8" y="1072"/>
                    </a:lnTo>
                    <a:lnTo>
                      <a:pt x="14" y="107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4" name="Freeform 390"/>
              <p:cNvSpPr>
                <a:spLocks/>
              </p:cNvSpPr>
              <p:nvPr/>
            </p:nvSpPr>
            <p:spPr bwMode="auto">
              <a:xfrm>
                <a:off x="2766" y="3051"/>
                <a:ext cx="326" cy="730"/>
              </a:xfrm>
              <a:custGeom>
                <a:avLst/>
                <a:gdLst>
                  <a:gd name="T0" fmla="*/ 837 w 977"/>
                  <a:gd name="T1" fmla="*/ 0 h 2188"/>
                  <a:gd name="T2" fmla="*/ 844 w 977"/>
                  <a:gd name="T3" fmla="*/ 10 h 2188"/>
                  <a:gd name="T4" fmla="*/ 863 w 977"/>
                  <a:gd name="T5" fmla="*/ 44 h 2188"/>
                  <a:gd name="T6" fmla="*/ 888 w 977"/>
                  <a:gd name="T7" fmla="*/ 97 h 2188"/>
                  <a:gd name="T8" fmla="*/ 916 w 977"/>
                  <a:gd name="T9" fmla="*/ 169 h 2188"/>
                  <a:gd name="T10" fmla="*/ 943 w 977"/>
                  <a:gd name="T11" fmla="*/ 258 h 2188"/>
                  <a:gd name="T12" fmla="*/ 965 w 977"/>
                  <a:gd name="T13" fmla="*/ 361 h 2188"/>
                  <a:gd name="T14" fmla="*/ 977 w 977"/>
                  <a:gd name="T15" fmla="*/ 477 h 2188"/>
                  <a:gd name="T16" fmla="*/ 975 w 977"/>
                  <a:gd name="T17" fmla="*/ 604 h 2188"/>
                  <a:gd name="T18" fmla="*/ 958 w 977"/>
                  <a:gd name="T19" fmla="*/ 741 h 2188"/>
                  <a:gd name="T20" fmla="*/ 916 w 977"/>
                  <a:gd name="T21" fmla="*/ 885 h 2188"/>
                  <a:gd name="T22" fmla="*/ 849 w 977"/>
                  <a:gd name="T23" fmla="*/ 1035 h 2188"/>
                  <a:gd name="T24" fmla="*/ 751 w 977"/>
                  <a:gd name="T25" fmla="*/ 1190 h 2188"/>
                  <a:gd name="T26" fmla="*/ 741 w 977"/>
                  <a:gd name="T27" fmla="*/ 1202 h 2188"/>
                  <a:gd name="T28" fmla="*/ 715 w 977"/>
                  <a:gd name="T29" fmla="*/ 1236 h 2188"/>
                  <a:gd name="T30" fmla="*/ 673 w 977"/>
                  <a:gd name="T31" fmla="*/ 1289 h 2188"/>
                  <a:gd name="T32" fmla="*/ 626 w 977"/>
                  <a:gd name="T33" fmla="*/ 1358 h 2188"/>
                  <a:gd name="T34" fmla="*/ 576 w 977"/>
                  <a:gd name="T35" fmla="*/ 1442 h 2188"/>
                  <a:gd name="T36" fmla="*/ 530 w 977"/>
                  <a:gd name="T37" fmla="*/ 1536 h 2188"/>
                  <a:gd name="T38" fmla="*/ 491 w 977"/>
                  <a:gd name="T39" fmla="*/ 1639 h 2188"/>
                  <a:gd name="T40" fmla="*/ 466 w 977"/>
                  <a:gd name="T41" fmla="*/ 1750 h 2188"/>
                  <a:gd name="T42" fmla="*/ 458 w 977"/>
                  <a:gd name="T43" fmla="*/ 1862 h 2188"/>
                  <a:gd name="T44" fmla="*/ 474 w 977"/>
                  <a:gd name="T45" fmla="*/ 1973 h 2188"/>
                  <a:gd name="T46" fmla="*/ 519 w 977"/>
                  <a:gd name="T47" fmla="*/ 2082 h 2188"/>
                  <a:gd name="T48" fmla="*/ 595 w 977"/>
                  <a:gd name="T49" fmla="*/ 2188 h 2188"/>
                  <a:gd name="T50" fmla="*/ 578 w 977"/>
                  <a:gd name="T51" fmla="*/ 2183 h 2188"/>
                  <a:gd name="T52" fmla="*/ 528 w 977"/>
                  <a:gd name="T53" fmla="*/ 2169 h 2188"/>
                  <a:gd name="T54" fmla="*/ 454 w 977"/>
                  <a:gd name="T55" fmla="*/ 2144 h 2188"/>
                  <a:gd name="T56" fmla="*/ 365 w 977"/>
                  <a:gd name="T57" fmla="*/ 2109 h 2188"/>
                  <a:gd name="T58" fmla="*/ 271 w 977"/>
                  <a:gd name="T59" fmla="*/ 2062 h 2188"/>
                  <a:gd name="T60" fmla="*/ 178 w 977"/>
                  <a:gd name="T61" fmla="*/ 2000 h 2188"/>
                  <a:gd name="T62" fmla="*/ 97 w 977"/>
                  <a:gd name="T63" fmla="*/ 1926 h 2188"/>
                  <a:gd name="T64" fmla="*/ 36 w 977"/>
                  <a:gd name="T65" fmla="*/ 1837 h 2188"/>
                  <a:gd name="T66" fmla="*/ 0 w 977"/>
                  <a:gd name="T67" fmla="*/ 1732 h 2188"/>
                  <a:gd name="T68" fmla="*/ 2 w 977"/>
                  <a:gd name="T69" fmla="*/ 1611 h 2188"/>
                  <a:gd name="T70" fmla="*/ 47 w 977"/>
                  <a:gd name="T71" fmla="*/ 1473 h 2188"/>
                  <a:gd name="T72" fmla="*/ 145 w 977"/>
                  <a:gd name="T73" fmla="*/ 1317 h 2188"/>
                  <a:gd name="T74" fmla="*/ 162 w 977"/>
                  <a:gd name="T75" fmla="*/ 1299 h 2188"/>
                  <a:gd name="T76" fmla="*/ 211 w 977"/>
                  <a:gd name="T77" fmla="*/ 1250 h 2188"/>
                  <a:gd name="T78" fmla="*/ 283 w 977"/>
                  <a:gd name="T79" fmla="*/ 1175 h 2188"/>
                  <a:gd name="T80" fmla="*/ 371 w 977"/>
                  <a:gd name="T81" fmla="*/ 1078 h 2188"/>
                  <a:gd name="T82" fmla="*/ 469 w 977"/>
                  <a:gd name="T83" fmla="*/ 962 h 2188"/>
                  <a:gd name="T84" fmla="*/ 570 w 977"/>
                  <a:gd name="T85" fmla="*/ 832 h 2188"/>
                  <a:gd name="T86" fmla="*/ 666 w 977"/>
                  <a:gd name="T87" fmla="*/ 692 h 2188"/>
                  <a:gd name="T88" fmla="*/ 751 w 977"/>
                  <a:gd name="T89" fmla="*/ 548 h 2188"/>
                  <a:gd name="T90" fmla="*/ 818 w 977"/>
                  <a:gd name="T91" fmla="*/ 401 h 2188"/>
                  <a:gd name="T92" fmla="*/ 859 w 977"/>
                  <a:gd name="T93" fmla="*/ 258 h 2188"/>
                  <a:gd name="T94" fmla="*/ 868 w 977"/>
                  <a:gd name="T95" fmla="*/ 122 h 2188"/>
                  <a:gd name="T96" fmla="*/ 837 w 977"/>
                  <a:gd name="T97" fmla="*/ 0 h 2188"/>
                  <a:gd name="T98" fmla="*/ 837 w 977"/>
                  <a:gd name="T99" fmla="*/ 0 h 21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77"/>
                  <a:gd name="T151" fmla="*/ 0 h 2188"/>
                  <a:gd name="T152" fmla="*/ 977 w 977"/>
                  <a:gd name="T153" fmla="*/ 2188 h 218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77" h="2188">
                    <a:moveTo>
                      <a:pt x="837" y="0"/>
                    </a:moveTo>
                    <a:lnTo>
                      <a:pt x="844" y="10"/>
                    </a:lnTo>
                    <a:lnTo>
                      <a:pt x="863" y="44"/>
                    </a:lnTo>
                    <a:lnTo>
                      <a:pt x="888" y="97"/>
                    </a:lnTo>
                    <a:lnTo>
                      <a:pt x="916" y="169"/>
                    </a:lnTo>
                    <a:lnTo>
                      <a:pt x="943" y="258"/>
                    </a:lnTo>
                    <a:lnTo>
                      <a:pt x="965" y="361"/>
                    </a:lnTo>
                    <a:lnTo>
                      <a:pt x="977" y="477"/>
                    </a:lnTo>
                    <a:lnTo>
                      <a:pt x="975" y="604"/>
                    </a:lnTo>
                    <a:lnTo>
                      <a:pt x="958" y="741"/>
                    </a:lnTo>
                    <a:lnTo>
                      <a:pt x="916" y="885"/>
                    </a:lnTo>
                    <a:lnTo>
                      <a:pt x="849" y="1035"/>
                    </a:lnTo>
                    <a:lnTo>
                      <a:pt x="751" y="1190"/>
                    </a:lnTo>
                    <a:lnTo>
                      <a:pt x="741" y="1202"/>
                    </a:lnTo>
                    <a:lnTo>
                      <a:pt x="715" y="1236"/>
                    </a:lnTo>
                    <a:lnTo>
                      <a:pt x="673" y="1289"/>
                    </a:lnTo>
                    <a:lnTo>
                      <a:pt x="626" y="1358"/>
                    </a:lnTo>
                    <a:lnTo>
                      <a:pt x="576" y="1442"/>
                    </a:lnTo>
                    <a:lnTo>
                      <a:pt x="530" y="1536"/>
                    </a:lnTo>
                    <a:lnTo>
                      <a:pt x="491" y="1639"/>
                    </a:lnTo>
                    <a:lnTo>
                      <a:pt x="466" y="1750"/>
                    </a:lnTo>
                    <a:lnTo>
                      <a:pt x="458" y="1862"/>
                    </a:lnTo>
                    <a:lnTo>
                      <a:pt x="474" y="1973"/>
                    </a:lnTo>
                    <a:lnTo>
                      <a:pt x="519" y="2082"/>
                    </a:lnTo>
                    <a:lnTo>
                      <a:pt x="595" y="2188"/>
                    </a:lnTo>
                    <a:lnTo>
                      <a:pt x="578" y="2183"/>
                    </a:lnTo>
                    <a:lnTo>
                      <a:pt x="528" y="2169"/>
                    </a:lnTo>
                    <a:lnTo>
                      <a:pt x="454" y="2144"/>
                    </a:lnTo>
                    <a:lnTo>
                      <a:pt x="365" y="2109"/>
                    </a:lnTo>
                    <a:lnTo>
                      <a:pt x="271" y="2062"/>
                    </a:lnTo>
                    <a:lnTo>
                      <a:pt x="178" y="2000"/>
                    </a:lnTo>
                    <a:lnTo>
                      <a:pt x="97" y="1926"/>
                    </a:lnTo>
                    <a:lnTo>
                      <a:pt x="36" y="1837"/>
                    </a:lnTo>
                    <a:lnTo>
                      <a:pt x="0" y="1732"/>
                    </a:lnTo>
                    <a:lnTo>
                      <a:pt x="2" y="1611"/>
                    </a:lnTo>
                    <a:lnTo>
                      <a:pt x="47" y="1473"/>
                    </a:lnTo>
                    <a:lnTo>
                      <a:pt x="145" y="1317"/>
                    </a:lnTo>
                    <a:lnTo>
                      <a:pt x="162" y="1299"/>
                    </a:lnTo>
                    <a:lnTo>
                      <a:pt x="211" y="1250"/>
                    </a:lnTo>
                    <a:lnTo>
                      <a:pt x="283" y="1175"/>
                    </a:lnTo>
                    <a:lnTo>
                      <a:pt x="371" y="1078"/>
                    </a:lnTo>
                    <a:lnTo>
                      <a:pt x="469" y="962"/>
                    </a:lnTo>
                    <a:lnTo>
                      <a:pt x="570" y="832"/>
                    </a:lnTo>
                    <a:lnTo>
                      <a:pt x="666" y="692"/>
                    </a:lnTo>
                    <a:lnTo>
                      <a:pt x="751" y="548"/>
                    </a:lnTo>
                    <a:lnTo>
                      <a:pt x="818" y="401"/>
                    </a:lnTo>
                    <a:lnTo>
                      <a:pt x="859" y="258"/>
                    </a:lnTo>
                    <a:lnTo>
                      <a:pt x="868" y="122"/>
                    </a:lnTo>
                    <a:lnTo>
                      <a:pt x="83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5" name="Freeform 391"/>
              <p:cNvSpPr>
                <a:spLocks/>
              </p:cNvSpPr>
              <p:nvPr/>
            </p:nvSpPr>
            <p:spPr bwMode="auto">
              <a:xfrm>
                <a:off x="2917" y="3050"/>
                <a:ext cx="177" cy="732"/>
              </a:xfrm>
              <a:custGeom>
                <a:avLst/>
                <a:gdLst>
                  <a:gd name="T0" fmla="*/ 392 w 533"/>
                  <a:gd name="T1" fmla="*/ 0 h 2197"/>
                  <a:gd name="T2" fmla="*/ 380 w 533"/>
                  <a:gd name="T3" fmla="*/ 8 h 2197"/>
                  <a:gd name="T4" fmla="*/ 390 w 533"/>
                  <a:gd name="T5" fmla="*/ 23 h 2197"/>
                  <a:gd name="T6" fmla="*/ 406 w 533"/>
                  <a:gd name="T7" fmla="*/ 51 h 2197"/>
                  <a:gd name="T8" fmla="*/ 427 w 533"/>
                  <a:gd name="T9" fmla="*/ 94 h 2197"/>
                  <a:gd name="T10" fmla="*/ 458 w 533"/>
                  <a:gd name="T11" fmla="*/ 175 h 2197"/>
                  <a:gd name="T12" fmla="*/ 485 w 533"/>
                  <a:gd name="T13" fmla="*/ 263 h 2197"/>
                  <a:gd name="T14" fmla="*/ 507 w 533"/>
                  <a:gd name="T15" fmla="*/ 366 h 2197"/>
                  <a:gd name="T16" fmla="*/ 518 w 533"/>
                  <a:gd name="T17" fmla="*/ 481 h 2197"/>
                  <a:gd name="T18" fmla="*/ 517 w 533"/>
                  <a:gd name="T19" fmla="*/ 608 h 2197"/>
                  <a:gd name="T20" fmla="*/ 499 w 533"/>
                  <a:gd name="T21" fmla="*/ 743 h 2197"/>
                  <a:gd name="T22" fmla="*/ 458 w 533"/>
                  <a:gd name="T23" fmla="*/ 885 h 2197"/>
                  <a:gd name="T24" fmla="*/ 387 w 533"/>
                  <a:gd name="T25" fmla="*/ 1044 h 2197"/>
                  <a:gd name="T26" fmla="*/ 297 w 533"/>
                  <a:gd name="T27" fmla="*/ 1187 h 2197"/>
                  <a:gd name="T28" fmla="*/ 284 w 533"/>
                  <a:gd name="T29" fmla="*/ 1201 h 2197"/>
                  <a:gd name="T30" fmla="*/ 258 w 533"/>
                  <a:gd name="T31" fmla="*/ 1235 h 2197"/>
                  <a:gd name="T32" fmla="*/ 216 w 533"/>
                  <a:gd name="T33" fmla="*/ 1288 h 2197"/>
                  <a:gd name="T34" fmla="*/ 175 w 533"/>
                  <a:gd name="T35" fmla="*/ 1347 h 2197"/>
                  <a:gd name="T36" fmla="*/ 119 w 533"/>
                  <a:gd name="T37" fmla="*/ 1443 h 2197"/>
                  <a:gd name="T38" fmla="*/ 69 w 533"/>
                  <a:gd name="T39" fmla="*/ 1546 h 2197"/>
                  <a:gd name="T40" fmla="*/ 32 w 533"/>
                  <a:gd name="T41" fmla="*/ 1642 h 2197"/>
                  <a:gd name="T42" fmla="*/ 7 w 533"/>
                  <a:gd name="T43" fmla="*/ 1752 h 2197"/>
                  <a:gd name="T44" fmla="*/ 0 w 533"/>
                  <a:gd name="T45" fmla="*/ 1866 h 2197"/>
                  <a:gd name="T46" fmla="*/ 16 w 533"/>
                  <a:gd name="T47" fmla="*/ 1982 h 2197"/>
                  <a:gd name="T48" fmla="*/ 60 w 533"/>
                  <a:gd name="T49" fmla="*/ 2089 h 2197"/>
                  <a:gd name="T50" fmla="*/ 138 w 533"/>
                  <a:gd name="T51" fmla="*/ 2197 h 2197"/>
                  <a:gd name="T52" fmla="*/ 144 w 533"/>
                  <a:gd name="T53" fmla="*/ 2192 h 2197"/>
                  <a:gd name="T54" fmla="*/ 150 w 533"/>
                  <a:gd name="T55" fmla="*/ 2188 h 2197"/>
                  <a:gd name="T56" fmla="*/ 75 w 533"/>
                  <a:gd name="T57" fmla="*/ 2084 h 2197"/>
                  <a:gd name="T58" fmla="*/ 31 w 533"/>
                  <a:gd name="T59" fmla="*/ 1973 h 2197"/>
                  <a:gd name="T60" fmla="*/ 15 w 533"/>
                  <a:gd name="T61" fmla="*/ 1866 h 2197"/>
                  <a:gd name="T62" fmla="*/ 22 w 533"/>
                  <a:gd name="T63" fmla="*/ 1755 h 2197"/>
                  <a:gd name="T64" fmla="*/ 47 w 533"/>
                  <a:gd name="T65" fmla="*/ 1645 h 2197"/>
                  <a:gd name="T66" fmla="*/ 90 w 533"/>
                  <a:gd name="T67" fmla="*/ 1534 h 2197"/>
                  <a:gd name="T68" fmla="*/ 131 w 533"/>
                  <a:gd name="T69" fmla="*/ 1449 h 2197"/>
                  <a:gd name="T70" fmla="*/ 175 w 533"/>
                  <a:gd name="T71" fmla="*/ 1377 h 2197"/>
                  <a:gd name="T72" fmla="*/ 228 w 533"/>
                  <a:gd name="T73" fmla="*/ 1297 h 2197"/>
                  <a:gd name="T74" fmla="*/ 269 w 533"/>
                  <a:gd name="T75" fmla="*/ 1244 h 2197"/>
                  <a:gd name="T76" fmla="*/ 296 w 533"/>
                  <a:gd name="T77" fmla="*/ 1210 h 2197"/>
                  <a:gd name="T78" fmla="*/ 303 w 533"/>
                  <a:gd name="T79" fmla="*/ 1201 h 2197"/>
                  <a:gd name="T80" fmla="*/ 408 w 533"/>
                  <a:gd name="T81" fmla="*/ 1035 h 2197"/>
                  <a:gd name="T82" fmla="*/ 473 w 533"/>
                  <a:gd name="T83" fmla="*/ 893 h 2197"/>
                  <a:gd name="T84" fmla="*/ 514 w 533"/>
                  <a:gd name="T85" fmla="*/ 746 h 2197"/>
                  <a:gd name="T86" fmla="*/ 532 w 533"/>
                  <a:gd name="T87" fmla="*/ 608 h 2197"/>
                  <a:gd name="T88" fmla="*/ 533 w 533"/>
                  <a:gd name="T89" fmla="*/ 481 h 2197"/>
                  <a:gd name="T90" fmla="*/ 521 w 533"/>
                  <a:gd name="T91" fmla="*/ 363 h 2197"/>
                  <a:gd name="T92" fmla="*/ 499 w 533"/>
                  <a:gd name="T93" fmla="*/ 260 h 2197"/>
                  <a:gd name="T94" fmla="*/ 473 w 533"/>
                  <a:gd name="T95" fmla="*/ 172 h 2197"/>
                  <a:gd name="T96" fmla="*/ 448 w 533"/>
                  <a:gd name="T97" fmla="*/ 108 h 2197"/>
                  <a:gd name="T98" fmla="*/ 418 w 533"/>
                  <a:gd name="T99" fmla="*/ 45 h 2197"/>
                  <a:gd name="T100" fmla="*/ 396 w 533"/>
                  <a:gd name="T101" fmla="*/ 5 h 2197"/>
                  <a:gd name="T102" fmla="*/ 392 w 533"/>
                  <a:gd name="T103" fmla="*/ 0 h 219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3"/>
                  <a:gd name="T157" fmla="*/ 0 h 2197"/>
                  <a:gd name="T158" fmla="*/ 533 w 533"/>
                  <a:gd name="T159" fmla="*/ 2197 h 219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3" h="2197">
                    <a:moveTo>
                      <a:pt x="392" y="0"/>
                    </a:moveTo>
                    <a:lnTo>
                      <a:pt x="380" y="8"/>
                    </a:lnTo>
                    <a:lnTo>
                      <a:pt x="390" y="23"/>
                    </a:lnTo>
                    <a:lnTo>
                      <a:pt x="406" y="51"/>
                    </a:lnTo>
                    <a:lnTo>
                      <a:pt x="427" y="94"/>
                    </a:lnTo>
                    <a:lnTo>
                      <a:pt x="458" y="175"/>
                    </a:lnTo>
                    <a:lnTo>
                      <a:pt x="485" y="263"/>
                    </a:lnTo>
                    <a:lnTo>
                      <a:pt x="507" y="366"/>
                    </a:lnTo>
                    <a:lnTo>
                      <a:pt x="518" y="481"/>
                    </a:lnTo>
                    <a:lnTo>
                      <a:pt x="517" y="608"/>
                    </a:lnTo>
                    <a:lnTo>
                      <a:pt x="499" y="743"/>
                    </a:lnTo>
                    <a:lnTo>
                      <a:pt x="458" y="885"/>
                    </a:lnTo>
                    <a:lnTo>
                      <a:pt x="387" y="1044"/>
                    </a:lnTo>
                    <a:lnTo>
                      <a:pt x="297" y="1187"/>
                    </a:lnTo>
                    <a:lnTo>
                      <a:pt x="284" y="1201"/>
                    </a:lnTo>
                    <a:lnTo>
                      <a:pt x="258" y="1235"/>
                    </a:lnTo>
                    <a:lnTo>
                      <a:pt x="216" y="1288"/>
                    </a:lnTo>
                    <a:lnTo>
                      <a:pt x="175" y="1347"/>
                    </a:lnTo>
                    <a:lnTo>
                      <a:pt x="119" y="1443"/>
                    </a:lnTo>
                    <a:lnTo>
                      <a:pt x="69" y="1546"/>
                    </a:lnTo>
                    <a:lnTo>
                      <a:pt x="32" y="1642"/>
                    </a:lnTo>
                    <a:lnTo>
                      <a:pt x="7" y="1752"/>
                    </a:lnTo>
                    <a:lnTo>
                      <a:pt x="0" y="1866"/>
                    </a:lnTo>
                    <a:lnTo>
                      <a:pt x="16" y="1982"/>
                    </a:lnTo>
                    <a:lnTo>
                      <a:pt x="60" y="2089"/>
                    </a:lnTo>
                    <a:lnTo>
                      <a:pt x="138" y="2197"/>
                    </a:lnTo>
                    <a:lnTo>
                      <a:pt x="144" y="2192"/>
                    </a:lnTo>
                    <a:lnTo>
                      <a:pt x="150" y="2188"/>
                    </a:lnTo>
                    <a:lnTo>
                      <a:pt x="75" y="2084"/>
                    </a:lnTo>
                    <a:lnTo>
                      <a:pt x="31" y="1973"/>
                    </a:lnTo>
                    <a:lnTo>
                      <a:pt x="15" y="1866"/>
                    </a:lnTo>
                    <a:lnTo>
                      <a:pt x="22" y="1755"/>
                    </a:lnTo>
                    <a:lnTo>
                      <a:pt x="47" y="1645"/>
                    </a:lnTo>
                    <a:lnTo>
                      <a:pt x="90" y="1534"/>
                    </a:lnTo>
                    <a:lnTo>
                      <a:pt x="131" y="1449"/>
                    </a:lnTo>
                    <a:lnTo>
                      <a:pt x="175" y="1377"/>
                    </a:lnTo>
                    <a:lnTo>
                      <a:pt x="228" y="1297"/>
                    </a:lnTo>
                    <a:lnTo>
                      <a:pt x="269" y="1244"/>
                    </a:lnTo>
                    <a:lnTo>
                      <a:pt x="296" y="1210"/>
                    </a:lnTo>
                    <a:lnTo>
                      <a:pt x="303" y="1201"/>
                    </a:lnTo>
                    <a:lnTo>
                      <a:pt x="408" y="1035"/>
                    </a:lnTo>
                    <a:lnTo>
                      <a:pt x="473" y="893"/>
                    </a:lnTo>
                    <a:lnTo>
                      <a:pt x="514" y="746"/>
                    </a:lnTo>
                    <a:lnTo>
                      <a:pt x="532" y="608"/>
                    </a:lnTo>
                    <a:lnTo>
                      <a:pt x="533" y="481"/>
                    </a:lnTo>
                    <a:lnTo>
                      <a:pt x="521" y="363"/>
                    </a:lnTo>
                    <a:lnTo>
                      <a:pt x="499" y="260"/>
                    </a:lnTo>
                    <a:lnTo>
                      <a:pt x="473" y="172"/>
                    </a:lnTo>
                    <a:lnTo>
                      <a:pt x="448" y="108"/>
                    </a:lnTo>
                    <a:lnTo>
                      <a:pt x="418" y="45"/>
                    </a:lnTo>
                    <a:lnTo>
                      <a:pt x="396" y="5"/>
                    </a:lnTo>
                    <a:lnTo>
                      <a:pt x="39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6" name="Freeform 392"/>
              <p:cNvSpPr>
                <a:spLocks/>
              </p:cNvSpPr>
              <p:nvPr/>
            </p:nvSpPr>
            <p:spPr bwMode="auto">
              <a:xfrm>
                <a:off x="2797" y="3691"/>
                <a:ext cx="170" cy="92"/>
              </a:xfrm>
              <a:custGeom>
                <a:avLst/>
                <a:gdLst>
                  <a:gd name="T0" fmla="*/ 502 w 508"/>
                  <a:gd name="T1" fmla="*/ 268 h 276"/>
                  <a:gd name="T2" fmla="*/ 504 w 508"/>
                  <a:gd name="T3" fmla="*/ 261 h 276"/>
                  <a:gd name="T4" fmla="*/ 486 w 508"/>
                  <a:gd name="T5" fmla="*/ 255 h 276"/>
                  <a:gd name="T6" fmla="*/ 436 w 508"/>
                  <a:gd name="T7" fmla="*/ 242 h 276"/>
                  <a:gd name="T8" fmla="*/ 371 w 508"/>
                  <a:gd name="T9" fmla="*/ 220 h 276"/>
                  <a:gd name="T10" fmla="*/ 261 w 508"/>
                  <a:gd name="T11" fmla="*/ 176 h 276"/>
                  <a:gd name="T12" fmla="*/ 187 w 508"/>
                  <a:gd name="T13" fmla="*/ 139 h 276"/>
                  <a:gd name="T14" fmla="*/ 90 w 508"/>
                  <a:gd name="T15" fmla="*/ 74 h 276"/>
                  <a:gd name="T16" fmla="*/ 9 w 508"/>
                  <a:gd name="T17" fmla="*/ 0 h 276"/>
                  <a:gd name="T18" fmla="*/ 0 w 508"/>
                  <a:gd name="T19" fmla="*/ 12 h 276"/>
                  <a:gd name="T20" fmla="*/ 81 w 508"/>
                  <a:gd name="T21" fmla="*/ 86 h 276"/>
                  <a:gd name="T22" fmla="*/ 169 w 508"/>
                  <a:gd name="T23" fmla="*/ 145 h 276"/>
                  <a:gd name="T24" fmla="*/ 284 w 508"/>
                  <a:gd name="T25" fmla="*/ 202 h 276"/>
                  <a:gd name="T26" fmla="*/ 351 w 508"/>
                  <a:gd name="T27" fmla="*/ 229 h 276"/>
                  <a:gd name="T28" fmla="*/ 433 w 508"/>
                  <a:gd name="T29" fmla="*/ 257 h 276"/>
                  <a:gd name="T30" fmla="*/ 483 w 508"/>
                  <a:gd name="T31" fmla="*/ 270 h 276"/>
                  <a:gd name="T32" fmla="*/ 501 w 508"/>
                  <a:gd name="T33" fmla="*/ 276 h 276"/>
                  <a:gd name="T34" fmla="*/ 508 w 508"/>
                  <a:gd name="T35" fmla="*/ 264 h 276"/>
                  <a:gd name="T36" fmla="*/ 508 w 508"/>
                  <a:gd name="T37" fmla="*/ 264 h 276"/>
                  <a:gd name="T38" fmla="*/ 502 w 508"/>
                  <a:gd name="T39" fmla="*/ 268 h 27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8"/>
                  <a:gd name="T61" fmla="*/ 0 h 276"/>
                  <a:gd name="T62" fmla="*/ 508 w 508"/>
                  <a:gd name="T63" fmla="*/ 276 h 27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8" h="276">
                    <a:moveTo>
                      <a:pt x="502" y="268"/>
                    </a:moveTo>
                    <a:lnTo>
                      <a:pt x="504" y="261"/>
                    </a:lnTo>
                    <a:lnTo>
                      <a:pt x="486" y="255"/>
                    </a:lnTo>
                    <a:lnTo>
                      <a:pt x="436" y="242"/>
                    </a:lnTo>
                    <a:lnTo>
                      <a:pt x="371" y="220"/>
                    </a:lnTo>
                    <a:lnTo>
                      <a:pt x="261" y="176"/>
                    </a:lnTo>
                    <a:lnTo>
                      <a:pt x="187" y="139"/>
                    </a:lnTo>
                    <a:lnTo>
                      <a:pt x="90" y="74"/>
                    </a:lnTo>
                    <a:lnTo>
                      <a:pt x="9" y="0"/>
                    </a:lnTo>
                    <a:lnTo>
                      <a:pt x="0" y="12"/>
                    </a:lnTo>
                    <a:lnTo>
                      <a:pt x="81" y="86"/>
                    </a:lnTo>
                    <a:lnTo>
                      <a:pt x="169" y="145"/>
                    </a:lnTo>
                    <a:lnTo>
                      <a:pt x="284" y="202"/>
                    </a:lnTo>
                    <a:lnTo>
                      <a:pt x="351" y="229"/>
                    </a:lnTo>
                    <a:lnTo>
                      <a:pt x="433" y="257"/>
                    </a:lnTo>
                    <a:lnTo>
                      <a:pt x="483" y="270"/>
                    </a:lnTo>
                    <a:lnTo>
                      <a:pt x="501" y="276"/>
                    </a:lnTo>
                    <a:lnTo>
                      <a:pt x="508" y="264"/>
                    </a:lnTo>
                    <a:lnTo>
                      <a:pt x="502" y="26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7" name="Freeform 393"/>
              <p:cNvSpPr>
                <a:spLocks/>
              </p:cNvSpPr>
              <p:nvPr/>
            </p:nvSpPr>
            <p:spPr bwMode="auto">
              <a:xfrm>
                <a:off x="2764" y="3051"/>
                <a:ext cx="294" cy="644"/>
              </a:xfrm>
              <a:custGeom>
                <a:avLst/>
                <a:gdLst>
                  <a:gd name="T0" fmla="*/ 109 w 882"/>
                  <a:gd name="T1" fmla="*/ 1922 h 1934"/>
                  <a:gd name="T2" fmla="*/ 48 w 882"/>
                  <a:gd name="T3" fmla="*/ 1834 h 1934"/>
                  <a:gd name="T4" fmla="*/ 15 w 882"/>
                  <a:gd name="T5" fmla="*/ 1732 h 1934"/>
                  <a:gd name="T6" fmla="*/ 16 w 882"/>
                  <a:gd name="T7" fmla="*/ 1615 h 1934"/>
                  <a:gd name="T8" fmla="*/ 62 w 882"/>
                  <a:gd name="T9" fmla="*/ 1475 h 1934"/>
                  <a:gd name="T10" fmla="*/ 157 w 882"/>
                  <a:gd name="T11" fmla="*/ 1322 h 1934"/>
                  <a:gd name="T12" fmla="*/ 222 w 882"/>
                  <a:gd name="T13" fmla="*/ 1257 h 1934"/>
                  <a:gd name="T14" fmla="*/ 321 w 882"/>
                  <a:gd name="T15" fmla="*/ 1154 h 1934"/>
                  <a:gd name="T16" fmla="*/ 384 w 882"/>
                  <a:gd name="T17" fmla="*/ 1084 h 1934"/>
                  <a:gd name="T18" fmla="*/ 481 w 882"/>
                  <a:gd name="T19" fmla="*/ 968 h 1934"/>
                  <a:gd name="T20" fmla="*/ 583 w 882"/>
                  <a:gd name="T21" fmla="*/ 838 h 1934"/>
                  <a:gd name="T22" fmla="*/ 673 w 882"/>
                  <a:gd name="T23" fmla="*/ 707 h 1934"/>
                  <a:gd name="T24" fmla="*/ 770 w 882"/>
                  <a:gd name="T25" fmla="*/ 542 h 1934"/>
                  <a:gd name="T26" fmla="*/ 832 w 882"/>
                  <a:gd name="T27" fmla="*/ 407 h 1934"/>
                  <a:gd name="T28" fmla="*/ 873 w 882"/>
                  <a:gd name="T29" fmla="*/ 261 h 1934"/>
                  <a:gd name="T30" fmla="*/ 882 w 882"/>
                  <a:gd name="T31" fmla="*/ 124 h 1934"/>
                  <a:gd name="T32" fmla="*/ 851 w 882"/>
                  <a:gd name="T33" fmla="*/ 0 h 1934"/>
                  <a:gd name="T34" fmla="*/ 844 w 882"/>
                  <a:gd name="T35" fmla="*/ 2 h 1934"/>
                  <a:gd name="T36" fmla="*/ 837 w 882"/>
                  <a:gd name="T37" fmla="*/ 3 h 1934"/>
                  <a:gd name="T38" fmla="*/ 867 w 882"/>
                  <a:gd name="T39" fmla="*/ 124 h 1934"/>
                  <a:gd name="T40" fmla="*/ 859 w 882"/>
                  <a:gd name="T41" fmla="*/ 258 h 1934"/>
                  <a:gd name="T42" fmla="*/ 817 w 882"/>
                  <a:gd name="T43" fmla="*/ 398 h 1934"/>
                  <a:gd name="T44" fmla="*/ 747 w 882"/>
                  <a:gd name="T45" fmla="*/ 557 h 1934"/>
                  <a:gd name="T46" fmla="*/ 673 w 882"/>
                  <a:gd name="T47" fmla="*/ 681 h 1934"/>
                  <a:gd name="T48" fmla="*/ 571 w 882"/>
                  <a:gd name="T49" fmla="*/ 830 h 1934"/>
                  <a:gd name="T50" fmla="*/ 470 w 882"/>
                  <a:gd name="T51" fmla="*/ 959 h 1934"/>
                  <a:gd name="T52" fmla="*/ 372 w 882"/>
                  <a:gd name="T53" fmla="*/ 1076 h 1934"/>
                  <a:gd name="T54" fmla="*/ 259 w 882"/>
                  <a:gd name="T55" fmla="*/ 1201 h 1934"/>
                  <a:gd name="T56" fmla="*/ 213 w 882"/>
                  <a:gd name="T57" fmla="*/ 1248 h 1934"/>
                  <a:gd name="T58" fmla="*/ 146 w 882"/>
                  <a:gd name="T59" fmla="*/ 1316 h 1934"/>
                  <a:gd name="T60" fmla="*/ 47 w 882"/>
                  <a:gd name="T61" fmla="*/ 1475 h 1934"/>
                  <a:gd name="T62" fmla="*/ 1 w 882"/>
                  <a:gd name="T63" fmla="*/ 1612 h 1934"/>
                  <a:gd name="T64" fmla="*/ 0 w 882"/>
                  <a:gd name="T65" fmla="*/ 1735 h 1934"/>
                  <a:gd name="T66" fmla="*/ 37 w 882"/>
                  <a:gd name="T67" fmla="*/ 1843 h 1934"/>
                  <a:gd name="T68" fmla="*/ 100 w 882"/>
                  <a:gd name="T69" fmla="*/ 1934 h 1934"/>
                  <a:gd name="T70" fmla="*/ 109 w 882"/>
                  <a:gd name="T71" fmla="*/ 1922 h 19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82"/>
                  <a:gd name="T109" fmla="*/ 0 h 1934"/>
                  <a:gd name="T110" fmla="*/ 882 w 882"/>
                  <a:gd name="T111" fmla="*/ 1934 h 19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82" h="1934">
                    <a:moveTo>
                      <a:pt x="109" y="1922"/>
                    </a:moveTo>
                    <a:lnTo>
                      <a:pt x="48" y="1834"/>
                    </a:lnTo>
                    <a:lnTo>
                      <a:pt x="15" y="1732"/>
                    </a:lnTo>
                    <a:lnTo>
                      <a:pt x="16" y="1615"/>
                    </a:lnTo>
                    <a:lnTo>
                      <a:pt x="62" y="1475"/>
                    </a:lnTo>
                    <a:lnTo>
                      <a:pt x="157" y="1322"/>
                    </a:lnTo>
                    <a:lnTo>
                      <a:pt x="222" y="1257"/>
                    </a:lnTo>
                    <a:lnTo>
                      <a:pt x="321" y="1154"/>
                    </a:lnTo>
                    <a:lnTo>
                      <a:pt x="384" y="1084"/>
                    </a:lnTo>
                    <a:lnTo>
                      <a:pt x="481" y="968"/>
                    </a:lnTo>
                    <a:lnTo>
                      <a:pt x="583" y="838"/>
                    </a:lnTo>
                    <a:lnTo>
                      <a:pt x="673" y="707"/>
                    </a:lnTo>
                    <a:lnTo>
                      <a:pt x="770" y="542"/>
                    </a:lnTo>
                    <a:lnTo>
                      <a:pt x="832" y="407"/>
                    </a:lnTo>
                    <a:lnTo>
                      <a:pt x="873" y="261"/>
                    </a:lnTo>
                    <a:lnTo>
                      <a:pt x="882" y="124"/>
                    </a:lnTo>
                    <a:lnTo>
                      <a:pt x="851" y="0"/>
                    </a:lnTo>
                    <a:lnTo>
                      <a:pt x="844" y="2"/>
                    </a:lnTo>
                    <a:lnTo>
                      <a:pt x="837" y="3"/>
                    </a:lnTo>
                    <a:lnTo>
                      <a:pt x="867" y="124"/>
                    </a:lnTo>
                    <a:lnTo>
                      <a:pt x="859" y="258"/>
                    </a:lnTo>
                    <a:lnTo>
                      <a:pt x="817" y="398"/>
                    </a:lnTo>
                    <a:lnTo>
                      <a:pt x="747" y="557"/>
                    </a:lnTo>
                    <a:lnTo>
                      <a:pt x="673" y="681"/>
                    </a:lnTo>
                    <a:lnTo>
                      <a:pt x="571" y="830"/>
                    </a:lnTo>
                    <a:lnTo>
                      <a:pt x="470" y="959"/>
                    </a:lnTo>
                    <a:lnTo>
                      <a:pt x="372" y="1076"/>
                    </a:lnTo>
                    <a:lnTo>
                      <a:pt x="259" y="1201"/>
                    </a:lnTo>
                    <a:lnTo>
                      <a:pt x="213" y="1248"/>
                    </a:lnTo>
                    <a:lnTo>
                      <a:pt x="146" y="1316"/>
                    </a:lnTo>
                    <a:lnTo>
                      <a:pt x="47" y="1475"/>
                    </a:lnTo>
                    <a:lnTo>
                      <a:pt x="1" y="1612"/>
                    </a:lnTo>
                    <a:lnTo>
                      <a:pt x="0" y="1735"/>
                    </a:lnTo>
                    <a:lnTo>
                      <a:pt x="37" y="1843"/>
                    </a:lnTo>
                    <a:lnTo>
                      <a:pt x="100" y="1934"/>
                    </a:lnTo>
                    <a:lnTo>
                      <a:pt x="109" y="192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8" name="Freeform 394"/>
              <p:cNvSpPr>
                <a:spLocks/>
              </p:cNvSpPr>
              <p:nvPr/>
            </p:nvSpPr>
            <p:spPr bwMode="auto">
              <a:xfrm>
                <a:off x="3043" y="3050"/>
                <a:ext cx="4" cy="2"/>
              </a:xfrm>
              <a:custGeom>
                <a:avLst/>
                <a:gdLst>
                  <a:gd name="T0" fmla="*/ 7 w 13"/>
                  <a:gd name="T1" fmla="*/ 4 h 5"/>
                  <a:gd name="T2" fmla="*/ 13 w 13"/>
                  <a:gd name="T3" fmla="*/ 0 h 5"/>
                  <a:gd name="T4" fmla="*/ 0 w 13"/>
                  <a:gd name="T5" fmla="*/ 5 h 5"/>
                  <a:gd name="T6" fmla="*/ 0 w 13"/>
                  <a:gd name="T7" fmla="*/ 5 h 5"/>
                  <a:gd name="T8" fmla="*/ 7 w 13"/>
                  <a:gd name="T9" fmla="*/ 4 h 5"/>
                  <a:gd name="T10" fmla="*/ 0 60000 65536"/>
                  <a:gd name="T11" fmla="*/ 0 60000 65536"/>
                  <a:gd name="T12" fmla="*/ 0 60000 65536"/>
                  <a:gd name="T13" fmla="*/ 0 60000 65536"/>
                  <a:gd name="T14" fmla="*/ 0 60000 65536"/>
                  <a:gd name="T15" fmla="*/ 0 w 13"/>
                  <a:gd name="T16" fmla="*/ 0 h 5"/>
                  <a:gd name="T17" fmla="*/ 13 w 13"/>
                  <a:gd name="T18" fmla="*/ 5 h 5"/>
                </a:gdLst>
                <a:ahLst/>
                <a:cxnLst>
                  <a:cxn ang="T10">
                    <a:pos x="T0" y="T1"/>
                  </a:cxn>
                  <a:cxn ang="T11">
                    <a:pos x="T2" y="T3"/>
                  </a:cxn>
                  <a:cxn ang="T12">
                    <a:pos x="T4" y="T5"/>
                  </a:cxn>
                  <a:cxn ang="T13">
                    <a:pos x="T6" y="T7"/>
                  </a:cxn>
                  <a:cxn ang="T14">
                    <a:pos x="T8" y="T9"/>
                  </a:cxn>
                </a:cxnLst>
                <a:rect l="T15" t="T16" r="T17" b="T18"/>
                <a:pathLst>
                  <a:path w="13" h="5">
                    <a:moveTo>
                      <a:pt x="7" y="4"/>
                    </a:moveTo>
                    <a:lnTo>
                      <a:pt x="13" y="0"/>
                    </a:lnTo>
                    <a:lnTo>
                      <a:pt x="0" y="5"/>
                    </a:lnTo>
                    <a:lnTo>
                      <a:pt x="7" y="4"/>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9" name="Freeform 395"/>
              <p:cNvSpPr>
                <a:spLocks/>
              </p:cNvSpPr>
              <p:nvPr/>
            </p:nvSpPr>
            <p:spPr bwMode="auto">
              <a:xfrm>
                <a:off x="3329" y="2347"/>
                <a:ext cx="104" cy="121"/>
              </a:xfrm>
              <a:custGeom>
                <a:avLst/>
                <a:gdLst>
                  <a:gd name="T0" fmla="*/ 236 w 311"/>
                  <a:gd name="T1" fmla="*/ 241 h 363"/>
                  <a:gd name="T2" fmla="*/ 212 w 311"/>
                  <a:gd name="T3" fmla="*/ 0 h 363"/>
                  <a:gd name="T4" fmla="*/ 0 w 311"/>
                  <a:gd name="T5" fmla="*/ 233 h 363"/>
                  <a:gd name="T6" fmla="*/ 261 w 311"/>
                  <a:gd name="T7" fmla="*/ 363 h 363"/>
                  <a:gd name="T8" fmla="*/ 263 w 311"/>
                  <a:gd name="T9" fmla="*/ 361 h 363"/>
                  <a:gd name="T10" fmla="*/ 263 w 311"/>
                  <a:gd name="T11" fmla="*/ 355 h 363"/>
                  <a:gd name="T12" fmla="*/ 263 w 311"/>
                  <a:gd name="T13" fmla="*/ 345 h 363"/>
                  <a:gd name="T14" fmla="*/ 264 w 311"/>
                  <a:gd name="T15" fmla="*/ 332 h 363"/>
                  <a:gd name="T16" fmla="*/ 267 w 311"/>
                  <a:gd name="T17" fmla="*/ 317 h 363"/>
                  <a:gd name="T18" fmla="*/ 270 w 311"/>
                  <a:gd name="T19" fmla="*/ 301 h 363"/>
                  <a:gd name="T20" fmla="*/ 274 w 311"/>
                  <a:gd name="T21" fmla="*/ 283 h 363"/>
                  <a:gd name="T22" fmla="*/ 279 w 311"/>
                  <a:gd name="T23" fmla="*/ 264 h 363"/>
                  <a:gd name="T24" fmla="*/ 285 w 311"/>
                  <a:gd name="T25" fmla="*/ 246 h 363"/>
                  <a:gd name="T26" fmla="*/ 292 w 311"/>
                  <a:gd name="T27" fmla="*/ 229 h 363"/>
                  <a:gd name="T28" fmla="*/ 301 w 311"/>
                  <a:gd name="T29" fmla="*/ 213 h 363"/>
                  <a:gd name="T30" fmla="*/ 311 w 311"/>
                  <a:gd name="T31" fmla="*/ 198 h 363"/>
                  <a:gd name="T32" fmla="*/ 224 w 311"/>
                  <a:gd name="T33" fmla="*/ 243 h 363"/>
                  <a:gd name="T34" fmla="*/ 236 w 311"/>
                  <a:gd name="T35" fmla="*/ 241 h 363"/>
                  <a:gd name="T36" fmla="*/ 236 w 311"/>
                  <a:gd name="T37" fmla="*/ 241 h 3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1"/>
                  <a:gd name="T58" fmla="*/ 0 h 363"/>
                  <a:gd name="T59" fmla="*/ 311 w 311"/>
                  <a:gd name="T60" fmla="*/ 363 h 3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1" h="363">
                    <a:moveTo>
                      <a:pt x="236" y="241"/>
                    </a:moveTo>
                    <a:lnTo>
                      <a:pt x="212" y="0"/>
                    </a:lnTo>
                    <a:lnTo>
                      <a:pt x="0" y="233"/>
                    </a:lnTo>
                    <a:lnTo>
                      <a:pt x="261" y="363"/>
                    </a:lnTo>
                    <a:lnTo>
                      <a:pt x="263" y="361"/>
                    </a:lnTo>
                    <a:lnTo>
                      <a:pt x="263" y="355"/>
                    </a:lnTo>
                    <a:lnTo>
                      <a:pt x="263" y="345"/>
                    </a:lnTo>
                    <a:lnTo>
                      <a:pt x="264" y="332"/>
                    </a:lnTo>
                    <a:lnTo>
                      <a:pt x="267" y="317"/>
                    </a:lnTo>
                    <a:lnTo>
                      <a:pt x="270" y="301"/>
                    </a:lnTo>
                    <a:lnTo>
                      <a:pt x="274" y="283"/>
                    </a:lnTo>
                    <a:lnTo>
                      <a:pt x="279" y="264"/>
                    </a:lnTo>
                    <a:lnTo>
                      <a:pt x="285" y="246"/>
                    </a:lnTo>
                    <a:lnTo>
                      <a:pt x="292" y="229"/>
                    </a:lnTo>
                    <a:lnTo>
                      <a:pt x="301" y="213"/>
                    </a:lnTo>
                    <a:lnTo>
                      <a:pt x="311" y="198"/>
                    </a:lnTo>
                    <a:lnTo>
                      <a:pt x="224" y="243"/>
                    </a:lnTo>
                    <a:lnTo>
                      <a:pt x="236" y="241"/>
                    </a:lnTo>
                    <a:close/>
                  </a:path>
                </a:pathLst>
              </a:custGeom>
              <a:solidFill>
                <a:srgbClr val="1FC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0" name="Freeform 396"/>
              <p:cNvSpPr>
                <a:spLocks/>
              </p:cNvSpPr>
              <p:nvPr/>
            </p:nvSpPr>
            <p:spPr bwMode="auto">
              <a:xfrm>
                <a:off x="2608" y="2151"/>
                <a:ext cx="1384" cy="638"/>
              </a:xfrm>
              <a:custGeom>
                <a:avLst/>
                <a:gdLst>
                  <a:gd name="T0" fmla="*/ 173 w 4153"/>
                  <a:gd name="T1" fmla="*/ 1910 h 1914"/>
                  <a:gd name="T2" fmla="*/ 134 w 4153"/>
                  <a:gd name="T3" fmla="*/ 1914 h 1914"/>
                  <a:gd name="T4" fmla="*/ 78 w 4153"/>
                  <a:gd name="T5" fmla="*/ 1910 h 1914"/>
                  <a:gd name="T6" fmla="*/ 25 w 4153"/>
                  <a:gd name="T7" fmla="*/ 1882 h 1914"/>
                  <a:gd name="T8" fmla="*/ 0 w 4153"/>
                  <a:gd name="T9" fmla="*/ 1814 h 1914"/>
                  <a:gd name="T10" fmla="*/ 24 w 4153"/>
                  <a:gd name="T11" fmla="*/ 1695 h 1914"/>
                  <a:gd name="T12" fmla="*/ 65 w 4153"/>
                  <a:gd name="T13" fmla="*/ 1605 h 1914"/>
                  <a:gd name="T14" fmla="*/ 96 w 4153"/>
                  <a:gd name="T15" fmla="*/ 1560 h 1914"/>
                  <a:gd name="T16" fmla="*/ 159 w 4153"/>
                  <a:gd name="T17" fmla="*/ 1477 h 1914"/>
                  <a:gd name="T18" fmla="*/ 257 w 4153"/>
                  <a:gd name="T19" fmla="*/ 1371 h 1914"/>
                  <a:gd name="T20" fmla="*/ 389 w 4153"/>
                  <a:gd name="T21" fmla="*/ 1253 h 1914"/>
                  <a:gd name="T22" fmla="*/ 559 w 4153"/>
                  <a:gd name="T23" fmla="*/ 1132 h 1914"/>
                  <a:gd name="T24" fmla="*/ 772 w 4153"/>
                  <a:gd name="T25" fmla="*/ 1018 h 1914"/>
                  <a:gd name="T26" fmla="*/ 1048 w 4153"/>
                  <a:gd name="T27" fmla="*/ 894 h 1914"/>
                  <a:gd name="T28" fmla="*/ 1348 w 4153"/>
                  <a:gd name="T29" fmla="*/ 766 h 1914"/>
                  <a:gd name="T30" fmla="*/ 1635 w 4153"/>
                  <a:gd name="T31" fmla="*/ 649 h 1914"/>
                  <a:gd name="T32" fmla="*/ 1867 w 4153"/>
                  <a:gd name="T33" fmla="*/ 559 h 1914"/>
                  <a:gd name="T34" fmla="*/ 2002 w 4153"/>
                  <a:gd name="T35" fmla="*/ 506 h 1914"/>
                  <a:gd name="T36" fmla="*/ 2030 w 4153"/>
                  <a:gd name="T37" fmla="*/ 496 h 1914"/>
                  <a:gd name="T38" fmla="*/ 2099 w 4153"/>
                  <a:gd name="T39" fmla="*/ 471 h 1914"/>
                  <a:gd name="T40" fmla="*/ 2228 w 4153"/>
                  <a:gd name="T41" fmla="*/ 428 h 1914"/>
                  <a:gd name="T42" fmla="*/ 2401 w 4153"/>
                  <a:gd name="T43" fmla="*/ 374 h 1914"/>
                  <a:gd name="T44" fmla="*/ 2609 w 4153"/>
                  <a:gd name="T45" fmla="*/ 316 h 1914"/>
                  <a:gd name="T46" fmla="*/ 2836 w 4153"/>
                  <a:gd name="T47" fmla="*/ 259 h 1914"/>
                  <a:gd name="T48" fmla="*/ 2974 w 4153"/>
                  <a:gd name="T49" fmla="*/ 228 h 1914"/>
                  <a:gd name="T50" fmla="*/ 3116 w 4153"/>
                  <a:gd name="T51" fmla="*/ 181 h 1914"/>
                  <a:gd name="T52" fmla="*/ 3350 w 4153"/>
                  <a:gd name="T53" fmla="*/ 112 h 1914"/>
                  <a:gd name="T54" fmla="*/ 3624 w 4153"/>
                  <a:gd name="T55" fmla="*/ 44 h 1914"/>
                  <a:gd name="T56" fmla="*/ 3889 w 4153"/>
                  <a:gd name="T57" fmla="*/ 3 h 1914"/>
                  <a:gd name="T58" fmla="*/ 4091 w 4153"/>
                  <a:gd name="T59" fmla="*/ 12 h 1914"/>
                  <a:gd name="T60" fmla="*/ 4146 w 4153"/>
                  <a:gd name="T61" fmla="*/ 43 h 1914"/>
                  <a:gd name="T62" fmla="*/ 4078 w 4153"/>
                  <a:gd name="T63" fmla="*/ 38 h 1914"/>
                  <a:gd name="T64" fmla="*/ 3948 w 4153"/>
                  <a:gd name="T65" fmla="*/ 44 h 1914"/>
                  <a:gd name="T66" fmla="*/ 3761 w 4153"/>
                  <a:gd name="T67" fmla="*/ 72 h 1914"/>
                  <a:gd name="T68" fmla="*/ 3521 w 4153"/>
                  <a:gd name="T69" fmla="*/ 137 h 1914"/>
                  <a:gd name="T70" fmla="*/ 3232 w 4153"/>
                  <a:gd name="T71" fmla="*/ 250 h 1914"/>
                  <a:gd name="T72" fmla="*/ 3066 w 4153"/>
                  <a:gd name="T73" fmla="*/ 333 h 1914"/>
                  <a:gd name="T74" fmla="*/ 3023 w 4153"/>
                  <a:gd name="T75" fmla="*/ 358 h 1914"/>
                  <a:gd name="T76" fmla="*/ 2948 w 4153"/>
                  <a:gd name="T77" fmla="*/ 405 h 1914"/>
                  <a:gd name="T78" fmla="*/ 2852 w 4153"/>
                  <a:gd name="T79" fmla="*/ 470 h 1914"/>
                  <a:gd name="T80" fmla="*/ 2749 w 4153"/>
                  <a:gd name="T81" fmla="*/ 548 h 1914"/>
                  <a:gd name="T82" fmla="*/ 2647 w 4153"/>
                  <a:gd name="T83" fmla="*/ 636 h 1914"/>
                  <a:gd name="T84" fmla="*/ 2553 w 4153"/>
                  <a:gd name="T85" fmla="*/ 735 h 1914"/>
                  <a:gd name="T86" fmla="*/ 2424 w 4153"/>
                  <a:gd name="T87" fmla="*/ 851 h 1914"/>
                  <a:gd name="T88" fmla="*/ 2260 w 4153"/>
                  <a:gd name="T89" fmla="*/ 973 h 1914"/>
                  <a:gd name="T90" fmla="*/ 2073 w 4153"/>
                  <a:gd name="T91" fmla="*/ 1088 h 1914"/>
                  <a:gd name="T92" fmla="*/ 1877 w 4153"/>
                  <a:gd name="T93" fmla="*/ 1187 h 1914"/>
                  <a:gd name="T94" fmla="*/ 1681 w 4153"/>
                  <a:gd name="T95" fmla="*/ 1252 h 1914"/>
                  <a:gd name="T96" fmla="*/ 1582 w 4153"/>
                  <a:gd name="T97" fmla="*/ 1268 h 1914"/>
                  <a:gd name="T98" fmla="*/ 1546 w 4153"/>
                  <a:gd name="T99" fmla="*/ 1278 h 1914"/>
                  <a:gd name="T100" fmla="*/ 1469 w 4153"/>
                  <a:gd name="T101" fmla="*/ 1296 h 1914"/>
                  <a:gd name="T102" fmla="*/ 1350 w 4153"/>
                  <a:gd name="T103" fmla="*/ 1318 h 1914"/>
                  <a:gd name="T104" fmla="*/ 1186 w 4153"/>
                  <a:gd name="T105" fmla="*/ 1342 h 1914"/>
                  <a:gd name="T106" fmla="*/ 973 w 4153"/>
                  <a:gd name="T107" fmla="*/ 1367 h 1914"/>
                  <a:gd name="T108" fmla="*/ 716 w 4153"/>
                  <a:gd name="T109" fmla="*/ 1396 h 1914"/>
                  <a:gd name="T110" fmla="*/ 473 w 4153"/>
                  <a:gd name="T111" fmla="*/ 1470 h 1914"/>
                  <a:gd name="T112" fmla="*/ 271 w 4153"/>
                  <a:gd name="T113" fmla="*/ 1574 h 1914"/>
                  <a:gd name="T114" fmla="*/ 131 w 4153"/>
                  <a:gd name="T115" fmla="*/ 1692 h 1914"/>
                  <a:gd name="T116" fmla="*/ 71 w 4153"/>
                  <a:gd name="T117" fmla="*/ 1801 h 1914"/>
                  <a:gd name="T118" fmla="*/ 114 w 4153"/>
                  <a:gd name="T119" fmla="*/ 1884 h 1914"/>
                  <a:gd name="T120" fmla="*/ 179 w 4153"/>
                  <a:gd name="T121" fmla="*/ 1910 h 19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153"/>
                  <a:gd name="T184" fmla="*/ 0 h 1914"/>
                  <a:gd name="T185" fmla="*/ 4153 w 4153"/>
                  <a:gd name="T186" fmla="*/ 1914 h 191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153" h="1914">
                    <a:moveTo>
                      <a:pt x="179" y="1910"/>
                    </a:moveTo>
                    <a:lnTo>
                      <a:pt x="173" y="1910"/>
                    </a:lnTo>
                    <a:lnTo>
                      <a:pt x="158" y="1913"/>
                    </a:lnTo>
                    <a:lnTo>
                      <a:pt x="134" y="1914"/>
                    </a:lnTo>
                    <a:lnTo>
                      <a:pt x="106" y="1914"/>
                    </a:lnTo>
                    <a:lnTo>
                      <a:pt x="78" y="1910"/>
                    </a:lnTo>
                    <a:lnTo>
                      <a:pt x="49" y="1900"/>
                    </a:lnTo>
                    <a:lnTo>
                      <a:pt x="25" y="1882"/>
                    </a:lnTo>
                    <a:lnTo>
                      <a:pt x="8" y="1854"/>
                    </a:lnTo>
                    <a:lnTo>
                      <a:pt x="0" y="1814"/>
                    </a:lnTo>
                    <a:lnTo>
                      <a:pt x="5" y="1763"/>
                    </a:lnTo>
                    <a:lnTo>
                      <a:pt x="24" y="1695"/>
                    </a:lnTo>
                    <a:lnTo>
                      <a:pt x="61" y="1613"/>
                    </a:lnTo>
                    <a:lnTo>
                      <a:pt x="65" y="1605"/>
                    </a:lnTo>
                    <a:lnTo>
                      <a:pt x="77" y="1587"/>
                    </a:lnTo>
                    <a:lnTo>
                      <a:pt x="96" y="1560"/>
                    </a:lnTo>
                    <a:lnTo>
                      <a:pt x="124" y="1521"/>
                    </a:lnTo>
                    <a:lnTo>
                      <a:pt x="159" y="1477"/>
                    </a:lnTo>
                    <a:lnTo>
                      <a:pt x="204" y="1427"/>
                    </a:lnTo>
                    <a:lnTo>
                      <a:pt x="257" y="1371"/>
                    </a:lnTo>
                    <a:lnTo>
                      <a:pt x="319" y="1314"/>
                    </a:lnTo>
                    <a:lnTo>
                      <a:pt x="389" y="1253"/>
                    </a:lnTo>
                    <a:lnTo>
                      <a:pt x="469" y="1193"/>
                    </a:lnTo>
                    <a:lnTo>
                      <a:pt x="559" y="1132"/>
                    </a:lnTo>
                    <a:lnTo>
                      <a:pt x="657" y="1076"/>
                    </a:lnTo>
                    <a:lnTo>
                      <a:pt x="772" y="1018"/>
                    </a:lnTo>
                    <a:lnTo>
                      <a:pt x="905" y="957"/>
                    </a:lnTo>
                    <a:lnTo>
                      <a:pt x="1048" y="894"/>
                    </a:lnTo>
                    <a:lnTo>
                      <a:pt x="1198" y="829"/>
                    </a:lnTo>
                    <a:lnTo>
                      <a:pt x="1348" y="766"/>
                    </a:lnTo>
                    <a:lnTo>
                      <a:pt x="1497" y="705"/>
                    </a:lnTo>
                    <a:lnTo>
                      <a:pt x="1635" y="649"/>
                    </a:lnTo>
                    <a:lnTo>
                      <a:pt x="1761" y="601"/>
                    </a:lnTo>
                    <a:lnTo>
                      <a:pt x="1867" y="559"/>
                    </a:lnTo>
                    <a:lnTo>
                      <a:pt x="1949" y="527"/>
                    </a:lnTo>
                    <a:lnTo>
                      <a:pt x="2002" y="506"/>
                    </a:lnTo>
                    <a:lnTo>
                      <a:pt x="2020" y="499"/>
                    </a:lnTo>
                    <a:lnTo>
                      <a:pt x="2030" y="496"/>
                    </a:lnTo>
                    <a:lnTo>
                      <a:pt x="2057" y="487"/>
                    </a:lnTo>
                    <a:lnTo>
                      <a:pt x="2099" y="471"/>
                    </a:lnTo>
                    <a:lnTo>
                      <a:pt x="2157" y="452"/>
                    </a:lnTo>
                    <a:lnTo>
                      <a:pt x="2228" y="428"/>
                    </a:lnTo>
                    <a:lnTo>
                      <a:pt x="2310" y="402"/>
                    </a:lnTo>
                    <a:lnTo>
                      <a:pt x="2401" y="374"/>
                    </a:lnTo>
                    <a:lnTo>
                      <a:pt x="2502" y="346"/>
                    </a:lnTo>
                    <a:lnTo>
                      <a:pt x="2609" y="316"/>
                    </a:lnTo>
                    <a:lnTo>
                      <a:pt x="2721" y="287"/>
                    </a:lnTo>
                    <a:lnTo>
                      <a:pt x="2836" y="259"/>
                    </a:lnTo>
                    <a:lnTo>
                      <a:pt x="2954" y="234"/>
                    </a:lnTo>
                    <a:lnTo>
                      <a:pt x="2974" y="228"/>
                    </a:lnTo>
                    <a:lnTo>
                      <a:pt x="3030" y="209"/>
                    </a:lnTo>
                    <a:lnTo>
                      <a:pt x="3116" y="181"/>
                    </a:lnTo>
                    <a:lnTo>
                      <a:pt x="3225" y="147"/>
                    </a:lnTo>
                    <a:lnTo>
                      <a:pt x="3350" y="112"/>
                    </a:lnTo>
                    <a:lnTo>
                      <a:pt x="3486" y="76"/>
                    </a:lnTo>
                    <a:lnTo>
                      <a:pt x="3624" y="44"/>
                    </a:lnTo>
                    <a:lnTo>
                      <a:pt x="3761" y="19"/>
                    </a:lnTo>
                    <a:lnTo>
                      <a:pt x="3889" y="3"/>
                    </a:lnTo>
                    <a:lnTo>
                      <a:pt x="4001" y="0"/>
                    </a:lnTo>
                    <a:lnTo>
                      <a:pt x="4091" y="12"/>
                    </a:lnTo>
                    <a:lnTo>
                      <a:pt x="4153" y="43"/>
                    </a:lnTo>
                    <a:lnTo>
                      <a:pt x="4146" y="43"/>
                    </a:lnTo>
                    <a:lnTo>
                      <a:pt x="4119" y="40"/>
                    </a:lnTo>
                    <a:lnTo>
                      <a:pt x="4078" y="38"/>
                    </a:lnTo>
                    <a:lnTo>
                      <a:pt x="4020" y="40"/>
                    </a:lnTo>
                    <a:lnTo>
                      <a:pt x="3948" y="44"/>
                    </a:lnTo>
                    <a:lnTo>
                      <a:pt x="3861" y="54"/>
                    </a:lnTo>
                    <a:lnTo>
                      <a:pt x="3761" y="72"/>
                    </a:lnTo>
                    <a:lnTo>
                      <a:pt x="3648" y="98"/>
                    </a:lnTo>
                    <a:lnTo>
                      <a:pt x="3521" y="137"/>
                    </a:lnTo>
                    <a:lnTo>
                      <a:pt x="3383" y="185"/>
                    </a:lnTo>
                    <a:lnTo>
                      <a:pt x="3232" y="250"/>
                    </a:lnTo>
                    <a:lnTo>
                      <a:pt x="3072" y="328"/>
                    </a:lnTo>
                    <a:lnTo>
                      <a:pt x="3066" y="333"/>
                    </a:lnTo>
                    <a:lnTo>
                      <a:pt x="3050" y="342"/>
                    </a:lnTo>
                    <a:lnTo>
                      <a:pt x="3023" y="358"/>
                    </a:lnTo>
                    <a:lnTo>
                      <a:pt x="2989" y="378"/>
                    </a:lnTo>
                    <a:lnTo>
                      <a:pt x="2948" y="405"/>
                    </a:lnTo>
                    <a:lnTo>
                      <a:pt x="2902" y="434"/>
                    </a:lnTo>
                    <a:lnTo>
                      <a:pt x="2852" y="470"/>
                    </a:lnTo>
                    <a:lnTo>
                      <a:pt x="2801" y="506"/>
                    </a:lnTo>
                    <a:lnTo>
                      <a:pt x="2749" y="548"/>
                    </a:lnTo>
                    <a:lnTo>
                      <a:pt x="2698" y="592"/>
                    </a:lnTo>
                    <a:lnTo>
                      <a:pt x="2647" y="636"/>
                    </a:lnTo>
                    <a:lnTo>
                      <a:pt x="2602" y="683"/>
                    </a:lnTo>
                    <a:lnTo>
                      <a:pt x="2553" y="735"/>
                    </a:lnTo>
                    <a:lnTo>
                      <a:pt x="2493" y="792"/>
                    </a:lnTo>
                    <a:lnTo>
                      <a:pt x="2424" y="851"/>
                    </a:lnTo>
                    <a:lnTo>
                      <a:pt x="2344" y="913"/>
                    </a:lnTo>
                    <a:lnTo>
                      <a:pt x="2260" y="973"/>
                    </a:lnTo>
                    <a:lnTo>
                      <a:pt x="2169" y="1032"/>
                    </a:lnTo>
                    <a:lnTo>
                      <a:pt x="2073" y="1088"/>
                    </a:lnTo>
                    <a:lnTo>
                      <a:pt x="1976" y="1141"/>
                    </a:lnTo>
                    <a:lnTo>
                      <a:pt x="1877" y="1187"/>
                    </a:lnTo>
                    <a:lnTo>
                      <a:pt x="1778" y="1224"/>
                    </a:lnTo>
                    <a:lnTo>
                      <a:pt x="1681" y="1252"/>
                    </a:lnTo>
                    <a:lnTo>
                      <a:pt x="1587" y="1268"/>
                    </a:lnTo>
                    <a:lnTo>
                      <a:pt x="1582" y="1268"/>
                    </a:lnTo>
                    <a:lnTo>
                      <a:pt x="1569" y="1272"/>
                    </a:lnTo>
                    <a:lnTo>
                      <a:pt x="1546" y="1278"/>
                    </a:lnTo>
                    <a:lnTo>
                      <a:pt x="1513" y="1286"/>
                    </a:lnTo>
                    <a:lnTo>
                      <a:pt x="1469" y="1296"/>
                    </a:lnTo>
                    <a:lnTo>
                      <a:pt x="1416" y="1306"/>
                    </a:lnTo>
                    <a:lnTo>
                      <a:pt x="1350" y="1318"/>
                    </a:lnTo>
                    <a:lnTo>
                      <a:pt x="1273" y="1330"/>
                    </a:lnTo>
                    <a:lnTo>
                      <a:pt x="1186" y="1342"/>
                    </a:lnTo>
                    <a:lnTo>
                      <a:pt x="1085" y="1355"/>
                    </a:lnTo>
                    <a:lnTo>
                      <a:pt x="973" y="1367"/>
                    </a:lnTo>
                    <a:lnTo>
                      <a:pt x="846" y="1378"/>
                    </a:lnTo>
                    <a:lnTo>
                      <a:pt x="716" y="1396"/>
                    </a:lnTo>
                    <a:lnTo>
                      <a:pt x="591" y="1428"/>
                    </a:lnTo>
                    <a:lnTo>
                      <a:pt x="473" y="1470"/>
                    </a:lnTo>
                    <a:lnTo>
                      <a:pt x="367" y="1520"/>
                    </a:lnTo>
                    <a:lnTo>
                      <a:pt x="271" y="1574"/>
                    </a:lnTo>
                    <a:lnTo>
                      <a:pt x="192" y="1633"/>
                    </a:lnTo>
                    <a:lnTo>
                      <a:pt x="131" y="1692"/>
                    </a:lnTo>
                    <a:lnTo>
                      <a:pt x="90" y="1750"/>
                    </a:lnTo>
                    <a:lnTo>
                      <a:pt x="71" y="1801"/>
                    </a:lnTo>
                    <a:lnTo>
                      <a:pt x="78" y="1848"/>
                    </a:lnTo>
                    <a:lnTo>
                      <a:pt x="114" y="1884"/>
                    </a:lnTo>
                    <a:lnTo>
                      <a:pt x="179" y="19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1" name="Freeform 397"/>
              <p:cNvSpPr>
                <a:spLocks/>
              </p:cNvSpPr>
              <p:nvPr/>
            </p:nvSpPr>
            <p:spPr bwMode="auto">
              <a:xfrm>
                <a:off x="2605" y="2688"/>
                <a:ext cx="62" cy="104"/>
              </a:xfrm>
              <a:custGeom>
                <a:avLst/>
                <a:gdLst>
                  <a:gd name="T0" fmla="*/ 186 w 186"/>
                  <a:gd name="T1" fmla="*/ 307 h 312"/>
                  <a:gd name="T2" fmla="*/ 186 w 186"/>
                  <a:gd name="T3" fmla="*/ 293 h 312"/>
                  <a:gd name="T4" fmla="*/ 178 w 186"/>
                  <a:gd name="T5" fmla="*/ 293 h 312"/>
                  <a:gd name="T6" fmla="*/ 164 w 186"/>
                  <a:gd name="T7" fmla="*/ 296 h 312"/>
                  <a:gd name="T8" fmla="*/ 141 w 186"/>
                  <a:gd name="T9" fmla="*/ 297 h 312"/>
                  <a:gd name="T10" fmla="*/ 113 w 186"/>
                  <a:gd name="T11" fmla="*/ 297 h 312"/>
                  <a:gd name="T12" fmla="*/ 87 w 186"/>
                  <a:gd name="T13" fmla="*/ 293 h 312"/>
                  <a:gd name="T14" fmla="*/ 59 w 186"/>
                  <a:gd name="T15" fmla="*/ 282 h 312"/>
                  <a:gd name="T16" fmla="*/ 37 w 186"/>
                  <a:gd name="T17" fmla="*/ 266 h 312"/>
                  <a:gd name="T18" fmla="*/ 22 w 186"/>
                  <a:gd name="T19" fmla="*/ 243 h 312"/>
                  <a:gd name="T20" fmla="*/ 15 w 186"/>
                  <a:gd name="T21" fmla="*/ 203 h 312"/>
                  <a:gd name="T22" fmla="*/ 19 w 186"/>
                  <a:gd name="T23" fmla="*/ 154 h 312"/>
                  <a:gd name="T24" fmla="*/ 38 w 186"/>
                  <a:gd name="T25" fmla="*/ 89 h 312"/>
                  <a:gd name="T26" fmla="*/ 75 w 186"/>
                  <a:gd name="T27" fmla="*/ 5 h 312"/>
                  <a:gd name="T28" fmla="*/ 68 w 186"/>
                  <a:gd name="T29" fmla="*/ 3 h 312"/>
                  <a:gd name="T30" fmla="*/ 60 w 186"/>
                  <a:gd name="T31" fmla="*/ 0 h 312"/>
                  <a:gd name="T32" fmla="*/ 24 w 186"/>
                  <a:gd name="T33" fmla="*/ 81 h 312"/>
                  <a:gd name="T34" fmla="*/ 4 w 186"/>
                  <a:gd name="T35" fmla="*/ 151 h 312"/>
                  <a:gd name="T36" fmla="*/ 0 w 186"/>
                  <a:gd name="T37" fmla="*/ 206 h 312"/>
                  <a:gd name="T38" fmla="*/ 7 w 186"/>
                  <a:gd name="T39" fmla="*/ 246 h 312"/>
                  <a:gd name="T40" fmla="*/ 28 w 186"/>
                  <a:gd name="T41" fmla="*/ 278 h 312"/>
                  <a:gd name="T42" fmla="*/ 53 w 186"/>
                  <a:gd name="T43" fmla="*/ 297 h 312"/>
                  <a:gd name="T44" fmla="*/ 84 w 186"/>
                  <a:gd name="T45" fmla="*/ 307 h 312"/>
                  <a:gd name="T46" fmla="*/ 113 w 186"/>
                  <a:gd name="T47" fmla="*/ 312 h 312"/>
                  <a:gd name="T48" fmla="*/ 141 w 186"/>
                  <a:gd name="T49" fmla="*/ 312 h 312"/>
                  <a:gd name="T50" fmla="*/ 166 w 186"/>
                  <a:gd name="T51" fmla="*/ 310 h 312"/>
                  <a:gd name="T52" fmla="*/ 181 w 186"/>
                  <a:gd name="T53" fmla="*/ 307 h 312"/>
                  <a:gd name="T54" fmla="*/ 186 w 186"/>
                  <a:gd name="T55" fmla="*/ 307 h 31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86"/>
                  <a:gd name="T85" fmla="*/ 0 h 312"/>
                  <a:gd name="T86" fmla="*/ 186 w 186"/>
                  <a:gd name="T87" fmla="*/ 312 h 31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86" h="312">
                    <a:moveTo>
                      <a:pt x="186" y="307"/>
                    </a:moveTo>
                    <a:lnTo>
                      <a:pt x="186" y="293"/>
                    </a:lnTo>
                    <a:lnTo>
                      <a:pt x="178" y="293"/>
                    </a:lnTo>
                    <a:lnTo>
                      <a:pt x="164" y="296"/>
                    </a:lnTo>
                    <a:lnTo>
                      <a:pt x="141" y="297"/>
                    </a:lnTo>
                    <a:lnTo>
                      <a:pt x="113" y="297"/>
                    </a:lnTo>
                    <a:lnTo>
                      <a:pt x="87" y="293"/>
                    </a:lnTo>
                    <a:lnTo>
                      <a:pt x="59" y="282"/>
                    </a:lnTo>
                    <a:lnTo>
                      <a:pt x="37" y="266"/>
                    </a:lnTo>
                    <a:lnTo>
                      <a:pt x="22" y="243"/>
                    </a:lnTo>
                    <a:lnTo>
                      <a:pt x="15" y="203"/>
                    </a:lnTo>
                    <a:lnTo>
                      <a:pt x="19" y="154"/>
                    </a:lnTo>
                    <a:lnTo>
                      <a:pt x="38" y="89"/>
                    </a:lnTo>
                    <a:lnTo>
                      <a:pt x="75" y="5"/>
                    </a:lnTo>
                    <a:lnTo>
                      <a:pt x="68" y="3"/>
                    </a:lnTo>
                    <a:lnTo>
                      <a:pt x="60" y="0"/>
                    </a:lnTo>
                    <a:lnTo>
                      <a:pt x="24" y="81"/>
                    </a:lnTo>
                    <a:lnTo>
                      <a:pt x="4" y="151"/>
                    </a:lnTo>
                    <a:lnTo>
                      <a:pt x="0" y="206"/>
                    </a:lnTo>
                    <a:lnTo>
                      <a:pt x="7" y="246"/>
                    </a:lnTo>
                    <a:lnTo>
                      <a:pt x="28" y="278"/>
                    </a:lnTo>
                    <a:lnTo>
                      <a:pt x="53" y="297"/>
                    </a:lnTo>
                    <a:lnTo>
                      <a:pt x="84" y="307"/>
                    </a:lnTo>
                    <a:lnTo>
                      <a:pt x="113" y="312"/>
                    </a:lnTo>
                    <a:lnTo>
                      <a:pt x="141" y="312"/>
                    </a:lnTo>
                    <a:lnTo>
                      <a:pt x="166" y="310"/>
                    </a:lnTo>
                    <a:lnTo>
                      <a:pt x="181" y="307"/>
                    </a:lnTo>
                    <a:lnTo>
                      <a:pt x="186" y="3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2" name="Freeform 398"/>
              <p:cNvSpPr>
                <a:spLocks/>
              </p:cNvSpPr>
              <p:nvPr/>
            </p:nvSpPr>
            <p:spPr bwMode="auto">
              <a:xfrm>
                <a:off x="2624" y="2685"/>
                <a:ext cx="7" cy="5"/>
              </a:xfrm>
              <a:custGeom>
                <a:avLst/>
                <a:gdLst>
                  <a:gd name="T0" fmla="*/ 11 w 21"/>
                  <a:gd name="T1" fmla="*/ 11 h 16"/>
                  <a:gd name="T2" fmla="*/ 17 w 21"/>
                  <a:gd name="T3" fmla="*/ 13 h 16"/>
                  <a:gd name="T4" fmla="*/ 21 w 21"/>
                  <a:gd name="T5" fmla="*/ 6 h 16"/>
                  <a:gd name="T6" fmla="*/ 15 w 21"/>
                  <a:gd name="T7" fmla="*/ 3 h 16"/>
                  <a:gd name="T8" fmla="*/ 9 w 21"/>
                  <a:gd name="T9" fmla="*/ 0 h 16"/>
                  <a:gd name="T10" fmla="*/ 0 w 21"/>
                  <a:gd name="T11" fmla="*/ 16 h 16"/>
                  <a:gd name="T12" fmla="*/ 3 w 21"/>
                  <a:gd name="T13" fmla="*/ 8 h 16"/>
                  <a:gd name="T14" fmla="*/ 11 w 21"/>
                  <a:gd name="T15" fmla="*/ 11 h 16"/>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16"/>
                  <a:gd name="T26" fmla="*/ 21 w 21"/>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16">
                    <a:moveTo>
                      <a:pt x="11" y="11"/>
                    </a:moveTo>
                    <a:lnTo>
                      <a:pt x="17" y="13"/>
                    </a:lnTo>
                    <a:lnTo>
                      <a:pt x="21" y="6"/>
                    </a:lnTo>
                    <a:lnTo>
                      <a:pt x="15" y="3"/>
                    </a:lnTo>
                    <a:lnTo>
                      <a:pt x="9" y="0"/>
                    </a:lnTo>
                    <a:lnTo>
                      <a:pt x="0" y="16"/>
                    </a:lnTo>
                    <a:lnTo>
                      <a:pt x="3" y="8"/>
                    </a:lnTo>
                    <a:lnTo>
                      <a:pt x="11"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3" name="Freeform 399"/>
              <p:cNvSpPr>
                <a:spLocks/>
              </p:cNvSpPr>
              <p:nvPr/>
            </p:nvSpPr>
            <p:spPr bwMode="auto">
              <a:xfrm>
                <a:off x="2627" y="2335"/>
                <a:ext cx="603" cy="353"/>
              </a:xfrm>
              <a:custGeom>
                <a:avLst/>
                <a:gdLst>
                  <a:gd name="T0" fmla="*/ 6 w 1809"/>
                  <a:gd name="T1" fmla="*/ 1053 h 1058"/>
                  <a:gd name="T2" fmla="*/ 12 w 1809"/>
                  <a:gd name="T3" fmla="*/ 1058 h 1058"/>
                  <a:gd name="T4" fmla="*/ 24 w 1809"/>
                  <a:gd name="T5" fmla="*/ 1040 h 1058"/>
                  <a:gd name="T6" fmla="*/ 43 w 1809"/>
                  <a:gd name="T7" fmla="*/ 1012 h 1058"/>
                  <a:gd name="T8" fmla="*/ 71 w 1809"/>
                  <a:gd name="T9" fmla="*/ 974 h 1058"/>
                  <a:gd name="T10" fmla="*/ 106 w 1809"/>
                  <a:gd name="T11" fmla="*/ 929 h 1058"/>
                  <a:gd name="T12" fmla="*/ 170 w 1809"/>
                  <a:gd name="T13" fmla="*/ 857 h 1058"/>
                  <a:gd name="T14" fmla="*/ 192 w 1809"/>
                  <a:gd name="T15" fmla="*/ 835 h 1058"/>
                  <a:gd name="T16" fmla="*/ 264 w 1809"/>
                  <a:gd name="T17" fmla="*/ 767 h 1058"/>
                  <a:gd name="T18" fmla="*/ 335 w 1809"/>
                  <a:gd name="T19" fmla="*/ 707 h 1058"/>
                  <a:gd name="T20" fmla="*/ 414 w 1809"/>
                  <a:gd name="T21" fmla="*/ 647 h 1058"/>
                  <a:gd name="T22" fmla="*/ 511 w 1809"/>
                  <a:gd name="T23" fmla="*/ 582 h 1058"/>
                  <a:gd name="T24" fmla="*/ 601 w 1809"/>
                  <a:gd name="T25" fmla="*/ 530 h 1058"/>
                  <a:gd name="T26" fmla="*/ 691 w 1809"/>
                  <a:gd name="T27" fmla="*/ 483 h 1058"/>
                  <a:gd name="T28" fmla="*/ 849 w 1809"/>
                  <a:gd name="T29" fmla="*/ 413 h 1058"/>
                  <a:gd name="T30" fmla="*/ 992 w 1809"/>
                  <a:gd name="T31" fmla="*/ 349 h 1058"/>
                  <a:gd name="T32" fmla="*/ 1142 w 1809"/>
                  <a:gd name="T33" fmla="*/ 284 h 1058"/>
                  <a:gd name="T34" fmla="*/ 1292 w 1809"/>
                  <a:gd name="T35" fmla="*/ 221 h 1058"/>
                  <a:gd name="T36" fmla="*/ 1441 w 1809"/>
                  <a:gd name="T37" fmla="*/ 161 h 1058"/>
                  <a:gd name="T38" fmla="*/ 1615 w 1809"/>
                  <a:gd name="T39" fmla="*/ 91 h 1058"/>
                  <a:gd name="T40" fmla="*/ 1703 w 1809"/>
                  <a:gd name="T41" fmla="*/ 56 h 1058"/>
                  <a:gd name="T42" fmla="*/ 1809 w 1809"/>
                  <a:gd name="T43" fmla="*/ 15 h 1058"/>
                  <a:gd name="T44" fmla="*/ 1808 w 1809"/>
                  <a:gd name="T45" fmla="*/ 7 h 1058"/>
                  <a:gd name="T46" fmla="*/ 1806 w 1809"/>
                  <a:gd name="T47" fmla="*/ 0 h 1058"/>
                  <a:gd name="T48" fmla="*/ 1700 w 1809"/>
                  <a:gd name="T49" fmla="*/ 41 h 1058"/>
                  <a:gd name="T50" fmla="*/ 1538 w 1809"/>
                  <a:gd name="T51" fmla="*/ 103 h 1058"/>
                  <a:gd name="T52" fmla="*/ 1435 w 1809"/>
                  <a:gd name="T53" fmla="*/ 146 h 1058"/>
                  <a:gd name="T54" fmla="*/ 1286 w 1809"/>
                  <a:gd name="T55" fmla="*/ 206 h 1058"/>
                  <a:gd name="T56" fmla="*/ 1136 w 1809"/>
                  <a:gd name="T57" fmla="*/ 270 h 1058"/>
                  <a:gd name="T58" fmla="*/ 986 w 1809"/>
                  <a:gd name="T59" fmla="*/ 334 h 1058"/>
                  <a:gd name="T60" fmla="*/ 843 w 1809"/>
                  <a:gd name="T61" fmla="*/ 398 h 1058"/>
                  <a:gd name="T62" fmla="*/ 735 w 1809"/>
                  <a:gd name="T63" fmla="*/ 448 h 1058"/>
                  <a:gd name="T64" fmla="*/ 595 w 1809"/>
                  <a:gd name="T65" fmla="*/ 519 h 1058"/>
                  <a:gd name="T66" fmla="*/ 488 w 1809"/>
                  <a:gd name="T67" fmla="*/ 579 h 1058"/>
                  <a:gd name="T68" fmla="*/ 405 w 1809"/>
                  <a:gd name="T69" fmla="*/ 635 h 1058"/>
                  <a:gd name="T70" fmla="*/ 326 w 1809"/>
                  <a:gd name="T71" fmla="*/ 695 h 1058"/>
                  <a:gd name="T72" fmla="*/ 255 w 1809"/>
                  <a:gd name="T73" fmla="*/ 756 h 1058"/>
                  <a:gd name="T74" fmla="*/ 204 w 1809"/>
                  <a:gd name="T75" fmla="*/ 803 h 1058"/>
                  <a:gd name="T76" fmla="*/ 120 w 1809"/>
                  <a:gd name="T77" fmla="*/ 893 h 1058"/>
                  <a:gd name="T78" fmla="*/ 95 w 1809"/>
                  <a:gd name="T79" fmla="*/ 921 h 1058"/>
                  <a:gd name="T80" fmla="*/ 59 w 1809"/>
                  <a:gd name="T81" fmla="*/ 965 h 1058"/>
                  <a:gd name="T82" fmla="*/ 31 w 1809"/>
                  <a:gd name="T83" fmla="*/ 1003 h 1058"/>
                  <a:gd name="T84" fmla="*/ 12 w 1809"/>
                  <a:gd name="T85" fmla="*/ 1031 h 1058"/>
                  <a:gd name="T86" fmla="*/ 9 w 1809"/>
                  <a:gd name="T87" fmla="*/ 1035 h 1058"/>
                  <a:gd name="T88" fmla="*/ 0 w 1809"/>
                  <a:gd name="T89" fmla="*/ 1050 h 1058"/>
                  <a:gd name="T90" fmla="*/ 6 w 1809"/>
                  <a:gd name="T91" fmla="*/ 1053 h 105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09"/>
                  <a:gd name="T139" fmla="*/ 0 h 1058"/>
                  <a:gd name="T140" fmla="*/ 1809 w 1809"/>
                  <a:gd name="T141" fmla="*/ 1058 h 105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09" h="1058">
                    <a:moveTo>
                      <a:pt x="6" y="1053"/>
                    </a:moveTo>
                    <a:lnTo>
                      <a:pt x="12" y="1058"/>
                    </a:lnTo>
                    <a:lnTo>
                      <a:pt x="24" y="1040"/>
                    </a:lnTo>
                    <a:lnTo>
                      <a:pt x="43" y="1012"/>
                    </a:lnTo>
                    <a:lnTo>
                      <a:pt x="71" y="974"/>
                    </a:lnTo>
                    <a:lnTo>
                      <a:pt x="106" y="929"/>
                    </a:lnTo>
                    <a:lnTo>
                      <a:pt x="170" y="857"/>
                    </a:lnTo>
                    <a:lnTo>
                      <a:pt x="192" y="835"/>
                    </a:lnTo>
                    <a:lnTo>
                      <a:pt x="264" y="767"/>
                    </a:lnTo>
                    <a:lnTo>
                      <a:pt x="335" y="707"/>
                    </a:lnTo>
                    <a:lnTo>
                      <a:pt x="414" y="647"/>
                    </a:lnTo>
                    <a:lnTo>
                      <a:pt x="511" y="582"/>
                    </a:lnTo>
                    <a:lnTo>
                      <a:pt x="601" y="530"/>
                    </a:lnTo>
                    <a:lnTo>
                      <a:pt x="691" y="483"/>
                    </a:lnTo>
                    <a:lnTo>
                      <a:pt x="849" y="413"/>
                    </a:lnTo>
                    <a:lnTo>
                      <a:pt x="992" y="349"/>
                    </a:lnTo>
                    <a:lnTo>
                      <a:pt x="1142" y="284"/>
                    </a:lnTo>
                    <a:lnTo>
                      <a:pt x="1292" y="221"/>
                    </a:lnTo>
                    <a:lnTo>
                      <a:pt x="1441" y="161"/>
                    </a:lnTo>
                    <a:lnTo>
                      <a:pt x="1615" y="91"/>
                    </a:lnTo>
                    <a:lnTo>
                      <a:pt x="1703" y="56"/>
                    </a:lnTo>
                    <a:lnTo>
                      <a:pt x="1809" y="15"/>
                    </a:lnTo>
                    <a:lnTo>
                      <a:pt x="1808" y="7"/>
                    </a:lnTo>
                    <a:lnTo>
                      <a:pt x="1806" y="0"/>
                    </a:lnTo>
                    <a:lnTo>
                      <a:pt x="1700" y="41"/>
                    </a:lnTo>
                    <a:lnTo>
                      <a:pt x="1538" y="103"/>
                    </a:lnTo>
                    <a:lnTo>
                      <a:pt x="1435" y="146"/>
                    </a:lnTo>
                    <a:lnTo>
                      <a:pt x="1286" y="206"/>
                    </a:lnTo>
                    <a:lnTo>
                      <a:pt x="1136" y="270"/>
                    </a:lnTo>
                    <a:lnTo>
                      <a:pt x="986" y="334"/>
                    </a:lnTo>
                    <a:lnTo>
                      <a:pt x="843" y="398"/>
                    </a:lnTo>
                    <a:lnTo>
                      <a:pt x="735" y="448"/>
                    </a:lnTo>
                    <a:lnTo>
                      <a:pt x="595" y="519"/>
                    </a:lnTo>
                    <a:lnTo>
                      <a:pt x="488" y="579"/>
                    </a:lnTo>
                    <a:lnTo>
                      <a:pt x="405" y="635"/>
                    </a:lnTo>
                    <a:lnTo>
                      <a:pt x="326" y="695"/>
                    </a:lnTo>
                    <a:lnTo>
                      <a:pt x="255" y="756"/>
                    </a:lnTo>
                    <a:lnTo>
                      <a:pt x="204" y="803"/>
                    </a:lnTo>
                    <a:lnTo>
                      <a:pt x="120" y="893"/>
                    </a:lnTo>
                    <a:lnTo>
                      <a:pt x="95" y="921"/>
                    </a:lnTo>
                    <a:lnTo>
                      <a:pt x="59" y="965"/>
                    </a:lnTo>
                    <a:lnTo>
                      <a:pt x="31" y="1003"/>
                    </a:lnTo>
                    <a:lnTo>
                      <a:pt x="12" y="1031"/>
                    </a:lnTo>
                    <a:lnTo>
                      <a:pt x="9" y="1035"/>
                    </a:lnTo>
                    <a:lnTo>
                      <a:pt x="0" y="1050"/>
                    </a:lnTo>
                    <a:lnTo>
                      <a:pt x="6" y="10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4" name="Freeform 400"/>
              <p:cNvSpPr>
                <a:spLocks/>
              </p:cNvSpPr>
              <p:nvPr/>
            </p:nvSpPr>
            <p:spPr bwMode="auto">
              <a:xfrm>
                <a:off x="3229" y="2321"/>
                <a:ext cx="50" cy="19"/>
              </a:xfrm>
              <a:custGeom>
                <a:avLst/>
                <a:gdLst>
                  <a:gd name="T0" fmla="*/ 4 w 150"/>
                  <a:gd name="T1" fmla="*/ 56 h 56"/>
                  <a:gd name="T2" fmla="*/ 150 w 150"/>
                  <a:gd name="T3" fmla="*/ 0 h 56"/>
                  <a:gd name="T4" fmla="*/ 88 w 150"/>
                  <a:gd name="T5" fmla="*/ 23 h 56"/>
                  <a:gd name="T6" fmla="*/ 85 w 150"/>
                  <a:gd name="T7" fmla="*/ 16 h 56"/>
                  <a:gd name="T8" fmla="*/ 82 w 150"/>
                  <a:gd name="T9" fmla="*/ 9 h 56"/>
                  <a:gd name="T10" fmla="*/ 0 w 150"/>
                  <a:gd name="T11" fmla="*/ 41 h 56"/>
                  <a:gd name="T12" fmla="*/ 3 w 150"/>
                  <a:gd name="T13" fmla="*/ 48 h 56"/>
                  <a:gd name="T14" fmla="*/ 4 w 150"/>
                  <a:gd name="T15" fmla="*/ 56 h 56"/>
                  <a:gd name="T16" fmla="*/ 0 60000 65536"/>
                  <a:gd name="T17" fmla="*/ 0 60000 65536"/>
                  <a:gd name="T18" fmla="*/ 0 60000 65536"/>
                  <a:gd name="T19" fmla="*/ 0 60000 65536"/>
                  <a:gd name="T20" fmla="*/ 0 60000 65536"/>
                  <a:gd name="T21" fmla="*/ 0 60000 65536"/>
                  <a:gd name="T22" fmla="*/ 0 60000 65536"/>
                  <a:gd name="T23" fmla="*/ 0 60000 65536"/>
                  <a:gd name="T24" fmla="*/ 0 w 150"/>
                  <a:gd name="T25" fmla="*/ 0 h 56"/>
                  <a:gd name="T26" fmla="*/ 150 w 150"/>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0" h="56">
                    <a:moveTo>
                      <a:pt x="4" y="56"/>
                    </a:moveTo>
                    <a:lnTo>
                      <a:pt x="150" y="0"/>
                    </a:lnTo>
                    <a:lnTo>
                      <a:pt x="88" y="23"/>
                    </a:lnTo>
                    <a:lnTo>
                      <a:pt x="85" y="16"/>
                    </a:lnTo>
                    <a:lnTo>
                      <a:pt x="82" y="9"/>
                    </a:lnTo>
                    <a:lnTo>
                      <a:pt x="0" y="41"/>
                    </a:lnTo>
                    <a:lnTo>
                      <a:pt x="3" y="48"/>
                    </a:lnTo>
                    <a:lnTo>
                      <a:pt x="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5" name="Freeform 401"/>
              <p:cNvSpPr>
                <a:spLocks/>
              </p:cNvSpPr>
              <p:nvPr/>
            </p:nvSpPr>
            <p:spPr bwMode="auto">
              <a:xfrm>
                <a:off x="3208" y="2163"/>
                <a:ext cx="610" cy="180"/>
              </a:xfrm>
              <a:custGeom>
                <a:avLst/>
                <a:gdLst>
                  <a:gd name="T0" fmla="*/ 147 w 1828"/>
                  <a:gd name="T1" fmla="*/ 490 h 539"/>
                  <a:gd name="T2" fmla="*/ 149 w 1828"/>
                  <a:gd name="T3" fmla="*/ 497 h 539"/>
                  <a:gd name="T4" fmla="*/ 222 w 1828"/>
                  <a:gd name="T5" fmla="*/ 469 h 539"/>
                  <a:gd name="T6" fmla="*/ 224 w 1828"/>
                  <a:gd name="T7" fmla="*/ 469 h 539"/>
                  <a:gd name="T8" fmla="*/ 230 w 1828"/>
                  <a:gd name="T9" fmla="*/ 467 h 539"/>
                  <a:gd name="T10" fmla="*/ 256 w 1828"/>
                  <a:gd name="T11" fmla="*/ 458 h 539"/>
                  <a:gd name="T12" fmla="*/ 299 w 1828"/>
                  <a:gd name="T13" fmla="*/ 441 h 539"/>
                  <a:gd name="T14" fmla="*/ 427 w 1828"/>
                  <a:gd name="T15" fmla="*/ 399 h 539"/>
                  <a:gd name="T16" fmla="*/ 510 w 1828"/>
                  <a:gd name="T17" fmla="*/ 372 h 539"/>
                  <a:gd name="T18" fmla="*/ 601 w 1828"/>
                  <a:gd name="T19" fmla="*/ 344 h 539"/>
                  <a:gd name="T20" fmla="*/ 701 w 1828"/>
                  <a:gd name="T21" fmla="*/ 316 h 539"/>
                  <a:gd name="T22" fmla="*/ 809 w 1828"/>
                  <a:gd name="T23" fmla="*/ 287 h 539"/>
                  <a:gd name="T24" fmla="*/ 921 w 1828"/>
                  <a:gd name="T25" fmla="*/ 257 h 539"/>
                  <a:gd name="T26" fmla="*/ 1035 w 1828"/>
                  <a:gd name="T27" fmla="*/ 229 h 539"/>
                  <a:gd name="T28" fmla="*/ 1153 w 1828"/>
                  <a:gd name="T29" fmla="*/ 204 h 539"/>
                  <a:gd name="T30" fmla="*/ 1174 w 1828"/>
                  <a:gd name="T31" fmla="*/ 198 h 539"/>
                  <a:gd name="T32" fmla="*/ 1230 w 1828"/>
                  <a:gd name="T33" fmla="*/ 179 h 539"/>
                  <a:gd name="T34" fmla="*/ 1315 w 1828"/>
                  <a:gd name="T35" fmla="*/ 151 h 539"/>
                  <a:gd name="T36" fmla="*/ 1424 w 1828"/>
                  <a:gd name="T37" fmla="*/ 117 h 539"/>
                  <a:gd name="T38" fmla="*/ 1550 w 1828"/>
                  <a:gd name="T39" fmla="*/ 82 h 539"/>
                  <a:gd name="T40" fmla="*/ 1685 w 1828"/>
                  <a:gd name="T41" fmla="*/ 47 h 539"/>
                  <a:gd name="T42" fmla="*/ 1828 w 1828"/>
                  <a:gd name="T43" fmla="*/ 14 h 539"/>
                  <a:gd name="T44" fmla="*/ 1816 w 1828"/>
                  <a:gd name="T45" fmla="*/ 0 h 539"/>
                  <a:gd name="T46" fmla="*/ 1682 w 1828"/>
                  <a:gd name="T47" fmla="*/ 32 h 539"/>
                  <a:gd name="T48" fmla="*/ 1547 w 1828"/>
                  <a:gd name="T49" fmla="*/ 67 h 539"/>
                  <a:gd name="T50" fmla="*/ 1421 w 1828"/>
                  <a:gd name="T51" fmla="*/ 103 h 539"/>
                  <a:gd name="T52" fmla="*/ 1312 w 1828"/>
                  <a:gd name="T53" fmla="*/ 137 h 539"/>
                  <a:gd name="T54" fmla="*/ 1227 w 1828"/>
                  <a:gd name="T55" fmla="*/ 165 h 539"/>
                  <a:gd name="T56" fmla="*/ 1171 w 1828"/>
                  <a:gd name="T57" fmla="*/ 184 h 539"/>
                  <a:gd name="T58" fmla="*/ 1150 w 1828"/>
                  <a:gd name="T59" fmla="*/ 190 h 539"/>
                  <a:gd name="T60" fmla="*/ 1033 w 1828"/>
                  <a:gd name="T61" fmla="*/ 215 h 539"/>
                  <a:gd name="T62" fmla="*/ 918 w 1828"/>
                  <a:gd name="T63" fmla="*/ 243 h 539"/>
                  <a:gd name="T64" fmla="*/ 806 w 1828"/>
                  <a:gd name="T65" fmla="*/ 272 h 539"/>
                  <a:gd name="T66" fmla="*/ 698 w 1828"/>
                  <a:gd name="T67" fmla="*/ 302 h 539"/>
                  <a:gd name="T68" fmla="*/ 598 w 1828"/>
                  <a:gd name="T69" fmla="*/ 330 h 539"/>
                  <a:gd name="T70" fmla="*/ 507 w 1828"/>
                  <a:gd name="T71" fmla="*/ 358 h 539"/>
                  <a:gd name="T72" fmla="*/ 424 w 1828"/>
                  <a:gd name="T73" fmla="*/ 384 h 539"/>
                  <a:gd name="T74" fmla="*/ 296 w 1828"/>
                  <a:gd name="T75" fmla="*/ 427 h 539"/>
                  <a:gd name="T76" fmla="*/ 253 w 1828"/>
                  <a:gd name="T77" fmla="*/ 443 h 539"/>
                  <a:gd name="T78" fmla="*/ 227 w 1828"/>
                  <a:gd name="T79" fmla="*/ 452 h 539"/>
                  <a:gd name="T80" fmla="*/ 212 w 1828"/>
                  <a:gd name="T81" fmla="*/ 455 h 539"/>
                  <a:gd name="T82" fmla="*/ 178 w 1828"/>
                  <a:gd name="T83" fmla="*/ 469 h 539"/>
                  <a:gd name="T84" fmla="*/ 0 w 1828"/>
                  <a:gd name="T85" fmla="*/ 539 h 539"/>
                  <a:gd name="T86" fmla="*/ 144 w 1828"/>
                  <a:gd name="T87" fmla="*/ 483 h 539"/>
                  <a:gd name="T88" fmla="*/ 147 w 1828"/>
                  <a:gd name="T89" fmla="*/ 490 h 5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28"/>
                  <a:gd name="T136" fmla="*/ 0 h 539"/>
                  <a:gd name="T137" fmla="*/ 1828 w 1828"/>
                  <a:gd name="T138" fmla="*/ 539 h 5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28" h="539">
                    <a:moveTo>
                      <a:pt x="147" y="490"/>
                    </a:moveTo>
                    <a:lnTo>
                      <a:pt x="149" y="497"/>
                    </a:lnTo>
                    <a:lnTo>
                      <a:pt x="222" y="469"/>
                    </a:lnTo>
                    <a:lnTo>
                      <a:pt x="224" y="469"/>
                    </a:lnTo>
                    <a:lnTo>
                      <a:pt x="230" y="467"/>
                    </a:lnTo>
                    <a:lnTo>
                      <a:pt x="256" y="458"/>
                    </a:lnTo>
                    <a:lnTo>
                      <a:pt x="299" y="441"/>
                    </a:lnTo>
                    <a:lnTo>
                      <a:pt x="427" y="399"/>
                    </a:lnTo>
                    <a:lnTo>
                      <a:pt x="510" y="372"/>
                    </a:lnTo>
                    <a:lnTo>
                      <a:pt x="601" y="344"/>
                    </a:lnTo>
                    <a:lnTo>
                      <a:pt x="701" y="316"/>
                    </a:lnTo>
                    <a:lnTo>
                      <a:pt x="809" y="287"/>
                    </a:lnTo>
                    <a:lnTo>
                      <a:pt x="921" y="257"/>
                    </a:lnTo>
                    <a:lnTo>
                      <a:pt x="1035" y="229"/>
                    </a:lnTo>
                    <a:lnTo>
                      <a:pt x="1153" y="204"/>
                    </a:lnTo>
                    <a:lnTo>
                      <a:pt x="1174" y="198"/>
                    </a:lnTo>
                    <a:lnTo>
                      <a:pt x="1230" y="179"/>
                    </a:lnTo>
                    <a:lnTo>
                      <a:pt x="1315" y="151"/>
                    </a:lnTo>
                    <a:lnTo>
                      <a:pt x="1424" y="117"/>
                    </a:lnTo>
                    <a:lnTo>
                      <a:pt x="1550" y="82"/>
                    </a:lnTo>
                    <a:lnTo>
                      <a:pt x="1685" y="47"/>
                    </a:lnTo>
                    <a:lnTo>
                      <a:pt x="1828" y="14"/>
                    </a:lnTo>
                    <a:lnTo>
                      <a:pt x="1816" y="0"/>
                    </a:lnTo>
                    <a:lnTo>
                      <a:pt x="1682" y="32"/>
                    </a:lnTo>
                    <a:lnTo>
                      <a:pt x="1547" y="67"/>
                    </a:lnTo>
                    <a:lnTo>
                      <a:pt x="1421" y="103"/>
                    </a:lnTo>
                    <a:lnTo>
                      <a:pt x="1312" y="137"/>
                    </a:lnTo>
                    <a:lnTo>
                      <a:pt x="1227" y="165"/>
                    </a:lnTo>
                    <a:lnTo>
                      <a:pt x="1171" y="184"/>
                    </a:lnTo>
                    <a:lnTo>
                      <a:pt x="1150" y="190"/>
                    </a:lnTo>
                    <a:lnTo>
                      <a:pt x="1033" y="215"/>
                    </a:lnTo>
                    <a:lnTo>
                      <a:pt x="918" y="243"/>
                    </a:lnTo>
                    <a:lnTo>
                      <a:pt x="806" y="272"/>
                    </a:lnTo>
                    <a:lnTo>
                      <a:pt x="698" y="302"/>
                    </a:lnTo>
                    <a:lnTo>
                      <a:pt x="598" y="330"/>
                    </a:lnTo>
                    <a:lnTo>
                      <a:pt x="507" y="358"/>
                    </a:lnTo>
                    <a:lnTo>
                      <a:pt x="424" y="384"/>
                    </a:lnTo>
                    <a:lnTo>
                      <a:pt x="296" y="427"/>
                    </a:lnTo>
                    <a:lnTo>
                      <a:pt x="253" y="443"/>
                    </a:lnTo>
                    <a:lnTo>
                      <a:pt x="227" y="452"/>
                    </a:lnTo>
                    <a:lnTo>
                      <a:pt x="212" y="455"/>
                    </a:lnTo>
                    <a:lnTo>
                      <a:pt x="178" y="469"/>
                    </a:lnTo>
                    <a:lnTo>
                      <a:pt x="0" y="539"/>
                    </a:lnTo>
                    <a:lnTo>
                      <a:pt x="144" y="483"/>
                    </a:lnTo>
                    <a:lnTo>
                      <a:pt x="147" y="4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6" name="Freeform 402"/>
              <p:cNvSpPr>
                <a:spLocks/>
              </p:cNvSpPr>
              <p:nvPr/>
            </p:nvSpPr>
            <p:spPr bwMode="auto">
              <a:xfrm>
                <a:off x="3814" y="2148"/>
                <a:ext cx="179" cy="20"/>
              </a:xfrm>
              <a:custGeom>
                <a:avLst/>
                <a:gdLst>
                  <a:gd name="T0" fmla="*/ 12 w 538"/>
                  <a:gd name="T1" fmla="*/ 59 h 59"/>
                  <a:gd name="T2" fmla="*/ 143 w 538"/>
                  <a:gd name="T3" fmla="*/ 34 h 59"/>
                  <a:gd name="T4" fmla="*/ 271 w 538"/>
                  <a:gd name="T5" fmla="*/ 18 h 59"/>
                  <a:gd name="T6" fmla="*/ 383 w 538"/>
                  <a:gd name="T7" fmla="*/ 15 h 59"/>
                  <a:gd name="T8" fmla="*/ 473 w 538"/>
                  <a:gd name="T9" fmla="*/ 27 h 59"/>
                  <a:gd name="T10" fmla="*/ 532 w 538"/>
                  <a:gd name="T11" fmla="*/ 56 h 59"/>
                  <a:gd name="T12" fmla="*/ 535 w 538"/>
                  <a:gd name="T13" fmla="*/ 51 h 59"/>
                  <a:gd name="T14" fmla="*/ 538 w 538"/>
                  <a:gd name="T15" fmla="*/ 45 h 59"/>
                  <a:gd name="T16" fmla="*/ 473 w 538"/>
                  <a:gd name="T17" fmla="*/ 12 h 59"/>
                  <a:gd name="T18" fmla="*/ 383 w 538"/>
                  <a:gd name="T19" fmla="*/ 0 h 59"/>
                  <a:gd name="T20" fmla="*/ 271 w 538"/>
                  <a:gd name="T21" fmla="*/ 3 h 59"/>
                  <a:gd name="T22" fmla="*/ 143 w 538"/>
                  <a:gd name="T23" fmla="*/ 20 h 59"/>
                  <a:gd name="T24" fmla="*/ 0 w 538"/>
                  <a:gd name="T25" fmla="*/ 45 h 59"/>
                  <a:gd name="T26" fmla="*/ 12 w 538"/>
                  <a:gd name="T27" fmla="*/ 59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8"/>
                  <a:gd name="T43" fmla="*/ 0 h 59"/>
                  <a:gd name="T44" fmla="*/ 538 w 538"/>
                  <a:gd name="T45" fmla="*/ 59 h 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8" h="59">
                    <a:moveTo>
                      <a:pt x="12" y="59"/>
                    </a:moveTo>
                    <a:lnTo>
                      <a:pt x="143" y="34"/>
                    </a:lnTo>
                    <a:lnTo>
                      <a:pt x="271" y="18"/>
                    </a:lnTo>
                    <a:lnTo>
                      <a:pt x="383" y="15"/>
                    </a:lnTo>
                    <a:lnTo>
                      <a:pt x="473" y="27"/>
                    </a:lnTo>
                    <a:lnTo>
                      <a:pt x="532" y="56"/>
                    </a:lnTo>
                    <a:lnTo>
                      <a:pt x="535" y="51"/>
                    </a:lnTo>
                    <a:lnTo>
                      <a:pt x="538" y="45"/>
                    </a:lnTo>
                    <a:lnTo>
                      <a:pt x="473" y="12"/>
                    </a:lnTo>
                    <a:lnTo>
                      <a:pt x="383" y="0"/>
                    </a:lnTo>
                    <a:lnTo>
                      <a:pt x="271" y="3"/>
                    </a:lnTo>
                    <a:lnTo>
                      <a:pt x="143" y="20"/>
                    </a:lnTo>
                    <a:lnTo>
                      <a:pt x="0" y="45"/>
                    </a:lnTo>
                    <a:lnTo>
                      <a:pt x="12"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7" name="Freeform 403"/>
              <p:cNvSpPr>
                <a:spLocks/>
              </p:cNvSpPr>
              <p:nvPr/>
            </p:nvSpPr>
            <p:spPr bwMode="auto">
              <a:xfrm>
                <a:off x="3992" y="2163"/>
                <a:ext cx="1" cy="5"/>
              </a:xfrm>
              <a:custGeom>
                <a:avLst/>
                <a:gdLst>
                  <a:gd name="T0" fmla="*/ 0 w 3"/>
                  <a:gd name="T1" fmla="*/ 8 h 15"/>
                  <a:gd name="T2" fmla="*/ 0 w 3"/>
                  <a:gd name="T3" fmla="*/ 0 h 15"/>
                  <a:gd name="T4" fmla="*/ 0 w 3"/>
                  <a:gd name="T5" fmla="*/ 15 h 15"/>
                  <a:gd name="T6" fmla="*/ 3 w 3"/>
                  <a:gd name="T7" fmla="*/ 2 h 15"/>
                  <a:gd name="T8" fmla="*/ 3 w 3"/>
                  <a:gd name="T9" fmla="*/ 2 h 15"/>
                  <a:gd name="T10" fmla="*/ 0 w 3"/>
                  <a:gd name="T11" fmla="*/ 8 h 15"/>
                  <a:gd name="T12" fmla="*/ 0 60000 65536"/>
                  <a:gd name="T13" fmla="*/ 0 60000 65536"/>
                  <a:gd name="T14" fmla="*/ 0 60000 65536"/>
                  <a:gd name="T15" fmla="*/ 0 60000 65536"/>
                  <a:gd name="T16" fmla="*/ 0 60000 65536"/>
                  <a:gd name="T17" fmla="*/ 0 60000 65536"/>
                  <a:gd name="T18" fmla="*/ 0 w 3"/>
                  <a:gd name="T19" fmla="*/ 0 h 15"/>
                  <a:gd name="T20" fmla="*/ 3 w 3"/>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3" h="15">
                    <a:moveTo>
                      <a:pt x="0" y="8"/>
                    </a:moveTo>
                    <a:lnTo>
                      <a:pt x="0" y="0"/>
                    </a:lnTo>
                    <a:lnTo>
                      <a:pt x="0" y="15"/>
                    </a:lnTo>
                    <a:lnTo>
                      <a:pt x="3" y="2"/>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8" name="Freeform 404"/>
              <p:cNvSpPr>
                <a:spLocks/>
              </p:cNvSpPr>
              <p:nvPr/>
            </p:nvSpPr>
            <p:spPr bwMode="auto">
              <a:xfrm>
                <a:off x="3473" y="2161"/>
                <a:ext cx="519" cy="219"/>
              </a:xfrm>
              <a:custGeom>
                <a:avLst/>
                <a:gdLst>
                  <a:gd name="T0" fmla="*/ 1556 w 1556"/>
                  <a:gd name="T1" fmla="*/ 4 h 657"/>
                  <a:gd name="T2" fmla="*/ 1549 w 1556"/>
                  <a:gd name="T3" fmla="*/ 4 h 657"/>
                  <a:gd name="T4" fmla="*/ 1522 w 1556"/>
                  <a:gd name="T5" fmla="*/ 1 h 657"/>
                  <a:gd name="T6" fmla="*/ 1481 w 1556"/>
                  <a:gd name="T7" fmla="*/ 0 h 657"/>
                  <a:gd name="T8" fmla="*/ 1423 w 1556"/>
                  <a:gd name="T9" fmla="*/ 1 h 657"/>
                  <a:gd name="T10" fmla="*/ 1351 w 1556"/>
                  <a:gd name="T11" fmla="*/ 6 h 657"/>
                  <a:gd name="T12" fmla="*/ 1264 w 1556"/>
                  <a:gd name="T13" fmla="*/ 16 h 657"/>
                  <a:gd name="T14" fmla="*/ 1158 w 1556"/>
                  <a:gd name="T15" fmla="*/ 34 h 657"/>
                  <a:gd name="T16" fmla="*/ 1049 w 1556"/>
                  <a:gd name="T17" fmla="*/ 60 h 657"/>
                  <a:gd name="T18" fmla="*/ 923 w 1556"/>
                  <a:gd name="T19" fmla="*/ 98 h 657"/>
                  <a:gd name="T20" fmla="*/ 777 w 1556"/>
                  <a:gd name="T21" fmla="*/ 149 h 657"/>
                  <a:gd name="T22" fmla="*/ 659 w 1556"/>
                  <a:gd name="T23" fmla="*/ 202 h 657"/>
                  <a:gd name="T24" fmla="*/ 469 w 1556"/>
                  <a:gd name="T25" fmla="*/ 293 h 657"/>
                  <a:gd name="T26" fmla="*/ 461 w 1556"/>
                  <a:gd name="T27" fmla="*/ 299 h 657"/>
                  <a:gd name="T28" fmla="*/ 450 w 1556"/>
                  <a:gd name="T29" fmla="*/ 305 h 657"/>
                  <a:gd name="T30" fmla="*/ 423 w 1556"/>
                  <a:gd name="T31" fmla="*/ 321 h 657"/>
                  <a:gd name="T32" fmla="*/ 389 w 1556"/>
                  <a:gd name="T33" fmla="*/ 341 h 657"/>
                  <a:gd name="T34" fmla="*/ 348 w 1556"/>
                  <a:gd name="T35" fmla="*/ 368 h 657"/>
                  <a:gd name="T36" fmla="*/ 286 w 1556"/>
                  <a:gd name="T37" fmla="*/ 408 h 657"/>
                  <a:gd name="T38" fmla="*/ 251 w 1556"/>
                  <a:gd name="T39" fmla="*/ 433 h 657"/>
                  <a:gd name="T40" fmla="*/ 199 w 1556"/>
                  <a:gd name="T41" fmla="*/ 470 h 657"/>
                  <a:gd name="T42" fmla="*/ 148 w 1556"/>
                  <a:gd name="T43" fmla="*/ 511 h 657"/>
                  <a:gd name="T44" fmla="*/ 96 w 1556"/>
                  <a:gd name="T45" fmla="*/ 555 h 657"/>
                  <a:gd name="T46" fmla="*/ 55 w 1556"/>
                  <a:gd name="T47" fmla="*/ 592 h 657"/>
                  <a:gd name="T48" fmla="*/ 0 w 1556"/>
                  <a:gd name="T49" fmla="*/ 648 h 657"/>
                  <a:gd name="T50" fmla="*/ 5 w 1556"/>
                  <a:gd name="T51" fmla="*/ 652 h 657"/>
                  <a:gd name="T52" fmla="*/ 9 w 1556"/>
                  <a:gd name="T53" fmla="*/ 657 h 657"/>
                  <a:gd name="T54" fmla="*/ 46 w 1556"/>
                  <a:gd name="T55" fmla="*/ 618 h 657"/>
                  <a:gd name="T56" fmla="*/ 105 w 1556"/>
                  <a:gd name="T57" fmla="*/ 567 h 657"/>
                  <a:gd name="T58" fmla="*/ 157 w 1556"/>
                  <a:gd name="T59" fmla="*/ 523 h 657"/>
                  <a:gd name="T60" fmla="*/ 208 w 1556"/>
                  <a:gd name="T61" fmla="*/ 481 h 657"/>
                  <a:gd name="T62" fmla="*/ 260 w 1556"/>
                  <a:gd name="T63" fmla="*/ 445 h 657"/>
                  <a:gd name="T64" fmla="*/ 324 w 1556"/>
                  <a:gd name="T65" fmla="*/ 399 h 657"/>
                  <a:gd name="T66" fmla="*/ 354 w 1556"/>
                  <a:gd name="T67" fmla="*/ 380 h 657"/>
                  <a:gd name="T68" fmla="*/ 395 w 1556"/>
                  <a:gd name="T69" fmla="*/ 353 h 657"/>
                  <a:gd name="T70" fmla="*/ 429 w 1556"/>
                  <a:gd name="T71" fmla="*/ 333 h 657"/>
                  <a:gd name="T72" fmla="*/ 456 w 1556"/>
                  <a:gd name="T73" fmla="*/ 316 h 657"/>
                  <a:gd name="T74" fmla="*/ 476 w 1556"/>
                  <a:gd name="T75" fmla="*/ 305 h 657"/>
                  <a:gd name="T76" fmla="*/ 481 w 1556"/>
                  <a:gd name="T77" fmla="*/ 302 h 657"/>
                  <a:gd name="T78" fmla="*/ 612 w 1556"/>
                  <a:gd name="T79" fmla="*/ 237 h 657"/>
                  <a:gd name="T80" fmla="*/ 794 w 1556"/>
                  <a:gd name="T81" fmla="*/ 160 h 657"/>
                  <a:gd name="T82" fmla="*/ 925 w 1556"/>
                  <a:gd name="T83" fmla="*/ 113 h 657"/>
                  <a:gd name="T84" fmla="*/ 1052 w 1556"/>
                  <a:gd name="T85" fmla="*/ 75 h 657"/>
                  <a:gd name="T86" fmla="*/ 1170 w 1556"/>
                  <a:gd name="T87" fmla="*/ 48 h 657"/>
                  <a:gd name="T88" fmla="*/ 1264 w 1556"/>
                  <a:gd name="T89" fmla="*/ 31 h 657"/>
                  <a:gd name="T90" fmla="*/ 1351 w 1556"/>
                  <a:gd name="T91" fmla="*/ 20 h 657"/>
                  <a:gd name="T92" fmla="*/ 1423 w 1556"/>
                  <a:gd name="T93" fmla="*/ 16 h 657"/>
                  <a:gd name="T94" fmla="*/ 1481 w 1556"/>
                  <a:gd name="T95" fmla="*/ 14 h 657"/>
                  <a:gd name="T96" fmla="*/ 1522 w 1556"/>
                  <a:gd name="T97" fmla="*/ 16 h 657"/>
                  <a:gd name="T98" fmla="*/ 1549 w 1556"/>
                  <a:gd name="T99" fmla="*/ 19 h 657"/>
                  <a:gd name="T100" fmla="*/ 1556 w 1556"/>
                  <a:gd name="T101" fmla="*/ 19 h 657"/>
                  <a:gd name="T102" fmla="*/ 1556 w 1556"/>
                  <a:gd name="T103" fmla="*/ 4 h 65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56"/>
                  <a:gd name="T157" fmla="*/ 0 h 657"/>
                  <a:gd name="T158" fmla="*/ 1556 w 1556"/>
                  <a:gd name="T159" fmla="*/ 657 h 65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56" h="657">
                    <a:moveTo>
                      <a:pt x="1556" y="4"/>
                    </a:moveTo>
                    <a:lnTo>
                      <a:pt x="1549" y="4"/>
                    </a:lnTo>
                    <a:lnTo>
                      <a:pt x="1522" y="1"/>
                    </a:lnTo>
                    <a:lnTo>
                      <a:pt x="1481" y="0"/>
                    </a:lnTo>
                    <a:lnTo>
                      <a:pt x="1423" y="1"/>
                    </a:lnTo>
                    <a:lnTo>
                      <a:pt x="1351" y="6"/>
                    </a:lnTo>
                    <a:lnTo>
                      <a:pt x="1264" y="16"/>
                    </a:lnTo>
                    <a:lnTo>
                      <a:pt x="1158" y="34"/>
                    </a:lnTo>
                    <a:lnTo>
                      <a:pt x="1049" y="60"/>
                    </a:lnTo>
                    <a:lnTo>
                      <a:pt x="923" y="98"/>
                    </a:lnTo>
                    <a:lnTo>
                      <a:pt x="777" y="149"/>
                    </a:lnTo>
                    <a:lnTo>
                      <a:pt x="659" y="202"/>
                    </a:lnTo>
                    <a:lnTo>
                      <a:pt x="469" y="293"/>
                    </a:lnTo>
                    <a:lnTo>
                      <a:pt x="461" y="299"/>
                    </a:lnTo>
                    <a:lnTo>
                      <a:pt x="450" y="305"/>
                    </a:lnTo>
                    <a:lnTo>
                      <a:pt x="423" y="321"/>
                    </a:lnTo>
                    <a:lnTo>
                      <a:pt x="389" y="341"/>
                    </a:lnTo>
                    <a:lnTo>
                      <a:pt x="348" y="368"/>
                    </a:lnTo>
                    <a:lnTo>
                      <a:pt x="286" y="408"/>
                    </a:lnTo>
                    <a:lnTo>
                      <a:pt x="251" y="433"/>
                    </a:lnTo>
                    <a:lnTo>
                      <a:pt x="199" y="470"/>
                    </a:lnTo>
                    <a:lnTo>
                      <a:pt x="148" y="511"/>
                    </a:lnTo>
                    <a:lnTo>
                      <a:pt x="96" y="555"/>
                    </a:lnTo>
                    <a:lnTo>
                      <a:pt x="55" y="592"/>
                    </a:lnTo>
                    <a:lnTo>
                      <a:pt x="0" y="648"/>
                    </a:lnTo>
                    <a:lnTo>
                      <a:pt x="5" y="652"/>
                    </a:lnTo>
                    <a:lnTo>
                      <a:pt x="9" y="657"/>
                    </a:lnTo>
                    <a:lnTo>
                      <a:pt x="46" y="618"/>
                    </a:lnTo>
                    <a:lnTo>
                      <a:pt x="105" y="567"/>
                    </a:lnTo>
                    <a:lnTo>
                      <a:pt x="157" y="523"/>
                    </a:lnTo>
                    <a:lnTo>
                      <a:pt x="208" y="481"/>
                    </a:lnTo>
                    <a:lnTo>
                      <a:pt x="260" y="445"/>
                    </a:lnTo>
                    <a:lnTo>
                      <a:pt x="324" y="399"/>
                    </a:lnTo>
                    <a:lnTo>
                      <a:pt x="354" y="380"/>
                    </a:lnTo>
                    <a:lnTo>
                      <a:pt x="395" y="353"/>
                    </a:lnTo>
                    <a:lnTo>
                      <a:pt x="429" y="333"/>
                    </a:lnTo>
                    <a:lnTo>
                      <a:pt x="456" y="316"/>
                    </a:lnTo>
                    <a:lnTo>
                      <a:pt x="476" y="305"/>
                    </a:lnTo>
                    <a:lnTo>
                      <a:pt x="481" y="302"/>
                    </a:lnTo>
                    <a:lnTo>
                      <a:pt x="612" y="237"/>
                    </a:lnTo>
                    <a:lnTo>
                      <a:pt x="794" y="160"/>
                    </a:lnTo>
                    <a:lnTo>
                      <a:pt x="925" y="113"/>
                    </a:lnTo>
                    <a:lnTo>
                      <a:pt x="1052" y="75"/>
                    </a:lnTo>
                    <a:lnTo>
                      <a:pt x="1170" y="48"/>
                    </a:lnTo>
                    <a:lnTo>
                      <a:pt x="1264" y="31"/>
                    </a:lnTo>
                    <a:lnTo>
                      <a:pt x="1351" y="20"/>
                    </a:lnTo>
                    <a:lnTo>
                      <a:pt x="1423" y="16"/>
                    </a:lnTo>
                    <a:lnTo>
                      <a:pt x="1481" y="14"/>
                    </a:lnTo>
                    <a:lnTo>
                      <a:pt x="1522" y="16"/>
                    </a:lnTo>
                    <a:lnTo>
                      <a:pt x="1549" y="19"/>
                    </a:lnTo>
                    <a:lnTo>
                      <a:pt x="1556" y="19"/>
                    </a:lnTo>
                    <a:lnTo>
                      <a:pt x="155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9" name="Freeform 405"/>
              <p:cNvSpPr>
                <a:spLocks/>
              </p:cNvSpPr>
              <p:nvPr/>
            </p:nvSpPr>
            <p:spPr bwMode="auto">
              <a:xfrm>
                <a:off x="2629" y="2377"/>
                <a:ext cx="848" cy="413"/>
              </a:xfrm>
              <a:custGeom>
                <a:avLst/>
                <a:gdLst>
                  <a:gd name="T0" fmla="*/ 2479 w 2544"/>
                  <a:gd name="T1" fmla="*/ 56 h 1238"/>
                  <a:gd name="T2" fmla="*/ 2438 w 2544"/>
                  <a:gd name="T3" fmla="*/ 96 h 1238"/>
                  <a:gd name="T4" fmla="*/ 2276 w 2544"/>
                  <a:gd name="T5" fmla="*/ 228 h 1238"/>
                  <a:gd name="T6" fmla="*/ 2102 w 2544"/>
                  <a:gd name="T7" fmla="*/ 347 h 1238"/>
                  <a:gd name="T8" fmla="*/ 1909 w 2544"/>
                  <a:gd name="T9" fmla="*/ 456 h 1238"/>
                  <a:gd name="T10" fmla="*/ 1713 w 2544"/>
                  <a:gd name="T11" fmla="*/ 537 h 1238"/>
                  <a:gd name="T12" fmla="*/ 1523 w 2544"/>
                  <a:gd name="T13" fmla="*/ 582 h 1238"/>
                  <a:gd name="T14" fmla="*/ 1504 w 2544"/>
                  <a:gd name="T15" fmla="*/ 586 h 1238"/>
                  <a:gd name="T16" fmla="*/ 1448 w 2544"/>
                  <a:gd name="T17" fmla="*/ 599 h 1238"/>
                  <a:gd name="T18" fmla="*/ 1336 w 2544"/>
                  <a:gd name="T19" fmla="*/ 623 h 1238"/>
                  <a:gd name="T20" fmla="*/ 1209 w 2544"/>
                  <a:gd name="T21" fmla="*/ 643 h 1238"/>
                  <a:gd name="T22" fmla="*/ 1021 w 2544"/>
                  <a:gd name="T23" fmla="*/ 668 h 1238"/>
                  <a:gd name="T24" fmla="*/ 782 w 2544"/>
                  <a:gd name="T25" fmla="*/ 692 h 1238"/>
                  <a:gd name="T26" fmla="*/ 526 w 2544"/>
                  <a:gd name="T27" fmla="*/ 742 h 1238"/>
                  <a:gd name="T28" fmla="*/ 300 w 2544"/>
                  <a:gd name="T29" fmla="*/ 835 h 1238"/>
                  <a:gd name="T30" fmla="*/ 129 w 2544"/>
                  <a:gd name="T31" fmla="*/ 944 h 1238"/>
                  <a:gd name="T32" fmla="*/ 20 w 2544"/>
                  <a:gd name="T33" fmla="*/ 1066 h 1238"/>
                  <a:gd name="T34" fmla="*/ 7 w 2544"/>
                  <a:gd name="T35" fmla="*/ 1171 h 1238"/>
                  <a:gd name="T36" fmla="*/ 112 w 2544"/>
                  <a:gd name="T37" fmla="*/ 1238 h 1238"/>
                  <a:gd name="T38" fmla="*/ 118 w 2544"/>
                  <a:gd name="T39" fmla="*/ 1224 h 1238"/>
                  <a:gd name="T40" fmla="*/ 22 w 2544"/>
                  <a:gd name="T41" fmla="*/ 1168 h 1238"/>
                  <a:gd name="T42" fmla="*/ 32 w 2544"/>
                  <a:gd name="T43" fmla="*/ 1075 h 1238"/>
                  <a:gd name="T44" fmla="*/ 126 w 2544"/>
                  <a:gd name="T45" fmla="*/ 964 h 1238"/>
                  <a:gd name="T46" fmla="*/ 306 w 2544"/>
                  <a:gd name="T47" fmla="*/ 847 h 1238"/>
                  <a:gd name="T48" fmla="*/ 529 w 2544"/>
                  <a:gd name="T49" fmla="*/ 757 h 1238"/>
                  <a:gd name="T50" fmla="*/ 782 w 2544"/>
                  <a:gd name="T51" fmla="*/ 707 h 1238"/>
                  <a:gd name="T52" fmla="*/ 1021 w 2544"/>
                  <a:gd name="T53" fmla="*/ 683 h 1238"/>
                  <a:gd name="T54" fmla="*/ 1209 w 2544"/>
                  <a:gd name="T55" fmla="*/ 658 h 1238"/>
                  <a:gd name="T56" fmla="*/ 1368 w 2544"/>
                  <a:gd name="T57" fmla="*/ 632 h 1238"/>
                  <a:gd name="T58" fmla="*/ 1451 w 2544"/>
                  <a:gd name="T59" fmla="*/ 614 h 1238"/>
                  <a:gd name="T60" fmla="*/ 1507 w 2544"/>
                  <a:gd name="T61" fmla="*/ 601 h 1238"/>
                  <a:gd name="T62" fmla="*/ 1523 w 2544"/>
                  <a:gd name="T63" fmla="*/ 596 h 1238"/>
                  <a:gd name="T64" fmla="*/ 1716 w 2544"/>
                  <a:gd name="T65" fmla="*/ 552 h 1238"/>
                  <a:gd name="T66" fmla="*/ 1915 w 2544"/>
                  <a:gd name="T67" fmla="*/ 468 h 1238"/>
                  <a:gd name="T68" fmla="*/ 2108 w 2544"/>
                  <a:gd name="T69" fmla="*/ 359 h 1238"/>
                  <a:gd name="T70" fmla="*/ 2284 w 2544"/>
                  <a:gd name="T71" fmla="*/ 240 h 1238"/>
                  <a:gd name="T72" fmla="*/ 2420 w 2544"/>
                  <a:gd name="T73" fmla="*/ 131 h 1238"/>
                  <a:gd name="T74" fmla="*/ 2544 w 2544"/>
                  <a:gd name="T75" fmla="*/ 9 h 1238"/>
                  <a:gd name="T76" fmla="*/ 2533 w 2544"/>
                  <a:gd name="T77" fmla="*/ 0 h 12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44"/>
                  <a:gd name="T118" fmla="*/ 0 h 1238"/>
                  <a:gd name="T119" fmla="*/ 2544 w 2544"/>
                  <a:gd name="T120" fmla="*/ 1238 h 12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44" h="1238">
                    <a:moveTo>
                      <a:pt x="2533" y="0"/>
                    </a:moveTo>
                    <a:lnTo>
                      <a:pt x="2479" y="56"/>
                    </a:lnTo>
                    <a:lnTo>
                      <a:pt x="2472" y="65"/>
                    </a:lnTo>
                    <a:lnTo>
                      <a:pt x="2438" y="96"/>
                    </a:lnTo>
                    <a:lnTo>
                      <a:pt x="2355" y="166"/>
                    </a:lnTo>
                    <a:lnTo>
                      <a:pt x="2276" y="228"/>
                    </a:lnTo>
                    <a:lnTo>
                      <a:pt x="2180" y="297"/>
                    </a:lnTo>
                    <a:lnTo>
                      <a:pt x="2102" y="347"/>
                    </a:lnTo>
                    <a:lnTo>
                      <a:pt x="2006" y="403"/>
                    </a:lnTo>
                    <a:lnTo>
                      <a:pt x="1909" y="456"/>
                    </a:lnTo>
                    <a:lnTo>
                      <a:pt x="1820" y="498"/>
                    </a:lnTo>
                    <a:lnTo>
                      <a:pt x="1713" y="537"/>
                    </a:lnTo>
                    <a:lnTo>
                      <a:pt x="1614" y="565"/>
                    </a:lnTo>
                    <a:lnTo>
                      <a:pt x="1523" y="582"/>
                    </a:lnTo>
                    <a:lnTo>
                      <a:pt x="1517" y="582"/>
                    </a:lnTo>
                    <a:lnTo>
                      <a:pt x="1504" y="586"/>
                    </a:lnTo>
                    <a:lnTo>
                      <a:pt x="1480" y="592"/>
                    </a:lnTo>
                    <a:lnTo>
                      <a:pt x="1448" y="599"/>
                    </a:lnTo>
                    <a:lnTo>
                      <a:pt x="1404" y="610"/>
                    </a:lnTo>
                    <a:lnTo>
                      <a:pt x="1336" y="623"/>
                    </a:lnTo>
                    <a:lnTo>
                      <a:pt x="1286" y="632"/>
                    </a:lnTo>
                    <a:lnTo>
                      <a:pt x="1209" y="643"/>
                    </a:lnTo>
                    <a:lnTo>
                      <a:pt x="1122" y="655"/>
                    </a:lnTo>
                    <a:lnTo>
                      <a:pt x="1021" y="668"/>
                    </a:lnTo>
                    <a:lnTo>
                      <a:pt x="909" y="680"/>
                    </a:lnTo>
                    <a:lnTo>
                      <a:pt x="782" y="692"/>
                    </a:lnTo>
                    <a:lnTo>
                      <a:pt x="649" y="710"/>
                    </a:lnTo>
                    <a:lnTo>
                      <a:pt x="526" y="742"/>
                    </a:lnTo>
                    <a:lnTo>
                      <a:pt x="414" y="782"/>
                    </a:lnTo>
                    <a:lnTo>
                      <a:pt x="300" y="835"/>
                    </a:lnTo>
                    <a:lnTo>
                      <a:pt x="199" y="892"/>
                    </a:lnTo>
                    <a:lnTo>
                      <a:pt x="129" y="944"/>
                    </a:lnTo>
                    <a:lnTo>
                      <a:pt x="59" y="1013"/>
                    </a:lnTo>
                    <a:lnTo>
                      <a:pt x="20" y="1066"/>
                    </a:lnTo>
                    <a:lnTo>
                      <a:pt x="0" y="1121"/>
                    </a:lnTo>
                    <a:lnTo>
                      <a:pt x="7" y="1171"/>
                    </a:lnTo>
                    <a:lnTo>
                      <a:pt x="48" y="1212"/>
                    </a:lnTo>
                    <a:lnTo>
                      <a:pt x="112" y="1238"/>
                    </a:lnTo>
                    <a:lnTo>
                      <a:pt x="115" y="1231"/>
                    </a:lnTo>
                    <a:lnTo>
                      <a:pt x="118" y="1224"/>
                    </a:lnTo>
                    <a:lnTo>
                      <a:pt x="51" y="1197"/>
                    </a:lnTo>
                    <a:lnTo>
                      <a:pt x="22" y="1168"/>
                    </a:lnTo>
                    <a:lnTo>
                      <a:pt x="14" y="1124"/>
                    </a:lnTo>
                    <a:lnTo>
                      <a:pt x="32" y="1075"/>
                    </a:lnTo>
                    <a:lnTo>
                      <a:pt x="76" y="1013"/>
                    </a:lnTo>
                    <a:lnTo>
                      <a:pt x="126" y="964"/>
                    </a:lnTo>
                    <a:lnTo>
                      <a:pt x="216" y="898"/>
                    </a:lnTo>
                    <a:lnTo>
                      <a:pt x="306" y="847"/>
                    </a:lnTo>
                    <a:lnTo>
                      <a:pt x="405" y="800"/>
                    </a:lnTo>
                    <a:lnTo>
                      <a:pt x="529" y="757"/>
                    </a:lnTo>
                    <a:lnTo>
                      <a:pt x="655" y="724"/>
                    </a:lnTo>
                    <a:lnTo>
                      <a:pt x="782" y="707"/>
                    </a:lnTo>
                    <a:lnTo>
                      <a:pt x="909" y="695"/>
                    </a:lnTo>
                    <a:lnTo>
                      <a:pt x="1021" y="683"/>
                    </a:lnTo>
                    <a:lnTo>
                      <a:pt x="1122" y="670"/>
                    </a:lnTo>
                    <a:lnTo>
                      <a:pt x="1209" y="658"/>
                    </a:lnTo>
                    <a:lnTo>
                      <a:pt x="1286" y="646"/>
                    </a:lnTo>
                    <a:lnTo>
                      <a:pt x="1368" y="632"/>
                    </a:lnTo>
                    <a:lnTo>
                      <a:pt x="1406" y="624"/>
                    </a:lnTo>
                    <a:lnTo>
                      <a:pt x="1451" y="614"/>
                    </a:lnTo>
                    <a:lnTo>
                      <a:pt x="1483" y="607"/>
                    </a:lnTo>
                    <a:lnTo>
                      <a:pt x="1507" y="601"/>
                    </a:lnTo>
                    <a:lnTo>
                      <a:pt x="1520" y="596"/>
                    </a:lnTo>
                    <a:lnTo>
                      <a:pt x="1523" y="596"/>
                    </a:lnTo>
                    <a:lnTo>
                      <a:pt x="1620" y="580"/>
                    </a:lnTo>
                    <a:lnTo>
                      <a:pt x="1716" y="552"/>
                    </a:lnTo>
                    <a:lnTo>
                      <a:pt x="1806" y="518"/>
                    </a:lnTo>
                    <a:lnTo>
                      <a:pt x="1915" y="468"/>
                    </a:lnTo>
                    <a:lnTo>
                      <a:pt x="2012" y="415"/>
                    </a:lnTo>
                    <a:lnTo>
                      <a:pt x="2108" y="359"/>
                    </a:lnTo>
                    <a:lnTo>
                      <a:pt x="2212" y="291"/>
                    </a:lnTo>
                    <a:lnTo>
                      <a:pt x="2284" y="240"/>
                    </a:lnTo>
                    <a:lnTo>
                      <a:pt x="2364" y="178"/>
                    </a:lnTo>
                    <a:lnTo>
                      <a:pt x="2420" y="131"/>
                    </a:lnTo>
                    <a:lnTo>
                      <a:pt x="2507" y="47"/>
                    </a:lnTo>
                    <a:lnTo>
                      <a:pt x="2544" y="9"/>
                    </a:lnTo>
                    <a:lnTo>
                      <a:pt x="2538" y="4"/>
                    </a:lnTo>
                    <a:lnTo>
                      <a:pt x="25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0" name="Freeform 406"/>
              <p:cNvSpPr>
                <a:spLocks/>
              </p:cNvSpPr>
              <p:nvPr/>
            </p:nvSpPr>
            <p:spPr bwMode="auto">
              <a:xfrm>
                <a:off x="2667" y="2785"/>
                <a:ext cx="1" cy="5"/>
              </a:xfrm>
              <a:custGeom>
                <a:avLst/>
                <a:gdLst>
                  <a:gd name="T0" fmla="*/ 0 w 3"/>
                  <a:gd name="T1" fmla="*/ 7 h 14"/>
                  <a:gd name="T2" fmla="*/ 0 w 3"/>
                  <a:gd name="T3" fmla="*/ 14 h 14"/>
                  <a:gd name="T4" fmla="*/ 3 w 3"/>
                  <a:gd name="T5" fmla="*/ 0 h 14"/>
                  <a:gd name="T6" fmla="*/ 3 w 3"/>
                  <a:gd name="T7" fmla="*/ 0 h 14"/>
                  <a:gd name="T8" fmla="*/ 0 w 3"/>
                  <a:gd name="T9" fmla="*/ 7 h 14"/>
                  <a:gd name="T10" fmla="*/ 0 60000 65536"/>
                  <a:gd name="T11" fmla="*/ 0 60000 65536"/>
                  <a:gd name="T12" fmla="*/ 0 60000 65536"/>
                  <a:gd name="T13" fmla="*/ 0 60000 65536"/>
                  <a:gd name="T14" fmla="*/ 0 60000 65536"/>
                  <a:gd name="T15" fmla="*/ 0 w 3"/>
                  <a:gd name="T16" fmla="*/ 0 h 14"/>
                  <a:gd name="T17" fmla="*/ 3 w 3"/>
                  <a:gd name="T18" fmla="*/ 14 h 14"/>
                </a:gdLst>
                <a:ahLst/>
                <a:cxnLst>
                  <a:cxn ang="T10">
                    <a:pos x="T0" y="T1"/>
                  </a:cxn>
                  <a:cxn ang="T11">
                    <a:pos x="T2" y="T3"/>
                  </a:cxn>
                  <a:cxn ang="T12">
                    <a:pos x="T4" y="T5"/>
                  </a:cxn>
                  <a:cxn ang="T13">
                    <a:pos x="T6" y="T7"/>
                  </a:cxn>
                  <a:cxn ang="T14">
                    <a:pos x="T8" y="T9"/>
                  </a:cxn>
                </a:cxnLst>
                <a:rect l="T15" t="T16" r="T17" b="T18"/>
                <a:pathLst>
                  <a:path w="3" h="14">
                    <a:moveTo>
                      <a:pt x="0" y="7"/>
                    </a:moveTo>
                    <a:lnTo>
                      <a:pt x="0" y="14"/>
                    </a:lnTo>
                    <a:lnTo>
                      <a:pt x="3" y="0"/>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1" name="Freeform 407"/>
              <p:cNvSpPr>
                <a:spLocks/>
              </p:cNvSpPr>
              <p:nvPr/>
            </p:nvSpPr>
            <p:spPr bwMode="auto">
              <a:xfrm>
                <a:off x="2681" y="1090"/>
                <a:ext cx="715" cy="1251"/>
              </a:xfrm>
              <a:custGeom>
                <a:avLst/>
                <a:gdLst>
                  <a:gd name="T0" fmla="*/ 1 w 2145"/>
                  <a:gd name="T1" fmla="*/ 28 h 3753"/>
                  <a:gd name="T2" fmla="*/ 31 w 2145"/>
                  <a:gd name="T3" fmla="*/ 239 h 3753"/>
                  <a:gd name="T4" fmla="*/ 140 w 2145"/>
                  <a:gd name="T5" fmla="*/ 644 h 3753"/>
                  <a:gd name="T6" fmla="*/ 378 w 2145"/>
                  <a:gd name="T7" fmla="*/ 1224 h 3753"/>
                  <a:gd name="T8" fmla="*/ 798 w 2145"/>
                  <a:gd name="T9" fmla="*/ 1962 h 3753"/>
                  <a:gd name="T10" fmla="*/ 1452 w 2145"/>
                  <a:gd name="T11" fmla="*/ 2838 h 3753"/>
                  <a:gd name="T12" fmla="*/ 2021 w 2145"/>
                  <a:gd name="T13" fmla="*/ 3298 h 3753"/>
                  <a:gd name="T14" fmla="*/ 1121 w 2145"/>
                  <a:gd name="T15" fmla="*/ 3740 h 3753"/>
                  <a:gd name="T16" fmla="*/ 1094 w 2145"/>
                  <a:gd name="T17" fmla="*/ 3745 h 3753"/>
                  <a:gd name="T18" fmla="*/ 1031 w 2145"/>
                  <a:gd name="T19" fmla="*/ 3753 h 3753"/>
                  <a:gd name="T20" fmla="*/ 956 w 2145"/>
                  <a:gd name="T21" fmla="*/ 3744 h 3753"/>
                  <a:gd name="T22" fmla="*/ 893 w 2145"/>
                  <a:gd name="T23" fmla="*/ 3707 h 3753"/>
                  <a:gd name="T24" fmla="*/ 866 w 2145"/>
                  <a:gd name="T25" fmla="*/ 3623 h 3753"/>
                  <a:gd name="T26" fmla="*/ 900 w 2145"/>
                  <a:gd name="T27" fmla="*/ 3477 h 3753"/>
                  <a:gd name="T28" fmla="*/ 907 w 2145"/>
                  <a:gd name="T29" fmla="*/ 3470 h 3753"/>
                  <a:gd name="T30" fmla="*/ 919 w 2145"/>
                  <a:gd name="T31" fmla="*/ 3444 h 3753"/>
                  <a:gd name="T32" fmla="*/ 931 w 2145"/>
                  <a:gd name="T33" fmla="*/ 3404 h 3753"/>
                  <a:gd name="T34" fmla="*/ 931 w 2145"/>
                  <a:gd name="T35" fmla="*/ 3348 h 3753"/>
                  <a:gd name="T36" fmla="*/ 913 w 2145"/>
                  <a:gd name="T37" fmla="*/ 3280 h 3753"/>
                  <a:gd name="T38" fmla="*/ 867 w 2145"/>
                  <a:gd name="T39" fmla="*/ 3199 h 3753"/>
                  <a:gd name="T40" fmla="*/ 859 w 2145"/>
                  <a:gd name="T41" fmla="*/ 3187 h 3753"/>
                  <a:gd name="T42" fmla="*/ 834 w 2145"/>
                  <a:gd name="T43" fmla="*/ 3152 h 3753"/>
                  <a:gd name="T44" fmla="*/ 801 w 2145"/>
                  <a:gd name="T45" fmla="*/ 3096 h 3753"/>
                  <a:gd name="T46" fmla="*/ 766 w 2145"/>
                  <a:gd name="T47" fmla="*/ 3018 h 3753"/>
                  <a:gd name="T48" fmla="*/ 738 w 2145"/>
                  <a:gd name="T49" fmla="*/ 2922 h 3753"/>
                  <a:gd name="T50" fmla="*/ 720 w 2145"/>
                  <a:gd name="T51" fmla="*/ 2807 h 3753"/>
                  <a:gd name="T52" fmla="*/ 667 w 2145"/>
                  <a:gd name="T53" fmla="*/ 2682 h 3753"/>
                  <a:gd name="T54" fmla="*/ 535 w 2145"/>
                  <a:gd name="T55" fmla="*/ 2343 h 3753"/>
                  <a:gd name="T56" fmla="*/ 361 w 2145"/>
                  <a:gd name="T57" fmla="*/ 1850 h 3753"/>
                  <a:gd name="T58" fmla="*/ 187 w 2145"/>
                  <a:gd name="T59" fmla="*/ 1256 h 3753"/>
                  <a:gd name="T60" fmla="*/ 54 w 2145"/>
                  <a:gd name="T61" fmla="*/ 622 h 3753"/>
                  <a:gd name="T62" fmla="*/ 0 w 2145"/>
                  <a:gd name="T63" fmla="*/ 0 h 37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45"/>
                  <a:gd name="T97" fmla="*/ 0 h 3753"/>
                  <a:gd name="T98" fmla="*/ 2145 w 2145"/>
                  <a:gd name="T99" fmla="*/ 3753 h 37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45" h="3753">
                    <a:moveTo>
                      <a:pt x="0" y="0"/>
                    </a:moveTo>
                    <a:lnTo>
                      <a:pt x="1" y="28"/>
                    </a:lnTo>
                    <a:lnTo>
                      <a:pt x="10" y="108"/>
                    </a:lnTo>
                    <a:lnTo>
                      <a:pt x="31" y="239"/>
                    </a:lnTo>
                    <a:lnTo>
                      <a:pt x="72" y="418"/>
                    </a:lnTo>
                    <a:lnTo>
                      <a:pt x="140" y="644"/>
                    </a:lnTo>
                    <a:lnTo>
                      <a:pt x="240" y="913"/>
                    </a:lnTo>
                    <a:lnTo>
                      <a:pt x="378" y="1224"/>
                    </a:lnTo>
                    <a:lnTo>
                      <a:pt x="563" y="1575"/>
                    </a:lnTo>
                    <a:lnTo>
                      <a:pt x="798" y="1962"/>
                    </a:lnTo>
                    <a:lnTo>
                      <a:pt x="1093" y="2385"/>
                    </a:lnTo>
                    <a:lnTo>
                      <a:pt x="1452" y="2838"/>
                    </a:lnTo>
                    <a:lnTo>
                      <a:pt x="1882" y="3323"/>
                    </a:lnTo>
                    <a:lnTo>
                      <a:pt x="2021" y="3298"/>
                    </a:lnTo>
                    <a:lnTo>
                      <a:pt x="2145" y="3511"/>
                    </a:lnTo>
                    <a:lnTo>
                      <a:pt x="1121" y="3740"/>
                    </a:lnTo>
                    <a:lnTo>
                      <a:pt x="1115" y="3742"/>
                    </a:lnTo>
                    <a:lnTo>
                      <a:pt x="1094" y="3745"/>
                    </a:lnTo>
                    <a:lnTo>
                      <a:pt x="1066" y="3750"/>
                    </a:lnTo>
                    <a:lnTo>
                      <a:pt x="1031" y="3753"/>
                    </a:lnTo>
                    <a:lnTo>
                      <a:pt x="994" y="3751"/>
                    </a:lnTo>
                    <a:lnTo>
                      <a:pt x="956" y="3744"/>
                    </a:lnTo>
                    <a:lnTo>
                      <a:pt x="921" y="3731"/>
                    </a:lnTo>
                    <a:lnTo>
                      <a:pt x="893" y="3707"/>
                    </a:lnTo>
                    <a:lnTo>
                      <a:pt x="873" y="3672"/>
                    </a:lnTo>
                    <a:lnTo>
                      <a:pt x="866" y="3623"/>
                    </a:lnTo>
                    <a:lnTo>
                      <a:pt x="873" y="3558"/>
                    </a:lnTo>
                    <a:lnTo>
                      <a:pt x="900" y="3477"/>
                    </a:lnTo>
                    <a:lnTo>
                      <a:pt x="903" y="3476"/>
                    </a:lnTo>
                    <a:lnTo>
                      <a:pt x="907" y="3470"/>
                    </a:lnTo>
                    <a:lnTo>
                      <a:pt x="913" y="3458"/>
                    </a:lnTo>
                    <a:lnTo>
                      <a:pt x="919" y="3444"/>
                    </a:lnTo>
                    <a:lnTo>
                      <a:pt x="925" y="3426"/>
                    </a:lnTo>
                    <a:lnTo>
                      <a:pt x="931" y="3404"/>
                    </a:lnTo>
                    <a:lnTo>
                      <a:pt x="932" y="3377"/>
                    </a:lnTo>
                    <a:lnTo>
                      <a:pt x="931" y="3348"/>
                    </a:lnTo>
                    <a:lnTo>
                      <a:pt x="925" y="3315"/>
                    </a:lnTo>
                    <a:lnTo>
                      <a:pt x="913" y="3280"/>
                    </a:lnTo>
                    <a:lnTo>
                      <a:pt x="894" y="3242"/>
                    </a:lnTo>
                    <a:lnTo>
                      <a:pt x="867" y="3199"/>
                    </a:lnTo>
                    <a:lnTo>
                      <a:pt x="866" y="3196"/>
                    </a:lnTo>
                    <a:lnTo>
                      <a:pt x="859" y="3187"/>
                    </a:lnTo>
                    <a:lnTo>
                      <a:pt x="847" y="3173"/>
                    </a:lnTo>
                    <a:lnTo>
                      <a:pt x="834" y="3152"/>
                    </a:lnTo>
                    <a:lnTo>
                      <a:pt x="817" y="3127"/>
                    </a:lnTo>
                    <a:lnTo>
                      <a:pt x="801" y="3096"/>
                    </a:lnTo>
                    <a:lnTo>
                      <a:pt x="784" y="3059"/>
                    </a:lnTo>
                    <a:lnTo>
                      <a:pt x="766" y="3018"/>
                    </a:lnTo>
                    <a:lnTo>
                      <a:pt x="751" y="2972"/>
                    </a:lnTo>
                    <a:lnTo>
                      <a:pt x="738" y="2922"/>
                    </a:lnTo>
                    <a:lnTo>
                      <a:pt x="728" y="2868"/>
                    </a:lnTo>
                    <a:lnTo>
                      <a:pt x="720" y="2807"/>
                    </a:lnTo>
                    <a:lnTo>
                      <a:pt x="707" y="2775"/>
                    </a:lnTo>
                    <a:lnTo>
                      <a:pt x="667" y="2682"/>
                    </a:lnTo>
                    <a:lnTo>
                      <a:pt x="608" y="2536"/>
                    </a:lnTo>
                    <a:lnTo>
                      <a:pt x="535" y="2343"/>
                    </a:lnTo>
                    <a:lnTo>
                      <a:pt x="451" y="2112"/>
                    </a:lnTo>
                    <a:lnTo>
                      <a:pt x="361" y="1850"/>
                    </a:lnTo>
                    <a:lnTo>
                      <a:pt x="271" y="1561"/>
                    </a:lnTo>
                    <a:lnTo>
                      <a:pt x="187" y="1256"/>
                    </a:lnTo>
                    <a:lnTo>
                      <a:pt x="113" y="940"/>
                    </a:lnTo>
                    <a:lnTo>
                      <a:pt x="54" y="622"/>
                    </a:lnTo>
                    <a:lnTo>
                      <a:pt x="15" y="3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2" name="Freeform 408"/>
              <p:cNvSpPr>
                <a:spLocks/>
              </p:cNvSpPr>
              <p:nvPr/>
            </p:nvSpPr>
            <p:spPr bwMode="auto">
              <a:xfrm>
                <a:off x="2700" y="1166"/>
                <a:ext cx="672" cy="1174"/>
              </a:xfrm>
              <a:custGeom>
                <a:avLst/>
                <a:gdLst>
                  <a:gd name="T0" fmla="*/ 749 w 2015"/>
                  <a:gd name="T1" fmla="*/ 2607 h 3524"/>
                  <a:gd name="T2" fmla="*/ 653 w 2015"/>
                  <a:gd name="T3" fmla="*/ 2383 h 3524"/>
                  <a:gd name="T4" fmla="*/ 495 w 2015"/>
                  <a:gd name="T5" fmla="*/ 1987 h 3524"/>
                  <a:gd name="T6" fmla="*/ 314 w 2015"/>
                  <a:gd name="T7" fmla="*/ 1470 h 3524"/>
                  <a:gd name="T8" fmla="*/ 146 w 2015"/>
                  <a:gd name="T9" fmla="*/ 887 h 3524"/>
                  <a:gd name="T10" fmla="*/ 28 w 2015"/>
                  <a:gd name="T11" fmla="*/ 289 h 3524"/>
                  <a:gd name="T12" fmla="*/ 3 w 2015"/>
                  <a:gd name="T13" fmla="*/ 26 h 3524"/>
                  <a:gd name="T14" fmla="*/ 40 w 2015"/>
                  <a:gd name="T15" fmla="*/ 225 h 3524"/>
                  <a:gd name="T16" fmla="*/ 152 w 2015"/>
                  <a:gd name="T17" fmla="*/ 605 h 3524"/>
                  <a:gd name="T18" fmla="*/ 386 w 2015"/>
                  <a:gd name="T19" fmla="*/ 1149 h 3524"/>
                  <a:gd name="T20" fmla="*/ 784 w 2015"/>
                  <a:gd name="T21" fmla="*/ 1835 h 3524"/>
                  <a:gd name="T22" fmla="*/ 1388 w 2015"/>
                  <a:gd name="T23" fmla="*/ 2648 h 3524"/>
                  <a:gd name="T24" fmla="*/ 1899 w 2015"/>
                  <a:gd name="T25" fmla="*/ 3068 h 3524"/>
                  <a:gd name="T26" fmla="*/ 1152 w 2015"/>
                  <a:gd name="T27" fmla="*/ 3510 h 3524"/>
                  <a:gd name="T28" fmla="*/ 1130 w 2015"/>
                  <a:gd name="T29" fmla="*/ 3517 h 3524"/>
                  <a:gd name="T30" fmla="*/ 1077 w 2015"/>
                  <a:gd name="T31" fmla="*/ 3524 h 3524"/>
                  <a:gd name="T32" fmla="*/ 1011 w 2015"/>
                  <a:gd name="T33" fmla="*/ 3518 h 3524"/>
                  <a:gd name="T34" fmla="*/ 955 w 2015"/>
                  <a:gd name="T35" fmla="*/ 3483 h 3524"/>
                  <a:gd name="T36" fmla="*/ 928 w 2015"/>
                  <a:gd name="T37" fmla="*/ 3405 h 3524"/>
                  <a:gd name="T38" fmla="*/ 949 w 2015"/>
                  <a:gd name="T39" fmla="*/ 3267 h 3524"/>
                  <a:gd name="T40" fmla="*/ 955 w 2015"/>
                  <a:gd name="T41" fmla="*/ 3259 h 3524"/>
                  <a:gd name="T42" fmla="*/ 964 w 2015"/>
                  <a:gd name="T43" fmla="*/ 3234 h 3524"/>
                  <a:gd name="T44" fmla="*/ 971 w 2015"/>
                  <a:gd name="T45" fmla="*/ 3196 h 3524"/>
                  <a:gd name="T46" fmla="*/ 970 w 2015"/>
                  <a:gd name="T47" fmla="*/ 3144 h 3524"/>
                  <a:gd name="T48" fmla="*/ 950 w 2015"/>
                  <a:gd name="T49" fmla="*/ 3080 h 3524"/>
                  <a:gd name="T50" fmla="*/ 908 w 2015"/>
                  <a:gd name="T51" fmla="*/ 3004 h 3524"/>
                  <a:gd name="T52" fmla="*/ 899 w 2015"/>
                  <a:gd name="T53" fmla="*/ 2994 h 3524"/>
                  <a:gd name="T54" fmla="*/ 877 w 2015"/>
                  <a:gd name="T55" fmla="*/ 2962 h 3524"/>
                  <a:gd name="T56" fmla="*/ 846 w 2015"/>
                  <a:gd name="T57" fmla="*/ 2909 h 3524"/>
                  <a:gd name="T58" fmla="*/ 812 w 2015"/>
                  <a:gd name="T59" fmla="*/ 2837 h 3524"/>
                  <a:gd name="T60" fmla="*/ 783 w 2015"/>
                  <a:gd name="T61" fmla="*/ 2745 h 3524"/>
                  <a:gd name="T62" fmla="*/ 762 w 2015"/>
                  <a:gd name="T63" fmla="*/ 2636 h 35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15"/>
                  <a:gd name="T97" fmla="*/ 0 h 3524"/>
                  <a:gd name="T98" fmla="*/ 2015 w 2015"/>
                  <a:gd name="T99" fmla="*/ 3524 h 352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15" h="3524">
                    <a:moveTo>
                      <a:pt x="762" y="2636"/>
                    </a:moveTo>
                    <a:lnTo>
                      <a:pt x="749" y="2607"/>
                    </a:lnTo>
                    <a:lnTo>
                      <a:pt x="710" y="2520"/>
                    </a:lnTo>
                    <a:lnTo>
                      <a:pt x="653" y="2383"/>
                    </a:lnTo>
                    <a:lnTo>
                      <a:pt x="579" y="2203"/>
                    </a:lnTo>
                    <a:lnTo>
                      <a:pt x="495" y="1987"/>
                    </a:lnTo>
                    <a:lnTo>
                      <a:pt x="405" y="1739"/>
                    </a:lnTo>
                    <a:lnTo>
                      <a:pt x="314" y="1470"/>
                    </a:lnTo>
                    <a:lnTo>
                      <a:pt x="226" y="1183"/>
                    </a:lnTo>
                    <a:lnTo>
                      <a:pt x="146" y="887"/>
                    </a:lnTo>
                    <a:lnTo>
                      <a:pt x="78" y="586"/>
                    </a:lnTo>
                    <a:lnTo>
                      <a:pt x="28" y="289"/>
                    </a:lnTo>
                    <a:lnTo>
                      <a:pt x="0" y="0"/>
                    </a:lnTo>
                    <a:lnTo>
                      <a:pt x="3" y="26"/>
                    </a:lnTo>
                    <a:lnTo>
                      <a:pt x="15" y="102"/>
                    </a:lnTo>
                    <a:lnTo>
                      <a:pt x="40" y="225"/>
                    </a:lnTo>
                    <a:lnTo>
                      <a:pt x="84" y="393"/>
                    </a:lnTo>
                    <a:lnTo>
                      <a:pt x="152" y="605"/>
                    </a:lnTo>
                    <a:lnTo>
                      <a:pt x="252" y="857"/>
                    </a:lnTo>
                    <a:lnTo>
                      <a:pt x="386" y="1149"/>
                    </a:lnTo>
                    <a:lnTo>
                      <a:pt x="562" y="1476"/>
                    </a:lnTo>
                    <a:lnTo>
                      <a:pt x="784" y="1835"/>
                    </a:lnTo>
                    <a:lnTo>
                      <a:pt x="1058" y="2227"/>
                    </a:lnTo>
                    <a:lnTo>
                      <a:pt x="1388" y="2648"/>
                    </a:lnTo>
                    <a:lnTo>
                      <a:pt x="1781" y="3096"/>
                    </a:lnTo>
                    <a:lnTo>
                      <a:pt x="1899" y="3068"/>
                    </a:lnTo>
                    <a:lnTo>
                      <a:pt x="2015" y="3267"/>
                    </a:lnTo>
                    <a:lnTo>
                      <a:pt x="1152" y="3510"/>
                    </a:lnTo>
                    <a:lnTo>
                      <a:pt x="1146" y="3513"/>
                    </a:lnTo>
                    <a:lnTo>
                      <a:pt x="1130" y="3517"/>
                    </a:lnTo>
                    <a:lnTo>
                      <a:pt x="1107" y="3521"/>
                    </a:lnTo>
                    <a:lnTo>
                      <a:pt x="1077" y="3524"/>
                    </a:lnTo>
                    <a:lnTo>
                      <a:pt x="1045" y="3524"/>
                    </a:lnTo>
                    <a:lnTo>
                      <a:pt x="1011" y="3518"/>
                    </a:lnTo>
                    <a:lnTo>
                      <a:pt x="981" y="3505"/>
                    </a:lnTo>
                    <a:lnTo>
                      <a:pt x="955" y="3483"/>
                    </a:lnTo>
                    <a:lnTo>
                      <a:pt x="937" y="3451"/>
                    </a:lnTo>
                    <a:lnTo>
                      <a:pt x="928" y="3405"/>
                    </a:lnTo>
                    <a:lnTo>
                      <a:pt x="931" y="3345"/>
                    </a:lnTo>
                    <a:lnTo>
                      <a:pt x="949" y="3267"/>
                    </a:lnTo>
                    <a:lnTo>
                      <a:pt x="950" y="3265"/>
                    </a:lnTo>
                    <a:lnTo>
                      <a:pt x="955" y="3259"/>
                    </a:lnTo>
                    <a:lnTo>
                      <a:pt x="959" y="3249"/>
                    </a:lnTo>
                    <a:lnTo>
                      <a:pt x="964" y="3234"/>
                    </a:lnTo>
                    <a:lnTo>
                      <a:pt x="968" y="3217"/>
                    </a:lnTo>
                    <a:lnTo>
                      <a:pt x="971" y="3196"/>
                    </a:lnTo>
                    <a:lnTo>
                      <a:pt x="973" y="3171"/>
                    </a:lnTo>
                    <a:lnTo>
                      <a:pt x="970" y="3144"/>
                    </a:lnTo>
                    <a:lnTo>
                      <a:pt x="962" y="3113"/>
                    </a:lnTo>
                    <a:lnTo>
                      <a:pt x="950" y="3080"/>
                    </a:lnTo>
                    <a:lnTo>
                      <a:pt x="933" y="3044"/>
                    </a:lnTo>
                    <a:lnTo>
                      <a:pt x="908" y="3004"/>
                    </a:lnTo>
                    <a:lnTo>
                      <a:pt x="906" y="3003"/>
                    </a:lnTo>
                    <a:lnTo>
                      <a:pt x="899" y="2994"/>
                    </a:lnTo>
                    <a:lnTo>
                      <a:pt x="890" y="2981"/>
                    </a:lnTo>
                    <a:lnTo>
                      <a:pt x="877" y="2962"/>
                    </a:lnTo>
                    <a:lnTo>
                      <a:pt x="862" y="2937"/>
                    </a:lnTo>
                    <a:lnTo>
                      <a:pt x="846" y="2909"/>
                    </a:lnTo>
                    <a:lnTo>
                      <a:pt x="828" y="2875"/>
                    </a:lnTo>
                    <a:lnTo>
                      <a:pt x="812" y="2837"/>
                    </a:lnTo>
                    <a:lnTo>
                      <a:pt x="797" y="2792"/>
                    </a:lnTo>
                    <a:lnTo>
                      <a:pt x="783" y="2745"/>
                    </a:lnTo>
                    <a:lnTo>
                      <a:pt x="771" y="2694"/>
                    </a:lnTo>
                    <a:lnTo>
                      <a:pt x="762" y="2636"/>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3" name="Freeform 409"/>
              <p:cNvSpPr>
                <a:spLocks/>
              </p:cNvSpPr>
              <p:nvPr/>
            </p:nvSpPr>
            <p:spPr bwMode="auto">
              <a:xfrm>
                <a:off x="2719" y="1241"/>
                <a:ext cx="629" cy="1098"/>
              </a:xfrm>
              <a:custGeom>
                <a:avLst/>
                <a:gdLst>
                  <a:gd name="T0" fmla="*/ 788 w 1885"/>
                  <a:gd name="T1" fmla="*/ 2441 h 3296"/>
                  <a:gd name="T2" fmla="*/ 694 w 1885"/>
                  <a:gd name="T3" fmla="*/ 2233 h 3296"/>
                  <a:gd name="T4" fmla="*/ 537 w 1885"/>
                  <a:gd name="T5" fmla="*/ 1863 h 3296"/>
                  <a:gd name="T6" fmla="*/ 353 w 1885"/>
                  <a:gd name="T7" fmla="*/ 1380 h 3296"/>
                  <a:gd name="T8" fmla="*/ 178 w 1885"/>
                  <a:gd name="T9" fmla="*/ 834 h 3296"/>
                  <a:gd name="T10" fmla="*/ 42 w 1885"/>
                  <a:gd name="T11" fmla="*/ 273 h 3296"/>
                  <a:gd name="T12" fmla="*/ 4 w 1885"/>
                  <a:gd name="T13" fmla="*/ 25 h 3296"/>
                  <a:gd name="T14" fmla="*/ 47 w 1885"/>
                  <a:gd name="T15" fmla="*/ 212 h 3296"/>
                  <a:gd name="T16" fmla="*/ 165 w 1885"/>
                  <a:gd name="T17" fmla="*/ 567 h 3296"/>
                  <a:gd name="T18" fmla="*/ 395 w 1885"/>
                  <a:gd name="T19" fmla="*/ 1074 h 3296"/>
                  <a:gd name="T20" fmla="*/ 769 w 1885"/>
                  <a:gd name="T21" fmla="*/ 1710 h 3296"/>
                  <a:gd name="T22" fmla="*/ 1324 w 1885"/>
                  <a:gd name="T23" fmla="*/ 2460 h 3296"/>
                  <a:gd name="T24" fmla="*/ 1776 w 1885"/>
                  <a:gd name="T25" fmla="*/ 2841 h 3296"/>
                  <a:gd name="T26" fmla="*/ 1181 w 1885"/>
                  <a:gd name="T27" fmla="*/ 3280 h 3296"/>
                  <a:gd name="T28" fmla="*/ 1163 w 1885"/>
                  <a:gd name="T29" fmla="*/ 3288 h 3296"/>
                  <a:gd name="T30" fmla="*/ 1119 w 1885"/>
                  <a:gd name="T31" fmla="*/ 3296 h 3296"/>
                  <a:gd name="T32" fmla="*/ 1065 w 1885"/>
                  <a:gd name="T33" fmla="*/ 3293 h 3296"/>
                  <a:gd name="T34" fmla="*/ 1016 w 1885"/>
                  <a:gd name="T35" fmla="*/ 3263 h 3296"/>
                  <a:gd name="T36" fmla="*/ 990 w 1885"/>
                  <a:gd name="T37" fmla="*/ 3189 h 3296"/>
                  <a:gd name="T38" fmla="*/ 998 w 1885"/>
                  <a:gd name="T39" fmla="*/ 3058 h 3296"/>
                  <a:gd name="T40" fmla="*/ 1003 w 1885"/>
                  <a:gd name="T41" fmla="*/ 3050 h 3296"/>
                  <a:gd name="T42" fmla="*/ 1009 w 1885"/>
                  <a:gd name="T43" fmla="*/ 3027 h 3296"/>
                  <a:gd name="T44" fmla="*/ 1012 w 1885"/>
                  <a:gd name="T45" fmla="*/ 2990 h 3296"/>
                  <a:gd name="T46" fmla="*/ 1007 w 1885"/>
                  <a:gd name="T47" fmla="*/ 2941 h 3296"/>
                  <a:gd name="T48" fmla="*/ 987 w 1885"/>
                  <a:gd name="T49" fmla="*/ 2881 h 3296"/>
                  <a:gd name="T50" fmla="*/ 945 w 1885"/>
                  <a:gd name="T51" fmla="*/ 2812 h 3296"/>
                  <a:gd name="T52" fmla="*/ 938 w 1885"/>
                  <a:gd name="T53" fmla="*/ 2803 h 3296"/>
                  <a:gd name="T54" fmla="*/ 917 w 1885"/>
                  <a:gd name="T55" fmla="*/ 2772 h 3296"/>
                  <a:gd name="T56" fmla="*/ 888 w 1885"/>
                  <a:gd name="T57" fmla="*/ 2722 h 3296"/>
                  <a:gd name="T58" fmla="*/ 856 w 1885"/>
                  <a:gd name="T59" fmla="*/ 2656 h 3296"/>
                  <a:gd name="T60" fmla="*/ 825 w 1885"/>
                  <a:gd name="T61" fmla="*/ 2570 h 3296"/>
                  <a:gd name="T62" fmla="*/ 801 w 1885"/>
                  <a:gd name="T63" fmla="*/ 2469 h 32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85"/>
                  <a:gd name="T97" fmla="*/ 0 h 3296"/>
                  <a:gd name="T98" fmla="*/ 1885 w 1885"/>
                  <a:gd name="T99" fmla="*/ 3296 h 32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85" h="3296">
                    <a:moveTo>
                      <a:pt x="801" y="2469"/>
                    </a:moveTo>
                    <a:lnTo>
                      <a:pt x="788" y="2441"/>
                    </a:lnTo>
                    <a:lnTo>
                      <a:pt x="751" y="2360"/>
                    </a:lnTo>
                    <a:lnTo>
                      <a:pt x="694" y="2233"/>
                    </a:lnTo>
                    <a:lnTo>
                      <a:pt x="621" y="2065"/>
                    </a:lnTo>
                    <a:lnTo>
                      <a:pt x="537" y="1863"/>
                    </a:lnTo>
                    <a:lnTo>
                      <a:pt x="448" y="1632"/>
                    </a:lnTo>
                    <a:lnTo>
                      <a:pt x="353" y="1380"/>
                    </a:lnTo>
                    <a:lnTo>
                      <a:pt x="262" y="1112"/>
                    </a:lnTo>
                    <a:lnTo>
                      <a:pt x="178" y="834"/>
                    </a:lnTo>
                    <a:lnTo>
                      <a:pt x="103" y="551"/>
                    </a:lnTo>
                    <a:lnTo>
                      <a:pt x="42" y="273"/>
                    </a:lnTo>
                    <a:lnTo>
                      <a:pt x="0" y="0"/>
                    </a:lnTo>
                    <a:lnTo>
                      <a:pt x="4" y="25"/>
                    </a:lnTo>
                    <a:lnTo>
                      <a:pt x="19" y="96"/>
                    </a:lnTo>
                    <a:lnTo>
                      <a:pt x="47" y="212"/>
                    </a:lnTo>
                    <a:lnTo>
                      <a:pt x="94" y="370"/>
                    </a:lnTo>
                    <a:lnTo>
                      <a:pt x="165" y="567"/>
                    </a:lnTo>
                    <a:lnTo>
                      <a:pt x="263" y="803"/>
                    </a:lnTo>
                    <a:lnTo>
                      <a:pt x="395" y="1074"/>
                    </a:lnTo>
                    <a:lnTo>
                      <a:pt x="561" y="1377"/>
                    </a:lnTo>
                    <a:lnTo>
                      <a:pt x="769" y="1710"/>
                    </a:lnTo>
                    <a:lnTo>
                      <a:pt x="1022" y="2072"/>
                    </a:lnTo>
                    <a:lnTo>
                      <a:pt x="1324" y="2460"/>
                    </a:lnTo>
                    <a:lnTo>
                      <a:pt x="1679" y="2869"/>
                    </a:lnTo>
                    <a:lnTo>
                      <a:pt x="1776" y="2841"/>
                    </a:lnTo>
                    <a:lnTo>
                      <a:pt x="1885" y="3025"/>
                    </a:lnTo>
                    <a:lnTo>
                      <a:pt x="1181" y="3280"/>
                    </a:lnTo>
                    <a:lnTo>
                      <a:pt x="1177" y="3283"/>
                    </a:lnTo>
                    <a:lnTo>
                      <a:pt x="1163" y="3288"/>
                    </a:lnTo>
                    <a:lnTo>
                      <a:pt x="1144" y="3292"/>
                    </a:lnTo>
                    <a:lnTo>
                      <a:pt x="1119" y="3296"/>
                    </a:lnTo>
                    <a:lnTo>
                      <a:pt x="1093" y="3296"/>
                    </a:lnTo>
                    <a:lnTo>
                      <a:pt x="1065" y="3293"/>
                    </a:lnTo>
                    <a:lnTo>
                      <a:pt x="1040" y="3282"/>
                    </a:lnTo>
                    <a:lnTo>
                      <a:pt x="1016" y="3263"/>
                    </a:lnTo>
                    <a:lnTo>
                      <a:pt x="998" y="3232"/>
                    </a:lnTo>
                    <a:lnTo>
                      <a:pt x="990" y="3189"/>
                    </a:lnTo>
                    <a:lnTo>
                      <a:pt x="988" y="3131"/>
                    </a:lnTo>
                    <a:lnTo>
                      <a:pt x="998" y="3058"/>
                    </a:lnTo>
                    <a:lnTo>
                      <a:pt x="1000" y="3056"/>
                    </a:lnTo>
                    <a:lnTo>
                      <a:pt x="1003" y="3050"/>
                    </a:lnTo>
                    <a:lnTo>
                      <a:pt x="1006" y="3040"/>
                    </a:lnTo>
                    <a:lnTo>
                      <a:pt x="1009" y="3027"/>
                    </a:lnTo>
                    <a:lnTo>
                      <a:pt x="1012" y="3011"/>
                    </a:lnTo>
                    <a:lnTo>
                      <a:pt x="1012" y="2990"/>
                    </a:lnTo>
                    <a:lnTo>
                      <a:pt x="1012" y="2966"/>
                    </a:lnTo>
                    <a:lnTo>
                      <a:pt x="1007" y="2941"/>
                    </a:lnTo>
                    <a:lnTo>
                      <a:pt x="1000" y="2912"/>
                    </a:lnTo>
                    <a:lnTo>
                      <a:pt x="987" y="2881"/>
                    </a:lnTo>
                    <a:lnTo>
                      <a:pt x="969" y="2849"/>
                    </a:lnTo>
                    <a:lnTo>
                      <a:pt x="945" y="2812"/>
                    </a:lnTo>
                    <a:lnTo>
                      <a:pt x="944" y="2810"/>
                    </a:lnTo>
                    <a:lnTo>
                      <a:pt x="938" y="2803"/>
                    </a:lnTo>
                    <a:lnTo>
                      <a:pt x="929" y="2790"/>
                    </a:lnTo>
                    <a:lnTo>
                      <a:pt x="917" y="2772"/>
                    </a:lnTo>
                    <a:lnTo>
                      <a:pt x="903" y="2750"/>
                    </a:lnTo>
                    <a:lnTo>
                      <a:pt x="888" y="2722"/>
                    </a:lnTo>
                    <a:lnTo>
                      <a:pt x="872" y="2691"/>
                    </a:lnTo>
                    <a:lnTo>
                      <a:pt x="856" y="2656"/>
                    </a:lnTo>
                    <a:lnTo>
                      <a:pt x="839" y="2614"/>
                    </a:lnTo>
                    <a:lnTo>
                      <a:pt x="825" y="2570"/>
                    </a:lnTo>
                    <a:lnTo>
                      <a:pt x="813" y="2522"/>
                    </a:lnTo>
                    <a:lnTo>
                      <a:pt x="801" y="2469"/>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pSp>
        <p:sp>
          <p:nvSpPr>
            <p:cNvPr id="22536" name="Freeform 411"/>
            <p:cNvSpPr>
              <a:spLocks/>
            </p:cNvSpPr>
            <p:nvPr/>
          </p:nvSpPr>
          <p:spPr bwMode="auto">
            <a:xfrm>
              <a:off x="2739" y="1316"/>
              <a:ext cx="585" cy="1023"/>
            </a:xfrm>
            <a:custGeom>
              <a:avLst/>
              <a:gdLst>
                <a:gd name="T0" fmla="*/ 828 w 1754"/>
                <a:gd name="T1" fmla="*/ 2274 h 3070"/>
                <a:gd name="T2" fmla="*/ 735 w 1754"/>
                <a:gd name="T3" fmla="*/ 2081 h 3070"/>
                <a:gd name="T4" fmla="*/ 580 w 1754"/>
                <a:gd name="T5" fmla="*/ 1737 h 3070"/>
                <a:gd name="T6" fmla="*/ 394 w 1754"/>
                <a:gd name="T7" fmla="*/ 1288 h 3070"/>
                <a:gd name="T8" fmla="*/ 209 w 1754"/>
                <a:gd name="T9" fmla="*/ 780 h 3070"/>
                <a:gd name="T10" fmla="*/ 56 w 1754"/>
                <a:gd name="T11" fmla="*/ 254 h 3070"/>
                <a:gd name="T12" fmla="*/ 6 w 1754"/>
                <a:gd name="T13" fmla="*/ 23 h 3070"/>
                <a:gd name="T14" fmla="*/ 54 w 1754"/>
                <a:gd name="T15" fmla="*/ 198 h 3070"/>
                <a:gd name="T16" fmla="*/ 178 w 1754"/>
                <a:gd name="T17" fmla="*/ 528 h 3070"/>
                <a:gd name="T18" fmla="*/ 402 w 1754"/>
                <a:gd name="T19" fmla="*/ 998 h 3070"/>
                <a:gd name="T20" fmla="*/ 754 w 1754"/>
                <a:gd name="T21" fmla="*/ 1584 h 3070"/>
                <a:gd name="T22" fmla="*/ 1259 w 1754"/>
                <a:gd name="T23" fmla="*/ 2269 h 3070"/>
                <a:gd name="T24" fmla="*/ 1651 w 1754"/>
                <a:gd name="T25" fmla="*/ 2612 h 3070"/>
                <a:gd name="T26" fmla="*/ 1211 w 1754"/>
                <a:gd name="T27" fmla="*/ 3051 h 3070"/>
                <a:gd name="T28" fmla="*/ 1197 w 1754"/>
                <a:gd name="T29" fmla="*/ 3059 h 3070"/>
                <a:gd name="T30" fmla="*/ 1162 w 1754"/>
                <a:gd name="T31" fmla="*/ 3069 h 3070"/>
                <a:gd name="T32" fmla="*/ 1118 w 1754"/>
                <a:gd name="T33" fmla="*/ 3067 h 3070"/>
                <a:gd name="T34" fmla="*/ 1076 w 1754"/>
                <a:gd name="T35" fmla="*/ 3039 h 3070"/>
                <a:gd name="T36" fmla="*/ 1048 w 1754"/>
                <a:gd name="T37" fmla="*/ 2972 h 3070"/>
                <a:gd name="T38" fmla="*/ 1046 w 1754"/>
                <a:gd name="T39" fmla="*/ 2848 h 3070"/>
                <a:gd name="T40" fmla="*/ 1048 w 1754"/>
                <a:gd name="T41" fmla="*/ 2841 h 3070"/>
                <a:gd name="T42" fmla="*/ 1051 w 1754"/>
                <a:gd name="T43" fmla="*/ 2819 h 3070"/>
                <a:gd name="T44" fmla="*/ 1051 w 1754"/>
                <a:gd name="T45" fmla="*/ 2783 h 3070"/>
                <a:gd name="T46" fmla="*/ 1043 w 1754"/>
                <a:gd name="T47" fmla="*/ 2738 h 3070"/>
                <a:gd name="T48" fmla="*/ 1022 w 1754"/>
                <a:gd name="T49" fmla="*/ 2682 h 3070"/>
                <a:gd name="T50" fmla="*/ 984 w 1754"/>
                <a:gd name="T51" fmla="*/ 2617 h 3070"/>
                <a:gd name="T52" fmla="*/ 976 w 1754"/>
                <a:gd name="T53" fmla="*/ 2608 h 3070"/>
                <a:gd name="T54" fmla="*/ 957 w 1754"/>
                <a:gd name="T55" fmla="*/ 2580 h 3070"/>
                <a:gd name="T56" fmla="*/ 929 w 1754"/>
                <a:gd name="T57" fmla="*/ 2536 h 3070"/>
                <a:gd name="T58" fmla="*/ 898 w 1754"/>
                <a:gd name="T59" fmla="*/ 2472 h 3070"/>
                <a:gd name="T60" fmla="*/ 867 w 1754"/>
                <a:gd name="T61" fmla="*/ 2394 h 3070"/>
                <a:gd name="T62" fmla="*/ 839 w 1754"/>
                <a:gd name="T63" fmla="*/ 2299 h 30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54"/>
                <a:gd name="T97" fmla="*/ 0 h 3070"/>
                <a:gd name="T98" fmla="*/ 1754 w 1754"/>
                <a:gd name="T99" fmla="*/ 3070 h 30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54" h="3070">
                  <a:moveTo>
                    <a:pt x="839" y="2299"/>
                  </a:moveTo>
                  <a:lnTo>
                    <a:pt x="828" y="2274"/>
                  </a:lnTo>
                  <a:lnTo>
                    <a:pt x="791" y="2198"/>
                  </a:lnTo>
                  <a:lnTo>
                    <a:pt x="735" y="2081"/>
                  </a:lnTo>
                  <a:lnTo>
                    <a:pt x="663" y="1925"/>
                  </a:lnTo>
                  <a:lnTo>
                    <a:pt x="580" y="1737"/>
                  </a:lnTo>
                  <a:lnTo>
                    <a:pt x="489" y="1522"/>
                  </a:lnTo>
                  <a:lnTo>
                    <a:pt x="394" y="1288"/>
                  </a:lnTo>
                  <a:lnTo>
                    <a:pt x="299" y="1039"/>
                  </a:lnTo>
                  <a:lnTo>
                    <a:pt x="209" y="780"/>
                  </a:lnTo>
                  <a:lnTo>
                    <a:pt x="126" y="517"/>
                  </a:lnTo>
                  <a:lnTo>
                    <a:pt x="56" y="254"/>
                  </a:lnTo>
                  <a:lnTo>
                    <a:pt x="0" y="0"/>
                  </a:lnTo>
                  <a:lnTo>
                    <a:pt x="6" y="23"/>
                  </a:lnTo>
                  <a:lnTo>
                    <a:pt x="22" y="89"/>
                  </a:lnTo>
                  <a:lnTo>
                    <a:pt x="54" y="198"/>
                  </a:lnTo>
                  <a:lnTo>
                    <a:pt x="106" y="346"/>
                  </a:lnTo>
                  <a:lnTo>
                    <a:pt x="178" y="528"/>
                  </a:lnTo>
                  <a:lnTo>
                    <a:pt x="277" y="748"/>
                  </a:lnTo>
                  <a:lnTo>
                    <a:pt x="402" y="998"/>
                  </a:lnTo>
                  <a:lnTo>
                    <a:pt x="561" y="1277"/>
                  </a:lnTo>
                  <a:lnTo>
                    <a:pt x="754" y="1584"/>
                  </a:lnTo>
                  <a:lnTo>
                    <a:pt x="985" y="1916"/>
                  </a:lnTo>
                  <a:lnTo>
                    <a:pt x="1259" y="2269"/>
                  </a:lnTo>
                  <a:lnTo>
                    <a:pt x="1576" y="2643"/>
                  </a:lnTo>
                  <a:lnTo>
                    <a:pt x="1651" y="2612"/>
                  </a:lnTo>
                  <a:lnTo>
                    <a:pt x="1754" y="2782"/>
                  </a:lnTo>
                  <a:lnTo>
                    <a:pt x="1211" y="3051"/>
                  </a:lnTo>
                  <a:lnTo>
                    <a:pt x="1208" y="3054"/>
                  </a:lnTo>
                  <a:lnTo>
                    <a:pt x="1197" y="3059"/>
                  </a:lnTo>
                  <a:lnTo>
                    <a:pt x="1181" y="3064"/>
                  </a:lnTo>
                  <a:lnTo>
                    <a:pt x="1162" y="3069"/>
                  </a:lnTo>
                  <a:lnTo>
                    <a:pt x="1141" y="3070"/>
                  </a:lnTo>
                  <a:lnTo>
                    <a:pt x="1118" y="3067"/>
                  </a:lnTo>
                  <a:lnTo>
                    <a:pt x="1097" y="3059"/>
                  </a:lnTo>
                  <a:lnTo>
                    <a:pt x="1076" y="3039"/>
                  </a:lnTo>
                  <a:lnTo>
                    <a:pt x="1060" y="3011"/>
                  </a:lnTo>
                  <a:lnTo>
                    <a:pt x="1048" y="2972"/>
                  </a:lnTo>
                  <a:lnTo>
                    <a:pt x="1044" y="2919"/>
                  </a:lnTo>
                  <a:lnTo>
                    <a:pt x="1046" y="2848"/>
                  </a:lnTo>
                  <a:lnTo>
                    <a:pt x="1047" y="2847"/>
                  </a:lnTo>
                  <a:lnTo>
                    <a:pt x="1048" y="2841"/>
                  </a:lnTo>
                  <a:lnTo>
                    <a:pt x="1050" y="2832"/>
                  </a:lnTo>
                  <a:lnTo>
                    <a:pt x="1051" y="2819"/>
                  </a:lnTo>
                  <a:lnTo>
                    <a:pt x="1051" y="2802"/>
                  </a:lnTo>
                  <a:lnTo>
                    <a:pt x="1051" y="2783"/>
                  </a:lnTo>
                  <a:lnTo>
                    <a:pt x="1048" y="2763"/>
                  </a:lnTo>
                  <a:lnTo>
                    <a:pt x="1043" y="2738"/>
                  </a:lnTo>
                  <a:lnTo>
                    <a:pt x="1034" y="2711"/>
                  </a:lnTo>
                  <a:lnTo>
                    <a:pt x="1022" y="2682"/>
                  </a:lnTo>
                  <a:lnTo>
                    <a:pt x="1006" y="2651"/>
                  </a:lnTo>
                  <a:lnTo>
                    <a:pt x="984" y="2617"/>
                  </a:lnTo>
                  <a:lnTo>
                    <a:pt x="982" y="2615"/>
                  </a:lnTo>
                  <a:lnTo>
                    <a:pt x="976" y="2608"/>
                  </a:lnTo>
                  <a:lnTo>
                    <a:pt x="969" y="2596"/>
                  </a:lnTo>
                  <a:lnTo>
                    <a:pt x="957" y="2580"/>
                  </a:lnTo>
                  <a:lnTo>
                    <a:pt x="944" y="2559"/>
                  </a:lnTo>
                  <a:lnTo>
                    <a:pt x="929" y="2536"/>
                  </a:lnTo>
                  <a:lnTo>
                    <a:pt x="914" y="2506"/>
                  </a:lnTo>
                  <a:lnTo>
                    <a:pt x="898" y="2472"/>
                  </a:lnTo>
                  <a:lnTo>
                    <a:pt x="882" y="2436"/>
                  </a:lnTo>
                  <a:lnTo>
                    <a:pt x="867" y="2394"/>
                  </a:lnTo>
                  <a:lnTo>
                    <a:pt x="853" y="2349"/>
                  </a:lnTo>
                  <a:lnTo>
                    <a:pt x="839" y="2299"/>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37" name="Freeform 412"/>
            <p:cNvSpPr>
              <a:spLocks/>
            </p:cNvSpPr>
            <p:nvPr/>
          </p:nvSpPr>
          <p:spPr bwMode="auto">
            <a:xfrm>
              <a:off x="2758" y="1391"/>
              <a:ext cx="542" cy="948"/>
            </a:xfrm>
            <a:custGeom>
              <a:avLst/>
              <a:gdLst>
                <a:gd name="T0" fmla="*/ 869 w 1625"/>
                <a:gd name="T1" fmla="*/ 2107 h 2843"/>
                <a:gd name="T2" fmla="*/ 778 w 1625"/>
                <a:gd name="T3" fmla="*/ 1928 h 2843"/>
                <a:gd name="T4" fmla="*/ 625 w 1625"/>
                <a:gd name="T5" fmla="*/ 1613 h 2843"/>
                <a:gd name="T6" fmla="*/ 436 w 1625"/>
                <a:gd name="T7" fmla="*/ 1198 h 2843"/>
                <a:gd name="T8" fmla="*/ 242 w 1625"/>
                <a:gd name="T9" fmla="*/ 726 h 2843"/>
                <a:gd name="T10" fmla="*/ 69 w 1625"/>
                <a:gd name="T11" fmla="*/ 239 h 2843"/>
                <a:gd name="T12" fmla="*/ 7 w 1625"/>
                <a:gd name="T13" fmla="*/ 23 h 2843"/>
                <a:gd name="T14" fmla="*/ 62 w 1625"/>
                <a:gd name="T15" fmla="*/ 185 h 2843"/>
                <a:gd name="T16" fmla="*/ 192 w 1625"/>
                <a:gd name="T17" fmla="*/ 491 h 2843"/>
                <a:gd name="T18" fmla="*/ 411 w 1625"/>
                <a:gd name="T19" fmla="*/ 922 h 2843"/>
                <a:gd name="T20" fmla="*/ 740 w 1625"/>
                <a:gd name="T21" fmla="*/ 1458 h 2843"/>
                <a:gd name="T22" fmla="*/ 1196 w 1625"/>
                <a:gd name="T23" fmla="*/ 2081 h 2843"/>
                <a:gd name="T24" fmla="*/ 1529 w 1625"/>
                <a:gd name="T25" fmla="*/ 2385 h 2843"/>
                <a:gd name="T26" fmla="*/ 1242 w 1625"/>
                <a:gd name="T27" fmla="*/ 2821 h 2843"/>
                <a:gd name="T28" fmla="*/ 1233 w 1625"/>
                <a:gd name="T29" fmla="*/ 2828 h 2843"/>
                <a:gd name="T30" fmla="*/ 1207 w 1625"/>
                <a:gd name="T31" fmla="*/ 2840 h 2843"/>
                <a:gd name="T32" fmla="*/ 1173 w 1625"/>
                <a:gd name="T33" fmla="*/ 2841 h 2843"/>
                <a:gd name="T34" fmla="*/ 1139 w 1625"/>
                <a:gd name="T35" fmla="*/ 2818 h 2843"/>
                <a:gd name="T36" fmla="*/ 1111 w 1625"/>
                <a:gd name="T37" fmla="*/ 2755 h 2843"/>
                <a:gd name="T38" fmla="*/ 1095 w 1625"/>
                <a:gd name="T39" fmla="*/ 2638 h 2843"/>
                <a:gd name="T40" fmla="*/ 1096 w 1625"/>
                <a:gd name="T41" fmla="*/ 2631 h 2843"/>
                <a:gd name="T42" fmla="*/ 1096 w 1625"/>
                <a:gd name="T43" fmla="*/ 2610 h 2843"/>
                <a:gd name="T44" fmla="*/ 1093 w 1625"/>
                <a:gd name="T45" fmla="*/ 2578 h 2843"/>
                <a:gd name="T46" fmla="*/ 1081 w 1625"/>
                <a:gd name="T47" fmla="*/ 2534 h 2843"/>
                <a:gd name="T48" fmla="*/ 1061 w 1625"/>
                <a:gd name="T49" fmla="*/ 2482 h 2843"/>
                <a:gd name="T50" fmla="*/ 1024 w 1625"/>
                <a:gd name="T51" fmla="*/ 2423 h 2843"/>
                <a:gd name="T52" fmla="*/ 1018 w 1625"/>
                <a:gd name="T53" fmla="*/ 2416 h 2843"/>
                <a:gd name="T54" fmla="*/ 1000 w 1625"/>
                <a:gd name="T55" fmla="*/ 2391 h 2843"/>
                <a:gd name="T56" fmla="*/ 975 w 1625"/>
                <a:gd name="T57" fmla="*/ 2348 h 2843"/>
                <a:gd name="T58" fmla="*/ 944 w 1625"/>
                <a:gd name="T59" fmla="*/ 2291 h 2843"/>
                <a:gd name="T60" fmla="*/ 912 w 1625"/>
                <a:gd name="T61" fmla="*/ 2218 h 2843"/>
                <a:gd name="T62" fmla="*/ 881 w 1625"/>
                <a:gd name="T63" fmla="*/ 2130 h 284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25"/>
                <a:gd name="T97" fmla="*/ 0 h 2843"/>
                <a:gd name="T98" fmla="*/ 1625 w 1625"/>
                <a:gd name="T99" fmla="*/ 2843 h 284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25" h="2843">
                  <a:moveTo>
                    <a:pt x="881" y="2130"/>
                  </a:moveTo>
                  <a:lnTo>
                    <a:pt x="869" y="2107"/>
                  </a:lnTo>
                  <a:lnTo>
                    <a:pt x="834" y="2037"/>
                  </a:lnTo>
                  <a:lnTo>
                    <a:pt x="778" y="1928"/>
                  </a:lnTo>
                  <a:lnTo>
                    <a:pt x="707" y="1785"/>
                  </a:lnTo>
                  <a:lnTo>
                    <a:pt x="625" y="1613"/>
                  </a:lnTo>
                  <a:lnTo>
                    <a:pt x="533" y="1414"/>
                  </a:lnTo>
                  <a:lnTo>
                    <a:pt x="436" y="1198"/>
                  </a:lnTo>
                  <a:lnTo>
                    <a:pt x="337" y="967"/>
                  </a:lnTo>
                  <a:lnTo>
                    <a:pt x="242" y="726"/>
                  </a:lnTo>
                  <a:lnTo>
                    <a:pt x="150" y="482"/>
                  </a:lnTo>
                  <a:lnTo>
                    <a:pt x="69" y="239"/>
                  </a:lnTo>
                  <a:lnTo>
                    <a:pt x="0" y="0"/>
                  </a:lnTo>
                  <a:lnTo>
                    <a:pt x="7" y="23"/>
                  </a:lnTo>
                  <a:lnTo>
                    <a:pt x="27" y="84"/>
                  </a:lnTo>
                  <a:lnTo>
                    <a:pt x="62" y="185"/>
                  </a:lnTo>
                  <a:lnTo>
                    <a:pt x="117" y="321"/>
                  </a:lnTo>
                  <a:lnTo>
                    <a:pt x="192" y="491"/>
                  </a:lnTo>
                  <a:lnTo>
                    <a:pt x="289" y="693"/>
                  </a:lnTo>
                  <a:lnTo>
                    <a:pt x="411" y="922"/>
                  </a:lnTo>
                  <a:lnTo>
                    <a:pt x="561" y="1179"/>
                  </a:lnTo>
                  <a:lnTo>
                    <a:pt x="740" y="1458"/>
                  </a:lnTo>
                  <a:lnTo>
                    <a:pt x="950" y="1760"/>
                  </a:lnTo>
                  <a:lnTo>
                    <a:pt x="1196" y="2081"/>
                  </a:lnTo>
                  <a:lnTo>
                    <a:pt x="1476" y="2417"/>
                  </a:lnTo>
                  <a:lnTo>
                    <a:pt x="1529" y="2385"/>
                  </a:lnTo>
                  <a:lnTo>
                    <a:pt x="1625" y="2540"/>
                  </a:lnTo>
                  <a:lnTo>
                    <a:pt x="1242" y="2821"/>
                  </a:lnTo>
                  <a:lnTo>
                    <a:pt x="1240" y="2824"/>
                  </a:lnTo>
                  <a:lnTo>
                    <a:pt x="1233" y="2828"/>
                  </a:lnTo>
                  <a:lnTo>
                    <a:pt x="1221" y="2834"/>
                  </a:lnTo>
                  <a:lnTo>
                    <a:pt x="1207" y="2840"/>
                  </a:lnTo>
                  <a:lnTo>
                    <a:pt x="1190" y="2843"/>
                  </a:lnTo>
                  <a:lnTo>
                    <a:pt x="1173" y="2841"/>
                  </a:lnTo>
                  <a:lnTo>
                    <a:pt x="1156" y="2834"/>
                  </a:lnTo>
                  <a:lnTo>
                    <a:pt x="1139" y="2818"/>
                  </a:lnTo>
                  <a:lnTo>
                    <a:pt x="1124" y="2793"/>
                  </a:lnTo>
                  <a:lnTo>
                    <a:pt x="1111" y="2755"/>
                  </a:lnTo>
                  <a:lnTo>
                    <a:pt x="1101" y="2704"/>
                  </a:lnTo>
                  <a:lnTo>
                    <a:pt x="1095" y="2638"/>
                  </a:lnTo>
                  <a:lnTo>
                    <a:pt x="1096" y="2637"/>
                  </a:lnTo>
                  <a:lnTo>
                    <a:pt x="1096" y="2631"/>
                  </a:lnTo>
                  <a:lnTo>
                    <a:pt x="1096" y="2622"/>
                  </a:lnTo>
                  <a:lnTo>
                    <a:pt x="1096" y="2610"/>
                  </a:lnTo>
                  <a:lnTo>
                    <a:pt x="1095" y="2595"/>
                  </a:lnTo>
                  <a:lnTo>
                    <a:pt x="1093" y="2578"/>
                  </a:lnTo>
                  <a:lnTo>
                    <a:pt x="1089" y="2557"/>
                  </a:lnTo>
                  <a:lnTo>
                    <a:pt x="1081" y="2534"/>
                  </a:lnTo>
                  <a:lnTo>
                    <a:pt x="1073" y="2509"/>
                  </a:lnTo>
                  <a:lnTo>
                    <a:pt x="1061" y="2482"/>
                  </a:lnTo>
                  <a:lnTo>
                    <a:pt x="1045" y="2454"/>
                  </a:lnTo>
                  <a:lnTo>
                    <a:pt x="1024" y="2423"/>
                  </a:lnTo>
                  <a:lnTo>
                    <a:pt x="1022" y="2422"/>
                  </a:lnTo>
                  <a:lnTo>
                    <a:pt x="1018" y="2416"/>
                  </a:lnTo>
                  <a:lnTo>
                    <a:pt x="1011" y="2405"/>
                  </a:lnTo>
                  <a:lnTo>
                    <a:pt x="1000" y="2391"/>
                  </a:lnTo>
                  <a:lnTo>
                    <a:pt x="989" y="2372"/>
                  </a:lnTo>
                  <a:lnTo>
                    <a:pt x="975" y="2348"/>
                  </a:lnTo>
                  <a:lnTo>
                    <a:pt x="961" y="2322"/>
                  </a:lnTo>
                  <a:lnTo>
                    <a:pt x="944" y="2291"/>
                  </a:lnTo>
                  <a:lnTo>
                    <a:pt x="928" y="2257"/>
                  </a:lnTo>
                  <a:lnTo>
                    <a:pt x="912" y="2218"/>
                  </a:lnTo>
                  <a:lnTo>
                    <a:pt x="897" y="2177"/>
                  </a:lnTo>
                  <a:lnTo>
                    <a:pt x="881" y="213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38" name="Freeform 413"/>
            <p:cNvSpPr>
              <a:spLocks/>
            </p:cNvSpPr>
            <p:nvPr/>
          </p:nvSpPr>
          <p:spPr bwMode="auto">
            <a:xfrm>
              <a:off x="2777" y="1467"/>
              <a:ext cx="499" cy="872"/>
            </a:xfrm>
            <a:custGeom>
              <a:avLst/>
              <a:gdLst>
                <a:gd name="T0" fmla="*/ 7 w 1495"/>
                <a:gd name="T1" fmla="*/ 20 h 2617"/>
                <a:gd name="T2" fmla="*/ 70 w 1495"/>
                <a:gd name="T3" fmla="*/ 171 h 2617"/>
                <a:gd name="T4" fmla="*/ 204 w 1495"/>
                <a:gd name="T5" fmla="*/ 453 h 2617"/>
                <a:gd name="T6" fmla="*/ 419 w 1495"/>
                <a:gd name="T7" fmla="*/ 847 h 2617"/>
                <a:gd name="T8" fmla="*/ 724 w 1495"/>
                <a:gd name="T9" fmla="*/ 1333 h 2617"/>
                <a:gd name="T10" fmla="*/ 1131 w 1495"/>
                <a:gd name="T11" fmla="*/ 1892 h 2617"/>
                <a:gd name="T12" fmla="*/ 1405 w 1495"/>
                <a:gd name="T13" fmla="*/ 2156 h 2617"/>
                <a:gd name="T14" fmla="*/ 1271 w 1495"/>
                <a:gd name="T15" fmla="*/ 2592 h 2617"/>
                <a:gd name="T16" fmla="*/ 1265 w 1495"/>
                <a:gd name="T17" fmla="*/ 2601 h 2617"/>
                <a:gd name="T18" fmla="*/ 1250 w 1495"/>
                <a:gd name="T19" fmla="*/ 2612 h 2617"/>
                <a:gd name="T20" fmla="*/ 1227 w 1495"/>
                <a:gd name="T21" fmla="*/ 2615 h 2617"/>
                <a:gd name="T22" fmla="*/ 1200 w 1495"/>
                <a:gd name="T23" fmla="*/ 2596 h 2617"/>
                <a:gd name="T24" fmla="*/ 1171 w 1495"/>
                <a:gd name="T25" fmla="*/ 2537 h 2617"/>
                <a:gd name="T26" fmla="*/ 1143 w 1495"/>
                <a:gd name="T27" fmla="*/ 2427 h 2617"/>
                <a:gd name="T28" fmla="*/ 1143 w 1495"/>
                <a:gd name="T29" fmla="*/ 2421 h 2617"/>
                <a:gd name="T30" fmla="*/ 1140 w 1495"/>
                <a:gd name="T31" fmla="*/ 2400 h 2617"/>
                <a:gd name="T32" fmla="*/ 1132 w 1495"/>
                <a:gd name="T33" fmla="*/ 2369 h 2617"/>
                <a:gd name="T34" fmla="*/ 1118 w 1495"/>
                <a:gd name="T35" fmla="*/ 2330 h 2617"/>
                <a:gd name="T36" fmla="*/ 1096 w 1495"/>
                <a:gd name="T37" fmla="*/ 2283 h 2617"/>
                <a:gd name="T38" fmla="*/ 1062 w 1495"/>
                <a:gd name="T39" fmla="*/ 2228 h 2617"/>
                <a:gd name="T40" fmla="*/ 1057 w 1495"/>
                <a:gd name="T41" fmla="*/ 2221 h 2617"/>
                <a:gd name="T42" fmla="*/ 1041 w 1495"/>
                <a:gd name="T43" fmla="*/ 2199 h 2617"/>
                <a:gd name="T44" fmla="*/ 1017 w 1495"/>
                <a:gd name="T45" fmla="*/ 2160 h 2617"/>
                <a:gd name="T46" fmla="*/ 988 w 1495"/>
                <a:gd name="T47" fmla="*/ 2109 h 2617"/>
                <a:gd name="T48" fmla="*/ 956 w 1495"/>
                <a:gd name="T49" fmla="*/ 2043 h 2617"/>
                <a:gd name="T50" fmla="*/ 920 w 1495"/>
                <a:gd name="T51" fmla="*/ 1960 h 2617"/>
                <a:gd name="T52" fmla="*/ 875 w 1495"/>
                <a:gd name="T53" fmla="*/ 1876 h 2617"/>
                <a:gd name="T54" fmla="*/ 749 w 1495"/>
                <a:gd name="T55" fmla="*/ 1645 h 2617"/>
                <a:gd name="T56" fmla="*/ 576 w 1495"/>
                <a:gd name="T57" fmla="*/ 1306 h 2617"/>
                <a:gd name="T58" fmla="*/ 375 w 1495"/>
                <a:gd name="T59" fmla="*/ 894 h 2617"/>
                <a:gd name="T60" fmla="*/ 175 w 1495"/>
                <a:gd name="T61" fmla="*/ 447 h 2617"/>
                <a:gd name="T62" fmla="*/ 0 w 1495"/>
                <a:gd name="T63" fmla="*/ 0 h 26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95"/>
                <a:gd name="T97" fmla="*/ 0 h 2617"/>
                <a:gd name="T98" fmla="*/ 1495 w 1495"/>
                <a:gd name="T99" fmla="*/ 2617 h 26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95" h="2617">
                  <a:moveTo>
                    <a:pt x="0" y="0"/>
                  </a:moveTo>
                  <a:lnTo>
                    <a:pt x="7" y="20"/>
                  </a:lnTo>
                  <a:lnTo>
                    <a:pt x="31" y="78"/>
                  </a:lnTo>
                  <a:lnTo>
                    <a:pt x="70" y="171"/>
                  </a:lnTo>
                  <a:lnTo>
                    <a:pt x="128" y="297"/>
                  </a:lnTo>
                  <a:lnTo>
                    <a:pt x="204" y="453"/>
                  </a:lnTo>
                  <a:lnTo>
                    <a:pt x="302" y="637"/>
                  </a:lnTo>
                  <a:lnTo>
                    <a:pt x="419" y="847"/>
                  </a:lnTo>
                  <a:lnTo>
                    <a:pt x="561" y="1079"/>
                  </a:lnTo>
                  <a:lnTo>
                    <a:pt x="724" y="1333"/>
                  </a:lnTo>
                  <a:lnTo>
                    <a:pt x="914" y="1605"/>
                  </a:lnTo>
                  <a:lnTo>
                    <a:pt x="1131" y="1892"/>
                  </a:lnTo>
                  <a:lnTo>
                    <a:pt x="1374" y="2191"/>
                  </a:lnTo>
                  <a:lnTo>
                    <a:pt x="1405" y="2156"/>
                  </a:lnTo>
                  <a:lnTo>
                    <a:pt x="1495" y="2296"/>
                  </a:lnTo>
                  <a:lnTo>
                    <a:pt x="1271" y="2592"/>
                  </a:lnTo>
                  <a:lnTo>
                    <a:pt x="1269" y="2595"/>
                  </a:lnTo>
                  <a:lnTo>
                    <a:pt x="1265" y="2601"/>
                  </a:lnTo>
                  <a:lnTo>
                    <a:pt x="1259" y="2607"/>
                  </a:lnTo>
                  <a:lnTo>
                    <a:pt x="1250" y="2612"/>
                  </a:lnTo>
                  <a:lnTo>
                    <a:pt x="1238" y="2617"/>
                  </a:lnTo>
                  <a:lnTo>
                    <a:pt x="1227" y="2615"/>
                  </a:lnTo>
                  <a:lnTo>
                    <a:pt x="1213" y="2610"/>
                  </a:lnTo>
                  <a:lnTo>
                    <a:pt x="1200" y="2596"/>
                  </a:lnTo>
                  <a:lnTo>
                    <a:pt x="1185" y="2573"/>
                  </a:lnTo>
                  <a:lnTo>
                    <a:pt x="1171" y="2537"/>
                  </a:lnTo>
                  <a:lnTo>
                    <a:pt x="1157" y="2490"/>
                  </a:lnTo>
                  <a:lnTo>
                    <a:pt x="1143" y="2427"/>
                  </a:lnTo>
                  <a:lnTo>
                    <a:pt x="1143" y="2425"/>
                  </a:lnTo>
                  <a:lnTo>
                    <a:pt x="1143" y="2421"/>
                  </a:lnTo>
                  <a:lnTo>
                    <a:pt x="1141" y="2412"/>
                  </a:lnTo>
                  <a:lnTo>
                    <a:pt x="1140" y="2400"/>
                  </a:lnTo>
                  <a:lnTo>
                    <a:pt x="1137" y="2387"/>
                  </a:lnTo>
                  <a:lnTo>
                    <a:pt x="1132" y="2369"/>
                  </a:lnTo>
                  <a:lnTo>
                    <a:pt x="1126" y="2350"/>
                  </a:lnTo>
                  <a:lnTo>
                    <a:pt x="1118" y="2330"/>
                  </a:lnTo>
                  <a:lnTo>
                    <a:pt x="1107" y="2306"/>
                  </a:lnTo>
                  <a:lnTo>
                    <a:pt x="1096" y="2283"/>
                  </a:lnTo>
                  <a:lnTo>
                    <a:pt x="1081" y="2256"/>
                  </a:lnTo>
                  <a:lnTo>
                    <a:pt x="1062" y="2228"/>
                  </a:lnTo>
                  <a:lnTo>
                    <a:pt x="1060" y="2227"/>
                  </a:lnTo>
                  <a:lnTo>
                    <a:pt x="1057" y="2221"/>
                  </a:lnTo>
                  <a:lnTo>
                    <a:pt x="1050" y="2212"/>
                  </a:lnTo>
                  <a:lnTo>
                    <a:pt x="1041" y="2199"/>
                  </a:lnTo>
                  <a:lnTo>
                    <a:pt x="1029" y="2181"/>
                  </a:lnTo>
                  <a:lnTo>
                    <a:pt x="1017" y="2160"/>
                  </a:lnTo>
                  <a:lnTo>
                    <a:pt x="1003" y="2137"/>
                  </a:lnTo>
                  <a:lnTo>
                    <a:pt x="988" y="2109"/>
                  </a:lnTo>
                  <a:lnTo>
                    <a:pt x="972" y="2078"/>
                  </a:lnTo>
                  <a:lnTo>
                    <a:pt x="956" y="2043"/>
                  </a:lnTo>
                  <a:lnTo>
                    <a:pt x="938" y="2003"/>
                  </a:lnTo>
                  <a:lnTo>
                    <a:pt x="920" y="1960"/>
                  </a:lnTo>
                  <a:lnTo>
                    <a:pt x="908" y="1939"/>
                  </a:lnTo>
                  <a:lnTo>
                    <a:pt x="875" y="1876"/>
                  </a:lnTo>
                  <a:lnTo>
                    <a:pt x="820" y="1776"/>
                  </a:lnTo>
                  <a:lnTo>
                    <a:pt x="749" y="1645"/>
                  </a:lnTo>
                  <a:lnTo>
                    <a:pt x="667" y="1487"/>
                  </a:lnTo>
                  <a:lnTo>
                    <a:pt x="576" y="1306"/>
                  </a:lnTo>
                  <a:lnTo>
                    <a:pt x="477" y="1107"/>
                  </a:lnTo>
                  <a:lnTo>
                    <a:pt x="375" y="894"/>
                  </a:lnTo>
                  <a:lnTo>
                    <a:pt x="272" y="673"/>
                  </a:lnTo>
                  <a:lnTo>
                    <a:pt x="175" y="447"/>
                  </a:lnTo>
                  <a:lnTo>
                    <a:pt x="82" y="221"/>
                  </a:lnTo>
                  <a:lnTo>
                    <a:pt x="0" y="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39" name="Freeform 414"/>
            <p:cNvSpPr>
              <a:spLocks/>
            </p:cNvSpPr>
            <p:nvPr/>
          </p:nvSpPr>
          <p:spPr bwMode="auto">
            <a:xfrm>
              <a:off x="2949" y="2204"/>
              <a:ext cx="426" cy="247"/>
            </a:xfrm>
            <a:custGeom>
              <a:avLst/>
              <a:gdLst>
                <a:gd name="T0" fmla="*/ 134 w 1280"/>
                <a:gd name="T1" fmla="*/ 422 h 740"/>
                <a:gd name="T2" fmla="*/ 146 w 1280"/>
                <a:gd name="T3" fmla="*/ 414 h 740"/>
                <a:gd name="T4" fmla="*/ 178 w 1280"/>
                <a:gd name="T5" fmla="*/ 394 h 740"/>
                <a:gd name="T6" fmla="*/ 229 w 1280"/>
                <a:gd name="T7" fmla="*/ 361 h 740"/>
                <a:gd name="T8" fmla="*/ 299 w 1280"/>
                <a:gd name="T9" fmla="*/ 320 h 740"/>
                <a:gd name="T10" fmla="*/ 381 w 1280"/>
                <a:gd name="T11" fmla="*/ 274 h 740"/>
                <a:gd name="T12" fmla="*/ 477 w 1280"/>
                <a:gd name="T13" fmla="*/ 224 h 740"/>
                <a:gd name="T14" fmla="*/ 582 w 1280"/>
                <a:gd name="T15" fmla="*/ 173 h 740"/>
                <a:gd name="T16" fmla="*/ 695 w 1280"/>
                <a:gd name="T17" fmla="*/ 124 h 740"/>
                <a:gd name="T18" fmla="*/ 814 w 1280"/>
                <a:gd name="T19" fmla="*/ 80 h 740"/>
                <a:gd name="T20" fmla="*/ 938 w 1280"/>
                <a:gd name="T21" fmla="*/ 43 h 740"/>
                <a:gd name="T22" fmla="*/ 1062 w 1280"/>
                <a:gd name="T23" fmla="*/ 17 h 740"/>
                <a:gd name="T24" fmla="*/ 1185 w 1280"/>
                <a:gd name="T25" fmla="*/ 0 h 740"/>
                <a:gd name="T26" fmla="*/ 1280 w 1280"/>
                <a:gd name="T27" fmla="*/ 155 h 740"/>
                <a:gd name="T28" fmla="*/ 985 w 1280"/>
                <a:gd name="T29" fmla="*/ 224 h 740"/>
                <a:gd name="T30" fmla="*/ 1026 w 1280"/>
                <a:gd name="T31" fmla="*/ 323 h 740"/>
                <a:gd name="T32" fmla="*/ 1007 w 1280"/>
                <a:gd name="T33" fmla="*/ 332 h 740"/>
                <a:gd name="T34" fmla="*/ 951 w 1280"/>
                <a:gd name="T35" fmla="*/ 354 h 740"/>
                <a:gd name="T36" fmla="*/ 867 w 1280"/>
                <a:gd name="T37" fmla="*/ 388 h 740"/>
                <a:gd name="T38" fmla="*/ 763 w 1280"/>
                <a:gd name="T39" fmla="*/ 429 h 740"/>
                <a:gd name="T40" fmla="*/ 643 w 1280"/>
                <a:gd name="T41" fmla="*/ 478 h 740"/>
                <a:gd name="T42" fmla="*/ 517 w 1280"/>
                <a:gd name="T43" fmla="*/ 528 h 740"/>
                <a:gd name="T44" fmla="*/ 390 w 1280"/>
                <a:gd name="T45" fmla="*/ 579 h 740"/>
                <a:gd name="T46" fmla="*/ 269 w 1280"/>
                <a:gd name="T47" fmla="*/ 628 h 740"/>
                <a:gd name="T48" fmla="*/ 165 w 1280"/>
                <a:gd name="T49" fmla="*/ 670 h 740"/>
                <a:gd name="T50" fmla="*/ 79 w 1280"/>
                <a:gd name="T51" fmla="*/ 706 h 740"/>
                <a:gd name="T52" fmla="*/ 22 w 1280"/>
                <a:gd name="T53" fmla="*/ 729 h 740"/>
                <a:gd name="T54" fmla="*/ 0 w 1280"/>
                <a:gd name="T55" fmla="*/ 740 h 740"/>
                <a:gd name="T56" fmla="*/ 4 w 1280"/>
                <a:gd name="T57" fmla="*/ 735 h 740"/>
                <a:gd name="T58" fmla="*/ 14 w 1280"/>
                <a:gd name="T59" fmla="*/ 723 h 740"/>
                <a:gd name="T60" fmla="*/ 29 w 1280"/>
                <a:gd name="T61" fmla="*/ 704 h 740"/>
                <a:gd name="T62" fmla="*/ 47 w 1280"/>
                <a:gd name="T63" fmla="*/ 679 h 740"/>
                <a:gd name="T64" fmla="*/ 67 w 1280"/>
                <a:gd name="T65" fmla="*/ 650 h 740"/>
                <a:gd name="T66" fmla="*/ 87 w 1280"/>
                <a:gd name="T67" fmla="*/ 616 h 740"/>
                <a:gd name="T68" fmla="*/ 107 w 1280"/>
                <a:gd name="T69" fmla="*/ 582 h 740"/>
                <a:gd name="T70" fmla="*/ 123 w 1280"/>
                <a:gd name="T71" fmla="*/ 547 h 740"/>
                <a:gd name="T72" fmla="*/ 135 w 1280"/>
                <a:gd name="T73" fmla="*/ 511 h 740"/>
                <a:gd name="T74" fmla="*/ 143 w 1280"/>
                <a:gd name="T75" fmla="*/ 479 h 740"/>
                <a:gd name="T76" fmla="*/ 143 w 1280"/>
                <a:gd name="T77" fmla="*/ 448 h 740"/>
                <a:gd name="T78" fmla="*/ 134 w 1280"/>
                <a:gd name="T79" fmla="*/ 422 h 740"/>
                <a:gd name="T80" fmla="*/ 134 w 1280"/>
                <a:gd name="T81" fmla="*/ 422 h 7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0"/>
                <a:gd name="T124" fmla="*/ 0 h 740"/>
                <a:gd name="T125" fmla="*/ 1280 w 1280"/>
                <a:gd name="T126" fmla="*/ 740 h 7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0" h="740">
                  <a:moveTo>
                    <a:pt x="134" y="422"/>
                  </a:moveTo>
                  <a:lnTo>
                    <a:pt x="146" y="414"/>
                  </a:lnTo>
                  <a:lnTo>
                    <a:pt x="178" y="394"/>
                  </a:lnTo>
                  <a:lnTo>
                    <a:pt x="229" y="361"/>
                  </a:lnTo>
                  <a:lnTo>
                    <a:pt x="299" y="320"/>
                  </a:lnTo>
                  <a:lnTo>
                    <a:pt x="381" y="274"/>
                  </a:lnTo>
                  <a:lnTo>
                    <a:pt x="477" y="224"/>
                  </a:lnTo>
                  <a:lnTo>
                    <a:pt x="582" y="173"/>
                  </a:lnTo>
                  <a:lnTo>
                    <a:pt x="695" y="124"/>
                  </a:lnTo>
                  <a:lnTo>
                    <a:pt x="814" y="80"/>
                  </a:lnTo>
                  <a:lnTo>
                    <a:pt x="938" y="43"/>
                  </a:lnTo>
                  <a:lnTo>
                    <a:pt x="1062" y="17"/>
                  </a:lnTo>
                  <a:lnTo>
                    <a:pt x="1185" y="0"/>
                  </a:lnTo>
                  <a:lnTo>
                    <a:pt x="1280" y="155"/>
                  </a:lnTo>
                  <a:lnTo>
                    <a:pt x="985" y="224"/>
                  </a:lnTo>
                  <a:lnTo>
                    <a:pt x="1026" y="323"/>
                  </a:lnTo>
                  <a:lnTo>
                    <a:pt x="1007" y="332"/>
                  </a:lnTo>
                  <a:lnTo>
                    <a:pt x="951" y="354"/>
                  </a:lnTo>
                  <a:lnTo>
                    <a:pt x="867" y="388"/>
                  </a:lnTo>
                  <a:lnTo>
                    <a:pt x="763" y="429"/>
                  </a:lnTo>
                  <a:lnTo>
                    <a:pt x="643" y="478"/>
                  </a:lnTo>
                  <a:lnTo>
                    <a:pt x="517" y="528"/>
                  </a:lnTo>
                  <a:lnTo>
                    <a:pt x="390" y="579"/>
                  </a:lnTo>
                  <a:lnTo>
                    <a:pt x="269" y="628"/>
                  </a:lnTo>
                  <a:lnTo>
                    <a:pt x="165" y="670"/>
                  </a:lnTo>
                  <a:lnTo>
                    <a:pt x="79" y="706"/>
                  </a:lnTo>
                  <a:lnTo>
                    <a:pt x="22" y="729"/>
                  </a:lnTo>
                  <a:lnTo>
                    <a:pt x="0" y="740"/>
                  </a:lnTo>
                  <a:lnTo>
                    <a:pt x="4" y="735"/>
                  </a:lnTo>
                  <a:lnTo>
                    <a:pt x="14" y="723"/>
                  </a:lnTo>
                  <a:lnTo>
                    <a:pt x="29" y="704"/>
                  </a:lnTo>
                  <a:lnTo>
                    <a:pt x="47" y="679"/>
                  </a:lnTo>
                  <a:lnTo>
                    <a:pt x="67" y="650"/>
                  </a:lnTo>
                  <a:lnTo>
                    <a:pt x="87" y="616"/>
                  </a:lnTo>
                  <a:lnTo>
                    <a:pt x="107" y="582"/>
                  </a:lnTo>
                  <a:lnTo>
                    <a:pt x="123" y="547"/>
                  </a:lnTo>
                  <a:lnTo>
                    <a:pt x="135" y="511"/>
                  </a:lnTo>
                  <a:lnTo>
                    <a:pt x="143" y="479"/>
                  </a:lnTo>
                  <a:lnTo>
                    <a:pt x="143" y="448"/>
                  </a:lnTo>
                  <a:lnTo>
                    <a:pt x="134" y="4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0" name="Freeform 415"/>
            <p:cNvSpPr>
              <a:spLocks/>
            </p:cNvSpPr>
            <p:nvPr/>
          </p:nvSpPr>
          <p:spPr bwMode="auto">
            <a:xfrm>
              <a:off x="2992" y="2202"/>
              <a:ext cx="387" cy="145"/>
            </a:xfrm>
            <a:custGeom>
              <a:avLst/>
              <a:gdLst>
                <a:gd name="T0" fmla="*/ 0 w 1159"/>
                <a:gd name="T1" fmla="*/ 423 h 434"/>
                <a:gd name="T2" fmla="*/ 6 w 1159"/>
                <a:gd name="T3" fmla="*/ 434 h 434"/>
                <a:gd name="T4" fmla="*/ 17 w 1159"/>
                <a:gd name="T5" fmla="*/ 427 h 434"/>
                <a:gd name="T6" fmla="*/ 50 w 1159"/>
                <a:gd name="T7" fmla="*/ 406 h 434"/>
                <a:gd name="T8" fmla="*/ 101 w 1159"/>
                <a:gd name="T9" fmla="*/ 374 h 434"/>
                <a:gd name="T10" fmla="*/ 171 w 1159"/>
                <a:gd name="T11" fmla="*/ 333 h 434"/>
                <a:gd name="T12" fmla="*/ 253 w 1159"/>
                <a:gd name="T13" fmla="*/ 287 h 434"/>
                <a:gd name="T14" fmla="*/ 349 w 1159"/>
                <a:gd name="T15" fmla="*/ 237 h 434"/>
                <a:gd name="T16" fmla="*/ 431 w 1159"/>
                <a:gd name="T17" fmla="*/ 196 h 434"/>
                <a:gd name="T18" fmla="*/ 576 w 1159"/>
                <a:gd name="T19" fmla="*/ 135 h 434"/>
                <a:gd name="T20" fmla="*/ 685 w 1159"/>
                <a:gd name="T21" fmla="*/ 94 h 434"/>
                <a:gd name="T22" fmla="*/ 808 w 1159"/>
                <a:gd name="T23" fmla="*/ 57 h 434"/>
                <a:gd name="T24" fmla="*/ 934 w 1159"/>
                <a:gd name="T25" fmla="*/ 31 h 434"/>
                <a:gd name="T26" fmla="*/ 1052 w 1159"/>
                <a:gd name="T27" fmla="*/ 15 h 434"/>
                <a:gd name="T28" fmla="*/ 1138 w 1159"/>
                <a:gd name="T29" fmla="*/ 158 h 434"/>
                <a:gd name="T30" fmla="*/ 1159 w 1159"/>
                <a:gd name="T31" fmla="*/ 166 h 434"/>
                <a:gd name="T32" fmla="*/ 1057 w 1159"/>
                <a:gd name="T33" fmla="*/ 0 h 434"/>
                <a:gd name="T34" fmla="*/ 928 w 1159"/>
                <a:gd name="T35" fmla="*/ 16 h 434"/>
                <a:gd name="T36" fmla="*/ 806 w 1159"/>
                <a:gd name="T37" fmla="*/ 43 h 434"/>
                <a:gd name="T38" fmla="*/ 682 w 1159"/>
                <a:gd name="T39" fmla="*/ 80 h 434"/>
                <a:gd name="T40" fmla="*/ 552 w 1159"/>
                <a:gd name="T41" fmla="*/ 127 h 434"/>
                <a:gd name="T42" fmla="*/ 470 w 1159"/>
                <a:gd name="T43" fmla="*/ 163 h 434"/>
                <a:gd name="T44" fmla="*/ 343 w 1159"/>
                <a:gd name="T45" fmla="*/ 225 h 434"/>
                <a:gd name="T46" fmla="*/ 247 w 1159"/>
                <a:gd name="T47" fmla="*/ 275 h 434"/>
                <a:gd name="T48" fmla="*/ 165 w 1159"/>
                <a:gd name="T49" fmla="*/ 321 h 434"/>
                <a:gd name="T50" fmla="*/ 96 w 1159"/>
                <a:gd name="T51" fmla="*/ 362 h 434"/>
                <a:gd name="T52" fmla="*/ 44 w 1159"/>
                <a:gd name="T53" fmla="*/ 395 h 434"/>
                <a:gd name="T54" fmla="*/ 12 w 1159"/>
                <a:gd name="T55" fmla="*/ 415 h 434"/>
                <a:gd name="T56" fmla="*/ 0 w 1159"/>
                <a:gd name="T57" fmla="*/ 423 h 4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59"/>
                <a:gd name="T88" fmla="*/ 0 h 434"/>
                <a:gd name="T89" fmla="*/ 1159 w 1159"/>
                <a:gd name="T90" fmla="*/ 434 h 4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59" h="434">
                  <a:moveTo>
                    <a:pt x="0" y="423"/>
                  </a:moveTo>
                  <a:lnTo>
                    <a:pt x="6" y="434"/>
                  </a:lnTo>
                  <a:lnTo>
                    <a:pt x="17" y="427"/>
                  </a:lnTo>
                  <a:lnTo>
                    <a:pt x="50" y="406"/>
                  </a:lnTo>
                  <a:lnTo>
                    <a:pt x="101" y="374"/>
                  </a:lnTo>
                  <a:lnTo>
                    <a:pt x="171" y="333"/>
                  </a:lnTo>
                  <a:lnTo>
                    <a:pt x="253" y="287"/>
                  </a:lnTo>
                  <a:lnTo>
                    <a:pt x="349" y="237"/>
                  </a:lnTo>
                  <a:lnTo>
                    <a:pt x="431" y="196"/>
                  </a:lnTo>
                  <a:lnTo>
                    <a:pt x="576" y="135"/>
                  </a:lnTo>
                  <a:lnTo>
                    <a:pt x="685" y="94"/>
                  </a:lnTo>
                  <a:lnTo>
                    <a:pt x="808" y="57"/>
                  </a:lnTo>
                  <a:lnTo>
                    <a:pt x="934" y="31"/>
                  </a:lnTo>
                  <a:lnTo>
                    <a:pt x="1052" y="15"/>
                  </a:lnTo>
                  <a:lnTo>
                    <a:pt x="1138" y="158"/>
                  </a:lnTo>
                  <a:lnTo>
                    <a:pt x="1159" y="166"/>
                  </a:lnTo>
                  <a:lnTo>
                    <a:pt x="1057" y="0"/>
                  </a:lnTo>
                  <a:lnTo>
                    <a:pt x="928" y="16"/>
                  </a:lnTo>
                  <a:lnTo>
                    <a:pt x="806" y="43"/>
                  </a:lnTo>
                  <a:lnTo>
                    <a:pt x="682" y="80"/>
                  </a:lnTo>
                  <a:lnTo>
                    <a:pt x="552" y="127"/>
                  </a:lnTo>
                  <a:lnTo>
                    <a:pt x="470" y="163"/>
                  </a:lnTo>
                  <a:lnTo>
                    <a:pt x="343" y="225"/>
                  </a:lnTo>
                  <a:lnTo>
                    <a:pt x="247" y="275"/>
                  </a:lnTo>
                  <a:lnTo>
                    <a:pt x="165" y="321"/>
                  </a:lnTo>
                  <a:lnTo>
                    <a:pt x="96" y="362"/>
                  </a:lnTo>
                  <a:lnTo>
                    <a:pt x="44" y="395"/>
                  </a:lnTo>
                  <a:lnTo>
                    <a:pt x="12" y="415"/>
                  </a:lnTo>
                  <a:lnTo>
                    <a:pt x="0" y="423"/>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1" name="Freeform 416"/>
            <p:cNvSpPr>
              <a:spLocks/>
            </p:cNvSpPr>
            <p:nvPr/>
          </p:nvSpPr>
          <p:spPr bwMode="auto">
            <a:xfrm>
              <a:off x="3274" y="2255"/>
              <a:ext cx="105" cy="62"/>
            </a:xfrm>
            <a:custGeom>
              <a:avLst/>
              <a:gdLst>
                <a:gd name="T0" fmla="*/ 294 w 315"/>
                <a:gd name="T1" fmla="*/ 0 h 187"/>
                <a:gd name="T2" fmla="*/ 0 w 315"/>
                <a:gd name="T3" fmla="*/ 67 h 187"/>
                <a:gd name="T4" fmla="*/ 43 w 315"/>
                <a:gd name="T5" fmla="*/ 170 h 187"/>
                <a:gd name="T6" fmla="*/ 29 w 315"/>
                <a:gd name="T7" fmla="*/ 175 h 187"/>
                <a:gd name="T8" fmla="*/ 32 w 315"/>
                <a:gd name="T9" fmla="*/ 181 h 187"/>
                <a:gd name="T10" fmla="*/ 35 w 315"/>
                <a:gd name="T11" fmla="*/ 187 h 187"/>
                <a:gd name="T12" fmla="*/ 60 w 315"/>
                <a:gd name="T13" fmla="*/ 173 h 187"/>
                <a:gd name="T14" fmla="*/ 20 w 315"/>
                <a:gd name="T15" fmla="*/ 79 h 187"/>
                <a:gd name="T16" fmla="*/ 315 w 315"/>
                <a:gd name="T17" fmla="*/ 8 h 187"/>
                <a:gd name="T18" fmla="*/ 294 w 315"/>
                <a:gd name="T19" fmla="*/ 0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5"/>
                <a:gd name="T31" fmla="*/ 0 h 187"/>
                <a:gd name="T32" fmla="*/ 315 w 315"/>
                <a:gd name="T33" fmla="*/ 187 h 1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5" h="187">
                  <a:moveTo>
                    <a:pt x="294" y="0"/>
                  </a:moveTo>
                  <a:lnTo>
                    <a:pt x="0" y="67"/>
                  </a:lnTo>
                  <a:lnTo>
                    <a:pt x="43" y="170"/>
                  </a:lnTo>
                  <a:lnTo>
                    <a:pt x="29" y="175"/>
                  </a:lnTo>
                  <a:lnTo>
                    <a:pt x="32" y="181"/>
                  </a:lnTo>
                  <a:lnTo>
                    <a:pt x="35" y="187"/>
                  </a:lnTo>
                  <a:lnTo>
                    <a:pt x="60" y="173"/>
                  </a:lnTo>
                  <a:lnTo>
                    <a:pt x="20" y="79"/>
                  </a:lnTo>
                  <a:lnTo>
                    <a:pt x="315" y="8"/>
                  </a:lnTo>
                  <a:lnTo>
                    <a:pt x="294"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2" name="Freeform 417"/>
            <p:cNvSpPr>
              <a:spLocks/>
            </p:cNvSpPr>
            <p:nvPr/>
          </p:nvSpPr>
          <p:spPr bwMode="auto">
            <a:xfrm>
              <a:off x="2955" y="2312"/>
              <a:ext cx="330" cy="138"/>
            </a:xfrm>
            <a:custGeom>
              <a:avLst/>
              <a:gdLst>
                <a:gd name="T0" fmla="*/ 988 w 991"/>
                <a:gd name="T1" fmla="*/ 8 h 413"/>
                <a:gd name="T2" fmla="*/ 985 w 991"/>
                <a:gd name="T3" fmla="*/ 0 h 413"/>
                <a:gd name="T4" fmla="*/ 929 w 991"/>
                <a:gd name="T5" fmla="*/ 22 h 413"/>
                <a:gd name="T6" fmla="*/ 845 w 991"/>
                <a:gd name="T7" fmla="*/ 56 h 413"/>
                <a:gd name="T8" fmla="*/ 741 w 991"/>
                <a:gd name="T9" fmla="*/ 98 h 413"/>
                <a:gd name="T10" fmla="*/ 621 w 991"/>
                <a:gd name="T11" fmla="*/ 146 h 413"/>
                <a:gd name="T12" fmla="*/ 495 w 991"/>
                <a:gd name="T13" fmla="*/ 196 h 413"/>
                <a:gd name="T14" fmla="*/ 368 w 991"/>
                <a:gd name="T15" fmla="*/ 248 h 413"/>
                <a:gd name="T16" fmla="*/ 247 w 991"/>
                <a:gd name="T17" fmla="*/ 296 h 413"/>
                <a:gd name="T18" fmla="*/ 143 w 991"/>
                <a:gd name="T19" fmla="*/ 339 h 413"/>
                <a:gd name="T20" fmla="*/ 57 w 991"/>
                <a:gd name="T21" fmla="*/ 374 h 413"/>
                <a:gd name="T22" fmla="*/ 0 w 991"/>
                <a:gd name="T23" fmla="*/ 398 h 413"/>
                <a:gd name="T24" fmla="*/ 3 w 991"/>
                <a:gd name="T25" fmla="*/ 405 h 413"/>
                <a:gd name="T26" fmla="*/ 6 w 991"/>
                <a:gd name="T27" fmla="*/ 413 h 413"/>
                <a:gd name="T28" fmla="*/ 63 w 991"/>
                <a:gd name="T29" fmla="*/ 389 h 413"/>
                <a:gd name="T30" fmla="*/ 149 w 991"/>
                <a:gd name="T31" fmla="*/ 354 h 413"/>
                <a:gd name="T32" fmla="*/ 253 w 991"/>
                <a:gd name="T33" fmla="*/ 311 h 413"/>
                <a:gd name="T34" fmla="*/ 374 w 991"/>
                <a:gd name="T35" fmla="*/ 263 h 413"/>
                <a:gd name="T36" fmla="*/ 501 w 991"/>
                <a:gd name="T37" fmla="*/ 211 h 413"/>
                <a:gd name="T38" fmla="*/ 627 w 991"/>
                <a:gd name="T39" fmla="*/ 161 h 413"/>
                <a:gd name="T40" fmla="*/ 747 w 991"/>
                <a:gd name="T41" fmla="*/ 112 h 413"/>
                <a:gd name="T42" fmla="*/ 851 w 991"/>
                <a:gd name="T43" fmla="*/ 71 h 413"/>
                <a:gd name="T44" fmla="*/ 935 w 991"/>
                <a:gd name="T45" fmla="*/ 37 h 413"/>
                <a:gd name="T46" fmla="*/ 971 w 991"/>
                <a:gd name="T47" fmla="*/ 22 h 413"/>
                <a:gd name="T48" fmla="*/ 991 w 991"/>
                <a:gd name="T49" fmla="*/ 14 h 413"/>
                <a:gd name="T50" fmla="*/ 988 w 991"/>
                <a:gd name="T51" fmla="*/ 8 h 4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91"/>
                <a:gd name="T79" fmla="*/ 0 h 413"/>
                <a:gd name="T80" fmla="*/ 991 w 991"/>
                <a:gd name="T81" fmla="*/ 413 h 41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91" h="413">
                  <a:moveTo>
                    <a:pt x="988" y="8"/>
                  </a:moveTo>
                  <a:lnTo>
                    <a:pt x="985" y="0"/>
                  </a:lnTo>
                  <a:lnTo>
                    <a:pt x="929" y="22"/>
                  </a:lnTo>
                  <a:lnTo>
                    <a:pt x="845" y="56"/>
                  </a:lnTo>
                  <a:lnTo>
                    <a:pt x="741" y="98"/>
                  </a:lnTo>
                  <a:lnTo>
                    <a:pt x="621" y="146"/>
                  </a:lnTo>
                  <a:lnTo>
                    <a:pt x="495" y="196"/>
                  </a:lnTo>
                  <a:lnTo>
                    <a:pt x="368" y="248"/>
                  </a:lnTo>
                  <a:lnTo>
                    <a:pt x="247" y="296"/>
                  </a:lnTo>
                  <a:lnTo>
                    <a:pt x="143" y="339"/>
                  </a:lnTo>
                  <a:lnTo>
                    <a:pt x="57" y="374"/>
                  </a:lnTo>
                  <a:lnTo>
                    <a:pt x="0" y="398"/>
                  </a:lnTo>
                  <a:lnTo>
                    <a:pt x="3" y="405"/>
                  </a:lnTo>
                  <a:lnTo>
                    <a:pt x="6" y="413"/>
                  </a:lnTo>
                  <a:lnTo>
                    <a:pt x="63" y="389"/>
                  </a:lnTo>
                  <a:lnTo>
                    <a:pt x="149" y="354"/>
                  </a:lnTo>
                  <a:lnTo>
                    <a:pt x="253" y="311"/>
                  </a:lnTo>
                  <a:lnTo>
                    <a:pt x="374" y="263"/>
                  </a:lnTo>
                  <a:lnTo>
                    <a:pt x="501" y="211"/>
                  </a:lnTo>
                  <a:lnTo>
                    <a:pt x="627" y="161"/>
                  </a:lnTo>
                  <a:lnTo>
                    <a:pt x="747" y="112"/>
                  </a:lnTo>
                  <a:lnTo>
                    <a:pt x="851" y="71"/>
                  </a:lnTo>
                  <a:lnTo>
                    <a:pt x="935" y="37"/>
                  </a:lnTo>
                  <a:lnTo>
                    <a:pt x="971" y="22"/>
                  </a:lnTo>
                  <a:lnTo>
                    <a:pt x="991" y="14"/>
                  </a:lnTo>
                  <a:lnTo>
                    <a:pt x="988" y="8"/>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3" name="Freeform 418"/>
            <p:cNvSpPr>
              <a:spLocks/>
            </p:cNvSpPr>
            <p:nvPr/>
          </p:nvSpPr>
          <p:spPr bwMode="auto">
            <a:xfrm>
              <a:off x="2948" y="2442"/>
              <a:ext cx="15" cy="11"/>
            </a:xfrm>
            <a:custGeom>
              <a:avLst/>
              <a:gdLst>
                <a:gd name="T0" fmla="*/ 22 w 47"/>
                <a:gd name="T1" fmla="*/ 10 h 34"/>
                <a:gd name="T2" fmla="*/ 47 w 47"/>
                <a:gd name="T3" fmla="*/ 0 h 34"/>
                <a:gd name="T4" fmla="*/ 0 w 47"/>
                <a:gd name="T5" fmla="*/ 22 h 34"/>
                <a:gd name="T6" fmla="*/ 3 w 47"/>
                <a:gd name="T7" fmla="*/ 28 h 34"/>
                <a:gd name="T8" fmla="*/ 6 w 47"/>
                <a:gd name="T9" fmla="*/ 34 h 34"/>
                <a:gd name="T10" fmla="*/ 28 w 47"/>
                <a:gd name="T11" fmla="*/ 23 h 34"/>
                <a:gd name="T12" fmla="*/ 25 w 47"/>
                <a:gd name="T13" fmla="*/ 17 h 34"/>
                <a:gd name="T14" fmla="*/ 22 w 47"/>
                <a:gd name="T15" fmla="*/ 10 h 34"/>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34"/>
                <a:gd name="T26" fmla="*/ 47 w 47"/>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34">
                  <a:moveTo>
                    <a:pt x="22" y="10"/>
                  </a:moveTo>
                  <a:lnTo>
                    <a:pt x="47" y="0"/>
                  </a:lnTo>
                  <a:lnTo>
                    <a:pt x="0" y="22"/>
                  </a:lnTo>
                  <a:lnTo>
                    <a:pt x="3" y="28"/>
                  </a:lnTo>
                  <a:lnTo>
                    <a:pt x="6" y="34"/>
                  </a:lnTo>
                  <a:lnTo>
                    <a:pt x="28" y="23"/>
                  </a:lnTo>
                  <a:lnTo>
                    <a:pt x="25" y="17"/>
                  </a:lnTo>
                  <a:lnTo>
                    <a:pt x="22" y="1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4" name="Freeform 419"/>
            <p:cNvSpPr>
              <a:spLocks/>
            </p:cNvSpPr>
            <p:nvPr/>
          </p:nvSpPr>
          <p:spPr bwMode="auto">
            <a:xfrm>
              <a:off x="2947" y="2449"/>
              <a:ext cx="3" cy="4"/>
            </a:xfrm>
            <a:custGeom>
              <a:avLst/>
              <a:gdLst>
                <a:gd name="T0" fmla="*/ 5 w 9"/>
                <a:gd name="T1" fmla="*/ 5 h 11"/>
                <a:gd name="T2" fmla="*/ 9 w 9"/>
                <a:gd name="T3" fmla="*/ 9 h 11"/>
                <a:gd name="T4" fmla="*/ 0 w 9"/>
                <a:gd name="T5" fmla="*/ 0 h 11"/>
                <a:gd name="T6" fmla="*/ 8 w 9"/>
                <a:gd name="T7" fmla="*/ 11 h 11"/>
                <a:gd name="T8" fmla="*/ 8 w 9"/>
                <a:gd name="T9" fmla="*/ 11 h 11"/>
                <a:gd name="T10" fmla="*/ 5 w 9"/>
                <a:gd name="T11" fmla="*/ 5 h 11"/>
                <a:gd name="T12" fmla="*/ 0 60000 65536"/>
                <a:gd name="T13" fmla="*/ 0 60000 65536"/>
                <a:gd name="T14" fmla="*/ 0 60000 65536"/>
                <a:gd name="T15" fmla="*/ 0 60000 65536"/>
                <a:gd name="T16" fmla="*/ 0 60000 65536"/>
                <a:gd name="T17" fmla="*/ 0 60000 65536"/>
                <a:gd name="T18" fmla="*/ 0 w 9"/>
                <a:gd name="T19" fmla="*/ 0 h 11"/>
                <a:gd name="T20" fmla="*/ 9 w 9"/>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9" h="11">
                  <a:moveTo>
                    <a:pt x="5" y="5"/>
                  </a:moveTo>
                  <a:lnTo>
                    <a:pt x="9" y="9"/>
                  </a:lnTo>
                  <a:lnTo>
                    <a:pt x="0" y="0"/>
                  </a:lnTo>
                  <a:lnTo>
                    <a:pt x="8" y="11"/>
                  </a:lnTo>
                  <a:lnTo>
                    <a:pt x="5" y="5"/>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5" name="Freeform 420"/>
            <p:cNvSpPr>
              <a:spLocks/>
            </p:cNvSpPr>
            <p:nvPr/>
          </p:nvSpPr>
          <p:spPr bwMode="auto">
            <a:xfrm>
              <a:off x="2947" y="2448"/>
              <a:ext cx="5" cy="4"/>
            </a:xfrm>
            <a:custGeom>
              <a:avLst/>
              <a:gdLst>
                <a:gd name="T0" fmla="*/ 9 w 14"/>
                <a:gd name="T1" fmla="*/ 13 h 13"/>
                <a:gd name="T2" fmla="*/ 14 w 14"/>
                <a:gd name="T3" fmla="*/ 9 h 13"/>
                <a:gd name="T4" fmla="*/ 9 w 14"/>
                <a:gd name="T5" fmla="*/ 4 h 13"/>
                <a:gd name="T6" fmla="*/ 5 w 14"/>
                <a:gd name="T7" fmla="*/ 0 h 13"/>
                <a:gd name="T8" fmla="*/ 0 w 14"/>
                <a:gd name="T9" fmla="*/ 4 h 13"/>
                <a:gd name="T10" fmla="*/ 9 w 14"/>
                <a:gd name="T11" fmla="*/ 13 h 13"/>
                <a:gd name="T12" fmla="*/ 0 60000 65536"/>
                <a:gd name="T13" fmla="*/ 0 60000 65536"/>
                <a:gd name="T14" fmla="*/ 0 60000 65536"/>
                <a:gd name="T15" fmla="*/ 0 60000 65536"/>
                <a:gd name="T16" fmla="*/ 0 60000 65536"/>
                <a:gd name="T17" fmla="*/ 0 60000 65536"/>
                <a:gd name="T18" fmla="*/ 0 w 14"/>
                <a:gd name="T19" fmla="*/ 0 h 13"/>
                <a:gd name="T20" fmla="*/ 14 w 14"/>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4" h="13">
                  <a:moveTo>
                    <a:pt x="9" y="13"/>
                  </a:moveTo>
                  <a:lnTo>
                    <a:pt x="14" y="9"/>
                  </a:lnTo>
                  <a:lnTo>
                    <a:pt x="9" y="4"/>
                  </a:lnTo>
                  <a:lnTo>
                    <a:pt x="5" y="0"/>
                  </a:lnTo>
                  <a:lnTo>
                    <a:pt x="0" y="4"/>
                  </a:lnTo>
                  <a:lnTo>
                    <a:pt x="9" y="13"/>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6" name="Freeform 421"/>
            <p:cNvSpPr>
              <a:spLocks/>
            </p:cNvSpPr>
            <p:nvPr/>
          </p:nvSpPr>
          <p:spPr bwMode="auto">
            <a:xfrm>
              <a:off x="2948" y="2343"/>
              <a:ext cx="51" cy="108"/>
            </a:xfrm>
            <a:custGeom>
              <a:avLst/>
              <a:gdLst>
                <a:gd name="T0" fmla="*/ 11 w 152"/>
                <a:gd name="T1" fmla="*/ 324 h 324"/>
                <a:gd name="T2" fmla="*/ 22 w 152"/>
                <a:gd name="T3" fmla="*/ 312 h 324"/>
                <a:gd name="T4" fmla="*/ 22 w 152"/>
                <a:gd name="T5" fmla="*/ 312 h 324"/>
                <a:gd name="T6" fmla="*/ 37 w 152"/>
                <a:gd name="T7" fmla="*/ 293 h 324"/>
                <a:gd name="T8" fmla="*/ 55 w 152"/>
                <a:gd name="T9" fmla="*/ 268 h 324"/>
                <a:gd name="T10" fmla="*/ 72 w 152"/>
                <a:gd name="T11" fmla="*/ 244 h 324"/>
                <a:gd name="T12" fmla="*/ 94 w 152"/>
                <a:gd name="T13" fmla="*/ 203 h 324"/>
                <a:gd name="T14" fmla="*/ 115 w 152"/>
                <a:gd name="T15" fmla="*/ 169 h 324"/>
                <a:gd name="T16" fmla="*/ 134 w 152"/>
                <a:gd name="T17" fmla="*/ 126 h 324"/>
                <a:gd name="T18" fmla="*/ 145 w 152"/>
                <a:gd name="T19" fmla="*/ 97 h 324"/>
                <a:gd name="T20" fmla="*/ 152 w 152"/>
                <a:gd name="T21" fmla="*/ 64 h 324"/>
                <a:gd name="T22" fmla="*/ 152 w 152"/>
                <a:gd name="T23" fmla="*/ 31 h 324"/>
                <a:gd name="T24" fmla="*/ 143 w 152"/>
                <a:gd name="T25" fmla="*/ 7 h 324"/>
                <a:gd name="T26" fmla="*/ 133 w 152"/>
                <a:gd name="T27" fmla="*/ 0 h 324"/>
                <a:gd name="T28" fmla="*/ 128 w 152"/>
                <a:gd name="T29" fmla="*/ 4 h 324"/>
                <a:gd name="T30" fmla="*/ 137 w 152"/>
                <a:gd name="T31" fmla="*/ 34 h 324"/>
                <a:gd name="T32" fmla="*/ 137 w 152"/>
                <a:gd name="T33" fmla="*/ 62 h 324"/>
                <a:gd name="T34" fmla="*/ 130 w 152"/>
                <a:gd name="T35" fmla="*/ 94 h 324"/>
                <a:gd name="T36" fmla="*/ 117 w 152"/>
                <a:gd name="T37" fmla="*/ 135 h 324"/>
                <a:gd name="T38" fmla="*/ 103 w 152"/>
                <a:gd name="T39" fmla="*/ 163 h 324"/>
                <a:gd name="T40" fmla="*/ 83 w 152"/>
                <a:gd name="T41" fmla="*/ 197 h 324"/>
                <a:gd name="T42" fmla="*/ 66 w 152"/>
                <a:gd name="T43" fmla="*/ 224 h 324"/>
                <a:gd name="T44" fmla="*/ 43 w 152"/>
                <a:gd name="T45" fmla="*/ 259 h 324"/>
                <a:gd name="T46" fmla="*/ 25 w 152"/>
                <a:gd name="T47" fmla="*/ 284 h 324"/>
                <a:gd name="T48" fmla="*/ 11 w 152"/>
                <a:gd name="T49" fmla="*/ 303 h 324"/>
                <a:gd name="T50" fmla="*/ 0 w 152"/>
                <a:gd name="T51" fmla="*/ 315 h 324"/>
                <a:gd name="T52" fmla="*/ 6 w 152"/>
                <a:gd name="T53" fmla="*/ 319 h 324"/>
                <a:gd name="T54" fmla="*/ 11 w 152"/>
                <a:gd name="T55" fmla="*/ 324 h 32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2"/>
                <a:gd name="T85" fmla="*/ 0 h 324"/>
                <a:gd name="T86" fmla="*/ 152 w 152"/>
                <a:gd name="T87" fmla="*/ 324 h 32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2" h="324">
                  <a:moveTo>
                    <a:pt x="11" y="324"/>
                  </a:moveTo>
                  <a:lnTo>
                    <a:pt x="22" y="312"/>
                  </a:lnTo>
                  <a:lnTo>
                    <a:pt x="37" y="293"/>
                  </a:lnTo>
                  <a:lnTo>
                    <a:pt x="55" y="268"/>
                  </a:lnTo>
                  <a:lnTo>
                    <a:pt x="72" y="244"/>
                  </a:lnTo>
                  <a:lnTo>
                    <a:pt x="94" y="203"/>
                  </a:lnTo>
                  <a:lnTo>
                    <a:pt x="115" y="169"/>
                  </a:lnTo>
                  <a:lnTo>
                    <a:pt x="134" y="126"/>
                  </a:lnTo>
                  <a:lnTo>
                    <a:pt x="145" y="97"/>
                  </a:lnTo>
                  <a:lnTo>
                    <a:pt x="152" y="64"/>
                  </a:lnTo>
                  <a:lnTo>
                    <a:pt x="152" y="31"/>
                  </a:lnTo>
                  <a:lnTo>
                    <a:pt x="143" y="7"/>
                  </a:lnTo>
                  <a:lnTo>
                    <a:pt x="133" y="0"/>
                  </a:lnTo>
                  <a:lnTo>
                    <a:pt x="128" y="4"/>
                  </a:lnTo>
                  <a:lnTo>
                    <a:pt x="137" y="34"/>
                  </a:lnTo>
                  <a:lnTo>
                    <a:pt x="137" y="62"/>
                  </a:lnTo>
                  <a:lnTo>
                    <a:pt x="130" y="94"/>
                  </a:lnTo>
                  <a:lnTo>
                    <a:pt x="117" y="135"/>
                  </a:lnTo>
                  <a:lnTo>
                    <a:pt x="103" y="163"/>
                  </a:lnTo>
                  <a:lnTo>
                    <a:pt x="83" y="197"/>
                  </a:lnTo>
                  <a:lnTo>
                    <a:pt x="66" y="224"/>
                  </a:lnTo>
                  <a:lnTo>
                    <a:pt x="43" y="259"/>
                  </a:lnTo>
                  <a:lnTo>
                    <a:pt x="25" y="284"/>
                  </a:lnTo>
                  <a:lnTo>
                    <a:pt x="11" y="303"/>
                  </a:lnTo>
                  <a:lnTo>
                    <a:pt x="0" y="315"/>
                  </a:lnTo>
                  <a:lnTo>
                    <a:pt x="6" y="319"/>
                  </a:lnTo>
                  <a:lnTo>
                    <a:pt x="11" y="324"/>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7" name="Freeform 422"/>
            <p:cNvSpPr>
              <a:spLocks/>
            </p:cNvSpPr>
            <p:nvPr/>
          </p:nvSpPr>
          <p:spPr bwMode="auto">
            <a:xfrm>
              <a:off x="3201" y="2155"/>
              <a:ext cx="213" cy="165"/>
            </a:xfrm>
            <a:custGeom>
              <a:avLst/>
              <a:gdLst>
                <a:gd name="T0" fmla="*/ 0 w 638"/>
                <a:gd name="T1" fmla="*/ 69 h 495"/>
                <a:gd name="T2" fmla="*/ 9 w 638"/>
                <a:gd name="T3" fmla="*/ 69 h 495"/>
                <a:gd name="T4" fmla="*/ 32 w 638"/>
                <a:gd name="T5" fmla="*/ 66 h 495"/>
                <a:gd name="T6" fmla="*/ 66 w 638"/>
                <a:gd name="T7" fmla="*/ 62 h 495"/>
                <a:gd name="T8" fmla="*/ 109 w 638"/>
                <a:gd name="T9" fmla="*/ 56 h 495"/>
                <a:gd name="T10" fmla="*/ 159 w 638"/>
                <a:gd name="T11" fmla="*/ 49 h 495"/>
                <a:gd name="T12" fmla="*/ 212 w 638"/>
                <a:gd name="T13" fmla="*/ 41 h 495"/>
                <a:gd name="T14" fmla="*/ 265 w 638"/>
                <a:gd name="T15" fmla="*/ 34 h 495"/>
                <a:gd name="T16" fmla="*/ 315 w 638"/>
                <a:gd name="T17" fmla="*/ 27 h 495"/>
                <a:gd name="T18" fmla="*/ 361 w 638"/>
                <a:gd name="T19" fmla="*/ 18 h 495"/>
                <a:gd name="T20" fmla="*/ 399 w 638"/>
                <a:gd name="T21" fmla="*/ 12 h 495"/>
                <a:gd name="T22" fmla="*/ 426 w 638"/>
                <a:gd name="T23" fmla="*/ 6 h 495"/>
                <a:gd name="T24" fmla="*/ 437 w 638"/>
                <a:gd name="T25" fmla="*/ 0 h 495"/>
                <a:gd name="T26" fmla="*/ 442 w 638"/>
                <a:gd name="T27" fmla="*/ 4 h 495"/>
                <a:gd name="T28" fmla="*/ 452 w 638"/>
                <a:gd name="T29" fmla="*/ 15 h 495"/>
                <a:gd name="T30" fmla="*/ 467 w 638"/>
                <a:gd name="T31" fmla="*/ 30 h 495"/>
                <a:gd name="T32" fmla="*/ 486 w 638"/>
                <a:gd name="T33" fmla="*/ 52 h 495"/>
                <a:gd name="T34" fmla="*/ 508 w 638"/>
                <a:gd name="T35" fmla="*/ 77 h 495"/>
                <a:gd name="T36" fmla="*/ 532 w 638"/>
                <a:gd name="T37" fmla="*/ 108 h 495"/>
                <a:gd name="T38" fmla="*/ 557 w 638"/>
                <a:gd name="T39" fmla="*/ 140 h 495"/>
                <a:gd name="T40" fmla="*/ 579 w 638"/>
                <a:gd name="T41" fmla="*/ 177 h 495"/>
                <a:gd name="T42" fmla="*/ 601 w 638"/>
                <a:gd name="T43" fmla="*/ 215 h 495"/>
                <a:gd name="T44" fmla="*/ 619 w 638"/>
                <a:gd name="T45" fmla="*/ 256 h 495"/>
                <a:gd name="T46" fmla="*/ 632 w 638"/>
                <a:gd name="T47" fmla="*/ 298 h 495"/>
                <a:gd name="T48" fmla="*/ 638 w 638"/>
                <a:gd name="T49" fmla="*/ 339 h 495"/>
                <a:gd name="T50" fmla="*/ 155 w 638"/>
                <a:gd name="T51" fmla="*/ 495 h 495"/>
                <a:gd name="T52" fmla="*/ 155 w 638"/>
                <a:gd name="T53" fmla="*/ 491 h 495"/>
                <a:gd name="T54" fmla="*/ 152 w 638"/>
                <a:gd name="T55" fmla="*/ 474 h 495"/>
                <a:gd name="T56" fmla="*/ 146 w 638"/>
                <a:gd name="T57" fmla="*/ 449 h 495"/>
                <a:gd name="T58" fmla="*/ 138 w 638"/>
                <a:gd name="T59" fmla="*/ 415 h 495"/>
                <a:gd name="T60" fmla="*/ 129 w 638"/>
                <a:gd name="T61" fmla="*/ 377 h 495"/>
                <a:gd name="T62" fmla="*/ 118 w 638"/>
                <a:gd name="T63" fmla="*/ 334 h 495"/>
                <a:gd name="T64" fmla="*/ 104 w 638"/>
                <a:gd name="T65" fmla="*/ 289 h 495"/>
                <a:gd name="T66" fmla="*/ 88 w 638"/>
                <a:gd name="T67" fmla="*/ 242 h 495"/>
                <a:gd name="T68" fmla="*/ 69 w 638"/>
                <a:gd name="T69" fmla="*/ 194 h 495"/>
                <a:gd name="T70" fmla="*/ 48 w 638"/>
                <a:gd name="T71" fmla="*/ 150 h 495"/>
                <a:gd name="T72" fmla="*/ 26 w 638"/>
                <a:gd name="T73" fmla="*/ 108 h 495"/>
                <a:gd name="T74" fmla="*/ 0 w 638"/>
                <a:gd name="T75" fmla="*/ 69 h 495"/>
                <a:gd name="T76" fmla="*/ 0 w 638"/>
                <a:gd name="T77" fmla="*/ 69 h 49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38"/>
                <a:gd name="T118" fmla="*/ 0 h 495"/>
                <a:gd name="T119" fmla="*/ 638 w 638"/>
                <a:gd name="T120" fmla="*/ 495 h 49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38" h="495">
                  <a:moveTo>
                    <a:pt x="0" y="69"/>
                  </a:moveTo>
                  <a:lnTo>
                    <a:pt x="9" y="69"/>
                  </a:lnTo>
                  <a:lnTo>
                    <a:pt x="32" y="66"/>
                  </a:lnTo>
                  <a:lnTo>
                    <a:pt x="66" y="62"/>
                  </a:lnTo>
                  <a:lnTo>
                    <a:pt x="109" y="56"/>
                  </a:lnTo>
                  <a:lnTo>
                    <a:pt x="159" y="49"/>
                  </a:lnTo>
                  <a:lnTo>
                    <a:pt x="212" y="41"/>
                  </a:lnTo>
                  <a:lnTo>
                    <a:pt x="265" y="34"/>
                  </a:lnTo>
                  <a:lnTo>
                    <a:pt x="315" y="27"/>
                  </a:lnTo>
                  <a:lnTo>
                    <a:pt x="361" y="18"/>
                  </a:lnTo>
                  <a:lnTo>
                    <a:pt x="399" y="12"/>
                  </a:lnTo>
                  <a:lnTo>
                    <a:pt x="426" y="6"/>
                  </a:lnTo>
                  <a:lnTo>
                    <a:pt x="437" y="0"/>
                  </a:lnTo>
                  <a:lnTo>
                    <a:pt x="442" y="4"/>
                  </a:lnTo>
                  <a:lnTo>
                    <a:pt x="452" y="15"/>
                  </a:lnTo>
                  <a:lnTo>
                    <a:pt x="467" y="30"/>
                  </a:lnTo>
                  <a:lnTo>
                    <a:pt x="486" y="52"/>
                  </a:lnTo>
                  <a:lnTo>
                    <a:pt x="508" y="77"/>
                  </a:lnTo>
                  <a:lnTo>
                    <a:pt x="532" y="108"/>
                  </a:lnTo>
                  <a:lnTo>
                    <a:pt x="557" y="140"/>
                  </a:lnTo>
                  <a:lnTo>
                    <a:pt x="579" y="177"/>
                  </a:lnTo>
                  <a:lnTo>
                    <a:pt x="601" y="215"/>
                  </a:lnTo>
                  <a:lnTo>
                    <a:pt x="619" y="256"/>
                  </a:lnTo>
                  <a:lnTo>
                    <a:pt x="632" y="298"/>
                  </a:lnTo>
                  <a:lnTo>
                    <a:pt x="638" y="339"/>
                  </a:lnTo>
                  <a:lnTo>
                    <a:pt x="155" y="495"/>
                  </a:lnTo>
                  <a:lnTo>
                    <a:pt x="155" y="491"/>
                  </a:lnTo>
                  <a:lnTo>
                    <a:pt x="152" y="474"/>
                  </a:lnTo>
                  <a:lnTo>
                    <a:pt x="146" y="449"/>
                  </a:lnTo>
                  <a:lnTo>
                    <a:pt x="138" y="415"/>
                  </a:lnTo>
                  <a:lnTo>
                    <a:pt x="129" y="377"/>
                  </a:lnTo>
                  <a:lnTo>
                    <a:pt x="118" y="334"/>
                  </a:lnTo>
                  <a:lnTo>
                    <a:pt x="104" y="289"/>
                  </a:lnTo>
                  <a:lnTo>
                    <a:pt x="88" y="242"/>
                  </a:lnTo>
                  <a:lnTo>
                    <a:pt x="69" y="194"/>
                  </a:lnTo>
                  <a:lnTo>
                    <a:pt x="48" y="150"/>
                  </a:lnTo>
                  <a:lnTo>
                    <a:pt x="26" y="108"/>
                  </a:lnTo>
                  <a:lnTo>
                    <a:pt x="0" y="69"/>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8" name="Freeform 423"/>
            <p:cNvSpPr>
              <a:spLocks/>
            </p:cNvSpPr>
            <p:nvPr/>
          </p:nvSpPr>
          <p:spPr bwMode="auto">
            <a:xfrm>
              <a:off x="3201" y="2153"/>
              <a:ext cx="215" cy="117"/>
            </a:xfrm>
            <a:custGeom>
              <a:avLst/>
              <a:gdLst>
                <a:gd name="T0" fmla="*/ 0 w 645"/>
                <a:gd name="T1" fmla="*/ 69 h 350"/>
                <a:gd name="T2" fmla="*/ 0 w 645"/>
                <a:gd name="T3" fmla="*/ 84 h 350"/>
                <a:gd name="T4" fmla="*/ 9 w 645"/>
                <a:gd name="T5" fmla="*/ 84 h 350"/>
                <a:gd name="T6" fmla="*/ 32 w 645"/>
                <a:gd name="T7" fmla="*/ 81 h 350"/>
                <a:gd name="T8" fmla="*/ 66 w 645"/>
                <a:gd name="T9" fmla="*/ 76 h 350"/>
                <a:gd name="T10" fmla="*/ 109 w 645"/>
                <a:gd name="T11" fmla="*/ 70 h 350"/>
                <a:gd name="T12" fmla="*/ 159 w 645"/>
                <a:gd name="T13" fmla="*/ 63 h 350"/>
                <a:gd name="T14" fmla="*/ 265 w 645"/>
                <a:gd name="T15" fmla="*/ 48 h 350"/>
                <a:gd name="T16" fmla="*/ 321 w 645"/>
                <a:gd name="T17" fmla="*/ 41 h 350"/>
                <a:gd name="T18" fmla="*/ 367 w 645"/>
                <a:gd name="T19" fmla="*/ 32 h 350"/>
                <a:gd name="T20" fmla="*/ 403 w 645"/>
                <a:gd name="T21" fmla="*/ 26 h 350"/>
                <a:gd name="T22" fmla="*/ 426 w 645"/>
                <a:gd name="T23" fmla="*/ 20 h 350"/>
                <a:gd name="T24" fmla="*/ 437 w 645"/>
                <a:gd name="T25" fmla="*/ 14 h 350"/>
                <a:gd name="T26" fmla="*/ 452 w 645"/>
                <a:gd name="T27" fmla="*/ 31 h 350"/>
                <a:gd name="T28" fmla="*/ 480 w 645"/>
                <a:gd name="T29" fmla="*/ 63 h 350"/>
                <a:gd name="T30" fmla="*/ 502 w 645"/>
                <a:gd name="T31" fmla="*/ 88 h 350"/>
                <a:gd name="T32" fmla="*/ 526 w 645"/>
                <a:gd name="T33" fmla="*/ 119 h 350"/>
                <a:gd name="T34" fmla="*/ 554 w 645"/>
                <a:gd name="T35" fmla="*/ 156 h 350"/>
                <a:gd name="T36" fmla="*/ 573 w 645"/>
                <a:gd name="T37" fmla="*/ 187 h 350"/>
                <a:gd name="T38" fmla="*/ 591 w 645"/>
                <a:gd name="T39" fmla="*/ 216 h 350"/>
                <a:gd name="T40" fmla="*/ 613 w 645"/>
                <a:gd name="T41" fmla="*/ 271 h 350"/>
                <a:gd name="T42" fmla="*/ 624 w 645"/>
                <a:gd name="T43" fmla="*/ 306 h 350"/>
                <a:gd name="T44" fmla="*/ 630 w 645"/>
                <a:gd name="T45" fmla="*/ 341 h 350"/>
                <a:gd name="T46" fmla="*/ 645 w 645"/>
                <a:gd name="T47" fmla="*/ 350 h 350"/>
                <a:gd name="T48" fmla="*/ 639 w 645"/>
                <a:gd name="T49" fmla="*/ 303 h 350"/>
                <a:gd name="T50" fmla="*/ 624 w 645"/>
                <a:gd name="T51" fmla="*/ 256 h 350"/>
                <a:gd name="T52" fmla="*/ 611 w 645"/>
                <a:gd name="T53" fmla="*/ 228 h 350"/>
                <a:gd name="T54" fmla="*/ 585 w 645"/>
                <a:gd name="T55" fmla="*/ 181 h 350"/>
                <a:gd name="T56" fmla="*/ 560 w 645"/>
                <a:gd name="T57" fmla="*/ 138 h 350"/>
                <a:gd name="T58" fmla="*/ 537 w 645"/>
                <a:gd name="T59" fmla="*/ 110 h 350"/>
                <a:gd name="T60" fmla="*/ 514 w 645"/>
                <a:gd name="T61" fmla="*/ 79 h 350"/>
                <a:gd name="T62" fmla="*/ 492 w 645"/>
                <a:gd name="T63" fmla="*/ 54 h 350"/>
                <a:gd name="T64" fmla="*/ 482 w 645"/>
                <a:gd name="T65" fmla="*/ 42 h 350"/>
                <a:gd name="T66" fmla="*/ 437 w 645"/>
                <a:gd name="T67" fmla="*/ 0 h 350"/>
                <a:gd name="T68" fmla="*/ 426 w 645"/>
                <a:gd name="T69" fmla="*/ 6 h 350"/>
                <a:gd name="T70" fmla="*/ 395 w 645"/>
                <a:gd name="T71" fmla="*/ 11 h 350"/>
                <a:gd name="T72" fmla="*/ 355 w 645"/>
                <a:gd name="T73" fmla="*/ 17 h 350"/>
                <a:gd name="T74" fmla="*/ 309 w 645"/>
                <a:gd name="T75" fmla="*/ 26 h 350"/>
                <a:gd name="T76" fmla="*/ 265 w 645"/>
                <a:gd name="T77" fmla="*/ 34 h 350"/>
                <a:gd name="T78" fmla="*/ 159 w 645"/>
                <a:gd name="T79" fmla="*/ 48 h 350"/>
                <a:gd name="T80" fmla="*/ 109 w 645"/>
                <a:gd name="T81" fmla="*/ 56 h 350"/>
                <a:gd name="T82" fmla="*/ 66 w 645"/>
                <a:gd name="T83" fmla="*/ 62 h 350"/>
                <a:gd name="T84" fmla="*/ 32 w 645"/>
                <a:gd name="T85" fmla="*/ 66 h 350"/>
                <a:gd name="T86" fmla="*/ 9 w 645"/>
                <a:gd name="T87" fmla="*/ 69 h 350"/>
                <a:gd name="T88" fmla="*/ 0 w 645"/>
                <a:gd name="T89" fmla="*/ 69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45"/>
                <a:gd name="T136" fmla="*/ 0 h 350"/>
                <a:gd name="T137" fmla="*/ 645 w 64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45" h="350">
                  <a:moveTo>
                    <a:pt x="0" y="69"/>
                  </a:moveTo>
                  <a:lnTo>
                    <a:pt x="0" y="84"/>
                  </a:lnTo>
                  <a:lnTo>
                    <a:pt x="9" y="84"/>
                  </a:lnTo>
                  <a:lnTo>
                    <a:pt x="32" y="81"/>
                  </a:lnTo>
                  <a:lnTo>
                    <a:pt x="66" y="76"/>
                  </a:lnTo>
                  <a:lnTo>
                    <a:pt x="109" y="70"/>
                  </a:lnTo>
                  <a:lnTo>
                    <a:pt x="159" y="63"/>
                  </a:lnTo>
                  <a:lnTo>
                    <a:pt x="265" y="48"/>
                  </a:lnTo>
                  <a:lnTo>
                    <a:pt x="321" y="41"/>
                  </a:lnTo>
                  <a:lnTo>
                    <a:pt x="367" y="32"/>
                  </a:lnTo>
                  <a:lnTo>
                    <a:pt x="403" y="26"/>
                  </a:lnTo>
                  <a:lnTo>
                    <a:pt x="426" y="20"/>
                  </a:lnTo>
                  <a:lnTo>
                    <a:pt x="437" y="14"/>
                  </a:lnTo>
                  <a:lnTo>
                    <a:pt x="452" y="31"/>
                  </a:lnTo>
                  <a:lnTo>
                    <a:pt x="480" y="63"/>
                  </a:lnTo>
                  <a:lnTo>
                    <a:pt x="502" y="88"/>
                  </a:lnTo>
                  <a:lnTo>
                    <a:pt x="526" y="119"/>
                  </a:lnTo>
                  <a:lnTo>
                    <a:pt x="554" y="156"/>
                  </a:lnTo>
                  <a:lnTo>
                    <a:pt x="573" y="187"/>
                  </a:lnTo>
                  <a:lnTo>
                    <a:pt x="591" y="216"/>
                  </a:lnTo>
                  <a:lnTo>
                    <a:pt x="613" y="271"/>
                  </a:lnTo>
                  <a:lnTo>
                    <a:pt x="624" y="306"/>
                  </a:lnTo>
                  <a:lnTo>
                    <a:pt x="630" y="341"/>
                  </a:lnTo>
                  <a:lnTo>
                    <a:pt x="645" y="350"/>
                  </a:lnTo>
                  <a:lnTo>
                    <a:pt x="639" y="303"/>
                  </a:lnTo>
                  <a:lnTo>
                    <a:pt x="624" y="256"/>
                  </a:lnTo>
                  <a:lnTo>
                    <a:pt x="611" y="228"/>
                  </a:lnTo>
                  <a:lnTo>
                    <a:pt x="585" y="181"/>
                  </a:lnTo>
                  <a:lnTo>
                    <a:pt x="560" y="138"/>
                  </a:lnTo>
                  <a:lnTo>
                    <a:pt x="537" y="110"/>
                  </a:lnTo>
                  <a:lnTo>
                    <a:pt x="514" y="79"/>
                  </a:lnTo>
                  <a:lnTo>
                    <a:pt x="492" y="54"/>
                  </a:lnTo>
                  <a:lnTo>
                    <a:pt x="482" y="42"/>
                  </a:lnTo>
                  <a:lnTo>
                    <a:pt x="437" y="0"/>
                  </a:lnTo>
                  <a:lnTo>
                    <a:pt x="426" y="6"/>
                  </a:lnTo>
                  <a:lnTo>
                    <a:pt x="395" y="11"/>
                  </a:lnTo>
                  <a:lnTo>
                    <a:pt x="355" y="17"/>
                  </a:lnTo>
                  <a:lnTo>
                    <a:pt x="309" y="26"/>
                  </a:lnTo>
                  <a:lnTo>
                    <a:pt x="265" y="34"/>
                  </a:lnTo>
                  <a:lnTo>
                    <a:pt x="159" y="48"/>
                  </a:lnTo>
                  <a:lnTo>
                    <a:pt x="109" y="56"/>
                  </a:lnTo>
                  <a:lnTo>
                    <a:pt x="66" y="62"/>
                  </a:lnTo>
                  <a:lnTo>
                    <a:pt x="32" y="66"/>
                  </a:lnTo>
                  <a:lnTo>
                    <a:pt x="9" y="69"/>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9" name="Freeform 424"/>
            <p:cNvSpPr>
              <a:spLocks/>
            </p:cNvSpPr>
            <p:nvPr/>
          </p:nvSpPr>
          <p:spPr bwMode="auto">
            <a:xfrm>
              <a:off x="3252" y="2267"/>
              <a:ext cx="164" cy="56"/>
            </a:xfrm>
            <a:custGeom>
              <a:avLst/>
              <a:gdLst>
                <a:gd name="T0" fmla="*/ 477 w 492"/>
                <a:gd name="T1" fmla="*/ 0 h 168"/>
                <a:gd name="T2" fmla="*/ 0 w 492"/>
                <a:gd name="T3" fmla="*/ 154 h 168"/>
                <a:gd name="T4" fmla="*/ 2 w 492"/>
                <a:gd name="T5" fmla="*/ 161 h 168"/>
                <a:gd name="T6" fmla="*/ 3 w 492"/>
                <a:gd name="T7" fmla="*/ 168 h 168"/>
                <a:gd name="T8" fmla="*/ 492 w 492"/>
                <a:gd name="T9" fmla="*/ 9 h 168"/>
                <a:gd name="T10" fmla="*/ 477 w 492"/>
                <a:gd name="T11" fmla="*/ 0 h 168"/>
                <a:gd name="T12" fmla="*/ 0 60000 65536"/>
                <a:gd name="T13" fmla="*/ 0 60000 65536"/>
                <a:gd name="T14" fmla="*/ 0 60000 65536"/>
                <a:gd name="T15" fmla="*/ 0 60000 65536"/>
                <a:gd name="T16" fmla="*/ 0 60000 65536"/>
                <a:gd name="T17" fmla="*/ 0 60000 65536"/>
                <a:gd name="T18" fmla="*/ 0 w 492"/>
                <a:gd name="T19" fmla="*/ 0 h 168"/>
                <a:gd name="T20" fmla="*/ 492 w 492"/>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492" h="168">
                  <a:moveTo>
                    <a:pt x="477" y="0"/>
                  </a:moveTo>
                  <a:lnTo>
                    <a:pt x="0" y="154"/>
                  </a:lnTo>
                  <a:lnTo>
                    <a:pt x="2" y="161"/>
                  </a:lnTo>
                  <a:lnTo>
                    <a:pt x="3" y="168"/>
                  </a:lnTo>
                  <a:lnTo>
                    <a:pt x="492" y="9"/>
                  </a:lnTo>
                  <a:lnTo>
                    <a:pt x="4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0" name="Freeform 425"/>
            <p:cNvSpPr>
              <a:spLocks/>
            </p:cNvSpPr>
            <p:nvPr/>
          </p:nvSpPr>
          <p:spPr bwMode="auto">
            <a:xfrm>
              <a:off x="3199" y="2177"/>
              <a:ext cx="56" cy="146"/>
            </a:xfrm>
            <a:custGeom>
              <a:avLst/>
              <a:gdLst>
                <a:gd name="T0" fmla="*/ 161 w 168"/>
                <a:gd name="T1" fmla="*/ 430 h 439"/>
                <a:gd name="T2" fmla="*/ 168 w 168"/>
                <a:gd name="T3" fmla="*/ 430 h 439"/>
                <a:gd name="T4" fmla="*/ 168 w 168"/>
                <a:gd name="T5" fmla="*/ 426 h 439"/>
                <a:gd name="T6" fmla="*/ 165 w 168"/>
                <a:gd name="T7" fmla="*/ 403 h 439"/>
                <a:gd name="T8" fmla="*/ 159 w 168"/>
                <a:gd name="T9" fmla="*/ 383 h 439"/>
                <a:gd name="T10" fmla="*/ 152 w 168"/>
                <a:gd name="T11" fmla="*/ 349 h 439"/>
                <a:gd name="T12" fmla="*/ 143 w 168"/>
                <a:gd name="T13" fmla="*/ 311 h 439"/>
                <a:gd name="T14" fmla="*/ 131 w 168"/>
                <a:gd name="T15" fmla="*/ 268 h 439"/>
                <a:gd name="T16" fmla="*/ 118 w 168"/>
                <a:gd name="T17" fmla="*/ 222 h 439"/>
                <a:gd name="T18" fmla="*/ 99 w 168"/>
                <a:gd name="T19" fmla="*/ 166 h 439"/>
                <a:gd name="T20" fmla="*/ 91 w 168"/>
                <a:gd name="T21" fmla="*/ 150 h 439"/>
                <a:gd name="T22" fmla="*/ 60 w 168"/>
                <a:gd name="T23" fmla="*/ 82 h 439"/>
                <a:gd name="T24" fmla="*/ 35 w 168"/>
                <a:gd name="T25" fmla="*/ 35 h 439"/>
                <a:gd name="T26" fmla="*/ 12 w 168"/>
                <a:gd name="T27" fmla="*/ 0 h 439"/>
                <a:gd name="T28" fmla="*/ 6 w 168"/>
                <a:gd name="T29" fmla="*/ 4 h 439"/>
                <a:gd name="T30" fmla="*/ 0 w 168"/>
                <a:gd name="T31" fmla="*/ 9 h 439"/>
                <a:gd name="T32" fmla="*/ 29 w 168"/>
                <a:gd name="T33" fmla="*/ 50 h 439"/>
                <a:gd name="T34" fmla="*/ 49 w 168"/>
                <a:gd name="T35" fmla="*/ 88 h 439"/>
                <a:gd name="T36" fmla="*/ 59 w 168"/>
                <a:gd name="T37" fmla="*/ 109 h 439"/>
                <a:gd name="T38" fmla="*/ 90 w 168"/>
                <a:gd name="T39" fmla="*/ 187 h 439"/>
                <a:gd name="T40" fmla="*/ 103 w 168"/>
                <a:gd name="T41" fmla="*/ 225 h 439"/>
                <a:gd name="T42" fmla="*/ 116 w 168"/>
                <a:gd name="T43" fmla="*/ 271 h 439"/>
                <a:gd name="T44" fmla="*/ 128 w 168"/>
                <a:gd name="T45" fmla="*/ 314 h 439"/>
                <a:gd name="T46" fmla="*/ 137 w 168"/>
                <a:gd name="T47" fmla="*/ 352 h 439"/>
                <a:gd name="T48" fmla="*/ 144 w 168"/>
                <a:gd name="T49" fmla="*/ 386 h 439"/>
                <a:gd name="T50" fmla="*/ 150 w 168"/>
                <a:gd name="T51" fmla="*/ 415 h 439"/>
                <a:gd name="T52" fmla="*/ 153 w 168"/>
                <a:gd name="T53" fmla="*/ 426 h 439"/>
                <a:gd name="T54" fmla="*/ 155 w 168"/>
                <a:gd name="T55" fmla="*/ 439 h 439"/>
                <a:gd name="T56" fmla="*/ 162 w 168"/>
                <a:gd name="T57" fmla="*/ 437 h 439"/>
                <a:gd name="T58" fmla="*/ 161 w 168"/>
                <a:gd name="T59" fmla="*/ 430 h 4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8"/>
                <a:gd name="T91" fmla="*/ 0 h 439"/>
                <a:gd name="T92" fmla="*/ 168 w 168"/>
                <a:gd name="T93" fmla="*/ 439 h 43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8" h="439">
                  <a:moveTo>
                    <a:pt x="161" y="430"/>
                  </a:moveTo>
                  <a:lnTo>
                    <a:pt x="168" y="430"/>
                  </a:lnTo>
                  <a:lnTo>
                    <a:pt x="168" y="426"/>
                  </a:lnTo>
                  <a:lnTo>
                    <a:pt x="165" y="403"/>
                  </a:lnTo>
                  <a:lnTo>
                    <a:pt x="159" y="383"/>
                  </a:lnTo>
                  <a:lnTo>
                    <a:pt x="152" y="349"/>
                  </a:lnTo>
                  <a:lnTo>
                    <a:pt x="143" y="311"/>
                  </a:lnTo>
                  <a:lnTo>
                    <a:pt x="131" y="268"/>
                  </a:lnTo>
                  <a:lnTo>
                    <a:pt x="118" y="222"/>
                  </a:lnTo>
                  <a:lnTo>
                    <a:pt x="99" y="166"/>
                  </a:lnTo>
                  <a:lnTo>
                    <a:pt x="91" y="150"/>
                  </a:lnTo>
                  <a:lnTo>
                    <a:pt x="60" y="82"/>
                  </a:lnTo>
                  <a:lnTo>
                    <a:pt x="35" y="35"/>
                  </a:lnTo>
                  <a:lnTo>
                    <a:pt x="12" y="0"/>
                  </a:lnTo>
                  <a:lnTo>
                    <a:pt x="6" y="4"/>
                  </a:lnTo>
                  <a:lnTo>
                    <a:pt x="0" y="9"/>
                  </a:lnTo>
                  <a:lnTo>
                    <a:pt x="29" y="50"/>
                  </a:lnTo>
                  <a:lnTo>
                    <a:pt x="49" y="88"/>
                  </a:lnTo>
                  <a:lnTo>
                    <a:pt x="59" y="109"/>
                  </a:lnTo>
                  <a:lnTo>
                    <a:pt x="90" y="187"/>
                  </a:lnTo>
                  <a:lnTo>
                    <a:pt x="103" y="225"/>
                  </a:lnTo>
                  <a:lnTo>
                    <a:pt x="116" y="271"/>
                  </a:lnTo>
                  <a:lnTo>
                    <a:pt x="128" y="314"/>
                  </a:lnTo>
                  <a:lnTo>
                    <a:pt x="137" y="352"/>
                  </a:lnTo>
                  <a:lnTo>
                    <a:pt x="144" y="386"/>
                  </a:lnTo>
                  <a:lnTo>
                    <a:pt x="150" y="415"/>
                  </a:lnTo>
                  <a:lnTo>
                    <a:pt x="153" y="426"/>
                  </a:lnTo>
                  <a:lnTo>
                    <a:pt x="155" y="439"/>
                  </a:lnTo>
                  <a:lnTo>
                    <a:pt x="162" y="437"/>
                  </a:lnTo>
                  <a:lnTo>
                    <a:pt x="161" y="4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1" name="Freeform 426"/>
            <p:cNvSpPr>
              <a:spLocks/>
            </p:cNvSpPr>
            <p:nvPr/>
          </p:nvSpPr>
          <p:spPr bwMode="auto">
            <a:xfrm>
              <a:off x="3199" y="2176"/>
              <a:ext cx="2" cy="4"/>
            </a:xfrm>
            <a:custGeom>
              <a:avLst/>
              <a:gdLst>
                <a:gd name="T0" fmla="*/ 6 w 6"/>
                <a:gd name="T1" fmla="*/ 7 h 12"/>
                <a:gd name="T2" fmla="*/ 6 w 6"/>
                <a:gd name="T3" fmla="*/ 0 h 12"/>
                <a:gd name="T4" fmla="*/ 0 w 6"/>
                <a:gd name="T5" fmla="*/ 12 h 12"/>
                <a:gd name="T6" fmla="*/ 0 w 6"/>
                <a:gd name="T7" fmla="*/ 12 h 12"/>
                <a:gd name="T8" fmla="*/ 6 w 6"/>
                <a:gd name="T9" fmla="*/ 7 h 12"/>
                <a:gd name="T10" fmla="*/ 0 60000 65536"/>
                <a:gd name="T11" fmla="*/ 0 60000 65536"/>
                <a:gd name="T12" fmla="*/ 0 60000 65536"/>
                <a:gd name="T13" fmla="*/ 0 60000 65536"/>
                <a:gd name="T14" fmla="*/ 0 60000 65536"/>
                <a:gd name="T15" fmla="*/ 0 w 6"/>
                <a:gd name="T16" fmla="*/ 0 h 12"/>
                <a:gd name="T17" fmla="*/ 6 w 6"/>
                <a:gd name="T18" fmla="*/ 12 h 12"/>
              </a:gdLst>
              <a:ahLst/>
              <a:cxnLst>
                <a:cxn ang="T10">
                  <a:pos x="T0" y="T1"/>
                </a:cxn>
                <a:cxn ang="T11">
                  <a:pos x="T2" y="T3"/>
                </a:cxn>
                <a:cxn ang="T12">
                  <a:pos x="T4" y="T5"/>
                </a:cxn>
                <a:cxn ang="T13">
                  <a:pos x="T6" y="T7"/>
                </a:cxn>
                <a:cxn ang="T14">
                  <a:pos x="T8" y="T9"/>
                </a:cxn>
              </a:cxnLst>
              <a:rect l="T15" t="T16" r="T17" b="T18"/>
              <a:pathLst>
                <a:path w="6" h="12">
                  <a:moveTo>
                    <a:pt x="6" y="7"/>
                  </a:moveTo>
                  <a:lnTo>
                    <a:pt x="6" y="0"/>
                  </a:lnTo>
                  <a:lnTo>
                    <a:pt x="0" y="12"/>
                  </a:lnTo>
                  <a:lnTo>
                    <a:pt x="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2" name="Freeform 427"/>
            <p:cNvSpPr>
              <a:spLocks/>
            </p:cNvSpPr>
            <p:nvPr/>
          </p:nvSpPr>
          <p:spPr bwMode="auto">
            <a:xfrm>
              <a:off x="3262" y="2188"/>
              <a:ext cx="114" cy="86"/>
            </a:xfrm>
            <a:custGeom>
              <a:avLst/>
              <a:gdLst>
                <a:gd name="T0" fmla="*/ 0 w 340"/>
                <a:gd name="T1" fmla="*/ 62 h 258"/>
                <a:gd name="T2" fmla="*/ 244 w 340"/>
                <a:gd name="T3" fmla="*/ 0 h 258"/>
                <a:gd name="T4" fmla="*/ 247 w 340"/>
                <a:gd name="T5" fmla="*/ 3 h 258"/>
                <a:gd name="T6" fmla="*/ 253 w 340"/>
                <a:gd name="T7" fmla="*/ 11 h 258"/>
                <a:gd name="T8" fmla="*/ 261 w 340"/>
                <a:gd name="T9" fmla="*/ 21 h 258"/>
                <a:gd name="T10" fmla="*/ 271 w 340"/>
                <a:gd name="T11" fmla="*/ 34 h 258"/>
                <a:gd name="T12" fmla="*/ 283 w 340"/>
                <a:gd name="T13" fmla="*/ 50 h 258"/>
                <a:gd name="T14" fmla="*/ 296 w 340"/>
                <a:gd name="T15" fmla="*/ 70 h 258"/>
                <a:gd name="T16" fmla="*/ 308 w 340"/>
                <a:gd name="T17" fmla="*/ 89 h 258"/>
                <a:gd name="T18" fmla="*/ 320 w 340"/>
                <a:gd name="T19" fmla="*/ 109 h 258"/>
                <a:gd name="T20" fmla="*/ 328 w 340"/>
                <a:gd name="T21" fmla="*/ 131 h 258"/>
                <a:gd name="T22" fmla="*/ 336 w 340"/>
                <a:gd name="T23" fmla="*/ 152 h 258"/>
                <a:gd name="T24" fmla="*/ 340 w 340"/>
                <a:gd name="T25" fmla="*/ 171 h 258"/>
                <a:gd name="T26" fmla="*/ 339 w 340"/>
                <a:gd name="T27" fmla="*/ 189 h 258"/>
                <a:gd name="T28" fmla="*/ 65 w 340"/>
                <a:gd name="T29" fmla="*/ 258 h 258"/>
                <a:gd name="T30" fmla="*/ 65 w 340"/>
                <a:gd name="T31" fmla="*/ 255 h 258"/>
                <a:gd name="T32" fmla="*/ 63 w 340"/>
                <a:gd name="T33" fmla="*/ 248 h 258"/>
                <a:gd name="T34" fmla="*/ 59 w 340"/>
                <a:gd name="T35" fmla="*/ 234 h 258"/>
                <a:gd name="T36" fmla="*/ 54 w 340"/>
                <a:gd name="T37" fmla="*/ 217 h 258"/>
                <a:gd name="T38" fmla="*/ 50 w 340"/>
                <a:gd name="T39" fmla="*/ 198 h 258"/>
                <a:gd name="T40" fmla="*/ 44 w 340"/>
                <a:gd name="T41" fmla="*/ 176 h 258"/>
                <a:gd name="T42" fmla="*/ 37 w 340"/>
                <a:gd name="T43" fmla="*/ 153 h 258"/>
                <a:gd name="T44" fmla="*/ 29 w 340"/>
                <a:gd name="T45" fmla="*/ 131 h 258"/>
                <a:gd name="T46" fmla="*/ 22 w 340"/>
                <a:gd name="T47" fmla="*/ 111 h 258"/>
                <a:gd name="T48" fmla="*/ 15 w 340"/>
                <a:gd name="T49" fmla="*/ 92 h 258"/>
                <a:gd name="T50" fmla="*/ 7 w 340"/>
                <a:gd name="T51" fmla="*/ 75 h 258"/>
                <a:gd name="T52" fmla="*/ 0 w 340"/>
                <a:gd name="T53" fmla="*/ 62 h 258"/>
                <a:gd name="T54" fmla="*/ 0 w 340"/>
                <a:gd name="T55" fmla="*/ 62 h 25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40"/>
                <a:gd name="T85" fmla="*/ 0 h 258"/>
                <a:gd name="T86" fmla="*/ 340 w 340"/>
                <a:gd name="T87" fmla="*/ 258 h 25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40" h="258">
                  <a:moveTo>
                    <a:pt x="0" y="62"/>
                  </a:moveTo>
                  <a:lnTo>
                    <a:pt x="244" y="0"/>
                  </a:lnTo>
                  <a:lnTo>
                    <a:pt x="247" y="3"/>
                  </a:lnTo>
                  <a:lnTo>
                    <a:pt x="253" y="11"/>
                  </a:lnTo>
                  <a:lnTo>
                    <a:pt x="261" y="21"/>
                  </a:lnTo>
                  <a:lnTo>
                    <a:pt x="271" y="34"/>
                  </a:lnTo>
                  <a:lnTo>
                    <a:pt x="283" y="50"/>
                  </a:lnTo>
                  <a:lnTo>
                    <a:pt x="296" y="70"/>
                  </a:lnTo>
                  <a:lnTo>
                    <a:pt x="308" y="89"/>
                  </a:lnTo>
                  <a:lnTo>
                    <a:pt x="320" y="109"/>
                  </a:lnTo>
                  <a:lnTo>
                    <a:pt x="328" y="131"/>
                  </a:lnTo>
                  <a:lnTo>
                    <a:pt x="336" y="152"/>
                  </a:lnTo>
                  <a:lnTo>
                    <a:pt x="340" y="171"/>
                  </a:lnTo>
                  <a:lnTo>
                    <a:pt x="339" y="189"/>
                  </a:lnTo>
                  <a:lnTo>
                    <a:pt x="65" y="258"/>
                  </a:lnTo>
                  <a:lnTo>
                    <a:pt x="65" y="255"/>
                  </a:lnTo>
                  <a:lnTo>
                    <a:pt x="63" y="248"/>
                  </a:lnTo>
                  <a:lnTo>
                    <a:pt x="59" y="234"/>
                  </a:lnTo>
                  <a:lnTo>
                    <a:pt x="54" y="217"/>
                  </a:lnTo>
                  <a:lnTo>
                    <a:pt x="50" y="198"/>
                  </a:lnTo>
                  <a:lnTo>
                    <a:pt x="44" y="176"/>
                  </a:lnTo>
                  <a:lnTo>
                    <a:pt x="37" y="153"/>
                  </a:lnTo>
                  <a:lnTo>
                    <a:pt x="29" y="131"/>
                  </a:lnTo>
                  <a:lnTo>
                    <a:pt x="22" y="111"/>
                  </a:lnTo>
                  <a:lnTo>
                    <a:pt x="15" y="92"/>
                  </a:lnTo>
                  <a:lnTo>
                    <a:pt x="7" y="75"/>
                  </a:lnTo>
                  <a:lnTo>
                    <a:pt x="0"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3" name="Freeform 428"/>
            <p:cNvSpPr>
              <a:spLocks/>
            </p:cNvSpPr>
            <p:nvPr/>
          </p:nvSpPr>
          <p:spPr bwMode="auto">
            <a:xfrm>
              <a:off x="2919" y="2034"/>
              <a:ext cx="75" cy="308"/>
            </a:xfrm>
            <a:custGeom>
              <a:avLst/>
              <a:gdLst>
                <a:gd name="T0" fmla="*/ 0 w 225"/>
                <a:gd name="T1" fmla="*/ 0 h 925"/>
                <a:gd name="T2" fmla="*/ 1 w 225"/>
                <a:gd name="T3" fmla="*/ 34 h 925"/>
                <a:gd name="T4" fmla="*/ 7 w 225"/>
                <a:gd name="T5" fmla="*/ 87 h 925"/>
                <a:gd name="T6" fmla="*/ 22 w 225"/>
                <a:gd name="T7" fmla="*/ 159 h 925"/>
                <a:gd name="T8" fmla="*/ 47 w 225"/>
                <a:gd name="T9" fmla="*/ 228 h 925"/>
                <a:gd name="T10" fmla="*/ 110 w 225"/>
                <a:gd name="T11" fmla="*/ 344 h 925"/>
                <a:gd name="T12" fmla="*/ 140 w 225"/>
                <a:gd name="T13" fmla="*/ 386 h 925"/>
                <a:gd name="T14" fmla="*/ 154 w 225"/>
                <a:gd name="T15" fmla="*/ 406 h 925"/>
                <a:gd name="T16" fmla="*/ 172 w 225"/>
                <a:gd name="T17" fmla="*/ 439 h 925"/>
                <a:gd name="T18" fmla="*/ 191 w 225"/>
                <a:gd name="T19" fmla="*/ 498 h 925"/>
                <a:gd name="T20" fmla="*/ 196 w 225"/>
                <a:gd name="T21" fmla="*/ 557 h 925"/>
                <a:gd name="T22" fmla="*/ 180 w 225"/>
                <a:gd name="T23" fmla="*/ 623 h 925"/>
                <a:gd name="T24" fmla="*/ 157 w 225"/>
                <a:gd name="T25" fmla="*/ 660 h 925"/>
                <a:gd name="T26" fmla="*/ 149 w 225"/>
                <a:gd name="T27" fmla="*/ 694 h 925"/>
                <a:gd name="T28" fmla="*/ 138 w 225"/>
                <a:gd name="T29" fmla="*/ 749 h 925"/>
                <a:gd name="T30" fmla="*/ 135 w 225"/>
                <a:gd name="T31" fmla="*/ 813 h 925"/>
                <a:gd name="T32" fmla="*/ 147 w 225"/>
                <a:gd name="T33" fmla="*/ 873 h 925"/>
                <a:gd name="T34" fmla="*/ 188 w 225"/>
                <a:gd name="T35" fmla="*/ 916 h 925"/>
                <a:gd name="T36" fmla="*/ 225 w 225"/>
                <a:gd name="T37" fmla="*/ 910 h 925"/>
                <a:gd name="T38" fmla="*/ 177 w 225"/>
                <a:gd name="T39" fmla="*/ 888 h 925"/>
                <a:gd name="T40" fmla="*/ 153 w 225"/>
                <a:gd name="T41" fmla="*/ 841 h 925"/>
                <a:gd name="T42" fmla="*/ 150 w 225"/>
                <a:gd name="T43" fmla="*/ 780 h 925"/>
                <a:gd name="T44" fmla="*/ 157 w 225"/>
                <a:gd name="T45" fmla="*/ 723 h 925"/>
                <a:gd name="T46" fmla="*/ 169 w 225"/>
                <a:gd name="T47" fmla="*/ 676 h 925"/>
                <a:gd name="T48" fmla="*/ 174 w 225"/>
                <a:gd name="T49" fmla="*/ 657 h 925"/>
                <a:gd name="T50" fmla="*/ 206 w 225"/>
                <a:gd name="T51" fmla="*/ 592 h 925"/>
                <a:gd name="T52" fmla="*/ 210 w 225"/>
                <a:gd name="T53" fmla="*/ 526 h 925"/>
                <a:gd name="T54" fmla="*/ 197 w 225"/>
                <a:gd name="T55" fmla="*/ 467 h 925"/>
                <a:gd name="T56" fmla="*/ 177 w 225"/>
                <a:gd name="T57" fmla="*/ 418 h 925"/>
                <a:gd name="T58" fmla="*/ 154 w 225"/>
                <a:gd name="T59" fmla="*/ 380 h 925"/>
                <a:gd name="T60" fmla="*/ 149 w 225"/>
                <a:gd name="T61" fmla="*/ 372 h 925"/>
                <a:gd name="T62" fmla="*/ 88 w 225"/>
                <a:gd name="T63" fmla="*/ 283 h 925"/>
                <a:gd name="T64" fmla="*/ 48 w 225"/>
                <a:gd name="T65" fmla="*/ 191 h 925"/>
                <a:gd name="T66" fmla="*/ 28 w 225"/>
                <a:gd name="T67" fmla="*/ 116 h 925"/>
                <a:gd name="T68" fmla="*/ 17 w 225"/>
                <a:gd name="T69" fmla="*/ 57 h 925"/>
                <a:gd name="T70" fmla="*/ 15 w 225"/>
                <a:gd name="T71" fmla="*/ 16 h 9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5"/>
                <a:gd name="T109" fmla="*/ 0 h 925"/>
                <a:gd name="T110" fmla="*/ 225 w 225"/>
                <a:gd name="T111" fmla="*/ 925 h 9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5" h="925">
                  <a:moveTo>
                    <a:pt x="15" y="0"/>
                  </a:moveTo>
                  <a:lnTo>
                    <a:pt x="0" y="0"/>
                  </a:lnTo>
                  <a:lnTo>
                    <a:pt x="0" y="16"/>
                  </a:lnTo>
                  <a:lnTo>
                    <a:pt x="1" y="34"/>
                  </a:lnTo>
                  <a:lnTo>
                    <a:pt x="3" y="57"/>
                  </a:lnTo>
                  <a:lnTo>
                    <a:pt x="7" y="87"/>
                  </a:lnTo>
                  <a:lnTo>
                    <a:pt x="13" y="125"/>
                  </a:lnTo>
                  <a:lnTo>
                    <a:pt x="22" y="159"/>
                  </a:lnTo>
                  <a:lnTo>
                    <a:pt x="37" y="206"/>
                  </a:lnTo>
                  <a:lnTo>
                    <a:pt x="47" y="228"/>
                  </a:lnTo>
                  <a:lnTo>
                    <a:pt x="76" y="288"/>
                  </a:lnTo>
                  <a:lnTo>
                    <a:pt x="110" y="344"/>
                  </a:lnTo>
                  <a:lnTo>
                    <a:pt x="137" y="381"/>
                  </a:lnTo>
                  <a:lnTo>
                    <a:pt x="140" y="386"/>
                  </a:lnTo>
                  <a:lnTo>
                    <a:pt x="149" y="397"/>
                  </a:lnTo>
                  <a:lnTo>
                    <a:pt x="154" y="406"/>
                  </a:lnTo>
                  <a:lnTo>
                    <a:pt x="165" y="424"/>
                  </a:lnTo>
                  <a:lnTo>
                    <a:pt x="172" y="439"/>
                  </a:lnTo>
                  <a:lnTo>
                    <a:pt x="182" y="470"/>
                  </a:lnTo>
                  <a:lnTo>
                    <a:pt x="191" y="498"/>
                  </a:lnTo>
                  <a:lnTo>
                    <a:pt x="196" y="526"/>
                  </a:lnTo>
                  <a:lnTo>
                    <a:pt x="196" y="557"/>
                  </a:lnTo>
                  <a:lnTo>
                    <a:pt x="191" y="589"/>
                  </a:lnTo>
                  <a:lnTo>
                    <a:pt x="180" y="623"/>
                  </a:lnTo>
                  <a:lnTo>
                    <a:pt x="159" y="654"/>
                  </a:lnTo>
                  <a:lnTo>
                    <a:pt x="157" y="660"/>
                  </a:lnTo>
                  <a:lnTo>
                    <a:pt x="154" y="673"/>
                  </a:lnTo>
                  <a:lnTo>
                    <a:pt x="149" y="694"/>
                  </a:lnTo>
                  <a:lnTo>
                    <a:pt x="143" y="717"/>
                  </a:lnTo>
                  <a:lnTo>
                    <a:pt x="138" y="749"/>
                  </a:lnTo>
                  <a:lnTo>
                    <a:pt x="135" y="780"/>
                  </a:lnTo>
                  <a:lnTo>
                    <a:pt x="135" y="813"/>
                  </a:lnTo>
                  <a:lnTo>
                    <a:pt x="138" y="844"/>
                  </a:lnTo>
                  <a:lnTo>
                    <a:pt x="147" y="873"/>
                  </a:lnTo>
                  <a:lnTo>
                    <a:pt x="165" y="897"/>
                  </a:lnTo>
                  <a:lnTo>
                    <a:pt x="188" y="916"/>
                  </a:lnTo>
                  <a:lnTo>
                    <a:pt x="222" y="925"/>
                  </a:lnTo>
                  <a:lnTo>
                    <a:pt x="225" y="910"/>
                  </a:lnTo>
                  <a:lnTo>
                    <a:pt x="197" y="904"/>
                  </a:lnTo>
                  <a:lnTo>
                    <a:pt x="177" y="888"/>
                  </a:lnTo>
                  <a:lnTo>
                    <a:pt x="162" y="867"/>
                  </a:lnTo>
                  <a:lnTo>
                    <a:pt x="153" y="841"/>
                  </a:lnTo>
                  <a:lnTo>
                    <a:pt x="150" y="813"/>
                  </a:lnTo>
                  <a:lnTo>
                    <a:pt x="150" y="780"/>
                  </a:lnTo>
                  <a:lnTo>
                    <a:pt x="153" y="749"/>
                  </a:lnTo>
                  <a:lnTo>
                    <a:pt x="157" y="723"/>
                  </a:lnTo>
                  <a:lnTo>
                    <a:pt x="163" y="696"/>
                  </a:lnTo>
                  <a:lnTo>
                    <a:pt x="169" y="676"/>
                  </a:lnTo>
                  <a:lnTo>
                    <a:pt x="172" y="663"/>
                  </a:lnTo>
                  <a:lnTo>
                    <a:pt x="174" y="657"/>
                  </a:lnTo>
                  <a:lnTo>
                    <a:pt x="194" y="623"/>
                  </a:lnTo>
                  <a:lnTo>
                    <a:pt x="206" y="592"/>
                  </a:lnTo>
                  <a:lnTo>
                    <a:pt x="210" y="557"/>
                  </a:lnTo>
                  <a:lnTo>
                    <a:pt x="210" y="526"/>
                  </a:lnTo>
                  <a:lnTo>
                    <a:pt x="206" y="495"/>
                  </a:lnTo>
                  <a:lnTo>
                    <a:pt x="197" y="467"/>
                  </a:lnTo>
                  <a:lnTo>
                    <a:pt x="190" y="448"/>
                  </a:lnTo>
                  <a:lnTo>
                    <a:pt x="177" y="418"/>
                  </a:lnTo>
                  <a:lnTo>
                    <a:pt x="166" y="400"/>
                  </a:lnTo>
                  <a:lnTo>
                    <a:pt x="154" y="380"/>
                  </a:lnTo>
                  <a:lnTo>
                    <a:pt x="152" y="377"/>
                  </a:lnTo>
                  <a:lnTo>
                    <a:pt x="149" y="372"/>
                  </a:lnTo>
                  <a:lnTo>
                    <a:pt x="110" y="318"/>
                  </a:lnTo>
                  <a:lnTo>
                    <a:pt x="88" y="283"/>
                  </a:lnTo>
                  <a:lnTo>
                    <a:pt x="73" y="255"/>
                  </a:lnTo>
                  <a:lnTo>
                    <a:pt x="48" y="191"/>
                  </a:lnTo>
                  <a:lnTo>
                    <a:pt x="37" y="156"/>
                  </a:lnTo>
                  <a:lnTo>
                    <a:pt x="28" y="116"/>
                  </a:lnTo>
                  <a:lnTo>
                    <a:pt x="22" y="87"/>
                  </a:lnTo>
                  <a:lnTo>
                    <a:pt x="17" y="57"/>
                  </a:lnTo>
                  <a:lnTo>
                    <a:pt x="16" y="34"/>
                  </a:lnTo>
                  <a:lnTo>
                    <a:pt x="15" y="16"/>
                  </a:lnTo>
                  <a:lnTo>
                    <a:pt x="15" y="0"/>
                  </a:lnTo>
                  <a:close/>
                </a:path>
              </a:pathLst>
            </a:custGeom>
            <a:solidFill>
              <a:srgbClr val="1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4" name="Freeform 429"/>
            <p:cNvSpPr>
              <a:spLocks/>
            </p:cNvSpPr>
            <p:nvPr/>
          </p:nvSpPr>
          <p:spPr bwMode="auto">
            <a:xfrm>
              <a:off x="4144" y="3051"/>
              <a:ext cx="88" cy="52"/>
            </a:xfrm>
            <a:custGeom>
              <a:avLst/>
              <a:gdLst>
                <a:gd name="T0" fmla="*/ 1 w 263"/>
                <a:gd name="T1" fmla="*/ 3 h 155"/>
                <a:gd name="T2" fmla="*/ 1 w 263"/>
                <a:gd name="T3" fmla="*/ 4 h 155"/>
                <a:gd name="T4" fmla="*/ 0 w 263"/>
                <a:gd name="T5" fmla="*/ 9 h 155"/>
                <a:gd name="T6" fmla="*/ 0 w 263"/>
                <a:gd name="T7" fmla="*/ 18 h 155"/>
                <a:gd name="T8" fmla="*/ 1 w 263"/>
                <a:gd name="T9" fmla="*/ 28 h 155"/>
                <a:gd name="T10" fmla="*/ 7 w 263"/>
                <a:gd name="T11" fmla="*/ 40 h 155"/>
                <a:gd name="T12" fmla="*/ 17 w 263"/>
                <a:gd name="T13" fmla="*/ 54 h 155"/>
                <a:gd name="T14" fmla="*/ 35 w 263"/>
                <a:gd name="T15" fmla="*/ 71 h 155"/>
                <a:gd name="T16" fmla="*/ 59 w 263"/>
                <a:gd name="T17" fmla="*/ 87 h 155"/>
                <a:gd name="T18" fmla="*/ 94 w 263"/>
                <a:gd name="T19" fmla="*/ 104 h 155"/>
                <a:gd name="T20" fmla="*/ 138 w 263"/>
                <a:gd name="T21" fmla="*/ 121 h 155"/>
                <a:gd name="T22" fmla="*/ 194 w 263"/>
                <a:gd name="T23" fmla="*/ 138 h 155"/>
                <a:gd name="T24" fmla="*/ 263 w 263"/>
                <a:gd name="T25" fmla="*/ 155 h 155"/>
                <a:gd name="T26" fmla="*/ 260 w 263"/>
                <a:gd name="T27" fmla="*/ 152 h 155"/>
                <a:gd name="T28" fmla="*/ 249 w 263"/>
                <a:gd name="T29" fmla="*/ 144 h 155"/>
                <a:gd name="T30" fmla="*/ 231 w 263"/>
                <a:gd name="T31" fmla="*/ 134 h 155"/>
                <a:gd name="T32" fmla="*/ 209 w 263"/>
                <a:gd name="T33" fmla="*/ 119 h 155"/>
                <a:gd name="T34" fmla="*/ 185 w 263"/>
                <a:gd name="T35" fmla="*/ 104 h 155"/>
                <a:gd name="T36" fmla="*/ 159 w 263"/>
                <a:gd name="T37" fmla="*/ 87 h 155"/>
                <a:gd name="T38" fmla="*/ 132 w 263"/>
                <a:gd name="T39" fmla="*/ 69 h 155"/>
                <a:gd name="T40" fmla="*/ 107 w 263"/>
                <a:gd name="T41" fmla="*/ 51 h 155"/>
                <a:gd name="T42" fmla="*/ 84 w 263"/>
                <a:gd name="T43" fmla="*/ 35 h 155"/>
                <a:gd name="T44" fmla="*/ 66 w 263"/>
                <a:gd name="T45" fmla="*/ 21 h 155"/>
                <a:gd name="T46" fmla="*/ 53 w 263"/>
                <a:gd name="T47" fmla="*/ 9 h 155"/>
                <a:gd name="T48" fmla="*/ 45 w 263"/>
                <a:gd name="T49" fmla="*/ 0 h 155"/>
                <a:gd name="T50" fmla="*/ 1 w 263"/>
                <a:gd name="T51" fmla="*/ 3 h 155"/>
                <a:gd name="T52" fmla="*/ 1 w 263"/>
                <a:gd name="T53" fmla="*/ 3 h 15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3"/>
                <a:gd name="T82" fmla="*/ 0 h 155"/>
                <a:gd name="T83" fmla="*/ 263 w 263"/>
                <a:gd name="T84" fmla="*/ 155 h 15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3" h="155">
                  <a:moveTo>
                    <a:pt x="1" y="3"/>
                  </a:moveTo>
                  <a:lnTo>
                    <a:pt x="1" y="4"/>
                  </a:lnTo>
                  <a:lnTo>
                    <a:pt x="0" y="9"/>
                  </a:lnTo>
                  <a:lnTo>
                    <a:pt x="0" y="18"/>
                  </a:lnTo>
                  <a:lnTo>
                    <a:pt x="1" y="28"/>
                  </a:lnTo>
                  <a:lnTo>
                    <a:pt x="7" y="40"/>
                  </a:lnTo>
                  <a:lnTo>
                    <a:pt x="17" y="54"/>
                  </a:lnTo>
                  <a:lnTo>
                    <a:pt x="35" y="71"/>
                  </a:lnTo>
                  <a:lnTo>
                    <a:pt x="59" y="87"/>
                  </a:lnTo>
                  <a:lnTo>
                    <a:pt x="94" y="104"/>
                  </a:lnTo>
                  <a:lnTo>
                    <a:pt x="138" y="121"/>
                  </a:lnTo>
                  <a:lnTo>
                    <a:pt x="194" y="138"/>
                  </a:lnTo>
                  <a:lnTo>
                    <a:pt x="263" y="155"/>
                  </a:lnTo>
                  <a:lnTo>
                    <a:pt x="260" y="152"/>
                  </a:lnTo>
                  <a:lnTo>
                    <a:pt x="249" y="144"/>
                  </a:lnTo>
                  <a:lnTo>
                    <a:pt x="231" y="134"/>
                  </a:lnTo>
                  <a:lnTo>
                    <a:pt x="209" y="119"/>
                  </a:lnTo>
                  <a:lnTo>
                    <a:pt x="185" y="104"/>
                  </a:lnTo>
                  <a:lnTo>
                    <a:pt x="159" y="87"/>
                  </a:lnTo>
                  <a:lnTo>
                    <a:pt x="132" y="69"/>
                  </a:lnTo>
                  <a:lnTo>
                    <a:pt x="107" y="51"/>
                  </a:lnTo>
                  <a:lnTo>
                    <a:pt x="84" y="35"/>
                  </a:lnTo>
                  <a:lnTo>
                    <a:pt x="66" y="21"/>
                  </a:lnTo>
                  <a:lnTo>
                    <a:pt x="53" y="9"/>
                  </a:lnTo>
                  <a:lnTo>
                    <a:pt x="45" y="0"/>
                  </a:lnTo>
                  <a:lnTo>
                    <a:pt x="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5" name="Freeform 430"/>
            <p:cNvSpPr>
              <a:spLocks/>
            </p:cNvSpPr>
            <p:nvPr/>
          </p:nvSpPr>
          <p:spPr bwMode="auto">
            <a:xfrm>
              <a:off x="3381" y="1412"/>
              <a:ext cx="71" cy="74"/>
            </a:xfrm>
            <a:custGeom>
              <a:avLst/>
              <a:gdLst>
                <a:gd name="T0" fmla="*/ 0 w 214"/>
                <a:gd name="T1" fmla="*/ 0 h 221"/>
                <a:gd name="T2" fmla="*/ 1 w 214"/>
                <a:gd name="T3" fmla="*/ 3 h 221"/>
                <a:gd name="T4" fmla="*/ 4 w 214"/>
                <a:gd name="T5" fmla="*/ 9 h 221"/>
                <a:gd name="T6" fmla="*/ 10 w 214"/>
                <a:gd name="T7" fmla="*/ 18 h 221"/>
                <a:gd name="T8" fmla="*/ 18 w 214"/>
                <a:gd name="T9" fmla="*/ 30 h 221"/>
                <a:gd name="T10" fmla="*/ 26 w 214"/>
                <a:gd name="T11" fmla="*/ 43 h 221"/>
                <a:gd name="T12" fmla="*/ 37 w 214"/>
                <a:gd name="T13" fmla="*/ 58 h 221"/>
                <a:gd name="T14" fmla="*/ 49 w 214"/>
                <a:gd name="T15" fmla="*/ 74 h 221"/>
                <a:gd name="T16" fmla="*/ 62 w 214"/>
                <a:gd name="T17" fmla="*/ 90 h 221"/>
                <a:gd name="T18" fmla="*/ 77 w 214"/>
                <a:gd name="T19" fmla="*/ 106 h 221"/>
                <a:gd name="T20" fmla="*/ 93 w 214"/>
                <a:gd name="T21" fmla="*/ 121 h 221"/>
                <a:gd name="T22" fmla="*/ 109 w 214"/>
                <a:gd name="T23" fmla="*/ 136 h 221"/>
                <a:gd name="T24" fmla="*/ 127 w 214"/>
                <a:gd name="T25" fmla="*/ 148 h 221"/>
                <a:gd name="T26" fmla="*/ 130 w 214"/>
                <a:gd name="T27" fmla="*/ 149 h 221"/>
                <a:gd name="T28" fmla="*/ 134 w 214"/>
                <a:gd name="T29" fmla="*/ 152 h 221"/>
                <a:gd name="T30" fmla="*/ 140 w 214"/>
                <a:gd name="T31" fmla="*/ 156 h 221"/>
                <a:gd name="T32" fmla="*/ 149 w 214"/>
                <a:gd name="T33" fmla="*/ 162 h 221"/>
                <a:gd name="T34" fmla="*/ 159 w 214"/>
                <a:gd name="T35" fmla="*/ 168 h 221"/>
                <a:gd name="T36" fmla="*/ 169 w 214"/>
                <a:gd name="T37" fmla="*/ 176 h 221"/>
                <a:gd name="T38" fmla="*/ 180 w 214"/>
                <a:gd name="T39" fmla="*/ 183 h 221"/>
                <a:gd name="T40" fmla="*/ 190 w 214"/>
                <a:gd name="T41" fmla="*/ 192 h 221"/>
                <a:gd name="T42" fmla="*/ 199 w 214"/>
                <a:gd name="T43" fmla="*/ 201 h 221"/>
                <a:gd name="T44" fmla="*/ 206 w 214"/>
                <a:gd name="T45" fmla="*/ 208 h 221"/>
                <a:gd name="T46" fmla="*/ 212 w 214"/>
                <a:gd name="T47" fmla="*/ 215 h 221"/>
                <a:gd name="T48" fmla="*/ 214 w 214"/>
                <a:gd name="T49" fmla="*/ 221 h 221"/>
                <a:gd name="T50" fmla="*/ 214 w 214"/>
                <a:gd name="T51" fmla="*/ 218 h 221"/>
                <a:gd name="T52" fmla="*/ 212 w 214"/>
                <a:gd name="T53" fmla="*/ 208 h 221"/>
                <a:gd name="T54" fmla="*/ 208 w 214"/>
                <a:gd name="T55" fmla="*/ 193 h 221"/>
                <a:gd name="T56" fmla="*/ 202 w 214"/>
                <a:gd name="T57" fmla="*/ 173 h 221"/>
                <a:gd name="T58" fmla="*/ 193 w 214"/>
                <a:gd name="T59" fmla="*/ 150 h 221"/>
                <a:gd name="T60" fmla="*/ 180 w 214"/>
                <a:gd name="T61" fmla="*/ 125 h 221"/>
                <a:gd name="T62" fmla="*/ 163 w 214"/>
                <a:gd name="T63" fmla="*/ 100 h 221"/>
                <a:gd name="T64" fmla="*/ 141 w 214"/>
                <a:gd name="T65" fmla="*/ 74 h 221"/>
                <a:gd name="T66" fmla="*/ 115 w 214"/>
                <a:gd name="T67" fmla="*/ 50 h 221"/>
                <a:gd name="T68" fmla="*/ 84 w 214"/>
                <a:gd name="T69" fmla="*/ 30 h 221"/>
                <a:gd name="T70" fmla="*/ 46 w 214"/>
                <a:gd name="T71" fmla="*/ 14 h 221"/>
                <a:gd name="T72" fmla="*/ 0 w 214"/>
                <a:gd name="T73" fmla="*/ 0 h 221"/>
                <a:gd name="T74" fmla="*/ 0 w 214"/>
                <a:gd name="T75" fmla="*/ 0 h 22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4"/>
                <a:gd name="T115" fmla="*/ 0 h 221"/>
                <a:gd name="T116" fmla="*/ 214 w 214"/>
                <a:gd name="T117" fmla="*/ 221 h 22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4" h="221">
                  <a:moveTo>
                    <a:pt x="0" y="0"/>
                  </a:moveTo>
                  <a:lnTo>
                    <a:pt x="1" y="3"/>
                  </a:lnTo>
                  <a:lnTo>
                    <a:pt x="4" y="9"/>
                  </a:lnTo>
                  <a:lnTo>
                    <a:pt x="10" y="18"/>
                  </a:lnTo>
                  <a:lnTo>
                    <a:pt x="18" y="30"/>
                  </a:lnTo>
                  <a:lnTo>
                    <a:pt x="26" y="43"/>
                  </a:lnTo>
                  <a:lnTo>
                    <a:pt x="37" y="58"/>
                  </a:lnTo>
                  <a:lnTo>
                    <a:pt x="49" y="74"/>
                  </a:lnTo>
                  <a:lnTo>
                    <a:pt x="62" y="90"/>
                  </a:lnTo>
                  <a:lnTo>
                    <a:pt x="77" y="106"/>
                  </a:lnTo>
                  <a:lnTo>
                    <a:pt x="93" y="121"/>
                  </a:lnTo>
                  <a:lnTo>
                    <a:pt x="109" y="136"/>
                  </a:lnTo>
                  <a:lnTo>
                    <a:pt x="127" y="148"/>
                  </a:lnTo>
                  <a:lnTo>
                    <a:pt x="130" y="149"/>
                  </a:lnTo>
                  <a:lnTo>
                    <a:pt x="134" y="152"/>
                  </a:lnTo>
                  <a:lnTo>
                    <a:pt x="140" y="156"/>
                  </a:lnTo>
                  <a:lnTo>
                    <a:pt x="149" y="162"/>
                  </a:lnTo>
                  <a:lnTo>
                    <a:pt x="159" y="168"/>
                  </a:lnTo>
                  <a:lnTo>
                    <a:pt x="169" y="176"/>
                  </a:lnTo>
                  <a:lnTo>
                    <a:pt x="180" y="183"/>
                  </a:lnTo>
                  <a:lnTo>
                    <a:pt x="190" y="192"/>
                  </a:lnTo>
                  <a:lnTo>
                    <a:pt x="199" y="201"/>
                  </a:lnTo>
                  <a:lnTo>
                    <a:pt x="206" y="208"/>
                  </a:lnTo>
                  <a:lnTo>
                    <a:pt x="212" y="215"/>
                  </a:lnTo>
                  <a:lnTo>
                    <a:pt x="214" y="221"/>
                  </a:lnTo>
                  <a:lnTo>
                    <a:pt x="214" y="218"/>
                  </a:lnTo>
                  <a:lnTo>
                    <a:pt x="212" y="208"/>
                  </a:lnTo>
                  <a:lnTo>
                    <a:pt x="208" y="193"/>
                  </a:lnTo>
                  <a:lnTo>
                    <a:pt x="202" y="173"/>
                  </a:lnTo>
                  <a:lnTo>
                    <a:pt x="193" y="150"/>
                  </a:lnTo>
                  <a:lnTo>
                    <a:pt x="180" y="125"/>
                  </a:lnTo>
                  <a:lnTo>
                    <a:pt x="163" y="100"/>
                  </a:lnTo>
                  <a:lnTo>
                    <a:pt x="141" y="74"/>
                  </a:lnTo>
                  <a:lnTo>
                    <a:pt x="115" y="50"/>
                  </a:lnTo>
                  <a:lnTo>
                    <a:pt x="84" y="30"/>
                  </a:lnTo>
                  <a:lnTo>
                    <a:pt x="46" y="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6" name="Freeform 431"/>
            <p:cNvSpPr>
              <a:spLocks/>
            </p:cNvSpPr>
            <p:nvPr/>
          </p:nvSpPr>
          <p:spPr bwMode="auto">
            <a:xfrm>
              <a:off x="3329" y="1688"/>
              <a:ext cx="23" cy="106"/>
            </a:xfrm>
            <a:custGeom>
              <a:avLst/>
              <a:gdLst>
                <a:gd name="T0" fmla="*/ 0 w 68"/>
                <a:gd name="T1" fmla="*/ 0 h 319"/>
                <a:gd name="T2" fmla="*/ 44 w 68"/>
                <a:gd name="T3" fmla="*/ 20 h 319"/>
                <a:gd name="T4" fmla="*/ 46 w 68"/>
                <a:gd name="T5" fmla="*/ 25 h 319"/>
                <a:gd name="T6" fmla="*/ 50 w 68"/>
                <a:gd name="T7" fmla="*/ 33 h 319"/>
                <a:gd name="T8" fmla="*/ 55 w 68"/>
                <a:gd name="T9" fmla="*/ 47 h 319"/>
                <a:gd name="T10" fmla="*/ 59 w 68"/>
                <a:gd name="T11" fmla="*/ 66 h 319"/>
                <a:gd name="T12" fmla="*/ 65 w 68"/>
                <a:gd name="T13" fmla="*/ 88 h 319"/>
                <a:gd name="T14" fmla="*/ 67 w 68"/>
                <a:gd name="T15" fmla="*/ 114 h 319"/>
                <a:gd name="T16" fmla="*/ 68 w 68"/>
                <a:gd name="T17" fmla="*/ 145 h 319"/>
                <a:gd name="T18" fmla="*/ 65 w 68"/>
                <a:gd name="T19" fmla="*/ 176 h 319"/>
                <a:gd name="T20" fmla="*/ 58 w 68"/>
                <a:gd name="T21" fmla="*/ 212 h 319"/>
                <a:gd name="T22" fmla="*/ 44 w 68"/>
                <a:gd name="T23" fmla="*/ 247 h 319"/>
                <a:gd name="T24" fmla="*/ 27 w 68"/>
                <a:gd name="T25" fmla="*/ 282 h 319"/>
                <a:gd name="T26" fmla="*/ 0 w 68"/>
                <a:gd name="T27" fmla="*/ 319 h 319"/>
                <a:gd name="T28" fmla="*/ 2 w 68"/>
                <a:gd name="T29" fmla="*/ 316 h 319"/>
                <a:gd name="T30" fmla="*/ 2 w 68"/>
                <a:gd name="T31" fmla="*/ 303 h 319"/>
                <a:gd name="T32" fmla="*/ 2 w 68"/>
                <a:gd name="T33" fmla="*/ 284 h 319"/>
                <a:gd name="T34" fmla="*/ 3 w 68"/>
                <a:gd name="T35" fmla="*/ 260 h 319"/>
                <a:gd name="T36" fmla="*/ 3 w 68"/>
                <a:gd name="T37" fmla="*/ 231 h 319"/>
                <a:gd name="T38" fmla="*/ 3 w 68"/>
                <a:gd name="T39" fmla="*/ 198 h 319"/>
                <a:gd name="T40" fmla="*/ 5 w 68"/>
                <a:gd name="T41" fmla="*/ 163 h 319"/>
                <a:gd name="T42" fmla="*/ 5 w 68"/>
                <a:gd name="T43" fmla="*/ 128 h 319"/>
                <a:gd name="T44" fmla="*/ 5 w 68"/>
                <a:gd name="T45" fmla="*/ 94 h 319"/>
                <a:gd name="T46" fmla="*/ 3 w 68"/>
                <a:gd name="T47" fmla="*/ 60 h 319"/>
                <a:gd name="T48" fmla="*/ 3 w 68"/>
                <a:gd name="T49" fmla="*/ 27 h 319"/>
                <a:gd name="T50" fmla="*/ 0 w 68"/>
                <a:gd name="T51" fmla="*/ 0 h 319"/>
                <a:gd name="T52" fmla="*/ 0 w 68"/>
                <a:gd name="T53" fmla="*/ 0 h 3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8"/>
                <a:gd name="T82" fmla="*/ 0 h 319"/>
                <a:gd name="T83" fmla="*/ 68 w 68"/>
                <a:gd name="T84" fmla="*/ 319 h 3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8" h="319">
                  <a:moveTo>
                    <a:pt x="0" y="0"/>
                  </a:moveTo>
                  <a:lnTo>
                    <a:pt x="44" y="20"/>
                  </a:lnTo>
                  <a:lnTo>
                    <a:pt x="46" y="25"/>
                  </a:lnTo>
                  <a:lnTo>
                    <a:pt x="50" y="33"/>
                  </a:lnTo>
                  <a:lnTo>
                    <a:pt x="55" y="47"/>
                  </a:lnTo>
                  <a:lnTo>
                    <a:pt x="59" y="66"/>
                  </a:lnTo>
                  <a:lnTo>
                    <a:pt x="65" y="88"/>
                  </a:lnTo>
                  <a:lnTo>
                    <a:pt x="67" y="114"/>
                  </a:lnTo>
                  <a:lnTo>
                    <a:pt x="68" y="145"/>
                  </a:lnTo>
                  <a:lnTo>
                    <a:pt x="65" y="176"/>
                  </a:lnTo>
                  <a:lnTo>
                    <a:pt x="58" y="212"/>
                  </a:lnTo>
                  <a:lnTo>
                    <a:pt x="44" y="247"/>
                  </a:lnTo>
                  <a:lnTo>
                    <a:pt x="27" y="282"/>
                  </a:lnTo>
                  <a:lnTo>
                    <a:pt x="0" y="319"/>
                  </a:lnTo>
                  <a:lnTo>
                    <a:pt x="2" y="316"/>
                  </a:lnTo>
                  <a:lnTo>
                    <a:pt x="2" y="303"/>
                  </a:lnTo>
                  <a:lnTo>
                    <a:pt x="2" y="284"/>
                  </a:lnTo>
                  <a:lnTo>
                    <a:pt x="3" y="260"/>
                  </a:lnTo>
                  <a:lnTo>
                    <a:pt x="3" y="231"/>
                  </a:lnTo>
                  <a:lnTo>
                    <a:pt x="3" y="198"/>
                  </a:lnTo>
                  <a:lnTo>
                    <a:pt x="5" y="163"/>
                  </a:lnTo>
                  <a:lnTo>
                    <a:pt x="5" y="128"/>
                  </a:lnTo>
                  <a:lnTo>
                    <a:pt x="5" y="94"/>
                  </a:lnTo>
                  <a:lnTo>
                    <a:pt x="3" y="60"/>
                  </a:lnTo>
                  <a:lnTo>
                    <a:pt x="3"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7" name="Freeform 432"/>
            <p:cNvSpPr>
              <a:spLocks/>
            </p:cNvSpPr>
            <p:nvPr/>
          </p:nvSpPr>
          <p:spPr bwMode="auto">
            <a:xfrm>
              <a:off x="3093" y="1754"/>
              <a:ext cx="47" cy="70"/>
            </a:xfrm>
            <a:custGeom>
              <a:avLst/>
              <a:gdLst>
                <a:gd name="T0" fmla="*/ 140 w 140"/>
                <a:gd name="T1" fmla="*/ 0 h 209"/>
                <a:gd name="T2" fmla="*/ 140 w 140"/>
                <a:gd name="T3" fmla="*/ 4 h 209"/>
                <a:gd name="T4" fmla="*/ 137 w 140"/>
                <a:gd name="T5" fmla="*/ 13 h 209"/>
                <a:gd name="T6" fmla="*/ 132 w 140"/>
                <a:gd name="T7" fmla="*/ 26 h 209"/>
                <a:gd name="T8" fmla="*/ 125 w 140"/>
                <a:gd name="T9" fmla="*/ 44 h 209"/>
                <a:gd name="T10" fmla="*/ 116 w 140"/>
                <a:gd name="T11" fmla="*/ 65 h 209"/>
                <a:gd name="T12" fmla="*/ 106 w 140"/>
                <a:gd name="T13" fmla="*/ 88 h 209"/>
                <a:gd name="T14" fmla="*/ 93 w 140"/>
                <a:gd name="T15" fmla="*/ 112 h 209"/>
                <a:gd name="T16" fmla="*/ 79 w 140"/>
                <a:gd name="T17" fmla="*/ 135 h 209"/>
                <a:gd name="T18" fmla="*/ 62 w 140"/>
                <a:gd name="T19" fmla="*/ 157 h 209"/>
                <a:gd name="T20" fmla="*/ 44 w 140"/>
                <a:gd name="T21" fmla="*/ 178 h 209"/>
                <a:gd name="T22" fmla="*/ 23 w 140"/>
                <a:gd name="T23" fmla="*/ 196 h 209"/>
                <a:gd name="T24" fmla="*/ 0 w 140"/>
                <a:gd name="T25" fmla="*/ 209 h 209"/>
                <a:gd name="T26" fmla="*/ 53 w 140"/>
                <a:gd name="T27" fmla="*/ 82 h 209"/>
                <a:gd name="T28" fmla="*/ 140 w 140"/>
                <a:gd name="T29" fmla="*/ 0 h 209"/>
                <a:gd name="T30" fmla="*/ 140 w 140"/>
                <a:gd name="T31" fmla="*/ 0 h 20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0"/>
                <a:gd name="T49" fmla="*/ 0 h 209"/>
                <a:gd name="T50" fmla="*/ 140 w 140"/>
                <a:gd name="T51" fmla="*/ 209 h 20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0" h="209">
                  <a:moveTo>
                    <a:pt x="140" y="0"/>
                  </a:moveTo>
                  <a:lnTo>
                    <a:pt x="140" y="4"/>
                  </a:lnTo>
                  <a:lnTo>
                    <a:pt x="137" y="13"/>
                  </a:lnTo>
                  <a:lnTo>
                    <a:pt x="132" y="26"/>
                  </a:lnTo>
                  <a:lnTo>
                    <a:pt x="125" y="44"/>
                  </a:lnTo>
                  <a:lnTo>
                    <a:pt x="116" y="65"/>
                  </a:lnTo>
                  <a:lnTo>
                    <a:pt x="106" y="88"/>
                  </a:lnTo>
                  <a:lnTo>
                    <a:pt x="93" y="112"/>
                  </a:lnTo>
                  <a:lnTo>
                    <a:pt x="79" y="135"/>
                  </a:lnTo>
                  <a:lnTo>
                    <a:pt x="62" y="157"/>
                  </a:lnTo>
                  <a:lnTo>
                    <a:pt x="44" y="178"/>
                  </a:lnTo>
                  <a:lnTo>
                    <a:pt x="23" y="196"/>
                  </a:lnTo>
                  <a:lnTo>
                    <a:pt x="0" y="209"/>
                  </a:lnTo>
                  <a:lnTo>
                    <a:pt x="53" y="82"/>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8" name="Freeform 433"/>
            <p:cNvSpPr>
              <a:spLocks/>
            </p:cNvSpPr>
            <p:nvPr/>
          </p:nvSpPr>
          <p:spPr bwMode="auto">
            <a:xfrm>
              <a:off x="2992" y="1742"/>
              <a:ext cx="31" cy="102"/>
            </a:xfrm>
            <a:custGeom>
              <a:avLst/>
              <a:gdLst>
                <a:gd name="T0" fmla="*/ 0 w 93"/>
                <a:gd name="T1" fmla="*/ 32 h 306"/>
                <a:gd name="T2" fmla="*/ 1 w 93"/>
                <a:gd name="T3" fmla="*/ 32 h 306"/>
                <a:gd name="T4" fmla="*/ 3 w 93"/>
                <a:gd name="T5" fmla="*/ 29 h 306"/>
                <a:gd name="T6" fmla="*/ 7 w 93"/>
                <a:gd name="T7" fmla="*/ 26 h 306"/>
                <a:gd name="T8" fmla="*/ 12 w 93"/>
                <a:gd name="T9" fmla="*/ 22 h 306"/>
                <a:gd name="T10" fmla="*/ 16 w 93"/>
                <a:gd name="T11" fmla="*/ 18 h 306"/>
                <a:gd name="T12" fmla="*/ 22 w 93"/>
                <a:gd name="T13" fmla="*/ 13 h 306"/>
                <a:gd name="T14" fmla="*/ 29 w 93"/>
                <a:gd name="T15" fmla="*/ 9 h 306"/>
                <a:gd name="T16" fmla="*/ 37 w 93"/>
                <a:gd name="T17" fmla="*/ 6 h 306"/>
                <a:gd name="T18" fmla="*/ 44 w 93"/>
                <a:gd name="T19" fmla="*/ 1 h 306"/>
                <a:gd name="T20" fmla="*/ 51 w 93"/>
                <a:gd name="T21" fmla="*/ 0 h 306"/>
                <a:gd name="T22" fmla="*/ 59 w 93"/>
                <a:gd name="T23" fmla="*/ 0 h 306"/>
                <a:gd name="T24" fmla="*/ 65 w 93"/>
                <a:gd name="T25" fmla="*/ 0 h 306"/>
                <a:gd name="T26" fmla="*/ 66 w 93"/>
                <a:gd name="T27" fmla="*/ 6 h 306"/>
                <a:gd name="T28" fmla="*/ 66 w 93"/>
                <a:gd name="T29" fmla="*/ 19 h 306"/>
                <a:gd name="T30" fmla="*/ 66 w 93"/>
                <a:gd name="T31" fmla="*/ 41 h 306"/>
                <a:gd name="T32" fmla="*/ 66 w 93"/>
                <a:gd name="T33" fmla="*/ 68 h 306"/>
                <a:gd name="T34" fmla="*/ 68 w 93"/>
                <a:gd name="T35" fmla="*/ 100 h 306"/>
                <a:gd name="T36" fmla="*/ 69 w 93"/>
                <a:gd name="T37" fmla="*/ 134 h 306"/>
                <a:gd name="T38" fmla="*/ 70 w 93"/>
                <a:gd name="T39" fmla="*/ 169 h 306"/>
                <a:gd name="T40" fmla="*/ 73 w 93"/>
                <a:gd name="T41" fmla="*/ 205 h 306"/>
                <a:gd name="T42" fmla="*/ 78 w 93"/>
                <a:gd name="T43" fmla="*/ 237 h 306"/>
                <a:gd name="T44" fmla="*/ 81 w 93"/>
                <a:gd name="T45" fmla="*/ 267 h 306"/>
                <a:gd name="T46" fmla="*/ 87 w 93"/>
                <a:gd name="T47" fmla="*/ 290 h 306"/>
                <a:gd name="T48" fmla="*/ 93 w 93"/>
                <a:gd name="T49" fmla="*/ 306 h 306"/>
                <a:gd name="T50" fmla="*/ 91 w 93"/>
                <a:gd name="T51" fmla="*/ 306 h 306"/>
                <a:gd name="T52" fmla="*/ 87 w 93"/>
                <a:gd name="T53" fmla="*/ 302 h 306"/>
                <a:gd name="T54" fmla="*/ 78 w 93"/>
                <a:gd name="T55" fmla="*/ 296 h 306"/>
                <a:gd name="T56" fmla="*/ 68 w 93"/>
                <a:gd name="T57" fmla="*/ 286 h 306"/>
                <a:gd name="T58" fmla="*/ 57 w 93"/>
                <a:gd name="T59" fmla="*/ 271 h 306"/>
                <a:gd name="T60" fmla="*/ 45 w 93"/>
                <a:gd name="T61" fmla="*/ 253 h 306"/>
                <a:gd name="T62" fmla="*/ 34 w 93"/>
                <a:gd name="T63" fmla="*/ 230 h 306"/>
                <a:gd name="T64" fmla="*/ 22 w 93"/>
                <a:gd name="T65" fmla="*/ 202 h 306"/>
                <a:gd name="T66" fmla="*/ 13 w 93"/>
                <a:gd name="T67" fmla="*/ 169 h 306"/>
                <a:gd name="T68" fmla="*/ 6 w 93"/>
                <a:gd name="T69" fmla="*/ 130 h 306"/>
                <a:gd name="T70" fmla="*/ 1 w 93"/>
                <a:gd name="T71" fmla="*/ 85 h 306"/>
                <a:gd name="T72" fmla="*/ 0 w 93"/>
                <a:gd name="T73" fmla="*/ 32 h 306"/>
                <a:gd name="T74" fmla="*/ 0 w 93"/>
                <a:gd name="T75" fmla="*/ 32 h 3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3"/>
                <a:gd name="T115" fmla="*/ 0 h 306"/>
                <a:gd name="T116" fmla="*/ 93 w 93"/>
                <a:gd name="T117" fmla="*/ 306 h 3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3" h="306">
                  <a:moveTo>
                    <a:pt x="0" y="32"/>
                  </a:moveTo>
                  <a:lnTo>
                    <a:pt x="1" y="32"/>
                  </a:lnTo>
                  <a:lnTo>
                    <a:pt x="3" y="29"/>
                  </a:lnTo>
                  <a:lnTo>
                    <a:pt x="7" y="26"/>
                  </a:lnTo>
                  <a:lnTo>
                    <a:pt x="12" y="22"/>
                  </a:lnTo>
                  <a:lnTo>
                    <a:pt x="16" y="18"/>
                  </a:lnTo>
                  <a:lnTo>
                    <a:pt x="22" y="13"/>
                  </a:lnTo>
                  <a:lnTo>
                    <a:pt x="29" y="9"/>
                  </a:lnTo>
                  <a:lnTo>
                    <a:pt x="37" y="6"/>
                  </a:lnTo>
                  <a:lnTo>
                    <a:pt x="44" y="1"/>
                  </a:lnTo>
                  <a:lnTo>
                    <a:pt x="51" y="0"/>
                  </a:lnTo>
                  <a:lnTo>
                    <a:pt x="59" y="0"/>
                  </a:lnTo>
                  <a:lnTo>
                    <a:pt x="65" y="0"/>
                  </a:lnTo>
                  <a:lnTo>
                    <a:pt x="66" y="6"/>
                  </a:lnTo>
                  <a:lnTo>
                    <a:pt x="66" y="19"/>
                  </a:lnTo>
                  <a:lnTo>
                    <a:pt x="66" y="41"/>
                  </a:lnTo>
                  <a:lnTo>
                    <a:pt x="66" y="68"/>
                  </a:lnTo>
                  <a:lnTo>
                    <a:pt x="68" y="100"/>
                  </a:lnTo>
                  <a:lnTo>
                    <a:pt x="69" y="134"/>
                  </a:lnTo>
                  <a:lnTo>
                    <a:pt x="70" y="169"/>
                  </a:lnTo>
                  <a:lnTo>
                    <a:pt x="73" y="205"/>
                  </a:lnTo>
                  <a:lnTo>
                    <a:pt x="78" y="237"/>
                  </a:lnTo>
                  <a:lnTo>
                    <a:pt x="81" y="267"/>
                  </a:lnTo>
                  <a:lnTo>
                    <a:pt x="87" y="290"/>
                  </a:lnTo>
                  <a:lnTo>
                    <a:pt x="93" y="306"/>
                  </a:lnTo>
                  <a:lnTo>
                    <a:pt x="91" y="306"/>
                  </a:lnTo>
                  <a:lnTo>
                    <a:pt x="87" y="302"/>
                  </a:lnTo>
                  <a:lnTo>
                    <a:pt x="78" y="296"/>
                  </a:lnTo>
                  <a:lnTo>
                    <a:pt x="68" y="286"/>
                  </a:lnTo>
                  <a:lnTo>
                    <a:pt x="57" y="271"/>
                  </a:lnTo>
                  <a:lnTo>
                    <a:pt x="45" y="253"/>
                  </a:lnTo>
                  <a:lnTo>
                    <a:pt x="34" y="230"/>
                  </a:lnTo>
                  <a:lnTo>
                    <a:pt x="22" y="202"/>
                  </a:lnTo>
                  <a:lnTo>
                    <a:pt x="13" y="169"/>
                  </a:lnTo>
                  <a:lnTo>
                    <a:pt x="6" y="130"/>
                  </a:lnTo>
                  <a:lnTo>
                    <a:pt x="1" y="85"/>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9" name="Freeform 434"/>
            <p:cNvSpPr>
              <a:spLocks/>
            </p:cNvSpPr>
            <p:nvPr/>
          </p:nvSpPr>
          <p:spPr bwMode="auto">
            <a:xfrm>
              <a:off x="2857" y="1367"/>
              <a:ext cx="3" cy="3"/>
            </a:xfrm>
            <a:custGeom>
              <a:avLst/>
              <a:gdLst>
                <a:gd name="T0" fmla="*/ 9 w 9"/>
                <a:gd name="T1" fmla="*/ 0 h 9"/>
                <a:gd name="T2" fmla="*/ 0 w 9"/>
                <a:gd name="T3" fmla="*/ 0 h 9"/>
                <a:gd name="T4" fmla="*/ 0 w 9"/>
                <a:gd name="T5" fmla="*/ 9 h 9"/>
                <a:gd name="T6" fmla="*/ 5 w 9"/>
                <a:gd name="T7" fmla="*/ 9 h 9"/>
                <a:gd name="T8" fmla="*/ 9 w 9"/>
                <a:gd name="T9" fmla="*/ 9 h 9"/>
                <a:gd name="T10" fmla="*/ 9 w 9"/>
                <a:gd name="T11" fmla="*/ 0 h 9"/>
                <a:gd name="T12" fmla="*/ 0 60000 65536"/>
                <a:gd name="T13" fmla="*/ 0 60000 65536"/>
                <a:gd name="T14" fmla="*/ 0 60000 65536"/>
                <a:gd name="T15" fmla="*/ 0 60000 65536"/>
                <a:gd name="T16" fmla="*/ 0 60000 65536"/>
                <a:gd name="T17" fmla="*/ 0 60000 65536"/>
                <a:gd name="T18" fmla="*/ 0 w 9"/>
                <a:gd name="T19" fmla="*/ 0 h 9"/>
                <a:gd name="T20" fmla="*/ 9 w 9"/>
                <a:gd name="T21" fmla="*/ 9 h 9"/>
              </a:gdLst>
              <a:ahLst/>
              <a:cxnLst>
                <a:cxn ang="T12">
                  <a:pos x="T0" y="T1"/>
                </a:cxn>
                <a:cxn ang="T13">
                  <a:pos x="T2" y="T3"/>
                </a:cxn>
                <a:cxn ang="T14">
                  <a:pos x="T4" y="T5"/>
                </a:cxn>
                <a:cxn ang="T15">
                  <a:pos x="T6" y="T7"/>
                </a:cxn>
                <a:cxn ang="T16">
                  <a:pos x="T8" y="T9"/>
                </a:cxn>
                <a:cxn ang="T17">
                  <a:pos x="T10" y="T11"/>
                </a:cxn>
              </a:cxnLst>
              <a:rect l="T18" t="T19" r="T20" b="T21"/>
              <a:pathLst>
                <a:path w="9" h="9">
                  <a:moveTo>
                    <a:pt x="9" y="0"/>
                  </a:moveTo>
                  <a:lnTo>
                    <a:pt x="0" y="0"/>
                  </a:lnTo>
                  <a:lnTo>
                    <a:pt x="0" y="9"/>
                  </a:lnTo>
                  <a:lnTo>
                    <a:pt x="5" y="9"/>
                  </a:lnTo>
                  <a:lnTo>
                    <a:pt x="9" y="9"/>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0" name="Freeform 435"/>
            <p:cNvSpPr>
              <a:spLocks/>
            </p:cNvSpPr>
            <p:nvPr/>
          </p:nvSpPr>
          <p:spPr bwMode="auto">
            <a:xfrm>
              <a:off x="2856" y="1367"/>
              <a:ext cx="4" cy="15"/>
            </a:xfrm>
            <a:custGeom>
              <a:avLst/>
              <a:gdLst>
                <a:gd name="T0" fmla="*/ 8 w 12"/>
                <a:gd name="T1" fmla="*/ 9 h 45"/>
                <a:gd name="T2" fmla="*/ 5 w 12"/>
                <a:gd name="T3" fmla="*/ 9 h 45"/>
                <a:gd name="T4" fmla="*/ 3 w 12"/>
                <a:gd name="T5" fmla="*/ 17 h 45"/>
                <a:gd name="T6" fmla="*/ 2 w 12"/>
                <a:gd name="T7" fmla="*/ 29 h 45"/>
                <a:gd name="T8" fmla="*/ 0 w 12"/>
                <a:gd name="T9" fmla="*/ 45 h 45"/>
                <a:gd name="T10" fmla="*/ 3 w 12"/>
                <a:gd name="T11" fmla="*/ 45 h 45"/>
                <a:gd name="T12" fmla="*/ 6 w 12"/>
                <a:gd name="T13" fmla="*/ 45 h 45"/>
                <a:gd name="T14" fmla="*/ 8 w 12"/>
                <a:gd name="T15" fmla="*/ 29 h 45"/>
                <a:gd name="T16" fmla="*/ 9 w 12"/>
                <a:gd name="T17" fmla="*/ 17 h 45"/>
                <a:gd name="T18" fmla="*/ 12 w 12"/>
                <a:gd name="T19" fmla="*/ 0 h 45"/>
                <a:gd name="T20" fmla="*/ 12 w 12"/>
                <a:gd name="T21" fmla="*/ 9 h 45"/>
                <a:gd name="T22" fmla="*/ 8 w 12"/>
                <a:gd name="T23" fmla="*/ 9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5"/>
                <a:gd name="T38" fmla="*/ 12 w 12"/>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5">
                  <a:moveTo>
                    <a:pt x="8" y="9"/>
                  </a:moveTo>
                  <a:lnTo>
                    <a:pt x="5" y="9"/>
                  </a:lnTo>
                  <a:lnTo>
                    <a:pt x="3" y="17"/>
                  </a:lnTo>
                  <a:lnTo>
                    <a:pt x="2" y="29"/>
                  </a:lnTo>
                  <a:lnTo>
                    <a:pt x="0" y="45"/>
                  </a:lnTo>
                  <a:lnTo>
                    <a:pt x="3" y="45"/>
                  </a:lnTo>
                  <a:lnTo>
                    <a:pt x="6" y="45"/>
                  </a:lnTo>
                  <a:lnTo>
                    <a:pt x="8" y="29"/>
                  </a:lnTo>
                  <a:lnTo>
                    <a:pt x="9" y="17"/>
                  </a:lnTo>
                  <a:lnTo>
                    <a:pt x="12" y="0"/>
                  </a:lnTo>
                  <a:lnTo>
                    <a:pt x="12" y="9"/>
                  </a:lnTo>
                  <a:lnTo>
                    <a:pt x="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1" name="Freeform 436"/>
            <p:cNvSpPr>
              <a:spLocks/>
            </p:cNvSpPr>
            <p:nvPr/>
          </p:nvSpPr>
          <p:spPr bwMode="auto">
            <a:xfrm>
              <a:off x="2855" y="1382"/>
              <a:ext cx="3" cy="14"/>
            </a:xfrm>
            <a:custGeom>
              <a:avLst/>
              <a:gdLst>
                <a:gd name="T0" fmla="*/ 1 w 9"/>
                <a:gd name="T1" fmla="*/ 0 h 42"/>
                <a:gd name="T2" fmla="*/ 0 w 9"/>
                <a:gd name="T3" fmla="*/ 17 h 42"/>
                <a:gd name="T4" fmla="*/ 0 w 9"/>
                <a:gd name="T5" fmla="*/ 42 h 42"/>
                <a:gd name="T6" fmla="*/ 4 w 9"/>
                <a:gd name="T7" fmla="*/ 42 h 42"/>
                <a:gd name="T8" fmla="*/ 9 w 9"/>
                <a:gd name="T9" fmla="*/ 42 h 42"/>
                <a:gd name="T10" fmla="*/ 9 w 9"/>
                <a:gd name="T11" fmla="*/ 0 h 42"/>
                <a:gd name="T12" fmla="*/ 4 w 9"/>
                <a:gd name="T13" fmla="*/ 0 h 42"/>
                <a:gd name="T14" fmla="*/ 1 w 9"/>
                <a:gd name="T15" fmla="*/ 0 h 42"/>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42"/>
                <a:gd name="T26" fmla="*/ 9 w 9"/>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42">
                  <a:moveTo>
                    <a:pt x="1" y="0"/>
                  </a:moveTo>
                  <a:lnTo>
                    <a:pt x="0" y="17"/>
                  </a:lnTo>
                  <a:lnTo>
                    <a:pt x="0" y="42"/>
                  </a:lnTo>
                  <a:lnTo>
                    <a:pt x="4" y="42"/>
                  </a:lnTo>
                  <a:lnTo>
                    <a:pt x="9" y="42"/>
                  </a:lnTo>
                  <a:lnTo>
                    <a:pt x="9" y="0"/>
                  </a:lnTo>
                  <a:lnTo>
                    <a:pt x="4" y="0"/>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2" name="Freeform 437"/>
            <p:cNvSpPr>
              <a:spLocks/>
            </p:cNvSpPr>
            <p:nvPr/>
          </p:nvSpPr>
          <p:spPr bwMode="auto">
            <a:xfrm>
              <a:off x="2855" y="1387"/>
              <a:ext cx="11" cy="60"/>
            </a:xfrm>
            <a:custGeom>
              <a:avLst/>
              <a:gdLst>
                <a:gd name="T0" fmla="*/ 0 w 32"/>
                <a:gd name="T1" fmla="*/ 27 h 181"/>
                <a:gd name="T2" fmla="*/ 0 w 32"/>
                <a:gd name="T3" fmla="*/ 0 h 181"/>
                <a:gd name="T4" fmla="*/ 3 w 32"/>
                <a:gd name="T5" fmla="*/ 53 h 181"/>
                <a:gd name="T6" fmla="*/ 6 w 32"/>
                <a:gd name="T7" fmla="*/ 81 h 181"/>
                <a:gd name="T8" fmla="*/ 10 w 32"/>
                <a:gd name="T9" fmla="*/ 112 h 181"/>
                <a:gd name="T10" fmla="*/ 17 w 32"/>
                <a:gd name="T11" fmla="*/ 146 h 181"/>
                <a:gd name="T12" fmla="*/ 26 w 32"/>
                <a:gd name="T13" fmla="*/ 181 h 181"/>
                <a:gd name="T14" fmla="*/ 29 w 32"/>
                <a:gd name="T15" fmla="*/ 181 h 181"/>
                <a:gd name="T16" fmla="*/ 32 w 32"/>
                <a:gd name="T17" fmla="*/ 181 h 181"/>
                <a:gd name="T18" fmla="*/ 23 w 32"/>
                <a:gd name="T19" fmla="*/ 146 h 181"/>
                <a:gd name="T20" fmla="*/ 16 w 32"/>
                <a:gd name="T21" fmla="*/ 112 h 181"/>
                <a:gd name="T22" fmla="*/ 12 w 32"/>
                <a:gd name="T23" fmla="*/ 81 h 181"/>
                <a:gd name="T24" fmla="*/ 9 w 32"/>
                <a:gd name="T25" fmla="*/ 53 h 181"/>
                <a:gd name="T26" fmla="*/ 7 w 32"/>
                <a:gd name="T27" fmla="*/ 27 h 181"/>
                <a:gd name="T28" fmla="*/ 4 w 32"/>
                <a:gd name="T29" fmla="*/ 27 h 181"/>
                <a:gd name="T30" fmla="*/ 0 w 32"/>
                <a:gd name="T31" fmla="*/ 27 h 1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181"/>
                <a:gd name="T50" fmla="*/ 32 w 32"/>
                <a:gd name="T51" fmla="*/ 181 h 18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181">
                  <a:moveTo>
                    <a:pt x="0" y="27"/>
                  </a:moveTo>
                  <a:lnTo>
                    <a:pt x="0" y="0"/>
                  </a:lnTo>
                  <a:lnTo>
                    <a:pt x="3" y="53"/>
                  </a:lnTo>
                  <a:lnTo>
                    <a:pt x="6" y="81"/>
                  </a:lnTo>
                  <a:lnTo>
                    <a:pt x="10" y="112"/>
                  </a:lnTo>
                  <a:lnTo>
                    <a:pt x="17" y="146"/>
                  </a:lnTo>
                  <a:lnTo>
                    <a:pt x="26" y="181"/>
                  </a:lnTo>
                  <a:lnTo>
                    <a:pt x="29" y="181"/>
                  </a:lnTo>
                  <a:lnTo>
                    <a:pt x="32" y="181"/>
                  </a:lnTo>
                  <a:lnTo>
                    <a:pt x="23" y="146"/>
                  </a:lnTo>
                  <a:lnTo>
                    <a:pt x="16" y="112"/>
                  </a:lnTo>
                  <a:lnTo>
                    <a:pt x="12" y="81"/>
                  </a:lnTo>
                  <a:lnTo>
                    <a:pt x="9" y="53"/>
                  </a:lnTo>
                  <a:lnTo>
                    <a:pt x="7" y="27"/>
                  </a:lnTo>
                  <a:lnTo>
                    <a:pt x="4" y="27"/>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3" name="Freeform 438"/>
            <p:cNvSpPr>
              <a:spLocks/>
            </p:cNvSpPr>
            <p:nvPr/>
          </p:nvSpPr>
          <p:spPr bwMode="auto">
            <a:xfrm>
              <a:off x="2864" y="1447"/>
              <a:ext cx="3" cy="1"/>
            </a:xfrm>
            <a:custGeom>
              <a:avLst/>
              <a:gdLst>
                <a:gd name="T0" fmla="*/ 1 w 9"/>
                <a:gd name="T1" fmla="*/ 0 h 1"/>
                <a:gd name="T2" fmla="*/ 1 w 9"/>
                <a:gd name="T3" fmla="*/ 0 h 1"/>
                <a:gd name="T4" fmla="*/ 9 w 9"/>
                <a:gd name="T5" fmla="*/ 0 h 1"/>
                <a:gd name="T6" fmla="*/ 0 w 9"/>
                <a:gd name="T7" fmla="*/ 0 h 1"/>
                <a:gd name="T8" fmla="*/ 4 w 9"/>
                <a:gd name="T9" fmla="*/ 0 h 1"/>
                <a:gd name="T10" fmla="*/ 1 w 9"/>
                <a:gd name="T11" fmla="*/ 0 h 1"/>
                <a:gd name="T12" fmla="*/ 0 60000 65536"/>
                <a:gd name="T13" fmla="*/ 0 60000 65536"/>
                <a:gd name="T14" fmla="*/ 0 60000 65536"/>
                <a:gd name="T15" fmla="*/ 0 60000 65536"/>
                <a:gd name="T16" fmla="*/ 0 60000 65536"/>
                <a:gd name="T17" fmla="*/ 0 60000 65536"/>
                <a:gd name="T18" fmla="*/ 0 w 9"/>
                <a:gd name="T19" fmla="*/ 0 h 1"/>
                <a:gd name="T20" fmla="*/ 9 w 9"/>
                <a:gd name="T21" fmla="*/ 1 h 1"/>
              </a:gdLst>
              <a:ahLst/>
              <a:cxnLst>
                <a:cxn ang="T12">
                  <a:pos x="T0" y="T1"/>
                </a:cxn>
                <a:cxn ang="T13">
                  <a:pos x="T2" y="T3"/>
                </a:cxn>
                <a:cxn ang="T14">
                  <a:pos x="T4" y="T5"/>
                </a:cxn>
                <a:cxn ang="T15">
                  <a:pos x="T6" y="T7"/>
                </a:cxn>
                <a:cxn ang="T16">
                  <a:pos x="T8" y="T9"/>
                </a:cxn>
                <a:cxn ang="T17">
                  <a:pos x="T10" y="T11"/>
                </a:cxn>
              </a:cxnLst>
              <a:rect l="T18" t="T19" r="T20" b="T21"/>
              <a:pathLst>
                <a:path w="9" h="1">
                  <a:moveTo>
                    <a:pt x="1" y="0"/>
                  </a:moveTo>
                  <a:lnTo>
                    <a:pt x="1" y="0"/>
                  </a:lnTo>
                  <a:lnTo>
                    <a:pt x="9" y="0"/>
                  </a:lnTo>
                  <a:lnTo>
                    <a:pt x="0" y="0"/>
                  </a:lnTo>
                  <a:lnTo>
                    <a:pt x="4" y="0"/>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4" name="Freeform 439"/>
            <p:cNvSpPr>
              <a:spLocks/>
            </p:cNvSpPr>
            <p:nvPr/>
          </p:nvSpPr>
          <p:spPr bwMode="auto">
            <a:xfrm>
              <a:off x="2836" y="1385"/>
              <a:ext cx="31" cy="62"/>
            </a:xfrm>
            <a:custGeom>
              <a:avLst/>
              <a:gdLst>
                <a:gd name="T0" fmla="*/ 93 w 93"/>
                <a:gd name="T1" fmla="*/ 188 h 188"/>
                <a:gd name="T2" fmla="*/ 93 w 93"/>
                <a:gd name="T3" fmla="*/ 187 h 188"/>
                <a:gd name="T4" fmla="*/ 87 w 93"/>
                <a:gd name="T5" fmla="*/ 179 h 188"/>
                <a:gd name="T6" fmla="*/ 81 w 93"/>
                <a:gd name="T7" fmla="*/ 171 h 188"/>
                <a:gd name="T8" fmla="*/ 74 w 93"/>
                <a:gd name="T9" fmla="*/ 160 h 188"/>
                <a:gd name="T10" fmla="*/ 65 w 93"/>
                <a:gd name="T11" fmla="*/ 146 h 188"/>
                <a:gd name="T12" fmla="*/ 56 w 93"/>
                <a:gd name="T13" fmla="*/ 128 h 188"/>
                <a:gd name="T14" fmla="*/ 46 w 93"/>
                <a:gd name="T15" fmla="*/ 110 h 188"/>
                <a:gd name="T16" fmla="*/ 35 w 93"/>
                <a:gd name="T17" fmla="*/ 90 h 188"/>
                <a:gd name="T18" fmla="*/ 25 w 93"/>
                <a:gd name="T19" fmla="*/ 66 h 188"/>
                <a:gd name="T20" fmla="*/ 12 w 93"/>
                <a:gd name="T21" fmla="*/ 23 h 188"/>
                <a:gd name="T22" fmla="*/ 6 w 93"/>
                <a:gd name="T23" fmla="*/ 0 h 188"/>
                <a:gd name="T24" fmla="*/ 3 w 93"/>
                <a:gd name="T25" fmla="*/ 0 h 188"/>
                <a:gd name="T26" fmla="*/ 0 w 93"/>
                <a:gd name="T27" fmla="*/ 0 h 188"/>
                <a:gd name="T28" fmla="*/ 6 w 93"/>
                <a:gd name="T29" fmla="*/ 23 h 188"/>
                <a:gd name="T30" fmla="*/ 22 w 93"/>
                <a:gd name="T31" fmla="*/ 75 h 188"/>
                <a:gd name="T32" fmla="*/ 29 w 93"/>
                <a:gd name="T33" fmla="*/ 93 h 188"/>
                <a:gd name="T34" fmla="*/ 40 w 93"/>
                <a:gd name="T35" fmla="*/ 113 h 188"/>
                <a:gd name="T36" fmla="*/ 50 w 93"/>
                <a:gd name="T37" fmla="*/ 131 h 188"/>
                <a:gd name="T38" fmla="*/ 59 w 93"/>
                <a:gd name="T39" fmla="*/ 149 h 188"/>
                <a:gd name="T40" fmla="*/ 68 w 93"/>
                <a:gd name="T41" fmla="*/ 163 h 188"/>
                <a:gd name="T42" fmla="*/ 75 w 93"/>
                <a:gd name="T43" fmla="*/ 174 h 188"/>
                <a:gd name="T44" fmla="*/ 81 w 93"/>
                <a:gd name="T45" fmla="*/ 182 h 188"/>
                <a:gd name="T46" fmla="*/ 84 w 93"/>
                <a:gd name="T47" fmla="*/ 187 h 188"/>
                <a:gd name="T48" fmla="*/ 84 w 93"/>
                <a:gd name="T49" fmla="*/ 188 h 188"/>
                <a:gd name="T50" fmla="*/ 93 w 93"/>
                <a:gd name="T51" fmla="*/ 188 h 18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3"/>
                <a:gd name="T79" fmla="*/ 0 h 188"/>
                <a:gd name="T80" fmla="*/ 93 w 93"/>
                <a:gd name="T81" fmla="*/ 188 h 18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3" h="188">
                  <a:moveTo>
                    <a:pt x="93" y="188"/>
                  </a:moveTo>
                  <a:lnTo>
                    <a:pt x="93" y="187"/>
                  </a:lnTo>
                  <a:lnTo>
                    <a:pt x="87" y="179"/>
                  </a:lnTo>
                  <a:lnTo>
                    <a:pt x="81" y="171"/>
                  </a:lnTo>
                  <a:lnTo>
                    <a:pt x="74" y="160"/>
                  </a:lnTo>
                  <a:lnTo>
                    <a:pt x="65" y="146"/>
                  </a:lnTo>
                  <a:lnTo>
                    <a:pt x="56" y="128"/>
                  </a:lnTo>
                  <a:lnTo>
                    <a:pt x="46" y="110"/>
                  </a:lnTo>
                  <a:lnTo>
                    <a:pt x="35" y="90"/>
                  </a:lnTo>
                  <a:lnTo>
                    <a:pt x="25" y="66"/>
                  </a:lnTo>
                  <a:lnTo>
                    <a:pt x="12" y="23"/>
                  </a:lnTo>
                  <a:lnTo>
                    <a:pt x="6" y="0"/>
                  </a:lnTo>
                  <a:lnTo>
                    <a:pt x="3" y="0"/>
                  </a:lnTo>
                  <a:lnTo>
                    <a:pt x="0" y="0"/>
                  </a:lnTo>
                  <a:lnTo>
                    <a:pt x="6" y="23"/>
                  </a:lnTo>
                  <a:lnTo>
                    <a:pt x="22" y="75"/>
                  </a:lnTo>
                  <a:lnTo>
                    <a:pt x="29" y="93"/>
                  </a:lnTo>
                  <a:lnTo>
                    <a:pt x="40" y="113"/>
                  </a:lnTo>
                  <a:lnTo>
                    <a:pt x="50" y="131"/>
                  </a:lnTo>
                  <a:lnTo>
                    <a:pt x="59" y="149"/>
                  </a:lnTo>
                  <a:lnTo>
                    <a:pt x="68" y="163"/>
                  </a:lnTo>
                  <a:lnTo>
                    <a:pt x="75" y="174"/>
                  </a:lnTo>
                  <a:lnTo>
                    <a:pt x="81" y="182"/>
                  </a:lnTo>
                  <a:lnTo>
                    <a:pt x="84" y="187"/>
                  </a:lnTo>
                  <a:lnTo>
                    <a:pt x="84" y="188"/>
                  </a:lnTo>
                  <a:lnTo>
                    <a:pt x="93" y="1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5" name="Freeform 440"/>
            <p:cNvSpPr>
              <a:spLocks/>
            </p:cNvSpPr>
            <p:nvPr/>
          </p:nvSpPr>
          <p:spPr bwMode="auto">
            <a:xfrm>
              <a:off x="2835" y="1385"/>
              <a:ext cx="3" cy="1"/>
            </a:xfrm>
            <a:custGeom>
              <a:avLst/>
              <a:gdLst>
                <a:gd name="T0" fmla="*/ 8 w 9"/>
                <a:gd name="T1" fmla="*/ 0 h 1"/>
                <a:gd name="T2" fmla="*/ 8 w 9"/>
                <a:gd name="T3" fmla="*/ 0 h 1"/>
                <a:gd name="T4" fmla="*/ 0 w 9"/>
                <a:gd name="T5" fmla="*/ 0 h 1"/>
                <a:gd name="T6" fmla="*/ 9 w 9"/>
                <a:gd name="T7" fmla="*/ 0 h 1"/>
                <a:gd name="T8" fmla="*/ 5 w 9"/>
                <a:gd name="T9" fmla="*/ 0 h 1"/>
                <a:gd name="T10" fmla="*/ 8 w 9"/>
                <a:gd name="T11" fmla="*/ 0 h 1"/>
                <a:gd name="T12" fmla="*/ 0 60000 65536"/>
                <a:gd name="T13" fmla="*/ 0 60000 65536"/>
                <a:gd name="T14" fmla="*/ 0 60000 65536"/>
                <a:gd name="T15" fmla="*/ 0 60000 65536"/>
                <a:gd name="T16" fmla="*/ 0 60000 65536"/>
                <a:gd name="T17" fmla="*/ 0 60000 65536"/>
                <a:gd name="T18" fmla="*/ 0 w 9"/>
                <a:gd name="T19" fmla="*/ 0 h 1"/>
                <a:gd name="T20" fmla="*/ 9 w 9"/>
                <a:gd name="T21" fmla="*/ 1 h 1"/>
              </a:gdLst>
              <a:ahLst/>
              <a:cxnLst>
                <a:cxn ang="T12">
                  <a:pos x="T0" y="T1"/>
                </a:cxn>
                <a:cxn ang="T13">
                  <a:pos x="T2" y="T3"/>
                </a:cxn>
                <a:cxn ang="T14">
                  <a:pos x="T4" y="T5"/>
                </a:cxn>
                <a:cxn ang="T15">
                  <a:pos x="T6" y="T7"/>
                </a:cxn>
                <a:cxn ang="T16">
                  <a:pos x="T8" y="T9"/>
                </a:cxn>
                <a:cxn ang="T17">
                  <a:pos x="T10" y="T11"/>
                </a:cxn>
              </a:cxnLst>
              <a:rect l="T18" t="T19" r="T20" b="T21"/>
              <a:pathLst>
                <a:path w="9" h="1">
                  <a:moveTo>
                    <a:pt x="8" y="0"/>
                  </a:moveTo>
                  <a:lnTo>
                    <a:pt x="8" y="0"/>
                  </a:lnTo>
                  <a:lnTo>
                    <a:pt x="0" y="0"/>
                  </a:lnTo>
                  <a:lnTo>
                    <a:pt x="9" y="0"/>
                  </a:lnTo>
                  <a:lnTo>
                    <a:pt x="5"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6" name="Freeform 441"/>
            <p:cNvSpPr>
              <a:spLocks/>
            </p:cNvSpPr>
            <p:nvPr/>
          </p:nvSpPr>
          <p:spPr bwMode="auto">
            <a:xfrm>
              <a:off x="2835" y="1385"/>
              <a:ext cx="3" cy="2"/>
            </a:xfrm>
            <a:custGeom>
              <a:avLst/>
              <a:gdLst>
                <a:gd name="T0" fmla="*/ 0 w 9"/>
                <a:gd name="T1" fmla="*/ 0 h 6"/>
                <a:gd name="T2" fmla="*/ 0 w 9"/>
                <a:gd name="T3" fmla="*/ 6 h 6"/>
                <a:gd name="T4" fmla="*/ 5 w 9"/>
                <a:gd name="T5" fmla="*/ 6 h 6"/>
                <a:gd name="T6" fmla="*/ 9 w 9"/>
                <a:gd name="T7" fmla="*/ 6 h 6"/>
                <a:gd name="T8" fmla="*/ 9 w 9"/>
                <a:gd name="T9" fmla="*/ 0 h 6"/>
                <a:gd name="T10" fmla="*/ 0 w 9"/>
                <a:gd name="T11" fmla="*/ 0 h 6"/>
                <a:gd name="T12" fmla="*/ 0 60000 65536"/>
                <a:gd name="T13" fmla="*/ 0 60000 65536"/>
                <a:gd name="T14" fmla="*/ 0 60000 65536"/>
                <a:gd name="T15" fmla="*/ 0 60000 65536"/>
                <a:gd name="T16" fmla="*/ 0 60000 65536"/>
                <a:gd name="T17" fmla="*/ 0 60000 65536"/>
                <a:gd name="T18" fmla="*/ 0 w 9"/>
                <a:gd name="T19" fmla="*/ 0 h 6"/>
                <a:gd name="T20" fmla="*/ 9 w 9"/>
                <a:gd name="T21" fmla="*/ 6 h 6"/>
              </a:gdLst>
              <a:ahLst/>
              <a:cxnLst>
                <a:cxn ang="T12">
                  <a:pos x="T0" y="T1"/>
                </a:cxn>
                <a:cxn ang="T13">
                  <a:pos x="T2" y="T3"/>
                </a:cxn>
                <a:cxn ang="T14">
                  <a:pos x="T4" y="T5"/>
                </a:cxn>
                <a:cxn ang="T15">
                  <a:pos x="T6" y="T7"/>
                </a:cxn>
                <a:cxn ang="T16">
                  <a:pos x="T8" y="T9"/>
                </a:cxn>
                <a:cxn ang="T17">
                  <a:pos x="T10" y="T11"/>
                </a:cxn>
              </a:cxnLst>
              <a:rect l="T18" t="T19" r="T20" b="T21"/>
              <a:pathLst>
                <a:path w="9" h="6">
                  <a:moveTo>
                    <a:pt x="0" y="0"/>
                  </a:moveTo>
                  <a:lnTo>
                    <a:pt x="0" y="6"/>
                  </a:lnTo>
                  <a:lnTo>
                    <a:pt x="5" y="6"/>
                  </a:lnTo>
                  <a:lnTo>
                    <a:pt x="9" y="6"/>
                  </a:lnTo>
                  <a:lnTo>
                    <a:pt x="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7" name="Freeform 442"/>
            <p:cNvSpPr>
              <a:spLocks/>
            </p:cNvSpPr>
            <p:nvPr/>
          </p:nvSpPr>
          <p:spPr bwMode="auto">
            <a:xfrm>
              <a:off x="2829" y="1385"/>
              <a:ext cx="9" cy="56"/>
            </a:xfrm>
            <a:custGeom>
              <a:avLst/>
              <a:gdLst>
                <a:gd name="T0" fmla="*/ 24 w 28"/>
                <a:gd name="T1" fmla="*/ 5 h 167"/>
                <a:gd name="T2" fmla="*/ 21 w 28"/>
                <a:gd name="T3" fmla="*/ 5 h 167"/>
                <a:gd name="T4" fmla="*/ 19 w 28"/>
                <a:gd name="T5" fmla="*/ 9 h 167"/>
                <a:gd name="T6" fmla="*/ 18 w 28"/>
                <a:gd name="T7" fmla="*/ 18 h 167"/>
                <a:gd name="T8" fmla="*/ 15 w 28"/>
                <a:gd name="T9" fmla="*/ 28 h 167"/>
                <a:gd name="T10" fmla="*/ 14 w 28"/>
                <a:gd name="T11" fmla="*/ 40 h 167"/>
                <a:gd name="T12" fmla="*/ 11 w 28"/>
                <a:gd name="T13" fmla="*/ 55 h 167"/>
                <a:gd name="T14" fmla="*/ 8 w 28"/>
                <a:gd name="T15" fmla="*/ 72 h 167"/>
                <a:gd name="T16" fmla="*/ 6 w 28"/>
                <a:gd name="T17" fmla="*/ 93 h 167"/>
                <a:gd name="T18" fmla="*/ 5 w 28"/>
                <a:gd name="T19" fmla="*/ 115 h 167"/>
                <a:gd name="T20" fmla="*/ 2 w 28"/>
                <a:gd name="T21" fmla="*/ 140 h 167"/>
                <a:gd name="T22" fmla="*/ 0 w 28"/>
                <a:gd name="T23" fmla="*/ 167 h 167"/>
                <a:gd name="T24" fmla="*/ 6 w 28"/>
                <a:gd name="T25" fmla="*/ 167 h 167"/>
                <a:gd name="T26" fmla="*/ 8 w 28"/>
                <a:gd name="T27" fmla="*/ 140 h 167"/>
                <a:gd name="T28" fmla="*/ 11 w 28"/>
                <a:gd name="T29" fmla="*/ 115 h 167"/>
                <a:gd name="T30" fmla="*/ 12 w 28"/>
                <a:gd name="T31" fmla="*/ 93 h 167"/>
                <a:gd name="T32" fmla="*/ 14 w 28"/>
                <a:gd name="T33" fmla="*/ 72 h 167"/>
                <a:gd name="T34" fmla="*/ 16 w 28"/>
                <a:gd name="T35" fmla="*/ 55 h 167"/>
                <a:gd name="T36" fmla="*/ 19 w 28"/>
                <a:gd name="T37" fmla="*/ 40 h 167"/>
                <a:gd name="T38" fmla="*/ 21 w 28"/>
                <a:gd name="T39" fmla="*/ 28 h 167"/>
                <a:gd name="T40" fmla="*/ 24 w 28"/>
                <a:gd name="T41" fmla="*/ 18 h 167"/>
                <a:gd name="T42" fmla="*/ 25 w 28"/>
                <a:gd name="T43" fmla="*/ 9 h 167"/>
                <a:gd name="T44" fmla="*/ 28 w 28"/>
                <a:gd name="T45" fmla="*/ 0 h 167"/>
                <a:gd name="T46" fmla="*/ 28 w 28"/>
                <a:gd name="T47" fmla="*/ 5 h 167"/>
                <a:gd name="T48" fmla="*/ 24 w 28"/>
                <a:gd name="T49" fmla="*/ 5 h 16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167"/>
                <a:gd name="T77" fmla="*/ 28 w 28"/>
                <a:gd name="T78" fmla="*/ 167 h 16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167">
                  <a:moveTo>
                    <a:pt x="24" y="5"/>
                  </a:moveTo>
                  <a:lnTo>
                    <a:pt x="21" y="5"/>
                  </a:lnTo>
                  <a:lnTo>
                    <a:pt x="19" y="9"/>
                  </a:lnTo>
                  <a:lnTo>
                    <a:pt x="18" y="18"/>
                  </a:lnTo>
                  <a:lnTo>
                    <a:pt x="15" y="28"/>
                  </a:lnTo>
                  <a:lnTo>
                    <a:pt x="14" y="40"/>
                  </a:lnTo>
                  <a:lnTo>
                    <a:pt x="11" y="55"/>
                  </a:lnTo>
                  <a:lnTo>
                    <a:pt x="8" y="72"/>
                  </a:lnTo>
                  <a:lnTo>
                    <a:pt x="6" y="93"/>
                  </a:lnTo>
                  <a:lnTo>
                    <a:pt x="5" y="115"/>
                  </a:lnTo>
                  <a:lnTo>
                    <a:pt x="2" y="140"/>
                  </a:lnTo>
                  <a:lnTo>
                    <a:pt x="0" y="167"/>
                  </a:lnTo>
                  <a:lnTo>
                    <a:pt x="6" y="167"/>
                  </a:lnTo>
                  <a:lnTo>
                    <a:pt x="8" y="140"/>
                  </a:lnTo>
                  <a:lnTo>
                    <a:pt x="11" y="115"/>
                  </a:lnTo>
                  <a:lnTo>
                    <a:pt x="12" y="93"/>
                  </a:lnTo>
                  <a:lnTo>
                    <a:pt x="14" y="72"/>
                  </a:lnTo>
                  <a:lnTo>
                    <a:pt x="16" y="55"/>
                  </a:lnTo>
                  <a:lnTo>
                    <a:pt x="19" y="40"/>
                  </a:lnTo>
                  <a:lnTo>
                    <a:pt x="21" y="28"/>
                  </a:lnTo>
                  <a:lnTo>
                    <a:pt x="24" y="18"/>
                  </a:lnTo>
                  <a:lnTo>
                    <a:pt x="25" y="9"/>
                  </a:lnTo>
                  <a:lnTo>
                    <a:pt x="28" y="0"/>
                  </a:lnTo>
                  <a:lnTo>
                    <a:pt x="28" y="5"/>
                  </a:lnTo>
                  <a:lnTo>
                    <a:pt x="2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8" name="Freeform 443"/>
            <p:cNvSpPr>
              <a:spLocks/>
            </p:cNvSpPr>
            <p:nvPr/>
          </p:nvSpPr>
          <p:spPr bwMode="auto">
            <a:xfrm>
              <a:off x="3862" y="3043"/>
              <a:ext cx="20" cy="16"/>
            </a:xfrm>
            <a:custGeom>
              <a:avLst/>
              <a:gdLst>
                <a:gd name="T0" fmla="*/ 57 w 60"/>
                <a:gd name="T1" fmla="*/ 46 h 46"/>
                <a:gd name="T2" fmla="*/ 60 w 60"/>
                <a:gd name="T3" fmla="*/ 40 h 46"/>
                <a:gd name="T4" fmla="*/ 3 w 60"/>
                <a:gd name="T5" fmla="*/ 0 h 46"/>
                <a:gd name="T6" fmla="*/ 1 w 60"/>
                <a:gd name="T7" fmla="*/ 3 h 46"/>
                <a:gd name="T8" fmla="*/ 0 w 60"/>
                <a:gd name="T9" fmla="*/ 6 h 46"/>
                <a:gd name="T10" fmla="*/ 57 w 60"/>
                <a:gd name="T11" fmla="*/ 46 h 46"/>
                <a:gd name="T12" fmla="*/ 0 60000 65536"/>
                <a:gd name="T13" fmla="*/ 0 60000 65536"/>
                <a:gd name="T14" fmla="*/ 0 60000 65536"/>
                <a:gd name="T15" fmla="*/ 0 60000 65536"/>
                <a:gd name="T16" fmla="*/ 0 60000 65536"/>
                <a:gd name="T17" fmla="*/ 0 60000 65536"/>
                <a:gd name="T18" fmla="*/ 0 w 60"/>
                <a:gd name="T19" fmla="*/ 0 h 46"/>
                <a:gd name="T20" fmla="*/ 60 w 60"/>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60" h="46">
                  <a:moveTo>
                    <a:pt x="57" y="46"/>
                  </a:moveTo>
                  <a:lnTo>
                    <a:pt x="60" y="40"/>
                  </a:lnTo>
                  <a:lnTo>
                    <a:pt x="3" y="0"/>
                  </a:lnTo>
                  <a:lnTo>
                    <a:pt x="1" y="3"/>
                  </a:lnTo>
                  <a:lnTo>
                    <a:pt x="0" y="6"/>
                  </a:lnTo>
                  <a:lnTo>
                    <a:pt x="57"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9" name="Freeform 444"/>
            <p:cNvSpPr>
              <a:spLocks/>
            </p:cNvSpPr>
            <p:nvPr/>
          </p:nvSpPr>
          <p:spPr bwMode="auto">
            <a:xfrm>
              <a:off x="3811" y="3043"/>
              <a:ext cx="52" cy="75"/>
            </a:xfrm>
            <a:custGeom>
              <a:avLst/>
              <a:gdLst>
                <a:gd name="T0" fmla="*/ 157 w 158"/>
                <a:gd name="T1" fmla="*/ 1 h 225"/>
                <a:gd name="T2" fmla="*/ 155 w 158"/>
                <a:gd name="T3" fmla="*/ 0 h 225"/>
                <a:gd name="T4" fmla="*/ 151 w 158"/>
                <a:gd name="T5" fmla="*/ 6 h 225"/>
                <a:gd name="T6" fmla="*/ 143 w 158"/>
                <a:gd name="T7" fmla="*/ 12 h 225"/>
                <a:gd name="T8" fmla="*/ 139 w 158"/>
                <a:gd name="T9" fmla="*/ 16 h 225"/>
                <a:gd name="T10" fmla="*/ 123 w 158"/>
                <a:gd name="T11" fmla="*/ 34 h 225"/>
                <a:gd name="T12" fmla="*/ 99 w 158"/>
                <a:gd name="T13" fmla="*/ 65 h 225"/>
                <a:gd name="T14" fmla="*/ 80 w 158"/>
                <a:gd name="T15" fmla="*/ 88 h 225"/>
                <a:gd name="T16" fmla="*/ 62 w 158"/>
                <a:gd name="T17" fmla="*/ 112 h 225"/>
                <a:gd name="T18" fmla="*/ 45 w 158"/>
                <a:gd name="T19" fmla="*/ 137 h 225"/>
                <a:gd name="T20" fmla="*/ 28 w 158"/>
                <a:gd name="T21" fmla="*/ 160 h 225"/>
                <a:gd name="T22" fmla="*/ 15 w 158"/>
                <a:gd name="T23" fmla="*/ 184 h 225"/>
                <a:gd name="T24" fmla="*/ 8 w 158"/>
                <a:gd name="T25" fmla="*/ 202 h 225"/>
                <a:gd name="T26" fmla="*/ 0 w 158"/>
                <a:gd name="T27" fmla="*/ 225 h 225"/>
                <a:gd name="T28" fmla="*/ 6 w 158"/>
                <a:gd name="T29" fmla="*/ 225 h 225"/>
                <a:gd name="T30" fmla="*/ 11 w 158"/>
                <a:gd name="T31" fmla="*/ 210 h 225"/>
                <a:gd name="T32" fmla="*/ 21 w 158"/>
                <a:gd name="T33" fmla="*/ 187 h 225"/>
                <a:gd name="T34" fmla="*/ 34 w 158"/>
                <a:gd name="T35" fmla="*/ 163 h 225"/>
                <a:gd name="T36" fmla="*/ 50 w 158"/>
                <a:gd name="T37" fmla="*/ 140 h 225"/>
                <a:gd name="T38" fmla="*/ 68 w 158"/>
                <a:gd name="T39" fmla="*/ 115 h 225"/>
                <a:gd name="T40" fmla="*/ 86 w 158"/>
                <a:gd name="T41" fmla="*/ 91 h 225"/>
                <a:gd name="T42" fmla="*/ 105 w 158"/>
                <a:gd name="T43" fmla="*/ 68 h 225"/>
                <a:gd name="T44" fmla="*/ 114 w 158"/>
                <a:gd name="T45" fmla="*/ 57 h 225"/>
                <a:gd name="T46" fmla="*/ 127 w 158"/>
                <a:gd name="T47" fmla="*/ 43 h 225"/>
                <a:gd name="T48" fmla="*/ 146 w 158"/>
                <a:gd name="T49" fmla="*/ 18 h 225"/>
                <a:gd name="T50" fmla="*/ 157 w 158"/>
                <a:gd name="T51" fmla="*/ 9 h 225"/>
                <a:gd name="T52" fmla="*/ 158 w 158"/>
                <a:gd name="T53" fmla="*/ 6 h 225"/>
                <a:gd name="T54" fmla="*/ 155 w 158"/>
                <a:gd name="T55" fmla="*/ 4 h 225"/>
                <a:gd name="T56" fmla="*/ 157 w 158"/>
                <a:gd name="T57" fmla="*/ 1 h 22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8"/>
                <a:gd name="T88" fmla="*/ 0 h 225"/>
                <a:gd name="T89" fmla="*/ 158 w 158"/>
                <a:gd name="T90" fmla="*/ 225 h 22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8" h="225">
                  <a:moveTo>
                    <a:pt x="157" y="1"/>
                  </a:moveTo>
                  <a:lnTo>
                    <a:pt x="155" y="0"/>
                  </a:lnTo>
                  <a:lnTo>
                    <a:pt x="151" y="6"/>
                  </a:lnTo>
                  <a:lnTo>
                    <a:pt x="143" y="12"/>
                  </a:lnTo>
                  <a:lnTo>
                    <a:pt x="139" y="16"/>
                  </a:lnTo>
                  <a:lnTo>
                    <a:pt x="123" y="34"/>
                  </a:lnTo>
                  <a:lnTo>
                    <a:pt x="99" y="65"/>
                  </a:lnTo>
                  <a:lnTo>
                    <a:pt x="80" y="88"/>
                  </a:lnTo>
                  <a:lnTo>
                    <a:pt x="62" y="112"/>
                  </a:lnTo>
                  <a:lnTo>
                    <a:pt x="45" y="137"/>
                  </a:lnTo>
                  <a:lnTo>
                    <a:pt x="28" y="160"/>
                  </a:lnTo>
                  <a:lnTo>
                    <a:pt x="15" y="184"/>
                  </a:lnTo>
                  <a:lnTo>
                    <a:pt x="8" y="202"/>
                  </a:lnTo>
                  <a:lnTo>
                    <a:pt x="0" y="225"/>
                  </a:lnTo>
                  <a:lnTo>
                    <a:pt x="6" y="225"/>
                  </a:lnTo>
                  <a:lnTo>
                    <a:pt x="11" y="210"/>
                  </a:lnTo>
                  <a:lnTo>
                    <a:pt x="21" y="187"/>
                  </a:lnTo>
                  <a:lnTo>
                    <a:pt x="34" y="163"/>
                  </a:lnTo>
                  <a:lnTo>
                    <a:pt x="50" y="140"/>
                  </a:lnTo>
                  <a:lnTo>
                    <a:pt x="68" y="115"/>
                  </a:lnTo>
                  <a:lnTo>
                    <a:pt x="86" y="91"/>
                  </a:lnTo>
                  <a:lnTo>
                    <a:pt x="105" y="68"/>
                  </a:lnTo>
                  <a:lnTo>
                    <a:pt x="114" y="57"/>
                  </a:lnTo>
                  <a:lnTo>
                    <a:pt x="127" y="43"/>
                  </a:lnTo>
                  <a:lnTo>
                    <a:pt x="146" y="18"/>
                  </a:lnTo>
                  <a:lnTo>
                    <a:pt x="157" y="9"/>
                  </a:lnTo>
                  <a:lnTo>
                    <a:pt x="158" y="6"/>
                  </a:lnTo>
                  <a:lnTo>
                    <a:pt x="155" y="4"/>
                  </a:lnTo>
                  <a:lnTo>
                    <a:pt x="15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0" name="Freeform 445"/>
            <p:cNvSpPr>
              <a:spLocks/>
            </p:cNvSpPr>
            <p:nvPr/>
          </p:nvSpPr>
          <p:spPr bwMode="auto">
            <a:xfrm>
              <a:off x="3815" y="3002"/>
              <a:ext cx="1" cy="3"/>
            </a:xfrm>
            <a:custGeom>
              <a:avLst/>
              <a:gdLst>
                <a:gd name="T0" fmla="*/ 0 w 2"/>
                <a:gd name="T1" fmla="*/ 0 h 9"/>
                <a:gd name="T2" fmla="*/ 0 w 2"/>
                <a:gd name="T3" fmla="*/ 9 h 9"/>
                <a:gd name="T4" fmla="*/ 2 w 2"/>
                <a:gd name="T5" fmla="*/ 9 h 9"/>
                <a:gd name="T6" fmla="*/ 2 w 2"/>
                <a:gd name="T7" fmla="*/ 5 h 9"/>
                <a:gd name="T8" fmla="*/ 2 w 2"/>
                <a:gd name="T9" fmla="*/ 0 h 9"/>
                <a:gd name="T10" fmla="*/ 0 w 2"/>
                <a:gd name="T11" fmla="*/ 0 h 9"/>
                <a:gd name="T12" fmla="*/ 0 60000 65536"/>
                <a:gd name="T13" fmla="*/ 0 60000 65536"/>
                <a:gd name="T14" fmla="*/ 0 60000 65536"/>
                <a:gd name="T15" fmla="*/ 0 60000 65536"/>
                <a:gd name="T16" fmla="*/ 0 60000 65536"/>
                <a:gd name="T17" fmla="*/ 0 60000 65536"/>
                <a:gd name="T18" fmla="*/ 0 w 2"/>
                <a:gd name="T19" fmla="*/ 0 h 9"/>
                <a:gd name="T20" fmla="*/ 2 w 2"/>
                <a:gd name="T21" fmla="*/ 9 h 9"/>
              </a:gdLst>
              <a:ahLst/>
              <a:cxnLst>
                <a:cxn ang="T12">
                  <a:pos x="T0" y="T1"/>
                </a:cxn>
                <a:cxn ang="T13">
                  <a:pos x="T2" y="T3"/>
                </a:cxn>
                <a:cxn ang="T14">
                  <a:pos x="T4" y="T5"/>
                </a:cxn>
                <a:cxn ang="T15">
                  <a:pos x="T6" y="T7"/>
                </a:cxn>
                <a:cxn ang="T16">
                  <a:pos x="T8" y="T9"/>
                </a:cxn>
                <a:cxn ang="T17">
                  <a:pos x="T10" y="T11"/>
                </a:cxn>
              </a:cxnLst>
              <a:rect l="T18" t="T19" r="T20" b="T21"/>
              <a:pathLst>
                <a:path w="2" h="9">
                  <a:moveTo>
                    <a:pt x="0" y="0"/>
                  </a:moveTo>
                  <a:lnTo>
                    <a:pt x="0" y="9"/>
                  </a:lnTo>
                  <a:lnTo>
                    <a:pt x="2" y="9"/>
                  </a:lnTo>
                  <a:lnTo>
                    <a:pt x="2" y="5"/>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1" name="Freeform 446"/>
            <p:cNvSpPr>
              <a:spLocks/>
            </p:cNvSpPr>
            <p:nvPr/>
          </p:nvSpPr>
          <p:spPr bwMode="auto">
            <a:xfrm>
              <a:off x="3814" y="3002"/>
              <a:ext cx="3" cy="2"/>
            </a:xfrm>
            <a:custGeom>
              <a:avLst/>
              <a:gdLst>
                <a:gd name="T0" fmla="*/ 5 w 9"/>
                <a:gd name="T1" fmla="*/ 5 h 8"/>
                <a:gd name="T2" fmla="*/ 0 w 9"/>
                <a:gd name="T3" fmla="*/ 5 h 8"/>
                <a:gd name="T4" fmla="*/ 0 w 9"/>
                <a:gd name="T5" fmla="*/ 8 h 8"/>
                <a:gd name="T6" fmla="*/ 5 w 9"/>
                <a:gd name="T7" fmla="*/ 8 h 8"/>
                <a:gd name="T8" fmla="*/ 9 w 9"/>
                <a:gd name="T9" fmla="*/ 8 h 8"/>
                <a:gd name="T10" fmla="*/ 9 w 9"/>
                <a:gd name="T11" fmla="*/ 0 h 8"/>
                <a:gd name="T12" fmla="*/ 5 w 9"/>
                <a:gd name="T13" fmla="*/ 0 h 8"/>
                <a:gd name="T14" fmla="*/ 5 w 9"/>
                <a:gd name="T15" fmla="*/ 5 h 8"/>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8"/>
                <a:gd name="T26" fmla="*/ 9 w 9"/>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8">
                  <a:moveTo>
                    <a:pt x="5" y="5"/>
                  </a:moveTo>
                  <a:lnTo>
                    <a:pt x="0" y="5"/>
                  </a:lnTo>
                  <a:lnTo>
                    <a:pt x="0" y="8"/>
                  </a:lnTo>
                  <a:lnTo>
                    <a:pt x="5" y="8"/>
                  </a:lnTo>
                  <a:lnTo>
                    <a:pt x="9" y="8"/>
                  </a:lnTo>
                  <a:lnTo>
                    <a:pt x="9" y="0"/>
                  </a:lnTo>
                  <a:lnTo>
                    <a:pt x="5"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2" name="Freeform 447"/>
            <p:cNvSpPr>
              <a:spLocks/>
            </p:cNvSpPr>
            <p:nvPr/>
          </p:nvSpPr>
          <p:spPr bwMode="auto">
            <a:xfrm>
              <a:off x="3814" y="3004"/>
              <a:ext cx="3" cy="2"/>
            </a:xfrm>
            <a:custGeom>
              <a:avLst/>
              <a:gdLst>
                <a:gd name="T0" fmla="*/ 0 w 9"/>
                <a:gd name="T1" fmla="*/ 2 h 6"/>
                <a:gd name="T2" fmla="*/ 0 w 9"/>
                <a:gd name="T3" fmla="*/ 0 h 6"/>
                <a:gd name="T4" fmla="*/ 3 w 9"/>
                <a:gd name="T5" fmla="*/ 6 h 6"/>
                <a:gd name="T6" fmla="*/ 6 w 9"/>
                <a:gd name="T7" fmla="*/ 4 h 6"/>
                <a:gd name="T8" fmla="*/ 9 w 9"/>
                <a:gd name="T9" fmla="*/ 3 h 6"/>
                <a:gd name="T10" fmla="*/ 8 w 9"/>
                <a:gd name="T11" fmla="*/ 0 h 6"/>
                <a:gd name="T12" fmla="*/ 5 w 9"/>
                <a:gd name="T13" fmla="*/ 2 h 6"/>
                <a:gd name="T14" fmla="*/ 0 w 9"/>
                <a:gd name="T15" fmla="*/ 2 h 6"/>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6"/>
                <a:gd name="T26" fmla="*/ 9 w 9"/>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6">
                  <a:moveTo>
                    <a:pt x="0" y="2"/>
                  </a:moveTo>
                  <a:lnTo>
                    <a:pt x="0" y="0"/>
                  </a:lnTo>
                  <a:lnTo>
                    <a:pt x="3" y="6"/>
                  </a:lnTo>
                  <a:lnTo>
                    <a:pt x="6" y="4"/>
                  </a:lnTo>
                  <a:lnTo>
                    <a:pt x="9" y="3"/>
                  </a:lnTo>
                  <a:lnTo>
                    <a:pt x="8" y="0"/>
                  </a:lnTo>
                  <a:lnTo>
                    <a:pt x="5"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3" name="Freeform 448"/>
            <p:cNvSpPr>
              <a:spLocks/>
            </p:cNvSpPr>
            <p:nvPr/>
          </p:nvSpPr>
          <p:spPr bwMode="auto">
            <a:xfrm>
              <a:off x="3792" y="3005"/>
              <a:ext cx="25" cy="53"/>
            </a:xfrm>
            <a:custGeom>
              <a:avLst/>
              <a:gdLst>
                <a:gd name="T0" fmla="*/ 72 w 77"/>
                <a:gd name="T1" fmla="*/ 1 h 161"/>
                <a:gd name="T2" fmla="*/ 68 w 77"/>
                <a:gd name="T3" fmla="*/ 1 h 161"/>
                <a:gd name="T4" fmla="*/ 68 w 77"/>
                <a:gd name="T5" fmla="*/ 27 h 161"/>
                <a:gd name="T6" fmla="*/ 68 w 77"/>
                <a:gd name="T7" fmla="*/ 28 h 161"/>
                <a:gd name="T8" fmla="*/ 59 w 77"/>
                <a:gd name="T9" fmla="*/ 55 h 161"/>
                <a:gd name="T10" fmla="*/ 49 w 77"/>
                <a:gd name="T11" fmla="*/ 77 h 161"/>
                <a:gd name="T12" fmla="*/ 37 w 77"/>
                <a:gd name="T13" fmla="*/ 100 h 161"/>
                <a:gd name="T14" fmla="*/ 21 w 77"/>
                <a:gd name="T15" fmla="*/ 127 h 161"/>
                <a:gd name="T16" fmla="*/ 0 w 77"/>
                <a:gd name="T17" fmla="*/ 158 h 161"/>
                <a:gd name="T18" fmla="*/ 6 w 77"/>
                <a:gd name="T19" fmla="*/ 161 h 161"/>
                <a:gd name="T20" fmla="*/ 26 w 77"/>
                <a:gd name="T21" fmla="*/ 130 h 161"/>
                <a:gd name="T22" fmla="*/ 43 w 77"/>
                <a:gd name="T23" fmla="*/ 103 h 161"/>
                <a:gd name="T24" fmla="*/ 54 w 77"/>
                <a:gd name="T25" fmla="*/ 80 h 161"/>
                <a:gd name="T26" fmla="*/ 62 w 77"/>
                <a:gd name="T27" fmla="*/ 63 h 161"/>
                <a:gd name="T28" fmla="*/ 74 w 77"/>
                <a:gd name="T29" fmla="*/ 28 h 161"/>
                <a:gd name="T30" fmla="*/ 77 w 77"/>
                <a:gd name="T31" fmla="*/ 9 h 161"/>
                <a:gd name="T32" fmla="*/ 77 w 77"/>
                <a:gd name="T33" fmla="*/ 3 h 161"/>
                <a:gd name="T34" fmla="*/ 75 w 77"/>
                <a:gd name="T35" fmla="*/ 0 h 161"/>
                <a:gd name="T36" fmla="*/ 72 w 77"/>
                <a:gd name="T37" fmla="*/ 1 h 1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
                <a:gd name="T58" fmla="*/ 0 h 161"/>
                <a:gd name="T59" fmla="*/ 77 w 77"/>
                <a:gd name="T60" fmla="*/ 161 h 16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 h="161">
                  <a:moveTo>
                    <a:pt x="72" y="1"/>
                  </a:moveTo>
                  <a:lnTo>
                    <a:pt x="68" y="1"/>
                  </a:lnTo>
                  <a:lnTo>
                    <a:pt x="68" y="27"/>
                  </a:lnTo>
                  <a:lnTo>
                    <a:pt x="68" y="28"/>
                  </a:lnTo>
                  <a:lnTo>
                    <a:pt x="59" y="55"/>
                  </a:lnTo>
                  <a:lnTo>
                    <a:pt x="49" y="77"/>
                  </a:lnTo>
                  <a:lnTo>
                    <a:pt x="37" y="100"/>
                  </a:lnTo>
                  <a:lnTo>
                    <a:pt x="21" y="127"/>
                  </a:lnTo>
                  <a:lnTo>
                    <a:pt x="0" y="158"/>
                  </a:lnTo>
                  <a:lnTo>
                    <a:pt x="6" y="161"/>
                  </a:lnTo>
                  <a:lnTo>
                    <a:pt x="26" y="130"/>
                  </a:lnTo>
                  <a:lnTo>
                    <a:pt x="43" y="103"/>
                  </a:lnTo>
                  <a:lnTo>
                    <a:pt x="54" y="80"/>
                  </a:lnTo>
                  <a:lnTo>
                    <a:pt x="62" y="63"/>
                  </a:lnTo>
                  <a:lnTo>
                    <a:pt x="74" y="28"/>
                  </a:lnTo>
                  <a:lnTo>
                    <a:pt x="77" y="9"/>
                  </a:lnTo>
                  <a:lnTo>
                    <a:pt x="77" y="3"/>
                  </a:lnTo>
                  <a:lnTo>
                    <a:pt x="75" y="0"/>
                  </a:lnTo>
                  <a:lnTo>
                    <a:pt x="7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4" name="Freeform 449"/>
            <p:cNvSpPr>
              <a:spLocks/>
            </p:cNvSpPr>
            <p:nvPr/>
          </p:nvSpPr>
          <p:spPr bwMode="auto">
            <a:xfrm>
              <a:off x="3282" y="2573"/>
              <a:ext cx="10" cy="44"/>
            </a:xfrm>
            <a:custGeom>
              <a:avLst/>
              <a:gdLst>
                <a:gd name="T0" fmla="*/ 14 w 28"/>
                <a:gd name="T1" fmla="*/ 133 h 133"/>
                <a:gd name="T2" fmla="*/ 28 w 28"/>
                <a:gd name="T3" fmla="*/ 133 h 133"/>
                <a:gd name="T4" fmla="*/ 28 w 28"/>
                <a:gd name="T5" fmla="*/ 129 h 133"/>
                <a:gd name="T6" fmla="*/ 27 w 28"/>
                <a:gd name="T7" fmla="*/ 124 h 133"/>
                <a:gd name="T8" fmla="*/ 25 w 28"/>
                <a:gd name="T9" fmla="*/ 114 h 133"/>
                <a:gd name="T10" fmla="*/ 24 w 28"/>
                <a:gd name="T11" fmla="*/ 105 h 133"/>
                <a:gd name="T12" fmla="*/ 21 w 28"/>
                <a:gd name="T13" fmla="*/ 95 h 133"/>
                <a:gd name="T14" fmla="*/ 18 w 28"/>
                <a:gd name="T15" fmla="*/ 78 h 133"/>
                <a:gd name="T16" fmla="*/ 17 w 28"/>
                <a:gd name="T17" fmla="*/ 68 h 133"/>
                <a:gd name="T18" fmla="*/ 15 w 28"/>
                <a:gd name="T19" fmla="*/ 53 h 133"/>
                <a:gd name="T20" fmla="*/ 15 w 28"/>
                <a:gd name="T21" fmla="*/ 39 h 133"/>
                <a:gd name="T22" fmla="*/ 18 w 28"/>
                <a:gd name="T23" fmla="*/ 14 h 133"/>
                <a:gd name="T24" fmla="*/ 21 w 28"/>
                <a:gd name="T25" fmla="*/ 3 h 133"/>
                <a:gd name="T26" fmla="*/ 6 w 28"/>
                <a:gd name="T27" fmla="*/ 0 h 133"/>
                <a:gd name="T28" fmla="*/ 3 w 28"/>
                <a:gd name="T29" fmla="*/ 11 h 133"/>
                <a:gd name="T30" fmla="*/ 0 w 28"/>
                <a:gd name="T31" fmla="*/ 39 h 133"/>
                <a:gd name="T32" fmla="*/ 0 w 28"/>
                <a:gd name="T33" fmla="*/ 53 h 133"/>
                <a:gd name="T34" fmla="*/ 2 w 28"/>
                <a:gd name="T35" fmla="*/ 68 h 133"/>
                <a:gd name="T36" fmla="*/ 3 w 28"/>
                <a:gd name="T37" fmla="*/ 84 h 133"/>
                <a:gd name="T38" fmla="*/ 6 w 28"/>
                <a:gd name="T39" fmla="*/ 98 h 133"/>
                <a:gd name="T40" fmla="*/ 9 w 28"/>
                <a:gd name="T41" fmla="*/ 111 h 133"/>
                <a:gd name="T42" fmla="*/ 11 w 28"/>
                <a:gd name="T43" fmla="*/ 123 h 133"/>
                <a:gd name="T44" fmla="*/ 12 w 28"/>
                <a:gd name="T45" fmla="*/ 127 h 133"/>
                <a:gd name="T46" fmla="*/ 14 w 28"/>
                <a:gd name="T47" fmla="*/ 132 h 133"/>
                <a:gd name="T48" fmla="*/ 14 w 28"/>
                <a:gd name="T49" fmla="*/ 133 h 1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133"/>
                <a:gd name="T77" fmla="*/ 28 w 28"/>
                <a:gd name="T78" fmla="*/ 133 h 1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133">
                  <a:moveTo>
                    <a:pt x="14" y="133"/>
                  </a:moveTo>
                  <a:lnTo>
                    <a:pt x="28" y="133"/>
                  </a:lnTo>
                  <a:lnTo>
                    <a:pt x="28" y="129"/>
                  </a:lnTo>
                  <a:lnTo>
                    <a:pt x="27" y="124"/>
                  </a:lnTo>
                  <a:lnTo>
                    <a:pt x="25" y="114"/>
                  </a:lnTo>
                  <a:lnTo>
                    <a:pt x="24" y="105"/>
                  </a:lnTo>
                  <a:lnTo>
                    <a:pt x="21" y="95"/>
                  </a:lnTo>
                  <a:lnTo>
                    <a:pt x="18" y="78"/>
                  </a:lnTo>
                  <a:lnTo>
                    <a:pt x="17" y="68"/>
                  </a:lnTo>
                  <a:lnTo>
                    <a:pt x="15" y="53"/>
                  </a:lnTo>
                  <a:lnTo>
                    <a:pt x="15" y="39"/>
                  </a:lnTo>
                  <a:lnTo>
                    <a:pt x="18" y="14"/>
                  </a:lnTo>
                  <a:lnTo>
                    <a:pt x="21" y="3"/>
                  </a:lnTo>
                  <a:lnTo>
                    <a:pt x="6" y="0"/>
                  </a:lnTo>
                  <a:lnTo>
                    <a:pt x="3" y="11"/>
                  </a:lnTo>
                  <a:lnTo>
                    <a:pt x="0" y="39"/>
                  </a:lnTo>
                  <a:lnTo>
                    <a:pt x="0" y="53"/>
                  </a:lnTo>
                  <a:lnTo>
                    <a:pt x="2" y="68"/>
                  </a:lnTo>
                  <a:lnTo>
                    <a:pt x="3" y="84"/>
                  </a:lnTo>
                  <a:lnTo>
                    <a:pt x="6" y="98"/>
                  </a:lnTo>
                  <a:lnTo>
                    <a:pt x="9" y="111"/>
                  </a:lnTo>
                  <a:lnTo>
                    <a:pt x="11" y="123"/>
                  </a:lnTo>
                  <a:lnTo>
                    <a:pt x="12" y="127"/>
                  </a:lnTo>
                  <a:lnTo>
                    <a:pt x="14" y="132"/>
                  </a:lnTo>
                  <a:lnTo>
                    <a:pt x="14" y="1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5" name="Freeform 450"/>
            <p:cNvSpPr>
              <a:spLocks/>
            </p:cNvSpPr>
            <p:nvPr/>
          </p:nvSpPr>
          <p:spPr bwMode="auto">
            <a:xfrm>
              <a:off x="3175" y="2624"/>
              <a:ext cx="267" cy="254"/>
            </a:xfrm>
            <a:custGeom>
              <a:avLst/>
              <a:gdLst>
                <a:gd name="T0" fmla="*/ 36 w 799"/>
                <a:gd name="T1" fmla="*/ 362 h 761"/>
                <a:gd name="T2" fmla="*/ 92 w 799"/>
                <a:gd name="T3" fmla="*/ 257 h 761"/>
                <a:gd name="T4" fmla="*/ 178 w 799"/>
                <a:gd name="T5" fmla="*/ 144 h 761"/>
                <a:gd name="T6" fmla="*/ 293 w 799"/>
                <a:gd name="T7" fmla="*/ 48 h 761"/>
                <a:gd name="T8" fmla="*/ 432 w 799"/>
                <a:gd name="T9" fmla="*/ 0 h 761"/>
                <a:gd name="T10" fmla="*/ 591 w 799"/>
                <a:gd name="T11" fmla="*/ 26 h 761"/>
                <a:gd name="T12" fmla="*/ 678 w 799"/>
                <a:gd name="T13" fmla="*/ 78 h 761"/>
                <a:gd name="T14" fmla="*/ 696 w 799"/>
                <a:gd name="T15" fmla="*/ 98 h 761"/>
                <a:gd name="T16" fmla="*/ 722 w 799"/>
                <a:gd name="T17" fmla="*/ 134 h 761"/>
                <a:gd name="T18" fmla="*/ 753 w 799"/>
                <a:gd name="T19" fmla="*/ 181 h 761"/>
                <a:gd name="T20" fmla="*/ 779 w 799"/>
                <a:gd name="T21" fmla="*/ 235 h 761"/>
                <a:gd name="T22" fmla="*/ 797 w 799"/>
                <a:gd name="T23" fmla="*/ 291 h 761"/>
                <a:gd name="T24" fmla="*/ 799 w 799"/>
                <a:gd name="T25" fmla="*/ 353 h 761"/>
                <a:gd name="T26" fmla="*/ 797 w 799"/>
                <a:gd name="T27" fmla="*/ 437 h 761"/>
                <a:gd name="T28" fmla="*/ 788 w 799"/>
                <a:gd name="T29" fmla="*/ 534 h 761"/>
                <a:gd name="T30" fmla="*/ 771 w 799"/>
                <a:gd name="T31" fmla="*/ 628 h 761"/>
                <a:gd name="T32" fmla="*/ 740 w 799"/>
                <a:gd name="T33" fmla="*/ 708 h 761"/>
                <a:gd name="T34" fmla="*/ 690 w 799"/>
                <a:gd name="T35" fmla="*/ 754 h 761"/>
                <a:gd name="T36" fmla="*/ 620 w 799"/>
                <a:gd name="T37" fmla="*/ 758 h 761"/>
                <a:gd name="T38" fmla="*/ 554 w 799"/>
                <a:gd name="T39" fmla="*/ 742 h 761"/>
                <a:gd name="T40" fmla="*/ 492 w 799"/>
                <a:gd name="T41" fmla="*/ 715 h 761"/>
                <a:gd name="T42" fmla="*/ 436 w 799"/>
                <a:gd name="T43" fmla="*/ 681 h 761"/>
                <a:gd name="T44" fmla="*/ 385 w 799"/>
                <a:gd name="T45" fmla="*/ 648 h 761"/>
                <a:gd name="T46" fmla="*/ 339 w 799"/>
                <a:gd name="T47" fmla="*/ 618 h 761"/>
                <a:gd name="T48" fmla="*/ 296 w 799"/>
                <a:gd name="T49" fmla="*/ 599 h 761"/>
                <a:gd name="T50" fmla="*/ 246 w 799"/>
                <a:gd name="T51" fmla="*/ 593 h 761"/>
                <a:gd name="T52" fmla="*/ 192 w 799"/>
                <a:gd name="T53" fmla="*/ 598 h 761"/>
                <a:gd name="T54" fmla="*/ 137 w 799"/>
                <a:gd name="T55" fmla="*/ 605 h 761"/>
                <a:gd name="T56" fmla="*/ 87 w 799"/>
                <a:gd name="T57" fmla="*/ 609 h 761"/>
                <a:gd name="T58" fmla="*/ 47 w 799"/>
                <a:gd name="T59" fmla="*/ 605 h 761"/>
                <a:gd name="T60" fmla="*/ 21 w 799"/>
                <a:gd name="T61" fmla="*/ 586 h 761"/>
                <a:gd name="T62" fmla="*/ 6 w 799"/>
                <a:gd name="T63" fmla="*/ 559 h 761"/>
                <a:gd name="T64" fmla="*/ 0 w 799"/>
                <a:gd name="T65" fmla="*/ 528 h 761"/>
                <a:gd name="T66" fmla="*/ 2 w 799"/>
                <a:gd name="T67" fmla="*/ 493 h 761"/>
                <a:gd name="T68" fmla="*/ 8 w 799"/>
                <a:gd name="T69" fmla="*/ 456 h 761"/>
                <a:gd name="T70" fmla="*/ 16 w 799"/>
                <a:gd name="T71" fmla="*/ 421 h 761"/>
                <a:gd name="T72" fmla="*/ 21 w 799"/>
                <a:gd name="T73" fmla="*/ 403 h 7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99"/>
                <a:gd name="T112" fmla="*/ 0 h 761"/>
                <a:gd name="T113" fmla="*/ 799 w 799"/>
                <a:gd name="T114" fmla="*/ 761 h 76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99" h="761">
                  <a:moveTo>
                    <a:pt x="21" y="403"/>
                  </a:moveTo>
                  <a:lnTo>
                    <a:pt x="36" y="362"/>
                  </a:lnTo>
                  <a:lnTo>
                    <a:pt x="59" y="313"/>
                  </a:lnTo>
                  <a:lnTo>
                    <a:pt x="92" y="257"/>
                  </a:lnTo>
                  <a:lnTo>
                    <a:pt x="131" y="200"/>
                  </a:lnTo>
                  <a:lnTo>
                    <a:pt x="178" y="144"/>
                  </a:lnTo>
                  <a:lnTo>
                    <a:pt x="233" y="91"/>
                  </a:lnTo>
                  <a:lnTo>
                    <a:pt x="293" y="48"/>
                  </a:lnTo>
                  <a:lnTo>
                    <a:pt x="361" y="16"/>
                  </a:lnTo>
                  <a:lnTo>
                    <a:pt x="432" y="0"/>
                  </a:lnTo>
                  <a:lnTo>
                    <a:pt x="510" y="1"/>
                  </a:lnTo>
                  <a:lnTo>
                    <a:pt x="591" y="26"/>
                  </a:lnTo>
                  <a:lnTo>
                    <a:pt x="675" y="76"/>
                  </a:lnTo>
                  <a:lnTo>
                    <a:pt x="678" y="78"/>
                  </a:lnTo>
                  <a:lnTo>
                    <a:pt x="685" y="86"/>
                  </a:lnTo>
                  <a:lnTo>
                    <a:pt x="696" y="98"/>
                  </a:lnTo>
                  <a:lnTo>
                    <a:pt x="707" y="114"/>
                  </a:lnTo>
                  <a:lnTo>
                    <a:pt x="722" y="134"/>
                  </a:lnTo>
                  <a:lnTo>
                    <a:pt x="737" y="156"/>
                  </a:lnTo>
                  <a:lnTo>
                    <a:pt x="753" y="181"/>
                  </a:lnTo>
                  <a:lnTo>
                    <a:pt x="768" y="207"/>
                  </a:lnTo>
                  <a:lnTo>
                    <a:pt x="779" y="235"/>
                  </a:lnTo>
                  <a:lnTo>
                    <a:pt x="790" y="263"/>
                  </a:lnTo>
                  <a:lnTo>
                    <a:pt x="797" y="291"/>
                  </a:lnTo>
                  <a:lnTo>
                    <a:pt x="799" y="321"/>
                  </a:lnTo>
                  <a:lnTo>
                    <a:pt x="799" y="353"/>
                  </a:lnTo>
                  <a:lnTo>
                    <a:pt x="799" y="391"/>
                  </a:lnTo>
                  <a:lnTo>
                    <a:pt x="797" y="437"/>
                  </a:lnTo>
                  <a:lnTo>
                    <a:pt x="794" y="484"/>
                  </a:lnTo>
                  <a:lnTo>
                    <a:pt x="788" y="534"/>
                  </a:lnTo>
                  <a:lnTo>
                    <a:pt x="781" y="583"/>
                  </a:lnTo>
                  <a:lnTo>
                    <a:pt x="771" y="628"/>
                  </a:lnTo>
                  <a:lnTo>
                    <a:pt x="757" y="671"/>
                  </a:lnTo>
                  <a:lnTo>
                    <a:pt x="740" y="708"/>
                  </a:lnTo>
                  <a:lnTo>
                    <a:pt x="716" y="736"/>
                  </a:lnTo>
                  <a:lnTo>
                    <a:pt x="690" y="754"/>
                  </a:lnTo>
                  <a:lnTo>
                    <a:pt x="656" y="761"/>
                  </a:lnTo>
                  <a:lnTo>
                    <a:pt x="620" y="758"/>
                  </a:lnTo>
                  <a:lnTo>
                    <a:pt x="587" y="752"/>
                  </a:lnTo>
                  <a:lnTo>
                    <a:pt x="554" y="742"/>
                  </a:lnTo>
                  <a:lnTo>
                    <a:pt x="523" y="730"/>
                  </a:lnTo>
                  <a:lnTo>
                    <a:pt x="492" y="715"/>
                  </a:lnTo>
                  <a:lnTo>
                    <a:pt x="464" y="699"/>
                  </a:lnTo>
                  <a:lnTo>
                    <a:pt x="436" y="681"/>
                  </a:lnTo>
                  <a:lnTo>
                    <a:pt x="410" y="664"/>
                  </a:lnTo>
                  <a:lnTo>
                    <a:pt x="385" y="648"/>
                  </a:lnTo>
                  <a:lnTo>
                    <a:pt x="361" y="633"/>
                  </a:lnTo>
                  <a:lnTo>
                    <a:pt x="339" y="618"/>
                  </a:lnTo>
                  <a:lnTo>
                    <a:pt x="317" y="608"/>
                  </a:lnTo>
                  <a:lnTo>
                    <a:pt x="296" y="599"/>
                  </a:lnTo>
                  <a:lnTo>
                    <a:pt x="271" y="595"/>
                  </a:lnTo>
                  <a:lnTo>
                    <a:pt x="246" y="593"/>
                  </a:lnTo>
                  <a:lnTo>
                    <a:pt x="220" y="595"/>
                  </a:lnTo>
                  <a:lnTo>
                    <a:pt x="192" y="598"/>
                  </a:lnTo>
                  <a:lnTo>
                    <a:pt x="164" y="602"/>
                  </a:lnTo>
                  <a:lnTo>
                    <a:pt x="137" y="605"/>
                  </a:lnTo>
                  <a:lnTo>
                    <a:pt x="111" y="608"/>
                  </a:lnTo>
                  <a:lnTo>
                    <a:pt x="87" y="609"/>
                  </a:lnTo>
                  <a:lnTo>
                    <a:pt x="65" y="608"/>
                  </a:lnTo>
                  <a:lnTo>
                    <a:pt x="47" y="605"/>
                  </a:lnTo>
                  <a:lnTo>
                    <a:pt x="31" y="598"/>
                  </a:lnTo>
                  <a:lnTo>
                    <a:pt x="21" y="586"/>
                  </a:lnTo>
                  <a:lnTo>
                    <a:pt x="12" y="573"/>
                  </a:lnTo>
                  <a:lnTo>
                    <a:pt x="6" y="559"/>
                  </a:lnTo>
                  <a:lnTo>
                    <a:pt x="2" y="543"/>
                  </a:lnTo>
                  <a:lnTo>
                    <a:pt x="0" y="528"/>
                  </a:lnTo>
                  <a:lnTo>
                    <a:pt x="0" y="511"/>
                  </a:lnTo>
                  <a:lnTo>
                    <a:pt x="2" y="493"/>
                  </a:lnTo>
                  <a:lnTo>
                    <a:pt x="3" y="475"/>
                  </a:lnTo>
                  <a:lnTo>
                    <a:pt x="8" y="456"/>
                  </a:lnTo>
                  <a:lnTo>
                    <a:pt x="12" y="438"/>
                  </a:lnTo>
                  <a:lnTo>
                    <a:pt x="16" y="421"/>
                  </a:lnTo>
                  <a:lnTo>
                    <a:pt x="21" y="4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6" name="Freeform 451"/>
            <p:cNvSpPr>
              <a:spLocks/>
            </p:cNvSpPr>
            <p:nvPr/>
          </p:nvSpPr>
          <p:spPr bwMode="auto">
            <a:xfrm>
              <a:off x="3191" y="2626"/>
              <a:ext cx="237" cy="225"/>
            </a:xfrm>
            <a:custGeom>
              <a:avLst/>
              <a:gdLst>
                <a:gd name="T0" fmla="*/ 553 w 712"/>
                <a:gd name="T1" fmla="*/ 674 h 676"/>
                <a:gd name="T2" fmla="*/ 494 w 712"/>
                <a:gd name="T3" fmla="*/ 659 h 676"/>
                <a:gd name="T4" fmla="*/ 439 w 712"/>
                <a:gd name="T5" fmla="*/ 635 h 676"/>
                <a:gd name="T6" fmla="*/ 389 w 712"/>
                <a:gd name="T7" fmla="*/ 606 h 676"/>
                <a:gd name="T8" fmla="*/ 344 w 712"/>
                <a:gd name="T9" fmla="*/ 576 h 676"/>
                <a:gd name="T10" fmla="*/ 302 w 712"/>
                <a:gd name="T11" fmla="*/ 550 h 676"/>
                <a:gd name="T12" fmla="*/ 264 w 712"/>
                <a:gd name="T13" fmla="*/ 534 h 676"/>
                <a:gd name="T14" fmla="*/ 220 w 712"/>
                <a:gd name="T15" fmla="*/ 528 h 676"/>
                <a:gd name="T16" fmla="*/ 171 w 712"/>
                <a:gd name="T17" fmla="*/ 532 h 676"/>
                <a:gd name="T18" fmla="*/ 123 w 712"/>
                <a:gd name="T19" fmla="*/ 538 h 676"/>
                <a:gd name="T20" fmla="*/ 78 w 712"/>
                <a:gd name="T21" fmla="*/ 542 h 676"/>
                <a:gd name="T22" fmla="*/ 42 w 712"/>
                <a:gd name="T23" fmla="*/ 538 h 676"/>
                <a:gd name="T24" fmla="*/ 20 w 712"/>
                <a:gd name="T25" fmla="*/ 522 h 676"/>
                <a:gd name="T26" fmla="*/ 6 w 712"/>
                <a:gd name="T27" fmla="*/ 498 h 676"/>
                <a:gd name="T28" fmla="*/ 0 w 712"/>
                <a:gd name="T29" fmla="*/ 470 h 676"/>
                <a:gd name="T30" fmla="*/ 2 w 712"/>
                <a:gd name="T31" fmla="*/ 439 h 676"/>
                <a:gd name="T32" fmla="*/ 8 w 712"/>
                <a:gd name="T33" fmla="*/ 407 h 676"/>
                <a:gd name="T34" fmla="*/ 15 w 712"/>
                <a:gd name="T35" fmla="*/ 375 h 676"/>
                <a:gd name="T36" fmla="*/ 33 w 712"/>
                <a:gd name="T37" fmla="*/ 322 h 676"/>
                <a:gd name="T38" fmla="*/ 81 w 712"/>
                <a:gd name="T39" fmla="*/ 229 h 676"/>
                <a:gd name="T40" fmla="*/ 159 w 712"/>
                <a:gd name="T41" fmla="*/ 129 h 676"/>
                <a:gd name="T42" fmla="*/ 263 w 712"/>
                <a:gd name="T43" fmla="*/ 43 h 676"/>
                <a:gd name="T44" fmla="*/ 386 w 712"/>
                <a:gd name="T45" fmla="*/ 0 h 676"/>
                <a:gd name="T46" fmla="*/ 528 w 712"/>
                <a:gd name="T47" fmla="*/ 23 h 676"/>
                <a:gd name="T48" fmla="*/ 606 w 712"/>
                <a:gd name="T49" fmla="*/ 70 h 676"/>
                <a:gd name="T50" fmla="*/ 621 w 712"/>
                <a:gd name="T51" fmla="*/ 87 h 676"/>
                <a:gd name="T52" fmla="*/ 644 w 712"/>
                <a:gd name="T53" fmla="*/ 120 h 676"/>
                <a:gd name="T54" fmla="*/ 672 w 712"/>
                <a:gd name="T55" fmla="*/ 161 h 676"/>
                <a:gd name="T56" fmla="*/ 696 w 712"/>
                <a:gd name="T57" fmla="*/ 210 h 676"/>
                <a:gd name="T58" fmla="*/ 710 w 712"/>
                <a:gd name="T59" fmla="*/ 260 h 676"/>
                <a:gd name="T60" fmla="*/ 712 w 712"/>
                <a:gd name="T61" fmla="*/ 314 h 676"/>
                <a:gd name="T62" fmla="*/ 710 w 712"/>
                <a:gd name="T63" fmla="*/ 389 h 676"/>
                <a:gd name="T64" fmla="*/ 703 w 712"/>
                <a:gd name="T65" fmla="*/ 475 h 676"/>
                <a:gd name="T66" fmla="*/ 687 w 712"/>
                <a:gd name="T67" fmla="*/ 559 h 676"/>
                <a:gd name="T68" fmla="*/ 659 w 712"/>
                <a:gd name="T69" fmla="*/ 629 h 676"/>
                <a:gd name="T70" fmla="*/ 613 w 712"/>
                <a:gd name="T71" fmla="*/ 671 h 676"/>
                <a:gd name="T72" fmla="*/ 584 w 712"/>
                <a:gd name="T73" fmla="*/ 676 h 6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2"/>
                <a:gd name="T112" fmla="*/ 0 h 676"/>
                <a:gd name="T113" fmla="*/ 712 w 712"/>
                <a:gd name="T114" fmla="*/ 676 h 6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2" h="676">
                  <a:moveTo>
                    <a:pt x="584" y="676"/>
                  </a:moveTo>
                  <a:lnTo>
                    <a:pt x="553" y="674"/>
                  </a:lnTo>
                  <a:lnTo>
                    <a:pt x="523" y="668"/>
                  </a:lnTo>
                  <a:lnTo>
                    <a:pt x="494" y="659"/>
                  </a:lnTo>
                  <a:lnTo>
                    <a:pt x="466" y="649"/>
                  </a:lnTo>
                  <a:lnTo>
                    <a:pt x="439" y="635"/>
                  </a:lnTo>
                  <a:lnTo>
                    <a:pt x="414" y="622"/>
                  </a:lnTo>
                  <a:lnTo>
                    <a:pt x="389" y="606"/>
                  </a:lnTo>
                  <a:lnTo>
                    <a:pt x="366" y="591"/>
                  </a:lnTo>
                  <a:lnTo>
                    <a:pt x="344" y="576"/>
                  </a:lnTo>
                  <a:lnTo>
                    <a:pt x="323" y="563"/>
                  </a:lnTo>
                  <a:lnTo>
                    <a:pt x="302" y="550"/>
                  </a:lnTo>
                  <a:lnTo>
                    <a:pt x="283" y="541"/>
                  </a:lnTo>
                  <a:lnTo>
                    <a:pt x="264" y="534"/>
                  </a:lnTo>
                  <a:lnTo>
                    <a:pt x="243" y="529"/>
                  </a:lnTo>
                  <a:lnTo>
                    <a:pt x="220" y="528"/>
                  </a:lnTo>
                  <a:lnTo>
                    <a:pt x="196" y="529"/>
                  </a:lnTo>
                  <a:lnTo>
                    <a:pt x="171" y="532"/>
                  </a:lnTo>
                  <a:lnTo>
                    <a:pt x="146" y="535"/>
                  </a:lnTo>
                  <a:lnTo>
                    <a:pt x="123" y="538"/>
                  </a:lnTo>
                  <a:lnTo>
                    <a:pt x="99" y="541"/>
                  </a:lnTo>
                  <a:lnTo>
                    <a:pt x="78" y="542"/>
                  </a:lnTo>
                  <a:lnTo>
                    <a:pt x="59" y="542"/>
                  </a:lnTo>
                  <a:lnTo>
                    <a:pt x="42" y="538"/>
                  </a:lnTo>
                  <a:lnTo>
                    <a:pt x="28" y="532"/>
                  </a:lnTo>
                  <a:lnTo>
                    <a:pt x="20" y="522"/>
                  </a:lnTo>
                  <a:lnTo>
                    <a:pt x="11" y="510"/>
                  </a:lnTo>
                  <a:lnTo>
                    <a:pt x="6" y="498"/>
                  </a:lnTo>
                  <a:lnTo>
                    <a:pt x="2" y="485"/>
                  </a:lnTo>
                  <a:lnTo>
                    <a:pt x="0" y="470"/>
                  </a:lnTo>
                  <a:lnTo>
                    <a:pt x="0" y="456"/>
                  </a:lnTo>
                  <a:lnTo>
                    <a:pt x="2" y="439"/>
                  </a:lnTo>
                  <a:lnTo>
                    <a:pt x="3" y="423"/>
                  </a:lnTo>
                  <a:lnTo>
                    <a:pt x="8" y="407"/>
                  </a:lnTo>
                  <a:lnTo>
                    <a:pt x="11" y="391"/>
                  </a:lnTo>
                  <a:lnTo>
                    <a:pt x="15" y="375"/>
                  </a:lnTo>
                  <a:lnTo>
                    <a:pt x="20" y="358"/>
                  </a:lnTo>
                  <a:lnTo>
                    <a:pt x="33" y="322"/>
                  </a:lnTo>
                  <a:lnTo>
                    <a:pt x="53" y="279"/>
                  </a:lnTo>
                  <a:lnTo>
                    <a:pt x="81" y="229"/>
                  </a:lnTo>
                  <a:lnTo>
                    <a:pt x="118" y="179"/>
                  </a:lnTo>
                  <a:lnTo>
                    <a:pt x="159" y="129"/>
                  </a:lnTo>
                  <a:lnTo>
                    <a:pt x="208" y="81"/>
                  </a:lnTo>
                  <a:lnTo>
                    <a:pt x="263" y="43"/>
                  </a:lnTo>
                  <a:lnTo>
                    <a:pt x="321" y="15"/>
                  </a:lnTo>
                  <a:lnTo>
                    <a:pt x="386" y="0"/>
                  </a:lnTo>
                  <a:lnTo>
                    <a:pt x="456" y="2"/>
                  </a:lnTo>
                  <a:lnTo>
                    <a:pt x="528" y="23"/>
                  </a:lnTo>
                  <a:lnTo>
                    <a:pt x="603" y="68"/>
                  </a:lnTo>
                  <a:lnTo>
                    <a:pt x="606" y="70"/>
                  </a:lnTo>
                  <a:lnTo>
                    <a:pt x="612" y="77"/>
                  </a:lnTo>
                  <a:lnTo>
                    <a:pt x="621" y="87"/>
                  </a:lnTo>
                  <a:lnTo>
                    <a:pt x="632" y="102"/>
                  </a:lnTo>
                  <a:lnTo>
                    <a:pt x="644" y="120"/>
                  </a:lnTo>
                  <a:lnTo>
                    <a:pt x="657" y="139"/>
                  </a:lnTo>
                  <a:lnTo>
                    <a:pt x="672" y="161"/>
                  </a:lnTo>
                  <a:lnTo>
                    <a:pt x="684" y="185"/>
                  </a:lnTo>
                  <a:lnTo>
                    <a:pt x="696" y="210"/>
                  </a:lnTo>
                  <a:lnTo>
                    <a:pt x="704" y="235"/>
                  </a:lnTo>
                  <a:lnTo>
                    <a:pt x="710" y="260"/>
                  </a:lnTo>
                  <a:lnTo>
                    <a:pt x="712" y="286"/>
                  </a:lnTo>
                  <a:lnTo>
                    <a:pt x="712" y="314"/>
                  </a:lnTo>
                  <a:lnTo>
                    <a:pt x="712" y="350"/>
                  </a:lnTo>
                  <a:lnTo>
                    <a:pt x="710" y="389"/>
                  </a:lnTo>
                  <a:lnTo>
                    <a:pt x="707" y="431"/>
                  </a:lnTo>
                  <a:lnTo>
                    <a:pt x="703" y="475"/>
                  </a:lnTo>
                  <a:lnTo>
                    <a:pt x="697" y="519"/>
                  </a:lnTo>
                  <a:lnTo>
                    <a:pt x="687" y="559"/>
                  </a:lnTo>
                  <a:lnTo>
                    <a:pt x="675" y="597"/>
                  </a:lnTo>
                  <a:lnTo>
                    <a:pt x="659" y="629"/>
                  </a:lnTo>
                  <a:lnTo>
                    <a:pt x="638" y="654"/>
                  </a:lnTo>
                  <a:lnTo>
                    <a:pt x="613" y="671"/>
                  </a:lnTo>
                  <a:lnTo>
                    <a:pt x="584" y="676"/>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7" name="Freeform 452"/>
            <p:cNvSpPr>
              <a:spLocks/>
            </p:cNvSpPr>
            <p:nvPr/>
          </p:nvSpPr>
          <p:spPr bwMode="auto">
            <a:xfrm>
              <a:off x="3207" y="2628"/>
              <a:ext cx="208" cy="197"/>
            </a:xfrm>
            <a:custGeom>
              <a:avLst/>
              <a:gdLst>
                <a:gd name="T0" fmla="*/ 485 w 623"/>
                <a:gd name="T1" fmla="*/ 589 h 592"/>
                <a:gd name="T2" fmla="*/ 433 w 623"/>
                <a:gd name="T3" fmla="*/ 578 h 592"/>
                <a:gd name="T4" fmla="*/ 384 w 623"/>
                <a:gd name="T5" fmla="*/ 556 h 592"/>
                <a:gd name="T6" fmla="*/ 340 w 623"/>
                <a:gd name="T7" fmla="*/ 531 h 592"/>
                <a:gd name="T8" fmla="*/ 300 w 623"/>
                <a:gd name="T9" fmla="*/ 504 h 592"/>
                <a:gd name="T10" fmla="*/ 265 w 623"/>
                <a:gd name="T11" fmla="*/ 482 h 592"/>
                <a:gd name="T12" fmla="*/ 231 w 623"/>
                <a:gd name="T13" fmla="*/ 466 h 592"/>
                <a:gd name="T14" fmla="*/ 191 w 623"/>
                <a:gd name="T15" fmla="*/ 461 h 592"/>
                <a:gd name="T16" fmla="*/ 149 w 623"/>
                <a:gd name="T17" fmla="*/ 466 h 592"/>
                <a:gd name="T18" fmla="*/ 106 w 623"/>
                <a:gd name="T19" fmla="*/ 470 h 592"/>
                <a:gd name="T20" fmla="*/ 68 w 623"/>
                <a:gd name="T21" fmla="*/ 475 h 592"/>
                <a:gd name="T22" fmla="*/ 35 w 623"/>
                <a:gd name="T23" fmla="*/ 470 h 592"/>
                <a:gd name="T24" fmla="*/ 16 w 623"/>
                <a:gd name="T25" fmla="*/ 455 h 592"/>
                <a:gd name="T26" fmla="*/ 4 w 623"/>
                <a:gd name="T27" fmla="*/ 435 h 592"/>
                <a:gd name="T28" fmla="*/ 0 w 623"/>
                <a:gd name="T29" fmla="*/ 411 h 592"/>
                <a:gd name="T30" fmla="*/ 0 w 623"/>
                <a:gd name="T31" fmla="*/ 385 h 592"/>
                <a:gd name="T32" fmla="*/ 6 w 623"/>
                <a:gd name="T33" fmla="*/ 357 h 592"/>
                <a:gd name="T34" fmla="*/ 13 w 623"/>
                <a:gd name="T35" fmla="*/ 327 h 592"/>
                <a:gd name="T36" fmla="*/ 28 w 623"/>
                <a:gd name="T37" fmla="*/ 282 h 592"/>
                <a:gd name="T38" fmla="*/ 71 w 623"/>
                <a:gd name="T39" fmla="*/ 201 h 592"/>
                <a:gd name="T40" fmla="*/ 138 w 623"/>
                <a:gd name="T41" fmla="*/ 112 h 592"/>
                <a:gd name="T42" fmla="*/ 228 w 623"/>
                <a:gd name="T43" fmla="*/ 39 h 592"/>
                <a:gd name="T44" fmla="*/ 337 w 623"/>
                <a:gd name="T45" fmla="*/ 0 h 592"/>
                <a:gd name="T46" fmla="*/ 461 w 623"/>
                <a:gd name="T47" fmla="*/ 21 h 592"/>
                <a:gd name="T48" fmla="*/ 530 w 623"/>
                <a:gd name="T49" fmla="*/ 62 h 592"/>
                <a:gd name="T50" fmla="*/ 544 w 623"/>
                <a:gd name="T51" fmla="*/ 77 h 592"/>
                <a:gd name="T52" fmla="*/ 564 w 623"/>
                <a:gd name="T53" fmla="*/ 105 h 592"/>
                <a:gd name="T54" fmla="*/ 588 w 623"/>
                <a:gd name="T55" fmla="*/ 142 h 592"/>
                <a:gd name="T56" fmla="*/ 608 w 623"/>
                <a:gd name="T57" fmla="*/ 183 h 592"/>
                <a:gd name="T58" fmla="*/ 622 w 623"/>
                <a:gd name="T59" fmla="*/ 229 h 592"/>
                <a:gd name="T60" fmla="*/ 623 w 623"/>
                <a:gd name="T61" fmla="*/ 274 h 592"/>
                <a:gd name="T62" fmla="*/ 622 w 623"/>
                <a:gd name="T63" fmla="*/ 341 h 592"/>
                <a:gd name="T64" fmla="*/ 616 w 623"/>
                <a:gd name="T65" fmla="*/ 416 h 592"/>
                <a:gd name="T66" fmla="*/ 601 w 623"/>
                <a:gd name="T67" fmla="*/ 489 h 592"/>
                <a:gd name="T68" fmla="*/ 576 w 623"/>
                <a:gd name="T69" fmla="*/ 551 h 592"/>
                <a:gd name="T70" fmla="*/ 538 w 623"/>
                <a:gd name="T71" fmla="*/ 587 h 592"/>
                <a:gd name="T72" fmla="*/ 511 w 623"/>
                <a:gd name="T73" fmla="*/ 592 h 5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23"/>
                <a:gd name="T112" fmla="*/ 0 h 592"/>
                <a:gd name="T113" fmla="*/ 623 w 623"/>
                <a:gd name="T114" fmla="*/ 592 h 5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23" h="592">
                  <a:moveTo>
                    <a:pt x="511" y="592"/>
                  </a:moveTo>
                  <a:lnTo>
                    <a:pt x="485" y="589"/>
                  </a:lnTo>
                  <a:lnTo>
                    <a:pt x="458" y="585"/>
                  </a:lnTo>
                  <a:lnTo>
                    <a:pt x="433" y="578"/>
                  </a:lnTo>
                  <a:lnTo>
                    <a:pt x="408" y="567"/>
                  </a:lnTo>
                  <a:lnTo>
                    <a:pt x="384" y="556"/>
                  </a:lnTo>
                  <a:lnTo>
                    <a:pt x="362" y="544"/>
                  </a:lnTo>
                  <a:lnTo>
                    <a:pt x="340" y="531"/>
                  </a:lnTo>
                  <a:lnTo>
                    <a:pt x="320" y="517"/>
                  </a:lnTo>
                  <a:lnTo>
                    <a:pt x="300" y="504"/>
                  </a:lnTo>
                  <a:lnTo>
                    <a:pt x="281" y="492"/>
                  </a:lnTo>
                  <a:lnTo>
                    <a:pt x="265" y="482"/>
                  </a:lnTo>
                  <a:lnTo>
                    <a:pt x="247" y="473"/>
                  </a:lnTo>
                  <a:lnTo>
                    <a:pt x="231" y="466"/>
                  </a:lnTo>
                  <a:lnTo>
                    <a:pt x="212" y="463"/>
                  </a:lnTo>
                  <a:lnTo>
                    <a:pt x="191" y="461"/>
                  </a:lnTo>
                  <a:lnTo>
                    <a:pt x="171" y="463"/>
                  </a:lnTo>
                  <a:lnTo>
                    <a:pt x="149" y="466"/>
                  </a:lnTo>
                  <a:lnTo>
                    <a:pt x="127" y="469"/>
                  </a:lnTo>
                  <a:lnTo>
                    <a:pt x="106" y="470"/>
                  </a:lnTo>
                  <a:lnTo>
                    <a:pt x="85" y="473"/>
                  </a:lnTo>
                  <a:lnTo>
                    <a:pt x="68" y="475"/>
                  </a:lnTo>
                  <a:lnTo>
                    <a:pt x="50" y="473"/>
                  </a:lnTo>
                  <a:lnTo>
                    <a:pt x="35" y="470"/>
                  </a:lnTo>
                  <a:lnTo>
                    <a:pt x="24" y="464"/>
                  </a:lnTo>
                  <a:lnTo>
                    <a:pt x="16" y="455"/>
                  </a:lnTo>
                  <a:lnTo>
                    <a:pt x="9" y="445"/>
                  </a:lnTo>
                  <a:lnTo>
                    <a:pt x="4" y="435"/>
                  </a:lnTo>
                  <a:lnTo>
                    <a:pt x="1" y="423"/>
                  </a:lnTo>
                  <a:lnTo>
                    <a:pt x="0" y="411"/>
                  </a:lnTo>
                  <a:lnTo>
                    <a:pt x="0" y="398"/>
                  </a:lnTo>
                  <a:lnTo>
                    <a:pt x="0" y="385"/>
                  </a:lnTo>
                  <a:lnTo>
                    <a:pt x="3" y="370"/>
                  </a:lnTo>
                  <a:lnTo>
                    <a:pt x="6" y="357"/>
                  </a:lnTo>
                  <a:lnTo>
                    <a:pt x="9" y="342"/>
                  </a:lnTo>
                  <a:lnTo>
                    <a:pt x="13" y="327"/>
                  </a:lnTo>
                  <a:lnTo>
                    <a:pt x="16" y="314"/>
                  </a:lnTo>
                  <a:lnTo>
                    <a:pt x="28" y="282"/>
                  </a:lnTo>
                  <a:lnTo>
                    <a:pt x="46" y="243"/>
                  </a:lnTo>
                  <a:lnTo>
                    <a:pt x="71" y="201"/>
                  </a:lnTo>
                  <a:lnTo>
                    <a:pt x="102" y="156"/>
                  </a:lnTo>
                  <a:lnTo>
                    <a:pt x="138" y="112"/>
                  </a:lnTo>
                  <a:lnTo>
                    <a:pt x="181" y="73"/>
                  </a:lnTo>
                  <a:lnTo>
                    <a:pt x="228" y="39"/>
                  </a:lnTo>
                  <a:lnTo>
                    <a:pt x="281" y="14"/>
                  </a:lnTo>
                  <a:lnTo>
                    <a:pt x="337" y="0"/>
                  </a:lnTo>
                  <a:lnTo>
                    <a:pt x="398" y="2"/>
                  </a:lnTo>
                  <a:lnTo>
                    <a:pt x="461" y="21"/>
                  </a:lnTo>
                  <a:lnTo>
                    <a:pt x="527" y="61"/>
                  </a:lnTo>
                  <a:lnTo>
                    <a:pt x="530" y="62"/>
                  </a:lnTo>
                  <a:lnTo>
                    <a:pt x="535" y="68"/>
                  </a:lnTo>
                  <a:lnTo>
                    <a:pt x="544" y="77"/>
                  </a:lnTo>
                  <a:lnTo>
                    <a:pt x="552" y="90"/>
                  </a:lnTo>
                  <a:lnTo>
                    <a:pt x="564" y="105"/>
                  </a:lnTo>
                  <a:lnTo>
                    <a:pt x="576" y="123"/>
                  </a:lnTo>
                  <a:lnTo>
                    <a:pt x="588" y="142"/>
                  </a:lnTo>
                  <a:lnTo>
                    <a:pt x="600" y="162"/>
                  </a:lnTo>
                  <a:lnTo>
                    <a:pt x="608" y="183"/>
                  </a:lnTo>
                  <a:lnTo>
                    <a:pt x="617" y="205"/>
                  </a:lnTo>
                  <a:lnTo>
                    <a:pt x="622" y="229"/>
                  </a:lnTo>
                  <a:lnTo>
                    <a:pt x="623" y="251"/>
                  </a:lnTo>
                  <a:lnTo>
                    <a:pt x="623" y="274"/>
                  </a:lnTo>
                  <a:lnTo>
                    <a:pt x="623" y="305"/>
                  </a:lnTo>
                  <a:lnTo>
                    <a:pt x="622" y="341"/>
                  </a:lnTo>
                  <a:lnTo>
                    <a:pt x="620" y="377"/>
                  </a:lnTo>
                  <a:lnTo>
                    <a:pt x="616" y="416"/>
                  </a:lnTo>
                  <a:lnTo>
                    <a:pt x="610" y="454"/>
                  </a:lnTo>
                  <a:lnTo>
                    <a:pt x="601" y="489"/>
                  </a:lnTo>
                  <a:lnTo>
                    <a:pt x="591" y="522"/>
                  </a:lnTo>
                  <a:lnTo>
                    <a:pt x="576" y="551"/>
                  </a:lnTo>
                  <a:lnTo>
                    <a:pt x="560" y="572"/>
                  </a:lnTo>
                  <a:lnTo>
                    <a:pt x="538" y="587"/>
                  </a:lnTo>
                  <a:lnTo>
                    <a:pt x="511" y="592"/>
                  </a:lnTo>
                  <a:close/>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8" name="Freeform 453"/>
            <p:cNvSpPr>
              <a:spLocks/>
            </p:cNvSpPr>
            <p:nvPr/>
          </p:nvSpPr>
          <p:spPr bwMode="auto">
            <a:xfrm>
              <a:off x="3223" y="2631"/>
              <a:ext cx="179" cy="168"/>
            </a:xfrm>
            <a:custGeom>
              <a:avLst/>
              <a:gdLst>
                <a:gd name="T0" fmla="*/ 418 w 536"/>
                <a:gd name="T1" fmla="*/ 502 h 505"/>
                <a:gd name="T2" fmla="*/ 373 w 536"/>
                <a:gd name="T3" fmla="*/ 492 h 505"/>
                <a:gd name="T4" fmla="*/ 332 w 536"/>
                <a:gd name="T5" fmla="*/ 474 h 505"/>
                <a:gd name="T6" fmla="*/ 293 w 536"/>
                <a:gd name="T7" fmla="*/ 452 h 505"/>
                <a:gd name="T8" fmla="*/ 259 w 536"/>
                <a:gd name="T9" fmla="*/ 430 h 505"/>
                <a:gd name="T10" fmla="*/ 228 w 536"/>
                <a:gd name="T11" fmla="*/ 411 h 505"/>
                <a:gd name="T12" fmla="*/ 199 w 536"/>
                <a:gd name="T13" fmla="*/ 397 h 505"/>
                <a:gd name="T14" fmla="*/ 165 w 536"/>
                <a:gd name="T15" fmla="*/ 393 h 505"/>
                <a:gd name="T16" fmla="*/ 128 w 536"/>
                <a:gd name="T17" fmla="*/ 396 h 505"/>
                <a:gd name="T18" fmla="*/ 91 w 536"/>
                <a:gd name="T19" fmla="*/ 402 h 505"/>
                <a:gd name="T20" fmla="*/ 58 w 536"/>
                <a:gd name="T21" fmla="*/ 405 h 505"/>
                <a:gd name="T22" fmla="*/ 31 w 536"/>
                <a:gd name="T23" fmla="*/ 400 h 505"/>
                <a:gd name="T24" fmla="*/ 13 w 536"/>
                <a:gd name="T25" fmla="*/ 389 h 505"/>
                <a:gd name="T26" fmla="*/ 5 w 536"/>
                <a:gd name="T27" fmla="*/ 371 h 505"/>
                <a:gd name="T28" fmla="*/ 0 w 536"/>
                <a:gd name="T29" fmla="*/ 350 h 505"/>
                <a:gd name="T30" fmla="*/ 2 w 536"/>
                <a:gd name="T31" fmla="*/ 327 h 505"/>
                <a:gd name="T32" fmla="*/ 5 w 536"/>
                <a:gd name="T33" fmla="*/ 303 h 505"/>
                <a:gd name="T34" fmla="*/ 10 w 536"/>
                <a:gd name="T35" fmla="*/ 280 h 505"/>
                <a:gd name="T36" fmla="*/ 24 w 536"/>
                <a:gd name="T37" fmla="*/ 240 h 505"/>
                <a:gd name="T38" fmla="*/ 61 w 536"/>
                <a:gd name="T39" fmla="*/ 171 h 505"/>
                <a:gd name="T40" fmla="*/ 119 w 536"/>
                <a:gd name="T41" fmla="*/ 95 h 505"/>
                <a:gd name="T42" fmla="*/ 198 w 536"/>
                <a:gd name="T43" fmla="*/ 32 h 505"/>
                <a:gd name="T44" fmla="*/ 290 w 536"/>
                <a:gd name="T45" fmla="*/ 0 h 505"/>
                <a:gd name="T46" fmla="*/ 398 w 536"/>
                <a:gd name="T47" fmla="*/ 17 h 505"/>
                <a:gd name="T48" fmla="*/ 457 w 536"/>
                <a:gd name="T49" fmla="*/ 53 h 505"/>
                <a:gd name="T50" fmla="*/ 467 w 536"/>
                <a:gd name="T51" fmla="*/ 66 h 505"/>
                <a:gd name="T52" fmla="*/ 486 w 536"/>
                <a:gd name="T53" fmla="*/ 88 h 505"/>
                <a:gd name="T54" fmla="*/ 505 w 536"/>
                <a:gd name="T55" fmla="*/ 119 h 505"/>
                <a:gd name="T56" fmla="*/ 525 w 536"/>
                <a:gd name="T57" fmla="*/ 156 h 505"/>
                <a:gd name="T58" fmla="*/ 535 w 536"/>
                <a:gd name="T59" fmla="*/ 194 h 505"/>
                <a:gd name="T60" fmla="*/ 536 w 536"/>
                <a:gd name="T61" fmla="*/ 234 h 505"/>
                <a:gd name="T62" fmla="*/ 535 w 536"/>
                <a:gd name="T63" fmla="*/ 290 h 505"/>
                <a:gd name="T64" fmla="*/ 530 w 536"/>
                <a:gd name="T65" fmla="*/ 355 h 505"/>
                <a:gd name="T66" fmla="*/ 519 w 536"/>
                <a:gd name="T67" fmla="*/ 418 h 505"/>
                <a:gd name="T68" fmla="*/ 497 w 536"/>
                <a:gd name="T69" fmla="*/ 470 h 505"/>
                <a:gd name="T70" fmla="*/ 463 w 536"/>
                <a:gd name="T71" fmla="*/ 500 h 505"/>
                <a:gd name="T72" fmla="*/ 441 w 536"/>
                <a:gd name="T73" fmla="*/ 505 h 5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36"/>
                <a:gd name="T112" fmla="*/ 0 h 505"/>
                <a:gd name="T113" fmla="*/ 536 w 536"/>
                <a:gd name="T114" fmla="*/ 505 h 5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36" h="505">
                  <a:moveTo>
                    <a:pt x="441" y="505"/>
                  </a:moveTo>
                  <a:lnTo>
                    <a:pt x="418" y="502"/>
                  </a:lnTo>
                  <a:lnTo>
                    <a:pt x="395" y="499"/>
                  </a:lnTo>
                  <a:lnTo>
                    <a:pt x="373" y="492"/>
                  </a:lnTo>
                  <a:lnTo>
                    <a:pt x="352" y="484"/>
                  </a:lnTo>
                  <a:lnTo>
                    <a:pt x="332" y="474"/>
                  </a:lnTo>
                  <a:lnTo>
                    <a:pt x="312" y="464"/>
                  </a:lnTo>
                  <a:lnTo>
                    <a:pt x="293" y="452"/>
                  </a:lnTo>
                  <a:lnTo>
                    <a:pt x="276" y="440"/>
                  </a:lnTo>
                  <a:lnTo>
                    <a:pt x="259" y="430"/>
                  </a:lnTo>
                  <a:lnTo>
                    <a:pt x="243" y="419"/>
                  </a:lnTo>
                  <a:lnTo>
                    <a:pt x="228" y="411"/>
                  </a:lnTo>
                  <a:lnTo>
                    <a:pt x="214" y="403"/>
                  </a:lnTo>
                  <a:lnTo>
                    <a:pt x="199" y="397"/>
                  </a:lnTo>
                  <a:lnTo>
                    <a:pt x="183" y="394"/>
                  </a:lnTo>
                  <a:lnTo>
                    <a:pt x="165" y="393"/>
                  </a:lnTo>
                  <a:lnTo>
                    <a:pt x="147" y="394"/>
                  </a:lnTo>
                  <a:lnTo>
                    <a:pt x="128" y="396"/>
                  </a:lnTo>
                  <a:lnTo>
                    <a:pt x="109" y="399"/>
                  </a:lnTo>
                  <a:lnTo>
                    <a:pt x="91" y="402"/>
                  </a:lnTo>
                  <a:lnTo>
                    <a:pt x="74" y="403"/>
                  </a:lnTo>
                  <a:lnTo>
                    <a:pt x="58" y="405"/>
                  </a:lnTo>
                  <a:lnTo>
                    <a:pt x="44" y="403"/>
                  </a:lnTo>
                  <a:lnTo>
                    <a:pt x="31" y="400"/>
                  </a:lnTo>
                  <a:lnTo>
                    <a:pt x="21" y="396"/>
                  </a:lnTo>
                  <a:lnTo>
                    <a:pt x="13" y="389"/>
                  </a:lnTo>
                  <a:lnTo>
                    <a:pt x="9" y="380"/>
                  </a:lnTo>
                  <a:lnTo>
                    <a:pt x="5" y="371"/>
                  </a:lnTo>
                  <a:lnTo>
                    <a:pt x="2" y="361"/>
                  </a:lnTo>
                  <a:lnTo>
                    <a:pt x="0" y="350"/>
                  </a:lnTo>
                  <a:lnTo>
                    <a:pt x="0" y="338"/>
                  </a:lnTo>
                  <a:lnTo>
                    <a:pt x="2" y="327"/>
                  </a:lnTo>
                  <a:lnTo>
                    <a:pt x="3" y="315"/>
                  </a:lnTo>
                  <a:lnTo>
                    <a:pt x="5" y="303"/>
                  </a:lnTo>
                  <a:lnTo>
                    <a:pt x="7" y="291"/>
                  </a:lnTo>
                  <a:lnTo>
                    <a:pt x="10" y="280"/>
                  </a:lnTo>
                  <a:lnTo>
                    <a:pt x="13" y="268"/>
                  </a:lnTo>
                  <a:lnTo>
                    <a:pt x="24" y="240"/>
                  </a:lnTo>
                  <a:lnTo>
                    <a:pt x="40" y="207"/>
                  </a:lnTo>
                  <a:lnTo>
                    <a:pt x="61" y="171"/>
                  </a:lnTo>
                  <a:lnTo>
                    <a:pt x="89" y="132"/>
                  </a:lnTo>
                  <a:lnTo>
                    <a:pt x="119" y="95"/>
                  </a:lnTo>
                  <a:lnTo>
                    <a:pt x="156" y="60"/>
                  </a:lnTo>
                  <a:lnTo>
                    <a:pt x="198" y="32"/>
                  </a:lnTo>
                  <a:lnTo>
                    <a:pt x="242" y="10"/>
                  </a:lnTo>
                  <a:lnTo>
                    <a:pt x="290" y="0"/>
                  </a:lnTo>
                  <a:lnTo>
                    <a:pt x="342" y="1"/>
                  </a:lnTo>
                  <a:lnTo>
                    <a:pt x="398" y="17"/>
                  </a:lnTo>
                  <a:lnTo>
                    <a:pt x="454" y="51"/>
                  </a:lnTo>
                  <a:lnTo>
                    <a:pt x="457" y="53"/>
                  </a:lnTo>
                  <a:lnTo>
                    <a:pt x="461" y="57"/>
                  </a:lnTo>
                  <a:lnTo>
                    <a:pt x="467" y="66"/>
                  </a:lnTo>
                  <a:lnTo>
                    <a:pt x="476" y="76"/>
                  </a:lnTo>
                  <a:lnTo>
                    <a:pt x="486" y="88"/>
                  </a:lnTo>
                  <a:lnTo>
                    <a:pt x="495" y="103"/>
                  </a:lnTo>
                  <a:lnTo>
                    <a:pt x="505" y="119"/>
                  </a:lnTo>
                  <a:lnTo>
                    <a:pt x="516" y="137"/>
                  </a:lnTo>
                  <a:lnTo>
                    <a:pt x="525" y="156"/>
                  </a:lnTo>
                  <a:lnTo>
                    <a:pt x="530" y="175"/>
                  </a:lnTo>
                  <a:lnTo>
                    <a:pt x="535" y="194"/>
                  </a:lnTo>
                  <a:lnTo>
                    <a:pt x="536" y="213"/>
                  </a:lnTo>
                  <a:lnTo>
                    <a:pt x="536" y="234"/>
                  </a:lnTo>
                  <a:lnTo>
                    <a:pt x="536" y="260"/>
                  </a:lnTo>
                  <a:lnTo>
                    <a:pt x="535" y="290"/>
                  </a:lnTo>
                  <a:lnTo>
                    <a:pt x="533" y="322"/>
                  </a:lnTo>
                  <a:lnTo>
                    <a:pt x="530" y="355"/>
                  </a:lnTo>
                  <a:lnTo>
                    <a:pt x="525" y="387"/>
                  </a:lnTo>
                  <a:lnTo>
                    <a:pt x="519" y="418"/>
                  </a:lnTo>
                  <a:lnTo>
                    <a:pt x="508" y="446"/>
                  </a:lnTo>
                  <a:lnTo>
                    <a:pt x="497" y="470"/>
                  </a:lnTo>
                  <a:lnTo>
                    <a:pt x="482" y="487"/>
                  </a:lnTo>
                  <a:lnTo>
                    <a:pt x="463" y="500"/>
                  </a:lnTo>
                  <a:lnTo>
                    <a:pt x="441" y="505"/>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9" name="Freeform 454"/>
            <p:cNvSpPr>
              <a:spLocks/>
            </p:cNvSpPr>
            <p:nvPr/>
          </p:nvSpPr>
          <p:spPr bwMode="auto">
            <a:xfrm>
              <a:off x="3239" y="2633"/>
              <a:ext cx="150" cy="139"/>
            </a:xfrm>
            <a:custGeom>
              <a:avLst/>
              <a:gdLst>
                <a:gd name="T0" fmla="*/ 351 w 450"/>
                <a:gd name="T1" fmla="*/ 418 h 419"/>
                <a:gd name="T2" fmla="*/ 313 w 450"/>
                <a:gd name="T3" fmla="*/ 409 h 419"/>
                <a:gd name="T4" fmla="*/ 279 w 450"/>
                <a:gd name="T5" fmla="*/ 394 h 419"/>
                <a:gd name="T6" fmla="*/ 246 w 450"/>
                <a:gd name="T7" fmla="*/ 375 h 419"/>
                <a:gd name="T8" fmla="*/ 218 w 450"/>
                <a:gd name="T9" fmla="*/ 358 h 419"/>
                <a:gd name="T10" fmla="*/ 193 w 450"/>
                <a:gd name="T11" fmla="*/ 341 h 419"/>
                <a:gd name="T12" fmla="*/ 168 w 450"/>
                <a:gd name="T13" fmla="*/ 331 h 419"/>
                <a:gd name="T14" fmla="*/ 140 w 450"/>
                <a:gd name="T15" fmla="*/ 328 h 419"/>
                <a:gd name="T16" fmla="*/ 109 w 450"/>
                <a:gd name="T17" fmla="*/ 330 h 419"/>
                <a:gd name="T18" fmla="*/ 78 w 450"/>
                <a:gd name="T19" fmla="*/ 334 h 419"/>
                <a:gd name="T20" fmla="*/ 50 w 450"/>
                <a:gd name="T21" fmla="*/ 335 h 419"/>
                <a:gd name="T22" fmla="*/ 27 w 450"/>
                <a:gd name="T23" fmla="*/ 332 h 419"/>
                <a:gd name="T24" fmla="*/ 12 w 450"/>
                <a:gd name="T25" fmla="*/ 322 h 419"/>
                <a:gd name="T26" fmla="*/ 3 w 450"/>
                <a:gd name="T27" fmla="*/ 309 h 419"/>
                <a:gd name="T28" fmla="*/ 0 w 450"/>
                <a:gd name="T29" fmla="*/ 291 h 419"/>
                <a:gd name="T30" fmla="*/ 2 w 450"/>
                <a:gd name="T31" fmla="*/ 272 h 419"/>
                <a:gd name="T32" fmla="*/ 5 w 450"/>
                <a:gd name="T33" fmla="*/ 251 h 419"/>
                <a:gd name="T34" fmla="*/ 11 w 450"/>
                <a:gd name="T35" fmla="*/ 231 h 419"/>
                <a:gd name="T36" fmla="*/ 21 w 450"/>
                <a:gd name="T37" fmla="*/ 200 h 419"/>
                <a:gd name="T38" fmla="*/ 52 w 450"/>
                <a:gd name="T39" fmla="*/ 142 h 419"/>
                <a:gd name="T40" fmla="*/ 102 w 450"/>
                <a:gd name="T41" fmla="*/ 79 h 419"/>
                <a:gd name="T42" fmla="*/ 167 w 450"/>
                <a:gd name="T43" fmla="*/ 26 h 419"/>
                <a:gd name="T44" fmla="*/ 245 w 450"/>
                <a:gd name="T45" fmla="*/ 0 h 419"/>
                <a:gd name="T46" fmla="*/ 335 w 450"/>
                <a:gd name="T47" fmla="*/ 14 h 419"/>
                <a:gd name="T48" fmla="*/ 383 w 450"/>
                <a:gd name="T49" fmla="*/ 44 h 419"/>
                <a:gd name="T50" fmla="*/ 394 w 450"/>
                <a:gd name="T51" fmla="*/ 54 h 419"/>
                <a:gd name="T52" fmla="*/ 408 w 450"/>
                <a:gd name="T53" fmla="*/ 73 h 419"/>
                <a:gd name="T54" fmla="*/ 424 w 450"/>
                <a:gd name="T55" fmla="*/ 100 h 419"/>
                <a:gd name="T56" fmla="*/ 439 w 450"/>
                <a:gd name="T57" fmla="*/ 129 h 419"/>
                <a:gd name="T58" fmla="*/ 450 w 450"/>
                <a:gd name="T59" fmla="*/ 162 h 419"/>
                <a:gd name="T60" fmla="*/ 450 w 450"/>
                <a:gd name="T61" fmla="*/ 196 h 419"/>
                <a:gd name="T62" fmla="*/ 450 w 450"/>
                <a:gd name="T63" fmla="*/ 241 h 419"/>
                <a:gd name="T64" fmla="*/ 445 w 450"/>
                <a:gd name="T65" fmla="*/ 294 h 419"/>
                <a:gd name="T66" fmla="*/ 435 w 450"/>
                <a:gd name="T67" fmla="*/ 347 h 419"/>
                <a:gd name="T68" fmla="*/ 417 w 450"/>
                <a:gd name="T69" fmla="*/ 390 h 419"/>
                <a:gd name="T70" fmla="*/ 389 w 450"/>
                <a:gd name="T71" fmla="*/ 415 h 419"/>
                <a:gd name="T72" fmla="*/ 370 w 450"/>
                <a:gd name="T73" fmla="*/ 419 h 4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50"/>
                <a:gd name="T112" fmla="*/ 0 h 419"/>
                <a:gd name="T113" fmla="*/ 450 w 450"/>
                <a:gd name="T114" fmla="*/ 419 h 4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50" h="419">
                  <a:moveTo>
                    <a:pt x="370" y="419"/>
                  </a:moveTo>
                  <a:lnTo>
                    <a:pt x="351" y="418"/>
                  </a:lnTo>
                  <a:lnTo>
                    <a:pt x="332" y="413"/>
                  </a:lnTo>
                  <a:lnTo>
                    <a:pt x="313" y="409"/>
                  </a:lnTo>
                  <a:lnTo>
                    <a:pt x="295" y="402"/>
                  </a:lnTo>
                  <a:lnTo>
                    <a:pt x="279" y="394"/>
                  </a:lnTo>
                  <a:lnTo>
                    <a:pt x="262" y="386"/>
                  </a:lnTo>
                  <a:lnTo>
                    <a:pt x="246" y="375"/>
                  </a:lnTo>
                  <a:lnTo>
                    <a:pt x="232" y="366"/>
                  </a:lnTo>
                  <a:lnTo>
                    <a:pt x="218" y="358"/>
                  </a:lnTo>
                  <a:lnTo>
                    <a:pt x="205" y="349"/>
                  </a:lnTo>
                  <a:lnTo>
                    <a:pt x="193" y="341"/>
                  </a:lnTo>
                  <a:lnTo>
                    <a:pt x="180" y="335"/>
                  </a:lnTo>
                  <a:lnTo>
                    <a:pt x="168" y="331"/>
                  </a:lnTo>
                  <a:lnTo>
                    <a:pt x="155" y="328"/>
                  </a:lnTo>
                  <a:lnTo>
                    <a:pt x="140" y="328"/>
                  </a:lnTo>
                  <a:lnTo>
                    <a:pt x="124" y="328"/>
                  </a:lnTo>
                  <a:lnTo>
                    <a:pt x="109" y="330"/>
                  </a:lnTo>
                  <a:lnTo>
                    <a:pt x="93" y="332"/>
                  </a:lnTo>
                  <a:lnTo>
                    <a:pt x="78" y="334"/>
                  </a:lnTo>
                  <a:lnTo>
                    <a:pt x="64" y="335"/>
                  </a:lnTo>
                  <a:lnTo>
                    <a:pt x="50" y="335"/>
                  </a:lnTo>
                  <a:lnTo>
                    <a:pt x="37" y="335"/>
                  </a:lnTo>
                  <a:lnTo>
                    <a:pt x="27" y="332"/>
                  </a:lnTo>
                  <a:lnTo>
                    <a:pt x="18" y="330"/>
                  </a:lnTo>
                  <a:lnTo>
                    <a:pt x="12" y="322"/>
                  </a:lnTo>
                  <a:lnTo>
                    <a:pt x="8" y="316"/>
                  </a:lnTo>
                  <a:lnTo>
                    <a:pt x="3" y="309"/>
                  </a:lnTo>
                  <a:lnTo>
                    <a:pt x="2" y="300"/>
                  </a:lnTo>
                  <a:lnTo>
                    <a:pt x="0" y="291"/>
                  </a:lnTo>
                  <a:lnTo>
                    <a:pt x="0" y="282"/>
                  </a:lnTo>
                  <a:lnTo>
                    <a:pt x="2" y="272"/>
                  </a:lnTo>
                  <a:lnTo>
                    <a:pt x="3" y="262"/>
                  </a:lnTo>
                  <a:lnTo>
                    <a:pt x="5" y="251"/>
                  </a:lnTo>
                  <a:lnTo>
                    <a:pt x="8" y="241"/>
                  </a:lnTo>
                  <a:lnTo>
                    <a:pt x="11" y="231"/>
                  </a:lnTo>
                  <a:lnTo>
                    <a:pt x="12" y="222"/>
                  </a:lnTo>
                  <a:lnTo>
                    <a:pt x="21" y="200"/>
                  </a:lnTo>
                  <a:lnTo>
                    <a:pt x="34" y="172"/>
                  </a:lnTo>
                  <a:lnTo>
                    <a:pt x="52" y="142"/>
                  </a:lnTo>
                  <a:lnTo>
                    <a:pt x="74" y="110"/>
                  </a:lnTo>
                  <a:lnTo>
                    <a:pt x="102" y="79"/>
                  </a:lnTo>
                  <a:lnTo>
                    <a:pt x="131" y="51"/>
                  </a:lnTo>
                  <a:lnTo>
                    <a:pt x="167" y="26"/>
                  </a:lnTo>
                  <a:lnTo>
                    <a:pt x="204" y="10"/>
                  </a:lnTo>
                  <a:lnTo>
                    <a:pt x="245" y="0"/>
                  </a:lnTo>
                  <a:lnTo>
                    <a:pt x="288" y="1"/>
                  </a:lnTo>
                  <a:lnTo>
                    <a:pt x="335" y="14"/>
                  </a:lnTo>
                  <a:lnTo>
                    <a:pt x="382" y="42"/>
                  </a:lnTo>
                  <a:lnTo>
                    <a:pt x="383" y="44"/>
                  </a:lnTo>
                  <a:lnTo>
                    <a:pt x="388" y="47"/>
                  </a:lnTo>
                  <a:lnTo>
                    <a:pt x="394" y="54"/>
                  </a:lnTo>
                  <a:lnTo>
                    <a:pt x="399" y="63"/>
                  </a:lnTo>
                  <a:lnTo>
                    <a:pt x="408" y="73"/>
                  </a:lnTo>
                  <a:lnTo>
                    <a:pt x="416" y="87"/>
                  </a:lnTo>
                  <a:lnTo>
                    <a:pt x="424" y="100"/>
                  </a:lnTo>
                  <a:lnTo>
                    <a:pt x="433" y="115"/>
                  </a:lnTo>
                  <a:lnTo>
                    <a:pt x="439" y="129"/>
                  </a:lnTo>
                  <a:lnTo>
                    <a:pt x="445" y="145"/>
                  </a:lnTo>
                  <a:lnTo>
                    <a:pt x="450" y="162"/>
                  </a:lnTo>
                  <a:lnTo>
                    <a:pt x="450" y="178"/>
                  </a:lnTo>
                  <a:lnTo>
                    <a:pt x="450" y="196"/>
                  </a:lnTo>
                  <a:lnTo>
                    <a:pt x="450" y="216"/>
                  </a:lnTo>
                  <a:lnTo>
                    <a:pt x="450" y="241"/>
                  </a:lnTo>
                  <a:lnTo>
                    <a:pt x="447" y="268"/>
                  </a:lnTo>
                  <a:lnTo>
                    <a:pt x="445" y="294"/>
                  </a:lnTo>
                  <a:lnTo>
                    <a:pt x="441" y="321"/>
                  </a:lnTo>
                  <a:lnTo>
                    <a:pt x="435" y="347"/>
                  </a:lnTo>
                  <a:lnTo>
                    <a:pt x="426" y="369"/>
                  </a:lnTo>
                  <a:lnTo>
                    <a:pt x="417" y="390"/>
                  </a:lnTo>
                  <a:lnTo>
                    <a:pt x="404" y="405"/>
                  </a:lnTo>
                  <a:lnTo>
                    <a:pt x="389" y="415"/>
                  </a:lnTo>
                  <a:lnTo>
                    <a:pt x="370" y="419"/>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0" name="Freeform 455"/>
            <p:cNvSpPr>
              <a:spLocks/>
            </p:cNvSpPr>
            <p:nvPr/>
          </p:nvSpPr>
          <p:spPr bwMode="auto">
            <a:xfrm>
              <a:off x="3255" y="2635"/>
              <a:ext cx="121" cy="111"/>
            </a:xfrm>
            <a:custGeom>
              <a:avLst/>
              <a:gdLst>
                <a:gd name="T0" fmla="*/ 281 w 362"/>
                <a:gd name="T1" fmla="*/ 333 h 334"/>
                <a:gd name="T2" fmla="*/ 250 w 362"/>
                <a:gd name="T3" fmla="*/ 325 h 334"/>
                <a:gd name="T4" fmla="*/ 224 w 362"/>
                <a:gd name="T5" fmla="*/ 314 h 334"/>
                <a:gd name="T6" fmla="*/ 197 w 362"/>
                <a:gd name="T7" fmla="*/ 299 h 334"/>
                <a:gd name="T8" fmla="*/ 175 w 362"/>
                <a:gd name="T9" fmla="*/ 284 h 334"/>
                <a:gd name="T10" fmla="*/ 153 w 362"/>
                <a:gd name="T11" fmla="*/ 271 h 334"/>
                <a:gd name="T12" fmla="*/ 134 w 362"/>
                <a:gd name="T13" fmla="*/ 262 h 334"/>
                <a:gd name="T14" fmla="*/ 110 w 362"/>
                <a:gd name="T15" fmla="*/ 261 h 334"/>
                <a:gd name="T16" fmla="*/ 87 w 362"/>
                <a:gd name="T17" fmla="*/ 262 h 334"/>
                <a:gd name="T18" fmla="*/ 62 w 362"/>
                <a:gd name="T19" fmla="*/ 265 h 334"/>
                <a:gd name="T20" fmla="*/ 38 w 362"/>
                <a:gd name="T21" fmla="*/ 267 h 334"/>
                <a:gd name="T22" fmla="*/ 20 w 362"/>
                <a:gd name="T23" fmla="*/ 265 h 334"/>
                <a:gd name="T24" fmla="*/ 9 w 362"/>
                <a:gd name="T25" fmla="*/ 256 h 334"/>
                <a:gd name="T26" fmla="*/ 1 w 362"/>
                <a:gd name="T27" fmla="*/ 244 h 334"/>
                <a:gd name="T28" fmla="*/ 0 w 362"/>
                <a:gd name="T29" fmla="*/ 231 h 334"/>
                <a:gd name="T30" fmla="*/ 0 w 362"/>
                <a:gd name="T31" fmla="*/ 216 h 334"/>
                <a:gd name="T32" fmla="*/ 3 w 362"/>
                <a:gd name="T33" fmla="*/ 200 h 334"/>
                <a:gd name="T34" fmla="*/ 7 w 362"/>
                <a:gd name="T35" fmla="*/ 184 h 334"/>
                <a:gd name="T36" fmla="*/ 16 w 362"/>
                <a:gd name="T37" fmla="*/ 159 h 334"/>
                <a:gd name="T38" fmla="*/ 41 w 362"/>
                <a:gd name="T39" fmla="*/ 113 h 334"/>
                <a:gd name="T40" fmla="*/ 81 w 362"/>
                <a:gd name="T41" fmla="*/ 63 h 334"/>
                <a:gd name="T42" fmla="*/ 132 w 362"/>
                <a:gd name="T43" fmla="*/ 22 h 334"/>
                <a:gd name="T44" fmla="*/ 196 w 362"/>
                <a:gd name="T45" fmla="*/ 0 h 334"/>
                <a:gd name="T46" fmla="*/ 268 w 362"/>
                <a:gd name="T47" fmla="*/ 12 h 334"/>
                <a:gd name="T48" fmla="*/ 308 w 362"/>
                <a:gd name="T49" fmla="*/ 34 h 334"/>
                <a:gd name="T50" fmla="*/ 315 w 362"/>
                <a:gd name="T51" fmla="*/ 43 h 334"/>
                <a:gd name="T52" fmla="*/ 328 w 362"/>
                <a:gd name="T53" fmla="*/ 59 h 334"/>
                <a:gd name="T54" fmla="*/ 342 w 362"/>
                <a:gd name="T55" fmla="*/ 80 h 334"/>
                <a:gd name="T56" fmla="*/ 355 w 362"/>
                <a:gd name="T57" fmla="*/ 103 h 334"/>
                <a:gd name="T58" fmla="*/ 362 w 362"/>
                <a:gd name="T59" fmla="*/ 128 h 334"/>
                <a:gd name="T60" fmla="*/ 362 w 362"/>
                <a:gd name="T61" fmla="*/ 155 h 334"/>
                <a:gd name="T62" fmla="*/ 362 w 362"/>
                <a:gd name="T63" fmla="*/ 191 h 334"/>
                <a:gd name="T64" fmla="*/ 358 w 362"/>
                <a:gd name="T65" fmla="*/ 234 h 334"/>
                <a:gd name="T66" fmla="*/ 350 w 362"/>
                <a:gd name="T67" fmla="*/ 275 h 334"/>
                <a:gd name="T68" fmla="*/ 336 w 362"/>
                <a:gd name="T69" fmla="*/ 311 h 334"/>
                <a:gd name="T70" fmla="*/ 312 w 362"/>
                <a:gd name="T71" fmla="*/ 331 h 334"/>
                <a:gd name="T72" fmla="*/ 296 w 362"/>
                <a:gd name="T73" fmla="*/ 334 h 3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2"/>
                <a:gd name="T112" fmla="*/ 0 h 334"/>
                <a:gd name="T113" fmla="*/ 362 w 362"/>
                <a:gd name="T114" fmla="*/ 334 h 3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2" h="334">
                  <a:moveTo>
                    <a:pt x="296" y="334"/>
                  </a:moveTo>
                  <a:lnTo>
                    <a:pt x="281" y="333"/>
                  </a:lnTo>
                  <a:lnTo>
                    <a:pt x="265" y="330"/>
                  </a:lnTo>
                  <a:lnTo>
                    <a:pt x="250" y="325"/>
                  </a:lnTo>
                  <a:lnTo>
                    <a:pt x="237" y="320"/>
                  </a:lnTo>
                  <a:lnTo>
                    <a:pt x="224" y="314"/>
                  </a:lnTo>
                  <a:lnTo>
                    <a:pt x="211" y="306"/>
                  </a:lnTo>
                  <a:lnTo>
                    <a:pt x="197" y="299"/>
                  </a:lnTo>
                  <a:lnTo>
                    <a:pt x="185" y="292"/>
                  </a:lnTo>
                  <a:lnTo>
                    <a:pt x="175" y="284"/>
                  </a:lnTo>
                  <a:lnTo>
                    <a:pt x="163" y="277"/>
                  </a:lnTo>
                  <a:lnTo>
                    <a:pt x="153" y="271"/>
                  </a:lnTo>
                  <a:lnTo>
                    <a:pt x="143" y="267"/>
                  </a:lnTo>
                  <a:lnTo>
                    <a:pt x="134" y="262"/>
                  </a:lnTo>
                  <a:lnTo>
                    <a:pt x="122" y="261"/>
                  </a:lnTo>
                  <a:lnTo>
                    <a:pt x="110" y="261"/>
                  </a:lnTo>
                  <a:lnTo>
                    <a:pt x="99" y="261"/>
                  </a:lnTo>
                  <a:lnTo>
                    <a:pt x="87" y="262"/>
                  </a:lnTo>
                  <a:lnTo>
                    <a:pt x="74" y="264"/>
                  </a:lnTo>
                  <a:lnTo>
                    <a:pt x="62" y="265"/>
                  </a:lnTo>
                  <a:lnTo>
                    <a:pt x="50" y="267"/>
                  </a:lnTo>
                  <a:lnTo>
                    <a:pt x="38" y="267"/>
                  </a:lnTo>
                  <a:lnTo>
                    <a:pt x="29" y="267"/>
                  </a:lnTo>
                  <a:lnTo>
                    <a:pt x="20" y="265"/>
                  </a:lnTo>
                  <a:lnTo>
                    <a:pt x="13" y="262"/>
                  </a:lnTo>
                  <a:lnTo>
                    <a:pt x="9" y="256"/>
                  </a:lnTo>
                  <a:lnTo>
                    <a:pt x="4" y="250"/>
                  </a:lnTo>
                  <a:lnTo>
                    <a:pt x="1" y="244"/>
                  </a:lnTo>
                  <a:lnTo>
                    <a:pt x="0" y="239"/>
                  </a:lnTo>
                  <a:lnTo>
                    <a:pt x="0" y="231"/>
                  </a:lnTo>
                  <a:lnTo>
                    <a:pt x="0" y="224"/>
                  </a:lnTo>
                  <a:lnTo>
                    <a:pt x="0" y="216"/>
                  </a:lnTo>
                  <a:lnTo>
                    <a:pt x="1" y="208"/>
                  </a:lnTo>
                  <a:lnTo>
                    <a:pt x="3" y="200"/>
                  </a:lnTo>
                  <a:lnTo>
                    <a:pt x="6" y="191"/>
                  </a:lnTo>
                  <a:lnTo>
                    <a:pt x="7" y="184"/>
                  </a:lnTo>
                  <a:lnTo>
                    <a:pt x="9" y="177"/>
                  </a:lnTo>
                  <a:lnTo>
                    <a:pt x="16" y="159"/>
                  </a:lnTo>
                  <a:lnTo>
                    <a:pt x="26" y="137"/>
                  </a:lnTo>
                  <a:lnTo>
                    <a:pt x="41" y="113"/>
                  </a:lnTo>
                  <a:lnTo>
                    <a:pt x="59" y="88"/>
                  </a:lnTo>
                  <a:lnTo>
                    <a:pt x="81" y="63"/>
                  </a:lnTo>
                  <a:lnTo>
                    <a:pt x="104" y="40"/>
                  </a:lnTo>
                  <a:lnTo>
                    <a:pt x="132" y="22"/>
                  </a:lnTo>
                  <a:lnTo>
                    <a:pt x="163" y="7"/>
                  </a:lnTo>
                  <a:lnTo>
                    <a:pt x="196" y="0"/>
                  </a:lnTo>
                  <a:lnTo>
                    <a:pt x="231" y="1"/>
                  </a:lnTo>
                  <a:lnTo>
                    <a:pt x="268" y="12"/>
                  </a:lnTo>
                  <a:lnTo>
                    <a:pt x="306" y="34"/>
                  </a:lnTo>
                  <a:lnTo>
                    <a:pt x="308" y="34"/>
                  </a:lnTo>
                  <a:lnTo>
                    <a:pt x="311" y="38"/>
                  </a:lnTo>
                  <a:lnTo>
                    <a:pt x="315" y="43"/>
                  </a:lnTo>
                  <a:lnTo>
                    <a:pt x="321" y="50"/>
                  </a:lnTo>
                  <a:lnTo>
                    <a:pt x="328" y="59"/>
                  </a:lnTo>
                  <a:lnTo>
                    <a:pt x="334" y="68"/>
                  </a:lnTo>
                  <a:lnTo>
                    <a:pt x="342" y="80"/>
                  </a:lnTo>
                  <a:lnTo>
                    <a:pt x="349" y="90"/>
                  </a:lnTo>
                  <a:lnTo>
                    <a:pt x="355" y="103"/>
                  </a:lnTo>
                  <a:lnTo>
                    <a:pt x="359" y="115"/>
                  </a:lnTo>
                  <a:lnTo>
                    <a:pt x="362" y="128"/>
                  </a:lnTo>
                  <a:lnTo>
                    <a:pt x="362" y="141"/>
                  </a:lnTo>
                  <a:lnTo>
                    <a:pt x="362" y="155"/>
                  </a:lnTo>
                  <a:lnTo>
                    <a:pt x="362" y="172"/>
                  </a:lnTo>
                  <a:lnTo>
                    <a:pt x="362" y="191"/>
                  </a:lnTo>
                  <a:lnTo>
                    <a:pt x="361" y="212"/>
                  </a:lnTo>
                  <a:lnTo>
                    <a:pt x="358" y="234"/>
                  </a:lnTo>
                  <a:lnTo>
                    <a:pt x="355" y="255"/>
                  </a:lnTo>
                  <a:lnTo>
                    <a:pt x="350" y="275"/>
                  </a:lnTo>
                  <a:lnTo>
                    <a:pt x="343" y="295"/>
                  </a:lnTo>
                  <a:lnTo>
                    <a:pt x="336" y="311"/>
                  </a:lnTo>
                  <a:lnTo>
                    <a:pt x="324" y="323"/>
                  </a:lnTo>
                  <a:lnTo>
                    <a:pt x="312" y="331"/>
                  </a:lnTo>
                  <a:lnTo>
                    <a:pt x="296" y="334"/>
                  </a:lnTo>
                  <a:close/>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1" name="Freeform 456"/>
            <p:cNvSpPr>
              <a:spLocks/>
            </p:cNvSpPr>
            <p:nvPr/>
          </p:nvSpPr>
          <p:spPr bwMode="auto">
            <a:xfrm>
              <a:off x="3271" y="2637"/>
              <a:ext cx="91" cy="83"/>
            </a:xfrm>
            <a:custGeom>
              <a:avLst/>
              <a:gdLst>
                <a:gd name="T0" fmla="*/ 13 w 275"/>
                <a:gd name="T1" fmla="*/ 119 h 249"/>
                <a:gd name="T2" fmla="*/ 32 w 275"/>
                <a:gd name="T3" fmla="*/ 85 h 249"/>
                <a:gd name="T4" fmla="*/ 62 w 275"/>
                <a:gd name="T5" fmla="*/ 47 h 249"/>
                <a:gd name="T6" fmla="*/ 102 w 275"/>
                <a:gd name="T7" fmla="*/ 16 h 249"/>
                <a:gd name="T8" fmla="*/ 150 w 275"/>
                <a:gd name="T9" fmla="*/ 0 h 249"/>
                <a:gd name="T10" fmla="*/ 205 w 275"/>
                <a:gd name="T11" fmla="*/ 9 h 249"/>
                <a:gd name="T12" fmla="*/ 234 w 275"/>
                <a:gd name="T13" fmla="*/ 25 h 249"/>
                <a:gd name="T14" fmla="*/ 240 w 275"/>
                <a:gd name="T15" fmla="*/ 32 h 249"/>
                <a:gd name="T16" fmla="*/ 249 w 275"/>
                <a:gd name="T17" fmla="*/ 44 h 249"/>
                <a:gd name="T18" fmla="*/ 261 w 275"/>
                <a:gd name="T19" fmla="*/ 59 h 249"/>
                <a:gd name="T20" fmla="*/ 270 w 275"/>
                <a:gd name="T21" fmla="*/ 76 h 249"/>
                <a:gd name="T22" fmla="*/ 275 w 275"/>
                <a:gd name="T23" fmla="*/ 96 h 249"/>
                <a:gd name="T24" fmla="*/ 275 w 275"/>
                <a:gd name="T25" fmla="*/ 116 h 249"/>
                <a:gd name="T26" fmla="*/ 275 w 275"/>
                <a:gd name="T27" fmla="*/ 143 h 249"/>
                <a:gd name="T28" fmla="*/ 273 w 275"/>
                <a:gd name="T29" fmla="*/ 175 h 249"/>
                <a:gd name="T30" fmla="*/ 267 w 275"/>
                <a:gd name="T31" fmla="*/ 206 h 249"/>
                <a:gd name="T32" fmla="*/ 255 w 275"/>
                <a:gd name="T33" fmla="*/ 231 h 249"/>
                <a:gd name="T34" fmla="*/ 237 w 275"/>
                <a:gd name="T35" fmla="*/ 246 h 249"/>
                <a:gd name="T36" fmla="*/ 214 w 275"/>
                <a:gd name="T37" fmla="*/ 247 h 249"/>
                <a:gd name="T38" fmla="*/ 192 w 275"/>
                <a:gd name="T39" fmla="*/ 241 h 249"/>
                <a:gd name="T40" fmla="*/ 171 w 275"/>
                <a:gd name="T41" fmla="*/ 233 h 249"/>
                <a:gd name="T42" fmla="*/ 150 w 275"/>
                <a:gd name="T43" fmla="*/ 222 h 249"/>
                <a:gd name="T44" fmla="*/ 133 w 275"/>
                <a:gd name="T45" fmla="*/ 212 h 249"/>
                <a:gd name="T46" fmla="*/ 116 w 275"/>
                <a:gd name="T47" fmla="*/ 202 h 249"/>
                <a:gd name="T48" fmla="*/ 102 w 275"/>
                <a:gd name="T49" fmla="*/ 196 h 249"/>
                <a:gd name="T50" fmla="*/ 85 w 275"/>
                <a:gd name="T51" fmla="*/ 194 h 249"/>
                <a:gd name="T52" fmla="*/ 66 w 275"/>
                <a:gd name="T53" fmla="*/ 196 h 249"/>
                <a:gd name="T54" fmla="*/ 47 w 275"/>
                <a:gd name="T55" fmla="*/ 197 h 249"/>
                <a:gd name="T56" fmla="*/ 29 w 275"/>
                <a:gd name="T57" fmla="*/ 199 h 249"/>
                <a:gd name="T58" fmla="*/ 16 w 275"/>
                <a:gd name="T59" fmla="*/ 197 h 249"/>
                <a:gd name="T60" fmla="*/ 7 w 275"/>
                <a:gd name="T61" fmla="*/ 191 h 249"/>
                <a:gd name="T62" fmla="*/ 1 w 275"/>
                <a:gd name="T63" fmla="*/ 183 h 249"/>
                <a:gd name="T64" fmla="*/ 0 w 275"/>
                <a:gd name="T65" fmla="*/ 172 h 249"/>
                <a:gd name="T66" fmla="*/ 0 w 275"/>
                <a:gd name="T67" fmla="*/ 162 h 249"/>
                <a:gd name="T68" fmla="*/ 3 w 275"/>
                <a:gd name="T69" fmla="*/ 150 h 249"/>
                <a:gd name="T70" fmla="*/ 6 w 275"/>
                <a:gd name="T71" fmla="*/ 138 h 249"/>
                <a:gd name="T72" fmla="*/ 7 w 275"/>
                <a:gd name="T73" fmla="*/ 132 h 2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75"/>
                <a:gd name="T112" fmla="*/ 0 h 249"/>
                <a:gd name="T113" fmla="*/ 275 w 275"/>
                <a:gd name="T114" fmla="*/ 249 h 24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75" h="249">
                  <a:moveTo>
                    <a:pt x="7" y="132"/>
                  </a:moveTo>
                  <a:lnTo>
                    <a:pt x="13" y="119"/>
                  </a:lnTo>
                  <a:lnTo>
                    <a:pt x="21" y="103"/>
                  </a:lnTo>
                  <a:lnTo>
                    <a:pt x="32" y="85"/>
                  </a:lnTo>
                  <a:lnTo>
                    <a:pt x="46" y="66"/>
                  </a:lnTo>
                  <a:lnTo>
                    <a:pt x="62" y="47"/>
                  </a:lnTo>
                  <a:lnTo>
                    <a:pt x="81" y="31"/>
                  </a:lnTo>
                  <a:lnTo>
                    <a:pt x="102" y="16"/>
                  </a:lnTo>
                  <a:lnTo>
                    <a:pt x="125" y="6"/>
                  </a:lnTo>
                  <a:lnTo>
                    <a:pt x="150" y="0"/>
                  </a:lnTo>
                  <a:lnTo>
                    <a:pt x="177" y="0"/>
                  </a:lnTo>
                  <a:lnTo>
                    <a:pt x="205" y="9"/>
                  </a:lnTo>
                  <a:lnTo>
                    <a:pt x="233" y="25"/>
                  </a:lnTo>
                  <a:lnTo>
                    <a:pt x="234" y="25"/>
                  </a:lnTo>
                  <a:lnTo>
                    <a:pt x="237" y="28"/>
                  </a:lnTo>
                  <a:lnTo>
                    <a:pt x="240" y="32"/>
                  </a:lnTo>
                  <a:lnTo>
                    <a:pt x="245" y="37"/>
                  </a:lnTo>
                  <a:lnTo>
                    <a:pt x="249" y="44"/>
                  </a:lnTo>
                  <a:lnTo>
                    <a:pt x="255" y="51"/>
                  </a:lnTo>
                  <a:lnTo>
                    <a:pt x="261" y="59"/>
                  </a:lnTo>
                  <a:lnTo>
                    <a:pt x="265" y="68"/>
                  </a:lnTo>
                  <a:lnTo>
                    <a:pt x="270" y="76"/>
                  </a:lnTo>
                  <a:lnTo>
                    <a:pt x="273" y="87"/>
                  </a:lnTo>
                  <a:lnTo>
                    <a:pt x="275" y="96"/>
                  </a:lnTo>
                  <a:lnTo>
                    <a:pt x="275" y="106"/>
                  </a:lnTo>
                  <a:lnTo>
                    <a:pt x="275" y="116"/>
                  </a:lnTo>
                  <a:lnTo>
                    <a:pt x="275" y="128"/>
                  </a:lnTo>
                  <a:lnTo>
                    <a:pt x="275" y="143"/>
                  </a:lnTo>
                  <a:lnTo>
                    <a:pt x="274" y="159"/>
                  </a:lnTo>
                  <a:lnTo>
                    <a:pt x="273" y="175"/>
                  </a:lnTo>
                  <a:lnTo>
                    <a:pt x="270" y="190"/>
                  </a:lnTo>
                  <a:lnTo>
                    <a:pt x="267" y="206"/>
                  </a:lnTo>
                  <a:lnTo>
                    <a:pt x="261" y="219"/>
                  </a:lnTo>
                  <a:lnTo>
                    <a:pt x="255" y="231"/>
                  </a:lnTo>
                  <a:lnTo>
                    <a:pt x="247" y="240"/>
                  </a:lnTo>
                  <a:lnTo>
                    <a:pt x="237" y="246"/>
                  </a:lnTo>
                  <a:lnTo>
                    <a:pt x="225" y="249"/>
                  </a:lnTo>
                  <a:lnTo>
                    <a:pt x="214" y="247"/>
                  </a:lnTo>
                  <a:lnTo>
                    <a:pt x="203" y="246"/>
                  </a:lnTo>
                  <a:lnTo>
                    <a:pt x="192" y="241"/>
                  </a:lnTo>
                  <a:lnTo>
                    <a:pt x="181" y="238"/>
                  </a:lnTo>
                  <a:lnTo>
                    <a:pt x="171" y="233"/>
                  </a:lnTo>
                  <a:lnTo>
                    <a:pt x="161" y="228"/>
                  </a:lnTo>
                  <a:lnTo>
                    <a:pt x="150" y="222"/>
                  </a:lnTo>
                  <a:lnTo>
                    <a:pt x="141" y="216"/>
                  </a:lnTo>
                  <a:lnTo>
                    <a:pt x="133" y="212"/>
                  </a:lnTo>
                  <a:lnTo>
                    <a:pt x="125" y="206"/>
                  </a:lnTo>
                  <a:lnTo>
                    <a:pt x="116" y="202"/>
                  </a:lnTo>
                  <a:lnTo>
                    <a:pt x="109" y="199"/>
                  </a:lnTo>
                  <a:lnTo>
                    <a:pt x="102" y="196"/>
                  </a:lnTo>
                  <a:lnTo>
                    <a:pt x="94" y="194"/>
                  </a:lnTo>
                  <a:lnTo>
                    <a:pt x="85" y="194"/>
                  </a:lnTo>
                  <a:lnTo>
                    <a:pt x="75" y="194"/>
                  </a:lnTo>
                  <a:lnTo>
                    <a:pt x="66" y="196"/>
                  </a:lnTo>
                  <a:lnTo>
                    <a:pt x="56" y="197"/>
                  </a:lnTo>
                  <a:lnTo>
                    <a:pt x="47" y="197"/>
                  </a:lnTo>
                  <a:lnTo>
                    <a:pt x="38" y="199"/>
                  </a:lnTo>
                  <a:lnTo>
                    <a:pt x="29" y="199"/>
                  </a:lnTo>
                  <a:lnTo>
                    <a:pt x="22" y="199"/>
                  </a:lnTo>
                  <a:lnTo>
                    <a:pt x="16" y="197"/>
                  </a:lnTo>
                  <a:lnTo>
                    <a:pt x="10" y="196"/>
                  </a:lnTo>
                  <a:lnTo>
                    <a:pt x="7" y="191"/>
                  </a:lnTo>
                  <a:lnTo>
                    <a:pt x="4" y="187"/>
                  </a:lnTo>
                  <a:lnTo>
                    <a:pt x="1" y="183"/>
                  </a:lnTo>
                  <a:lnTo>
                    <a:pt x="1" y="178"/>
                  </a:lnTo>
                  <a:lnTo>
                    <a:pt x="0" y="172"/>
                  </a:lnTo>
                  <a:lnTo>
                    <a:pt x="0" y="168"/>
                  </a:lnTo>
                  <a:lnTo>
                    <a:pt x="0" y="162"/>
                  </a:lnTo>
                  <a:lnTo>
                    <a:pt x="1" y="156"/>
                  </a:lnTo>
                  <a:lnTo>
                    <a:pt x="3" y="150"/>
                  </a:lnTo>
                  <a:lnTo>
                    <a:pt x="4" y="144"/>
                  </a:lnTo>
                  <a:lnTo>
                    <a:pt x="6" y="138"/>
                  </a:lnTo>
                  <a:lnTo>
                    <a:pt x="7"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2" name="Freeform 457"/>
            <p:cNvSpPr>
              <a:spLocks/>
            </p:cNvSpPr>
            <p:nvPr/>
          </p:nvSpPr>
          <p:spPr bwMode="auto">
            <a:xfrm>
              <a:off x="3531" y="2830"/>
              <a:ext cx="118" cy="68"/>
            </a:xfrm>
            <a:custGeom>
              <a:avLst/>
              <a:gdLst>
                <a:gd name="T0" fmla="*/ 69 w 354"/>
                <a:gd name="T1" fmla="*/ 3 h 204"/>
                <a:gd name="T2" fmla="*/ 87 w 354"/>
                <a:gd name="T3" fmla="*/ 6 h 204"/>
                <a:gd name="T4" fmla="*/ 106 w 354"/>
                <a:gd name="T5" fmla="*/ 10 h 204"/>
                <a:gd name="T6" fmla="*/ 128 w 354"/>
                <a:gd name="T7" fmla="*/ 16 h 204"/>
                <a:gd name="T8" fmla="*/ 150 w 354"/>
                <a:gd name="T9" fmla="*/ 22 h 204"/>
                <a:gd name="T10" fmla="*/ 174 w 354"/>
                <a:gd name="T11" fmla="*/ 29 h 204"/>
                <a:gd name="T12" fmla="*/ 198 w 354"/>
                <a:gd name="T13" fmla="*/ 37 h 204"/>
                <a:gd name="T14" fmla="*/ 220 w 354"/>
                <a:gd name="T15" fmla="*/ 44 h 204"/>
                <a:gd name="T16" fmla="*/ 243 w 354"/>
                <a:gd name="T17" fmla="*/ 53 h 204"/>
                <a:gd name="T18" fmla="*/ 264 w 354"/>
                <a:gd name="T19" fmla="*/ 62 h 204"/>
                <a:gd name="T20" fmla="*/ 285 w 354"/>
                <a:gd name="T21" fmla="*/ 70 h 204"/>
                <a:gd name="T22" fmla="*/ 301 w 354"/>
                <a:gd name="T23" fmla="*/ 79 h 204"/>
                <a:gd name="T24" fmla="*/ 315 w 354"/>
                <a:gd name="T25" fmla="*/ 90 h 204"/>
                <a:gd name="T26" fmla="*/ 329 w 354"/>
                <a:gd name="T27" fmla="*/ 98 h 204"/>
                <a:gd name="T28" fmla="*/ 338 w 354"/>
                <a:gd name="T29" fmla="*/ 107 h 204"/>
                <a:gd name="T30" fmla="*/ 345 w 354"/>
                <a:gd name="T31" fmla="*/ 116 h 204"/>
                <a:gd name="T32" fmla="*/ 351 w 354"/>
                <a:gd name="T33" fmla="*/ 125 h 204"/>
                <a:gd name="T34" fmla="*/ 354 w 354"/>
                <a:gd name="T35" fmla="*/ 132 h 204"/>
                <a:gd name="T36" fmla="*/ 354 w 354"/>
                <a:gd name="T37" fmla="*/ 141 h 204"/>
                <a:gd name="T38" fmla="*/ 352 w 354"/>
                <a:gd name="T39" fmla="*/ 150 h 204"/>
                <a:gd name="T40" fmla="*/ 348 w 354"/>
                <a:gd name="T41" fmla="*/ 157 h 204"/>
                <a:gd name="T42" fmla="*/ 342 w 354"/>
                <a:gd name="T43" fmla="*/ 166 h 204"/>
                <a:gd name="T44" fmla="*/ 333 w 354"/>
                <a:gd name="T45" fmla="*/ 173 h 204"/>
                <a:gd name="T46" fmla="*/ 321 w 354"/>
                <a:gd name="T47" fmla="*/ 181 h 204"/>
                <a:gd name="T48" fmla="*/ 307 w 354"/>
                <a:gd name="T49" fmla="*/ 188 h 204"/>
                <a:gd name="T50" fmla="*/ 290 w 354"/>
                <a:gd name="T51" fmla="*/ 194 h 204"/>
                <a:gd name="T52" fmla="*/ 268 w 354"/>
                <a:gd name="T53" fmla="*/ 199 h 204"/>
                <a:gd name="T54" fmla="*/ 245 w 354"/>
                <a:gd name="T55" fmla="*/ 201 h 204"/>
                <a:gd name="T56" fmla="*/ 220 w 354"/>
                <a:gd name="T57" fmla="*/ 203 h 204"/>
                <a:gd name="T58" fmla="*/ 193 w 354"/>
                <a:gd name="T59" fmla="*/ 204 h 204"/>
                <a:gd name="T60" fmla="*/ 167 w 354"/>
                <a:gd name="T61" fmla="*/ 203 h 204"/>
                <a:gd name="T62" fmla="*/ 140 w 354"/>
                <a:gd name="T63" fmla="*/ 200 h 204"/>
                <a:gd name="T64" fmla="*/ 117 w 354"/>
                <a:gd name="T65" fmla="*/ 197 h 204"/>
                <a:gd name="T66" fmla="*/ 94 w 354"/>
                <a:gd name="T67" fmla="*/ 193 h 204"/>
                <a:gd name="T68" fmla="*/ 77 w 354"/>
                <a:gd name="T69" fmla="*/ 185 h 204"/>
                <a:gd name="T70" fmla="*/ 62 w 354"/>
                <a:gd name="T71" fmla="*/ 178 h 204"/>
                <a:gd name="T72" fmla="*/ 52 w 354"/>
                <a:gd name="T73" fmla="*/ 171 h 204"/>
                <a:gd name="T74" fmla="*/ 44 w 354"/>
                <a:gd name="T75" fmla="*/ 159 h 204"/>
                <a:gd name="T76" fmla="*/ 36 w 354"/>
                <a:gd name="T77" fmla="*/ 143 h 204"/>
                <a:gd name="T78" fmla="*/ 25 w 354"/>
                <a:gd name="T79" fmla="*/ 125 h 204"/>
                <a:gd name="T80" fmla="*/ 16 w 354"/>
                <a:gd name="T81" fmla="*/ 104 h 204"/>
                <a:gd name="T82" fmla="*/ 8 w 354"/>
                <a:gd name="T83" fmla="*/ 84 h 204"/>
                <a:gd name="T84" fmla="*/ 2 w 354"/>
                <a:gd name="T85" fmla="*/ 63 h 204"/>
                <a:gd name="T86" fmla="*/ 0 w 354"/>
                <a:gd name="T87" fmla="*/ 42 h 204"/>
                <a:gd name="T88" fmla="*/ 2 w 354"/>
                <a:gd name="T89" fmla="*/ 26 h 204"/>
                <a:gd name="T90" fmla="*/ 9 w 354"/>
                <a:gd name="T91" fmla="*/ 11 h 204"/>
                <a:gd name="T92" fmla="*/ 21 w 354"/>
                <a:gd name="T93" fmla="*/ 3 h 204"/>
                <a:gd name="T94" fmla="*/ 41 w 354"/>
                <a:gd name="T95" fmla="*/ 0 h 204"/>
                <a:gd name="T96" fmla="*/ 69 w 354"/>
                <a:gd name="T97" fmla="*/ 3 h 204"/>
                <a:gd name="T98" fmla="*/ 69 w 354"/>
                <a:gd name="T99" fmla="*/ 3 h 2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4"/>
                <a:gd name="T151" fmla="*/ 0 h 204"/>
                <a:gd name="T152" fmla="*/ 354 w 354"/>
                <a:gd name="T153" fmla="*/ 204 h 20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4" h="204">
                  <a:moveTo>
                    <a:pt x="69" y="3"/>
                  </a:moveTo>
                  <a:lnTo>
                    <a:pt x="87" y="6"/>
                  </a:lnTo>
                  <a:lnTo>
                    <a:pt x="106" y="10"/>
                  </a:lnTo>
                  <a:lnTo>
                    <a:pt x="128" y="16"/>
                  </a:lnTo>
                  <a:lnTo>
                    <a:pt x="150" y="22"/>
                  </a:lnTo>
                  <a:lnTo>
                    <a:pt x="174" y="29"/>
                  </a:lnTo>
                  <a:lnTo>
                    <a:pt x="198" y="37"/>
                  </a:lnTo>
                  <a:lnTo>
                    <a:pt x="220" y="44"/>
                  </a:lnTo>
                  <a:lnTo>
                    <a:pt x="243" y="53"/>
                  </a:lnTo>
                  <a:lnTo>
                    <a:pt x="264" y="62"/>
                  </a:lnTo>
                  <a:lnTo>
                    <a:pt x="285" y="70"/>
                  </a:lnTo>
                  <a:lnTo>
                    <a:pt x="301" y="79"/>
                  </a:lnTo>
                  <a:lnTo>
                    <a:pt x="315" y="90"/>
                  </a:lnTo>
                  <a:lnTo>
                    <a:pt x="329" y="98"/>
                  </a:lnTo>
                  <a:lnTo>
                    <a:pt x="338" y="107"/>
                  </a:lnTo>
                  <a:lnTo>
                    <a:pt x="345" y="116"/>
                  </a:lnTo>
                  <a:lnTo>
                    <a:pt x="351" y="125"/>
                  </a:lnTo>
                  <a:lnTo>
                    <a:pt x="354" y="132"/>
                  </a:lnTo>
                  <a:lnTo>
                    <a:pt x="354" y="141"/>
                  </a:lnTo>
                  <a:lnTo>
                    <a:pt x="352" y="150"/>
                  </a:lnTo>
                  <a:lnTo>
                    <a:pt x="348" y="157"/>
                  </a:lnTo>
                  <a:lnTo>
                    <a:pt x="342" y="166"/>
                  </a:lnTo>
                  <a:lnTo>
                    <a:pt x="333" y="173"/>
                  </a:lnTo>
                  <a:lnTo>
                    <a:pt x="321" y="181"/>
                  </a:lnTo>
                  <a:lnTo>
                    <a:pt x="307" y="188"/>
                  </a:lnTo>
                  <a:lnTo>
                    <a:pt x="290" y="194"/>
                  </a:lnTo>
                  <a:lnTo>
                    <a:pt x="268" y="199"/>
                  </a:lnTo>
                  <a:lnTo>
                    <a:pt x="245" y="201"/>
                  </a:lnTo>
                  <a:lnTo>
                    <a:pt x="220" y="203"/>
                  </a:lnTo>
                  <a:lnTo>
                    <a:pt x="193" y="204"/>
                  </a:lnTo>
                  <a:lnTo>
                    <a:pt x="167" y="203"/>
                  </a:lnTo>
                  <a:lnTo>
                    <a:pt x="140" y="200"/>
                  </a:lnTo>
                  <a:lnTo>
                    <a:pt x="117" y="197"/>
                  </a:lnTo>
                  <a:lnTo>
                    <a:pt x="94" y="193"/>
                  </a:lnTo>
                  <a:lnTo>
                    <a:pt x="77" y="185"/>
                  </a:lnTo>
                  <a:lnTo>
                    <a:pt x="62" y="178"/>
                  </a:lnTo>
                  <a:lnTo>
                    <a:pt x="52" y="171"/>
                  </a:lnTo>
                  <a:lnTo>
                    <a:pt x="44" y="159"/>
                  </a:lnTo>
                  <a:lnTo>
                    <a:pt x="36" y="143"/>
                  </a:lnTo>
                  <a:lnTo>
                    <a:pt x="25" y="125"/>
                  </a:lnTo>
                  <a:lnTo>
                    <a:pt x="16" y="104"/>
                  </a:lnTo>
                  <a:lnTo>
                    <a:pt x="8" y="84"/>
                  </a:lnTo>
                  <a:lnTo>
                    <a:pt x="2" y="63"/>
                  </a:lnTo>
                  <a:lnTo>
                    <a:pt x="0" y="42"/>
                  </a:lnTo>
                  <a:lnTo>
                    <a:pt x="2" y="26"/>
                  </a:lnTo>
                  <a:lnTo>
                    <a:pt x="9" y="11"/>
                  </a:lnTo>
                  <a:lnTo>
                    <a:pt x="21" y="3"/>
                  </a:lnTo>
                  <a:lnTo>
                    <a:pt x="41" y="0"/>
                  </a:lnTo>
                  <a:lnTo>
                    <a:pt x="69" y="3"/>
                  </a:lnTo>
                  <a:close/>
                </a:path>
              </a:pathLst>
            </a:custGeom>
            <a:solidFill>
              <a:srgbClr val="D1FF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3" name="Freeform 458"/>
            <p:cNvSpPr>
              <a:spLocks/>
            </p:cNvSpPr>
            <p:nvPr/>
          </p:nvSpPr>
          <p:spPr bwMode="auto">
            <a:xfrm>
              <a:off x="3551" y="2836"/>
              <a:ext cx="98" cy="59"/>
            </a:xfrm>
            <a:custGeom>
              <a:avLst/>
              <a:gdLst>
                <a:gd name="T0" fmla="*/ 58 w 295"/>
                <a:gd name="T1" fmla="*/ 3 h 179"/>
                <a:gd name="T2" fmla="*/ 72 w 295"/>
                <a:gd name="T3" fmla="*/ 6 h 179"/>
                <a:gd name="T4" fmla="*/ 90 w 295"/>
                <a:gd name="T5" fmla="*/ 11 h 179"/>
                <a:gd name="T6" fmla="*/ 108 w 295"/>
                <a:gd name="T7" fmla="*/ 15 h 179"/>
                <a:gd name="T8" fmla="*/ 127 w 295"/>
                <a:gd name="T9" fmla="*/ 21 h 179"/>
                <a:gd name="T10" fmla="*/ 146 w 295"/>
                <a:gd name="T11" fmla="*/ 27 h 179"/>
                <a:gd name="T12" fmla="*/ 165 w 295"/>
                <a:gd name="T13" fmla="*/ 33 h 179"/>
                <a:gd name="T14" fmla="*/ 184 w 295"/>
                <a:gd name="T15" fmla="*/ 40 h 179"/>
                <a:gd name="T16" fmla="*/ 203 w 295"/>
                <a:gd name="T17" fmla="*/ 47 h 179"/>
                <a:gd name="T18" fmla="*/ 221 w 295"/>
                <a:gd name="T19" fmla="*/ 55 h 179"/>
                <a:gd name="T20" fmla="*/ 237 w 295"/>
                <a:gd name="T21" fmla="*/ 62 h 179"/>
                <a:gd name="T22" fmla="*/ 251 w 295"/>
                <a:gd name="T23" fmla="*/ 70 h 179"/>
                <a:gd name="T24" fmla="*/ 262 w 295"/>
                <a:gd name="T25" fmla="*/ 78 h 179"/>
                <a:gd name="T26" fmla="*/ 273 w 295"/>
                <a:gd name="T27" fmla="*/ 86 h 179"/>
                <a:gd name="T28" fmla="*/ 281 w 295"/>
                <a:gd name="T29" fmla="*/ 93 h 179"/>
                <a:gd name="T30" fmla="*/ 287 w 295"/>
                <a:gd name="T31" fmla="*/ 102 h 179"/>
                <a:gd name="T32" fmla="*/ 292 w 295"/>
                <a:gd name="T33" fmla="*/ 109 h 179"/>
                <a:gd name="T34" fmla="*/ 295 w 295"/>
                <a:gd name="T35" fmla="*/ 117 h 179"/>
                <a:gd name="T36" fmla="*/ 295 w 295"/>
                <a:gd name="T37" fmla="*/ 124 h 179"/>
                <a:gd name="T38" fmla="*/ 293 w 295"/>
                <a:gd name="T39" fmla="*/ 131 h 179"/>
                <a:gd name="T40" fmla="*/ 290 w 295"/>
                <a:gd name="T41" fmla="*/ 139 h 179"/>
                <a:gd name="T42" fmla="*/ 284 w 295"/>
                <a:gd name="T43" fmla="*/ 146 h 179"/>
                <a:gd name="T44" fmla="*/ 277 w 295"/>
                <a:gd name="T45" fmla="*/ 152 h 179"/>
                <a:gd name="T46" fmla="*/ 268 w 295"/>
                <a:gd name="T47" fmla="*/ 158 h 179"/>
                <a:gd name="T48" fmla="*/ 255 w 295"/>
                <a:gd name="T49" fmla="*/ 165 h 179"/>
                <a:gd name="T50" fmla="*/ 242 w 295"/>
                <a:gd name="T51" fmla="*/ 170 h 179"/>
                <a:gd name="T52" fmla="*/ 224 w 295"/>
                <a:gd name="T53" fmla="*/ 174 h 179"/>
                <a:gd name="T54" fmla="*/ 205 w 295"/>
                <a:gd name="T55" fmla="*/ 177 h 179"/>
                <a:gd name="T56" fmla="*/ 183 w 295"/>
                <a:gd name="T57" fmla="*/ 179 h 179"/>
                <a:gd name="T58" fmla="*/ 161 w 295"/>
                <a:gd name="T59" fmla="*/ 179 h 179"/>
                <a:gd name="T60" fmla="*/ 139 w 295"/>
                <a:gd name="T61" fmla="*/ 177 h 179"/>
                <a:gd name="T62" fmla="*/ 118 w 295"/>
                <a:gd name="T63" fmla="*/ 176 h 179"/>
                <a:gd name="T64" fmla="*/ 97 w 295"/>
                <a:gd name="T65" fmla="*/ 173 h 179"/>
                <a:gd name="T66" fmla="*/ 80 w 295"/>
                <a:gd name="T67" fmla="*/ 168 h 179"/>
                <a:gd name="T68" fmla="*/ 63 w 295"/>
                <a:gd name="T69" fmla="*/ 164 h 179"/>
                <a:gd name="T70" fmla="*/ 52 w 295"/>
                <a:gd name="T71" fmla="*/ 156 h 179"/>
                <a:gd name="T72" fmla="*/ 43 w 295"/>
                <a:gd name="T73" fmla="*/ 151 h 179"/>
                <a:gd name="T74" fmla="*/ 37 w 295"/>
                <a:gd name="T75" fmla="*/ 140 h 179"/>
                <a:gd name="T76" fmla="*/ 30 w 295"/>
                <a:gd name="T77" fmla="*/ 126 h 179"/>
                <a:gd name="T78" fmla="*/ 22 w 295"/>
                <a:gd name="T79" fmla="*/ 109 h 179"/>
                <a:gd name="T80" fmla="*/ 13 w 295"/>
                <a:gd name="T81" fmla="*/ 92 h 179"/>
                <a:gd name="T82" fmla="*/ 7 w 295"/>
                <a:gd name="T83" fmla="*/ 74 h 179"/>
                <a:gd name="T84" fmla="*/ 2 w 295"/>
                <a:gd name="T85" fmla="*/ 55 h 179"/>
                <a:gd name="T86" fmla="*/ 0 w 295"/>
                <a:gd name="T87" fmla="*/ 39 h 179"/>
                <a:gd name="T88" fmla="*/ 2 w 295"/>
                <a:gd name="T89" fmla="*/ 22 h 179"/>
                <a:gd name="T90" fmla="*/ 7 w 295"/>
                <a:gd name="T91" fmla="*/ 11 h 179"/>
                <a:gd name="T92" fmla="*/ 18 w 295"/>
                <a:gd name="T93" fmla="*/ 3 h 179"/>
                <a:gd name="T94" fmla="*/ 34 w 295"/>
                <a:gd name="T95" fmla="*/ 0 h 179"/>
                <a:gd name="T96" fmla="*/ 58 w 295"/>
                <a:gd name="T97" fmla="*/ 3 h 179"/>
                <a:gd name="T98" fmla="*/ 58 w 295"/>
                <a:gd name="T99" fmla="*/ 3 h 17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95"/>
                <a:gd name="T151" fmla="*/ 0 h 179"/>
                <a:gd name="T152" fmla="*/ 295 w 295"/>
                <a:gd name="T153" fmla="*/ 179 h 17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95" h="179">
                  <a:moveTo>
                    <a:pt x="58" y="3"/>
                  </a:moveTo>
                  <a:lnTo>
                    <a:pt x="72" y="6"/>
                  </a:lnTo>
                  <a:lnTo>
                    <a:pt x="90" y="11"/>
                  </a:lnTo>
                  <a:lnTo>
                    <a:pt x="108" y="15"/>
                  </a:lnTo>
                  <a:lnTo>
                    <a:pt x="127" y="21"/>
                  </a:lnTo>
                  <a:lnTo>
                    <a:pt x="146" y="27"/>
                  </a:lnTo>
                  <a:lnTo>
                    <a:pt x="165" y="33"/>
                  </a:lnTo>
                  <a:lnTo>
                    <a:pt x="184" y="40"/>
                  </a:lnTo>
                  <a:lnTo>
                    <a:pt x="203" y="47"/>
                  </a:lnTo>
                  <a:lnTo>
                    <a:pt x="221" y="55"/>
                  </a:lnTo>
                  <a:lnTo>
                    <a:pt x="237" y="62"/>
                  </a:lnTo>
                  <a:lnTo>
                    <a:pt x="251" y="70"/>
                  </a:lnTo>
                  <a:lnTo>
                    <a:pt x="262" y="78"/>
                  </a:lnTo>
                  <a:lnTo>
                    <a:pt x="273" y="86"/>
                  </a:lnTo>
                  <a:lnTo>
                    <a:pt x="281" y="93"/>
                  </a:lnTo>
                  <a:lnTo>
                    <a:pt x="287" y="102"/>
                  </a:lnTo>
                  <a:lnTo>
                    <a:pt x="292" y="109"/>
                  </a:lnTo>
                  <a:lnTo>
                    <a:pt x="295" y="117"/>
                  </a:lnTo>
                  <a:lnTo>
                    <a:pt x="295" y="124"/>
                  </a:lnTo>
                  <a:lnTo>
                    <a:pt x="293" y="131"/>
                  </a:lnTo>
                  <a:lnTo>
                    <a:pt x="290" y="139"/>
                  </a:lnTo>
                  <a:lnTo>
                    <a:pt x="284" y="146"/>
                  </a:lnTo>
                  <a:lnTo>
                    <a:pt x="277" y="152"/>
                  </a:lnTo>
                  <a:lnTo>
                    <a:pt x="268" y="158"/>
                  </a:lnTo>
                  <a:lnTo>
                    <a:pt x="255" y="165"/>
                  </a:lnTo>
                  <a:lnTo>
                    <a:pt x="242" y="170"/>
                  </a:lnTo>
                  <a:lnTo>
                    <a:pt x="224" y="174"/>
                  </a:lnTo>
                  <a:lnTo>
                    <a:pt x="205" y="177"/>
                  </a:lnTo>
                  <a:lnTo>
                    <a:pt x="183" y="179"/>
                  </a:lnTo>
                  <a:lnTo>
                    <a:pt x="161" y="179"/>
                  </a:lnTo>
                  <a:lnTo>
                    <a:pt x="139" y="177"/>
                  </a:lnTo>
                  <a:lnTo>
                    <a:pt x="118" y="176"/>
                  </a:lnTo>
                  <a:lnTo>
                    <a:pt x="97" y="173"/>
                  </a:lnTo>
                  <a:lnTo>
                    <a:pt x="80" y="168"/>
                  </a:lnTo>
                  <a:lnTo>
                    <a:pt x="63" y="164"/>
                  </a:lnTo>
                  <a:lnTo>
                    <a:pt x="52" y="156"/>
                  </a:lnTo>
                  <a:lnTo>
                    <a:pt x="43" y="151"/>
                  </a:lnTo>
                  <a:lnTo>
                    <a:pt x="37" y="140"/>
                  </a:lnTo>
                  <a:lnTo>
                    <a:pt x="30" y="126"/>
                  </a:lnTo>
                  <a:lnTo>
                    <a:pt x="22" y="109"/>
                  </a:lnTo>
                  <a:lnTo>
                    <a:pt x="13" y="92"/>
                  </a:lnTo>
                  <a:lnTo>
                    <a:pt x="7" y="74"/>
                  </a:lnTo>
                  <a:lnTo>
                    <a:pt x="2" y="55"/>
                  </a:lnTo>
                  <a:lnTo>
                    <a:pt x="0" y="39"/>
                  </a:lnTo>
                  <a:lnTo>
                    <a:pt x="2" y="22"/>
                  </a:lnTo>
                  <a:lnTo>
                    <a:pt x="7" y="11"/>
                  </a:lnTo>
                  <a:lnTo>
                    <a:pt x="18" y="3"/>
                  </a:lnTo>
                  <a:lnTo>
                    <a:pt x="34" y="0"/>
                  </a:lnTo>
                  <a:lnTo>
                    <a:pt x="58" y="3"/>
                  </a:lnTo>
                  <a:close/>
                </a:path>
              </a:pathLst>
            </a:custGeom>
            <a:solidFill>
              <a:srgbClr val="DEF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4" name="Freeform 459"/>
            <p:cNvSpPr>
              <a:spLocks/>
            </p:cNvSpPr>
            <p:nvPr/>
          </p:nvSpPr>
          <p:spPr bwMode="auto">
            <a:xfrm>
              <a:off x="3571" y="2842"/>
              <a:ext cx="79" cy="51"/>
            </a:xfrm>
            <a:custGeom>
              <a:avLst/>
              <a:gdLst>
                <a:gd name="T0" fmla="*/ 47 w 237"/>
                <a:gd name="T1" fmla="*/ 2 h 151"/>
                <a:gd name="T2" fmla="*/ 59 w 237"/>
                <a:gd name="T3" fmla="*/ 4 h 151"/>
                <a:gd name="T4" fmla="*/ 72 w 237"/>
                <a:gd name="T5" fmla="*/ 8 h 151"/>
                <a:gd name="T6" fmla="*/ 87 w 237"/>
                <a:gd name="T7" fmla="*/ 11 h 151"/>
                <a:gd name="T8" fmla="*/ 102 w 237"/>
                <a:gd name="T9" fmla="*/ 16 h 151"/>
                <a:gd name="T10" fmla="*/ 116 w 237"/>
                <a:gd name="T11" fmla="*/ 22 h 151"/>
                <a:gd name="T12" fmla="*/ 133 w 237"/>
                <a:gd name="T13" fmla="*/ 27 h 151"/>
                <a:gd name="T14" fmla="*/ 147 w 237"/>
                <a:gd name="T15" fmla="*/ 32 h 151"/>
                <a:gd name="T16" fmla="*/ 162 w 237"/>
                <a:gd name="T17" fmla="*/ 39 h 151"/>
                <a:gd name="T18" fmla="*/ 177 w 237"/>
                <a:gd name="T19" fmla="*/ 45 h 151"/>
                <a:gd name="T20" fmla="*/ 190 w 237"/>
                <a:gd name="T21" fmla="*/ 51 h 151"/>
                <a:gd name="T22" fmla="*/ 202 w 237"/>
                <a:gd name="T23" fmla="*/ 58 h 151"/>
                <a:gd name="T24" fmla="*/ 211 w 237"/>
                <a:gd name="T25" fmla="*/ 66 h 151"/>
                <a:gd name="T26" fmla="*/ 220 w 237"/>
                <a:gd name="T27" fmla="*/ 72 h 151"/>
                <a:gd name="T28" fmla="*/ 225 w 237"/>
                <a:gd name="T29" fmla="*/ 79 h 151"/>
                <a:gd name="T30" fmla="*/ 231 w 237"/>
                <a:gd name="T31" fmla="*/ 85 h 151"/>
                <a:gd name="T32" fmla="*/ 234 w 237"/>
                <a:gd name="T33" fmla="*/ 92 h 151"/>
                <a:gd name="T34" fmla="*/ 237 w 237"/>
                <a:gd name="T35" fmla="*/ 98 h 151"/>
                <a:gd name="T36" fmla="*/ 237 w 237"/>
                <a:gd name="T37" fmla="*/ 104 h 151"/>
                <a:gd name="T38" fmla="*/ 236 w 237"/>
                <a:gd name="T39" fmla="*/ 111 h 151"/>
                <a:gd name="T40" fmla="*/ 233 w 237"/>
                <a:gd name="T41" fmla="*/ 117 h 151"/>
                <a:gd name="T42" fmla="*/ 228 w 237"/>
                <a:gd name="T43" fmla="*/ 123 h 151"/>
                <a:gd name="T44" fmla="*/ 222 w 237"/>
                <a:gd name="T45" fmla="*/ 129 h 151"/>
                <a:gd name="T46" fmla="*/ 215 w 237"/>
                <a:gd name="T47" fmla="*/ 134 h 151"/>
                <a:gd name="T48" fmla="*/ 205 w 237"/>
                <a:gd name="T49" fmla="*/ 139 h 151"/>
                <a:gd name="T50" fmla="*/ 194 w 237"/>
                <a:gd name="T51" fmla="*/ 144 h 151"/>
                <a:gd name="T52" fmla="*/ 180 w 237"/>
                <a:gd name="T53" fmla="*/ 147 h 151"/>
                <a:gd name="T54" fmla="*/ 164 w 237"/>
                <a:gd name="T55" fmla="*/ 150 h 151"/>
                <a:gd name="T56" fmla="*/ 147 w 237"/>
                <a:gd name="T57" fmla="*/ 150 h 151"/>
                <a:gd name="T58" fmla="*/ 130 w 237"/>
                <a:gd name="T59" fmla="*/ 151 h 151"/>
                <a:gd name="T60" fmla="*/ 112 w 237"/>
                <a:gd name="T61" fmla="*/ 150 h 151"/>
                <a:gd name="T62" fmla="*/ 94 w 237"/>
                <a:gd name="T63" fmla="*/ 148 h 151"/>
                <a:gd name="T64" fmla="*/ 78 w 237"/>
                <a:gd name="T65" fmla="*/ 145 h 151"/>
                <a:gd name="T66" fmla="*/ 65 w 237"/>
                <a:gd name="T67" fmla="*/ 141 h 151"/>
                <a:gd name="T68" fmla="*/ 52 w 237"/>
                <a:gd name="T69" fmla="*/ 136 h 151"/>
                <a:gd name="T70" fmla="*/ 43 w 237"/>
                <a:gd name="T71" fmla="*/ 132 h 151"/>
                <a:gd name="T72" fmla="*/ 35 w 237"/>
                <a:gd name="T73" fmla="*/ 126 h 151"/>
                <a:gd name="T74" fmla="*/ 31 w 237"/>
                <a:gd name="T75" fmla="*/ 117 h 151"/>
                <a:gd name="T76" fmla="*/ 25 w 237"/>
                <a:gd name="T77" fmla="*/ 106 h 151"/>
                <a:gd name="T78" fmla="*/ 18 w 237"/>
                <a:gd name="T79" fmla="*/ 92 h 151"/>
                <a:gd name="T80" fmla="*/ 12 w 237"/>
                <a:gd name="T81" fmla="*/ 78 h 151"/>
                <a:gd name="T82" fmla="*/ 6 w 237"/>
                <a:gd name="T83" fmla="*/ 61 h 151"/>
                <a:gd name="T84" fmla="*/ 2 w 237"/>
                <a:gd name="T85" fmla="*/ 47 h 151"/>
                <a:gd name="T86" fmla="*/ 0 w 237"/>
                <a:gd name="T87" fmla="*/ 32 h 151"/>
                <a:gd name="T88" fmla="*/ 2 w 237"/>
                <a:gd name="T89" fmla="*/ 19 h 151"/>
                <a:gd name="T90" fmla="*/ 6 w 237"/>
                <a:gd name="T91" fmla="*/ 8 h 151"/>
                <a:gd name="T92" fmla="*/ 15 w 237"/>
                <a:gd name="T93" fmla="*/ 2 h 151"/>
                <a:gd name="T94" fmla="*/ 30 w 237"/>
                <a:gd name="T95" fmla="*/ 0 h 151"/>
                <a:gd name="T96" fmla="*/ 47 w 237"/>
                <a:gd name="T97" fmla="*/ 2 h 151"/>
                <a:gd name="T98" fmla="*/ 47 w 237"/>
                <a:gd name="T99" fmla="*/ 2 h 1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7"/>
                <a:gd name="T151" fmla="*/ 0 h 151"/>
                <a:gd name="T152" fmla="*/ 237 w 237"/>
                <a:gd name="T153" fmla="*/ 151 h 15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7" h="151">
                  <a:moveTo>
                    <a:pt x="47" y="2"/>
                  </a:moveTo>
                  <a:lnTo>
                    <a:pt x="59" y="4"/>
                  </a:lnTo>
                  <a:lnTo>
                    <a:pt x="72" y="8"/>
                  </a:lnTo>
                  <a:lnTo>
                    <a:pt x="87" y="11"/>
                  </a:lnTo>
                  <a:lnTo>
                    <a:pt x="102" y="16"/>
                  </a:lnTo>
                  <a:lnTo>
                    <a:pt x="116" y="22"/>
                  </a:lnTo>
                  <a:lnTo>
                    <a:pt x="133" y="27"/>
                  </a:lnTo>
                  <a:lnTo>
                    <a:pt x="147" y="32"/>
                  </a:lnTo>
                  <a:lnTo>
                    <a:pt x="162" y="39"/>
                  </a:lnTo>
                  <a:lnTo>
                    <a:pt x="177" y="45"/>
                  </a:lnTo>
                  <a:lnTo>
                    <a:pt x="190" y="51"/>
                  </a:lnTo>
                  <a:lnTo>
                    <a:pt x="202" y="58"/>
                  </a:lnTo>
                  <a:lnTo>
                    <a:pt x="211" y="66"/>
                  </a:lnTo>
                  <a:lnTo>
                    <a:pt x="220" y="72"/>
                  </a:lnTo>
                  <a:lnTo>
                    <a:pt x="225" y="79"/>
                  </a:lnTo>
                  <a:lnTo>
                    <a:pt x="231" y="85"/>
                  </a:lnTo>
                  <a:lnTo>
                    <a:pt x="234" y="92"/>
                  </a:lnTo>
                  <a:lnTo>
                    <a:pt x="237" y="98"/>
                  </a:lnTo>
                  <a:lnTo>
                    <a:pt x="237" y="104"/>
                  </a:lnTo>
                  <a:lnTo>
                    <a:pt x="236" y="111"/>
                  </a:lnTo>
                  <a:lnTo>
                    <a:pt x="233" y="117"/>
                  </a:lnTo>
                  <a:lnTo>
                    <a:pt x="228" y="123"/>
                  </a:lnTo>
                  <a:lnTo>
                    <a:pt x="222" y="129"/>
                  </a:lnTo>
                  <a:lnTo>
                    <a:pt x="215" y="134"/>
                  </a:lnTo>
                  <a:lnTo>
                    <a:pt x="205" y="139"/>
                  </a:lnTo>
                  <a:lnTo>
                    <a:pt x="194" y="144"/>
                  </a:lnTo>
                  <a:lnTo>
                    <a:pt x="180" y="147"/>
                  </a:lnTo>
                  <a:lnTo>
                    <a:pt x="164" y="150"/>
                  </a:lnTo>
                  <a:lnTo>
                    <a:pt x="147" y="150"/>
                  </a:lnTo>
                  <a:lnTo>
                    <a:pt x="130" y="151"/>
                  </a:lnTo>
                  <a:lnTo>
                    <a:pt x="112" y="150"/>
                  </a:lnTo>
                  <a:lnTo>
                    <a:pt x="94" y="148"/>
                  </a:lnTo>
                  <a:lnTo>
                    <a:pt x="78" y="145"/>
                  </a:lnTo>
                  <a:lnTo>
                    <a:pt x="65" y="141"/>
                  </a:lnTo>
                  <a:lnTo>
                    <a:pt x="52" y="136"/>
                  </a:lnTo>
                  <a:lnTo>
                    <a:pt x="43" y="132"/>
                  </a:lnTo>
                  <a:lnTo>
                    <a:pt x="35" y="126"/>
                  </a:lnTo>
                  <a:lnTo>
                    <a:pt x="31" y="117"/>
                  </a:lnTo>
                  <a:lnTo>
                    <a:pt x="25" y="106"/>
                  </a:lnTo>
                  <a:lnTo>
                    <a:pt x="18" y="92"/>
                  </a:lnTo>
                  <a:lnTo>
                    <a:pt x="12" y="78"/>
                  </a:lnTo>
                  <a:lnTo>
                    <a:pt x="6" y="61"/>
                  </a:lnTo>
                  <a:lnTo>
                    <a:pt x="2" y="47"/>
                  </a:lnTo>
                  <a:lnTo>
                    <a:pt x="0" y="32"/>
                  </a:lnTo>
                  <a:lnTo>
                    <a:pt x="2" y="19"/>
                  </a:lnTo>
                  <a:lnTo>
                    <a:pt x="6" y="8"/>
                  </a:lnTo>
                  <a:lnTo>
                    <a:pt x="15" y="2"/>
                  </a:lnTo>
                  <a:lnTo>
                    <a:pt x="30" y="0"/>
                  </a:lnTo>
                  <a:lnTo>
                    <a:pt x="47" y="2"/>
                  </a:lnTo>
                  <a:close/>
                </a:path>
              </a:pathLst>
            </a:custGeom>
            <a:solidFill>
              <a:srgbClr val="E8FFD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5" name="Freeform 460"/>
            <p:cNvSpPr>
              <a:spLocks/>
            </p:cNvSpPr>
            <p:nvPr/>
          </p:nvSpPr>
          <p:spPr bwMode="auto">
            <a:xfrm>
              <a:off x="3590" y="2848"/>
              <a:ext cx="60" cy="42"/>
            </a:xfrm>
            <a:custGeom>
              <a:avLst/>
              <a:gdLst>
                <a:gd name="T0" fmla="*/ 35 w 178"/>
                <a:gd name="T1" fmla="*/ 3 h 127"/>
                <a:gd name="T2" fmla="*/ 44 w 178"/>
                <a:gd name="T3" fmla="*/ 5 h 127"/>
                <a:gd name="T4" fmla="*/ 54 w 178"/>
                <a:gd name="T5" fmla="*/ 8 h 127"/>
                <a:gd name="T6" fmla="*/ 65 w 178"/>
                <a:gd name="T7" fmla="*/ 10 h 127"/>
                <a:gd name="T8" fmla="*/ 77 w 178"/>
                <a:gd name="T9" fmla="*/ 15 h 127"/>
                <a:gd name="T10" fmla="*/ 88 w 178"/>
                <a:gd name="T11" fmla="*/ 19 h 127"/>
                <a:gd name="T12" fmla="*/ 100 w 178"/>
                <a:gd name="T13" fmla="*/ 24 h 127"/>
                <a:gd name="T14" fmla="*/ 112 w 178"/>
                <a:gd name="T15" fmla="*/ 28 h 127"/>
                <a:gd name="T16" fmla="*/ 122 w 178"/>
                <a:gd name="T17" fmla="*/ 34 h 127"/>
                <a:gd name="T18" fmla="*/ 133 w 178"/>
                <a:gd name="T19" fmla="*/ 38 h 127"/>
                <a:gd name="T20" fmla="*/ 143 w 178"/>
                <a:gd name="T21" fmla="*/ 44 h 127"/>
                <a:gd name="T22" fmla="*/ 152 w 178"/>
                <a:gd name="T23" fmla="*/ 50 h 127"/>
                <a:gd name="T24" fmla="*/ 158 w 178"/>
                <a:gd name="T25" fmla="*/ 56 h 127"/>
                <a:gd name="T26" fmla="*/ 165 w 178"/>
                <a:gd name="T27" fmla="*/ 61 h 127"/>
                <a:gd name="T28" fmla="*/ 169 w 178"/>
                <a:gd name="T29" fmla="*/ 66 h 127"/>
                <a:gd name="T30" fmla="*/ 174 w 178"/>
                <a:gd name="T31" fmla="*/ 72 h 127"/>
                <a:gd name="T32" fmla="*/ 175 w 178"/>
                <a:gd name="T33" fmla="*/ 77 h 127"/>
                <a:gd name="T34" fmla="*/ 177 w 178"/>
                <a:gd name="T35" fmla="*/ 83 h 127"/>
                <a:gd name="T36" fmla="*/ 178 w 178"/>
                <a:gd name="T37" fmla="*/ 89 h 127"/>
                <a:gd name="T38" fmla="*/ 177 w 178"/>
                <a:gd name="T39" fmla="*/ 93 h 127"/>
                <a:gd name="T40" fmla="*/ 175 w 178"/>
                <a:gd name="T41" fmla="*/ 97 h 127"/>
                <a:gd name="T42" fmla="*/ 171 w 178"/>
                <a:gd name="T43" fmla="*/ 103 h 127"/>
                <a:gd name="T44" fmla="*/ 166 w 178"/>
                <a:gd name="T45" fmla="*/ 108 h 127"/>
                <a:gd name="T46" fmla="*/ 161 w 178"/>
                <a:gd name="T47" fmla="*/ 112 h 127"/>
                <a:gd name="T48" fmla="*/ 153 w 178"/>
                <a:gd name="T49" fmla="*/ 117 h 127"/>
                <a:gd name="T50" fmla="*/ 146 w 178"/>
                <a:gd name="T51" fmla="*/ 119 h 127"/>
                <a:gd name="T52" fmla="*/ 135 w 178"/>
                <a:gd name="T53" fmla="*/ 122 h 127"/>
                <a:gd name="T54" fmla="*/ 124 w 178"/>
                <a:gd name="T55" fmla="*/ 125 h 127"/>
                <a:gd name="T56" fmla="*/ 110 w 178"/>
                <a:gd name="T57" fmla="*/ 125 h 127"/>
                <a:gd name="T58" fmla="*/ 97 w 178"/>
                <a:gd name="T59" fmla="*/ 127 h 127"/>
                <a:gd name="T60" fmla="*/ 84 w 178"/>
                <a:gd name="T61" fmla="*/ 125 h 127"/>
                <a:gd name="T62" fmla="*/ 72 w 178"/>
                <a:gd name="T63" fmla="*/ 124 h 127"/>
                <a:gd name="T64" fmla="*/ 59 w 178"/>
                <a:gd name="T65" fmla="*/ 122 h 127"/>
                <a:gd name="T66" fmla="*/ 49 w 178"/>
                <a:gd name="T67" fmla="*/ 119 h 127"/>
                <a:gd name="T68" fmla="*/ 40 w 178"/>
                <a:gd name="T69" fmla="*/ 115 h 127"/>
                <a:gd name="T70" fmla="*/ 32 w 178"/>
                <a:gd name="T71" fmla="*/ 111 h 127"/>
                <a:gd name="T72" fmla="*/ 26 w 178"/>
                <a:gd name="T73" fmla="*/ 106 h 127"/>
                <a:gd name="T74" fmla="*/ 24 w 178"/>
                <a:gd name="T75" fmla="*/ 99 h 127"/>
                <a:gd name="T76" fmla="*/ 19 w 178"/>
                <a:gd name="T77" fmla="*/ 89 h 127"/>
                <a:gd name="T78" fmla="*/ 13 w 178"/>
                <a:gd name="T79" fmla="*/ 78 h 127"/>
                <a:gd name="T80" fmla="*/ 9 w 178"/>
                <a:gd name="T81" fmla="*/ 65 h 127"/>
                <a:gd name="T82" fmla="*/ 4 w 178"/>
                <a:gd name="T83" fmla="*/ 52 h 127"/>
                <a:gd name="T84" fmla="*/ 1 w 178"/>
                <a:gd name="T85" fmla="*/ 38 h 127"/>
                <a:gd name="T86" fmla="*/ 0 w 178"/>
                <a:gd name="T87" fmla="*/ 27 h 127"/>
                <a:gd name="T88" fmla="*/ 1 w 178"/>
                <a:gd name="T89" fmla="*/ 16 h 127"/>
                <a:gd name="T90" fmla="*/ 4 w 178"/>
                <a:gd name="T91" fmla="*/ 8 h 127"/>
                <a:gd name="T92" fmla="*/ 12 w 178"/>
                <a:gd name="T93" fmla="*/ 2 h 127"/>
                <a:gd name="T94" fmla="*/ 22 w 178"/>
                <a:gd name="T95" fmla="*/ 0 h 127"/>
                <a:gd name="T96" fmla="*/ 35 w 178"/>
                <a:gd name="T97" fmla="*/ 3 h 127"/>
                <a:gd name="T98" fmla="*/ 35 w 178"/>
                <a:gd name="T99" fmla="*/ 3 h 1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8"/>
                <a:gd name="T151" fmla="*/ 0 h 127"/>
                <a:gd name="T152" fmla="*/ 178 w 178"/>
                <a:gd name="T153" fmla="*/ 127 h 12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8" h="127">
                  <a:moveTo>
                    <a:pt x="35" y="3"/>
                  </a:moveTo>
                  <a:lnTo>
                    <a:pt x="44" y="5"/>
                  </a:lnTo>
                  <a:lnTo>
                    <a:pt x="54" y="8"/>
                  </a:lnTo>
                  <a:lnTo>
                    <a:pt x="65" y="10"/>
                  </a:lnTo>
                  <a:lnTo>
                    <a:pt x="77" y="15"/>
                  </a:lnTo>
                  <a:lnTo>
                    <a:pt x="88" y="19"/>
                  </a:lnTo>
                  <a:lnTo>
                    <a:pt x="100" y="24"/>
                  </a:lnTo>
                  <a:lnTo>
                    <a:pt x="112" y="28"/>
                  </a:lnTo>
                  <a:lnTo>
                    <a:pt x="122" y="34"/>
                  </a:lnTo>
                  <a:lnTo>
                    <a:pt x="133" y="38"/>
                  </a:lnTo>
                  <a:lnTo>
                    <a:pt x="143" y="44"/>
                  </a:lnTo>
                  <a:lnTo>
                    <a:pt x="152" y="50"/>
                  </a:lnTo>
                  <a:lnTo>
                    <a:pt x="158" y="56"/>
                  </a:lnTo>
                  <a:lnTo>
                    <a:pt x="165" y="61"/>
                  </a:lnTo>
                  <a:lnTo>
                    <a:pt x="169" y="66"/>
                  </a:lnTo>
                  <a:lnTo>
                    <a:pt x="174" y="72"/>
                  </a:lnTo>
                  <a:lnTo>
                    <a:pt x="175" y="77"/>
                  </a:lnTo>
                  <a:lnTo>
                    <a:pt x="177" y="83"/>
                  </a:lnTo>
                  <a:lnTo>
                    <a:pt x="178" y="89"/>
                  </a:lnTo>
                  <a:lnTo>
                    <a:pt x="177" y="93"/>
                  </a:lnTo>
                  <a:lnTo>
                    <a:pt x="175" y="97"/>
                  </a:lnTo>
                  <a:lnTo>
                    <a:pt x="171" y="103"/>
                  </a:lnTo>
                  <a:lnTo>
                    <a:pt x="166" y="108"/>
                  </a:lnTo>
                  <a:lnTo>
                    <a:pt x="161" y="112"/>
                  </a:lnTo>
                  <a:lnTo>
                    <a:pt x="153" y="117"/>
                  </a:lnTo>
                  <a:lnTo>
                    <a:pt x="146" y="119"/>
                  </a:lnTo>
                  <a:lnTo>
                    <a:pt x="135" y="122"/>
                  </a:lnTo>
                  <a:lnTo>
                    <a:pt x="124" y="125"/>
                  </a:lnTo>
                  <a:lnTo>
                    <a:pt x="110" y="125"/>
                  </a:lnTo>
                  <a:lnTo>
                    <a:pt x="97" y="127"/>
                  </a:lnTo>
                  <a:lnTo>
                    <a:pt x="84" y="125"/>
                  </a:lnTo>
                  <a:lnTo>
                    <a:pt x="72" y="124"/>
                  </a:lnTo>
                  <a:lnTo>
                    <a:pt x="59" y="122"/>
                  </a:lnTo>
                  <a:lnTo>
                    <a:pt x="49" y="119"/>
                  </a:lnTo>
                  <a:lnTo>
                    <a:pt x="40" y="115"/>
                  </a:lnTo>
                  <a:lnTo>
                    <a:pt x="32" y="111"/>
                  </a:lnTo>
                  <a:lnTo>
                    <a:pt x="26" y="106"/>
                  </a:lnTo>
                  <a:lnTo>
                    <a:pt x="24" y="99"/>
                  </a:lnTo>
                  <a:lnTo>
                    <a:pt x="19" y="89"/>
                  </a:lnTo>
                  <a:lnTo>
                    <a:pt x="13" y="78"/>
                  </a:lnTo>
                  <a:lnTo>
                    <a:pt x="9" y="65"/>
                  </a:lnTo>
                  <a:lnTo>
                    <a:pt x="4" y="52"/>
                  </a:lnTo>
                  <a:lnTo>
                    <a:pt x="1" y="38"/>
                  </a:lnTo>
                  <a:lnTo>
                    <a:pt x="0" y="27"/>
                  </a:lnTo>
                  <a:lnTo>
                    <a:pt x="1" y="16"/>
                  </a:lnTo>
                  <a:lnTo>
                    <a:pt x="4" y="8"/>
                  </a:lnTo>
                  <a:lnTo>
                    <a:pt x="12" y="2"/>
                  </a:lnTo>
                  <a:lnTo>
                    <a:pt x="22" y="0"/>
                  </a:lnTo>
                  <a:lnTo>
                    <a:pt x="35" y="3"/>
                  </a:lnTo>
                  <a:close/>
                </a:path>
              </a:pathLst>
            </a:custGeom>
            <a:solidFill>
              <a:srgbClr val="F5FFF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6" name="Freeform 461"/>
            <p:cNvSpPr>
              <a:spLocks/>
            </p:cNvSpPr>
            <p:nvPr/>
          </p:nvSpPr>
          <p:spPr bwMode="auto">
            <a:xfrm>
              <a:off x="3610" y="2854"/>
              <a:ext cx="40" cy="33"/>
            </a:xfrm>
            <a:custGeom>
              <a:avLst/>
              <a:gdLst>
                <a:gd name="T0" fmla="*/ 22 w 118"/>
                <a:gd name="T1" fmla="*/ 3 h 100"/>
                <a:gd name="T2" fmla="*/ 30 w 118"/>
                <a:gd name="T3" fmla="*/ 4 h 100"/>
                <a:gd name="T4" fmla="*/ 36 w 118"/>
                <a:gd name="T5" fmla="*/ 6 h 100"/>
                <a:gd name="T6" fmla="*/ 43 w 118"/>
                <a:gd name="T7" fmla="*/ 9 h 100"/>
                <a:gd name="T8" fmla="*/ 50 w 118"/>
                <a:gd name="T9" fmla="*/ 12 h 100"/>
                <a:gd name="T10" fmla="*/ 58 w 118"/>
                <a:gd name="T11" fmla="*/ 15 h 100"/>
                <a:gd name="T12" fmla="*/ 67 w 118"/>
                <a:gd name="T13" fmla="*/ 19 h 100"/>
                <a:gd name="T14" fmla="*/ 74 w 118"/>
                <a:gd name="T15" fmla="*/ 22 h 100"/>
                <a:gd name="T16" fmla="*/ 81 w 118"/>
                <a:gd name="T17" fmla="*/ 26 h 100"/>
                <a:gd name="T18" fmla="*/ 89 w 118"/>
                <a:gd name="T19" fmla="*/ 31 h 100"/>
                <a:gd name="T20" fmla="*/ 95 w 118"/>
                <a:gd name="T21" fmla="*/ 35 h 100"/>
                <a:gd name="T22" fmla="*/ 101 w 118"/>
                <a:gd name="T23" fmla="*/ 40 h 100"/>
                <a:gd name="T24" fmla="*/ 105 w 118"/>
                <a:gd name="T25" fmla="*/ 44 h 100"/>
                <a:gd name="T26" fmla="*/ 109 w 118"/>
                <a:gd name="T27" fmla="*/ 47 h 100"/>
                <a:gd name="T28" fmla="*/ 112 w 118"/>
                <a:gd name="T29" fmla="*/ 51 h 100"/>
                <a:gd name="T30" fmla="*/ 115 w 118"/>
                <a:gd name="T31" fmla="*/ 56 h 100"/>
                <a:gd name="T32" fmla="*/ 117 w 118"/>
                <a:gd name="T33" fmla="*/ 60 h 100"/>
                <a:gd name="T34" fmla="*/ 118 w 118"/>
                <a:gd name="T35" fmla="*/ 65 h 100"/>
                <a:gd name="T36" fmla="*/ 118 w 118"/>
                <a:gd name="T37" fmla="*/ 69 h 100"/>
                <a:gd name="T38" fmla="*/ 118 w 118"/>
                <a:gd name="T39" fmla="*/ 74 h 100"/>
                <a:gd name="T40" fmla="*/ 117 w 118"/>
                <a:gd name="T41" fmla="*/ 78 h 100"/>
                <a:gd name="T42" fmla="*/ 114 w 118"/>
                <a:gd name="T43" fmla="*/ 81 h 100"/>
                <a:gd name="T44" fmla="*/ 111 w 118"/>
                <a:gd name="T45" fmla="*/ 85 h 100"/>
                <a:gd name="T46" fmla="*/ 108 w 118"/>
                <a:gd name="T47" fmla="*/ 88 h 100"/>
                <a:gd name="T48" fmla="*/ 102 w 118"/>
                <a:gd name="T49" fmla="*/ 93 h 100"/>
                <a:gd name="T50" fmla="*/ 98 w 118"/>
                <a:gd name="T51" fmla="*/ 96 h 100"/>
                <a:gd name="T52" fmla="*/ 90 w 118"/>
                <a:gd name="T53" fmla="*/ 97 h 100"/>
                <a:gd name="T54" fmla="*/ 81 w 118"/>
                <a:gd name="T55" fmla="*/ 99 h 100"/>
                <a:gd name="T56" fmla="*/ 74 w 118"/>
                <a:gd name="T57" fmla="*/ 100 h 100"/>
                <a:gd name="T58" fmla="*/ 65 w 118"/>
                <a:gd name="T59" fmla="*/ 100 h 100"/>
                <a:gd name="T60" fmla="*/ 55 w 118"/>
                <a:gd name="T61" fmla="*/ 99 h 100"/>
                <a:gd name="T62" fmla="*/ 48 w 118"/>
                <a:gd name="T63" fmla="*/ 99 h 100"/>
                <a:gd name="T64" fmla="*/ 39 w 118"/>
                <a:gd name="T65" fmla="*/ 96 h 100"/>
                <a:gd name="T66" fmla="*/ 31 w 118"/>
                <a:gd name="T67" fmla="*/ 94 h 100"/>
                <a:gd name="T68" fmla="*/ 25 w 118"/>
                <a:gd name="T69" fmla="*/ 91 h 100"/>
                <a:gd name="T70" fmla="*/ 21 w 118"/>
                <a:gd name="T71" fmla="*/ 87 h 100"/>
                <a:gd name="T72" fmla="*/ 17 w 118"/>
                <a:gd name="T73" fmla="*/ 84 h 100"/>
                <a:gd name="T74" fmla="*/ 15 w 118"/>
                <a:gd name="T75" fmla="*/ 78 h 100"/>
                <a:gd name="T76" fmla="*/ 12 w 118"/>
                <a:gd name="T77" fmla="*/ 71 h 100"/>
                <a:gd name="T78" fmla="*/ 9 w 118"/>
                <a:gd name="T79" fmla="*/ 62 h 100"/>
                <a:gd name="T80" fmla="*/ 5 w 118"/>
                <a:gd name="T81" fmla="*/ 51 h 100"/>
                <a:gd name="T82" fmla="*/ 3 w 118"/>
                <a:gd name="T83" fmla="*/ 41 h 100"/>
                <a:gd name="T84" fmla="*/ 0 w 118"/>
                <a:gd name="T85" fmla="*/ 31 h 100"/>
                <a:gd name="T86" fmla="*/ 0 w 118"/>
                <a:gd name="T87" fmla="*/ 22 h 100"/>
                <a:gd name="T88" fmla="*/ 0 w 118"/>
                <a:gd name="T89" fmla="*/ 13 h 100"/>
                <a:gd name="T90" fmla="*/ 3 w 118"/>
                <a:gd name="T91" fmla="*/ 7 h 100"/>
                <a:gd name="T92" fmla="*/ 8 w 118"/>
                <a:gd name="T93" fmla="*/ 3 h 100"/>
                <a:gd name="T94" fmla="*/ 14 w 118"/>
                <a:gd name="T95" fmla="*/ 0 h 100"/>
                <a:gd name="T96" fmla="*/ 22 w 118"/>
                <a:gd name="T97" fmla="*/ 3 h 100"/>
                <a:gd name="T98" fmla="*/ 22 w 118"/>
                <a:gd name="T99" fmla="*/ 3 h 1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
                <a:gd name="T151" fmla="*/ 0 h 100"/>
                <a:gd name="T152" fmla="*/ 118 w 118"/>
                <a:gd name="T153" fmla="*/ 100 h 1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 h="100">
                  <a:moveTo>
                    <a:pt x="22" y="3"/>
                  </a:moveTo>
                  <a:lnTo>
                    <a:pt x="30" y="4"/>
                  </a:lnTo>
                  <a:lnTo>
                    <a:pt x="36" y="6"/>
                  </a:lnTo>
                  <a:lnTo>
                    <a:pt x="43" y="9"/>
                  </a:lnTo>
                  <a:lnTo>
                    <a:pt x="50" y="12"/>
                  </a:lnTo>
                  <a:lnTo>
                    <a:pt x="58" y="15"/>
                  </a:lnTo>
                  <a:lnTo>
                    <a:pt x="67" y="19"/>
                  </a:lnTo>
                  <a:lnTo>
                    <a:pt x="74" y="22"/>
                  </a:lnTo>
                  <a:lnTo>
                    <a:pt x="81" y="26"/>
                  </a:lnTo>
                  <a:lnTo>
                    <a:pt x="89" y="31"/>
                  </a:lnTo>
                  <a:lnTo>
                    <a:pt x="95" y="35"/>
                  </a:lnTo>
                  <a:lnTo>
                    <a:pt x="101" y="40"/>
                  </a:lnTo>
                  <a:lnTo>
                    <a:pt x="105" y="44"/>
                  </a:lnTo>
                  <a:lnTo>
                    <a:pt x="109" y="47"/>
                  </a:lnTo>
                  <a:lnTo>
                    <a:pt x="112" y="51"/>
                  </a:lnTo>
                  <a:lnTo>
                    <a:pt x="115" y="56"/>
                  </a:lnTo>
                  <a:lnTo>
                    <a:pt x="117" y="60"/>
                  </a:lnTo>
                  <a:lnTo>
                    <a:pt x="118" y="65"/>
                  </a:lnTo>
                  <a:lnTo>
                    <a:pt x="118" y="69"/>
                  </a:lnTo>
                  <a:lnTo>
                    <a:pt x="118" y="74"/>
                  </a:lnTo>
                  <a:lnTo>
                    <a:pt x="117" y="78"/>
                  </a:lnTo>
                  <a:lnTo>
                    <a:pt x="114" y="81"/>
                  </a:lnTo>
                  <a:lnTo>
                    <a:pt x="111" y="85"/>
                  </a:lnTo>
                  <a:lnTo>
                    <a:pt x="108" y="88"/>
                  </a:lnTo>
                  <a:lnTo>
                    <a:pt x="102" y="93"/>
                  </a:lnTo>
                  <a:lnTo>
                    <a:pt x="98" y="96"/>
                  </a:lnTo>
                  <a:lnTo>
                    <a:pt x="90" y="97"/>
                  </a:lnTo>
                  <a:lnTo>
                    <a:pt x="81" y="99"/>
                  </a:lnTo>
                  <a:lnTo>
                    <a:pt x="74" y="100"/>
                  </a:lnTo>
                  <a:lnTo>
                    <a:pt x="65" y="100"/>
                  </a:lnTo>
                  <a:lnTo>
                    <a:pt x="55" y="99"/>
                  </a:lnTo>
                  <a:lnTo>
                    <a:pt x="48" y="99"/>
                  </a:lnTo>
                  <a:lnTo>
                    <a:pt x="39" y="96"/>
                  </a:lnTo>
                  <a:lnTo>
                    <a:pt x="31" y="94"/>
                  </a:lnTo>
                  <a:lnTo>
                    <a:pt x="25" y="91"/>
                  </a:lnTo>
                  <a:lnTo>
                    <a:pt x="21" y="87"/>
                  </a:lnTo>
                  <a:lnTo>
                    <a:pt x="17" y="84"/>
                  </a:lnTo>
                  <a:lnTo>
                    <a:pt x="15" y="78"/>
                  </a:lnTo>
                  <a:lnTo>
                    <a:pt x="12" y="71"/>
                  </a:lnTo>
                  <a:lnTo>
                    <a:pt x="9" y="62"/>
                  </a:lnTo>
                  <a:lnTo>
                    <a:pt x="5" y="51"/>
                  </a:lnTo>
                  <a:lnTo>
                    <a:pt x="3" y="41"/>
                  </a:lnTo>
                  <a:lnTo>
                    <a:pt x="0" y="31"/>
                  </a:lnTo>
                  <a:lnTo>
                    <a:pt x="0" y="22"/>
                  </a:lnTo>
                  <a:lnTo>
                    <a:pt x="0" y="13"/>
                  </a:lnTo>
                  <a:lnTo>
                    <a:pt x="3" y="7"/>
                  </a:lnTo>
                  <a:lnTo>
                    <a:pt x="8" y="3"/>
                  </a:lnTo>
                  <a:lnTo>
                    <a:pt x="14" y="0"/>
                  </a:lnTo>
                  <a:lnTo>
                    <a:pt x="2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7" name="Freeform 462"/>
            <p:cNvSpPr>
              <a:spLocks/>
            </p:cNvSpPr>
            <p:nvPr/>
          </p:nvSpPr>
          <p:spPr bwMode="auto">
            <a:xfrm>
              <a:off x="3607" y="2536"/>
              <a:ext cx="138" cy="123"/>
            </a:xfrm>
            <a:custGeom>
              <a:avLst/>
              <a:gdLst>
                <a:gd name="T0" fmla="*/ 142 w 415"/>
                <a:gd name="T1" fmla="*/ 13 h 367"/>
                <a:gd name="T2" fmla="*/ 200 w 415"/>
                <a:gd name="T3" fmla="*/ 38 h 367"/>
                <a:gd name="T4" fmla="*/ 257 w 415"/>
                <a:gd name="T5" fmla="*/ 74 h 367"/>
                <a:gd name="T6" fmla="*/ 312 w 415"/>
                <a:gd name="T7" fmla="*/ 116 h 367"/>
                <a:gd name="T8" fmla="*/ 359 w 415"/>
                <a:gd name="T9" fmla="*/ 165 h 367"/>
                <a:gd name="T10" fmla="*/ 394 w 415"/>
                <a:gd name="T11" fmla="*/ 219 h 367"/>
                <a:gd name="T12" fmla="*/ 408 w 415"/>
                <a:gd name="T13" fmla="*/ 249 h 367"/>
                <a:gd name="T14" fmla="*/ 409 w 415"/>
                <a:gd name="T15" fmla="*/ 259 h 367"/>
                <a:gd name="T16" fmla="*/ 412 w 415"/>
                <a:gd name="T17" fmla="*/ 275 h 367"/>
                <a:gd name="T18" fmla="*/ 414 w 415"/>
                <a:gd name="T19" fmla="*/ 295 h 367"/>
                <a:gd name="T20" fmla="*/ 415 w 415"/>
                <a:gd name="T21" fmla="*/ 315 h 367"/>
                <a:gd name="T22" fmla="*/ 414 w 415"/>
                <a:gd name="T23" fmla="*/ 331 h 367"/>
                <a:gd name="T24" fmla="*/ 411 w 415"/>
                <a:gd name="T25" fmla="*/ 342 h 367"/>
                <a:gd name="T26" fmla="*/ 405 w 415"/>
                <a:gd name="T27" fmla="*/ 352 h 367"/>
                <a:gd name="T28" fmla="*/ 397 w 415"/>
                <a:gd name="T29" fmla="*/ 359 h 367"/>
                <a:gd name="T30" fmla="*/ 388 w 415"/>
                <a:gd name="T31" fmla="*/ 365 h 367"/>
                <a:gd name="T32" fmla="*/ 378 w 415"/>
                <a:gd name="T33" fmla="*/ 365 h 367"/>
                <a:gd name="T34" fmla="*/ 366 w 415"/>
                <a:gd name="T35" fmla="*/ 359 h 367"/>
                <a:gd name="T36" fmla="*/ 353 w 415"/>
                <a:gd name="T37" fmla="*/ 348 h 367"/>
                <a:gd name="T38" fmla="*/ 335 w 415"/>
                <a:gd name="T39" fmla="*/ 331 h 367"/>
                <a:gd name="T40" fmla="*/ 319 w 415"/>
                <a:gd name="T41" fmla="*/ 312 h 367"/>
                <a:gd name="T42" fmla="*/ 302 w 415"/>
                <a:gd name="T43" fmla="*/ 295 h 367"/>
                <a:gd name="T44" fmla="*/ 288 w 415"/>
                <a:gd name="T45" fmla="*/ 281 h 367"/>
                <a:gd name="T46" fmla="*/ 281 w 415"/>
                <a:gd name="T47" fmla="*/ 272 h 367"/>
                <a:gd name="T48" fmla="*/ 274 w 415"/>
                <a:gd name="T49" fmla="*/ 264 h 367"/>
                <a:gd name="T50" fmla="*/ 256 w 415"/>
                <a:gd name="T51" fmla="*/ 244 h 367"/>
                <a:gd name="T52" fmla="*/ 231 w 415"/>
                <a:gd name="T53" fmla="*/ 224 h 367"/>
                <a:gd name="T54" fmla="*/ 198 w 415"/>
                <a:gd name="T55" fmla="*/ 202 h 367"/>
                <a:gd name="T56" fmla="*/ 157 w 415"/>
                <a:gd name="T57" fmla="*/ 180 h 367"/>
                <a:gd name="T58" fmla="*/ 104 w 415"/>
                <a:gd name="T59" fmla="*/ 159 h 367"/>
                <a:gd name="T60" fmla="*/ 44 w 415"/>
                <a:gd name="T61" fmla="*/ 135 h 367"/>
                <a:gd name="T62" fmla="*/ 8 w 415"/>
                <a:gd name="T63" fmla="*/ 105 h 367"/>
                <a:gd name="T64" fmla="*/ 0 w 415"/>
                <a:gd name="T65" fmla="*/ 68 h 367"/>
                <a:gd name="T66" fmla="*/ 13 w 415"/>
                <a:gd name="T67" fmla="*/ 32 h 367"/>
                <a:gd name="T68" fmla="*/ 45 w 415"/>
                <a:gd name="T69" fmla="*/ 7 h 367"/>
                <a:gd name="T70" fmla="*/ 89 w 415"/>
                <a:gd name="T71" fmla="*/ 0 h 367"/>
                <a:gd name="T72" fmla="*/ 114 w 415"/>
                <a:gd name="T73" fmla="*/ 4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15"/>
                <a:gd name="T112" fmla="*/ 0 h 367"/>
                <a:gd name="T113" fmla="*/ 415 w 415"/>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15" h="367">
                  <a:moveTo>
                    <a:pt x="114" y="4"/>
                  </a:moveTo>
                  <a:lnTo>
                    <a:pt x="142" y="13"/>
                  </a:lnTo>
                  <a:lnTo>
                    <a:pt x="172" y="25"/>
                  </a:lnTo>
                  <a:lnTo>
                    <a:pt x="200" y="38"/>
                  </a:lnTo>
                  <a:lnTo>
                    <a:pt x="229" y="54"/>
                  </a:lnTo>
                  <a:lnTo>
                    <a:pt x="257" y="74"/>
                  </a:lnTo>
                  <a:lnTo>
                    <a:pt x="285" y="94"/>
                  </a:lnTo>
                  <a:lnTo>
                    <a:pt x="312" y="116"/>
                  </a:lnTo>
                  <a:lnTo>
                    <a:pt x="335" y="140"/>
                  </a:lnTo>
                  <a:lnTo>
                    <a:pt x="359" y="165"/>
                  </a:lnTo>
                  <a:lnTo>
                    <a:pt x="378" y="191"/>
                  </a:lnTo>
                  <a:lnTo>
                    <a:pt x="394" y="219"/>
                  </a:lnTo>
                  <a:lnTo>
                    <a:pt x="406" y="249"/>
                  </a:lnTo>
                  <a:lnTo>
                    <a:pt x="408" y="249"/>
                  </a:lnTo>
                  <a:lnTo>
                    <a:pt x="408" y="253"/>
                  </a:lnTo>
                  <a:lnTo>
                    <a:pt x="409" y="259"/>
                  </a:lnTo>
                  <a:lnTo>
                    <a:pt x="411" y="267"/>
                  </a:lnTo>
                  <a:lnTo>
                    <a:pt x="412" y="275"/>
                  </a:lnTo>
                  <a:lnTo>
                    <a:pt x="412" y="286"/>
                  </a:lnTo>
                  <a:lnTo>
                    <a:pt x="414" y="295"/>
                  </a:lnTo>
                  <a:lnTo>
                    <a:pt x="415" y="305"/>
                  </a:lnTo>
                  <a:lnTo>
                    <a:pt x="415" y="315"/>
                  </a:lnTo>
                  <a:lnTo>
                    <a:pt x="415" y="324"/>
                  </a:lnTo>
                  <a:lnTo>
                    <a:pt x="414" y="331"/>
                  </a:lnTo>
                  <a:lnTo>
                    <a:pt x="412" y="337"/>
                  </a:lnTo>
                  <a:lnTo>
                    <a:pt x="411" y="342"/>
                  </a:lnTo>
                  <a:lnTo>
                    <a:pt x="408" y="348"/>
                  </a:lnTo>
                  <a:lnTo>
                    <a:pt x="405" y="352"/>
                  </a:lnTo>
                  <a:lnTo>
                    <a:pt x="402" y="356"/>
                  </a:lnTo>
                  <a:lnTo>
                    <a:pt x="397" y="359"/>
                  </a:lnTo>
                  <a:lnTo>
                    <a:pt x="393" y="364"/>
                  </a:lnTo>
                  <a:lnTo>
                    <a:pt x="388" y="365"/>
                  </a:lnTo>
                  <a:lnTo>
                    <a:pt x="384" y="367"/>
                  </a:lnTo>
                  <a:lnTo>
                    <a:pt x="378" y="365"/>
                  </a:lnTo>
                  <a:lnTo>
                    <a:pt x="372" y="364"/>
                  </a:lnTo>
                  <a:lnTo>
                    <a:pt x="366" y="359"/>
                  </a:lnTo>
                  <a:lnTo>
                    <a:pt x="359" y="355"/>
                  </a:lnTo>
                  <a:lnTo>
                    <a:pt x="353" y="348"/>
                  </a:lnTo>
                  <a:lnTo>
                    <a:pt x="344" y="339"/>
                  </a:lnTo>
                  <a:lnTo>
                    <a:pt x="335" y="331"/>
                  </a:lnTo>
                  <a:lnTo>
                    <a:pt x="327" y="321"/>
                  </a:lnTo>
                  <a:lnTo>
                    <a:pt x="319" y="312"/>
                  </a:lnTo>
                  <a:lnTo>
                    <a:pt x="310" y="303"/>
                  </a:lnTo>
                  <a:lnTo>
                    <a:pt x="302" y="295"/>
                  </a:lnTo>
                  <a:lnTo>
                    <a:pt x="294" y="287"/>
                  </a:lnTo>
                  <a:lnTo>
                    <a:pt x="288" y="281"/>
                  </a:lnTo>
                  <a:lnTo>
                    <a:pt x="284" y="275"/>
                  </a:lnTo>
                  <a:lnTo>
                    <a:pt x="281" y="272"/>
                  </a:lnTo>
                  <a:lnTo>
                    <a:pt x="279" y="272"/>
                  </a:lnTo>
                  <a:lnTo>
                    <a:pt x="274" y="264"/>
                  </a:lnTo>
                  <a:lnTo>
                    <a:pt x="265" y="253"/>
                  </a:lnTo>
                  <a:lnTo>
                    <a:pt x="256" y="244"/>
                  </a:lnTo>
                  <a:lnTo>
                    <a:pt x="244" y="234"/>
                  </a:lnTo>
                  <a:lnTo>
                    <a:pt x="231" y="224"/>
                  </a:lnTo>
                  <a:lnTo>
                    <a:pt x="216" y="212"/>
                  </a:lnTo>
                  <a:lnTo>
                    <a:pt x="198" y="202"/>
                  </a:lnTo>
                  <a:lnTo>
                    <a:pt x="179" y="191"/>
                  </a:lnTo>
                  <a:lnTo>
                    <a:pt x="157" y="180"/>
                  </a:lnTo>
                  <a:lnTo>
                    <a:pt x="132" y="169"/>
                  </a:lnTo>
                  <a:lnTo>
                    <a:pt x="104" y="159"/>
                  </a:lnTo>
                  <a:lnTo>
                    <a:pt x="72" y="149"/>
                  </a:lnTo>
                  <a:lnTo>
                    <a:pt x="44" y="135"/>
                  </a:lnTo>
                  <a:lnTo>
                    <a:pt x="22" y="121"/>
                  </a:lnTo>
                  <a:lnTo>
                    <a:pt x="8" y="105"/>
                  </a:lnTo>
                  <a:lnTo>
                    <a:pt x="1" y="85"/>
                  </a:lnTo>
                  <a:lnTo>
                    <a:pt x="0" y="68"/>
                  </a:lnTo>
                  <a:lnTo>
                    <a:pt x="4" y="49"/>
                  </a:lnTo>
                  <a:lnTo>
                    <a:pt x="13" y="32"/>
                  </a:lnTo>
                  <a:lnTo>
                    <a:pt x="28" y="19"/>
                  </a:lnTo>
                  <a:lnTo>
                    <a:pt x="45" y="7"/>
                  </a:lnTo>
                  <a:lnTo>
                    <a:pt x="66" y="1"/>
                  </a:lnTo>
                  <a:lnTo>
                    <a:pt x="89" y="0"/>
                  </a:lnTo>
                  <a:lnTo>
                    <a:pt x="114" y="4"/>
                  </a:lnTo>
                  <a:close/>
                </a:path>
              </a:pathLst>
            </a:custGeom>
            <a:solidFill>
              <a:srgbClr val="CFFFB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8" name="Freeform 463"/>
            <p:cNvSpPr>
              <a:spLocks/>
            </p:cNvSpPr>
            <p:nvPr/>
          </p:nvSpPr>
          <p:spPr bwMode="auto">
            <a:xfrm>
              <a:off x="3625" y="2549"/>
              <a:ext cx="119" cy="109"/>
            </a:xfrm>
            <a:custGeom>
              <a:avLst/>
              <a:gdLst>
                <a:gd name="T0" fmla="*/ 126 w 356"/>
                <a:gd name="T1" fmla="*/ 12 h 327"/>
                <a:gd name="T2" fmla="*/ 175 w 356"/>
                <a:gd name="T3" fmla="*/ 35 h 327"/>
                <a:gd name="T4" fmla="*/ 225 w 356"/>
                <a:gd name="T5" fmla="*/ 68 h 327"/>
                <a:gd name="T6" fmla="*/ 271 w 356"/>
                <a:gd name="T7" fmla="*/ 106 h 327"/>
                <a:gd name="T8" fmla="*/ 310 w 356"/>
                <a:gd name="T9" fmla="*/ 150 h 327"/>
                <a:gd name="T10" fmla="*/ 340 w 356"/>
                <a:gd name="T11" fmla="*/ 197 h 327"/>
                <a:gd name="T12" fmla="*/ 352 w 356"/>
                <a:gd name="T13" fmla="*/ 224 h 327"/>
                <a:gd name="T14" fmla="*/ 352 w 356"/>
                <a:gd name="T15" fmla="*/ 232 h 327"/>
                <a:gd name="T16" fmla="*/ 353 w 356"/>
                <a:gd name="T17" fmla="*/ 247 h 327"/>
                <a:gd name="T18" fmla="*/ 355 w 356"/>
                <a:gd name="T19" fmla="*/ 263 h 327"/>
                <a:gd name="T20" fmla="*/ 356 w 356"/>
                <a:gd name="T21" fmla="*/ 281 h 327"/>
                <a:gd name="T22" fmla="*/ 355 w 356"/>
                <a:gd name="T23" fmla="*/ 296 h 327"/>
                <a:gd name="T24" fmla="*/ 352 w 356"/>
                <a:gd name="T25" fmla="*/ 306 h 327"/>
                <a:gd name="T26" fmla="*/ 347 w 356"/>
                <a:gd name="T27" fmla="*/ 313 h 327"/>
                <a:gd name="T28" fmla="*/ 340 w 356"/>
                <a:gd name="T29" fmla="*/ 321 h 327"/>
                <a:gd name="T30" fmla="*/ 332 w 356"/>
                <a:gd name="T31" fmla="*/ 325 h 327"/>
                <a:gd name="T32" fmla="*/ 324 w 356"/>
                <a:gd name="T33" fmla="*/ 325 h 327"/>
                <a:gd name="T34" fmla="*/ 313 w 356"/>
                <a:gd name="T35" fmla="*/ 321 h 327"/>
                <a:gd name="T36" fmla="*/ 302 w 356"/>
                <a:gd name="T37" fmla="*/ 309 h 327"/>
                <a:gd name="T38" fmla="*/ 288 w 356"/>
                <a:gd name="T39" fmla="*/ 294 h 327"/>
                <a:gd name="T40" fmla="*/ 272 w 356"/>
                <a:gd name="T41" fmla="*/ 278 h 327"/>
                <a:gd name="T42" fmla="*/ 259 w 356"/>
                <a:gd name="T43" fmla="*/ 263 h 327"/>
                <a:gd name="T44" fmla="*/ 247 w 356"/>
                <a:gd name="T45" fmla="*/ 250 h 327"/>
                <a:gd name="T46" fmla="*/ 241 w 356"/>
                <a:gd name="T47" fmla="*/ 243 h 327"/>
                <a:gd name="T48" fmla="*/ 234 w 356"/>
                <a:gd name="T49" fmla="*/ 234 h 327"/>
                <a:gd name="T50" fmla="*/ 219 w 356"/>
                <a:gd name="T51" fmla="*/ 216 h 327"/>
                <a:gd name="T52" fmla="*/ 198 w 356"/>
                <a:gd name="T53" fmla="*/ 199 h 327"/>
                <a:gd name="T54" fmla="*/ 170 w 356"/>
                <a:gd name="T55" fmla="*/ 179 h 327"/>
                <a:gd name="T56" fmla="*/ 135 w 356"/>
                <a:gd name="T57" fmla="*/ 159 h 327"/>
                <a:gd name="T58" fmla="*/ 89 w 356"/>
                <a:gd name="T59" fmla="*/ 140 h 327"/>
                <a:gd name="T60" fmla="*/ 36 w 356"/>
                <a:gd name="T61" fmla="*/ 119 h 327"/>
                <a:gd name="T62" fmla="*/ 7 w 356"/>
                <a:gd name="T63" fmla="*/ 91 h 327"/>
                <a:gd name="T64" fmla="*/ 0 w 356"/>
                <a:gd name="T65" fmla="*/ 59 h 327"/>
                <a:gd name="T66" fmla="*/ 13 w 356"/>
                <a:gd name="T67" fmla="*/ 28 h 327"/>
                <a:gd name="T68" fmla="*/ 41 w 356"/>
                <a:gd name="T69" fmla="*/ 6 h 327"/>
                <a:gd name="T70" fmla="*/ 79 w 356"/>
                <a:gd name="T71" fmla="*/ 0 h 327"/>
                <a:gd name="T72" fmla="*/ 101 w 356"/>
                <a:gd name="T73" fmla="*/ 4 h 3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56"/>
                <a:gd name="T112" fmla="*/ 0 h 327"/>
                <a:gd name="T113" fmla="*/ 356 w 356"/>
                <a:gd name="T114" fmla="*/ 327 h 32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56" h="327">
                  <a:moveTo>
                    <a:pt x="101" y="4"/>
                  </a:moveTo>
                  <a:lnTo>
                    <a:pt x="126" y="12"/>
                  </a:lnTo>
                  <a:lnTo>
                    <a:pt x="150" y="23"/>
                  </a:lnTo>
                  <a:lnTo>
                    <a:pt x="175" y="35"/>
                  </a:lnTo>
                  <a:lnTo>
                    <a:pt x="200" y="50"/>
                  </a:lnTo>
                  <a:lnTo>
                    <a:pt x="225" y="68"/>
                  </a:lnTo>
                  <a:lnTo>
                    <a:pt x="249" y="85"/>
                  </a:lnTo>
                  <a:lnTo>
                    <a:pt x="271" y="106"/>
                  </a:lnTo>
                  <a:lnTo>
                    <a:pt x="291" y="126"/>
                  </a:lnTo>
                  <a:lnTo>
                    <a:pt x="310" y="150"/>
                  </a:lnTo>
                  <a:lnTo>
                    <a:pt x="327" y="174"/>
                  </a:lnTo>
                  <a:lnTo>
                    <a:pt x="340" y="197"/>
                  </a:lnTo>
                  <a:lnTo>
                    <a:pt x="350" y="224"/>
                  </a:lnTo>
                  <a:lnTo>
                    <a:pt x="352" y="224"/>
                  </a:lnTo>
                  <a:lnTo>
                    <a:pt x="352" y="228"/>
                  </a:lnTo>
                  <a:lnTo>
                    <a:pt x="352" y="232"/>
                  </a:lnTo>
                  <a:lnTo>
                    <a:pt x="353" y="240"/>
                  </a:lnTo>
                  <a:lnTo>
                    <a:pt x="353" y="247"/>
                  </a:lnTo>
                  <a:lnTo>
                    <a:pt x="355" y="256"/>
                  </a:lnTo>
                  <a:lnTo>
                    <a:pt x="355" y="263"/>
                  </a:lnTo>
                  <a:lnTo>
                    <a:pt x="356" y="272"/>
                  </a:lnTo>
                  <a:lnTo>
                    <a:pt x="356" y="281"/>
                  </a:lnTo>
                  <a:lnTo>
                    <a:pt x="356" y="288"/>
                  </a:lnTo>
                  <a:lnTo>
                    <a:pt x="355" y="296"/>
                  </a:lnTo>
                  <a:lnTo>
                    <a:pt x="353" y="302"/>
                  </a:lnTo>
                  <a:lnTo>
                    <a:pt x="352" y="306"/>
                  </a:lnTo>
                  <a:lnTo>
                    <a:pt x="350" y="311"/>
                  </a:lnTo>
                  <a:lnTo>
                    <a:pt x="347" y="313"/>
                  </a:lnTo>
                  <a:lnTo>
                    <a:pt x="344" y="318"/>
                  </a:lnTo>
                  <a:lnTo>
                    <a:pt x="340" y="321"/>
                  </a:lnTo>
                  <a:lnTo>
                    <a:pt x="337" y="324"/>
                  </a:lnTo>
                  <a:lnTo>
                    <a:pt x="332" y="325"/>
                  </a:lnTo>
                  <a:lnTo>
                    <a:pt x="328" y="327"/>
                  </a:lnTo>
                  <a:lnTo>
                    <a:pt x="324" y="325"/>
                  </a:lnTo>
                  <a:lnTo>
                    <a:pt x="319" y="324"/>
                  </a:lnTo>
                  <a:lnTo>
                    <a:pt x="313" y="321"/>
                  </a:lnTo>
                  <a:lnTo>
                    <a:pt x="307" y="316"/>
                  </a:lnTo>
                  <a:lnTo>
                    <a:pt x="302" y="309"/>
                  </a:lnTo>
                  <a:lnTo>
                    <a:pt x="296" y="303"/>
                  </a:lnTo>
                  <a:lnTo>
                    <a:pt x="288" y="294"/>
                  </a:lnTo>
                  <a:lnTo>
                    <a:pt x="279" y="287"/>
                  </a:lnTo>
                  <a:lnTo>
                    <a:pt x="272" y="278"/>
                  </a:lnTo>
                  <a:lnTo>
                    <a:pt x="265" y="271"/>
                  </a:lnTo>
                  <a:lnTo>
                    <a:pt x="259" y="263"/>
                  </a:lnTo>
                  <a:lnTo>
                    <a:pt x="253" y="256"/>
                  </a:lnTo>
                  <a:lnTo>
                    <a:pt x="247" y="250"/>
                  </a:lnTo>
                  <a:lnTo>
                    <a:pt x="244" y="246"/>
                  </a:lnTo>
                  <a:lnTo>
                    <a:pt x="241" y="243"/>
                  </a:lnTo>
                  <a:lnTo>
                    <a:pt x="240" y="243"/>
                  </a:lnTo>
                  <a:lnTo>
                    <a:pt x="234" y="234"/>
                  </a:lnTo>
                  <a:lnTo>
                    <a:pt x="226" y="225"/>
                  </a:lnTo>
                  <a:lnTo>
                    <a:pt x="219" y="216"/>
                  </a:lnTo>
                  <a:lnTo>
                    <a:pt x="209" y="207"/>
                  </a:lnTo>
                  <a:lnTo>
                    <a:pt x="198" y="199"/>
                  </a:lnTo>
                  <a:lnTo>
                    <a:pt x="185" y="188"/>
                  </a:lnTo>
                  <a:lnTo>
                    <a:pt x="170" y="179"/>
                  </a:lnTo>
                  <a:lnTo>
                    <a:pt x="154" y="169"/>
                  </a:lnTo>
                  <a:lnTo>
                    <a:pt x="135" y="159"/>
                  </a:lnTo>
                  <a:lnTo>
                    <a:pt x="113" y="150"/>
                  </a:lnTo>
                  <a:lnTo>
                    <a:pt x="89" y="140"/>
                  </a:lnTo>
                  <a:lnTo>
                    <a:pt x="61" y="131"/>
                  </a:lnTo>
                  <a:lnTo>
                    <a:pt x="36" y="119"/>
                  </a:lnTo>
                  <a:lnTo>
                    <a:pt x="19" y="106"/>
                  </a:lnTo>
                  <a:lnTo>
                    <a:pt x="7" y="91"/>
                  </a:lnTo>
                  <a:lnTo>
                    <a:pt x="1" y="75"/>
                  </a:lnTo>
                  <a:lnTo>
                    <a:pt x="0" y="59"/>
                  </a:lnTo>
                  <a:lnTo>
                    <a:pt x="4" y="42"/>
                  </a:lnTo>
                  <a:lnTo>
                    <a:pt x="13" y="28"/>
                  </a:lnTo>
                  <a:lnTo>
                    <a:pt x="25" y="16"/>
                  </a:lnTo>
                  <a:lnTo>
                    <a:pt x="41" y="6"/>
                  </a:lnTo>
                  <a:lnTo>
                    <a:pt x="58" y="1"/>
                  </a:lnTo>
                  <a:lnTo>
                    <a:pt x="79" y="0"/>
                  </a:lnTo>
                  <a:lnTo>
                    <a:pt x="101" y="4"/>
                  </a:lnTo>
                  <a:close/>
                </a:path>
              </a:pathLst>
            </a:custGeom>
            <a:solidFill>
              <a:srgbClr val="D6FF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9" name="Freeform 464"/>
            <p:cNvSpPr>
              <a:spLocks/>
            </p:cNvSpPr>
            <p:nvPr/>
          </p:nvSpPr>
          <p:spPr bwMode="auto">
            <a:xfrm>
              <a:off x="3644" y="2561"/>
              <a:ext cx="99" cy="95"/>
            </a:xfrm>
            <a:custGeom>
              <a:avLst/>
              <a:gdLst>
                <a:gd name="T0" fmla="*/ 108 w 296"/>
                <a:gd name="T1" fmla="*/ 12 h 284"/>
                <a:gd name="T2" fmla="*/ 149 w 296"/>
                <a:gd name="T3" fmla="*/ 32 h 284"/>
                <a:gd name="T4" fmla="*/ 190 w 296"/>
                <a:gd name="T5" fmla="*/ 60 h 284"/>
                <a:gd name="T6" fmla="*/ 227 w 296"/>
                <a:gd name="T7" fmla="*/ 94 h 284"/>
                <a:gd name="T8" fmla="*/ 259 w 296"/>
                <a:gd name="T9" fmla="*/ 133 h 284"/>
                <a:gd name="T10" fmla="*/ 284 w 296"/>
                <a:gd name="T11" fmla="*/ 174 h 284"/>
                <a:gd name="T12" fmla="*/ 293 w 296"/>
                <a:gd name="T13" fmla="*/ 197 h 284"/>
                <a:gd name="T14" fmla="*/ 293 w 296"/>
                <a:gd name="T15" fmla="*/ 205 h 284"/>
                <a:gd name="T16" fmla="*/ 295 w 296"/>
                <a:gd name="T17" fmla="*/ 217 h 284"/>
                <a:gd name="T18" fmla="*/ 296 w 296"/>
                <a:gd name="T19" fmla="*/ 233 h 284"/>
                <a:gd name="T20" fmla="*/ 296 w 296"/>
                <a:gd name="T21" fmla="*/ 248 h 284"/>
                <a:gd name="T22" fmla="*/ 295 w 296"/>
                <a:gd name="T23" fmla="*/ 259 h 284"/>
                <a:gd name="T24" fmla="*/ 290 w 296"/>
                <a:gd name="T25" fmla="*/ 268 h 284"/>
                <a:gd name="T26" fmla="*/ 287 w 296"/>
                <a:gd name="T27" fmla="*/ 275 h 284"/>
                <a:gd name="T28" fmla="*/ 281 w 296"/>
                <a:gd name="T29" fmla="*/ 281 h 284"/>
                <a:gd name="T30" fmla="*/ 275 w 296"/>
                <a:gd name="T31" fmla="*/ 284 h 284"/>
                <a:gd name="T32" fmla="*/ 267 w 296"/>
                <a:gd name="T33" fmla="*/ 284 h 284"/>
                <a:gd name="T34" fmla="*/ 259 w 296"/>
                <a:gd name="T35" fmla="*/ 280 h 284"/>
                <a:gd name="T36" fmla="*/ 249 w 296"/>
                <a:gd name="T37" fmla="*/ 271 h 284"/>
                <a:gd name="T38" fmla="*/ 237 w 296"/>
                <a:gd name="T39" fmla="*/ 258 h 284"/>
                <a:gd name="T40" fmla="*/ 225 w 296"/>
                <a:gd name="T41" fmla="*/ 243 h 284"/>
                <a:gd name="T42" fmla="*/ 214 w 296"/>
                <a:gd name="T43" fmla="*/ 230 h 284"/>
                <a:gd name="T44" fmla="*/ 205 w 296"/>
                <a:gd name="T45" fmla="*/ 218 h 284"/>
                <a:gd name="T46" fmla="*/ 199 w 296"/>
                <a:gd name="T47" fmla="*/ 212 h 284"/>
                <a:gd name="T48" fmla="*/ 193 w 296"/>
                <a:gd name="T49" fmla="*/ 205 h 284"/>
                <a:gd name="T50" fmla="*/ 181 w 296"/>
                <a:gd name="T51" fmla="*/ 190 h 284"/>
                <a:gd name="T52" fmla="*/ 165 w 296"/>
                <a:gd name="T53" fmla="*/ 174 h 284"/>
                <a:gd name="T54" fmla="*/ 141 w 296"/>
                <a:gd name="T55" fmla="*/ 156 h 284"/>
                <a:gd name="T56" fmla="*/ 112 w 296"/>
                <a:gd name="T57" fmla="*/ 139 h 284"/>
                <a:gd name="T58" fmla="*/ 74 w 296"/>
                <a:gd name="T59" fmla="*/ 121 h 284"/>
                <a:gd name="T60" fmla="*/ 29 w 296"/>
                <a:gd name="T61" fmla="*/ 103 h 284"/>
                <a:gd name="T62" fmla="*/ 6 w 296"/>
                <a:gd name="T63" fmla="*/ 77 h 284"/>
                <a:gd name="T64" fmla="*/ 0 w 296"/>
                <a:gd name="T65" fmla="*/ 49 h 284"/>
                <a:gd name="T66" fmla="*/ 12 w 296"/>
                <a:gd name="T67" fmla="*/ 22 h 284"/>
                <a:gd name="T68" fmla="*/ 35 w 296"/>
                <a:gd name="T69" fmla="*/ 4 h 284"/>
                <a:gd name="T70" fmla="*/ 69 w 296"/>
                <a:gd name="T71" fmla="*/ 0 h 284"/>
                <a:gd name="T72" fmla="*/ 87 w 296"/>
                <a:gd name="T73" fmla="*/ 4 h 2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6"/>
                <a:gd name="T112" fmla="*/ 0 h 284"/>
                <a:gd name="T113" fmla="*/ 296 w 296"/>
                <a:gd name="T114" fmla="*/ 284 h 2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6" h="284">
                  <a:moveTo>
                    <a:pt x="87" y="4"/>
                  </a:moveTo>
                  <a:lnTo>
                    <a:pt x="108" y="12"/>
                  </a:lnTo>
                  <a:lnTo>
                    <a:pt x="128" y="21"/>
                  </a:lnTo>
                  <a:lnTo>
                    <a:pt x="149" y="32"/>
                  </a:lnTo>
                  <a:lnTo>
                    <a:pt x="169" y="46"/>
                  </a:lnTo>
                  <a:lnTo>
                    <a:pt x="190" y="60"/>
                  </a:lnTo>
                  <a:lnTo>
                    <a:pt x="209" y="77"/>
                  </a:lnTo>
                  <a:lnTo>
                    <a:pt x="227" y="94"/>
                  </a:lnTo>
                  <a:lnTo>
                    <a:pt x="245" y="112"/>
                  </a:lnTo>
                  <a:lnTo>
                    <a:pt x="259" y="133"/>
                  </a:lnTo>
                  <a:lnTo>
                    <a:pt x="273" y="153"/>
                  </a:lnTo>
                  <a:lnTo>
                    <a:pt x="284" y="174"/>
                  </a:lnTo>
                  <a:lnTo>
                    <a:pt x="292" y="197"/>
                  </a:lnTo>
                  <a:lnTo>
                    <a:pt x="293" y="197"/>
                  </a:lnTo>
                  <a:lnTo>
                    <a:pt x="293" y="200"/>
                  </a:lnTo>
                  <a:lnTo>
                    <a:pt x="293" y="205"/>
                  </a:lnTo>
                  <a:lnTo>
                    <a:pt x="295" y="211"/>
                  </a:lnTo>
                  <a:lnTo>
                    <a:pt x="295" y="217"/>
                  </a:lnTo>
                  <a:lnTo>
                    <a:pt x="295" y="224"/>
                  </a:lnTo>
                  <a:lnTo>
                    <a:pt x="296" y="233"/>
                  </a:lnTo>
                  <a:lnTo>
                    <a:pt x="296" y="240"/>
                  </a:lnTo>
                  <a:lnTo>
                    <a:pt x="296" y="248"/>
                  </a:lnTo>
                  <a:lnTo>
                    <a:pt x="295" y="253"/>
                  </a:lnTo>
                  <a:lnTo>
                    <a:pt x="295" y="259"/>
                  </a:lnTo>
                  <a:lnTo>
                    <a:pt x="292" y="265"/>
                  </a:lnTo>
                  <a:lnTo>
                    <a:pt x="290" y="268"/>
                  </a:lnTo>
                  <a:lnTo>
                    <a:pt x="289" y="271"/>
                  </a:lnTo>
                  <a:lnTo>
                    <a:pt x="287" y="275"/>
                  </a:lnTo>
                  <a:lnTo>
                    <a:pt x="284" y="278"/>
                  </a:lnTo>
                  <a:lnTo>
                    <a:pt x="281" y="281"/>
                  </a:lnTo>
                  <a:lnTo>
                    <a:pt x="278" y="283"/>
                  </a:lnTo>
                  <a:lnTo>
                    <a:pt x="275" y="284"/>
                  </a:lnTo>
                  <a:lnTo>
                    <a:pt x="271" y="284"/>
                  </a:lnTo>
                  <a:lnTo>
                    <a:pt x="267" y="284"/>
                  </a:lnTo>
                  <a:lnTo>
                    <a:pt x="264" y="283"/>
                  </a:lnTo>
                  <a:lnTo>
                    <a:pt x="259" y="280"/>
                  </a:lnTo>
                  <a:lnTo>
                    <a:pt x="253" y="277"/>
                  </a:lnTo>
                  <a:lnTo>
                    <a:pt x="249" y="271"/>
                  </a:lnTo>
                  <a:lnTo>
                    <a:pt x="243" y="264"/>
                  </a:lnTo>
                  <a:lnTo>
                    <a:pt x="237" y="258"/>
                  </a:lnTo>
                  <a:lnTo>
                    <a:pt x="231" y="250"/>
                  </a:lnTo>
                  <a:lnTo>
                    <a:pt x="225" y="243"/>
                  </a:lnTo>
                  <a:lnTo>
                    <a:pt x="219" y="236"/>
                  </a:lnTo>
                  <a:lnTo>
                    <a:pt x="214" y="230"/>
                  </a:lnTo>
                  <a:lnTo>
                    <a:pt x="208" y="224"/>
                  </a:lnTo>
                  <a:lnTo>
                    <a:pt x="205" y="218"/>
                  </a:lnTo>
                  <a:lnTo>
                    <a:pt x="200" y="215"/>
                  </a:lnTo>
                  <a:lnTo>
                    <a:pt x="199" y="212"/>
                  </a:lnTo>
                  <a:lnTo>
                    <a:pt x="197" y="212"/>
                  </a:lnTo>
                  <a:lnTo>
                    <a:pt x="193" y="205"/>
                  </a:lnTo>
                  <a:lnTo>
                    <a:pt x="187" y="197"/>
                  </a:lnTo>
                  <a:lnTo>
                    <a:pt x="181" y="190"/>
                  </a:lnTo>
                  <a:lnTo>
                    <a:pt x="174" y="181"/>
                  </a:lnTo>
                  <a:lnTo>
                    <a:pt x="165" y="174"/>
                  </a:lnTo>
                  <a:lnTo>
                    <a:pt x="153" y="165"/>
                  </a:lnTo>
                  <a:lnTo>
                    <a:pt x="141" y="156"/>
                  </a:lnTo>
                  <a:lnTo>
                    <a:pt x="128" y="147"/>
                  </a:lnTo>
                  <a:lnTo>
                    <a:pt x="112" y="139"/>
                  </a:lnTo>
                  <a:lnTo>
                    <a:pt x="94" y="130"/>
                  </a:lnTo>
                  <a:lnTo>
                    <a:pt x="74" y="121"/>
                  </a:lnTo>
                  <a:lnTo>
                    <a:pt x="50" y="113"/>
                  </a:lnTo>
                  <a:lnTo>
                    <a:pt x="29" y="103"/>
                  </a:lnTo>
                  <a:lnTo>
                    <a:pt x="15" y="90"/>
                  </a:lnTo>
                  <a:lnTo>
                    <a:pt x="6" y="77"/>
                  </a:lnTo>
                  <a:lnTo>
                    <a:pt x="0" y="63"/>
                  </a:lnTo>
                  <a:lnTo>
                    <a:pt x="0" y="49"/>
                  </a:lnTo>
                  <a:lnTo>
                    <a:pt x="4" y="35"/>
                  </a:lnTo>
                  <a:lnTo>
                    <a:pt x="12" y="22"/>
                  </a:lnTo>
                  <a:lnTo>
                    <a:pt x="22" y="12"/>
                  </a:lnTo>
                  <a:lnTo>
                    <a:pt x="35" y="4"/>
                  </a:lnTo>
                  <a:lnTo>
                    <a:pt x="52" y="0"/>
                  </a:lnTo>
                  <a:lnTo>
                    <a:pt x="69" y="0"/>
                  </a:lnTo>
                  <a:lnTo>
                    <a:pt x="87" y="4"/>
                  </a:lnTo>
                  <a:close/>
                </a:path>
              </a:pathLst>
            </a:custGeom>
            <a:solidFill>
              <a:srgbClr val="DEFF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0" name="Freeform 465"/>
            <p:cNvSpPr>
              <a:spLocks/>
            </p:cNvSpPr>
            <p:nvPr/>
          </p:nvSpPr>
          <p:spPr bwMode="auto">
            <a:xfrm>
              <a:off x="3663" y="2574"/>
              <a:ext cx="79" cy="82"/>
            </a:xfrm>
            <a:custGeom>
              <a:avLst/>
              <a:gdLst>
                <a:gd name="T0" fmla="*/ 90 w 237"/>
                <a:gd name="T1" fmla="*/ 10 h 246"/>
                <a:gd name="T2" fmla="*/ 124 w 237"/>
                <a:gd name="T3" fmla="*/ 29 h 246"/>
                <a:gd name="T4" fmla="*/ 156 w 237"/>
                <a:gd name="T5" fmla="*/ 54 h 246"/>
                <a:gd name="T6" fmla="*/ 186 w 237"/>
                <a:gd name="T7" fmla="*/ 84 h 246"/>
                <a:gd name="T8" fmla="*/ 211 w 237"/>
                <a:gd name="T9" fmla="*/ 118 h 246"/>
                <a:gd name="T10" fmla="*/ 230 w 237"/>
                <a:gd name="T11" fmla="*/ 153 h 246"/>
                <a:gd name="T12" fmla="*/ 237 w 237"/>
                <a:gd name="T13" fmla="*/ 172 h 246"/>
                <a:gd name="T14" fmla="*/ 237 w 237"/>
                <a:gd name="T15" fmla="*/ 178 h 246"/>
                <a:gd name="T16" fmla="*/ 237 w 237"/>
                <a:gd name="T17" fmla="*/ 188 h 246"/>
                <a:gd name="T18" fmla="*/ 237 w 237"/>
                <a:gd name="T19" fmla="*/ 202 h 246"/>
                <a:gd name="T20" fmla="*/ 237 w 237"/>
                <a:gd name="T21" fmla="*/ 213 h 246"/>
                <a:gd name="T22" fmla="*/ 234 w 237"/>
                <a:gd name="T23" fmla="*/ 224 h 246"/>
                <a:gd name="T24" fmla="*/ 233 w 237"/>
                <a:gd name="T25" fmla="*/ 231 h 246"/>
                <a:gd name="T26" fmla="*/ 228 w 237"/>
                <a:gd name="T27" fmla="*/ 237 h 246"/>
                <a:gd name="T28" fmla="*/ 224 w 237"/>
                <a:gd name="T29" fmla="*/ 241 h 246"/>
                <a:gd name="T30" fmla="*/ 218 w 237"/>
                <a:gd name="T31" fmla="*/ 244 h 246"/>
                <a:gd name="T32" fmla="*/ 212 w 237"/>
                <a:gd name="T33" fmla="*/ 244 h 246"/>
                <a:gd name="T34" fmla="*/ 205 w 237"/>
                <a:gd name="T35" fmla="*/ 241 h 246"/>
                <a:gd name="T36" fmla="*/ 197 w 237"/>
                <a:gd name="T37" fmla="*/ 233 h 246"/>
                <a:gd name="T38" fmla="*/ 189 w 237"/>
                <a:gd name="T39" fmla="*/ 221 h 246"/>
                <a:gd name="T40" fmla="*/ 178 w 237"/>
                <a:gd name="T41" fmla="*/ 209 h 246"/>
                <a:gd name="T42" fmla="*/ 169 w 237"/>
                <a:gd name="T43" fmla="*/ 197 h 246"/>
                <a:gd name="T44" fmla="*/ 163 w 237"/>
                <a:gd name="T45" fmla="*/ 188 h 246"/>
                <a:gd name="T46" fmla="*/ 159 w 237"/>
                <a:gd name="T47" fmla="*/ 183 h 246"/>
                <a:gd name="T48" fmla="*/ 155 w 237"/>
                <a:gd name="T49" fmla="*/ 175 h 246"/>
                <a:gd name="T50" fmla="*/ 144 w 237"/>
                <a:gd name="T51" fmla="*/ 162 h 246"/>
                <a:gd name="T52" fmla="*/ 131 w 237"/>
                <a:gd name="T53" fmla="*/ 149 h 246"/>
                <a:gd name="T54" fmla="*/ 113 w 237"/>
                <a:gd name="T55" fmla="*/ 134 h 246"/>
                <a:gd name="T56" fmla="*/ 90 w 237"/>
                <a:gd name="T57" fmla="*/ 118 h 246"/>
                <a:gd name="T58" fmla="*/ 59 w 237"/>
                <a:gd name="T59" fmla="*/ 103 h 246"/>
                <a:gd name="T60" fmla="*/ 24 w 237"/>
                <a:gd name="T61" fmla="*/ 85 h 246"/>
                <a:gd name="T62" fmla="*/ 4 w 237"/>
                <a:gd name="T63" fmla="*/ 63 h 246"/>
                <a:gd name="T64" fmla="*/ 1 w 237"/>
                <a:gd name="T65" fmla="*/ 40 h 246"/>
                <a:gd name="T66" fmla="*/ 10 w 237"/>
                <a:gd name="T67" fmla="*/ 18 h 246"/>
                <a:gd name="T68" fmla="*/ 31 w 237"/>
                <a:gd name="T69" fmla="*/ 3 h 246"/>
                <a:gd name="T70" fmla="*/ 59 w 237"/>
                <a:gd name="T71" fmla="*/ 0 h 246"/>
                <a:gd name="T72" fmla="*/ 74 w 237"/>
                <a:gd name="T73" fmla="*/ 4 h 2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7"/>
                <a:gd name="T112" fmla="*/ 0 h 246"/>
                <a:gd name="T113" fmla="*/ 237 w 237"/>
                <a:gd name="T114" fmla="*/ 246 h 24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7" h="246">
                  <a:moveTo>
                    <a:pt x="74" y="4"/>
                  </a:moveTo>
                  <a:lnTo>
                    <a:pt x="90" y="10"/>
                  </a:lnTo>
                  <a:lnTo>
                    <a:pt x="108" y="19"/>
                  </a:lnTo>
                  <a:lnTo>
                    <a:pt x="124" y="29"/>
                  </a:lnTo>
                  <a:lnTo>
                    <a:pt x="140" y="41"/>
                  </a:lnTo>
                  <a:lnTo>
                    <a:pt x="156" y="54"/>
                  </a:lnTo>
                  <a:lnTo>
                    <a:pt x="171" y="69"/>
                  </a:lnTo>
                  <a:lnTo>
                    <a:pt x="186" y="84"/>
                  </a:lnTo>
                  <a:lnTo>
                    <a:pt x="199" y="100"/>
                  </a:lnTo>
                  <a:lnTo>
                    <a:pt x="211" y="118"/>
                  </a:lnTo>
                  <a:lnTo>
                    <a:pt x="221" y="135"/>
                  </a:lnTo>
                  <a:lnTo>
                    <a:pt x="230" y="153"/>
                  </a:lnTo>
                  <a:lnTo>
                    <a:pt x="236" y="172"/>
                  </a:lnTo>
                  <a:lnTo>
                    <a:pt x="237" y="172"/>
                  </a:lnTo>
                  <a:lnTo>
                    <a:pt x="237" y="175"/>
                  </a:lnTo>
                  <a:lnTo>
                    <a:pt x="237" y="178"/>
                  </a:lnTo>
                  <a:lnTo>
                    <a:pt x="237" y="184"/>
                  </a:lnTo>
                  <a:lnTo>
                    <a:pt x="237" y="188"/>
                  </a:lnTo>
                  <a:lnTo>
                    <a:pt x="237" y="196"/>
                  </a:lnTo>
                  <a:lnTo>
                    <a:pt x="237" y="202"/>
                  </a:lnTo>
                  <a:lnTo>
                    <a:pt x="237" y="208"/>
                  </a:lnTo>
                  <a:lnTo>
                    <a:pt x="237" y="213"/>
                  </a:lnTo>
                  <a:lnTo>
                    <a:pt x="236" y="219"/>
                  </a:lnTo>
                  <a:lnTo>
                    <a:pt x="234" y="224"/>
                  </a:lnTo>
                  <a:lnTo>
                    <a:pt x="233" y="228"/>
                  </a:lnTo>
                  <a:lnTo>
                    <a:pt x="233" y="231"/>
                  </a:lnTo>
                  <a:lnTo>
                    <a:pt x="231" y="234"/>
                  </a:lnTo>
                  <a:lnTo>
                    <a:pt x="228" y="237"/>
                  </a:lnTo>
                  <a:lnTo>
                    <a:pt x="227" y="240"/>
                  </a:lnTo>
                  <a:lnTo>
                    <a:pt x="224" y="241"/>
                  </a:lnTo>
                  <a:lnTo>
                    <a:pt x="221" y="244"/>
                  </a:lnTo>
                  <a:lnTo>
                    <a:pt x="218" y="244"/>
                  </a:lnTo>
                  <a:lnTo>
                    <a:pt x="215" y="246"/>
                  </a:lnTo>
                  <a:lnTo>
                    <a:pt x="212" y="244"/>
                  </a:lnTo>
                  <a:lnTo>
                    <a:pt x="208" y="243"/>
                  </a:lnTo>
                  <a:lnTo>
                    <a:pt x="205" y="241"/>
                  </a:lnTo>
                  <a:lnTo>
                    <a:pt x="200" y="238"/>
                  </a:lnTo>
                  <a:lnTo>
                    <a:pt x="197" y="233"/>
                  </a:lnTo>
                  <a:lnTo>
                    <a:pt x="193" y="228"/>
                  </a:lnTo>
                  <a:lnTo>
                    <a:pt x="189" y="221"/>
                  </a:lnTo>
                  <a:lnTo>
                    <a:pt x="184" y="215"/>
                  </a:lnTo>
                  <a:lnTo>
                    <a:pt x="178" y="209"/>
                  </a:lnTo>
                  <a:lnTo>
                    <a:pt x="174" y="203"/>
                  </a:lnTo>
                  <a:lnTo>
                    <a:pt x="169" y="197"/>
                  </a:lnTo>
                  <a:lnTo>
                    <a:pt x="166" y="193"/>
                  </a:lnTo>
                  <a:lnTo>
                    <a:pt x="163" y="188"/>
                  </a:lnTo>
                  <a:lnTo>
                    <a:pt x="161" y="184"/>
                  </a:lnTo>
                  <a:lnTo>
                    <a:pt x="159" y="183"/>
                  </a:lnTo>
                  <a:lnTo>
                    <a:pt x="158" y="183"/>
                  </a:lnTo>
                  <a:lnTo>
                    <a:pt x="155" y="175"/>
                  </a:lnTo>
                  <a:lnTo>
                    <a:pt x="150" y="169"/>
                  </a:lnTo>
                  <a:lnTo>
                    <a:pt x="144" y="162"/>
                  </a:lnTo>
                  <a:lnTo>
                    <a:pt x="138" y="156"/>
                  </a:lnTo>
                  <a:lnTo>
                    <a:pt x="131" y="149"/>
                  </a:lnTo>
                  <a:lnTo>
                    <a:pt x="122" y="141"/>
                  </a:lnTo>
                  <a:lnTo>
                    <a:pt x="113" y="134"/>
                  </a:lnTo>
                  <a:lnTo>
                    <a:pt x="102" y="127"/>
                  </a:lnTo>
                  <a:lnTo>
                    <a:pt x="90" y="118"/>
                  </a:lnTo>
                  <a:lnTo>
                    <a:pt x="75" y="110"/>
                  </a:lnTo>
                  <a:lnTo>
                    <a:pt x="59" y="103"/>
                  </a:lnTo>
                  <a:lnTo>
                    <a:pt x="40" y="96"/>
                  </a:lnTo>
                  <a:lnTo>
                    <a:pt x="24" y="85"/>
                  </a:lnTo>
                  <a:lnTo>
                    <a:pt x="12" y="75"/>
                  </a:lnTo>
                  <a:lnTo>
                    <a:pt x="4" y="63"/>
                  </a:lnTo>
                  <a:lnTo>
                    <a:pt x="0" y="51"/>
                  </a:lnTo>
                  <a:lnTo>
                    <a:pt x="1" y="40"/>
                  </a:lnTo>
                  <a:lnTo>
                    <a:pt x="4" y="28"/>
                  </a:lnTo>
                  <a:lnTo>
                    <a:pt x="10" y="18"/>
                  </a:lnTo>
                  <a:lnTo>
                    <a:pt x="21" y="10"/>
                  </a:lnTo>
                  <a:lnTo>
                    <a:pt x="31" y="3"/>
                  </a:lnTo>
                  <a:lnTo>
                    <a:pt x="44" y="0"/>
                  </a:lnTo>
                  <a:lnTo>
                    <a:pt x="59" y="0"/>
                  </a:lnTo>
                  <a:lnTo>
                    <a:pt x="74" y="4"/>
                  </a:lnTo>
                  <a:close/>
                </a:path>
              </a:pathLst>
            </a:custGeom>
            <a:solidFill>
              <a:srgbClr val="E8FFD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1" name="Freeform 466"/>
            <p:cNvSpPr>
              <a:spLocks/>
            </p:cNvSpPr>
            <p:nvPr/>
          </p:nvSpPr>
          <p:spPr bwMode="auto">
            <a:xfrm>
              <a:off x="3682" y="2586"/>
              <a:ext cx="60" cy="68"/>
            </a:xfrm>
            <a:custGeom>
              <a:avLst/>
              <a:gdLst>
                <a:gd name="T0" fmla="*/ 73 w 179"/>
                <a:gd name="T1" fmla="*/ 10 h 203"/>
                <a:gd name="T2" fmla="*/ 96 w 179"/>
                <a:gd name="T3" fmla="*/ 27 h 203"/>
                <a:gd name="T4" fmla="*/ 121 w 179"/>
                <a:gd name="T5" fmla="*/ 47 h 203"/>
                <a:gd name="T6" fmla="*/ 143 w 179"/>
                <a:gd name="T7" fmla="*/ 72 h 203"/>
                <a:gd name="T8" fmla="*/ 161 w 179"/>
                <a:gd name="T9" fmla="*/ 100 h 203"/>
                <a:gd name="T10" fmla="*/ 174 w 179"/>
                <a:gd name="T11" fmla="*/ 130 h 203"/>
                <a:gd name="T12" fmla="*/ 179 w 179"/>
                <a:gd name="T13" fmla="*/ 146 h 203"/>
                <a:gd name="T14" fmla="*/ 179 w 179"/>
                <a:gd name="T15" fmla="*/ 150 h 203"/>
                <a:gd name="T16" fmla="*/ 179 w 179"/>
                <a:gd name="T17" fmla="*/ 159 h 203"/>
                <a:gd name="T18" fmla="*/ 177 w 179"/>
                <a:gd name="T19" fmla="*/ 170 h 203"/>
                <a:gd name="T20" fmla="*/ 177 w 179"/>
                <a:gd name="T21" fmla="*/ 180 h 203"/>
                <a:gd name="T22" fmla="*/ 174 w 179"/>
                <a:gd name="T23" fmla="*/ 187 h 203"/>
                <a:gd name="T24" fmla="*/ 173 w 179"/>
                <a:gd name="T25" fmla="*/ 193 h 203"/>
                <a:gd name="T26" fmla="*/ 170 w 179"/>
                <a:gd name="T27" fmla="*/ 198 h 203"/>
                <a:gd name="T28" fmla="*/ 165 w 179"/>
                <a:gd name="T29" fmla="*/ 202 h 203"/>
                <a:gd name="T30" fmla="*/ 161 w 179"/>
                <a:gd name="T31" fmla="*/ 203 h 203"/>
                <a:gd name="T32" fmla="*/ 157 w 179"/>
                <a:gd name="T33" fmla="*/ 203 h 203"/>
                <a:gd name="T34" fmla="*/ 151 w 179"/>
                <a:gd name="T35" fmla="*/ 200 h 203"/>
                <a:gd name="T36" fmla="*/ 146 w 179"/>
                <a:gd name="T37" fmla="*/ 193 h 203"/>
                <a:gd name="T38" fmla="*/ 139 w 179"/>
                <a:gd name="T39" fmla="*/ 183 h 203"/>
                <a:gd name="T40" fmla="*/ 133 w 179"/>
                <a:gd name="T41" fmla="*/ 173 h 203"/>
                <a:gd name="T42" fmla="*/ 126 w 179"/>
                <a:gd name="T43" fmla="*/ 162 h 203"/>
                <a:gd name="T44" fmla="*/ 121 w 179"/>
                <a:gd name="T45" fmla="*/ 155 h 203"/>
                <a:gd name="T46" fmla="*/ 118 w 179"/>
                <a:gd name="T47" fmla="*/ 150 h 203"/>
                <a:gd name="T48" fmla="*/ 115 w 179"/>
                <a:gd name="T49" fmla="*/ 145 h 203"/>
                <a:gd name="T50" fmla="*/ 108 w 179"/>
                <a:gd name="T51" fmla="*/ 134 h 203"/>
                <a:gd name="T52" fmla="*/ 98 w 179"/>
                <a:gd name="T53" fmla="*/ 122 h 203"/>
                <a:gd name="T54" fmla="*/ 84 w 179"/>
                <a:gd name="T55" fmla="*/ 109 h 203"/>
                <a:gd name="T56" fmla="*/ 67 w 179"/>
                <a:gd name="T57" fmla="*/ 96 h 203"/>
                <a:gd name="T58" fmla="*/ 43 w 179"/>
                <a:gd name="T59" fmla="*/ 83 h 203"/>
                <a:gd name="T60" fmla="*/ 17 w 179"/>
                <a:gd name="T61" fmla="*/ 68 h 203"/>
                <a:gd name="T62" fmla="*/ 2 w 179"/>
                <a:gd name="T63" fmla="*/ 50 h 203"/>
                <a:gd name="T64" fmla="*/ 0 w 179"/>
                <a:gd name="T65" fmla="*/ 30 h 203"/>
                <a:gd name="T66" fmla="*/ 9 w 179"/>
                <a:gd name="T67" fmla="*/ 13 h 203"/>
                <a:gd name="T68" fmla="*/ 27 w 179"/>
                <a:gd name="T69" fmla="*/ 2 h 203"/>
                <a:gd name="T70" fmla="*/ 48 w 179"/>
                <a:gd name="T71" fmla="*/ 0 h 203"/>
                <a:gd name="T72" fmla="*/ 59 w 179"/>
                <a:gd name="T73" fmla="*/ 5 h 20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9"/>
                <a:gd name="T112" fmla="*/ 0 h 203"/>
                <a:gd name="T113" fmla="*/ 179 w 179"/>
                <a:gd name="T114" fmla="*/ 203 h 20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9" h="203">
                  <a:moveTo>
                    <a:pt x="59" y="5"/>
                  </a:moveTo>
                  <a:lnTo>
                    <a:pt x="73" y="10"/>
                  </a:lnTo>
                  <a:lnTo>
                    <a:pt x="84" y="18"/>
                  </a:lnTo>
                  <a:lnTo>
                    <a:pt x="96" y="27"/>
                  </a:lnTo>
                  <a:lnTo>
                    <a:pt x="109" y="37"/>
                  </a:lnTo>
                  <a:lnTo>
                    <a:pt x="121" y="47"/>
                  </a:lnTo>
                  <a:lnTo>
                    <a:pt x="132" y="59"/>
                  </a:lnTo>
                  <a:lnTo>
                    <a:pt x="143" y="72"/>
                  </a:lnTo>
                  <a:lnTo>
                    <a:pt x="152" y="86"/>
                  </a:lnTo>
                  <a:lnTo>
                    <a:pt x="161" y="100"/>
                  </a:lnTo>
                  <a:lnTo>
                    <a:pt x="168" y="115"/>
                  </a:lnTo>
                  <a:lnTo>
                    <a:pt x="174" y="130"/>
                  </a:lnTo>
                  <a:lnTo>
                    <a:pt x="177" y="146"/>
                  </a:lnTo>
                  <a:lnTo>
                    <a:pt x="179" y="146"/>
                  </a:lnTo>
                  <a:lnTo>
                    <a:pt x="179" y="147"/>
                  </a:lnTo>
                  <a:lnTo>
                    <a:pt x="179" y="150"/>
                  </a:lnTo>
                  <a:lnTo>
                    <a:pt x="179" y="155"/>
                  </a:lnTo>
                  <a:lnTo>
                    <a:pt x="179" y="159"/>
                  </a:lnTo>
                  <a:lnTo>
                    <a:pt x="177" y="164"/>
                  </a:lnTo>
                  <a:lnTo>
                    <a:pt x="177" y="170"/>
                  </a:lnTo>
                  <a:lnTo>
                    <a:pt x="177" y="174"/>
                  </a:lnTo>
                  <a:lnTo>
                    <a:pt x="177" y="180"/>
                  </a:lnTo>
                  <a:lnTo>
                    <a:pt x="176" y="184"/>
                  </a:lnTo>
                  <a:lnTo>
                    <a:pt x="174" y="187"/>
                  </a:lnTo>
                  <a:lnTo>
                    <a:pt x="173" y="192"/>
                  </a:lnTo>
                  <a:lnTo>
                    <a:pt x="173" y="193"/>
                  </a:lnTo>
                  <a:lnTo>
                    <a:pt x="171" y="196"/>
                  </a:lnTo>
                  <a:lnTo>
                    <a:pt x="170" y="198"/>
                  </a:lnTo>
                  <a:lnTo>
                    <a:pt x="167" y="200"/>
                  </a:lnTo>
                  <a:lnTo>
                    <a:pt x="165" y="202"/>
                  </a:lnTo>
                  <a:lnTo>
                    <a:pt x="162" y="203"/>
                  </a:lnTo>
                  <a:lnTo>
                    <a:pt x="161" y="203"/>
                  </a:lnTo>
                  <a:lnTo>
                    <a:pt x="158" y="203"/>
                  </a:lnTo>
                  <a:lnTo>
                    <a:pt x="157" y="203"/>
                  </a:lnTo>
                  <a:lnTo>
                    <a:pt x="154" y="202"/>
                  </a:lnTo>
                  <a:lnTo>
                    <a:pt x="151" y="200"/>
                  </a:lnTo>
                  <a:lnTo>
                    <a:pt x="148" y="198"/>
                  </a:lnTo>
                  <a:lnTo>
                    <a:pt x="146" y="193"/>
                  </a:lnTo>
                  <a:lnTo>
                    <a:pt x="143" y="189"/>
                  </a:lnTo>
                  <a:lnTo>
                    <a:pt x="139" y="183"/>
                  </a:lnTo>
                  <a:lnTo>
                    <a:pt x="136" y="178"/>
                  </a:lnTo>
                  <a:lnTo>
                    <a:pt x="133" y="173"/>
                  </a:lnTo>
                  <a:lnTo>
                    <a:pt x="129" y="168"/>
                  </a:lnTo>
                  <a:lnTo>
                    <a:pt x="126" y="162"/>
                  </a:lnTo>
                  <a:lnTo>
                    <a:pt x="123" y="159"/>
                  </a:lnTo>
                  <a:lnTo>
                    <a:pt x="121" y="155"/>
                  </a:lnTo>
                  <a:lnTo>
                    <a:pt x="120" y="152"/>
                  </a:lnTo>
                  <a:lnTo>
                    <a:pt x="118" y="150"/>
                  </a:lnTo>
                  <a:lnTo>
                    <a:pt x="117" y="150"/>
                  </a:lnTo>
                  <a:lnTo>
                    <a:pt x="115" y="145"/>
                  </a:lnTo>
                  <a:lnTo>
                    <a:pt x="111" y="140"/>
                  </a:lnTo>
                  <a:lnTo>
                    <a:pt x="108" y="134"/>
                  </a:lnTo>
                  <a:lnTo>
                    <a:pt x="104" y="128"/>
                  </a:lnTo>
                  <a:lnTo>
                    <a:pt x="98" y="122"/>
                  </a:lnTo>
                  <a:lnTo>
                    <a:pt x="92" y="117"/>
                  </a:lnTo>
                  <a:lnTo>
                    <a:pt x="84" y="109"/>
                  </a:lnTo>
                  <a:lnTo>
                    <a:pt x="76" y="103"/>
                  </a:lnTo>
                  <a:lnTo>
                    <a:pt x="67" y="96"/>
                  </a:lnTo>
                  <a:lnTo>
                    <a:pt x="55" y="90"/>
                  </a:lnTo>
                  <a:lnTo>
                    <a:pt x="43" y="83"/>
                  </a:lnTo>
                  <a:lnTo>
                    <a:pt x="28" y="77"/>
                  </a:lnTo>
                  <a:lnTo>
                    <a:pt x="17" y="68"/>
                  </a:lnTo>
                  <a:lnTo>
                    <a:pt x="8" y="59"/>
                  </a:lnTo>
                  <a:lnTo>
                    <a:pt x="2" y="50"/>
                  </a:lnTo>
                  <a:lnTo>
                    <a:pt x="0" y="40"/>
                  </a:lnTo>
                  <a:lnTo>
                    <a:pt x="0" y="30"/>
                  </a:lnTo>
                  <a:lnTo>
                    <a:pt x="5" y="21"/>
                  </a:lnTo>
                  <a:lnTo>
                    <a:pt x="9" y="13"/>
                  </a:lnTo>
                  <a:lnTo>
                    <a:pt x="17" y="6"/>
                  </a:lnTo>
                  <a:lnTo>
                    <a:pt x="27" y="2"/>
                  </a:lnTo>
                  <a:lnTo>
                    <a:pt x="37" y="0"/>
                  </a:lnTo>
                  <a:lnTo>
                    <a:pt x="48" y="0"/>
                  </a:lnTo>
                  <a:lnTo>
                    <a:pt x="59" y="5"/>
                  </a:lnTo>
                  <a:close/>
                </a:path>
              </a:pathLst>
            </a:custGeom>
            <a:solidFill>
              <a:srgbClr val="F0FF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2" name="Freeform 467"/>
            <p:cNvSpPr>
              <a:spLocks/>
            </p:cNvSpPr>
            <p:nvPr/>
          </p:nvSpPr>
          <p:spPr bwMode="auto">
            <a:xfrm>
              <a:off x="3701" y="2599"/>
              <a:ext cx="40" cy="55"/>
            </a:xfrm>
            <a:custGeom>
              <a:avLst/>
              <a:gdLst>
                <a:gd name="T0" fmla="*/ 55 w 121"/>
                <a:gd name="T1" fmla="*/ 10 h 165"/>
                <a:gd name="T2" fmla="*/ 71 w 121"/>
                <a:gd name="T3" fmla="*/ 25 h 165"/>
                <a:gd name="T4" fmla="*/ 87 w 121"/>
                <a:gd name="T5" fmla="*/ 41 h 165"/>
                <a:gd name="T6" fmla="*/ 102 w 121"/>
                <a:gd name="T7" fmla="*/ 62 h 165"/>
                <a:gd name="T8" fmla="*/ 112 w 121"/>
                <a:gd name="T9" fmla="*/ 84 h 165"/>
                <a:gd name="T10" fmla="*/ 120 w 121"/>
                <a:gd name="T11" fmla="*/ 108 h 165"/>
                <a:gd name="T12" fmla="*/ 121 w 121"/>
                <a:gd name="T13" fmla="*/ 121 h 165"/>
                <a:gd name="T14" fmla="*/ 121 w 121"/>
                <a:gd name="T15" fmla="*/ 125 h 165"/>
                <a:gd name="T16" fmla="*/ 121 w 121"/>
                <a:gd name="T17" fmla="*/ 131 h 165"/>
                <a:gd name="T18" fmla="*/ 120 w 121"/>
                <a:gd name="T19" fmla="*/ 138 h 165"/>
                <a:gd name="T20" fmla="*/ 118 w 121"/>
                <a:gd name="T21" fmla="*/ 147 h 165"/>
                <a:gd name="T22" fmla="*/ 115 w 121"/>
                <a:gd name="T23" fmla="*/ 153 h 165"/>
                <a:gd name="T24" fmla="*/ 114 w 121"/>
                <a:gd name="T25" fmla="*/ 158 h 165"/>
                <a:gd name="T26" fmla="*/ 111 w 121"/>
                <a:gd name="T27" fmla="*/ 161 h 165"/>
                <a:gd name="T28" fmla="*/ 108 w 121"/>
                <a:gd name="T29" fmla="*/ 163 h 165"/>
                <a:gd name="T30" fmla="*/ 105 w 121"/>
                <a:gd name="T31" fmla="*/ 165 h 165"/>
                <a:gd name="T32" fmla="*/ 101 w 121"/>
                <a:gd name="T33" fmla="*/ 163 h 165"/>
                <a:gd name="T34" fmla="*/ 98 w 121"/>
                <a:gd name="T35" fmla="*/ 161 h 165"/>
                <a:gd name="T36" fmla="*/ 93 w 121"/>
                <a:gd name="T37" fmla="*/ 155 h 165"/>
                <a:gd name="T38" fmla="*/ 90 w 121"/>
                <a:gd name="T39" fmla="*/ 147 h 165"/>
                <a:gd name="T40" fmla="*/ 86 w 121"/>
                <a:gd name="T41" fmla="*/ 138 h 165"/>
                <a:gd name="T42" fmla="*/ 81 w 121"/>
                <a:gd name="T43" fmla="*/ 131 h 165"/>
                <a:gd name="T44" fmla="*/ 78 w 121"/>
                <a:gd name="T45" fmla="*/ 124 h 165"/>
                <a:gd name="T46" fmla="*/ 77 w 121"/>
                <a:gd name="T47" fmla="*/ 121 h 165"/>
                <a:gd name="T48" fmla="*/ 74 w 121"/>
                <a:gd name="T49" fmla="*/ 116 h 165"/>
                <a:gd name="T50" fmla="*/ 71 w 121"/>
                <a:gd name="T51" fmla="*/ 108 h 165"/>
                <a:gd name="T52" fmla="*/ 64 w 121"/>
                <a:gd name="T53" fmla="*/ 99 h 165"/>
                <a:gd name="T54" fmla="*/ 55 w 121"/>
                <a:gd name="T55" fmla="*/ 87 h 165"/>
                <a:gd name="T56" fmla="*/ 43 w 121"/>
                <a:gd name="T57" fmla="*/ 77 h 165"/>
                <a:gd name="T58" fmla="*/ 28 w 121"/>
                <a:gd name="T59" fmla="*/ 65 h 165"/>
                <a:gd name="T60" fmla="*/ 11 w 121"/>
                <a:gd name="T61" fmla="*/ 52 h 165"/>
                <a:gd name="T62" fmla="*/ 0 w 121"/>
                <a:gd name="T63" fmla="*/ 37 h 165"/>
                <a:gd name="T64" fmla="*/ 2 w 121"/>
                <a:gd name="T65" fmla="*/ 21 h 165"/>
                <a:gd name="T66" fmla="*/ 9 w 121"/>
                <a:gd name="T67" fmla="*/ 9 h 165"/>
                <a:gd name="T68" fmla="*/ 23 w 121"/>
                <a:gd name="T69" fmla="*/ 1 h 165"/>
                <a:gd name="T70" fmla="*/ 39 w 121"/>
                <a:gd name="T71" fmla="*/ 1 h 165"/>
                <a:gd name="T72" fmla="*/ 46 w 121"/>
                <a:gd name="T73" fmla="*/ 6 h 1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1"/>
                <a:gd name="T112" fmla="*/ 0 h 165"/>
                <a:gd name="T113" fmla="*/ 121 w 121"/>
                <a:gd name="T114" fmla="*/ 165 h 1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1" h="165">
                  <a:moveTo>
                    <a:pt x="46" y="6"/>
                  </a:moveTo>
                  <a:lnTo>
                    <a:pt x="55" y="10"/>
                  </a:lnTo>
                  <a:lnTo>
                    <a:pt x="64" y="18"/>
                  </a:lnTo>
                  <a:lnTo>
                    <a:pt x="71" y="25"/>
                  </a:lnTo>
                  <a:lnTo>
                    <a:pt x="80" y="32"/>
                  </a:lnTo>
                  <a:lnTo>
                    <a:pt x="87" y="41"/>
                  </a:lnTo>
                  <a:lnTo>
                    <a:pt x="95" y="52"/>
                  </a:lnTo>
                  <a:lnTo>
                    <a:pt x="102" y="62"/>
                  </a:lnTo>
                  <a:lnTo>
                    <a:pt x="108" y="74"/>
                  </a:lnTo>
                  <a:lnTo>
                    <a:pt x="112" y="84"/>
                  </a:lnTo>
                  <a:lnTo>
                    <a:pt x="117" y="96"/>
                  </a:lnTo>
                  <a:lnTo>
                    <a:pt x="120" y="108"/>
                  </a:lnTo>
                  <a:lnTo>
                    <a:pt x="121" y="121"/>
                  </a:lnTo>
                  <a:lnTo>
                    <a:pt x="121" y="122"/>
                  </a:lnTo>
                  <a:lnTo>
                    <a:pt x="121" y="125"/>
                  </a:lnTo>
                  <a:lnTo>
                    <a:pt x="121" y="128"/>
                  </a:lnTo>
                  <a:lnTo>
                    <a:pt x="121" y="131"/>
                  </a:lnTo>
                  <a:lnTo>
                    <a:pt x="120" y="136"/>
                  </a:lnTo>
                  <a:lnTo>
                    <a:pt x="120" y="138"/>
                  </a:lnTo>
                  <a:lnTo>
                    <a:pt x="118" y="143"/>
                  </a:lnTo>
                  <a:lnTo>
                    <a:pt x="118" y="147"/>
                  </a:lnTo>
                  <a:lnTo>
                    <a:pt x="117" y="150"/>
                  </a:lnTo>
                  <a:lnTo>
                    <a:pt x="115" y="153"/>
                  </a:lnTo>
                  <a:lnTo>
                    <a:pt x="114" y="156"/>
                  </a:lnTo>
                  <a:lnTo>
                    <a:pt x="114" y="158"/>
                  </a:lnTo>
                  <a:lnTo>
                    <a:pt x="112" y="159"/>
                  </a:lnTo>
                  <a:lnTo>
                    <a:pt x="111" y="161"/>
                  </a:lnTo>
                  <a:lnTo>
                    <a:pt x="109" y="162"/>
                  </a:lnTo>
                  <a:lnTo>
                    <a:pt x="108" y="163"/>
                  </a:lnTo>
                  <a:lnTo>
                    <a:pt x="106" y="163"/>
                  </a:lnTo>
                  <a:lnTo>
                    <a:pt x="105" y="165"/>
                  </a:lnTo>
                  <a:lnTo>
                    <a:pt x="102" y="165"/>
                  </a:lnTo>
                  <a:lnTo>
                    <a:pt x="101" y="163"/>
                  </a:lnTo>
                  <a:lnTo>
                    <a:pt x="99" y="162"/>
                  </a:lnTo>
                  <a:lnTo>
                    <a:pt x="98" y="161"/>
                  </a:lnTo>
                  <a:lnTo>
                    <a:pt x="95" y="159"/>
                  </a:lnTo>
                  <a:lnTo>
                    <a:pt x="93" y="155"/>
                  </a:lnTo>
                  <a:lnTo>
                    <a:pt x="92" y="152"/>
                  </a:lnTo>
                  <a:lnTo>
                    <a:pt x="90" y="147"/>
                  </a:lnTo>
                  <a:lnTo>
                    <a:pt x="87" y="143"/>
                  </a:lnTo>
                  <a:lnTo>
                    <a:pt x="86" y="138"/>
                  </a:lnTo>
                  <a:lnTo>
                    <a:pt x="83" y="136"/>
                  </a:lnTo>
                  <a:lnTo>
                    <a:pt x="81" y="131"/>
                  </a:lnTo>
                  <a:lnTo>
                    <a:pt x="80" y="127"/>
                  </a:lnTo>
                  <a:lnTo>
                    <a:pt x="78" y="124"/>
                  </a:lnTo>
                  <a:lnTo>
                    <a:pt x="77" y="122"/>
                  </a:lnTo>
                  <a:lnTo>
                    <a:pt x="77" y="121"/>
                  </a:lnTo>
                  <a:lnTo>
                    <a:pt x="76" y="121"/>
                  </a:lnTo>
                  <a:lnTo>
                    <a:pt x="74" y="116"/>
                  </a:lnTo>
                  <a:lnTo>
                    <a:pt x="73" y="112"/>
                  </a:lnTo>
                  <a:lnTo>
                    <a:pt x="71" y="108"/>
                  </a:lnTo>
                  <a:lnTo>
                    <a:pt x="68" y="103"/>
                  </a:lnTo>
                  <a:lnTo>
                    <a:pt x="64" y="99"/>
                  </a:lnTo>
                  <a:lnTo>
                    <a:pt x="61" y="93"/>
                  </a:lnTo>
                  <a:lnTo>
                    <a:pt x="55" y="87"/>
                  </a:lnTo>
                  <a:lnTo>
                    <a:pt x="50" y="82"/>
                  </a:lnTo>
                  <a:lnTo>
                    <a:pt x="43" y="77"/>
                  </a:lnTo>
                  <a:lnTo>
                    <a:pt x="36" y="71"/>
                  </a:lnTo>
                  <a:lnTo>
                    <a:pt x="28" y="65"/>
                  </a:lnTo>
                  <a:lnTo>
                    <a:pt x="18" y="59"/>
                  </a:lnTo>
                  <a:lnTo>
                    <a:pt x="11" y="52"/>
                  </a:lnTo>
                  <a:lnTo>
                    <a:pt x="5" y="44"/>
                  </a:lnTo>
                  <a:lnTo>
                    <a:pt x="0" y="37"/>
                  </a:lnTo>
                  <a:lnTo>
                    <a:pt x="0" y="28"/>
                  </a:lnTo>
                  <a:lnTo>
                    <a:pt x="2" y="21"/>
                  </a:lnTo>
                  <a:lnTo>
                    <a:pt x="5" y="15"/>
                  </a:lnTo>
                  <a:lnTo>
                    <a:pt x="9" y="9"/>
                  </a:lnTo>
                  <a:lnTo>
                    <a:pt x="15" y="4"/>
                  </a:lnTo>
                  <a:lnTo>
                    <a:pt x="23" y="1"/>
                  </a:lnTo>
                  <a:lnTo>
                    <a:pt x="30" y="0"/>
                  </a:lnTo>
                  <a:lnTo>
                    <a:pt x="39" y="1"/>
                  </a:lnTo>
                  <a:lnTo>
                    <a:pt x="46" y="6"/>
                  </a:lnTo>
                  <a:close/>
                </a:path>
              </a:pathLst>
            </a:custGeom>
            <a:solidFill>
              <a:srgbClr val="F7FFF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3" name="Freeform 468"/>
            <p:cNvSpPr>
              <a:spLocks/>
            </p:cNvSpPr>
            <p:nvPr/>
          </p:nvSpPr>
          <p:spPr bwMode="auto">
            <a:xfrm>
              <a:off x="3719" y="2611"/>
              <a:ext cx="22" cy="42"/>
            </a:xfrm>
            <a:custGeom>
              <a:avLst/>
              <a:gdLst>
                <a:gd name="T0" fmla="*/ 36 w 65"/>
                <a:gd name="T1" fmla="*/ 87 h 125"/>
                <a:gd name="T2" fmla="*/ 34 w 65"/>
                <a:gd name="T3" fmla="*/ 81 h 125"/>
                <a:gd name="T4" fmla="*/ 31 w 65"/>
                <a:gd name="T5" fmla="*/ 73 h 125"/>
                <a:gd name="T6" fmla="*/ 28 w 65"/>
                <a:gd name="T7" fmla="*/ 65 h 125"/>
                <a:gd name="T8" fmla="*/ 22 w 65"/>
                <a:gd name="T9" fmla="*/ 56 h 125"/>
                <a:gd name="T10" fmla="*/ 14 w 65"/>
                <a:gd name="T11" fmla="*/ 45 h 125"/>
                <a:gd name="T12" fmla="*/ 3 w 65"/>
                <a:gd name="T13" fmla="*/ 35 h 125"/>
                <a:gd name="T14" fmla="*/ 0 w 65"/>
                <a:gd name="T15" fmla="*/ 23 h 125"/>
                <a:gd name="T16" fmla="*/ 2 w 65"/>
                <a:gd name="T17" fmla="*/ 12 h 125"/>
                <a:gd name="T18" fmla="*/ 9 w 65"/>
                <a:gd name="T19" fmla="*/ 4 h 125"/>
                <a:gd name="T20" fmla="*/ 18 w 65"/>
                <a:gd name="T21" fmla="*/ 0 h 125"/>
                <a:gd name="T22" fmla="*/ 27 w 65"/>
                <a:gd name="T23" fmla="*/ 1 h 125"/>
                <a:gd name="T24" fmla="*/ 37 w 65"/>
                <a:gd name="T25" fmla="*/ 10 h 125"/>
                <a:gd name="T26" fmla="*/ 46 w 65"/>
                <a:gd name="T27" fmla="*/ 22 h 125"/>
                <a:gd name="T28" fmla="*/ 53 w 65"/>
                <a:gd name="T29" fmla="*/ 37 h 125"/>
                <a:gd name="T30" fmla="*/ 59 w 65"/>
                <a:gd name="T31" fmla="*/ 51 h 125"/>
                <a:gd name="T32" fmla="*/ 64 w 65"/>
                <a:gd name="T33" fmla="*/ 69 h 125"/>
                <a:gd name="T34" fmla="*/ 65 w 65"/>
                <a:gd name="T35" fmla="*/ 87 h 125"/>
                <a:gd name="T36" fmla="*/ 64 w 65"/>
                <a:gd name="T37" fmla="*/ 96 h 125"/>
                <a:gd name="T38" fmla="*/ 64 w 65"/>
                <a:gd name="T39" fmla="*/ 99 h 125"/>
                <a:gd name="T40" fmla="*/ 62 w 65"/>
                <a:gd name="T41" fmla="*/ 103 h 125"/>
                <a:gd name="T42" fmla="*/ 61 w 65"/>
                <a:gd name="T43" fmla="*/ 107 h 125"/>
                <a:gd name="T44" fmla="*/ 59 w 65"/>
                <a:gd name="T45" fmla="*/ 113 h 125"/>
                <a:gd name="T46" fmla="*/ 56 w 65"/>
                <a:gd name="T47" fmla="*/ 118 h 125"/>
                <a:gd name="T48" fmla="*/ 55 w 65"/>
                <a:gd name="T49" fmla="*/ 119 h 125"/>
                <a:gd name="T50" fmla="*/ 52 w 65"/>
                <a:gd name="T51" fmla="*/ 122 h 125"/>
                <a:gd name="T52" fmla="*/ 50 w 65"/>
                <a:gd name="T53" fmla="*/ 124 h 125"/>
                <a:gd name="T54" fmla="*/ 48 w 65"/>
                <a:gd name="T55" fmla="*/ 125 h 125"/>
                <a:gd name="T56" fmla="*/ 46 w 65"/>
                <a:gd name="T57" fmla="*/ 124 h 125"/>
                <a:gd name="T58" fmla="*/ 45 w 65"/>
                <a:gd name="T59" fmla="*/ 122 h 125"/>
                <a:gd name="T60" fmla="*/ 43 w 65"/>
                <a:gd name="T61" fmla="*/ 118 h 125"/>
                <a:gd name="T62" fmla="*/ 42 w 65"/>
                <a:gd name="T63" fmla="*/ 112 h 125"/>
                <a:gd name="T64" fmla="*/ 40 w 65"/>
                <a:gd name="T65" fmla="*/ 104 h 125"/>
                <a:gd name="T66" fmla="*/ 39 w 65"/>
                <a:gd name="T67" fmla="*/ 99 h 125"/>
                <a:gd name="T68" fmla="*/ 37 w 65"/>
                <a:gd name="T69" fmla="*/ 94 h 125"/>
                <a:gd name="T70" fmla="*/ 37 w 65"/>
                <a:gd name="T71" fmla="*/ 91 h 125"/>
                <a:gd name="T72" fmla="*/ 36 w 65"/>
                <a:gd name="T73" fmla="*/ 91 h 12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5"/>
                <a:gd name="T112" fmla="*/ 0 h 125"/>
                <a:gd name="T113" fmla="*/ 65 w 65"/>
                <a:gd name="T114" fmla="*/ 125 h 12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5" h="125">
                  <a:moveTo>
                    <a:pt x="36" y="91"/>
                  </a:moveTo>
                  <a:lnTo>
                    <a:pt x="36" y="87"/>
                  </a:lnTo>
                  <a:lnTo>
                    <a:pt x="36" y="84"/>
                  </a:lnTo>
                  <a:lnTo>
                    <a:pt x="34" y="81"/>
                  </a:lnTo>
                  <a:lnTo>
                    <a:pt x="33" y="76"/>
                  </a:lnTo>
                  <a:lnTo>
                    <a:pt x="31" y="73"/>
                  </a:lnTo>
                  <a:lnTo>
                    <a:pt x="30" y="69"/>
                  </a:lnTo>
                  <a:lnTo>
                    <a:pt x="28" y="65"/>
                  </a:lnTo>
                  <a:lnTo>
                    <a:pt x="25" y="60"/>
                  </a:lnTo>
                  <a:lnTo>
                    <a:pt x="22" y="56"/>
                  </a:lnTo>
                  <a:lnTo>
                    <a:pt x="18" y="51"/>
                  </a:lnTo>
                  <a:lnTo>
                    <a:pt x="14" y="45"/>
                  </a:lnTo>
                  <a:lnTo>
                    <a:pt x="8" y="41"/>
                  </a:lnTo>
                  <a:lnTo>
                    <a:pt x="3" y="35"/>
                  </a:lnTo>
                  <a:lnTo>
                    <a:pt x="0" y="29"/>
                  </a:lnTo>
                  <a:lnTo>
                    <a:pt x="0" y="23"/>
                  </a:lnTo>
                  <a:lnTo>
                    <a:pt x="0" y="18"/>
                  </a:lnTo>
                  <a:lnTo>
                    <a:pt x="2" y="12"/>
                  </a:lnTo>
                  <a:lnTo>
                    <a:pt x="5" y="7"/>
                  </a:lnTo>
                  <a:lnTo>
                    <a:pt x="9" y="4"/>
                  </a:lnTo>
                  <a:lnTo>
                    <a:pt x="12" y="1"/>
                  </a:lnTo>
                  <a:lnTo>
                    <a:pt x="18" y="0"/>
                  </a:lnTo>
                  <a:lnTo>
                    <a:pt x="22" y="0"/>
                  </a:lnTo>
                  <a:lnTo>
                    <a:pt x="27" y="1"/>
                  </a:lnTo>
                  <a:lnTo>
                    <a:pt x="31" y="6"/>
                  </a:lnTo>
                  <a:lnTo>
                    <a:pt x="37" y="10"/>
                  </a:lnTo>
                  <a:lnTo>
                    <a:pt x="42" y="16"/>
                  </a:lnTo>
                  <a:lnTo>
                    <a:pt x="46" y="22"/>
                  </a:lnTo>
                  <a:lnTo>
                    <a:pt x="50" y="29"/>
                  </a:lnTo>
                  <a:lnTo>
                    <a:pt x="53" y="37"/>
                  </a:lnTo>
                  <a:lnTo>
                    <a:pt x="56" y="44"/>
                  </a:lnTo>
                  <a:lnTo>
                    <a:pt x="59" y="51"/>
                  </a:lnTo>
                  <a:lnTo>
                    <a:pt x="62" y="60"/>
                  </a:lnTo>
                  <a:lnTo>
                    <a:pt x="64" y="69"/>
                  </a:lnTo>
                  <a:lnTo>
                    <a:pt x="65" y="78"/>
                  </a:lnTo>
                  <a:lnTo>
                    <a:pt x="65" y="87"/>
                  </a:lnTo>
                  <a:lnTo>
                    <a:pt x="64" y="96"/>
                  </a:lnTo>
                  <a:lnTo>
                    <a:pt x="64" y="99"/>
                  </a:lnTo>
                  <a:lnTo>
                    <a:pt x="64" y="100"/>
                  </a:lnTo>
                  <a:lnTo>
                    <a:pt x="62" y="103"/>
                  </a:lnTo>
                  <a:lnTo>
                    <a:pt x="62" y="104"/>
                  </a:lnTo>
                  <a:lnTo>
                    <a:pt x="61" y="107"/>
                  </a:lnTo>
                  <a:lnTo>
                    <a:pt x="59" y="110"/>
                  </a:lnTo>
                  <a:lnTo>
                    <a:pt x="59" y="113"/>
                  </a:lnTo>
                  <a:lnTo>
                    <a:pt x="58" y="115"/>
                  </a:lnTo>
                  <a:lnTo>
                    <a:pt x="56" y="118"/>
                  </a:lnTo>
                  <a:lnTo>
                    <a:pt x="55" y="119"/>
                  </a:lnTo>
                  <a:lnTo>
                    <a:pt x="53" y="121"/>
                  </a:lnTo>
                  <a:lnTo>
                    <a:pt x="52" y="122"/>
                  </a:lnTo>
                  <a:lnTo>
                    <a:pt x="50" y="124"/>
                  </a:lnTo>
                  <a:lnTo>
                    <a:pt x="49" y="125"/>
                  </a:lnTo>
                  <a:lnTo>
                    <a:pt x="48" y="125"/>
                  </a:lnTo>
                  <a:lnTo>
                    <a:pt x="46" y="125"/>
                  </a:lnTo>
                  <a:lnTo>
                    <a:pt x="46" y="124"/>
                  </a:lnTo>
                  <a:lnTo>
                    <a:pt x="45" y="124"/>
                  </a:lnTo>
                  <a:lnTo>
                    <a:pt x="45" y="122"/>
                  </a:lnTo>
                  <a:lnTo>
                    <a:pt x="43" y="121"/>
                  </a:lnTo>
                  <a:lnTo>
                    <a:pt x="43" y="118"/>
                  </a:lnTo>
                  <a:lnTo>
                    <a:pt x="42" y="115"/>
                  </a:lnTo>
                  <a:lnTo>
                    <a:pt x="42" y="112"/>
                  </a:lnTo>
                  <a:lnTo>
                    <a:pt x="40" y="109"/>
                  </a:lnTo>
                  <a:lnTo>
                    <a:pt x="40" y="104"/>
                  </a:lnTo>
                  <a:lnTo>
                    <a:pt x="39" y="101"/>
                  </a:lnTo>
                  <a:lnTo>
                    <a:pt x="39" y="99"/>
                  </a:lnTo>
                  <a:lnTo>
                    <a:pt x="37" y="96"/>
                  </a:lnTo>
                  <a:lnTo>
                    <a:pt x="37" y="94"/>
                  </a:lnTo>
                  <a:lnTo>
                    <a:pt x="37" y="93"/>
                  </a:lnTo>
                  <a:lnTo>
                    <a:pt x="37" y="91"/>
                  </a:lnTo>
                  <a:lnTo>
                    <a:pt x="36"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4" name="Freeform 469"/>
            <p:cNvSpPr>
              <a:spLocks/>
            </p:cNvSpPr>
            <p:nvPr/>
          </p:nvSpPr>
          <p:spPr bwMode="auto">
            <a:xfrm>
              <a:off x="2834" y="1401"/>
              <a:ext cx="28" cy="63"/>
            </a:xfrm>
            <a:custGeom>
              <a:avLst/>
              <a:gdLst>
                <a:gd name="T0" fmla="*/ 10 w 84"/>
                <a:gd name="T1" fmla="*/ 0 h 189"/>
                <a:gd name="T2" fmla="*/ 10 w 84"/>
                <a:gd name="T3" fmla="*/ 3 h 189"/>
                <a:gd name="T4" fmla="*/ 10 w 84"/>
                <a:gd name="T5" fmla="*/ 11 h 189"/>
                <a:gd name="T6" fmla="*/ 9 w 84"/>
                <a:gd name="T7" fmla="*/ 21 h 189"/>
                <a:gd name="T8" fmla="*/ 7 w 84"/>
                <a:gd name="T9" fmla="*/ 33 h 189"/>
                <a:gd name="T10" fmla="*/ 6 w 84"/>
                <a:gd name="T11" fmla="*/ 48 h 189"/>
                <a:gd name="T12" fmla="*/ 4 w 84"/>
                <a:gd name="T13" fmla="*/ 64 h 189"/>
                <a:gd name="T14" fmla="*/ 3 w 84"/>
                <a:gd name="T15" fmla="*/ 80 h 189"/>
                <a:gd name="T16" fmla="*/ 1 w 84"/>
                <a:gd name="T17" fmla="*/ 96 h 189"/>
                <a:gd name="T18" fmla="*/ 1 w 84"/>
                <a:gd name="T19" fmla="*/ 112 h 189"/>
                <a:gd name="T20" fmla="*/ 0 w 84"/>
                <a:gd name="T21" fmla="*/ 126 h 189"/>
                <a:gd name="T22" fmla="*/ 0 w 84"/>
                <a:gd name="T23" fmla="*/ 136 h 189"/>
                <a:gd name="T24" fmla="*/ 0 w 84"/>
                <a:gd name="T25" fmla="*/ 142 h 189"/>
                <a:gd name="T26" fmla="*/ 1 w 84"/>
                <a:gd name="T27" fmla="*/ 148 h 189"/>
                <a:gd name="T28" fmla="*/ 4 w 84"/>
                <a:gd name="T29" fmla="*/ 154 h 189"/>
                <a:gd name="T30" fmla="*/ 7 w 84"/>
                <a:gd name="T31" fmla="*/ 159 h 189"/>
                <a:gd name="T32" fmla="*/ 10 w 84"/>
                <a:gd name="T33" fmla="*/ 165 h 189"/>
                <a:gd name="T34" fmla="*/ 16 w 84"/>
                <a:gd name="T35" fmla="*/ 171 h 189"/>
                <a:gd name="T36" fmla="*/ 21 w 84"/>
                <a:gd name="T37" fmla="*/ 176 h 189"/>
                <a:gd name="T38" fmla="*/ 28 w 84"/>
                <a:gd name="T39" fmla="*/ 180 h 189"/>
                <a:gd name="T40" fmla="*/ 34 w 84"/>
                <a:gd name="T41" fmla="*/ 184 h 189"/>
                <a:gd name="T42" fmla="*/ 43 w 84"/>
                <a:gd name="T43" fmla="*/ 187 h 189"/>
                <a:gd name="T44" fmla="*/ 50 w 84"/>
                <a:gd name="T45" fmla="*/ 189 h 189"/>
                <a:gd name="T46" fmla="*/ 60 w 84"/>
                <a:gd name="T47" fmla="*/ 189 h 189"/>
                <a:gd name="T48" fmla="*/ 69 w 84"/>
                <a:gd name="T49" fmla="*/ 187 h 189"/>
                <a:gd name="T50" fmla="*/ 81 w 84"/>
                <a:gd name="T51" fmla="*/ 167 h 189"/>
                <a:gd name="T52" fmla="*/ 84 w 84"/>
                <a:gd name="T53" fmla="*/ 143 h 189"/>
                <a:gd name="T54" fmla="*/ 84 w 84"/>
                <a:gd name="T55" fmla="*/ 142 h 189"/>
                <a:gd name="T56" fmla="*/ 80 w 84"/>
                <a:gd name="T57" fmla="*/ 137 h 189"/>
                <a:gd name="T58" fmla="*/ 74 w 84"/>
                <a:gd name="T59" fmla="*/ 129 h 189"/>
                <a:gd name="T60" fmla="*/ 68 w 84"/>
                <a:gd name="T61" fmla="*/ 118 h 189"/>
                <a:gd name="T62" fmla="*/ 59 w 84"/>
                <a:gd name="T63" fmla="*/ 106 h 189"/>
                <a:gd name="T64" fmla="*/ 50 w 84"/>
                <a:gd name="T65" fmla="*/ 92 h 189"/>
                <a:gd name="T66" fmla="*/ 41 w 84"/>
                <a:gd name="T67" fmla="*/ 77 h 189"/>
                <a:gd name="T68" fmla="*/ 34 w 84"/>
                <a:gd name="T69" fmla="*/ 61 h 189"/>
                <a:gd name="T70" fmla="*/ 25 w 84"/>
                <a:gd name="T71" fmla="*/ 45 h 189"/>
                <a:gd name="T72" fmla="*/ 19 w 84"/>
                <a:gd name="T73" fmla="*/ 30 h 189"/>
                <a:gd name="T74" fmla="*/ 15 w 84"/>
                <a:gd name="T75" fmla="*/ 15 h 189"/>
                <a:gd name="T76" fmla="*/ 10 w 84"/>
                <a:gd name="T77" fmla="*/ 0 h 189"/>
                <a:gd name="T78" fmla="*/ 10 w 84"/>
                <a:gd name="T79" fmla="*/ 0 h 18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4"/>
                <a:gd name="T121" fmla="*/ 0 h 189"/>
                <a:gd name="T122" fmla="*/ 84 w 84"/>
                <a:gd name="T123" fmla="*/ 189 h 18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4" h="189">
                  <a:moveTo>
                    <a:pt x="10" y="0"/>
                  </a:moveTo>
                  <a:lnTo>
                    <a:pt x="10" y="3"/>
                  </a:lnTo>
                  <a:lnTo>
                    <a:pt x="10" y="11"/>
                  </a:lnTo>
                  <a:lnTo>
                    <a:pt x="9" y="21"/>
                  </a:lnTo>
                  <a:lnTo>
                    <a:pt x="7" y="33"/>
                  </a:lnTo>
                  <a:lnTo>
                    <a:pt x="6" y="48"/>
                  </a:lnTo>
                  <a:lnTo>
                    <a:pt x="4" y="64"/>
                  </a:lnTo>
                  <a:lnTo>
                    <a:pt x="3" y="80"/>
                  </a:lnTo>
                  <a:lnTo>
                    <a:pt x="1" y="96"/>
                  </a:lnTo>
                  <a:lnTo>
                    <a:pt x="1" y="112"/>
                  </a:lnTo>
                  <a:lnTo>
                    <a:pt x="0" y="126"/>
                  </a:lnTo>
                  <a:lnTo>
                    <a:pt x="0" y="136"/>
                  </a:lnTo>
                  <a:lnTo>
                    <a:pt x="0" y="142"/>
                  </a:lnTo>
                  <a:lnTo>
                    <a:pt x="1" y="148"/>
                  </a:lnTo>
                  <a:lnTo>
                    <a:pt x="4" y="154"/>
                  </a:lnTo>
                  <a:lnTo>
                    <a:pt x="7" y="159"/>
                  </a:lnTo>
                  <a:lnTo>
                    <a:pt x="10" y="165"/>
                  </a:lnTo>
                  <a:lnTo>
                    <a:pt x="16" y="171"/>
                  </a:lnTo>
                  <a:lnTo>
                    <a:pt x="21" y="176"/>
                  </a:lnTo>
                  <a:lnTo>
                    <a:pt x="28" y="180"/>
                  </a:lnTo>
                  <a:lnTo>
                    <a:pt x="34" y="184"/>
                  </a:lnTo>
                  <a:lnTo>
                    <a:pt x="43" y="187"/>
                  </a:lnTo>
                  <a:lnTo>
                    <a:pt x="50" y="189"/>
                  </a:lnTo>
                  <a:lnTo>
                    <a:pt x="60" y="189"/>
                  </a:lnTo>
                  <a:lnTo>
                    <a:pt x="69" y="187"/>
                  </a:lnTo>
                  <a:lnTo>
                    <a:pt x="81" y="167"/>
                  </a:lnTo>
                  <a:lnTo>
                    <a:pt x="84" y="143"/>
                  </a:lnTo>
                  <a:lnTo>
                    <a:pt x="84" y="142"/>
                  </a:lnTo>
                  <a:lnTo>
                    <a:pt x="80" y="137"/>
                  </a:lnTo>
                  <a:lnTo>
                    <a:pt x="74" y="129"/>
                  </a:lnTo>
                  <a:lnTo>
                    <a:pt x="68" y="118"/>
                  </a:lnTo>
                  <a:lnTo>
                    <a:pt x="59" y="106"/>
                  </a:lnTo>
                  <a:lnTo>
                    <a:pt x="50" y="92"/>
                  </a:lnTo>
                  <a:lnTo>
                    <a:pt x="41" y="77"/>
                  </a:lnTo>
                  <a:lnTo>
                    <a:pt x="34" y="61"/>
                  </a:lnTo>
                  <a:lnTo>
                    <a:pt x="25" y="45"/>
                  </a:lnTo>
                  <a:lnTo>
                    <a:pt x="19" y="30"/>
                  </a:lnTo>
                  <a:lnTo>
                    <a:pt x="15" y="15"/>
                  </a:lnTo>
                  <a:lnTo>
                    <a:pt x="10" y="0"/>
                  </a:lnTo>
                  <a:close/>
                </a:path>
              </a:pathLst>
            </a:custGeom>
            <a:solidFill>
              <a:srgbClr val="94EB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5" name="Freeform 470"/>
            <p:cNvSpPr>
              <a:spLocks/>
            </p:cNvSpPr>
            <p:nvPr/>
          </p:nvSpPr>
          <p:spPr bwMode="auto">
            <a:xfrm>
              <a:off x="2896" y="1431"/>
              <a:ext cx="74" cy="151"/>
            </a:xfrm>
            <a:custGeom>
              <a:avLst/>
              <a:gdLst>
                <a:gd name="T0" fmla="*/ 97 w 222"/>
                <a:gd name="T1" fmla="*/ 452 h 453"/>
                <a:gd name="T2" fmla="*/ 99 w 222"/>
                <a:gd name="T3" fmla="*/ 439 h 453"/>
                <a:gd name="T4" fmla="*/ 103 w 222"/>
                <a:gd name="T5" fmla="*/ 417 h 453"/>
                <a:gd name="T6" fmla="*/ 115 w 222"/>
                <a:gd name="T7" fmla="*/ 391 h 453"/>
                <a:gd name="T8" fmla="*/ 139 w 222"/>
                <a:gd name="T9" fmla="*/ 368 h 453"/>
                <a:gd name="T10" fmla="*/ 178 w 222"/>
                <a:gd name="T11" fmla="*/ 350 h 453"/>
                <a:gd name="T12" fmla="*/ 206 w 222"/>
                <a:gd name="T13" fmla="*/ 346 h 453"/>
                <a:gd name="T14" fmla="*/ 209 w 222"/>
                <a:gd name="T15" fmla="*/ 343 h 453"/>
                <a:gd name="T16" fmla="*/ 214 w 222"/>
                <a:gd name="T17" fmla="*/ 337 h 453"/>
                <a:gd name="T18" fmla="*/ 220 w 222"/>
                <a:gd name="T19" fmla="*/ 328 h 453"/>
                <a:gd name="T20" fmla="*/ 222 w 222"/>
                <a:gd name="T21" fmla="*/ 319 h 453"/>
                <a:gd name="T22" fmla="*/ 222 w 222"/>
                <a:gd name="T23" fmla="*/ 308 h 453"/>
                <a:gd name="T24" fmla="*/ 215 w 222"/>
                <a:gd name="T25" fmla="*/ 290 h 453"/>
                <a:gd name="T26" fmla="*/ 193 w 222"/>
                <a:gd name="T27" fmla="*/ 250 h 453"/>
                <a:gd name="T28" fmla="*/ 161 w 222"/>
                <a:gd name="T29" fmla="*/ 193 h 453"/>
                <a:gd name="T30" fmla="*/ 122 w 222"/>
                <a:gd name="T31" fmla="*/ 129 h 453"/>
                <a:gd name="T32" fmla="*/ 83 w 222"/>
                <a:gd name="T33" fmla="*/ 70 h 453"/>
                <a:gd name="T34" fmla="*/ 49 w 222"/>
                <a:gd name="T35" fmla="*/ 26 h 453"/>
                <a:gd name="T36" fmla="*/ 25 w 222"/>
                <a:gd name="T37" fmla="*/ 6 h 453"/>
                <a:gd name="T38" fmla="*/ 10 w 222"/>
                <a:gd name="T39" fmla="*/ 0 h 453"/>
                <a:gd name="T40" fmla="*/ 3 w 222"/>
                <a:gd name="T41" fmla="*/ 3 h 453"/>
                <a:gd name="T42" fmla="*/ 0 w 222"/>
                <a:gd name="T43" fmla="*/ 14 h 453"/>
                <a:gd name="T44" fmla="*/ 3 w 222"/>
                <a:gd name="T45" fmla="*/ 34 h 453"/>
                <a:gd name="T46" fmla="*/ 10 w 222"/>
                <a:gd name="T47" fmla="*/ 57 h 453"/>
                <a:gd name="T48" fmla="*/ 21 w 222"/>
                <a:gd name="T49" fmla="*/ 87 h 453"/>
                <a:gd name="T50" fmla="*/ 35 w 222"/>
                <a:gd name="T51" fmla="*/ 126 h 453"/>
                <a:gd name="T52" fmla="*/ 53 w 222"/>
                <a:gd name="T53" fmla="*/ 175 h 453"/>
                <a:gd name="T54" fmla="*/ 69 w 222"/>
                <a:gd name="T55" fmla="*/ 227 h 453"/>
                <a:gd name="T56" fmla="*/ 81 w 222"/>
                <a:gd name="T57" fmla="*/ 277 h 453"/>
                <a:gd name="T58" fmla="*/ 87 w 222"/>
                <a:gd name="T59" fmla="*/ 322 h 453"/>
                <a:gd name="T60" fmla="*/ 85 w 222"/>
                <a:gd name="T61" fmla="*/ 359 h 453"/>
                <a:gd name="T62" fmla="*/ 83 w 222"/>
                <a:gd name="T63" fmla="*/ 389 h 453"/>
                <a:gd name="T64" fmla="*/ 81 w 222"/>
                <a:gd name="T65" fmla="*/ 411 h 453"/>
                <a:gd name="T66" fmla="*/ 81 w 222"/>
                <a:gd name="T67" fmla="*/ 430 h 453"/>
                <a:gd name="T68" fmla="*/ 84 w 222"/>
                <a:gd name="T69" fmla="*/ 442 h 453"/>
                <a:gd name="T70" fmla="*/ 93 w 222"/>
                <a:gd name="T71" fmla="*/ 450 h 453"/>
                <a:gd name="T72" fmla="*/ 97 w 222"/>
                <a:gd name="T73" fmla="*/ 453 h 45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22"/>
                <a:gd name="T112" fmla="*/ 0 h 453"/>
                <a:gd name="T113" fmla="*/ 222 w 222"/>
                <a:gd name="T114" fmla="*/ 453 h 45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22" h="453">
                  <a:moveTo>
                    <a:pt x="97" y="453"/>
                  </a:moveTo>
                  <a:lnTo>
                    <a:pt x="97" y="452"/>
                  </a:lnTo>
                  <a:lnTo>
                    <a:pt x="97" y="447"/>
                  </a:lnTo>
                  <a:lnTo>
                    <a:pt x="99" y="439"/>
                  </a:lnTo>
                  <a:lnTo>
                    <a:pt x="100" y="428"/>
                  </a:lnTo>
                  <a:lnTo>
                    <a:pt x="103" y="417"/>
                  </a:lnTo>
                  <a:lnTo>
                    <a:pt x="108" y="405"/>
                  </a:lnTo>
                  <a:lnTo>
                    <a:pt x="115" y="391"/>
                  </a:lnTo>
                  <a:lnTo>
                    <a:pt x="125" y="380"/>
                  </a:lnTo>
                  <a:lnTo>
                    <a:pt x="139" y="368"/>
                  </a:lnTo>
                  <a:lnTo>
                    <a:pt x="156" y="358"/>
                  </a:lnTo>
                  <a:lnTo>
                    <a:pt x="178" y="350"/>
                  </a:lnTo>
                  <a:lnTo>
                    <a:pt x="205" y="346"/>
                  </a:lnTo>
                  <a:lnTo>
                    <a:pt x="206" y="346"/>
                  </a:lnTo>
                  <a:lnTo>
                    <a:pt x="208" y="344"/>
                  </a:lnTo>
                  <a:lnTo>
                    <a:pt x="209" y="343"/>
                  </a:lnTo>
                  <a:lnTo>
                    <a:pt x="212" y="340"/>
                  </a:lnTo>
                  <a:lnTo>
                    <a:pt x="214" y="337"/>
                  </a:lnTo>
                  <a:lnTo>
                    <a:pt x="217" y="333"/>
                  </a:lnTo>
                  <a:lnTo>
                    <a:pt x="220" y="328"/>
                  </a:lnTo>
                  <a:lnTo>
                    <a:pt x="221" y="324"/>
                  </a:lnTo>
                  <a:lnTo>
                    <a:pt x="222" y="319"/>
                  </a:lnTo>
                  <a:lnTo>
                    <a:pt x="222" y="313"/>
                  </a:lnTo>
                  <a:lnTo>
                    <a:pt x="222" y="308"/>
                  </a:lnTo>
                  <a:lnTo>
                    <a:pt x="220" y="300"/>
                  </a:lnTo>
                  <a:lnTo>
                    <a:pt x="215" y="290"/>
                  </a:lnTo>
                  <a:lnTo>
                    <a:pt x="206" y="274"/>
                  </a:lnTo>
                  <a:lnTo>
                    <a:pt x="193" y="250"/>
                  </a:lnTo>
                  <a:lnTo>
                    <a:pt x="178" y="222"/>
                  </a:lnTo>
                  <a:lnTo>
                    <a:pt x="161" y="193"/>
                  </a:lnTo>
                  <a:lnTo>
                    <a:pt x="141" y="162"/>
                  </a:lnTo>
                  <a:lnTo>
                    <a:pt x="122" y="129"/>
                  </a:lnTo>
                  <a:lnTo>
                    <a:pt x="102" y="98"/>
                  </a:lnTo>
                  <a:lnTo>
                    <a:pt x="83" y="70"/>
                  </a:lnTo>
                  <a:lnTo>
                    <a:pt x="65" y="45"/>
                  </a:lnTo>
                  <a:lnTo>
                    <a:pt x="49" y="26"/>
                  </a:lnTo>
                  <a:lnTo>
                    <a:pt x="35" y="13"/>
                  </a:lnTo>
                  <a:lnTo>
                    <a:pt x="25" y="6"/>
                  </a:lnTo>
                  <a:lnTo>
                    <a:pt x="18" y="1"/>
                  </a:lnTo>
                  <a:lnTo>
                    <a:pt x="10" y="0"/>
                  </a:lnTo>
                  <a:lnTo>
                    <a:pt x="6" y="0"/>
                  </a:lnTo>
                  <a:lnTo>
                    <a:pt x="3" y="3"/>
                  </a:lnTo>
                  <a:lnTo>
                    <a:pt x="2" y="7"/>
                  </a:lnTo>
                  <a:lnTo>
                    <a:pt x="0" y="14"/>
                  </a:lnTo>
                  <a:lnTo>
                    <a:pt x="2" y="23"/>
                  </a:lnTo>
                  <a:lnTo>
                    <a:pt x="3" y="34"/>
                  </a:lnTo>
                  <a:lnTo>
                    <a:pt x="7" y="44"/>
                  </a:lnTo>
                  <a:lnTo>
                    <a:pt x="10" y="57"/>
                  </a:lnTo>
                  <a:lnTo>
                    <a:pt x="15" y="70"/>
                  </a:lnTo>
                  <a:lnTo>
                    <a:pt x="21" y="87"/>
                  </a:lnTo>
                  <a:lnTo>
                    <a:pt x="28" y="106"/>
                  </a:lnTo>
                  <a:lnTo>
                    <a:pt x="35" y="126"/>
                  </a:lnTo>
                  <a:lnTo>
                    <a:pt x="44" y="150"/>
                  </a:lnTo>
                  <a:lnTo>
                    <a:pt x="53" y="175"/>
                  </a:lnTo>
                  <a:lnTo>
                    <a:pt x="60" y="200"/>
                  </a:lnTo>
                  <a:lnTo>
                    <a:pt x="69" y="227"/>
                  </a:lnTo>
                  <a:lnTo>
                    <a:pt x="75" y="252"/>
                  </a:lnTo>
                  <a:lnTo>
                    <a:pt x="81" y="277"/>
                  </a:lnTo>
                  <a:lnTo>
                    <a:pt x="85" y="300"/>
                  </a:lnTo>
                  <a:lnTo>
                    <a:pt x="87" y="322"/>
                  </a:lnTo>
                  <a:lnTo>
                    <a:pt x="87" y="341"/>
                  </a:lnTo>
                  <a:lnTo>
                    <a:pt x="85" y="359"/>
                  </a:lnTo>
                  <a:lnTo>
                    <a:pt x="84" y="374"/>
                  </a:lnTo>
                  <a:lnTo>
                    <a:pt x="83" y="389"/>
                  </a:lnTo>
                  <a:lnTo>
                    <a:pt x="83" y="400"/>
                  </a:lnTo>
                  <a:lnTo>
                    <a:pt x="81" y="411"/>
                  </a:lnTo>
                  <a:lnTo>
                    <a:pt x="81" y="421"/>
                  </a:lnTo>
                  <a:lnTo>
                    <a:pt x="81" y="430"/>
                  </a:lnTo>
                  <a:lnTo>
                    <a:pt x="83" y="436"/>
                  </a:lnTo>
                  <a:lnTo>
                    <a:pt x="84" y="442"/>
                  </a:lnTo>
                  <a:lnTo>
                    <a:pt x="87" y="447"/>
                  </a:lnTo>
                  <a:lnTo>
                    <a:pt x="93" y="450"/>
                  </a:lnTo>
                  <a:lnTo>
                    <a:pt x="97" y="453"/>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6" name="Freeform 471"/>
            <p:cNvSpPr>
              <a:spLocks/>
            </p:cNvSpPr>
            <p:nvPr/>
          </p:nvSpPr>
          <p:spPr bwMode="auto">
            <a:xfrm>
              <a:off x="2874" y="1303"/>
              <a:ext cx="139" cy="143"/>
            </a:xfrm>
            <a:custGeom>
              <a:avLst/>
              <a:gdLst>
                <a:gd name="T0" fmla="*/ 27 w 417"/>
                <a:gd name="T1" fmla="*/ 82 h 431"/>
                <a:gd name="T2" fmla="*/ 39 w 417"/>
                <a:gd name="T3" fmla="*/ 113 h 431"/>
                <a:gd name="T4" fmla="*/ 62 w 417"/>
                <a:gd name="T5" fmla="*/ 165 h 431"/>
                <a:gd name="T6" fmla="*/ 92 w 417"/>
                <a:gd name="T7" fmla="*/ 227 h 431"/>
                <a:gd name="T8" fmla="*/ 125 w 417"/>
                <a:gd name="T9" fmla="*/ 291 h 431"/>
                <a:gd name="T10" fmla="*/ 161 w 417"/>
                <a:gd name="T11" fmla="*/ 347 h 431"/>
                <a:gd name="T12" fmla="*/ 195 w 417"/>
                <a:gd name="T13" fmla="*/ 387 h 431"/>
                <a:gd name="T14" fmla="*/ 227 w 417"/>
                <a:gd name="T15" fmla="*/ 412 h 431"/>
                <a:gd name="T16" fmla="*/ 258 w 417"/>
                <a:gd name="T17" fmla="*/ 425 h 431"/>
                <a:gd name="T18" fmla="*/ 287 w 417"/>
                <a:gd name="T19" fmla="*/ 431 h 431"/>
                <a:gd name="T20" fmla="*/ 314 w 417"/>
                <a:gd name="T21" fmla="*/ 428 h 431"/>
                <a:gd name="T22" fmla="*/ 338 w 417"/>
                <a:gd name="T23" fmla="*/ 421 h 431"/>
                <a:gd name="T24" fmla="*/ 355 w 417"/>
                <a:gd name="T25" fmla="*/ 411 h 431"/>
                <a:gd name="T26" fmla="*/ 373 w 417"/>
                <a:gd name="T27" fmla="*/ 400 h 431"/>
                <a:gd name="T28" fmla="*/ 389 w 417"/>
                <a:gd name="T29" fmla="*/ 389 h 431"/>
                <a:gd name="T30" fmla="*/ 402 w 417"/>
                <a:gd name="T31" fmla="*/ 375 h 431"/>
                <a:gd name="T32" fmla="*/ 411 w 417"/>
                <a:gd name="T33" fmla="*/ 359 h 431"/>
                <a:gd name="T34" fmla="*/ 417 w 417"/>
                <a:gd name="T35" fmla="*/ 340 h 431"/>
                <a:gd name="T36" fmla="*/ 411 w 417"/>
                <a:gd name="T37" fmla="*/ 312 h 431"/>
                <a:gd name="T38" fmla="*/ 363 w 417"/>
                <a:gd name="T39" fmla="*/ 259 h 431"/>
                <a:gd name="T40" fmla="*/ 286 w 417"/>
                <a:gd name="T41" fmla="*/ 188 h 431"/>
                <a:gd name="T42" fmla="*/ 198 w 417"/>
                <a:gd name="T43" fmla="*/ 113 h 431"/>
                <a:gd name="T44" fmla="*/ 121 w 417"/>
                <a:gd name="T45" fmla="*/ 50 h 431"/>
                <a:gd name="T46" fmla="*/ 72 w 417"/>
                <a:gd name="T47" fmla="*/ 12 h 431"/>
                <a:gd name="T48" fmla="*/ 65 w 417"/>
                <a:gd name="T49" fmla="*/ 6 h 431"/>
                <a:gd name="T50" fmla="*/ 61 w 417"/>
                <a:gd name="T51" fmla="*/ 6 h 431"/>
                <a:gd name="T52" fmla="*/ 52 w 417"/>
                <a:gd name="T53" fmla="*/ 4 h 431"/>
                <a:gd name="T54" fmla="*/ 41 w 417"/>
                <a:gd name="T55" fmla="*/ 3 h 431"/>
                <a:gd name="T56" fmla="*/ 28 w 417"/>
                <a:gd name="T57" fmla="*/ 1 h 431"/>
                <a:gd name="T58" fmla="*/ 15 w 417"/>
                <a:gd name="T59" fmla="*/ 1 h 431"/>
                <a:gd name="T60" fmla="*/ 3 w 417"/>
                <a:gd name="T61" fmla="*/ 3 h 431"/>
                <a:gd name="T62" fmla="*/ 0 w 417"/>
                <a:gd name="T63" fmla="*/ 13 h 431"/>
                <a:gd name="T64" fmla="*/ 3 w 417"/>
                <a:gd name="T65" fmla="*/ 29 h 431"/>
                <a:gd name="T66" fmla="*/ 11 w 417"/>
                <a:gd name="T67" fmla="*/ 50 h 431"/>
                <a:gd name="T68" fmla="*/ 18 w 417"/>
                <a:gd name="T69" fmla="*/ 66 h 431"/>
                <a:gd name="T70" fmla="*/ 24 w 417"/>
                <a:gd name="T71" fmla="*/ 76 h 431"/>
                <a:gd name="T72" fmla="*/ 24 w 417"/>
                <a:gd name="T73" fmla="*/ 78 h 4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17"/>
                <a:gd name="T112" fmla="*/ 0 h 431"/>
                <a:gd name="T113" fmla="*/ 417 w 417"/>
                <a:gd name="T114" fmla="*/ 431 h 4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17" h="431">
                  <a:moveTo>
                    <a:pt x="24" y="78"/>
                  </a:moveTo>
                  <a:lnTo>
                    <a:pt x="27" y="82"/>
                  </a:lnTo>
                  <a:lnTo>
                    <a:pt x="31" y="94"/>
                  </a:lnTo>
                  <a:lnTo>
                    <a:pt x="39" y="113"/>
                  </a:lnTo>
                  <a:lnTo>
                    <a:pt x="49" y="137"/>
                  </a:lnTo>
                  <a:lnTo>
                    <a:pt x="62" y="165"/>
                  </a:lnTo>
                  <a:lnTo>
                    <a:pt x="77" y="194"/>
                  </a:lnTo>
                  <a:lnTo>
                    <a:pt x="92" y="227"/>
                  </a:lnTo>
                  <a:lnTo>
                    <a:pt x="109" y="259"/>
                  </a:lnTo>
                  <a:lnTo>
                    <a:pt x="125" y="291"/>
                  </a:lnTo>
                  <a:lnTo>
                    <a:pt x="143" y="321"/>
                  </a:lnTo>
                  <a:lnTo>
                    <a:pt x="161" y="347"/>
                  </a:lnTo>
                  <a:lnTo>
                    <a:pt x="177" y="368"/>
                  </a:lnTo>
                  <a:lnTo>
                    <a:pt x="195" y="387"/>
                  </a:lnTo>
                  <a:lnTo>
                    <a:pt x="211" y="400"/>
                  </a:lnTo>
                  <a:lnTo>
                    <a:pt x="227" y="412"/>
                  </a:lnTo>
                  <a:lnTo>
                    <a:pt x="243" y="420"/>
                  </a:lnTo>
                  <a:lnTo>
                    <a:pt x="258" y="425"/>
                  </a:lnTo>
                  <a:lnTo>
                    <a:pt x="273" y="430"/>
                  </a:lnTo>
                  <a:lnTo>
                    <a:pt x="287" y="431"/>
                  </a:lnTo>
                  <a:lnTo>
                    <a:pt x="302" y="430"/>
                  </a:lnTo>
                  <a:lnTo>
                    <a:pt x="314" y="428"/>
                  </a:lnTo>
                  <a:lnTo>
                    <a:pt x="326" y="425"/>
                  </a:lnTo>
                  <a:lnTo>
                    <a:pt x="338" y="421"/>
                  </a:lnTo>
                  <a:lnTo>
                    <a:pt x="346" y="415"/>
                  </a:lnTo>
                  <a:lnTo>
                    <a:pt x="355" y="411"/>
                  </a:lnTo>
                  <a:lnTo>
                    <a:pt x="364" y="405"/>
                  </a:lnTo>
                  <a:lnTo>
                    <a:pt x="373" y="400"/>
                  </a:lnTo>
                  <a:lnTo>
                    <a:pt x="382" y="395"/>
                  </a:lnTo>
                  <a:lnTo>
                    <a:pt x="389" y="389"/>
                  </a:lnTo>
                  <a:lnTo>
                    <a:pt x="395" y="381"/>
                  </a:lnTo>
                  <a:lnTo>
                    <a:pt x="402" y="375"/>
                  </a:lnTo>
                  <a:lnTo>
                    <a:pt x="407" y="367"/>
                  </a:lnTo>
                  <a:lnTo>
                    <a:pt x="411" y="359"/>
                  </a:lnTo>
                  <a:lnTo>
                    <a:pt x="416" y="350"/>
                  </a:lnTo>
                  <a:lnTo>
                    <a:pt x="417" y="340"/>
                  </a:lnTo>
                  <a:lnTo>
                    <a:pt x="417" y="328"/>
                  </a:lnTo>
                  <a:lnTo>
                    <a:pt x="411" y="312"/>
                  </a:lnTo>
                  <a:lnTo>
                    <a:pt x="392" y="289"/>
                  </a:lnTo>
                  <a:lnTo>
                    <a:pt x="363" y="259"/>
                  </a:lnTo>
                  <a:lnTo>
                    <a:pt x="327" y="224"/>
                  </a:lnTo>
                  <a:lnTo>
                    <a:pt x="286" y="188"/>
                  </a:lnTo>
                  <a:lnTo>
                    <a:pt x="242" y="150"/>
                  </a:lnTo>
                  <a:lnTo>
                    <a:pt x="198" y="113"/>
                  </a:lnTo>
                  <a:lnTo>
                    <a:pt x="156" y="79"/>
                  </a:lnTo>
                  <a:lnTo>
                    <a:pt x="121" y="50"/>
                  </a:lnTo>
                  <a:lnTo>
                    <a:pt x="92" y="26"/>
                  </a:lnTo>
                  <a:lnTo>
                    <a:pt x="72" y="12"/>
                  </a:lnTo>
                  <a:lnTo>
                    <a:pt x="65" y="6"/>
                  </a:lnTo>
                  <a:lnTo>
                    <a:pt x="64" y="6"/>
                  </a:lnTo>
                  <a:lnTo>
                    <a:pt x="61" y="6"/>
                  </a:lnTo>
                  <a:lnTo>
                    <a:pt x="56" y="4"/>
                  </a:lnTo>
                  <a:lnTo>
                    <a:pt x="52" y="4"/>
                  </a:lnTo>
                  <a:lnTo>
                    <a:pt x="47" y="3"/>
                  </a:lnTo>
                  <a:lnTo>
                    <a:pt x="41" y="3"/>
                  </a:lnTo>
                  <a:lnTo>
                    <a:pt x="36" y="3"/>
                  </a:lnTo>
                  <a:lnTo>
                    <a:pt x="28" y="1"/>
                  </a:lnTo>
                  <a:lnTo>
                    <a:pt x="22" y="1"/>
                  </a:lnTo>
                  <a:lnTo>
                    <a:pt x="15" y="1"/>
                  </a:lnTo>
                  <a:lnTo>
                    <a:pt x="8" y="0"/>
                  </a:lnTo>
                  <a:lnTo>
                    <a:pt x="3" y="3"/>
                  </a:lnTo>
                  <a:lnTo>
                    <a:pt x="0" y="6"/>
                  </a:lnTo>
                  <a:lnTo>
                    <a:pt x="0" y="13"/>
                  </a:lnTo>
                  <a:lnTo>
                    <a:pt x="2" y="20"/>
                  </a:lnTo>
                  <a:lnTo>
                    <a:pt x="3" y="29"/>
                  </a:lnTo>
                  <a:lnTo>
                    <a:pt x="8" y="40"/>
                  </a:lnTo>
                  <a:lnTo>
                    <a:pt x="11" y="50"/>
                  </a:lnTo>
                  <a:lnTo>
                    <a:pt x="15" y="59"/>
                  </a:lnTo>
                  <a:lnTo>
                    <a:pt x="18" y="66"/>
                  </a:lnTo>
                  <a:lnTo>
                    <a:pt x="22" y="73"/>
                  </a:lnTo>
                  <a:lnTo>
                    <a:pt x="24" y="76"/>
                  </a:lnTo>
                  <a:lnTo>
                    <a:pt x="24" y="78"/>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7" name="Freeform 472"/>
            <p:cNvSpPr>
              <a:spLocks/>
            </p:cNvSpPr>
            <p:nvPr/>
          </p:nvSpPr>
          <p:spPr bwMode="auto">
            <a:xfrm>
              <a:off x="3517" y="2475"/>
              <a:ext cx="186" cy="89"/>
            </a:xfrm>
            <a:custGeom>
              <a:avLst/>
              <a:gdLst>
                <a:gd name="T0" fmla="*/ 0 w 560"/>
                <a:gd name="T1" fmla="*/ 42 h 267"/>
                <a:gd name="T2" fmla="*/ 7 w 560"/>
                <a:gd name="T3" fmla="*/ 47 h 267"/>
                <a:gd name="T4" fmla="*/ 25 w 560"/>
                <a:gd name="T5" fmla="*/ 62 h 267"/>
                <a:gd name="T6" fmla="*/ 55 w 560"/>
                <a:gd name="T7" fmla="*/ 84 h 267"/>
                <a:gd name="T8" fmla="*/ 99 w 560"/>
                <a:gd name="T9" fmla="*/ 106 h 267"/>
                <a:gd name="T10" fmla="*/ 155 w 560"/>
                <a:gd name="T11" fmla="*/ 126 h 267"/>
                <a:gd name="T12" fmla="*/ 222 w 560"/>
                <a:gd name="T13" fmla="*/ 139 h 267"/>
                <a:gd name="T14" fmla="*/ 295 w 560"/>
                <a:gd name="T15" fmla="*/ 148 h 267"/>
                <a:gd name="T16" fmla="*/ 361 w 560"/>
                <a:gd name="T17" fmla="*/ 161 h 267"/>
                <a:gd name="T18" fmla="*/ 420 w 560"/>
                <a:gd name="T19" fmla="*/ 180 h 267"/>
                <a:gd name="T20" fmla="*/ 473 w 560"/>
                <a:gd name="T21" fmla="*/ 202 h 267"/>
                <a:gd name="T22" fmla="*/ 520 w 560"/>
                <a:gd name="T23" fmla="*/ 232 h 267"/>
                <a:gd name="T24" fmla="*/ 560 w 560"/>
                <a:gd name="T25" fmla="*/ 267 h 267"/>
                <a:gd name="T26" fmla="*/ 554 w 560"/>
                <a:gd name="T27" fmla="*/ 261 h 267"/>
                <a:gd name="T28" fmla="*/ 538 w 560"/>
                <a:gd name="T29" fmla="*/ 246 h 267"/>
                <a:gd name="T30" fmla="*/ 516 w 560"/>
                <a:gd name="T31" fmla="*/ 226 h 267"/>
                <a:gd name="T32" fmla="*/ 493 w 560"/>
                <a:gd name="T33" fmla="*/ 205 h 267"/>
                <a:gd name="T34" fmla="*/ 477 w 560"/>
                <a:gd name="T35" fmla="*/ 186 h 267"/>
                <a:gd name="T36" fmla="*/ 470 w 560"/>
                <a:gd name="T37" fmla="*/ 174 h 267"/>
                <a:gd name="T38" fmla="*/ 470 w 560"/>
                <a:gd name="T39" fmla="*/ 164 h 267"/>
                <a:gd name="T40" fmla="*/ 467 w 560"/>
                <a:gd name="T41" fmla="*/ 154 h 267"/>
                <a:gd name="T42" fmla="*/ 464 w 560"/>
                <a:gd name="T43" fmla="*/ 142 h 267"/>
                <a:gd name="T44" fmla="*/ 457 w 560"/>
                <a:gd name="T45" fmla="*/ 131 h 267"/>
                <a:gd name="T46" fmla="*/ 448 w 560"/>
                <a:gd name="T47" fmla="*/ 126 h 267"/>
                <a:gd name="T48" fmla="*/ 435 w 560"/>
                <a:gd name="T49" fmla="*/ 124 h 267"/>
                <a:gd name="T50" fmla="*/ 421 w 560"/>
                <a:gd name="T51" fmla="*/ 126 h 267"/>
                <a:gd name="T52" fmla="*/ 408 w 560"/>
                <a:gd name="T53" fmla="*/ 130 h 267"/>
                <a:gd name="T54" fmla="*/ 398 w 560"/>
                <a:gd name="T55" fmla="*/ 134 h 267"/>
                <a:gd name="T56" fmla="*/ 389 w 560"/>
                <a:gd name="T57" fmla="*/ 140 h 267"/>
                <a:gd name="T58" fmla="*/ 383 w 560"/>
                <a:gd name="T59" fmla="*/ 143 h 267"/>
                <a:gd name="T60" fmla="*/ 380 w 560"/>
                <a:gd name="T61" fmla="*/ 146 h 267"/>
                <a:gd name="T62" fmla="*/ 361 w 560"/>
                <a:gd name="T63" fmla="*/ 143 h 267"/>
                <a:gd name="T64" fmla="*/ 308 w 560"/>
                <a:gd name="T65" fmla="*/ 134 h 267"/>
                <a:gd name="T66" fmla="*/ 239 w 560"/>
                <a:gd name="T67" fmla="*/ 121 h 267"/>
                <a:gd name="T68" fmla="*/ 166 w 560"/>
                <a:gd name="T69" fmla="*/ 100 h 267"/>
                <a:gd name="T70" fmla="*/ 105 w 560"/>
                <a:gd name="T71" fmla="*/ 75 h 267"/>
                <a:gd name="T72" fmla="*/ 66 w 560"/>
                <a:gd name="T73" fmla="*/ 45 h 267"/>
                <a:gd name="T74" fmla="*/ 65 w 560"/>
                <a:gd name="T75" fmla="*/ 42 h 267"/>
                <a:gd name="T76" fmla="*/ 57 w 560"/>
                <a:gd name="T77" fmla="*/ 37 h 267"/>
                <a:gd name="T78" fmla="*/ 50 w 560"/>
                <a:gd name="T79" fmla="*/ 30 h 267"/>
                <a:gd name="T80" fmla="*/ 41 w 560"/>
                <a:gd name="T81" fmla="*/ 19 h 267"/>
                <a:gd name="T82" fmla="*/ 32 w 560"/>
                <a:gd name="T83" fmla="*/ 11 h 267"/>
                <a:gd name="T84" fmla="*/ 28 w 560"/>
                <a:gd name="T85" fmla="*/ 0 h 26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60"/>
                <a:gd name="T130" fmla="*/ 0 h 267"/>
                <a:gd name="T131" fmla="*/ 560 w 560"/>
                <a:gd name="T132" fmla="*/ 267 h 26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60" h="267">
                  <a:moveTo>
                    <a:pt x="28" y="0"/>
                  </a:moveTo>
                  <a:lnTo>
                    <a:pt x="0" y="42"/>
                  </a:lnTo>
                  <a:lnTo>
                    <a:pt x="3" y="43"/>
                  </a:lnTo>
                  <a:lnTo>
                    <a:pt x="7" y="47"/>
                  </a:lnTo>
                  <a:lnTo>
                    <a:pt x="15" y="53"/>
                  </a:lnTo>
                  <a:lnTo>
                    <a:pt x="25" y="62"/>
                  </a:lnTo>
                  <a:lnTo>
                    <a:pt x="38" y="73"/>
                  </a:lnTo>
                  <a:lnTo>
                    <a:pt x="55" y="84"/>
                  </a:lnTo>
                  <a:lnTo>
                    <a:pt x="75" y="95"/>
                  </a:lnTo>
                  <a:lnTo>
                    <a:pt x="99" y="106"/>
                  </a:lnTo>
                  <a:lnTo>
                    <a:pt x="124" y="117"/>
                  </a:lnTo>
                  <a:lnTo>
                    <a:pt x="155" y="126"/>
                  </a:lnTo>
                  <a:lnTo>
                    <a:pt x="187" y="133"/>
                  </a:lnTo>
                  <a:lnTo>
                    <a:pt x="222" y="139"/>
                  </a:lnTo>
                  <a:lnTo>
                    <a:pt x="259" y="143"/>
                  </a:lnTo>
                  <a:lnTo>
                    <a:pt x="295" y="148"/>
                  </a:lnTo>
                  <a:lnTo>
                    <a:pt x="329" y="154"/>
                  </a:lnTo>
                  <a:lnTo>
                    <a:pt x="361" y="161"/>
                  </a:lnTo>
                  <a:lnTo>
                    <a:pt x="390" y="170"/>
                  </a:lnTo>
                  <a:lnTo>
                    <a:pt x="420" y="180"/>
                  </a:lnTo>
                  <a:lnTo>
                    <a:pt x="446" y="190"/>
                  </a:lnTo>
                  <a:lnTo>
                    <a:pt x="473" y="202"/>
                  </a:lnTo>
                  <a:lnTo>
                    <a:pt x="496" y="217"/>
                  </a:lnTo>
                  <a:lnTo>
                    <a:pt x="520" y="232"/>
                  </a:lnTo>
                  <a:lnTo>
                    <a:pt x="541" y="248"/>
                  </a:lnTo>
                  <a:lnTo>
                    <a:pt x="560" y="267"/>
                  </a:lnTo>
                  <a:lnTo>
                    <a:pt x="558" y="264"/>
                  </a:lnTo>
                  <a:lnTo>
                    <a:pt x="554" y="261"/>
                  </a:lnTo>
                  <a:lnTo>
                    <a:pt x="547" y="254"/>
                  </a:lnTo>
                  <a:lnTo>
                    <a:pt x="538" y="246"/>
                  </a:lnTo>
                  <a:lnTo>
                    <a:pt x="527" y="236"/>
                  </a:lnTo>
                  <a:lnTo>
                    <a:pt x="516" y="226"/>
                  </a:lnTo>
                  <a:lnTo>
                    <a:pt x="504" y="215"/>
                  </a:lnTo>
                  <a:lnTo>
                    <a:pt x="493" y="205"/>
                  </a:lnTo>
                  <a:lnTo>
                    <a:pt x="485" y="195"/>
                  </a:lnTo>
                  <a:lnTo>
                    <a:pt x="477" y="186"/>
                  </a:lnTo>
                  <a:lnTo>
                    <a:pt x="473" y="179"/>
                  </a:lnTo>
                  <a:lnTo>
                    <a:pt x="470" y="174"/>
                  </a:lnTo>
                  <a:lnTo>
                    <a:pt x="470" y="170"/>
                  </a:lnTo>
                  <a:lnTo>
                    <a:pt x="470" y="164"/>
                  </a:lnTo>
                  <a:lnTo>
                    <a:pt x="468" y="159"/>
                  </a:lnTo>
                  <a:lnTo>
                    <a:pt x="467" y="154"/>
                  </a:lnTo>
                  <a:lnTo>
                    <a:pt x="465" y="148"/>
                  </a:lnTo>
                  <a:lnTo>
                    <a:pt x="464" y="142"/>
                  </a:lnTo>
                  <a:lnTo>
                    <a:pt x="461" y="136"/>
                  </a:lnTo>
                  <a:lnTo>
                    <a:pt x="457" y="131"/>
                  </a:lnTo>
                  <a:lnTo>
                    <a:pt x="452" y="128"/>
                  </a:lnTo>
                  <a:lnTo>
                    <a:pt x="448" y="126"/>
                  </a:lnTo>
                  <a:lnTo>
                    <a:pt x="442" y="124"/>
                  </a:lnTo>
                  <a:lnTo>
                    <a:pt x="435" y="124"/>
                  </a:lnTo>
                  <a:lnTo>
                    <a:pt x="429" y="124"/>
                  </a:lnTo>
                  <a:lnTo>
                    <a:pt x="421" y="126"/>
                  </a:lnTo>
                  <a:lnTo>
                    <a:pt x="415" y="127"/>
                  </a:lnTo>
                  <a:lnTo>
                    <a:pt x="408" y="130"/>
                  </a:lnTo>
                  <a:lnTo>
                    <a:pt x="404" y="133"/>
                  </a:lnTo>
                  <a:lnTo>
                    <a:pt x="398" y="134"/>
                  </a:lnTo>
                  <a:lnTo>
                    <a:pt x="393" y="137"/>
                  </a:lnTo>
                  <a:lnTo>
                    <a:pt x="389" y="140"/>
                  </a:lnTo>
                  <a:lnTo>
                    <a:pt x="386" y="142"/>
                  </a:lnTo>
                  <a:lnTo>
                    <a:pt x="383" y="143"/>
                  </a:lnTo>
                  <a:lnTo>
                    <a:pt x="382" y="145"/>
                  </a:lnTo>
                  <a:lnTo>
                    <a:pt x="380" y="146"/>
                  </a:lnTo>
                  <a:lnTo>
                    <a:pt x="376" y="145"/>
                  </a:lnTo>
                  <a:lnTo>
                    <a:pt x="361" y="143"/>
                  </a:lnTo>
                  <a:lnTo>
                    <a:pt x="337" y="139"/>
                  </a:lnTo>
                  <a:lnTo>
                    <a:pt x="308" y="134"/>
                  </a:lnTo>
                  <a:lnTo>
                    <a:pt x="275" y="128"/>
                  </a:lnTo>
                  <a:lnTo>
                    <a:pt x="239" y="121"/>
                  </a:lnTo>
                  <a:lnTo>
                    <a:pt x="202" y="111"/>
                  </a:lnTo>
                  <a:lnTo>
                    <a:pt x="166" y="100"/>
                  </a:lnTo>
                  <a:lnTo>
                    <a:pt x="133" y="89"/>
                  </a:lnTo>
                  <a:lnTo>
                    <a:pt x="105" y="75"/>
                  </a:lnTo>
                  <a:lnTo>
                    <a:pt x="81" y="61"/>
                  </a:lnTo>
                  <a:lnTo>
                    <a:pt x="66" y="45"/>
                  </a:lnTo>
                  <a:lnTo>
                    <a:pt x="66" y="43"/>
                  </a:lnTo>
                  <a:lnTo>
                    <a:pt x="65" y="42"/>
                  </a:lnTo>
                  <a:lnTo>
                    <a:pt x="62" y="40"/>
                  </a:lnTo>
                  <a:lnTo>
                    <a:pt x="57" y="37"/>
                  </a:lnTo>
                  <a:lnTo>
                    <a:pt x="55" y="34"/>
                  </a:lnTo>
                  <a:lnTo>
                    <a:pt x="50" y="30"/>
                  </a:lnTo>
                  <a:lnTo>
                    <a:pt x="46" y="24"/>
                  </a:lnTo>
                  <a:lnTo>
                    <a:pt x="41" y="19"/>
                  </a:lnTo>
                  <a:lnTo>
                    <a:pt x="37" y="15"/>
                  </a:lnTo>
                  <a:lnTo>
                    <a:pt x="32" y="11"/>
                  </a:lnTo>
                  <a:lnTo>
                    <a:pt x="31" y="5"/>
                  </a:lnTo>
                  <a:lnTo>
                    <a:pt x="28" y="0"/>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8" name="Freeform 473"/>
            <p:cNvSpPr>
              <a:spLocks/>
            </p:cNvSpPr>
            <p:nvPr/>
          </p:nvSpPr>
          <p:spPr bwMode="auto">
            <a:xfrm>
              <a:off x="3861" y="3026"/>
              <a:ext cx="157" cy="33"/>
            </a:xfrm>
            <a:custGeom>
              <a:avLst/>
              <a:gdLst>
                <a:gd name="T0" fmla="*/ 469 w 469"/>
                <a:gd name="T1" fmla="*/ 97 h 97"/>
                <a:gd name="T2" fmla="*/ 439 w 469"/>
                <a:gd name="T3" fmla="*/ 66 h 97"/>
                <a:gd name="T4" fmla="*/ 435 w 469"/>
                <a:gd name="T5" fmla="*/ 66 h 97"/>
                <a:gd name="T6" fmla="*/ 418 w 469"/>
                <a:gd name="T7" fmla="*/ 66 h 97"/>
                <a:gd name="T8" fmla="*/ 393 w 469"/>
                <a:gd name="T9" fmla="*/ 66 h 97"/>
                <a:gd name="T10" fmla="*/ 361 w 469"/>
                <a:gd name="T11" fmla="*/ 66 h 97"/>
                <a:gd name="T12" fmla="*/ 324 w 469"/>
                <a:gd name="T13" fmla="*/ 66 h 97"/>
                <a:gd name="T14" fmla="*/ 284 w 469"/>
                <a:gd name="T15" fmla="*/ 65 h 97"/>
                <a:gd name="T16" fmla="*/ 243 w 469"/>
                <a:gd name="T17" fmla="*/ 62 h 97"/>
                <a:gd name="T18" fmla="*/ 200 w 469"/>
                <a:gd name="T19" fmla="*/ 57 h 97"/>
                <a:gd name="T20" fmla="*/ 161 w 469"/>
                <a:gd name="T21" fmla="*/ 53 h 97"/>
                <a:gd name="T22" fmla="*/ 125 w 469"/>
                <a:gd name="T23" fmla="*/ 45 h 97"/>
                <a:gd name="T24" fmla="*/ 94 w 469"/>
                <a:gd name="T25" fmla="*/ 35 h 97"/>
                <a:gd name="T26" fmla="*/ 71 w 469"/>
                <a:gd name="T27" fmla="*/ 25 h 97"/>
                <a:gd name="T28" fmla="*/ 53 w 469"/>
                <a:gd name="T29" fmla="*/ 13 h 97"/>
                <a:gd name="T30" fmla="*/ 38 w 469"/>
                <a:gd name="T31" fmla="*/ 6 h 97"/>
                <a:gd name="T32" fmla="*/ 27 w 469"/>
                <a:gd name="T33" fmla="*/ 1 h 97"/>
                <a:gd name="T34" fmla="*/ 16 w 469"/>
                <a:gd name="T35" fmla="*/ 0 h 97"/>
                <a:gd name="T36" fmla="*/ 9 w 469"/>
                <a:gd name="T37" fmla="*/ 0 h 97"/>
                <a:gd name="T38" fmla="*/ 5 w 469"/>
                <a:gd name="T39" fmla="*/ 3 h 97"/>
                <a:gd name="T40" fmla="*/ 2 w 469"/>
                <a:gd name="T41" fmla="*/ 7 h 97"/>
                <a:gd name="T42" fmla="*/ 0 w 469"/>
                <a:gd name="T43" fmla="*/ 12 h 97"/>
                <a:gd name="T44" fmla="*/ 2 w 469"/>
                <a:gd name="T45" fmla="*/ 17 h 97"/>
                <a:gd name="T46" fmla="*/ 5 w 469"/>
                <a:gd name="T47" fmla="*/ 23 h 97"/>
                <a:gd name="T48" fmla="*/ 9 w 469"/>
                <a:gd name="T49" fmla="*/ 29 h 97"/>
                <a:gd name="T50" fmla="*/ 13 w 469"/>
                <a:gd name="T51" fmla="*/ 35 h 97"/>
                <a:gd name="T52" fmla="*/ 21 w 469"/>
                <a:gd name="T53" fmla="*/ 40 h 97"/>
                <a:gd name="T54" fmla="*/ 27 w 469"/>
                <a:gd name="T55" fmla="*/ 45 h 97"/>
                <a:gd name="T56" fmla="*/ 33 w 469"/>
                <a:gd name="T57" fmla="*/ 53 h 97"/>
                <a:gd name="T58" fmla="*/ 40 w 469"/>
                <a:gd name="T59" fmla="*/ 60 h 97"/>
                <a:gd name="T60" fmla="*/ 49 w 469"/>
                <a:gd name="T61" fmla="*/ 66 h 97"/>
                <a:gd name="T62" fmla="*/ 60 w 469"/>
                <a:gd name="T63" fmla="*/ 73 h 97"/>
                <a:gd name="T64" fmla="*/ 74 w 469"/>
                <a:gd name="T65" fmla="*/ 79 h 97"/>
                <a:gd name="T66" fmla="*/ 91 w 469"/>
                <a:gd name="T67" fmla="*/ 85 h 97"/>
                <a:gd name="T68" fmla="*/ 114 w 469"/>
                <a:gd name="T69" fmla="*/ 90 h 97"/>
                <a:gd name="T70" fmla="*/ 139 w 469"/>
                <a:gd name="T71" fmla="*/ 93 h 97"/>
                <a:gd name="T72" fmla="*/ 171 w 469"/>
                <a:gd name="T73" fmla="*/ 96 h 97"/>
                <a:gd name="T74" fmla="*/ 208 w 469"/>
                <a:gd name="T75" fmla="*/ 97 h 97"/>
                <a:gd name="T76" fmla="*/ 212 w 469"/>
                <a:gd name="T77" fmla="*/ 96 h 97"/>
                <a:gd name="T78" fmla="*/ 221 w 469"/>
                <a:gd name="T79" fmla="*/ 96 h 97"/>
                <a:gd name="T80" fmla="*/ 236 w 469"/>
                <a:gd name="T81" fmla="*/ 96 h 97"/>
                <a:gd name="T82" fmla="*/ 256 w 469"/>
                <a:gd name="T83" fmla="*/ 94 h 97"/>
                <a:gd name="T84" fmla="*/ 279 w 469"/>
                <a:gd name="T85" fmla="*/ 93 h 97"/>
                <a:gd name="T86" fmla="*/ 305 w 469"/>
                <a:gd name="T87" fmla="*/ 93 h 97"/>
                <a:gd name="T88" fmla="*/ 333 w 469"/>
                <a:gd name="T89" fmla="*/ 93 h 97"/>
                <a:gd name="T90" fmla="*/ 361 w 469"/>
                <a:gd name="T91" fmla="*/ 91 h 97"/>
                <a:gd name="T92" fmla="*/ 390 w 469"/>
                <a:gd name="T93" fmla="*/ 93 h 97"/>
                <a:gd name="T94" fmla="*/ 418 w 469"/>
                <a:gd name="T95" fmla="*/ 93 h 97"/>
                <a:gd name="T96" fmla="*/ 445 w 469"/>
                <a:gd name="T97" fmla="*/ 94 h 97"/>
                <a:gd name="T98" fmla="*/ 469 w 469"/>
                <a:gd name="T99" fmla="*/ 97 h 97"/>
                <a:gd name="T100" fmla="*/ 469 w 469"/>
                <a:gd name="T101" fmla="*/ 97 h 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69"/>
                <a:gd name="T154" fmla="*/ 0 h 97"/>
                <a:gd name="T155" fmla="*/ 469 w 469"/>
                <a:gd name="T156" fmla="*/ 97 h 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69" h="97">
                  <a:moveTo>
                    <a:pt x="469" y="97"/>
                  </a:moveTo>
                  <a:lnTo>
                    <a:pt x="439" y="66"/>
                  </a:lnTo>
                  <a:lnTo>
                    <a:pt x="435" y="66"/>
                  </a:lnTo>
                  <a:lnTo>
                    <a:pt x="418" y="66"/>
                  </a:lnTo>
                  <a:lnTo>
                    <a:pt x="393" y="66"/>
                  </a:lnTo>
                  <a:lnTo>
                    <a:pt x="361" y="66"/>
                  </a:lnTo>
                  <a:lnTo>
                    <a:pt x="324" y="66"/>
                  </a:lnTo>
                  <a:lnTo>
                    <a:pt x="284" y="65"/>
                  </a:lnTo>
                  <a:lnTo>
                    <a:pt x="243" y="62"/>
                  </a:lnTo>
                  <a:lnTo>
                    <a:pt x="200" y="57"/>
                  </a:lnTo>
                  <a:lnTo>
                    <a:pt x="161" y="53"/>
                  </a:lnTo>
                  <a:lnTo>
                    <a:pt x="125" y="45"/>
                  </a:lnTo>
                  <a:lnTo>
                    <a:pt x="94" y="35"/>
                  </a:lnTo>
                  <a:lnTo>
                    <a:pt x="71" y="25"/>
                  </a:lnTo>
                  <a:lnTo>
                    <a:pt x="53" y="13"/>
                  </a:lnTo>
                  <a:lnTo>
                    <a:pt x="38" y="6"/>
                  </a:lnTo>
                  <a:lnTo>
                    <a:pt x="27" y="1"/>
                  </a:lnTo>
                  <a:lnTo>
                    <a:pt x="16" y="0"/>
                  </a:lnTo>
                  <a:lnTo>
                    <a:pt x="9" y="0"/>
                  </a:lnTo>
                  <a:lnTo>
                    <a:pt x="5" y="3"/>
                  </a:lnTo>
                  <a:lnTo>
                    <a:pt x="2" y="7"/>
                  </a:lnTo>
                  <a:lnTo>
                    <a:pt x="0" y="12"/>
                  </a:lnTo>
                  <a:lnTo>
                    <a:pt x="2" y="17"/>
                  </a:lnTo>
                  <a:lnTo>
                    <a:pt x="5" y="23"/>
                  </a:lnTo>
                  <a:lnTo>
                    <a:pt x="9" y="29"/>
                  </a:lnTo>
                  <a:lnTo>
                    <a:pt x="13" y="35"/>
                  </a:lnTo>
                  <a:lnTo>
                    <a:pt x="21" y="40"/>
                  </a:lnTo>
                  <a:lnTo>
                    <a:pt x="27" y="45"/>
                  </a:lnTo>
                  <a:lnTo>
                    <a:pt x="33" y="53"/>
                  </a:lnTo>
                  <a:lnTo>
                    <a:pt x="40" y="60"/>
                  </a:lnTo>
                  <a:lnTo>
                    <a:pt x="49" y="66"/>
                  </a:lnTo>
                  <a:lnTo>
                    <a:pt x="60" y="73"/>
                  </a:lnTo>
                  <a:lnTo>
                    <a:pt x="74" y="79"/>
                  </a:lnTo>
                  <a:lnTo>
                    <a:pt x="91" y="85"/>
                  </a:lnTo>
                  <a:lnTo>
                    <a:pt x="114" y="90"/>
                  </a:lnTo>
                  <a:lnTo>
                    <a:pt x="139" y="93"/>
                  </a:lnTo>
                  <a:lnTo>
                    <a:pt x="171" y="96"/>
                  </a:lnTo>
                  <a:lnTo>
                    <a:pt x="208" y="97"/>
                  </a:lnTo>
                  <a:lnTo>
                    <a:pt x="212" y="96"/>
                  </a:lnTo>
                  <a:lnTo>
                    <a:pt x="221" y="96"/>
                  </a:lnTo>
                  <a:lnTo>
                    <a:pt x="236" y="96"/>
                  </a:lnTo>
                  <a:lnTo>
                    <a:pt x="256" y="94"/>
                  </a:lnTo>
                  <a:lnTo>
                    <a:pt x="279" y="93"/>
                  </a:lnTo>
                  <a:lnTo>
                    <a:pt x="305" y="93"/>
                  </a:lnTo>
                  <a:lnTo>
                    <a:pt x="333" y="93"/>
                  </a:lnTo>
                  <a:lnTo>
                    <a:pt x="361" y="91"/>
                  </a:lnTo>
                  <a:lnTo>
                    <a:pt x="390" y="93"/>
                  </a:lnTo>
                  <a:lnTo>
                    <a:pt x="418" y="93"/>
                  </a:lnTo>
                  <a:lnTo>
                    <a:pt x="445" y="94"/>
                  </a:lnTo>
                  <a:lnTo>
                    <a:pt x="469" y="97"/>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9" name="Freeform 474"/>
            <p:cNvSpPr>
              <a:spLocks/>
            </p:cNvSpPr>
            <p:nvPr/>
          </p:nvSpPr>
          <p:spPr bwMode="auto">
            <a:xfrm>
              <a:off x="3422" y="3070"/>
              <a:ext cx="60" cy="151"/>
            </a:xfrm>
            <a:custGeom>
              <a:avLst/>
              <a:gdLst>
                <a:gd name="T0" fmla="*/ 23 w 181"/>
                <a:gd name="T1" fmla="*/ 450 h 453"/>
                <a:gd name="T2" fmla="*/ 19 w 181"/>
                <a:gd name="T3" fmla="*/ 429 h 453"/>
                <a:gd name="T4" fmla="*/ 16 w 181"/>
                <a:gd name="T5" fmla="*/ 402 h 453"/>
                <a:gd name="T6" fmla="*/ 14 w 181"/>
                <a:gd name="T7" fmla="*/ 367 h 453"/>
                <a:gd name="T8" fmla="*/ 19 w 181"/>
                <a:gd name="T9" fmla="*/ 324 h 453"/>
                <a:gd name="T10" fmla="*/ 31 w 181"/>
                <a:gd name="T11" fmla="*/ 274 h 453"/>
                <a:gd name="T12" fmla="*/ 53 w 181"/>
                <a:gd name="T13" fmla="*/ 212 h 453"/>
                <a:gd name="T14" fmla="*/ 81 w 181"/>
                <a:gd name="T15" fmla="*/ 155 h 453"/>
                <a:gd name="T16" fmla="*/ 119 w 181"/>
                <a:gd name="T17" fmla="*/ 92 h 453"/>
                <a:gd name="T18" fmla="*/ 181 w 181"/>
                <a:gd name="T19" fmla="*/ 9 h 453"/>
                <a:gd name="T20" fmla="*/ 169 w 181"/>
                <a:gd name="T21" fmla="*/ 0 h 453"/>
                <a:gd name="T22" fmla="*/ 116 w 181"/>
                <a:gd name="T23" fmla="*/ 71 h 453"/>
                <a:gd name="T24" fmla="*/ 69 w 181"/>
                <a:gd name="T25" fmla="*/ 149 h 453"/>
                <a:gd name="T26" fmla="*/ 35 w 181"/>
                <a:gd name="T27" fmla="*/ 218 h 453"/>
                <a:gd name="T28" fmla="*/ 16 w 181"/>
                <a:gd name="T29" fmla="*/ 271 h 453"/>
                <a:gd name="T30" fmla="*/ 4 w 181"/>
                <a:gd name="T31" fmla="*/ 321 h 453"/>
                <a:gd name="T32" fmla="*/ 0 w 181"/>
                <a:gd name="T33" fmla="*/ 367 h 453"/>
                <a:gd name="T34" fmla="*/ 1 w 181"/>
                <a:gd name="T35" fmla="*/ 402 h 453"/>
                <a:gd name="T36" fmla="*/ 4 w 181"/>
                <a:gd name="T37" fmla="*/ 432 h 453"/>
                <a:gd name="T38" fmla="*/ 9 w 181"/>
                <a:gd name="T39" fmla="*/ 453 h 453"/>
                <a:gd name="T40" fmla="*/ 23 w 181"/>
                <a:gd name="T41" fmla="*/ 450 h 4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1"/>
                <a:gd name="T64" fmla="*/ 0 h 453"/>
                <a:gd name="T65" fmla="*/ 181 w 181"/>
                <a:gd name="T66" fmla="*/ 453 h 45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1" h="453">
                  <a:moveTo>
                    <a:pt x="23" y="450"/>
                  </a:moveTo>
                  <a:lnTo>
                    <a:pt x="19" y="429"/>
                  </a:lnTo>
                  <a:lnTo>
                    <a:pt x="16" y="402"/>
                  </a:lnTo>
                  <a:lnTo>
                    <a:pt x="14" y="367"/>
                  </a:lnTo>
                  <a:lnTo>
                    <a:pt x="19" y="324"/>
                  </a:lnTo>
                  <a:lnTo>
                    <a:pt x="31" y="274"/>
                  </a:lnTo>
                  <a:lnTo>
                    <a:pt x="53" y="212"/>
                  </a:lnTo>
                  <a:lnTo>
                    <a:pt x="81" y="155"/>
                  </a:lnTo>
                  <a:lnTo>
                    <a:pt x="119" y="92"/>
                  </a:lnTo>
                  <a:lnTo>
                    <a:pt x="181" y="9"/>
                  </a:lnTo>
                  <a:lnTo>
                    <a:pt x="169" y="0"/>
                  </a:lnTo>
                  <a:lnTo>
                    <a:pt x="116" y="71"/>
                  </a:lnTo>
                  <a:lnTo>
                    <a:pt x="69" y="149"/>
                  </a:lnTo>
                  <a:lnTo>
                    <a:pt x="35" y="218"/>
                  </a:lnTo>
                  <a:lnTo>
                    <a:pt x="16" y="271"/>
                  </a:lnTo>
                  <a:lnTo>
                    <a:pt x="4" y="321"/>
                  </a:lnTo>
                  <a:lnTo>
                    <a:pt x="0" y="367"/>
                  </a:lnTo>
                  <a:lnTo>
                    <a:pt x="1" y="402"/>
                  </a:lnTo>
                  <a:lnTo>
                    <a:pt x="4" y="432"/>
                  </a:lnTo>
                  <a:lnTo>
                    <a:pt x="9" y="453"/>
                  </a:lnTo>
                  <a:lnTo>
                    <a:pt x="23" y="45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0" name="Freeform 475"/>
            <p:cNvSpPr>
              <a:spLocks/>
            </p:cNvSpPr>
            <p:nvPr/>
          </p:nvSpPr>
          <p:spPr bwMode="auto">
            <a:xfrm>
              <a:off x="2896" y="2604"/>
              <a:ext cx="19" cy="21"/>
            </a:xfrm>
            <a:custGeom>
              <a:avLst/>
              <a:gdLst>
                <a:gd name="T0" fmla="*/ 48 w 57"/>
                <a:gd name="T1" fmla="*/ 0 h 63"/>
                <a:gd name="T2" fmla="*/ 35 w 57"/>
                <a:gd name="T3" fmla="*/ 16 h 63"/>
                <a:gd name="T4" fmla="*/ 3 w 57"/>
                <a:gd name="T5" fmla="*/ 51 h 63"/>
                <a:gd name="T6" fmla="*/ 0 w 57"/>
                <a:gd name="T7" fmla="*/ 54 h 63"/>
                <a:gd name="T8" fmla="*/ 4 w 57"/>
                <a:gd name="T9" fmla="*/ 59 h 63"/>
                <a:gd name="T10" fmla="*/ 8 w 57"/>
                <a:gd name="T11" fmla="*/ 63 h 63"/>
                <a:gd name="T12" fmla="*/ 47 w 57"/>
                <a:gd name="T13" fmla="*/ 25 h 63"/>
                <a:gd name="T14" fmla="*/ 47 w 57"/>
                <a:gd name="T15" fmla="*/ 25 h 63"/>
                <a:gd name="T16" fmla="*/ 57 w 57"/>
                <a:gd name="T17" fmla="*/ 14 h 63"/>
                <a:gd name="T18" fmla="*/ 48 w 57"/>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63"/>
                <a:gd name="T32" fmla="*/ 57 w 57"/>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63">
                  <a:moveTo>
                    <a:pt x="48" y="0"/>
                  </a:moveTo>
                  <a:lnTo>
                    <a:pt x="35" y="16"/>
                  </a:lnTo>
                  <a:lnTo>
                    <a:pt x="3" y="51"/>
                  </a:lnTo>
                  <a:lnTo>
                    <a:pt x="0" y="54"/>
                  </a:lnTo>
                  <a:lnTo>
                    <a:pt x="4" y="59"/>
                  </a:lnTo>
                  <a:lnTo>
                    <a:pt x="8" y="63"/>
                  </a:lnTo>
                  <a:lnTo>
                    <a:pt x="47" y="25"/>
                  </a:lnTo>
                  <a:lnTo>
                    <a:pt x="57" y="14"/>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1" name="Freeform 476"/>
            <p:cNvSpPr>
              <a:spLocks/>
            </p:cNvSpPr>
            <p:nvPr/>
          </p:nvSpPr>
          <p:spPr bwMode="auto">
            <a:xfrm>
              <a:off x="2871" y="2621"/>
              <a:ext cx="27" cy="28"/>
            </a:xfrm>
            <a:custGeom>
              <a:avLst/>
              <a:gdLst>
                <a:gd name="T0" fmla="*/ 78 w 82"/>
                <a:gd name="T1" fmla="*/ 6 h 82"/>
                <a:gd name="T2" fmla="*/ 74 w 82"/>
                <a:gd name="T3" fmla="*/ 0 h 82"/>
                <a:gd name="T4" fmla="*/ 74 w 82"/>
                <a:gd name="T5" fmla="*/ 0 h 82"/>
                <a:gd name="T6" fmla="*/ 0 w 82"/>
                <a:gd name="T7" fmla="*/ 73 h 82"/>
                <a:gd name="T8" fmla="*/ 4 w 82"/>
                <a:gd name="T9" fmla="*/ 78 h 82"/>
                <a:gd name="T10" fmla="*/ 9 w 82"/>
                <a:gd name="T11" fmla="*/ 82 h 82"/>
                <a:gd name="T12" fmla="*/ 35 w 82"/>
                <a:gd name="T13" fmla="*/ 56 h 82"/>
                <a:gd name="T14" fmla="*/ 59 w 82"/>
                <a:gd name="T15" fmla="*/ 34 h 82"/>
                <a:gd name="T16" fmla="*/ 82 w 82"/>
                <a:gd name="T17" fmla="*/ 10 h 82"/>
                <a:gd name="T18" fmla="*/ 78 w 82"/>
                <a:gd name="T19" fmla="*/ 6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2"/>
                <a:gd name="T31" fmla="*/ 0 h 82"/>
                <a:gd name="T32" fmla="*/ 82 w 82"/>
                <a:gd name="T33" fmla="*/ 82 h 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2" h="82">
                  <a:moveTo>
                    <a:pt x="78" y="6"/>
                  </a:moveTo>
                  <a:lnTo>
                    <a:pt x="74" y="0"/>
                  </a:lnTo>
                  <a:lnTo>
                    <a:pt x="0" y="73"/>
                  </a:lnTo>
                  <a:lnTo>
                    <a:pt x="4" y="78"/>
                  </a:lnTo>
                  <a:lnTo>
                    <a:pt x="9" y="82"/>
                  </a:lnTo>
                  <a:lnTo>
                    <a:pt x="35" y="56"/>
                  </a:lnTo>
                  <a:lnTo>
                    <a:pt x="59" y="34"/>
                  </a:lnTo>
                  <a:lnTo>
                    <a:pt x="82" y="10"/>
                  </a:lnTo>
                  <a:lnTo>
                    <a:pt x="7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2" name="Freeform 477"/>
            <p:cNvSpPr>
              <a:spLocks/>
            </p:cNvSpPr>
            <p:nvPr/>
          </p:nvSpPr>
          <p:spPr bwMode="auto">
            <a:xfrm>
              <a:off x="2826" y="2645"/>
              <a:ext cx="48" cy="44"/>
            </a:xfrm>
            <a:custGeom>
              <a:avLst/>
              <a:gdLst>
                <a:gd name="T0" fmla="*/ 138 w 143"/>
                <a:gd name="T1" fmla="*/ 6 h 132"/>
                <a:gd name="T2" fmla="*/ 134 w 143"/>
                <a:gd name="T3" fmla="*/ 0 h 132"/>
                <a:gd name="T4" fmla="*/ 109 w 143"/>
                <a:gd name="T5" fmla="*/ 23 h 132"/>
                <a:gd name="T6" fmla="*/ 85 w 143"/>
                <a:gd name="T7" fmla="*/ 46 h 132"/>
                <a:gd name="T8" fmla="*/ 74 w 143"/>
                <a:gd name="T9" fmla="*/ 56 h 132"/>
                <a:gd name="T10" fmla="*/ 51 w 143"/>
                <a:gd name="T11" fmla="*/ 78 h 132"/>
                <a:gd name="T12" fmla="*/ 31 w 143"/>
                <a:gd name="T13" fmla="*/ 94 h 132"/>
                <a:gd name="T14" fmla="*/ 23 w 143"/>
                <a:gd name="T15" fmla="*/ 100 h 132"/>
                <a:gd name="T16" fmla="*/ 0 w 143"/>
                <a:gd name="T17" fmla="*/ 124 h 132"/>
                <a:gd name="T18" fmla="*/ 4 w 143"/>
                <a:gd name="T19" fmla="*/ 128 h 132"/>
                <a:gd name="T20" fmla="*/ 9 w 143"/>
                <a:gd name="T21" fmla="*/ 132 h 132"/>
                <a:gd name="T22" fmla="*/ 21 w 143"/>
                <a:gd name="T23" fmla="*/ 121 h 132"/>
                <a:gd name="T24" fmla="*/ 40 w 143"/>
                <a:gd name="T25" fmla="*/ 106 h 132"/>
                <a:gd name="T26" fmla="*/ 48 w 143"/>
                <a:gd name="T27" fmla="*/ 99 h 132"/>
                <a:gd name="T28" fmla="*/ 62 w 143"/>
                <a:gd name="T29" fmla="*/ 85 h 132"/>
                <a:gd name="T30" fmla="*/ 94 w 143"/>
                <a:gd name="T31" fmla="*/ 57 h 132"/>
                <a:gd name="T32" fmla="*/ 118 w 143"/>
                <a:gd name="T33" fmla="*/ 35 h 132"/>
                <a:gd name="T34" fmla="*/ 118 w 143"/>
                <a:gd name="T35" fmla="*/ 35 h 132"/>
                <a:gd name="T36" fmla="*/ 143 w 143"/>
                <a:gd name="T37" fmla="*/ 10 h 132"/>
                <a:gd name="T38" fmla="*/ 138 w 143"/>
                <a:gd name="T39" fmla="*/ 6 h 1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3"/>
                <a:gd name="T61" fmla="*/ 0 h 132"/>
                <a:gd name="T62" fmla="*/ 143 w 143"/>
                <a:gd name="T63" fmla="*/ 132 h 1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3" h="132">
                  <a:moveTo>
                    <a:pt x="138" y="6"/>
                  </a:moveTo>
                  <a:lnTo>
                    <a:pt x="134" y="0"/>
                  </a:lnTo>
                  <a:lnTo>
                    <a:pt x="109" y="23"/>
                  </a:lnTo>
                  <a:lnTo>
                    <a:pt x="85" y="46"/>
                  </a:lnTo>
                  <a:lnTo>
                    <a:pt x="74" y="56"/>
                  </a:lnTo>
                  <a:lnTo>
                    <a:pt x="51" y="78"/>
                  </a:lnTo>
                  <a:lnTo>
                    <a:pt x="31" y="94"/>
                  </a:lnTo>
                  <a:lnTo>
                    <a:pt x="23" y="100"/>
                  </a:lnTo>
                  <a:lnTo>
                    <a:pt x="0" y="124"/>
                  </a:lnTo>
                  <a:lnTo>
                    <a:pt x="4" y="128"/>
                  </a:lnTo>
                  <a:lnTo>
                    <a:pt x="9" y="132"/>
                  </a:lnTo>
                  <a:lnTo>
                    <a:pt x="21" y="121"/>
                  </a:lnTo>
                  <a:lnTo>
                    <a:pt x="40" y="106"/>
                  </a:lnTo>
                  <a:lnTo>
                    <a:pt x="48" y="99"/>
                  </a:lnTo>
                  <a:lnTo>
                    <a:pt x="62" y="85"/>
                  </a:lnTo>
                  <a:lnTo>
                    <a:pt x="94" y="57"/>
                  </a:lnTo>
                  <a:lnTo>
                    <a:pt x="118" y="35"/>
                  </a:lnTo>
                  <a:lnTo>
                    <a:pt x="143" y="10"/>
                  </a:lnTo>
                  <a:lnTo>
                    <a:pt x="13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3" name="Freeform 478"/>
            <p:cNvSpPr>
              <a:spLocks/>
            </p:cNvSpPr>
            <p:nvPr/>
          </p:nvSpPr>
          <p:spPr bwMode="auto">
            <a:xfrm>
              <a:off x="2771" y="2687"/>
              <a:ext cx="59" cy="65"/>
            </a:xfrm>
            <a:custGeom>
              <a:avLst/>
              <a:gdLst>
                <a:gd name="T0" fmla="*/ 167 w 177"/>
                <a:gd name="T1" fmla="*/ 0 h 196"/>
                <a:gd name="T2" fmla="*/ 148 w 177"/>
                <a:gd name="T3" fmla="*/ 19 h 196"/>
                <a:gd name="T4" fmla="*/ 146 w 177"/>
                <a:gd name="T5" fmla="*/ 20 h 196"/>
                <a:gd name="T6" fmla="*/ 124 w 177"/>
                <a:gd name="T7" fmla="*/ 44 h 196"/>
                <a:gd name="T8" fmla="*/ 102 w 177"/>
                <a:gd name="T9" fmla="*/ 69 h 196"/>
                <a:gd name="T10" fmla="*/ 79 w 177"/>
                <a:gd name="T11" fmla="*/ 94 h 196"/>
                <a:gd name="T12" fmla="*/ 58 w 177"/>
                <a:gd name="T13" fmla="*/ 119 h 196"/>
                <a:gd name="T14" fmla="*/ 39 w 177"/>
                <a:gd name="T15" fmla="*/ 141 h 196"/>
                <a:gd name="T16" fmla="*/ 21 w 177"/>
                <a:gd name="T17" fmla="*/ 162 h 196"/>
                <a:gd name="T18" fmla="*/ 8 w 177"/>
                <a:gd name="T19" fmla="*/ 176 h 196"/>
                <a:gd name="T20" fmla="*/ 0 w 177"/>
                <a:gd name="T21" fmla="*/ 187 h 196"/>
                <a:gd name="T22" fmla="*/ 6 w 177"/>
                <a:gd name="T23" fmla="*/ 191 h 196"/>
                <a:gd name="T24" fmla="*/ 12 w 177"/>
                <a:gd name="T25" fmla="*/ 196 h 196"/>
                <a:gd name="T26" fmla="*/ 20 w 177"/>
                <a:gd name="T27" fmla="*/ 185 h 196"/>
                <a:gd name="T28" fmla="*/ 33 w 177"/>
                <a:gd name="T29" fmla="*/ 170 h 196"/>
                <a:gd name="T30" fmla="*/ 51 w 177"/>
                <a:gd name="T31" fmla="*/ 150 h 196"/>
                <a:gd name="T32" fmla="*/ 70 w 177"/>
                <a:gd name="T33" fmla="*/ 128 h 196"/>
                <a:gd name="T34" fmla="*/ 90 w 177"/>
                <a:gd name="T35" fmla="*/ 103 h 196"/>
                <a:gd name="T36" fmla="*/ 114 w 177"/>
                <a:gd name="T37" fmla="*/ 78 h 196"/>
                <a:gd name="T38" fmla="*/ 136 w 177"/>
                <a:gd name="T39" fmla="*/ 53 h 196"/>
                <a:gd name="T40" fmla="*/ 158 w 177"/>
                <a:gd name="T41" fmla="*/ 29 h 196"/>
                <a:gd name="T42" fmla="*/ 177 w 177"/>
                <a:gd name="T43" fmla="*/ 8 h 196"/>
                <a:gd name="T44" fmla="*/ 171 w 177"/>
                <a:gd name="T45" fmla="*/ 4 h 196"/>
                <a:gd name="T46" fmla="*/ 167 w 177"/>
                <a:gd name="T47" fmla="*/ 0 h 19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7"/>
                <a:gd name="T73" fmla="*/ 0 h 196"/>
                <a:gd name="T74" fmla="*/ 177 w 177"/>
                <a:gd name="T75" fmla="*/ 196 h 19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7" h="196">
                  <a:moveTo>
                    <a:pt x="167" y="0"/>
                  </a:moveTo>
                  <a:lnTo>
                    <a:pt x="148" y="19"/>
                  </a:lnTo>
                  <a:lnTo>
                    <a:pt x="146" y="20"/>
                  </a:lnTo>
                  <a:lnTo>
                    <a:pt x="124" y="44"/>
                  </a:lnTo>
                  <a:lnTo>
                    <a:pt x="102" y="69"/>
                  </a:lnTo>
                  <a:lnTo>
                    <a:pt x="79" y="94"/>
                  </a:lnTo>
                  <a:lnTo>
                    <a:pt x="58" y="119"/>
                  </a:lnTo>
                  <a:lnTo>
                    <a:pt x="39" y="141"/>
                  </a:lnTo>
                  <a:lnTo>
                    <a:pt x="21" y="162"/>
                  </a:lnTo>
                  <a:lnTo>
                    <a:pt x="8" y="176"/>
                  </a:lnTo>
                  <a:lnTo>
                    <a:pt x="0" y="187"/>
                  </a:lnTo>
                  <a:lnTo>
                    <a:pt x="6" y="191"/>
                  </a:lnTo>
                  <a:lnTo>
                    <a:pt x="12" y="196"/>
                  </a:lnTo>
                  <a:lnTo>
                    <a:pt x="20" y="185"/>
                  </a:lnTo>
                  <a:lnTo>
                    <a:pt x="33" y="170"/>
                  </a:lnTo>
                  <a:lnTo>
                    <a:pt x="51" y="150"/>
                  </a:lnTo>
                  <a:lnTo>
                    <a:pt x="70" y="128"/>
                  </a:lnTo>
                  <a:lnTo>
                    <a:pt x="90" y="103"/>
                  </a:lnTo>
                  <a:lnTo>
                    <a:pt x="114" y="78"/>
                  </a:lnTo>
                  <a:lnTo>
                    <a:pt x="136" y="53"/>
                  </a:lnTo>
                  <a:lnTo>
                    <a:pt x="158" y="29"/>
                  </a:lnTo>
                  <a:lnTo>
                    <a:pt x="177" y="8"/>
                  </a:lnTo>
                  <a:lnTo>
                    <a:pt x="171" y="4"/>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4" name="Freeform 479"/>
            <p:cNvSpPr>
              <a:spLocks/>
            </p:cNvSpPr>
            <p:nvPr/>
          </p:nvSpPr>
          <p:spPr bwMode="auto">
            <a:xfrm>
              <a:off x="2769" y="2749"/>
              <a:ext cx="7" cy="5"/>
            </a:xfrm>
            <a:custGeom>
              <a:avLst/>
              <a:gdLst>
                <a:gd name="T0" fmla="*/ 10 w 19"/>
                <a:gd name="T1" fmla="*/ 4 h 14"/>
                <a:gd name="T2" fmla="*/ 6 w 19"/>
                <a:gd name="T3" fmla="*/ 0 h 14"/>
                <a:gd name="T4" fmla="*/ 0 w 19"/>
                <a:gd name="T5" fmla="*/ 6 h 14"/>
                <a:gd name="T6" fmla="*/ 4 w 19"/>
                <a:gd name="T7" fmla="*/ 10 h 14"/>
                <a:gd name="T8" fmla="*/ 9 w 19"/>
                <a:gd name="T9" fmla="*/ 14 h 14"/>
                <a:gd name="T10" fmla="*/ 19 w 19"/>
                <a:gd name="T11" fmla="*/ 4 h 14"/>
                <a:gd name="T12" fmla="*/ 16 w 19"/>
                <a:gd name="T13" fmla="*/ 9 h 14"/>
                <a:gd name="T14" fmla="*/ 10 w 19"/>
                <a:gd name="T15" fmla="*/ 4 h 14"/>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4"/>
                <a:gd name="T26" fmla="*/ 19 w 19"/>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4">
                  <a:moveTo>
                    <a:pt x="10" y="4"/>
                  </a:moveTo>
                  <a:lnTo>
                    <a:pt x="6" y="0"/>
                  </a:lnTo>
                  <a:lnTo>
                    <a:pt x="0" y="6"/>
                  </a:lnTo>
                  <a:lnTo>
                    <a:pt x="4" y="10"/>
                  </a:lnTo>
                  <a:lnTo>
                    <a:pt x="9" y="14"/>
                  </a:lnTo>
                  <a:lnTo>
                    <a:pt x="19" y="4"/>
                  </a:lnTo>
                  <a:lnTo>
                    <a:pt x="16" y="9"/>
                  </a:lnTo>
                  <a:lnTo>
                    <a:pt x="1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5" name="Freeform 480"/>
            <p:cNvSpPr>
              <a:spLocks/>
            </p:cNvSpPr>
            <p:nvPr/>
          </p:nvSpPr>
          <p:spPr bwMode="auto">
            <a:xfrm>
              <a:off x="2767" y="2751"/>
              <a:ext cx="6" cy="6"/>
            </a:xfrm>
            <a:custGeom>
              <a:avLst/>
              <a:gdLst>
                <a:gd name="T0" fmla="*/ 7 w 17"/>
                <a:gd name="T1" fmla="*/ 0 h 17"/>
                <a:gd name="T2" fmla="*/ 7 w 17"/>
                <a:gd name="T3" fmla="*/ 0 h 17"/>
                <a:gd name="T4" fmla="*/ 6 w 17"/>
                <a:gd name="T5" fmla="*/ 0 h 17"/>
                <a:gd name="T6" fmla="*/ 0 w 17"/>
                <a:gd name="T7" fmla="*/ 8 h 17"/>
                <a:gd name="T8" fmla="*/ 6 w 17"/>
                <a:gd name="T9" fmla="*/ 13 h 17"/>
                <a:gd name="T10" fmla="*/ 11 w 17"/>
                <a:gd name="T11" fmla="*/ 17 h 17"/>
                <a:gd name="T12" fmla="*/ 17 w 17"/>
                <a:gd name="T13" fmla="*/ 8 h 17"/>
                <a:gd name="T14" fmla="*/ 11 w 17"/>
                <a:gd name="T15" fmla="*/ 4 h 17"/>
                <a:gd name="T16" fmla="*/ 7 w 17"/>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7" y="0"/>
                  </a:moveTo>
                  <a:lnTo>
                    <a:pt x="7" y="0"/>
                  </a:lnTo>
                  <a:lnTo>
                    <a:pt x="6" y="0"/>
                  </a:lnTo>
                  <a:lnTo>
                    <a:pt x="0" y="8"/>
                  </a:lnTo>
                  <a:lnTo>
                    <a:pt x="6" y="13"/>
                  </a:lnTo>
                  <a:lnTo>
                    <a:pt x="11" y="17"/>
                  </a:lnTo>
                  <a:lnTo>
                    <a:pt x="17" y="8"/>
                  </a:lnTo>
                  <a:lnTo>
                    <a:pt x="11" y="4"/>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6" name="Freeform 481"/>
            <p:cNvSpPr>
              <a:spLocks/>
            </p:cNvSpPr>
            <p:nvPr/>
          </p:nvSpPr>
          <p:spPr bwMode="auto">
            <a:xfrm>
              <a:off x="2757" y="2746"/>
              <a:ext cx="15" cy="26"/>
            </a:xfrm>
            <a:custGeom>
              <a:avLst/>
              <a:gdLst>
                <a:gd name="T0" fmla="*/ 31 w 45"/>
                <a:gd name="T1" fmla="*/ 22 h 77"/>
                <a:gd name="T2" fmla="*/ 45 w 45"/>
                <a:gd name="T3" fmla="*/ 0 h 77"/>
                <a:gd name="T4" fmla="*/ 29 w 45"/>
                <a:gd name="T5" fmla="*/ 25 h 77"/>
                <a:gd name="T6" fmla="*/ 11 w 45"/>
                <a:gd name="T7" fmla="*/ 50 h 77"/>
                <a:gd name="T8" fmla="*/ 0 w 45"/>
                <a:gd name="T9" fmla="*/ 68 h 77"/>
                <a:gd name="T10" fmla="*/ 6 w 45"/>
                <a:gd name="T11" fmla="*/ 72 h 77"/>
                <a:gd name="T12" fmla="*/ 11 w 45"/>
                <a:gd name="T13" fmla="*/ 77 h 77"/>
                <a:gd name="T14" fmla="*/ 23 w 45"/>
                <a:gd name="T15" fmla="*/ 59 h 77"/>
                <a:gd name="T16" fmla="*/ 29 w 45"/>
                <a:gd name="T17" fmla="*/ 52 h 77"/>
                <a:gd name="T18" fmla="*/ 42 w 45"/>
                <a:gd name="T19" fmla="*/ 30 h 77"/>
                <a:gd name="T20" fmla="*/ 37 w 45"/>
                <a:gd name="T21" fmla="*/ 27 h 77"/>
                <a:gd name="T22" fmla="*/ 31 w 45"/>
                <a:gd name="T23" fmla="*/ 22 h 7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
                <a:gd name="T37" fmla="*/ 0 h 77"/>
                <a:gd name="T38" fmla="*/ 45 w 45"/>
                <a:gd name="T39" fmla="*/ 77 h 7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 h="77">
                  <a:moveTo>
                    <a:pt x="31" y="22"/>
                  </a:moveTo>
                  <a:lnTo>
                    <a:pt x="45" y="0"/>
                  </a:lnTo>
                  <a:lnTo>
                    <a:pt x="29" y="25"/>
                  </a:lnTo>
                  <a:lnTo>
                    <a:pt x="11" y="50"/>
                  </a:lnTo>
                  <a:lnTo>
                    <a:pt x="0" y="68"/>
                  </a:lnTo>
                  <a:lnTo>
                    <a:pt x="6" y="72"/>
                  </a:lnTo>
                  <a:lnTo>
                    <a:pt x="11" y="77"/>
                  </a:lnTo>
                  <a:lnTo>
                    <a:pt x="23" y="59"/>
                  </a:lnTo>
                  <a:lnTo>
                    <a:pt x="29" y="52"/>
                  </a:lnTo>
                  <a:lnTo>
                    <a:pt x="42" y="30"/>
                  </a:lnTo>
                  <a:lnTo>
                    <a:pt x="37" y="27"/>
                  </a:lnTo>
                  <a:lnTo>
                    <a:pt x="31"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7" name="Freeform 482"/>
            <p:cNvSpPr>
              <a:spLocks/>
            </p:cNvSpPr>
            <p:nvPr/>
          </p:nvSpPr>
          <p:spPr bwMode="auto">
            <a:xfrm>
              <a:off x="2752" y="2756"/>
              <a:ext cx="13" cy="22"/>
            </a:xfrm>
            <a:custGeom>
              <a:avLst/>
              <a:gdLst>
                <a:gd name="T0" fmla="*/ 14 w 40"/>
                <a:gd name="T1" fmla="*/ 40 h 68"/>
                <a:gd name="T2" fmla="*/ 40 w 40"/>
                <a:gd name="T3" fmla="*/ 0 h 68"/>
                <a:gd name="T4" fmla="*/ 0 w 40"/>
                <a:gd name="T5" fmla="*/ 62 h 68"/>
                <a:gd name="T6" fmla="*/ 6 w 40"/>
                <a:gd name="T7" fmla="*/ 65 h 68"/>
                <a:gd name="T8" fmla="*/ 12 w 40"/>
                <a:gd name="T9" fmla="*/ 68 h 68"/>
                <a:gd name="T10" fmla="*/ 25 w 40"/>
                <a:gd name="T11" fmla="*/ 47 h 68"/>
                <a:gd name="T12" fmla="*/ 20 w 40"/>
                <a:gd name="T13" fmla="*/ 44 h 68"/>
                <a:gd name="T14" fmla="*/ 14 w 40"/>
                <a:gd name="T15" fmla="*/ 40 h 68"/>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68"/>
                <a:gd name="T26" fmla="*/ 40 w 40"/>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68">
                  <a:moveTo>
                    <a:pt x="14" y="40"/>
                  </a:moveTo>
                  <a:lnTo>
                    <a:pt x="40" y="0"/>
                  </a:lnTo>
                  <a:lnTo>
                    <a:pt x="0" y="62"/>
                  </a:lnTo>
                  <a:lnTo>
                    <a:pt x="6" y="65"/>
                  </a:lnTo>
                  <a:lnTo>
                    <a:pt x="12" y="68"/>
                  </a:lnTo>
                  <a:lnTo>
                    <a:pt x="25" y="47"/>
                  </a:lnTo>
                  <a:lnTo>
                    <a:pt x="20" y="44"/>
                  </a:lnTo>
                  <a:lnTo>
                    <a:pt x="14"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8" name="Freeform 483"/>
            <p:cNvSpPr>
              <a:spLocks/>
            </p:cNvSpPr>
            <p:nvPr/>
          </p:nvSpPr>
          <p:spPr bwMode="auto">
            <a:xfrm>
              <a:off x="2733" y="2776"/>
              <a:ext cx="23" cy="31"/>
            </a:xfrm>
            <a:custGeom>
              <a:avLst/>
              <a:gdLst>
                <a:gd name="T0" fmla="*/ 62 w 68"/>
                <a:gd name="T1" fmla="*/ 4 h 92"/>
                <a:gd name="T2" fmla="*/ 56 w 68"/>
                <a:gd name="T3" fmla="*/ 0 h 92"/>
                <a:gd name="T4" fmla="*/ 30 w 68"/>
                <a:gd name="T5" fmla="*/ 38 h 92"/>
                <a:gd name="T6" fmla="*/ 23 w 68"/>
                <a:gd name="T7" fmla="*/ 50 h 92"/>
                <a:gd name="T8" fmla="*/ 12 w 68"/>
                <a:gd name="T9" fmla="*/ 69 h 92"/>
                <a:gd name="T10" fmla="*/ 0 w 68"/>
                <a:gd name="T11" fmla="*/ 84 h 92"/>
                <a:gd name="T12" fmla="*/ 6 w 68"/>
                <a:gd name="T13" fmla="*/ 88 h 92"/>
                <a:gd name="T14" fmla="*/ 12 w 68"/>
                <a:gd name="T15" fmla="*/ 92 h 92"/>
                <a:gd name="T16" fmla="*/ 18 w 68"/>
                <a:gd name="T17" fmla="*/ 84 h 92"/>
                <a:gd name="T18" fmla="*/ 26 w 68"/>
                <a:gd name="T19" fmla="*/ 70 h 92"/>
                <a:gd name="T20" fmla="*/ 42 w 68"/>
                <a:gd name="T21" fmla="*/ 47 h 92"/>
                <a:gd name="T22" fmla="*/ 55 w 68"/>
                <a:gd name="T23" fmla="*/ 28 h 92"/>
                <a:gd name="T24" fmla="*/ 68 w 68"/>
                <a:gd name="T25" fmla="*/ 7 h 92"/>
                <a:gd name="T26" fmla="*/ 62 w 68"/>
                <a:gd name="T27" fmla="*/ 4 h 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92"/>
                <a:gd name="T44" fmla="*/ 68 w 68"/>
                <a:gd name="T45" fmla="*/ 92 h 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92">
                  <a:moveTo>
                    <a:pt x="62" y="4"/>
                  </a:moveTo>
                  <a:lnTo>
                    <a:pt x="56" y="0"/>
                  </a:lnTo>
                  <a:lnTo>
                    <a:pt x="30" y="38"/>
                  </a:lnTo>
                  <a:lnTo>
                    <a:pt x="23" y="50"/>
                  </a:lnTo>
                  <a:lnTo>
                    <a:pt x="12" y="69"/>
                  </a:lnTo>
                  <a:lnTo>
                    <a:pt x="0" y="84"/>
                  </a:lnTo>
                  <a:lnTo>
                    <a:pt x="6" y="88"/>
                  </a:lnTo>
                  <a:lnTo>
                    <a:pt x="12" y="92"/>
                  </a:lnTo>
                  <a:lnTo>
                    <a:pt x="18" y="84"/>
                  </a:lnTo>
                  <a:lnTo>
                    <a:pt x="26" y="70"/>
                  </a:lnTo>
                  <a:lnTo>
                    <a:pt x="42" y="47"/>
                  </a:lnTo>
                  <a:lnTo>
                    <a:pt x="55" y="28"/>
                  </a:lnTo>
                  <a:lnTo>
                    <a:pt x="68" y="7"/>
                  </a:lnTo>
                  <a:lnTo>
                    <a:pt x="6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9" name="Freeform 484"/>
            <p:cNvSpPr>
              <a:spLocks/>
            </p:cNvSpPr>
            <p:nvPr/>
          </p:nvSpPr>
          <p:spPr bwMode="auto">
            <a:xfrm>
              <a:off x="2733" y="2802"/>
              <a:ext cx="4" cy="4"/>
            </a:xfrm>
            <a:custGeom>
              <a:avLst/>
              <a:gdLst>
                <a:gd name="T0" fmla="*/ 0 w 12"/>
                <a:gd name="T1" fmla="*/ 6 h 13"/>
                <a:gd name="T2" fmla="*/ 5 w 12"/>
                <a:gd name="T3" fmla="*/ 0 h 13"/>
                <a:gd name="T4" fmla="*/ 12 w 12"/>
                <a:gd name="T5" fmla="*/ 13 h 13"/>
                <a:gd name="T6" fmla="*/ 6 w 12"/>
                <a:gd name="T7" fmla="*/ 10 h 13"/>
                <a:gd name="T8" fmla="*/ 0 w 12"/>
                <a:gd name="T9" fmla="*/ 6 h 13"/>
                <a:gd name="T10" fmla="*/ 0 60000 65536"/>
                <a:gd name="T11" fmla="*/ 0 60000 65536"/>
                <a:gd name="T12" fmla="*/ 0 60000 65536"/>
                <a:gd name="T13" fmla="*/ 0 60000 65536"/>
                <a:gd name="T14" fmla="*/ 0 60000 65536"/>
                <a:gd name="T15" fmla="*/ 0 w 12"/>
                <a:gd name="T16" fmla="*/ 0 h 13"/>
                <a:gd name="T17" fmla="*/ 12 w 12"/>
                <a:gd name="T18" fmla="*/ 13 h 13"/>
              </a:gdLst>
              <a:ahLst/>
              <a:cxnLst>
                <a:cxn ang="T10">
                  <a:pos x="T0" y="T1"/>
                </a:cxn>
                <a:cxn ang="T11">
                  <a:pos x="T2" y="T3"/>
                </a:cxn>
                <a:cxn ang="T12">
                  <a:pos x="T4" y="T5"/>
                </a:cxn>
                <a:cxn ang="T13">
                  <a:pos x="T6" y="T7"/>
                </a:cxn>
                <a:cxn ang="T14">
                  <a:pos x="T8" y="T9"/>
                </a:cxn>
              </a:cxnLst>
              <a:rect l="T15" t="T16" r="T17" b="T18"/>
              <a:pathLst>
                <a:path w="12" h="13">
                  <a:moveTo>
                    <a:pt x="0" y="6"/>
                  </a:moveTo>
                  <a:lnTo>
                    <a:pt x="5" y="0"/>
                  </a:lnTo>
                  <a:lnTo>
                    <a:pt x="12" y="13"/>
                  </a:lnTo>
                  <a:lnTo>
                    <a:pt x="6" y="1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0" name="Freeform 485"/>
            <p:cNvSpPr>
              <a:spLocks/>
            </p:cNvSpPr>
            <p:nvPr/>
          </p:nvSpPr>
          <p:spPr bwMode="auto">
            <a:xfrm>
              <a:off x="2962" y="2598"/>
              <a:ext cx="3" cy="3"/>
            </a:xfrm>
            <a:custGeom>
              <a:avLst/>
              <a:gdLst>
                <a:gd name="T0" fmla="*/ 0 w 9"/>
                <a:gd name="T1" fmla="*/ 0 h 9"/>
                <a:gd name="T2" fmla="*/ 5 w 9"/>
                <a:gd name="T3" fmla="*/ 4 h 9"/>
                <a:gd name="T4" fmla="*/ 9 w 9"/>
                <a:gd name="T5" fmla="*/ 9 h 9"/>
                <a:gd name="T6" fmla="*/ 0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0"/>
                  </a:moveTo>
                  <a:lnTo>
                    <a:pt x="5" y="4"/>
                  </a:lnTo>
                  <a:lnTo>
                    <a:pt x="9"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1" name="Freeform 486"/>
            <p:cNvSpPr>
              <a:spLocks/>
            </p:cNvSpPr>
            <p:nvPr/>
          </p:nvSpPr>
          <p:spPr bwMode="auto">
            <a:xfrm>
              <a:off x="2902" y="2597"/>
              <a:ext cx="63" cy="63"/>
            </a:xfrm>
            <a:custGeom>
              <a:avLst/>
              <a:gdLst>
                <a:gd name="T0" fmla="*/ 184 w 188"/>
                <a:gd name="T1" fmla="*/ 5 h 187"/>
                <a:gd name="T2" fmla="*/ 179 w 188"/>
                <a:gd name="T3" fmla="*/ 0 h 187"/>
                <a:gd name="T4" fmla="*/ 168 w 188"/>
                <a:gd name="T5" fmla="*/ 10 h 187"/>
                <a:gd name="T6" fmla="*/ 150 w 188"/>
                <a:gd name="T7" fmla="*/ 29 h 187"/>
                <a:gd name="T8" fmla="*/ 151 w 188"/>
                <a:gd name="T9" fmla="*/ 28 h 187"/>
                <a:gd name="T10" fmla="*/ 106 w 188"/>
                <a:gd name="T11" fmla="*/ 73 h 187"/>
                <a:gd name="T12" fmla="*/ 78 w 188"/>
                <a:gd name="T13" fmla="*/ 100 h 187"/>
                <a:gd name="T14" fmla="*/ 48 w 188"/>
                <a:gd name="T15" fmla="*/ 129 h 187"/>
                <a:gd name="T16" fmla="*/ 0 w 188"/>
                <a:gd name="T17" fmla="*/ 175 h 187"/>
                <a:gd name="T18" fmla="*/ 4 w 188"/>
                <a:gd name="T19" fmla="*/ 181 h 187"/>
                <a:gd name="T20" fmla="*/ 9 w 188"/>
                <a:gd name="T21" fmla="*/ 187 h 187"/>
                <a:gd name="T22" fmla="*/ 10 w 188"/>
                <a:gd name="T23" fmla="*/ 185 h 187"/>
                <a:gd name="T24" fmla="*/ 87 w 188"/>
                <a:gd name="T25" fmla="*/ 109 h 187"/>
                <a:gd name="T26" fmla="*/ 115 w 188"/>
                <a:gd name="T27" fmla="*/ 82 h 187"/>
                <a:gd name="T28" fmla="*/ 116 w 188"/>
                <a:gd name="T29" fmla="*/ 81 h 187"/>
                <a:gd name="T30" fmla="*/ 162 w 188"/>
                <a:gd name="T31" fmla="*/ 38 h 187"/>
                <a:gd name="T32" fmla="*/ 177 w 188"/>
                <a:gd name="T33" fmla="*/ 22 h 187"/>
                <a:gd name="T34" fmla="*/ 177 w 188"/>
                <a:gd name="T35" fmla="*/ 22 h 187"/>
                <a:gd name="T36" fmla="*/ 188 w 188"/>
                <a:gd name="T37" fmla="*/ 10 h 187"/>
                <a:gd name="T38" fmla="*/ 184 w 188"/>
                <a:gd name="T39" fmla="*/ 5 h 18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8"/>
                <a:gd name="T61" fmla="*/ 0 h 187"/>
                <a:gd name="T62" fmla="*/ 188 w 188"/>
                <a:gd name="T63" fmla="*/ 187 h 18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8" h="187">
                  <a:moveTo>
                    <a:pt x="184" y="5"/>
                  </a:moveTo>
                  <a:lnTo>
                    <a:pt x="179" y="0"/>
                  </a:lnTo>
                  <a:lnTo>
                    <a:pt x="168" y="10"/>
                  </a:lnTo>
                  <a:lnTo>
                    <a:pt x="150" y="29"/>
                  </a:lnTo>
                  <a:lnTo>
                    <a:pt x="151" y="28"/>
                  </a:lnTo>
                  <a:lnTo>
                    <a:pt x="106" y="73"/>
                  </a:lnTo>
                  <a:lnTo>
                    <a:pt x="78" y="100"/>
                  </a:lnTo>
                  <a:lnTo>
                    <a:pt x="48" y="129"/>
                  </a:lnTo>
                  <a:lnTo>
                    <a:pt x="0" y="175"/>
                  </a:lnTo>
                  <a:lnTo>
                    <a:pt x="4" y="181"/>
                  </a:lnTo>
                  <a:lnTo>
                    <a:pt x="9" y="187"/>
                  </a:lnTo>
                  <a:lnTo>
                    <a:pt x="10" y="185"/>
                  </a:lnTo>
                  <a:lnTo>
                    <a:pt x="87" y="109"/>
                  </a:lnTo>
                  <a:lnTo>
                    <a:pt x="115" y="82"/>
                  </a:lnTo>
                  <a:lnTo>
                    <a:pt x="116" y="81"/>
                  </a:lnTo>
                  <a:lnTo>
                    <a:pt x="162" y="38"/>
                  </a:lnTo>
                  <a:lnTo>
                    <a:pt x="177" y="22"/>
                  </a:lnTo>
                  <a:lnTo>
                    <a:pt x="188" y="10"/>
                  </a:lnTo>
                  <a:lnTo>
                    <a:pt x="18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2" name="Freeform 487"/>
            <p:cNvSpPr>
              <a:spLocks/>
            </p:cNvSpPr>
            <p:nvPr/>
          </p:nvSpPr>
          <p:spPr bwMode="auto">
            <a:xfrm>
              <a:off x="2881" y="2648"/>
              <a:ext cx="29" cy="32"/>
            </a:xfrm>
            <a:custGeom>
              <a:avLst/>
              <a:gdLst>
                <a:gd name="T0" fmla="*/ 64 w 89"/>
                <a:gd name="T1" fmla="*/ 24 h 97"/>
                <a:gd name="T2" fmla="*/ 89 w 89"/>
                <a:gd name="T3" fmla="*/ 0 h 97"/>
                <a:gd name="T4" fmla="*/ 0 w 89"/>
                <a:gd name="T5" fmla="*/ 89 h 97"/>
                <a:gd name="T6" fmla="*/ 5 w 89"/>
                <a:gd name="T7" fmla="*/ 93 h 97"/>
                <a:gd name="T8" fmla="*/ 9 w 89"/>
                <a:gd name="T9" fmla="*/ 97 h 97"/>
                <a:gd name="T10" fmla="*/ 73 w 89"/>
                <a:gd name="T11" fmla="*/ 34 h 97"/>
                <a:gd name="T12" fmla="*/ 68 w 89"/>
                <a:gd name="T13" fmla="*/ 30 h 97"/>
                <a:gd name="T14" fmla="*/ 64 w 89"/>
                <a:gd name="T15" fmla="*/ 24 h 97"/>
                <a:gd name="T16" fmla="*/ 0 60000 65536"/>
                <a:gd name="T17" fmla="*/ 0 60000 65536"/>
                <a:gd name="T18" fmla="*/ 0 60000 65536"/>
                <a:gd name="T19" fmla="*/ 0 60000 65536"/>
                <a:gd name="T20" fmla="*/ 0 60000 65536"/>
                <a:gd name="T21" fmla="*/ 0 60000 65536"/>
                <a:gd name="T22" fmla="*/ 0 60000 65536"/>
                <a:gd name="T23" fmla="*/ 0 60000 65536"/>
                <a:gd name="T24" fmla="*/ 0 w 89"/>
                <a:gd name="T25" fmla="*/ 0 h 97"/>
                <a:gd name="T26" fmla="*/ 89 w 89"/>
                <a:gd name="T27" fmla="*/ 97 h 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9" h="97">
                  <a:moveTo>
                    <a:pt x="64" y="24"/>
                  </a:moveTo>
                  <a:lnTo>
                    <a:pt x="89" y="0"/>
                  </a:lnTo>
                  <a:lnTo>
                    <a:pt x="0" y="89"/>
                  </a:lnTo>
                  <a:lnTo>
                    <a:pt x="5" y="93"/>
                  </a:lnTo>
                  <a:lnTo>
                    <a:pt x="9" y="97"/>
                  </a:lnTo>
                  <a:lnTo>
                    <a:pt x="73" y="34"/>
                  </a:lnTo>
                  <a:lnTo>
                    <a:pt x="68" y="30"/>
                  </a:lnTo>
                  <a:lnTo>
                    <a:pt x="6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3" name="Freeform 488"/>
            <p:cNvSpPr>
              <a:spLocks/>
            </p:cNvSpPr>
            <p:nvPr/>
          </p:nvSpPr>
          <p:spPr bwMode="auto">
            <a:xfrm>
              <a:off x="2867" y="2677"/>
              <a:ext cx="17" cy="18"/>
            </a:xfrm>
            <a:custGeom>
              <a:avLst/>
              <a:gdLst>
                <a:gd name="T0" fmla="*/ 42 w 53"/>
                <a:gd name="T1" fmla="*/ 0 h 54"/>
                <a:gd name="T2" fmla="*/ 31 w 53"/>
                <a:gd name="T3" fmla="*/ 11 h 54"/>
                <a:gd name="T4" fmla="*/ 31 w 53"/>
                <a:gd name="T5" fmla="*/ 11 h 54"/>
                <a:gd name="T6" fmla="*/ 1 w 53"/>
                <a:gd name="T7" fmla="*/ 44 h 54"/>
                <a:gd name="T8" fmla="*/ 0 w 53"/>
                <a:gd name="T9" fmla="*/ 45 h 54"/>
                <a:gd name="T10" fmla="*/ 4 w 53"/>
                <a:gd name="T11" fmla="*/ 50 h 54"/>
                <a:gd name="T12" fmla="*/ 9 w 53"/>
                <a:gd name="T13" fmla="*/ 54 h 54"/>
                <a:gd name="T14" fmla="*/ 42 w 53"/>
                <a:gd name="T15" fmla="*/ 20 h 54"/>
                <a:gd name="T16" fmla="*/ 42 w 53"/>
                <a:gd name="T17" fmla="*/ 20 h 54"/>
                <a:gd name="T18" fmla="*/ 53 w 53"/>
                <a:gd name="T19" fmla="*/ 8 h 54"/>
                <a:gd name="T20" fmla="*/ 47 w 53"/>
                <a:gd name="T21" fmla="*/ 4 h 54"/>
                <a:gd name="T22" fmla="*/ 42 w 53"/>
                <a:gd name="T23" fmla="*/ 0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
                <a:gd name="T37" fmla="*/ 0 h 54"/>
                <a:gd name="T38" fmla="*/ 53 w 53"/>
                <a:gd name="T39" fmla="*/ 54 h 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 h="54">
                  <a:moveTo>
                    <a:pt x="42" y="0"/>
                  </a:moveTo>
                  <a:lnTo>
                    <a:pt x="31" y="11"/>
                  </a:lnTo>
                  <a:lnTo>
                    <a:pt x="1" y="44"/>
                  </a:lnTo>
                  <a:lnTo>
                    <a:pt x="0" y="45"/>
                  </a:lnTo>
                  <a:lnTo>
                    <a:pt x="4" y="50"/>
                  </a:lnTo>
                  <a:lnTo>
                    <a:pt x="9" y="54"/>
                  </a:lnTo>
                  <a:lnTo>
                    <a:pt x="42" y="20"/>
                  </a:lnTo>
                  <a:lnTo>
                    <a:pt x="53" y="8"/>
                  </a:lnTo>
                  <a:lnTo>
                    <a:pt x="47" y="4"/>
                  </a:ln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4" name="Freeform 489"/>
            <p:cNvSpPr>
              <a:spLocks/>
            </p:cNvSpPr>
            <p:nvPr/>
          </p:nvSpPr>
          <p:spPr bwMode="auto">
            <a:xfrm>
              <a:off x="2715" y="2692"/>
              <a:ext cx="155" cy="207"/>
            </a:xfrm>
            <a:custGeom>
              <a:avLst/>
              <a:gdLst>
                <a:gd name="T0" fmla="*/ 456 w 466"/>
                <a:gd name="T1" fmla="*/ 0 h 619"/>
                <a:gd name="T2" fmla="*/ 437 w 466"/>
                <a:gd name="T3" fmla="*/ 19 h 619"/>
                <a:gd name="T4" fmla="*/ 437 w 466"/>
                <a:gd name="T5" fmla="*/ 19 h 619"/>
                <a:gd name="T6" fmla="*/ 417 w 466"/>
                <a:gd name="T7" fmla="*/ 40 h 619"/>
                <a:gd name="T8" fmla="*/ 382 w 466"/>
                <a:gd name="T9" fmla="*/ 78 h 619"/>
                <a:gd name="T10" fmla="*/ 367 w 466"/>
                <a:gd name="T11" fmla="*/ 96 h 619"/>
                <a:gd name="T12" fmla="*/ 357 w 466"/>
                <a:gd name="T13" fmla="*/ 111 h 619"/>
                <a:gd name="T14" fmla="*/ 344 w 466"/>
                <a:gd name="T15" fmla="*/ 128 h 619"/>
                <a:gd name="T16" fmla="*/ 328 w 466"/>
                <a:gd name="T17" fmla="*/ 148 h 619"/>
                <a:gd name="T18" fmla="*/ 302 w 466"/>
                <a:gd name="T19" fmla="*/ 179 h 619"/>
                <a:gd name="T20" fmla="*/ 270 w 466"/>
                <a:gd name="T21" fmla="*/ 218 h 619"/>
                <a:gd name="T22" fmla="*/ 233 w 466"/>
                <a:gd name="T23" fmla="*/ 265 h 619"/>
                <a:gd name="T24" fmla="*/ 193 w 466"/>
                <a:gd name="T25" fmla="*/ 318 h 619"/>
                <a:gd name="T26" fmla="*/ 151 w 466"/>
                <a:gd name="T27" fmla="*/ 376 h 619"/>
                <a:gd name="T28" fmla="*/ 110 w 466"/>
                <a:gd name="T29" fmla="*/ 435 h 619"/>
                <a:gd name="T30" fmla="*/ 79 w 466"/>
                <a:gd name="T31" fmla="*/ 480 h 619"/>
                <a:gd name="T32" fmla="*/ 31 w 466"/>
                <a:gd name="T33" fmla="*/ 556 h 619"/>
                <a:gd name="T34" fmla="*/ 0 w 466"/>
                <a:gd name="T35" fmla="*/ 613 h 619"/>
                <a:gd name="T36" fmla="*/ 12 w 466"/>
                <a:gd name="T37" fmla="*/ 619 h 619"/>
                <a:gd name="T38" fmla="*/ 43 w 466"/>
                <a:gd name="T39" fmla="*/ 561 h 619"/>
                <a:gd name="T40" fmla="*/ 70 w 466"/>
                <a:gd name="T41" fmla="*/ 519 h 619"/>
                <a:gd name="T42" fmla="*/ 121 w 466"/>
                <a:gd name="T43" fmla="*/ 444 h 619"/>
                <a:gd name="T44" fmla="*/ 163 w 466"/>
                <a:gd name="T45" fmla="*/ 385 h 619"/>
                <a:gd name="T46" fmla="*/ 205 w 466"/>
                <a:gd name="T47" fmla="*/ 327 h 619"/>
                <a:gd name="T48" fmla="*/ 245 w 466"/>
                <a:gd name="T49" fmla="*/ 274 h 619"/>
                <a:gd name="T50" fmla="*/ 282 w 466"/>
                <a:gd name="T51" fmla="*/ 227 h 619"/>
                <a:gd name="T52" fmla="*/ 314 w 466"/>
                <a:gd name="T53" fmla="*/ 187 h 619"/>
                <a:gd name="T54" fmla="*/ 339 w 466"/>
                <a:gd name="T55" fmla="*/ 156 h 619"/>
                <a:gd name="T56" fmla="*/ 356 w 466"/>
                <a:gd name="T57" fmla="*/ 137 h 619"/>
                <a:gd name="T58" fmla="*/ 369 w 466"/>
                <a:gd name="T59" fmla="*/ 120 h 619"/>
                <a:gd name="T60" fmla="*/ 379 w 466"/>
                <a:gd name="T61" fmla="*/ 105 h 619"/>
                <a:gd name="T62" fmla="*/ 394 w 466"/>
                <a:gd name="T63" fmla="*/ 87 h 619"/>
                <a:gd name="T64" fmla="*/ 429 w 466"/>
                <a:gd name="T65" fmla="*/ 49 h 619"/>
                <a:gd name="T66" fmla="*/ 448 w 466"/>
                <a:gd name="T67" fmla="*/ 28 h 619"/>
                <a:gd name="T68" fmla="*/ 466 w 466"/>
                <a:gd name="T69" fmla="*/ 9 h 619"/>
                <a:gd name="T70" fmla="*/ 460 w 466"/>
                <a:gd name="T71" fmla="*/ 5 h 619"/>
                <a:gd name="T72" fmla="*/ 456 w 466"/>
                <a:gd name="T73" fmla="*/ 0 h 6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6"/>
                <a:gd name="T112" fmla="*/ 0 h 619"/>
                <a:gd name="T113" fmla="*/ 466 w 466"/>
                <a:gd name="T114" fmla="*/ 619 h 6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6" h="619">
                  <a:moveTo>
                    <a:pt x="456" y="0"/>
                  </a:moveTo>
                  <a:lnTo>
                    <a:pt x="437" y="19"/>
                  </a:lnTo>
                  <a:lnTo>
                    <a:pt x="417" y="40"/>
                  </a:lnTo>
                  <a:lnTo>
                    <a:pt x="382" y="78"/>
                  </a:lnTo>
                  <a:lnTo>
                    <a:pt x="367" y="96"/>
                  </a:lnTo>
                  <a:lnTo>
                    <a:pt x="357" y="111"/>
                  </a:lnTo>
                  <a:lnTo>
                    <a:pt x="344" y="128"/>
                  </a:lnTo>
                  <a:lnTo>
                    <a:pt x="328" y="148"/>
                  </a:lnTo>
                  <a:lnTo>
                    <a:pt x="302" y="179"/>
                  </a:lnTo>
                  <a:lnTo>
                    <a:pt x="270" y="218"/>
                  </a:lnTo>
                  <a:lnTo>
                    <a:pt x="233" y="265"/>
                  </a:lnTo>
                  <a:lnTo>
                    <a:pt x="193" y="318"/>
                  </a:lnTo>
                  <a:lnTo>
                    <a:pt x="151" y="376"/>
                  </a:lnTo>
                  <a:lnTo>
                    <a:pt x="110" y="435"/>
                  </a:lnTo>
                  <a:lnTo>
                    <a:pt x="79" y="480"/>
                  </a:lnTo>
                  <a:lnTo>
                    <a:pt x="31" y="556"/>
                  </a:lnTo>
                  <a:lnTo>
                    <a:pt x="0" y="613"/>
                  </a:lnTo>
                  <a:lnTo>
                    <a:pt x="12" y="619"/>
                  </a:lnTo>
                  <a:lnTo>
                    <a:pt x="43" y="561"/>
                  </a:lnTo>
                  <a:lnTo>
                    <a:pt x="70" y="519"/>
                  </a:lnTo>
                  <a:lnTo>
                    <a:pt x="121" y="444"/>
                  </a:lnTo>
                  <a:lnTo>
                    <a:pt x="163" y="385"/>
                  </a:lnTo>
                  <a:lnTo>
                    <a:pt x="205" y="327"/>
                  </a:lnTo>
                  <a:lnTo>
                    <a:pt x="245" y="274"/>
                  </a:lnTo>
                  <a:lnTo>
                    <a:pt x="282" y="227"/>
                  </a:lnTo>
                  <a:lnTo>
                    <a:pt x="314" y="187"/>
                  </a:lnTo>
                  <a:lnTo>
                    <a:pt x="339" y="156"/>
                  </a:lnTo>
                  <a:lnTo>
                    <a:pt x="356" y="137"/>
                  </a:lnTo>
                  <a:lnTo>
                    <a:pt x="369" y="120"/>
                  </a:lnTo>
                  <a:lnTo>
                    <a:pt x="379" y="105"/>
                  </a:lnTo>
                  <a:lnTo>
                    <a:pt x="394" y="87"/>
                  </a:lnTo>
                  <a:lnTo>
                    <a:pt x="429" y="49"/>
                  </a:lnTo>
                  <a:lnTo>
                    <a:pt x="448" y="28"/>
                  </a:lnTo>
                  <a:lnTo>
                    <a:pt x="466" y="9"/>
                  </a:lnTo>
                  <a:lnTo>
                    <a:pt x="460" y="5"/>
                  </a:lnTo>
                  <a:lnTo>
                    <a:pt x="4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5" name="Freeform 490"/>
            <p:cNvSpPr>
              <a:spLocks/>
            </p:cNvSpPr>
            <p:nvPr/>
          </p:nvSpPr>
          <p:spPr bwMode="auto">
            <a:xfrm>
              <a:off x="2847" y="2814"/>
              <a:ext cx="4" cy="3"/>
            </a:xfrm>
            <a:custGeom>
              <a:avLst/>
              <a:gdLst>
                <a:gd name="T0" fmla="*/ 12 w 12"/>
                <a:gd name="T1" fmla="*/ 9 h 9"/>
                <a:gd name="T2" fmla="*/ 6 w 12"/>
                <a:gd name="T3" fmla="*/ 5 h 9"/>
                <a:gd name="T4" fmla="*/ 0 w 12"/>
                <a:gd name="T5" fmla="*/ 0 h 9"/>
                <a:gd name="T6" fmla="*/ 12 w 12"/>
                <a:gd name="T7" fmla="*/ 9 h 9"/>
                <a:gd name="T8" fmla="*/ 0 60000 65536"/>
                <a:gd name="T9" fmla="*/ 0 60000 65536"/>
                <a:gd name="T10" fmla="*/ 0 60000 65536"/>
                <a:gd name="T11" fmla="*/ 0 60000 65536"/>
                <a:gd name="T12" fmla="*/ 0 w 12"/>
                <a:gd name="T13" fmla="*/ 0 h 9"/>
                <a:gd name="T14" fmla="*/ 12 w 12"/>
                <a:gd name="T15" fmla="*/ 9 h 9"/>
              </a:gdLst>
              <a:ahLst/>
              <a:cxnLst>
                <a:cxn ang="T8">
                  <a:pos x="T0" y="T1"/>
                </a:cxn>
                <a:cxn ang="T9">
                  <a:pos x="T2" y="T3"/>
                </a:cxn>
                <a:cxn ang="T10">
                  <a:pos x="T4" y="T5"/>
                </a:cxn>
                <a:cxn ang="T11">
                  <a:pos x="T6" y="T7"/>
                </a:cxn>
              </a:cxnLst>
              <a:rect l="T12" t="T13" r="T14" b="T15"/>
              <a:pathLst>
                <a:path w="12" h="9">
                  <a:moveTo>
                    <a:pt x="12" y="9"/>
                  </a:moveTo>
                  <a:lnTo>
                    <a:pt x="6" y="5"/>
                  </a:lnTo>
                  <a:lnTo>
                    <a:pt x="0" y="0"/>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6" name="Freeform 491"/>
            <p:cNvSpPr>
              <a:spLocks/>
            </p:cNvSpPr>
            <p:nvPr/>
          </p:nvSpPr>
          <p:spPr bwMode="auto">
            <a:xfrm>
              <a:off x="2847" y="2724"/>
              <a:ext cx="74" cy="96"/>
            </a:xfrm>
            <a:custGeom>
              <a:avLst/>
              <a:gdLst>
                <a:gd name="T0" fmla="*/ 12 w 222"/>
                <a:gd name="T1" fmla="*/ 278 h 287"/>
                <a:gd name="T2" fmla="*/ 6 w 222"/>
                <a:gd name="T3" fmla="*/ 287 h 287"/>
                <a:gd name="T4" fmla="*/ 13 w 222"/>
                <a:gd name="T5" fmla="*/ 274 h 287"/>
                <a:gd name="T6" fmla="*/ 23 w 222"/>
                <a:gd name="T7" fmla="*/ 259 h 287"/>
                <a:gd name="T8" fmla="*/ 34 w 222"/>
                <a:gd name="T9" fmla="*/ 241 h 287"/>
                <a:gd name="T10" fmla="*/ 54 w 222"/>
                <a:gd name="T11" fmla="*/ 210 h 287"/>
                <a:gd name="T12" fmla="*/ 72 w 222"/>
                <a:gd name="T13" fmla="*/ 185 h 287"/>
                <a:gd name="T14" fmla="*/ 90 w 222"/>
                <a:gd name="T15" fmla="*/ 159 h 287"/>
                <a:gd name="T16" fmla="*/ 109 w 222"/>
                <a:gd name="T17" fmla="*/ 132 h 287"/>
                <a:gd name="T18" fmla="*/ 129 w 222"/>
                <a:gd name="T19" fmla="*/ 107 h 287"/>
                <a:gd name="T20" fmla="*/ 149 w 222"/>
                <a:gd name="T21" fmla="*/ 84 h 287"/>
                <a:gd name="T22" fmla="*/ 166 w 222"/>
                <a:gd name="T23" fmla="*/ 63 h 287"/>
                <a:gd name="T24" fmla="*/ 182 w 222"/>
                <a:gd name="T25" fmla="*/ 48 h 287"/>
                <a:gd name="T26" fmla="*/ 182 w 222"/>
                <a:gd name="T27" fmla="*/ 48 h 287"/>
                <a:gd name="T28" fmla="*/ 222 w 222"/>
                <a:gd name="T29" fmla="*/ 8 h 287"/>
                <a:gd name="T30" fmla="*/ 218 w 222"/>
                <a:gd name="T31" fmla="*/ 4 h 287"/>
                <a:gd name="T32" fmla="*/ 213 w 222"/>
                <a:gd name="T33" fmla="*/ 0 h 287"/>
                <a:gd name="T34" fmla="*/ 212 w 222"/>
                <a:gd name="T35" fmla="*/ 1 h 287"/>
                <a:gd name="T36" fmla="*/ 174 w 222"/>
                <a:gd name="T37" fmla="*/ 36 h 287"/>
                <a:gd name="T38" fmla="*/ 154 w 222"/>
                <a:gd name="T39" fmla="*/ 54 h 287"/>
                <a:gd name="T40" fmla="*/ 137 w 222"/>
                <a:gd name="T41" fmla="*/ 75 h 287"/>
                <a:gd name="T42" fmla="*/ 118 w 222"/>
                <a:gd name="T43" fmla="*/ 98 h 287"/>
                <a:gd name="T44" fmla="*/ 97 w 222"/>
                <a:gd name="T45" fmla="*/ 123 h 287"/>
                <a:gd name="T46" fmla="*/ 78 w 222"/>
                <a:gd name="T47" fmla="*/ 150 h 287"/>
                <a:gd name="T48" fmla="*/ 60 w 222"/>
                <a:gd name="T49" fmla="*/ 176 h 287"/>
                <a:gd name="T50" fmla="*/ 42 w 222"/>
                <a:gd name="T51" fmla="*/ 201 h 287"/>
                <a:gd name="T52" fmla="*/ 34 w 222"/>
                <a:gd name="T53" fmla="*/ 215 h 287"/>
                <a:gd name="T54" fmla="*/ 20 w 222"/>
                <a:gd name="T55" fmla="*/ 238 h 287"/>
                <a:gd name="T56" fmla="*/ 10 w 222"/>
                <a:gd name="T57" fmla="*/ 253 h 287"/>
                <a:gd name="T58" fmla="*/ 0 w 222"/>
                <a:gd name="T59" fmla="*/ 271 h 287"/>
                <a:gd name="T60" fmla="*/ 6 w 222"/>
                <a:gd name="T61" fmla="*/ 274 h 287"/>
                <a:gd name="T62" fmla="*/ 12 w 222"/>
                <a:gd name="T63" fmla="*/ 278 h 2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22"/>
                <a:gd name="T97" fmla="*/ 0 h 287"/>
                <a:gd name="T98" fmla="*/ 222 w 222"/>
                <a:gd name="T99" fmla="*/ 287 h 28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22" h="287">
                  <a:moveTo>
                    <a:pt x="12" y="278"/>
                  </a:moveTo>
                  <a:lnTo>
                    <a:pt x="6" y="287"/>
                  </a:lnTo>
                  <a:lnTo>
                    <a:pt x="13" y="274"/>
                  </a:lnTo>
                  <a:lnTo>
                    <a:pt x="23" y="259"/>
                  </a:lnTo>
                  <a:lnTo>
                    <a:pt x="34" y="241"/>
                  </a:lnTo>
                  <a:lnTo>
                    <a:pt x="54" y="210"/>
                  </a:lnTo>
                  <a:lnTo>
                    <a:pt x="72" y="185"/>
                  </a:lnTo>
                  <a:lnTo>
                    <a:pt x="90" y="159"/>
                  </a:lnTo>
                  <a:lnTo>
                    <a:pt x="109" y="132"/>
                  </a:lnTo>
                  <a:lnTo>
                    <a:pt x="129" y="107"/>
                  </a:lnTo>
                  <a:lnTo>
                    <a:pt x="149" y="84"/>
                  </a:lnTo>
                  <a:lnTo>
                    <a:pt x="166" y="63"/>
                  </a:lnTo>
                  <a:lnTo>
                    <a:pt x="182" y="48"/>
                  </a:lnTo>
                  <a:lnTo>
                    <a:pt x="222" y="8"/>
                  </a:lnTo>
                  <a:lnTo>
                    <a:pt x="218" y="4"/>
                  </a:lnTo>
                  <a:lnTo>
                    <a:pt x="213" y="0"/>
                  </a:lnTo>
                  <a:lnTo>
                    <a:pt x="212" y="1"/>
                  </a:lnTo>
                  <a:lnTo>
                    <a:pt x="174" y="36"/>
                  </a:lnTo>
                  <a:lnTo>
                    <a:pt x="154" y="54"/>
                  </a:lnTo>
                  <a:lnTo>
                    <a:pt x="137" y="75"/>
                  </a:lnTo>
                  <a:lnTo>
                    <a:pt x="118" y="98"/>
                  </a:lnTo>
                  <a:lnTo>
                    <a:pt x="97" y="123"/>
                  </a:lnTo>
                  <a:lnTo>
                    <a:pt x="78" y="150"/>
                  </a:lnTo>
                  <a:lnTo>
                    <a:pt x="60" y="176"/>
                  </a:lnTo>
                  <a:lnTo>
                    <a:pt x="42" y="201"/>
                  </a:lnTo>
                  <a:lnTo>
                    <a:pt x="34" y="215"/>
                  </a:lnTo>
                  <a:lnTo>
                    <a:pt x="20" y="238"/>
                  </a:lnTo>
                  <a:lnTo>
                    <a:pt x="10" y="253"/>
                  </a:lnTo>
                  <a:lnTo>
                    <a:pt x="0" y="271"/>
                  </a:lnTo>
                  <a:lnTo>
                    <a:pt x="6" y="274"/>
                  </a:lnTo>
                  <a:lnTo>
                    <a:pt x="12" y="2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7" name="Freeform 492"/>
            <p:cNvSpPr>
              <a:spLocks/>
            </p:cNvSpPr>
            <p:nvPr/>
          </p:nvSpPr>
          <p:spPr bwMode="auto">
            <a:xfrm>
              <a:off x="2918" y="2601"/>
              <a:ext cx="102" cy="126"/>
            </a:xfrm>
            <a:custGeom>
              <a:avLst/>
              <a:gdLst>
                <a:gd name="T0" fmla="*/ 10 w 306"/>
                <a:gd name="T1" fmla="*/ 377 h 377"/>
                <a:gd name="T2" fmla="*/ 35 w 306"/>
                <a:gd name="T3" fmla="*/ 352 h 377"/>
                <a:gd name="T4" fmla="*/ 35 w 306"/>
                <a:gd name="T5" fmla="*/ 352 h 377"/>
                <a:gd name="T6" fmla="*/ 85 w 306"/>
                <a:gd name="T7" fmla="*/ 296 h 377"/>
                <a:gd name="T8" fmla="*/ 110 w 306"/>
                <a:gd name="T9" fmla="*/ 267 h 377"/>
                <a:gd name="T10" fmla="*/ 134 w 306"/>
                <a:gd name="T11" fmla="*/ 237 h 377"/>
                <a:gd name="T12" fmla="*/ 156 w 306"/>
                <a:gd name="T13" fmla="*/ 210 h 377"/>
                <a:gd name="T14" fmla="*/ 175 w 306"/>
                <a:gd name="T15" fmla="*/ 184 h 377"/>
                <a:gd name="T16" fmla="*/ 190 w 306"/>
                <a:gd name="T17" fmla="*/ 162 h 377"/>
                <a:gd name="T18" fmla="*/ 202 w 306"/>
                <a:gd name="T19" fmla="*/ 146 h 377"/>
                <a:gd name="T20" fmla="*/ 209 w 306"/>
                <a:gd name="T21" fmla="*/ 126 h 377"/>
                <a:gd name="T22" fmla="*/ 209 w 306"/>
                <a:gd name="T23" fmla="*/ 129 h 377"/>
                <a:gd name="T24" fmla="*/ 218 w 306"/>
                <a:gd name="T25" fmla="*/ 115 h 377"/>
                <a:gd name="T26" fmla="*/ 227 w 306"/>
                <a:gd name="T27" fmla="*/ 102 h 377"/>
                <a:gd name="T28" fmla="*/ 239 w 306"/>
                <a:gd name="T29" fmla="*/ 89 h 377"/>
                <a:gd name="T30" fmla="*/ 250 w 306"/>
                <a:gd name="T31" fmla="*/ 73 h 377"/>
                <a:gd name="T32" fmla="*/ 277 w 306"/>
                <a:gd name="T33" fmla="*/ 43 h 377"/>
                <a:gd name="T34" fmla="*/ 289 w 306"/>
                <a:gd name="T35" fmla="*/ 30 h 377"/>
                <a:gd name="T36" fmla="*/ 299 w 306"/>
                <a:gd name="T37" fmla="*/ 18 h 377"/>
                <a:gd name="T38" fmla="*/ 306 w 306"/>
                <a:gd name="T39" fmla="*/ 9 h 377"/>
                <a:gd name="T40" fmla="*/ 300 w 306"/>
                <a:gd name="T41" fmla="*/ 5 h 377"/>
                <a:gd name="T42" fmla="*/ 294 w 306"/>
                <a:gd name="T43" fmla="*/ 0 h 377"/>
                <a:gd name="T44" fmla="*/ 287 w 306"/>
                <a:gd name="T45" fmla="*/ 9 h 377"/>
                <a:gd name="T46" fmla="*/ 277 w 306"/>
                <a:gd name="T47" fmla="*/ 21 h 377"/>
                <a:gd name="T48" fmla="*/ 265 w 306"/>
                <a:gd name="T49" fmla="*/ 34 h 377"/>
                <a:gd name="T50" fmla="*/ 239 w 306"/>
                <a:gd name="T51" fmla="*/ 64 h 377"/>
                <a:gd name="T52" fmla="*/ 227 w 306"/>
                <a:gd name="T53" fmla="*/ 80 h 377"/>
                <a:gd name="T54" fmla="*/ 215 w 306"/>
                <a:gd name="T55" fmla="*/ 93 h 377"/>
                <a:gd name="T56" fmla="*/ 206 w 306"/>
                <a:gd name="T57" fmla="*/ 106 h 377"/>
                <a:gd name="T58" fmla="*/ 200 w 306"/>
                <a:gd name="T59" fmla="*/ 114 h 377"/>
                <a:gd name="T60" fmla="*/ 191 w 306"/>
                <a:gd name="T61" fmla="*/ 134 h 377"/>
                <a:gd name="T62" fmla="*/ 190 w 306"/>
                <a:gd name="T63" fmla="*/ 137 h 377"/>
                <a:gd name="T64" fmla="*/ 178 w 306"/>
                <a:gd name="T65" fmla="*/ 154 h 377"/>
                <a:gd name="T66" fmla="*/ 163 w 306"/>
                <a:gd name="T67" fmla="*/ 176 h 377"/>
                <a:gd name="T68" fmla="*/ 144 w 306"/>
                <a:gd name="T69" fmla="*/ 201 h 377"/>
                <a:gd name="T70" fmla="*/ 122 w 306"/>
                <a:gd name="T71" fmla="*/ 229 h 377"/>
                <a:gd name="T72" fmla="*/ 99 w 306"/>
                <a:gd name="T73" fmla="*/ 258 h 377"/>
                <a:gd name="T74" fmla="*/ 74 w 306"/>
                <a:gd name="T75" fmla="*/ 288 h 377"/>
                <a:gd name="T76" fmla="*/ 23 w 306"/>
                <a:gd name="T77" fmla="*/ 344 h 377"/>
                <a:gd name="T78" fmla="*/ 0 w 306"/>
                <a:gd name="T79" fmla="*/ 369 h 377"/>
                <a:gd name="T80" fmla="*/ 6 w 306"/>
                <a:gd name="T81" fmla="*/ 373 h 377"/>
                <a:gd name="T82" fmla="*/ 10 w 306"/>
                <a:gd name="T83" fmla="*/ 377 h 37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6"/>
                <a:gd name="T127" fmla="*/ 0 h 377"/>
                <a:gd name="T128" fmla="*/ 306 w 306"/>
                <a:gd name="T129" fmla="*/ 377 h 37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6" h="377">
                  <a:moveTo>
                    <a:pt x="10" y="377"/>
                  </a:moveTo>
                  <a:lnTo>
                    <a:pt x="35" y="352"/>
                  </a:lnTo>
                  <a:lnTo>
                    <a:pt x="85" y="296"/>
                  </a:lnTo>
                  <a:lnTo>
                    <a:pt x="110" y="267"/>
                  </a:lnTo>
                  <a:lnTo>
                    <a:pt x="134" y="237"/>
                  </a:lnTo>
                  <a:lnTo>
                    <a:pt x="156" y="210"/>
                  </a:lnTo>
                  <a:lnTo>
                    <a:pt x="175" y="184"/>
                  </a:lnTo>
                  <a:lnTo>
                    <a:pt x="190" y="162"/>
                  </a:lnTo>
                  <a:lnTo>
                    <a:pt x="202" y="146"/>
                  </a:lnTo>
                  <a:lnTo>
                    <a:pt x="209" y="126"/>
                  </a:lnTo>
                  <a:lnTo>
                    <a:pt x="209" y="129"/>
                  </a:lnTo>
                  <a:lnTo>
                    <a:pt x="218" y="115"/>
                  </a:lnTo>
                  <a:lnTo>
                    <a:pt x="227" y="102"/>
                  </a:lnTo>
                  <a:lnTo>
                    <a:pt x="239" y="89"/>
                  </a:lnTo>
                  <a:lnTo>
                    <a:pt x="250" y="73"/>
                  </a:lnTo>
                  <a:lnTo>
                    <a:pt x="277" y="43"/>
                  </a:lnTo>
                  <a:lnTo>
                    <a:pt x="289" y="30"/>
                  </a:lnTo>
                  <a:lnTo>
                    <a:pt x="299" y="18"/>
                  </a:lnTo>
                  <a:lnTo>
                    <a:pt x="306" y="9"/>
                  </a:lnTo>
                  <a:lnTo>
                    <a:pt x="300" y="5"/>
                  </a:lnTo>
                  <a:lnTo>
                    <a:pt x="294" y="0"/>
                  </a:lnTo>
                  <a:lnTo>
                    <a:pt x="287" y="9"/>
                  </a:lnTo>
                  <a:lnTo>
                    <a:pt x="277" y="21"/>
                  </a:lnTo>
                  <a:lnTo>
                    <a:pt x="265" y="34"/>
                  </a:lnTo>
                  <a:lnTo>
                    <a:pt x="239" y="64"/>
                  </a:lnTo>
                  <a:lnTo>
                    <a:pt x="227" y="80"/>
                  </a:lnTo>
                  <a:lnTo>
                    <a:pt x="215" y="93"/>
                  </a:lnTo>
                  <a:lnTo>
                    <a:pt x="206" y="106"/>
                  </a:lnTo>
                  <a:lnTo>
                    <a:pt x="200" y="114"/>
                  </a:lnTo>
                  <a:lnTo>
                    <a:pt x="191" y="134"/>
                  </a:lnTo>
                  <a:lnTo>
                    <a:pt x="190" y="137"/>
                  </a:lnTo>
                  <a:lnTo>
                    <a:pt x="178" y="154"/>
                  </a:lnTo>
                  <a:lnTo>
                    <a:pt x="163" y="176"/>
                  </a:lnTo>
                  <a:lnTo>
                    <a:pt x="144" y="201"/>
                  </a:lnTo>
                  <a:lnTo>
                    <a:pt x="122" y="229"/>
                  </a:lnTo>
                  <a:lnTo>
                    <a:pt x="99" y="258"/>
                  </a:lnTo>
                  <a:lnTo>
                    <a:pt x="74" y="288"/>
                  </a:lnTo>
                  <a:lnTo>
                    <a:pt x="23" y="344"/>
                  </a:lnTo>
                  <a:lnTo>
                    <a:pt x="0" y="369"/>
                  </a:lnTo>
                  <a:lnTo>
                    <a:pt x="6" y="373"/>
                  </a:lnTo>
                  <a:lnTo>
                    <a:pt x="10"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8" name="Freeform 493"/>
            <p:cNvSpPr>
              <a:spLocks/>
            </p:cNvSpPr>
            <p:nvPr/>
          </p:nvSpPr>
          <p:spPr bwMode="auto">
            <a:xfrm>
              <a:off x="3013" y="2601"/>
              <a:ext cx="6" cy="3"/>
            </a:xfrm>
            <a:custGeom>
              <a:avLst/>
              <a:gdLst>
                <a:gd name="T0" fmla="*/ 13 w 18"/>
                <a:gd name="T1" fmla="*/ 5 h 9"/>
                <a:gd name="T2" fmla="*/ 18 w 18"/>
                <a:gd name="T3" fmla="*/ 9 h 9"/>
                <a:gd name="T4" fmla="*/ 0 w 18"/>
                <a:gd name="T5" fmla="*/ 9 h 9"/>
                <a:gd name="T6" fmla="*/ 7 w 18"/>
                <a:gd name="T7" fmla="*/ 0 h 9"/>
                <a:gd name="T8" fmla="*/ 13 w 18"/>
                <a:gd name="T9" fmla="*/ 5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13" y="5"/>
                  </a:moveTo>
                  <a:lnTo>
                    <a:pt x="18" y="9"/>
                  </a:lnTo>
                  <a:lnTo>
                    <a:pt x="0" y="9"/>
                  </a:lnTo>
                  <a:lnTo>
                    <a:pt x="7" y="0"/>
                  </a:lnTo>
                  <a:lnTo>
                    <a:pt x="1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9" name="Freeform 494"/>
            <p:cNvSpPr>
              <a:spLocks/>
            </p:cNvSpPr>
            <p:nvPr/>
          </p:nvSpPr>
          <p:spPr bwMode="auto">
            <a:xfrm>
              <a:off x="3043" y="2594"/>
              <a:ext cx="5" cy="1"/>
            </a:xfrm>
            <a:custGeom>
              <a:avLst/>
              <a:gdLst>
                <a:gd name="T0" fmla="*/ 0 w 15"/>
                <a:gd name="T1" fmla="*/ 0 h 1"/>
                <a:gd name="T2" fmla="*/ 7 w 15"/>
                <a:gd name="T3" fmla="*/ 0 h 1"/>
                <a:gd name="T4" fmla="*/ 15 w 15"/>
                <a:gd name="T5" fmla="*/ 0 h 1"/>
                <a:gd name="T6" fmla="*/ 0 w 15"/>
                <a:gd name="T7" fmla="*/ 0 h 1"/>
                <a:gd name="T8" fmla="*/ 0 60000 65536"/>
                <a:gd name="T9" fmla="*/ 0 60000 65536"/>
                <a:gd name="T10" fmla="*/ 0 60000 65536"/>
                <a:gd name="T11" fmla="*/ 0 60000 65536"/>
                <a:gd name="T12" fmla="*/ 0 w 15"/>
                <a:gd name="T13" fmla="*/ 0 h 1"/>
                <a:gd name="T14" fmla="*/ 15 w 15"/>
                <a:gd name="T15" fmla="*/ 1 h 1"/>
              </a:gdLst>
              <a:ahLst/>
              <a:cxnLst>
                <a:cxn ang="T8">
                  <a:pos x="T0" y="T1"/>
                </a:cxn>
                <a:cxn ang="T9">
                  <a:pos x="T2" y="T3"/>
                </a:cxn>
                <a:cxn ang="T10">
                  <a:pos x="T4" y="T5"/>
                </a:cxn>
                <a:cxn ang="T11">
                  <a:pos x="T6" y="T7"/>
                </a:cxn>
              </a:cxnLst>
              <a:rect l="T12" t="T13" r="T14" b="T15"/>
              <a:pathLst>
                <a:path w="15" h="1">
                  <a:moveTo>
                    <a:pt x="0" y="0"/>
                  </a:moveTo>
                  <a:lnTo>
                    <a:pt x="7" y="0"/>
                  </a:lnTo>
                  <a:lnTo>
                    <a:pt x="1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0" name="Freeform 495"/>
            <p:cNvSpPr>
              <a:spLocks/>
            </p:cNvSpPr>
            <p:nvPr/>
          </p:nvSpPr>
          <p:spPr bwMode="auto">
            <a:xfrm>
              <a:off x="3035" y="2592"/>
              <a:ext cx="13" cy="16"/>
            </a:xfrm>
            <a:custGeom>
              <a:avLst/>
              <a:gdLst>
                <a:gd name="T0" fmla="*/ 31 w 39"/>
                <a:gd name="T1" fmla="*/ 4 h 48"/>
                <a:gd name="T2" fmla="*/ 25 w 39"/>
                <a:gd name="T3" fmla="*/ 0 h 48"/>
                <a:gd name="T4" fmla="*/ 23 w 39"/>
                <a:gd name="T5" fmla="*/ 4 h 48"/>
                <a:gd name="T6" fmla="*/ 20 w 39"/>
                <a:gd name="T7" fmla="*/ 7 h 48"/>
                <a:gd name="T8" fmla="*/ 14 w 39"/>
                <a:gd name="T9" fmla="*/ 20 h 48"/>
                <a:gd name="T10" fmla="*/ 8 w 39"/>
                <a:gd name="T11" fmla="*/ 31 h 48"/>
                <a:gd name="T12" fmla="*/ 0 w 39"/>
                <a:gd name="T13" fmla="*/ 43 h 48"/>
                <a:gd name="T14" fmla="*/ 6 w 39"/>
                <a:gd name="T15" fmla="*/ 46 h 48"/>
                <a:gd name="T16" fmla="*/ 12 w 39"/>
                <a:gd name="T17" fmla="*/ 48 h 48"/>
                <a:gd name="T18" fmla="*/ 20 w 39"/>
                <a:gd name="T19" fmla="*/ 37 h 48"/>
                <a:gd name="T20" fmla="*/ 25 w 39"/>
                <a:gd name="T21" fmla="*/ 26 h 48"/>
                <a:gd name="T22" fmla="*/ 28 w 39"/>
                <a:gd name="T23" fmla="*/ 22 h 48"/>
                <a:gd name="T24" fmla="*/ 34 w 39"/>
                <a:gd name="T25" fmla="*/ 13 h 48"/>
                <a:gd name="T26" fmla="*/ 37 w 39"/>
                <a:gd name="T27" fmla="*/ 9 h 48"/>
                <a:gd name="T28" fmla="*/ 39 w 39"/>
                <a:gd name="T29" fmla="*/ 4 h 48"/>
                <a:gd name="T30" fmla="*/ 39 w 39"/>
                <a:gd name="T31" fmla="*/ 4 h 48"/>
                <a:gd name="T32" fmla="*/ 31 w 39"/>
                <a:gd name="T33" fmla="*/ 4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
                <a:gd name="T52" fmla="*/ 0 h 48"/>
                <a:gd name="T53" fmla="*/ 39 w 39"/>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 h="48">
                  <a:moveTo>
                    <a:pt x="31" y="4"/>
                  </a:moveTo>
                  <a:lnTo>
                    <a:pt x="25" y="0"/>
                  </a:lnTo>
                  <a:lnTo>
                    <a:pt x="23" y="4"/>
                  </a:lnTo>
                  <a:lnTo>
                    <a:pt x="20" y="7"/>
                  </a:lnTo>
                  <a:lnTo>
                    <a:pt x="14" y="20"/>
                  </a:lnTo>
                  <a:lnTo>
                    <a:pt x="8" y="31"/>
                  </a:lnTo>
                  <a:lnTo>
                    <a:pt x="0" y="43"/>
                  </a:lnTo>
                  <a:lnTo>
                    <a:pt x="6" y="46"/>
                  </a:lnTo>
                  <a:lnTo>
                    <a:pt x="12" y="48"/>
                  </a:lnTo>
                  <a:lnTo>
                    <a:pt x="20" y="37"/>
                  </a:lnTo>
                  <a:lnTo>
                    <a:pt x="25" y="26"/>
                  </a:lnTo>
                  <a:lnTo>
                    <a:pt x="28" y="22"/>
                  </a:lnTo>
                  <a:lnTo>
                    <a:pt x="34" y="13"/>
                  </a:lnTo>
                  <a:lnTo>
                    <a:pt x="37" y="9"/>
                  </a:lnTo>
                  <a:lnTo>
                    <a:pt x="39" y="4"/>
                  </a:lnTo>
                  <a:lnTo>
                    <a:pt x="3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1" name="Freeform 496"/>
            <p:cNvSpPr>
              <a:spLocks/>
            </p:cNvSpPr>
            <p:nvPr/>
          </p:nvSpPr>
          <p:spPr bwMode="auto">
            <a:xfrm>
              <a:off x="3033" y="2606"/>
              <a:ext cx="6" cy="6"/>
            </a:xfrm>
            <a:custGeom>
              <a:avLst/>
              <a:gdLst>
                <a:gd name="T0" fmla="*/ 13 w 19"/>
                <a:gd name="T1" fmla="*/ 5 h 19"/>
                <a:gd name="T2" fmla="*/ 7 w 19"/>
                <a:gd name="T3" fmla="*/ 0 h 19"/>
                <a:gd name="T4" fmla="*/ 0 w 19"/>
                <a:gd name="T5" fmla="*/ 10 h 19"/>
                <a:gd name="T6" fmla="*/ 6 w 19"/>
                <a:gd name="T7" fmla="*/ 15 h 19"/>
                <a:gd name="T8" fmla="*/ 12 w 19"/>
                <a:gd name="T9" fmla="*/ 19 h 19"/>
                <a:gd name="T10" fmla="*/ 12 w 19"/>
                <a:gd name="T11" fmla="*/ 19 h 19"/>
                <a:gd name="T12" fmla="*/ 19 w 19"/>
                <a:gd name="T13" fmla="*/ 7 h 19"/>
                <a:gd name="T14" fmla="*/ 13 w 19"/>
                <a:gd name="T15" fmla="*/ 5 h 19"/>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9"/>
                <a:gd name="T26" fmla="*/ 19 w 19"/>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9">
                  <a:moveTo>
                    <a:pt x="13" y="5"/>
                  </a:moveTo>
                  <a:lnTo>
                    <a:pt x="7" y="0"/>
                  </a:lnTo>
                  <a:lnTo>
                    <a:pt x="0" y="10"/>
                  </a:lnTo>
                  <a:lnTo>
                    <a:pt x="6" y="15"/>
                  </a:lnTo>
                  <a:lnTo>
                    <a:pt x="12" y="19"/>
                  </a:lnTo>
                  <a:lnTo>
                    <a:pt x="19" y="7"/>
                  </a:lnTo>
                  <a:lnTo>
                    <a:pt x="1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2" name="Freeform 497"/>
            <p:cNvSpPr>
              <a:spLocks/>
            </p:cNvSpPr>
            <p:nvPr/>
          </p:nvSpPr>
          <p:spPr bwMode="auto">
            <a:xfrm>
              <a:off x="3031" y="2606"/>
              <a:ext cx="6" cy="10"/>
            </a:xfrm>
            <a:custGeom>
              <a:avLst/>
              <a:gdLst>
                <a:gd name="T0" fmla="*/ 7 w 19"/>
                <a:gd name="T1" fmla="*/ 10 h 30"/>
                <a:gd name="T2" fmla="*/ 14 w 19"/>
                <a:gd name="T3" fmla="*/ 0 h 30"/>
                <a:gd name="T4" fmla="*/ 0 w 19"/>
                <a:gd name="T5" fmla="*/ 24 h 30"/>
                <a:gd name="T6" fmla="*/ 6 w 19"/>
                <a:gd name="T7" fmla="*/ 27 h 30"/>
                <a:gd name="T8" fmla="*/ 11 w 19"/>
                <a:gd name="T9" fmla="*/ 30 h 30"/>
                <a:gd name="T10" fmla="*/ 19 w 19"/>
                <a:gd name="T11" fmla="*/ 18 h 30"/>
                <a:gd name="T12" fmla="*/ 13 w 19"/>
                <a:gd name="T13" fmla="*/ 15 h 30"/>
                <a:gd name="T14" fmla="*/ 7 w 19"/>
                <a:gd name="T15" fmla="*/ 10 h 30"/>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30"/>
                <a:gd name="T26" fmla="*/ 19 w 19"/>
                <a:gd name="T27" fmla="*/ 30 h 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30">
                  <a:moveTo>
                    <a:pt x="7" y="10"/>
                  </a:moveTo>
                  <a:lnTo>
                    <a:pt x="14" y="0"/>
                  </a:lnTo>
                  <a:lnTo>
                    <a:pt x="0" y="24"/>
                  </a:lnTo>
                  <a:lnTo>
                    <a:pt x="6" y="27"/>
                  </a:lnTo>
                  <a:lnTo>
                    <a:pt x="11" y="30"/>
                  </a:lnTo>
                  <a:lnTo>
                    <a:pt x="19" y="18"/>
                  </a:lnTo>
                  <a:lnTo>
                    <a:pt x="13" y="15"/>
                  </a:lnTo>
                  <a:lnTo>
                    <a:pt x="7"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3" name="Freeform 498"/>
            <p:cNvSpPr>
              <a:spLocks/>
            </p:cNvSpPr>
            <p:nvPr/>
          </p:nvSpPr>
          <p:spPr bwMode="auto">
            <a:xfrm>
              <a:off x="3025" y="2613"/>
              <a:ext cx="9" cy="8"/>
            </a:xfrm>
            <a:custGeom>
              <a:avLst/>
              <a:gdLst>
                <a:gd name="T0" fmla="*/ 23 w 28"/>
                <a:gd name="T1" fmla="*/ 5 h 24"/>
                <a:gd name="T2" fmla="*/ 17 w 28"/>
                <a:gd name="T3" fmla="*/ 0 h 24"/>
                <a:gd name="T4" fmla="*/ 9 w 28"/>
                <a:gd name="T5" fmla="*/ 11 h 24"/>
                <a:gd name="T6" fmla="*/ 0 w 28"/>
                <a:gd name="T7" fmla="*/ 24 h 24"/>
                <a:gd name="T8" fmla="*/ 18 w 28"/>
                <a:gd name="T9" fmla="*/ 24 h 24"/>
                <a:gd name="T10" fmla="*/ 21 w 28"/>
                <a:gd name="T11" fmla="*/ 19 h 24"/>
                <a:gd name="T12" fmla="*/ 21 w 28"/>
                <a:gd name="T13" fmla="*/ 19 h 24"/>
                <a:gd name="T14" fmla="*/ 28 w 28"/>
                <a:gd name="T15" fmla="*/ 8 h 24"/>
                <a:gd name="T16" fmla="*/ 23 w 28"/>
                <a:gd name="T17" fmla="*/ 5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24"/>
                <a:gd name="T29" fmla="*/ 28 w 2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24">
                  <a:moveTo>
                    <a:pt x="23" y="5"/>
                  </a:moveTo>
                  <a:lnTo>
                    <a:pt x="17" y="0"/>
                  </a:lnTo>
                  <a:lnTo>
                    <a:pt x="9" y="11"/>
                  </a:lnTo>
                  <a:lnTo>
                    <a:pt x="0" y="24"/>
                  </a:lnTo>
                  <a:lnTo>
                    <a:pt x="18" y="24"/>
                  </a:lnTo>
                  <a:lnTo>
                    <a:pt x="21" y="19"/>
                  </a:lnTo>
                  <a:lnTo>
                    <a:pt x="28" y="8"/>
                  </a:lnTo>
                  <a:lnTo>
                    <a:pt x="2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4" name="Freeform 499"/>
            <p:cNvSpPr>
              <a:spLocks/>
            </p:cNvSpPr>
            <p:nvPr/>
          </p:nvSpPr>
          <p:spPr bwMode="auto">
            <a:xfrm>
              <a:off x="3098" y="2585"/>
              <a:ext cx="4" cy="2"/>
            </a:xfrm>
            <a:custGeom>
              <a:avLst/>
              <a:gdLst>
                <a:gd name="T0" fmla="*/ 0 w 12"/>
                <a:gd name="T1" fmla="*/ 0 h 6"/>
                <a:gd name="T2" fmla="*/ 6 w 12"/>
                <a:gd name="T3" fmla="*/ 3 h 6"/>
                <a:gd name="T4" fmla="*/ 12 w 12"/>
                <a:gd name="T5" fmla="*/ 6 h 6"/>
                <a:gd name="T6" fmla="*/ 0 w 12"/>
                <a:gd name="T7" fmla="*/ 0 h 6"/>
                <a:gd name="T8" fmla="*/ 0 60000 65536"/>
                <a:gd name="T9" fmla="*/ 0 60000 65536"/>
                <a:gd name="T10" fmla="*/ 0 60000 65536"/>
                <a:gd name="T11" fmla="*/ 0 60000 65536"/>
                <a:gd name="T12" fmla="*/ 0 w 12"/>
                <a:gd name="T13" fmla="*/ 0 h 6"/>
                <a:gd name="T14" fmla="*/ 12 w 12"/>
                <a:gd name="T15" fmla="*/ 6 h 6"/>
              </a:gdLst>
              <a:ahLst/>
              <a:cxnLst>
                <a:cxn ang="T8">
                  <a:pos x="T0" y="T1"/>
                </a:cxn>
                <a:cxn ang="T9">
                  <a:pos x="T2" y="T3"/>
                </a:cxn>
                <a:cxn ang="T10">
                  <a:pos x="T4" y="T5"/>
                </a:cxn>
                <a:cxn ang="T11">
                  <a:pos x="T6" y="T7"/>
                </a:cxn>
              </a:cxnLst>
              <a:rect l="T12" t="T13" r="T14" b="T15"/>
              <a:pathLst>
                <a:path w="12" h="6">
                  <a:moveTo>
                    <a:pt x="0" y="0"/>
                  </a:moveTo>
                  <a:lnTo>
                    <a:pt x="6" y="3"/>
                  </a:lnTo>
                  <a:lnTo>
                    <a:pt x="12" y="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5" name="Freeform 500"/>
            <p:cNvSpPr>
              <a:spLocks/>
            </p:cNvSpPr>
            <p:nvPr/>
          </p:nvSpPr>
          <p:spPr bwMode="auto">
            <a:xfrm>
              <a:off x="3083" y="2584"/>
              <a:ext cx="19" cy="25"/>
            </a:xfrm>
            <a:custGeom>
              <a:avLst/>
              <a:gdLst>
                <a:gd name="T0" fmla="*/ 50 w 56"/>
                <a:gd name="T1" fmla="*/ 5 h 74"/>
                <a:gd name="T2" fmla="*/ 44 w 56"/>
                <a:gd name="T3" fmla="*/ 0 h 74"/>
                <a:gd name="T4" fmla="*/ 39 w 56"/>
                <a:gd name="T5" fmla="*/ 9 h 74"/>
                <a:gd name="T6" fmla="*/ 28 w 56"/>
                <a:gd name="T7" fmla="*/ 24 h 74"/>
                <a:gd name="T8" fmla="*/ 15 w 56"/>
                <a:gd name="T9" fmla="*/ 43 h 74"/>
                <a:gd name="T10" fmla="*/ 0 w 56"/>
                <a:gd name="T11" fmla="*/ 65 h 74"/>
                <a:gd name="T12" fmla="*/ 6 w 56"/>
                <a:gd name="T13" fmla="*/ 70 h 74"/>
                <a:gd name="T14" fmla="*/ 12 w 56"/>
                <a:gd name="T15" fmla="*/ 74 h 74"/>
                <a:gd name="T16" fmla="*/ 27 w 56"/>
                <a:gd name="T17" fmla="*/ 52 h 74"/>
                <a:gd name="T18" fmla="*/ 40 w 56"/>
                <a:gd name="T19" fmla="*/ 33 h 74"/>
                <a:gd name="T20" fmla="*/ 50 w 56"/>
                <a:gd name="T21" fmla="*/ 18 h 74"/>
                <a:gd name="T22" fmla="*/ 53 w 56"/>
                <a:gd name="T23" fmla="*/ 14 h 74"/>
                <a:gd name="T24" fmla="*/ 56 w 56"/>
                <a:gd name="T25" fmla="*/ 8 h 74"/>
                <a:gd name="T26" fmla="*/ 50 w 56"/>
                <a:gd name="T27" fmla="*/ 5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74"/>
                <a:gd name="T44" fmla="*/ 56 w 56"/>
                <a:gd name="T45" fmla="*/ 74 h 7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74">
                  <a:moveTo>
                    <a:pt x="50" y="5"/>
                  </a:moveTo>
                  <a:lnTo>
                    <a:pt x="44" y="0"/>
                  </a:lnTo>
                  <a:lnTo>
                    <a:pt x="39" y="9"/>
                  </a:lnTo>
                  <a:lnTo>
                    <a:pt x="28" y="24"/>
                  </a:lnTo>
                  <a:lnTo>
                    <a:pt x="15" y="43"/>
                  </a:lnTo>
                  <a:lnTo>
                    <a:pt x="0" y="65"/>
                  </a:lnTo>
                  <a:lnTo>
                    <a:pt x="6" y="70"/>
                  </a:lnTo>
                  <a:lnTo>
                    <a:pt x="12" y="74"/>
                  </a:lnTo>
                  <a:lnTo>
                    <a:pt x="27" y="52"/>
                  </a:lnTo>
                  <a:lnTo>
                    <a:pt x="40" y="33"/>
                  </a:lnTo>
                  <a:lnTo>
                    <a:pt x="50" y="18"/>
                  </a:lnTo>
                  <a:lnTo>
                    <a:pt x="53" y="14"/>
                  </a:lnTo>
                  <a:lnTo>
                    <a:pt x="56" y="8"/>
                  </a:lnTo>
                  <a:lnTo>
                    <a:pt x="5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6" name="Freeform 501"/>
            <p:cNvSpPr>
              <a:spLocks/>
            </p:cNvSpPr>
            <p:nvPr/>
          </p:nvSpPr>
          <p:spPr bwMode="auto">
            <a:xfrm>
              <a:off x="3044" y="2590"/>
              <a:ext cx="50" cy="71"/>
            </a:xfrm>
            <a:custGeom>
              <a:avLst/>
              <a:gdLst>
                <a:gd name="T0" fmla="*/ 118 w 151"/>
                <a:gd name="T1" fmla="*/ 49 h 214"/>
                <a:gd name="T2" fmla="*/ 151 w 151"/>
                <a:gd name="T3" fmla="*/ 0 h 214"/>
                <a:gd name="T4" fmla="*/ 112 w 151"/>
                <a:gd name="T5" fmla="*/ 58 h 214"/>
                <a:gd name="T6" fmla="*/ 67 w 151"/>
                <a:gd name="T7" fmla="*/ 124 h 214"/>
                <a:gd name="T8" fmla="*/ 49 w 151"/>
                <a:gd name="T9" fmla="*/ 148 h 214"/>
                <a:gd name="T10" fmla="*/ 31 w 151"/>
                <a:gd name="T11" fmla="*/ 170 h 214"/>
                <a:gd name="T12" fmla="*/ 15 w 151"/>
                <a:gd name="T13" fmla="*/ 189 h 214"/>
                <a:gd name="T14" fmla="*/ 0 w 151"/>
                <a:gd name="T15" fmla="*/ 205 h 214"/>
                <a:gd name="T16" fmla="*/ 6 w 151"/>
                <a:gd name="T17" fmla="*/ 210 h 214"/>
                <a:gd name="T18" fmla="*/ 12 w 151"/>
                <a:gd name="T19" fmla="*/ 214 h 214"/>
                <a:gd name="T20" fmla="*/ 27 w 151"/>
                <a:gd name="T21" fmla="*/ 198 h 214"/>
                <a:gd name="T22" fmla="*/ 43 w 151"/>
                <a:gd name="T23" fmla="*/ 179 h 214"/>
                <a:gd name="T24" fmla="*/ 61 w 151"/>
                <a:gd name="T25" fmla="*/ 157 h 214"/>
                <a:gd name="T26" fmla="*/ 79 w 151"/>
                <a:gd name="T27" fmla="*/ 133 h 214"/>
                <a:gd name="T28" fmla="*/ 104 w 151"/>
                <a:gd name="T29" fmla="*/ 99 h 214"/>
                <a:gd name="T30" fmla="*/ 130 w 151"/>
                <a:gd name="T31" fmla="*/ 56 h 214"/>
                <a:gd name="T32" fmla="*/ 124 w 151"/>
                <a:gd name="T33" fmla="*/ 54 h 214"/>
                <a:gd name="T34" fmla="*/ 118 w 151"/>
                <a:gd name="T35" fmla="*/ 49 h 2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1"/>
                <a:gd name="T55" fmla="*/ 0 h 214"/>
                <a:gd name="T56" fmla="*/ 151 w 151"/>
                <a:gd name="T57" fmla="*/ 214 h 2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1" h="214">
                  <a:moveTo>
                    <a:pt x="118" y="49"/>
                  </a:moveTo>
                  <a:lnTo>
                    <a:pt x="151" y="0"/>
                  </a:lnTo>
                  <a:lnTo>
                    <a:pt x="112" y="58"/>
                  </a:lnTo>
                  <a:lnTo>
                    <a:pt x="67" y="124"/>
                  </a:lnTo>
                  <a:lnTo>
                    <a:pt x="49" y="148"/>
                  </a:lnTo>
                  <a:lnTo>
                    <a:pt x="31" y="170"/>
                  </a:lnTo>
                  <a:lnTo>
                    <a:pt x="15" y="189"/>
                  </a:lnTo>
                  <a:lnTo>
                    <a:pt x="0" y="205"/>
                  </a:lnTo>
                  <a:lnTo>
                    <a:pt x="6" y="210"/>
                  </a:lnTo>
                  <a:lnTo>
                    <a:pt x="12" y="214"/>
                  </a:lnTo>
                  <a:lnTo>
                    <a:pt x="27" y="198"/>
                  </a:lnTo>
                  <a:lnTo>
                    <a:pt x="43" y="179"/>
                  </a:lnTo>
                  <a:lnTo>
                    <a:pt x="61" y="157"/>
                  </a:lnTo>
                  <a:lnTo>
                    <a:pt x="79" y="133"/>
                  </a:lnTo>
                  <a:lnTo>
                    <a:pt x="104" y="99"/>
                  </a:lnTo>
                  <a:lnTo>
                    <a:pt x="130" y="56"/>
                  </a:lnTo>
                  <a:lnTo>
                    <a:pt x="124" y="54"/>
                  </a:lnTo>
                  <a:lnTo>
                    <a:pt x="118"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7" name="Freeform 502"/>
            <p:cNvSpPr>
              <a:spLocks/>
            </p:cNvSpPr>
            <p:nvPr/>
          </p:nvSpPr>
          <p:spPr bwMode="auto">
            <a:xfrm>
              <a:off x="3040" y="2656"/>
              <a:ext cx="13" cy="9"/>
            </a:xfrm>
            <a:custGeom>
              <a:avLst/>
              <a:gdLst>
                <a:gd name="T0" fmla="*/ 16 w 37"/>
                <a:gd name="T1" fmla="*/ 12 h 28"/>
                <a:gd name="T2" fmla="*/ 12 w 37"/>
                <a:gd name="T3" fmla="*/ 7 h 28"/>
                <a:gd name="T4" fmla="*/ 0 w 37"/>
                <a:gd name="T5" fmla="*/ 19 h 28"/>
                <a:gd name="T6" fmla="*/ 5 w 37"/>
                <a:gd name="T7" fmla="*/ 23 h 28"/>
                <a:gd name="T8" fmla="*/ 9 w 37"/>
                <a:gd name="T9" fmla="*/ 28 h 28"/>
                <a:gd name="T10" fmla="*/ 37 w 37"/>
                <a:gd name="T11" fmla="*/ 0 h 28"/>
                <a:gd name="T12" fmla="*/ 22 w 37"/>
                <a:gd name="T13" fmla="*/ 16 h 28"/>
                <a:gd name="T14" fmla="*/ 16 w 37"/>
                <a:gd name="T15" fmla="*/ 12 h 28"/>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8"/>
                <a:gd name="T26" fmla="*/ 37 w 37"/>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8">
                  <a:moveTo>
                    <a:pt x="16" y="12"/>
                  </a:moveTo>
                  <a:lnTo>
                    <a:pt x="12" y="7"/>
                  </a:lnTo>
                  <a:lnTo>
                    <a:pt x="0" y="19"/>
                  </a:lnTo>
                  <a:lnTo>
                    <a:pt x="5" y="23"/>
                  </a:lnTo>
                  <a:lnTo>
                    <a:pt x="9" y="28"/>
                  </a:lnTo>
                  <a:lnTo>
                    <a:pt x="37" y="0"/>
                  </a:lnTo>
                  <a:lnTo>
                    <a:pt x="22" y="16"/>
                  </a:lnTo>
                  <a:lnTo>
                    <a:pt x="1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8" name="Freeform 503"/>
            <p:cNvSpPr>
              <a:spLocks/>
            </p:cNvSpPr>
            <p:nvPr/>
          </p:nvSpPr>
          <p:spPr bwMode="auto">
            <a:xfrm>
              <a:off x="3036" y="2662"/>
              <a:ext cx="7" cy="7"/>
            </a:xfrm>
            <a:custGeom>
              <a:avLst/>
              <a:gdLst>
                <a:gd name="T0" fmla="*/ 18 w 22"/>
                <a:gd name="T1" fmla="*/ 5 h 23"/>
                <a:gd name="T2" fmla="*/ 13 w 22"/>
                <a:gd name="T3" fmla="*/ 0 h 23"/>
                <a:gd name="T4" fmla="*/ 0 w 22"/>
                <a:gd name="T5" fmla="*/ 11 h 23"/>
                <a:gd name="T6" fmla="*/ 4 w 22"/>
                <a:gd name="T7" fmla="*/ 17 h 23"/>
                <a:gd name="T8" fmla="*/ 9 w 22"/>
                <a:gd name="T9" fmla="*/ 23 h 23"/>
                <a:gd name="T10" fmla="*/ 9 w 22"/>
                <a:gd name="T11" fmla="*/ 23 h 23"/>
                <a:gd name="T12" fmla="*/ 22 w 22"/>
                <a:gd name="T13" fmla="*/ 10 h 23"/>
                <a:gd name="T14" fmla="*/ 18 w 22"/>
                <a:gd name="T15" fmla="*/ 5 h 23"/>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23"/>
                <a:gd name="T26" fmla="*/ 22 w 22"/>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23">
                  <a:moveTo>
                    <a:pt x="18" y="5"/>
                  </a:moveTo>
                  <a:lnTo>
                    <a:pt x="13" y="0"/>
                  </a:lnTo>
                  <a:lnTo>
                    <a:pt x="0" y="11"/>
                  </a:lnTo>
                  <a:lnTo>
                    <a:pt x="4" y="17"/>
                  </a:lnTo>
                  <a:lnTo>
                    <a:pt x="9" y="23"/>
                  </a:lnTo>
                  <a:lnTo>
                    <a:pt x="22" y="10"/>
                  </a:lnTo>
                  <a:lnTo>
                    <a:pt x="1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9" name="Freeform 504"/>
            <p:cNvSpPr>
              <a:spLocks/>
            </p:cNvSpPr>
            <p:nvPr/>
          </p:nvSpPr>
          <p:spPr bwMode="auto">
            <a:xfrm>
              <a:off x="3032" y="2662"/>
              <a:ext cx="8" cy="11"/>
            </a:xfrm>
            <a:custGeom>
              <a:avLst/>
              <a:gdLst>
                <a:gd name="T0" fmla="*/ 12 w 25"/>
                <a:gd name="T1" fmla="*/ 11 h 33"/>
                <a:gd name="T2" fmla="*/ 25 w 25"/>
                <a:gd name="T3" fmla="*/ 0 h 33"/>
                <a:gd name="T4" fmla="*/ 0 w 25"/>
                <a:gd name="T5" fmla="*/ 25 h 33"/>
                <a:gd name="T6" fmla="*/ 5 w 25"/>
                <a:gd name="T7" fmla="*/ 29 h 33"/>
                <a:gd name="T8" fmla="*/ 9 w 25"/>
                <a:gd name="T9" fmla="*/ 33 h 33"/>
                <a:gd name="T10" fmla="*/ 21 w 25"/>
                <a:gd name="T11" fmla="*/ 22 h 33"/>
                <a:gd name="T12" fmla="*/ 16 w 25"/>
                <a:gd name="T13" fmla="*/ 17 h 33"/>
                <a:gd name="T14" fmla="*/ 12 w 25"/>
                <a:gd name="T15" fmla="*/ 11 h 33"/>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33"/>
                <a:gd name="T26" fmla="*/ 25 w 25"/>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33">
                  <a:moveTo>
                    <a:pt x="12" y="11"/>
                  </a:moveTo>
                  <a:lnTo>
                    <a:pt x="25" y="0"/>
                  </a:lnTo>
                  <a:lnTo>
                    <a:pt x="0" y="25"/>
                  </a:lnTo>
                  <a:lnTo>
                    <a:pt x="5" y="29"/>
                  </a:lnTo>
                  <a:lnTo>
                    <a:pt x="9" y="33"/>
                  </a:lnTo>
                  <a:lnTo>
                    <a:pt x="21" y="22"/>
                  </a:lnTo>
                  <a:lnTo>
                    <a:pt x="16" y="17"/>
                  </a:lnTo>
                  <a:lnTo>
                    <a:pt x="1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0" name="Freeform 505"/>
            <p:cNvSpPr>
              <a:spLocks/>
            </p:cNvSpPr>
            <p:nvPr/>
          </p:nvSpPr>
          <p:spPr bwMode="auto">
            <a:xfrm>
              <a:off x="3019" y="2669"/>
              <a:ext cx="16" cy="16"/>
            </a:xfrm>
            <a:custGeom>
              <a:avLst/>
              <a:gdLst>
                <a:gd name="T0" fmla="*/ 43 w 47"/>
                <a:gd name="T1" fmla="*/ 6 h 46"/>
                <a:gd name="T2" fmla="*/ 38 w 47"/>
                <a:gd name="T3" fmla="*/ 0 h 46"/>
                <a:gd name="T4" fmla="*/ 25 w 47"/>
                <a:gd name="T5" fmla="*/ 12 h 46"/>
                <a:gd name="T6" fmla="*/ 13 w 47"/>
                <a:gd name="T7" fmla="*/ 22 h 46"/>
                <a:gd name="T8" fmla="*/ 0 w 47"/>
                <a:gd name="T9" fmla="*/ 37 h 46"/>
                <a:gd name="T10" fmla="*/ 6 w 47"/>
                <a:gd name="T11" fmla="*/ 41 h 46"/>
                <a:gd name="T12" fmla="*/ 12 w 47"/>
                <a:gd name="T13" fmla="*/ 46 h 46"/>
                <a:gd name="T14" fmla="*/ 22 w 47"/>
                <a:gd name="T15" fmla="*/ 34 h 46"/>
                <a:gd name="T16" fmla="*/ 34 w 47"/>
                <a:gd name="T17" fmla="*/ 24 h 46"/>
                <a:gd name="T18" fmla="*/ 34 w 47"/>
                <a:gd name="T19" fmla="*/ 24 h 46"/>
                <a:gd name="T20" fmla="*/ 47 w 47"/>
                <a:gd name="T21" fmla="*/ 10 h 46"/>
                <a:gd name="T22" fmla="*/ 43 w 47"/>
                <a:gd name="T23" fmla="*/ 6 h 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7"/>
                <a:gd name="T37" fmla="*/ 0 h 46"/>
                <a:gd name="T38" fmla="*/ 47 w 47"/>
                <a:gd name="T39" fmla="*/ 46 h 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7" h="46">
                  <a:moveTo>
                    <a:pt x="43" y="6"/>
                  </a:moveTo>
                  <a:lnTo>
                    <a:pt x="38" y="0"/>
                  </a:lnTo>
                  <a:lnTo>
                    <a:pt x="25" y="12"/>
                  </a:lnTo>
                  <a:lnTo>
                    <a:pt x="13" y="22"/>
                  </a:lnTo>
                  <a:lnTo>
                    <a:pt x="0" y="37"/>
                  </a:lnTo>
                  <a:lnTo>
                    <a:pt x="6" y="41"/>
                  </a:lnTo>
                  <a:lnTo>
                    <a:pt x="12" y="46"/>
                  </a:lnTo>
                  <a:lnTo>
                    <a:pt x="22" y="34"/>
                  </a:lnTo>
                  <a:lnTo>
                    <a:pt x="34" y="24"/>
                  </a:lnTo>
                  <a:lnTo>
                    <a:pt x="47" y="10"/>
                  </a:lnTo>
                  <a:lnTo>
                    <a:pt x="4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1" name="Freeform 506"/>
            <p:cNvSpPr>
              <a:spLocks/>
            </p:cNvSpPr>
            <p:nvPr/>
          </p:nvSpPr>
          <p:spPr bwMode="auto">
            <a:xfrm>
              <a:off x="3016" y="2680"/>
              <a:ext cx="11" cy="9"/>
            </a:xfrm>
            <a:custGeom>
              <a:avLst/>
              <a:gdLst>
                <a:gd name="T0" fmla="*/ 17 w 34"/>
                <a:gd name="T1" fmla="*/ 9 h 26"/>
                <a:gd name="T2" fmla="*/ 12 w 34"/>
                <a:gd name="T3" fmla="*/ 5 h 26"/>
                <a:gd name="T4" fmla="*/ 0 w 34"/>
                <a:gd name="T5" fmla="*/ 17 h 26"/>
                <a:gd name="T6" fmla="*/ 5 w 34"/>
                <a:gd name="T7" fmla="*/ 21 h 26"/>
                <a:gd name="T8" fmla="*/ 9 w 34"/>
                <a:gd name="T9" fmla="*/ 26 h 26"/>
                <a:gd name="T10" fmla="*/ 34 w 34"/>
                <a:gd name="T11" fmla="*/ 0 h 26"/>
                <a:gd name="T12" fmla="*/ 23 w 34"/>
                <a:gd name="T13" fmla="*/ 14 h 26"/>
                <a:gd name="T14" fmla="*/ 17 w 34"/>
                <a:gd name="T15" fmla="*/ 9 h 26"/>
                <a:gd name="T16" fmla="*/ 0 60000 65536"/>
                <a:gd name="T17" fmla="*/ 0 60000 65536"/>
                <a:gd name="T18" fmla="*/ 0 60000 65536"/>
                <a:gd name="T19" fmla="*/ 0 60000 65536"/>
                <a:gd name="T20" fmla="*/ 0 60000 65536"/>
                <a:gd name="T21" fmla="*/ 0 60000 65536"/>
                <a:gd name="T22" fmla="*/ 0 60000 65536"/>
                <a:gd name="T23" fmla="*/ 0 60000 65536"/>
                <a:gd name="T24" fmla="*/ 0 w 34"/>
                <a:gd name="T25" fmla="*/ 0 h 26"/>
                <a:gd name="T26" fmla="*/ 34 w 34"/>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 h="26">
                  <a:moveTo>
                    <a:pt x="17" y="9"/>
                  </a:moveTo>
                  <a:lnTo>
                    <a:pt x="12" y="5"/>
                  </a:lnTo>
                  <a:lnTo>
                    <a:pt x="0" y="17"/>
                  </a:lnTo>
                  <a:lnTo>
                    <a:pt x="5" y="21"/>
                  </a:lnTo>
                  <a:lnTo>
                    <a:pt x="9" y="26"/>
                  </a:lnTo>
                  <a:lnTo>
                    <a:pt x="34" y="0"/>
                  </a:lnTo>
                  <a:lnTo>
                    <a:pt x="23" y="14"/>
                  </a:lnTo>
                  <a:lnTo>
                    <a:pt x="17"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2" name="Freeform 507"/>
            <p:cNvSpPr>
              <a:spLocks/>
            </p:cNvSpPr>
            <p:nvPr/>
          </p:nvSpPr>
          <p:spPr bwMode="auto">
            <a:xfrm>
              <a:off x="3000" y="2686"/>
              <a:ext cx="19" cy="22"/>
            </a:xfrm>
            <a:custGeom>
              <a:avLst/>
              <a:gdLst>
                <a:gd name="T0" fmla="*/ 47 w 58"/>
                <a:gd name="T1" fmla="*/ 0 h 67"/>
                <a:gd name="T2" fmla="*/ 34 w 58"/>
                <a:gd name="T3" fmla="*/ 13 h 67"/>
                <a:gd name="T4" fmla="*/ 34 w 58"/>
                <a:gd name="T5" fmla="*/ 13 h 67"/>
                <a:gd name="T6" fmla="*/ 22 w 58"/>
                <a:gd name="T7" fmla="*/ 28 h 67"/>
                <a:gd name="T8" fmla="*/ 18 w 58"/>
                <a:gd name="T9" fmla="*/ 35 h 67"/>
                <a:gd name="T10" fmla="*/ 0 w 58"/>
                <a:gd name="T11" fmla="*/ 62 h 67"/>
                <a:gd name="T12" fmla="*/ 12 w 58"/>
                <a:gd name="T13" fmla="*/ 67 h 67"/>
                <a:gd name="T14" fmla="*/ 15 w 58"/>
                <a:gd name="T15" fmla="*/ 62 h 67"/>
                <a:gd name="T16" fmla="*/ 34 w 58"/>
                <a:gd name="T17" fmla="*/ 37 h 67"/>
                <a:gd name="T18" fmla="*/ 46 w 58"/>
                <a:gd name="T19" fmla="*/ 22 h 67"/>
                <a:gd name="T20" fmla="*/ 58 w 58"/>
                <a:gd name="T21" fmla="*/ 9 h 67"/>
                <a:gd name="T22" fmla="*/ 52 w 58"/>
                <a:gd name="T23" fmla="*/ 4 h 67"/>
                <a:gd name="T24" fmla="*/ 47 w 58"/>
                <a:gd name="T25" fmla="*/ 0 h 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8"/>
                <a:gd name="T40" fmla="*/ 0 h 67"/>
                <a:gd name="T41" fmla="*/ 58 w 58"/>
                <a:gd name="T42" fmla="*/ 67 h 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8" h="67">
                  <a:moveTo>
                    <a:pt x="47" y="0"/>
                  </a:moveTo>
                  <a:lnTo>
                    <a:pt x="34" y="13"/>
                  </a:lnTo>
                  <a:lnTo>
                    <a:pt x="22" y="28"/>
                  </a:lnTo>
                  <a:lnTo>
                    <a:pt x="18" y="35"/>
                  </a:lnTo>
                  <a:lnTo>
                    <a:pt x="0" y="62"/>
                  </a:lnTo>
                  <a:lnTo>
                    <a:pt x="12" y="67"/>
                  </a:lnTo>
                  <a:lnTo>
                    <a:pt x="15" y="62"/>
                  </a:lnTo>
                  <a:lnTo>
                    <a:pt x="34" y="37"/>
                  </a:lnTo>
                  <a:lnTo>
                    <a:pt x="46" y="22"/>
                  </a:lnTo>
                  <a:lnTo>
                    <a:pt x="58" y="9"/>
                  </a:lnTo>
                  <a:lnTo>
                    <a:pt x="52" y="4"/>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3" name="Freeform 508"/>
            <p:cNvSpPr>
              <a:spLocks/>
            </p:cNvSpPr>
            <p:nvPr/>
          </p:nvSpPr>
          <p:spPr bwMode="auto">
            <a:xfrm>
              <a:off x="3413" y="2223"/>
              <a:ext cx="187" cy="55"/>
            </a:xfrm>
            <a:custGeom>
              <a:avLst/>
              <a:gdLst>
                <a:gd name="T0" fmla="*/ 0 w 560"/>
                <a:gd name="T1" fmla="*/ 140 h 166"/>
                <a:gd name="T2" fmla="*/ 6 w 560"/>
                <a:gd name="T3" fmla="*/ 166 h 166"/>
                <a:gd name="T4" fmla="*/ 46 w 560"/>
                <a:gd name="T5" fmla="*/ 154 h 166"/>
                <a:gd name="T6" fmla="*/ 87 w 560"/>
                <a:gd name="T7" fmla="*/ 143 h 166"/>
                <a:gd name="T8" fmla="*/ 173 w 560"/>
                <a:gd name="T9" fmla="*/ 119 h 166"/>
                <a:gd name="T10" fmla="*/ 261 w 560"/>
                <a:gd name="T11" fmla="*/ 96 h 166"/>
                <a:gd name="T12" fmla="*/ 307 w 560"/>
                <a:gd name="T13" fmla="*/ 85 h 166"/>
                <a:gd name="T14" fmla="*/ 354 w 560"/>
                <a:gd name="T15" fmla="*/ 73 h 166"/>
                <a:gd name="T16" fmla="*/ 399 w 560"/>
                <a:gd name="T17" fmla="*/ 63 h 166"/>
                <a:gd name="T18" fmla="*/ 541 w 560"/>
                <a:gd name="T19" fmla="*/ 32 h 166"/>
                <a:gd name="T20" fmla="*/ 560 w 560"/>
                <a:gd name="T21" fmla="*/ 26 h 166"/>
                <a:gd name="T22" fmla="*/ 557 w 560"/>
                <a:gd name="T23" fmla="*/ 13 h 166"/>
                <a:gd name="T24" fmla="*/ 554 w 560"/>
                <a:gd name="T25" fmla="*/ 0 h 166"/>
                <a:gd name="T26" fmla="*/ 535 w 560"/>
                <a:gd name="T27" fmla="*/ 6 h 166"/>
                <a:gd name="T28" fmla="*/ 394 w 560"/>
                <a:gd name="T29" fmla="*/ 37 h 166"/>
                <a:gd name="T30" fmla="*/ 348 w 560"/>
                <a:gd name="T31" fmla="*/ 47 h 166"/>
                <a:gd name="T32" fmla="*/ 301 w 560"/>
                <a:gd name="T33" fmla="*/ 59 h 166"/>
                <a:gd name="T34" fmla="*/ 255 w 560"/>
                <a:gd name="T35" fmla="*/ 69 h 166"/>
                <a:gd name="T36" fmla="*/ 167 w 560"/>
                <a:gd name="T37" fmla="*/ 93 h 166"/>
                <a:gd name="T38" fmla="*/ 81 w 560"/>
                <a:gd name="T39" fmla="*/ 116 h 166"/>
                <a:gd name="T40" fmla="*/ 40 w 560"/>
                <a:gd name="T41" fmla="*/ 128 h 166"/>
                <a:gd name="T42" fmla="*/ 0 w 560"/>
                <a:gd name="T43" fmla="*/ 140 h 16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60"/>
                <a:gd name="T67" fmla="*/ 0 h 166"/>
                <a:gd name="T68" fmla="*/ 560 w 560"/>
                <a:gd name="T69" fmla="*/ 166 h 16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60" h="166">
                  <a:moveTo>
                    <a:pt x="0" y="140"/>
                  </a:moveTo>
                  <a:lnTo>
                    <a:pt x="6" y="166"/>
                  </a:lnTo>
                  <a:lnTo>
                    <a:pt x="46" y="154"/>
                  </a:lnTo>
                  <a:lnTo>
                    <a:pt x="87" y="143"/>
                  </a:lnTo>
                  <a:lnTo>
                    <a:pt x="173" y="119"/>
                  </a:lnTo>
                  <a:lnTo>
                    <a:pt x="261" y="96"/>
                  </a:lnTo>
                  <a:lnTo>
                    <a:pt x="307" y="85"/>
                  </a:lnTo>
                  <a:lnTo>
                    <a:pt x="354" y="73"/>
                  </a:lnTo>
                  <a:lnTo>
                    <a:pt x="399" y="63"/>
                  </a:lnTo>
                  <a:lnTo>
                    <a:pt x="541" y="32"/>
                  </a:lnTo>
                  <a:lnTo>
                    <a:pt x="560" y="26"/>
                  </a:lnTo>
                  <a:lnTo>
                    <a:pt x="557" y="13"/>
                  </a:lnTo>
                  <a:lnTo>
                    <a:pt x="554" y="0"/>
                  </a:lnTo>
                  <a:lnTo>
                    <a:pt x="535" y="6"/>
                  </a:lnTo>
                  <a:lnTo>
                    <a:pt x="394" y="37"/>
                  </a:lnTo>
                  <a:lnTo>
                    <a:pt x="348" y="47"/>
                  </a:lnTo>
                  <a:lnTo>
                    <a:pt x="301" y="59"/>
                  </a:lnTo>
                  <a:lnTo>
                    <a:pt x="255" y="69"/>
                  </a:lnTo>
                  <a:lnTo>
                    <a:pt x="167" y="93"/>
                  </a:lnTo>
                  <a:lnTo>
                    <a:pt x="81" y="116"/>
                  </a:lnTo>
                  <a:lnTo>
                    <a:pt x="40" y="128"/>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4" name="Freeform 509"/>
            <p:cNvSpPr>
              <a:spLocks/>
            </p:cNvSpPr>
            <p:nvPr/>
          </p:nvSpPr>
          <p:spPr bwMode="auto">
            <a:xfrm>
              <a:off x="3597" y="2149"/>
              <a:ext cx="389" cy="82"/>
            </a:xfrm>
            <a:custGeom>
              <a:avLst/>
              <a:gdLst>
                <a:gd name="T0" fmla="*/ 7 w 1165"/>
                <a:gd name="T1" fmla="*/ 247 h 247"/>
                <a:gd name="T2" fmla="*/ 26 w 1165"/>
                <a:gd name="T3" fmla="*/ 241 h 247"/>
                <a:gd name="T4" fmla="*/ 85 w 1165"/>
                <a:gd name="T5" fmla="*/ 222 h 247"/>
                <a:gd name="T6" fmla="*/ 140 w 1165"/>
                <a:gd name="T7" fmla="*/ 205 h 247"/>
                <a:gd name="T8" fmla="*/ 243 w 1165"/>
                <a:gd name="T9" fmla="*/ 174 h 247"/>
                <a:gd name="T10" fmla="*/ 360 w 1165"/>
                <a:gd name="T11" fmla="*/ 140 h 247"/>
                <a:gd name="T12" fmla="*/ 490 w 1165"/>
                <a:gd name="T13" fmla="*/ 106 h 247"/>
                <a:gd name="T14" fmla="*/ 630 w 1165"/>
                <a:gd name="T15" fmla="*/ 74 h 247"/>
                <a:gd name="T16" fmla="*/ 755 w 1165"/>
                <a:gd name="T17" fmla="*/ 50 h 247"/>
                <a:gd name="T18" fmla="*/ 882 w 1165"/>
                <a:gd name="T19" fmla="*/ 32 h 247"/>
                <a:gd name="T20" fmla="*/ 994 w 1165"/>
                <a:gd name="T21" fmla="*/ 26 h 247"/>
                <a:gd name="T22" fmla="*/ 1085 w 1165"/>
                <a:gd name="T23" fmla="*/ 34 h 247"/>
                <a:gd name="T24" fmla="*/ 1156 w 1165"/>
                <a:gd name="T25" fmla="*/ 57 h 247"/>
                <a:gd name="T26" fmla="*/ 1160 w 1165"/>
                <a:gd name="T27" fmla="*/ 44 h 247"/>
                <a:gd name="T28" fmla="*/ 1165 w 1165"/>
                <a:gd name="T29" fmla="*/ 31 h 247"/>
                <a:gd name="T30" fmla="*/ 1094 w 1165"/>
                <a:gd name="T31" fmla="*/ 7 h 247"/>
                <a:gd name="T32" fmla="*/ 994 w 1165"/>
                <a:gd name="T33" fmla="*/ 0 h 247"/>
                <a:gd name="T34" fmla="*/ 879 w 1165"/>
                <a:gd name="T35" fmla="*/ 6 h 247"/>
                <a:gd name="T36" fmla="*/ 752 w 1165"/>
                <a:gd name="T37" fmla="*/ 23 h 247"/>
                <a:gd name="T38" fmla="*/ 612 w 1165"/>
                <a:gd name="T39" fmla="*/ 50 h 247"/>
                <a:gd name="T40" fmla="*/ 484 w 1165"/>
                <a:gd name="T41" fmla="*/ 79 h 247"/>
                <a:gd name="T42" fmla="*/ 355 w 1165"/>
                <a:gd name="T43" fmla="*/ 113 h 247"/>
                <a:gd name="T44" fmla="*/ 237 w 1165"/>
                <a:gd name="T45" fmla="*/ 147 h 247"/>
                <a:gd name="T46" fmla="*/ 134 w 1165"/>
                <a:gd name="T47" fmla="*/ 178 h 247"/>
                <a:gd name="T48" fmla="*/ 29 w 1165"/>
                <a:gd name="T49" fmla="*/ 211 h 247"/>
                <a:gd name="T50" fmla="*/ 0 w 1165"/>
                <a:gd name="T51" fmla="*/ 221 h 247"/>
                <a:gd name="T52" fmla="*/ 4 w 1165"/>
                <a:gd name="T53" fmla="*/ 234 h 247"/>
                <a:gd name="T54" fmla="*/ 7 w 1165"/>
                <a:gd name="T55" fmla="*/ 247 h 24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65"/>
                <a:gd name="T85" fmla="*/ 0 h 247"/>
                <a:gd name="T86" fmla="*/ 1165 w 1165"/>
                <a:gd name="T87" fmla="*/ 247 h 24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65" h="247">
                  <a:moveTo>
                    <a:pt x="7" y="247"/>
                  </a:moveTo>
                  <a:lnTo>
                    <a:pt x="26" y="241"/>
                  </a:lnTo>
                  <a:lnTo>
                    <a:pt x="85" y="222"/>
                  </a:lnTo>
                  <a:lnTo>
                    <a:pt x="140" y="205"/>
                  </a:lnTo>
                  <a:lnTo>
                    <a:pt x="243" y="174"/>
                  </a:lnTo>
                  <a:lnTo>
                    <a:pt x="360" y="140"/>
                  </a:lnTo>
                  <a:lnTo>
                    <a:pt x="490" y="106"/>
                  </a:lnTo>
                  <a:lnTo>
                    <a:pt x="630" y="74"/>
                  </a:lnTo>
                  <a:lnTo>
                    <a:pt x="755" y="50"/>
                  </a:lnTo>
                  <a:lnTo>
                    <a:pt x="882" y="32"/>
                  </a:lnTo>
                  <a:lnTo>
                    <a:pt x="994" y="26"/>
                  </a:lnTo>
                  <a:lnTo>
                    <a:pt x="1085" y="34"/>
                  </a:lnTo>
                  <a:lnTo>
                    <a:pt x="1156" y="57"/>
                  </a:lnTo>
                  <a:lnTo>
                    <a:pt x="1160" y="44"/>
                  </a:lnTo>
                  <a:lnTo>
                    <a:pt x="1165" y="31"/>
                  </a:lnTo>
                  <a:lnTo>
                    <a:pt x="1094" y="7"/>
                  </a:lnTo>
                  <a:lnTo>
                    <a:pt x="994" y="0"/>
                  </a:lnTo>
                  <a:lnTo>
                    <a:pt x="879" y="6"/>
                  </a:lnTo>
                  <a:lnTo>
                    <a:pt x="752" y="23"/>
                  </a:lnTo>
                  <a:lnTo>
                    <a:pt x="612" y="50"/>
                  </a:lnTo>
                  <a:lnTo>
                    <a:pt x="484" y="79"/>
                  </a:lnTo>
                  <a:lnTo>
                    <a:pt x="355" y="113"/>
                  </a:lnTo>
                  <a:lnTo>
                    <a:pt x="237" y="147"/>
                  </a:lnTo>
                  <a:lnTo>
                    <a:pt x="134" y="178"/>
                  </a:lnTo>
                  <a:lnTo>
                    <a:pt x="29" y="211"/>
                  </a:lnTo>
                  <a:lnTo>
                    <a:pt x="0" y="221"/>
                  </a:lnTo>
                  <a:lnTo>
                    <a:pt x="4" y="234"/>
                  </a:lnTo>
                  <a:lnTo>
                    <a:pt x="7" y="2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5" name="Freeform 510"/>
            <p:cNvSpPr>
              <a:spLocks/>
            </p:cNvSpPr>
            <p:nvPr/>
          </p:nvSpPr>
          <p:spPr bwMode="auto">
            <a:xfrm>
              <a:off x="3981" y="2159"/>
              <a:ext cx="7" cy="8"/>
            </a:xfrm>
            <a:custGeom>
              <a:avLst/>
              <a:gdLst>
                <a:gd name="T0" fmla="*/ 8 w 19"/>
                <a:gd name="T1" fmla="*/ 13 h 23"/>
                <a:gd name="T2" fmla="*/ 0 w 19"/>
                <a:gd name="T3" fmla="*/ 22 h 23"/>
                <a:gd name="T4" fmla="*/ 1 w 19"/>
                <a:gd name="T5" fmla="*/ 23 h 23"/>
                <a:gd name="T6" fmla="*/ 10 w 19"/>
                <a:gd name="T7" fmla="*/ 15 h 23"/>
                <a:gd name="T8" fmla="*/ 19 w 19"/>
                <a:gd name="T9" fmla="*/ 6 h 23"/>
                <a:gd name="T10" fmla="*/ 17 w 19"/>
                <a:gd name="T11" fmla="*/ 4 h 23"/>
                <a:gd name="T12" fmla="*/ 13 w 19"/>
                <a:gd name="T13" fmla="*/ 0 h 23"/>
                <a:gd name="T14" fmla="*/ 13 w 19"/>
                <a:gd name="T15" fmla="*/ 0 h 23"/>
                <a:gd name="T16" fmla="*/ 8 w 19"/>
                <a:gd name="T17" fmla="*/ 13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23"/>
                <a:gd name="T29" fmla="*/ 19 w 19"/>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23">
                  <a:moveTo>
                    <a:pt x="8" y="13"/>
                  </a:moveTo>
                  <a:lnTo>
                    <a:pt x="0" y="22"/>
                  </a:lnTo>
                  <a:lnTo>
                    <a:pt x="1" y="23"/>
                  </a:lnTo>
                  <a:lnTo>
                    <a:pt x="10" y="15"/>
                  </a:lnTo>
                  <a:lnTo>
                    <a:pt x="19" y="6"/>
                  </a:lnTo>
                  <a:lnTo>
                    <a:pt x="17" y="4"/>
                  </a:lnTo>
                  <a:lnTo>
                    <a:pt x="13" y="0"/>
                  </a:lnTo>
                  <a:lnTo>
                    <a:pt x="8"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6" name="Freeform 511"/>
            <p:cNvSpPr>
              <a:spLocks/>
            </p:cNvSpPr>
            <p:nvPr/>
          </p:nvSpPr>
          <p:spPr bwMode="auto">
            <a:xfrm>
              <a:off x="3982" y="2160"/>
              <a:ext cx="6" cy="9"/>
            </a:xfrm>
            <a:custGeom>
              <a:avLst/>
              <a:gdLst>
                <a:gd name="T0" fmla="*/ 0 w 18"/>
                <a:gd name="T1" fmla="*/ 20 h 25"/>
                <a:gd name="T2" fmla="*/ 0 w 18"/>
                <a:gd name="T3" fmla="*/ 20 h 25"/>
                <a:gd name="T4" fmla="*/ 3 w 18"/>
                <a:gd name="T5" fmla="*/ 23 h 25"/>
                <a:gd name="T6" fmla="*/ 6 w 18"/>
                <a:gd name="T7" fmla="*/ 25 h 25"/>
                <a:gd name="T8" fmla="*/ 12 w 18"/>
                <a:gd name="T9" fmla="*/ 13 h 25"/>
                <a:gd name="T10" fmla="*/ 18 w 18"/>
                <a:gd name="T11" fmla="*/ 1 h 25"/>
                <a:gd name="T12" fmla="*/ 15 w 18"/>
                <a:gd name="T13" fmla="*/ 0 h 25"/>
                <a:gd name="T14" fmla="*/ 9 w 18"/>
                <a:gd name="T15" fmla="*/ 12 h 25"/>
                <a:gd name="T16" fmla="*/ 0 w 18"/>
                <a:gd name="T17" fmla="*/ 2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25"/>
                <a:gd name="T29" fmla="*/ 18 w 18"/>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25">
                  <a:moveTo>
                    <a:pt x="0" y="20"/>
                  </a:moveTo>
                  <a:lnTo>
                    <a:pt x="0" y="20"/>
                  </a:lnTo>
                  <a:lnTo>
                    <a:pt x="3" y="23"/>
                  </a:lnTo>
                  <a:lnTo>
                    <a:pt x="6" y="25"/>
                  </a:lnTo>
                  <a:lnTo>
                    <a:pt x="12" y="13"/>
                  </a:lnTo>
                  <a:lnTo>
                    <a:pt x="18" y="1"/>
                  </a:lnTo>
                  <a:lnTo>
                    <a:pt x="15" y="0"/>
                  </a:lnTo>
                  <a:lnTo>
                    <a:pt x="9" y="12"/>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7" name="Freeform 512"/>
            <p:cNvSpPr>
              <a:spLocks/>
            </p:cNvSpPr>
            <p:nvPr/>
          </p:nvSpPr>
          <p:spPr bwMode="auto">
            <a:xfrm>
              <a:off x="3984" y="2160"/>
              <a:ext cx="5" cy="10"/>
            </a:xfrm>
            <a:custGeom>
              <a:avLst/>
              <a:gdLst>
                <a:gd name="T0" fmla="*/ 0 w 15"/>
                <a:gd name="T1" fmla="*/ 25 h 28"/>
                <a:gd name="T2" fmla="*/ 0 w 15"/>
                <a:gd name="T3" fmla="*/ 25 h 28"/>
                <a:gd name="T4" fmla="*/ 1 w 15"/>
                <a:gd name="T5" fmla="*/ 26 h 28"/>
                <a:gd name="T6" fmla="*/ 6 w 15"/>
                <a:gd name="T7" fmla="*/ 28 h 28"/>
                <a:gd name="T8" fmla="*/ 10 w 15"/>
                <a:gd name="T9" fmla="*/ 15 h 28"/>
                <a:gd name="T10" fmla="*/ 15 w 15"/>
                <a:gd name="T11" fmla="*/ 1 h 28"/>
                <a:gd name="T12" fmla="*/ 10 w 15"/>
                <a:gd name="T13" fmla="*/ 0 h 28"/>
                <a:gd name="T14" fmla="*/ 6 w 15"/>
                <a:gd name="T15" fmla="*/ 13 h 28"/>
                <a:gd name="T16" fmla="*/ 0 w 15"/>
                <a:gd name="T17" fmla="*/ 25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28"/>
                <a:gd name="T29" fmla="*/ 15 w 15"/>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28">
                  <a:moveTo>
                    <a:pt x="0" y="25"/>
                  </a:moveTo>
                  <a:lnTo>
                    <a:pt x="0" y="25"/>
                  </a:lnTo>
                  <a:lnTo>
                    <a:pt x="1" y="26"/>
                  </a:lnTo>
                  <a:lnTo>
                    <a:pt x="6" y="28"/>
                  </a:lnTo>
                  <a:lnTo>
                    <a:pt x="10" y="15"/>
                  </a:lnTo>
                  <a:lnTo>
                    <a:pt x="15" y="1"/>
                  </a:lnTo>
                  <a:lnTo>
                    <a:pt x="10" y="0"/>
                  </a:lnTo>
                  <a:lnTo>
                    <a:pt x="6" y="13"/>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8" name="Freeform 513"/>
            <p:cNvSpPr>
              <a:spLocks/>
            </p:cNvSpPr>
            <p:nvPr/>
          </p:nvSpPr>
          <p:spPr bwMode="auto">
            <a:xfrm>
              <a:off x="3985" y="2160"/>
              <a:ext cx="19" cy="18"/>
            </a:xfrm>
            <a:custGeom>
              <a:avLst/>
              <a:gdLst>
                <a:gd name="T0" fmla="*/ 6 w 56"/>
                <a:gd name="T1" fmla="*/ 15 h 53"/>
                <a:gd name="T2" fmla="*/ 0 w 56"/>
                <a:gd name="T3" fmla="*/ 26 h 53"/>
                <a:gd name="T4" fmla="*/ 14 w 56"/>
                <a:gd name="T5" fmla="*/ 32 h 53"/>
                <a:gd name="T6" fmla="*/ 22 w 56"/>
                <a:gd name="T7" fmla="*/ 40 h 53"/>
                <a:gd name="T8" fmla="*/ 31 w 56"/>
                <a:gd name="T9" fmla="*/ 48 h 53"/>
                <a:gd name="T10" fmla="*/ 33 w 56"/>
                <a:gd name="T11" fmla="*/ 53 h 53"/>
                <a:gd name="T12" fmla="*/ 45 w 56"/>
                <a:gd name="T13" fmla="*/ 48 h 53"/>
                <a:gd name="T14" fmla="*/ 56 w 56"/>
                <a:gd name="T15" fmla="*/ 44 h 53"/>
                <a:gd name="T16" fmla="*/ 52 w 56"/>
                <a:gd name="T17" fmla="*/ 34 h 53"/>
                <a:gd name="T18" fmla="*/ 37 w 56"/>
                <a:gd name="T19" fmla="*/ 19 h 53"/>
                <a:gd name="T20" fmla="*/ 22 w 56"/>
                <a:gd name="T21" fmla="*/ 9 h 53"/>
                <a:gd name="T22" fmla="*/ 6 w 56"/>
                <a:gd name="T23" fmla="*/ 0 h 53"/>
                <a:gd name="T24" fmla="*/ 11 w 56"/>
                <a:gd name="T25" fmla="*/ 1 h 53"/>
                <a:gd name="T26" fmla="*/ 6 w 56"/>
                <a:gd name="T27" fmla="*/ 15 h 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53"/>
                <a:gd name="T44" fmla="*/ 56 w 56"/>
                <a:gd name="T45" fmla="*/ 53 h 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53">
                  <a:moveTo>
                    <a:pt x="6" y="15"/>
                  </a:moveTo>
                  <a:lnTo>
                    <a:pt x="0" y="26"/>
                  </a:lnTo>
                  <a:lnTo>
                    <a:pt x="14" y="32"/>
                  </a:lnTo>
                  <a:lnTo>
                    <a:pt x="22" y="40"/>
                  </a:lnTo>
                  <a:lnTo>
                    <a:pt x="31" y="48"/>
                  </a:lnTo>
                  <a:lnTo>
                    <a:pt x="33" y="53"/>
                  </a:lnTo>
                  <a:lnTo>
                    <a:pt x="45" y="48"/>
                  </a:lnTo>
                  <a:lnTo>
                    <a:pt x="56" y="44"/>
                  </a:lnTo>
                  <a:lnTo>
                    <a:pt x="52" y="34"/>
                  </a:lnTo>
                  <a:lnTo>
                    <a:pt x="37" y="19"/>
                  </a:lnTo>
                  <a:lnTo>
                    <a:pt x="22" y="9"/>
                  </a:lnTo>
                  <a:lnTo>
                    <a:pt x="6" y="0"/>
                  </a:lnTo>
                  <a:lnTo>
                    <a:pt x="11" y="1"/>
                  </a:lnTo>
                  <a:lnTo>
                    <a:pt x="6"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9" name="Freeform 514"/>
            <p:cNvSpPr>
              <a:spLocks/>
            </p:cNvSpPr>
            <p:nvPr/>
          </p:nvSpPr>
          <p:spPr bwMode="auto">
            <a:xfrm>
              <a:off x="3996" y="2175"/>
              <a:ext cx="9" cy="6"/>
            </a:xfrm>
            <a:custGeom>
              <a:avLst/>
              <a:gdLst>
                <a:gd name="T0" fmla="*/ 0 w 28"/>
                <a:gd name="T1" fmla="*/ 10 h 19"/>
                <a:gd name="T2" fmla="*/ 3 w 28"/>
                <a:gd name="T3" fmla="*/ 17 h 19"/>
                <a:gd name="T4" fmla="*/ 1 w 28"/>
                <a:gd name="T5" fmla="*/ 14 h 19"/>
                <a:gd name="T6" fmla="*/ 1 w 28"/>
                <a:gd name="T7" fmla="*/ 19 h 19"/>
                <a:gd name="T8" fmla="*/ 28 w 28"/>
                <a:gd name="T9" fmla="*/ 19 h 19"/>
                <a:gd name="T10" fmla="*/ 28 w 28"/>
                <a:gd name="T11" fmla="*/ 8 h 19"/>
                <a:gd name="T12" fmla="*/ 23 w 28"/>
                <a:gd name="T13" fmla="*/ 0 h 19"/>
                <a:gd name="T14" fmla="*/ 12 w 28"/>
                <a:gd name="T15" fmla="*/ 5 h 19"/>
                <a:gd name="T16" fmla="*/ 0 w 28"/>
                <a:gd name="T17" fmla="*/ 1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9"/>
                <a:gd name="T29" fmla="*/ 28 w 28"/>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9">
                  <a:moveTo>
                    <a:pt x="0" y="10"/>
                  </a:moveTo>
                  <a:lnTo>
                    <a:pt x="3" y="17"/>
                  </a:lnTo>
                  <a:lnTo>
                    <a:pt x="1" y="14"/>
                  </a:lnTo>
                  <a:lnTo>
                    <a:pt x="1" y="19"/>
                  </a:lnTo>
                  <a:lnTo>
                    <a:pt x="28" y="19"/>
                  </a:lnTo>
                  <a:lnTo>
                    <a:pt x="28" y="8"/>
                  </a:lnTo>
                  <a:lnTo>
                    <a:pt x="23" y="0"/>
                  </a:lnTo>
                  <a:lnTo>
                    <a:pt x="12" y="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0" name="Freeform 515"/>
            <p:cNvSpPr>
              <a:spLocks/>
            </p:cNvSpPr>
            <p:nvPr/>
          </p:nvSpPr>
          <p:spPr bwMode="auto">
            <a:xfrm>
              <a:off x="2629" y="2580"/>
              <a:ext cx="478" cy="210"/>
            </a:xfrm>
            <a:custGeom>
              <a:avLst/>
              <a:gdLst>
                <a:gd name="T0" fmla="*/ 1420 w 1434"/>
                <a:gd name="T1" fmla="*/ 0 h 631"/>
                <a:gd name="T2" fmla="*/ 1378 w 1434"/>
                <a:gd name="T3" fmla="*/ 7 h 631"/>
                <a:gd name="T4" fmla="*/ 1345 w 1434"/>
                <a:gd name="T5" fmla="*/ 13 h 631"/>
                <a:gd name="T6" fmla="*/ 1286 w 1434"/>
                <a:gd name="T7" fmla="*/ 23 h 631"/>
                <a:gd name="T8" fmla="*/ 1265 w 1434"/>
                <a:gd name="T9" fmla="*/ 28 h 631"/>
                <a:gd name="T10" fmla="*/ 1216 w 1434"/>
                <a:gd name="T11" fmla="*/ 35 h 631"/>
                <a:gd name="T12" fmla="*/ 1158 w 1434"/>
                <a:gd name="T13" fmla="*/ 44 h 631"/>
                <a:gd name="T14" fmla="*/ 1094 w 1434"/>
                <a:gd name="T15" fmla="*/ 53 h 631"/>
                <a:gd name="T16" fmla="*/ 1025 w 1434"/>
                <a:gd name="T17" fmla="*/ 60 h 631"/>
                <a:gd name="T18" fmla="*/ 950 w 1434"/>
                <a:gd name="T19" fmla="*/ 69 h 631"/>
                <a:gd name="T20" fmla="*/ 869 w 1434"/>
                <a:gd name="T21" fmla="*/ 76 h 631"/>
                <a:gd name="T22" fmla="*/ 782 w 1434"/>
                <a:gd name="T23" fmla="*/ 85 h 631"/>
                <a:gd name="T24" fmla="*/ 649 w 1434"/>
                <a:gd name="T25" fmla="*/ 103 h 631"/>
                <a:gd name="T26" fmla="*/ 526 w 1434"/>
                <a:gd name="T27" fmla="*/ 135 h 631"/>
                <a:gd name="T28" fmla="*/ 414 w 1434"/>
                <a:gd name="T29" fmla="*/ 175 h 631"/>
                <a:gd name="T30" fmla="*/ 300 w 1434"/>
                <a:gd name="T31" fmla="*/ 228 h 631"/>
                <a:gd name="T32" fmla="*/ 199 w 1434"/>
                <a:gd name="T33" fmla="*/ 285 h 631"/>
                <a:gd name="T34" fmla="*/ 129 w 1434"/>
                <a:gd name="T35" fmla="*/ 337 h 631"/>
                <a:gd name="T36" fmla="*/ 59 w 1434"/>
                <a:gd name="T37" fmla="*/ 406 h 631"/>
                <a:gd name="T38" fmla="*/ 20 w 1434"/>
                <a:gd name="T39" fmla="*/ 459 h 631"/>
                <a:gd name="T40" fmla="*/ 0 w 1434"/>
                <a:gd name="T41" fmla="*/ 514 h 631"/>
                <a:gd name="T42" fmla="*/ 7 w 1434"/>
                <a:gd name="T43" fmla="*/ 564 h 631"/>
                <a:gd name="T44" fmla="*/ 48 w 1434"/>
                <a:gd name="T45" fmla="*/ 605 h 631"/>
                <a:gd name="T46" fmla="*/ 112 w 1434"/>
                <a:gd name="T47" fmla="*/ 631 h 631"/>
                <a:gd name="T48" fmla="*/ 115 w 1434"/>
                <a:gd name="T49" fmla="*/ 624 h 631"/>
                <a:gd name="T50" fmla="*/ 118 w 1434"/>
                <a:gd name="T51" fmla="*/ 617 h 631"/>
                <a:gd name="T52" fmla="*/ 51 w 1434"/>
                <a:gd name="T53" fmla="*/ 590 h 631"/>
                <a:gd name="T54" fmla="*/ 22 w 1434"/>
                <a:gd name="T55" fmla="*/ 561 h 631"/>
                <a:gd name="T56" fmla="*/ 14 w 1434"/>
                <a:gd name="T57" fmla="*/ 517 h 631"/>
                <a:gd name="T58" fmla="*/ 32 w 1434"/>
                <a:gd name="T59" fmla="*/ 468 h 631"/>
                <a:gd name="T60" fmla="*/ 76 w 1434"/>
                <a:gd name="T61" fmla="*/ 406 h 631"/>
                <a:gd name="T62" fmla="*/ 126 w 1434"/>
                <a:gd name="T63" fmla="*/ 357 h 631"/>
                <a:gd name="T64" fmla="*/ 216 w 1434"/>
                <a:gd name="T65" fmla="*/ 291 h 631"/>
                <a:gd name="T66" fmla="*/ 306 w 1434"/>
                <a:gd name="T67" fmla="*/ 240 h 631"/>
                <a:gd name="T68" fmla="*/ 405 w 1434"/>
                <a:gd name="T69" fmla="*/ 193 h 631"/>
                <a:gd name="T70" fmla="*/ 529 w 1434"/>
                <a:gd name="T71" fmla="*/ 150 h 631"/>
                <a:gd name="T72" fmla="*/ 655 w 1434"/>
                <a:gd name="T73" fmla="*/ 117 h 631"/>
                <a:gd name="T74" fmla="*/ 782 w 1434"/>
                <a:gd name="T75" fmla="*/ 100 h 631"/>
                <a:gd name="T76" fmla="*/ 869 w 1434"/>
                <a:gd name="T77" fmla="*/ 91 h 631"/>
                <a:gd name="T78" fmla="*/ 950 w 1434"/>
                <a:gd name="T79" fmla="*/ 84 h 631"/>
                <a:gd name="T80" fmla="*/ 1025 w 1434"/>
                <a:gd name="T81" fmla="*/ 75 h 631"/>
                <a:gd name="T82" fmla="*/ 1094 w 1434"/>
                <a:gd name="T83" fmla="*/ 67 h 631"/>
                <a:gd name="T84" fmla="*/ 1158 w 1434"/>
                <a:gd name="T85" fmla="*/ 58 h 631"/>
                <a:gd name="T86" fmla="*/ 1216 w 1434"/>
                <a:gd name="T87" fmla="*/ 50 h 631"/>
                <a:gd name="T88" fmla="*/ 1274 w 1434"/>
                <a:gd name="T89" fmla="*/ 42 h 631"/>
                <a:gd name="T90" fmla="*/ 1348 w 1434"/>
                <a:gd name="T91" fmla="*/ 29 h 631"/>
                <a:gd name="T92" fmla="*/ 1371 w 1434"/>
                <a:gd name="T93" fmla="*/ 25 h 631"/>
                <a:gd name="T94" fmla="*/ 1411 w 1434"/>
                <a:gd name="T95" fmla="*/ 16 h 631"/>
                <a:gd name="T96" fmla="*/ 1434 w 1434"/>
                <a:gd name="T97" fmla="*/ 11 h 631"/>
                <a:gd name="T98" fmla="*/ 1420 w 1434"/>
                <a:gd name="T99" fmla="*/ 0 h 63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34"/>
                <a:gd name="T151" fmla="*/ 0 h 631"/>
                <a:gd name="T152" fmla="*/ 1434 w 1434"/>
                <a:gd name="T153" fmla="*/ 631 h 63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34" h="631">
                  <a:moveTo>
                    <a:pt x="1420" y="0"/>
                  </a:moveTo>
                  <a:lnTo>
                    <a:pt x="1378" y="7"/>
                  </a:lnTo>
                  <a:lnTo>
                    <a:pt x="1345" y="13"/>
                  </a:lnTo>
                  <a:lnTo>
                    <a:pt x="1286" y="23"/>
                  </a:lnTo>
                  <a:lnTo>
                    <a:pt x="1265" y="28"/>
                  </a:lnTo>
                  <a:lnTo>
                    <a:pt x="1216" y="35"/>
                  </a:lnTo>
                  <a:lnTo>
                    <a:pt x="1158" y="44"/>
                  </a:lnTo>
                  <a:lnTo>
                    <a:pt x="1094" y="53"/>
                  </a:lnTo>
                  <a:lnTo>
                    <a:pt x="1025" y="60"/>
                  </a:lnTo>
                  <a:lnTo>
                    <a:pt x="950" y="69"/>
                  </a:lnTo>
                  <a:lnTo>
                    <a:pt x="869" y="76"/>
                  </a:lnTo>
                  <a:lnTo>
                    <a:pt x="782" y="85"/>
                  </a:lnTo>
                  <a:lnTo>
                    <a:pt x="649" y="103"/>
                  </a:lnTo>
                  <a:lnTo>
                    <a:pt x="526" y="135"/>
                  </a:lnTo>
                  <a:lnTo>
                    <a:pt x="414" y="175"/>
                  </a:lnTo>
                  <a:lnTo>
                    <a:pt x="300" y="228"/>
                  </a:lnTo>
                  <a:lnTo>
                    <a:pt x="199" y="285"/>
                  </a:lnTo>
                  <a:lnTo>
                    <a:pt x="129" y="337"/>
                  </a:lnTo>
                  <a:lnTo>
                    <a:pt x="59" y="406"/>
                  </a:lnTo>
                  <a:lnTo>
                    <a:pt x="20" y="459"/>
                  </a:lnTo>
                  <a:lnTo>
                    <a:pt x="0" y="514"/>
                  </a:lnTo>
                  <a:lnTo>
                    <a:pt x="7" y="564"/>
                  </a:lnTo>
                  <a:lnTo>
                    <a:pt x="48" y="605"/>
                  </a:lnTo>
                  <a:lnTo>
                    <a:pt x="112" y="631"/>
                  </a:lnTo>
                  <a:lnTo>
                    <a:pt x="115" y="624"/>
                  </a:lnTo>
                  <a:lnTo>
                    <a:pt x="118" y="617"/>
                  </a:lnTo>
                  <a:lnTo>
                    <a:pt x="51" y="590"/>
                  </a:lnTo>
                  <a:lnTo>
                    <a:pt x="22" y="561"/>
                  </a:lnTo>
                  <a:lnTo>
                    <a:pt x="14" y="517"/>
                  </a:lnTo>
                  <a:lnTo>
                    <a:pt x="32" y="468"/>
                  </a:lnTo>
                  <a:lnTo>
                    <a:pt x="76" y="406"/>
                  </a:lnTo>
                  <a:lnTo>
                    <a:pt x="126" y="357"/>
                  </a:lnTo>
                  <a:lnTo>
                    <a:pt x="216" y="291"/>
                  </a:lnTo>
                  <a:lnTo>
                    <a:pt x="306" y="240"/>
                  </a:lnTo>
                  <a:lnTo>
                    <a:pt x="405" y="193"/>
                  </a:lnTo>
                  <a:lnTo>
                    <a:pt x="529" y="150"/>
                  </a:lnTo>
                  <a:lnTo>
                    <a:pt x="655" y="117"/>
                  </a:lnTo>
                  <a:lnTo>
                    <a:pt x="782" y="100"/>
                  </a:lnTo>
                  <a:lnTo>
                    <a:pt x="869" y="91"/>
                  </a:lnTo>
                  <a:lnTo>
                    <a:pt x="950" y="84"/>
                  </a:lnTo>
                  <a:lnTo>
                    <a:pt x="1025" y="75"/>
                  </a:lnTo>
                  <a:lnTo>
                    <a:pt x="1094" y="67"/>
                  </a:lnTo>
                  <a:lnTo>
                    <a:pt x="1158" y="58"/>
                  </a:lnTo>
                  <a:lnTo>
                    <a:pt x="1216" y="50"/>
                  </a:lnTo>
                  <a:lnTo>
                    <a:pt x="1274" y="42"/>
                  </a:lnTo>
                  <a:lnTo>
                    <a:pt x="1348" y="29"/>
                  </a:lnTo>
                  <a:lnTo>
                    <a:pt x="1371" y="25"/>
                  </a:lnTo>
                  <a:lnTo>
                    <a:pt x="1411" y="16"/>
                  </a:lnTo>
                  <a:lnTo>
                    <a:pt x="1434" y="11"/>
                  </a:lnTo>
                  <a:lnTo>
                    <a:pt x="1420"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1" name="Freeform 516"/>
            <p:cNvSpPr>
              <a:spLocks/>
            </p:cNvSpPr>
            <p:nvPr/>
          </p:nvSpPr>
          <p:spPr bwMode="auto">
            <a:xfrm>
              <a:off x="2623" y="2782"/>
              <a:ext cx="45" cy="10"/>
            </a:xfrm>
            <a:custGeom>
              <a:avLst/>
              <a:gdLst>
                <a:gd name="T0" fmla="*/ 133 w 136"/>
                <a:gd name="T1" fmla="*/ 18 h 30"/>
                <a:gd name="T2" fmla="*/ 133 w 136"/>
                <a:gd name="T3" fmla="*/ 11 h 30"/>
                <a:gd name="T4" fmla="*/ 125 w 136"/>
                <a:gd name="T5" fmla="*/ 11 h 30"/>
                <a:gd name="T6" fmla="*/ 111 w 136"/>
                <a:gd name="T7" fmla="*/ 14 h 30"/>
                <a:gd name="T8" fmla="*/ 88 w 136"/>
                <a:gd name="T9" fmla="*/ 15 h 30"/>
                <a:gd name="T10" fmla="*/ 60 w 136"/>
                <a:gd name="T11" fmla="*/ 15 h 30"/>
                <a:gd name="T12" fmla="*/ 34 w 136"/>
                <a:gd name="T13" fmla="*/ 11 h 30"/>
                <a:gd name="T14" fmla="*/ 6 w 136"/>
                <a:gd name="T15" fmla="*/ 0 h 30"/>
                <a:gd name="T16" fmla="*/ 0 w 136"/>
                <a:gd name="T17" fmla="*/ 15 h 30"/>
                <a:gd name="T18" fmla="*/ 31 w 136"/>
                <a:gd name="T19" fmla="*/ 25 h 30"/>
                <a:gd name="T20" fmla="*/ 60 w 136"/>
                <a:gd name="T21" fmla="*/ 30 h 30"/>
                <a:gd name="T22" fmla="*/ 88 w 136"/>
                <a:gd name="T23" fmla="*/ 30 h 30"/>
                <a:gd name="T24" fmla="*/ 113 w 136"/>
                <a:gd name="T25" fmla="*/ 28 h 30"/>
                <a:gd name="T26" fmla="*/ 128 w 136"/>
                <a:gd name="T27" fmla="*/ 25 h 30"/>
                <a:gd name="T28" fmla="*/ 133 w 136"/>
                <a:gd name="T29" fmla="*/ 25 h 30"/>
                <a:gd name="T30" fmla="*/ 136 w 136"/>
                <a:gd name="T31" fmla="*/ 11 h 30"/>
                <a:gd name="T32" fmla="*/ 136 w 136"/>
                <a:gd name="T33" fmla="*/ 11 h 30"/>
                <a:gd name="T34" fmla="*/ 133 w 136"/>
                <a:gd name="T35" fmla="*/ 18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6"/>
                <a:gd name="T55" fmla="*/ 0 h 30"/>
                <a:gd name="T56" fmla="*/ 136 w 136"/>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6" h="30">
                  <a:moveTo>
                    <a:pt x="133" y="18"/>
                  </a:moveTo>
                  <a:lnTo>
                    <a:pt x="133" y="11"/>
                  </a:lnTo>
                  <a:lnTo>
                    <a:pt x="125" y="11"/>
                  </a:lnTo>
                  <a:lnTo>
                    <a:pt x="111" y="14"/>
                  </a:lnTo>
                  <a:lnTo>
                    <a:pt x="88" y="15"/>
                  </a:lnTo>
                  <a:lnTo>
                    <a:pt x="60" y="15"/>
                  </a:lnTo>
                  <a:lnTo>
                    <a:pt x="34" y="11"/>
                  </a:lnTo>
                  <a:lnTo>
                    <a:pt x="6" y="0"/>
                  </a:lnTo>
                  <a:lnTo>
                    <a:pt x="0" y="15"/>
                  </a:lnTo>
                  <a:lnTo>
                    <a:pt x="31" y="25"/>
                  </a:lnTo>
                  <a:lnTo>
                    <a:pt x="60" y="30"/>
                  </a:lnTo>
                  <a:lnTo>
                    <a:pt x="88" y="30"/>
                  </a:lnTo>
                  <a:lnTo>
                    <a:pt x="113" y="28"/>
                  </a:lnTo>
                  <a:lnTo>
                    <a:pt x="128" y="25"/>
                  </a:lnTo>
                  <a:lnTo>
                    <a:pt x="133" y="25"/>
                  </a:lnTo>
                  <a:lnTo>
                    <a:pt x="136" y="11"/>
                  </a:lnTo>
                  <a:lnTo>
                    <a:pt x="133" y="18"/>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2" name="Freeform 517"/>
            <p:cNvSpPr>
              <a:spLocks/>
            </p:cNvSpPr>
            <p:nvPr/>
          </p:nvSpPr>
          <p:spPr bwMode="auto">
            <a:xfrm>
              <a:off x="2605" y="2688"/>
              <a:ext cx="25" cy="99"/>
            </a:xfrm>
            <a:custGeom>
              <a:avLst/>
              <a:gdLst>
                <a:gd name="T0" fmla="*/ 59 w 75"/>
                <a:gd name="T1" fmla="*/ 282 h 297"/>
                <a:gd name="T2" fmla="*/ 37 w 75"/>
                <a:gd name="T3" fmla="*/ 266 h 297"/>
                <a:gd name="T4" fmla="*/ 22 w 75"/>
                <a:gd name="T5" fmla="*/ 243 h 297"/>
                <a:gd name="T6" fmla="*/ 15 w 75"/>
                <a:gd name="T7" fmla="*/ 203 h 297"/>
                <a:gd name="T8" fmla="*/ 19 w 75"/>
                <a:gd name="T9" fmla="*/ 154 h 297"/>
                <a:gd name="T10" fmla="*/ 38 w 75"/>
                <a:gd name="T11" fmla="*/ 89 h 297"/>
                <a:gd name="T12" fmla="*/ 75 w 75"/>
                <a:gd name="T13" fmla="*/ 5 h 297"/>
                <a:gd name="T14" fmla="*/ 68 w 75"/>
                <a:gd name="T15" fmla="*/ 3 h 297"/>
                <a:gd name="T16" fmla="*/ 60 w 75"/>
                <a:gd name="T17" fmla="*/ 0 h 297"/>
                <a:gd name="T18" fmla="*/ 24 w 75"/>
                <a:gd name="T19" fmla="*/ 81 h 297"/>
                <a:gd name="T20" fmla="*/ 4 w 75"/>
                <a:gd name="T21" fmla="*/ 151 h 297"/>
                <a:gd name="T22" fmla="*/ 0 w 75"/>
                <a:gd name="T23" fmla="*/ 206 h 297"/>
                <a:gd name="T24" fmla="*/ 7 w 75"/>
                <a:gd name="T25" fmla="*/ 246 h 297"/>
                <a:gd name="T26" fmla="*/ 28 w 75"/>
                <a:gd name="T27" fmla="*/ 278 h 297"/>
                <a:gd name="T28" fmla="*/ 53 w 75"/>
                <a:gd name="T29" fmla="*/ 297 h 297"/>
                <a:gd name="T30" fmla="*/ 59 w 75"/>
                <a:gd name="T31" fmla="*/ 282 h 2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297"/>
                <a:gd name="T50" fmla="*/ 75 w 75"/>
                <a:gd name="T51" fmla="*/ 297 h 29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297">
                  <a:moveTo>
                    <a:pt x="59" y="282"/>
                  </a:moveTo>
                  <a:lnTo>
                    <a:pt x="37" y="266"/>
                  </a:lnTo>
                  <a:lnTo>
                    <a:pt x="22" y="243"/>
                  </a:lnTo>
                  <a:lnTo>
                    <a:pt x="15" y="203"/>
                  </a:lnTo>
                  <a:lnTo>
                    <a:pt x="19" y="154"/>
                  </a:lnTo>
                  <a:lnTo>
                    <a:pt x="38" y="89"/>
                  </a:lnTo>
                  <a:lnTo>
                    <a:pt x="75" y="5"/>
                  </a:lnTo>
                  <a:lnTo>
                    <a:pt x="68" y="3"/>
                  </a:lnTo>
                  <a:lnTo>
                    <a:pt x="60" y="0"/>
                  </a:lnTo>
                  <a:lnTo>
                    <a:pt x="24" y="81"/>
                  </a:lnTo>
                  <a:lnTo>
                    <a:pt x="4" y="151"/>
                  </a:lnTo>
                  <a:lnTo>
                    <a:pt x="0" y="206"/>
                  </a:lnTo>
                  <a:lnTo>
                    <a:pt x="7" y="246"/>
                  </a:lnTo>
                  <a:lnTo>
                    <a:pt x="28" y="278"/>
                  </a:lnTo>
                  <a:lnTo>
                    <a:pt x="53" y="297"/>
                  </a:lnTo>
                  <a:lnTo>
                    <a:pt x="59" y="282"/>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3" name="Freeform 518"/>
            <p:cNvSpPr>
              <a:spLocks/>
            </p:cNvSpPr>
            <p:nvPr/>
          </p:nvSpPr>
          <p:spPr bwMode="auto">
            <a:xfrm>
              <a:off x="2624" y="2685"/>
              <a:ext cx="7" cy="5"/>
            </a:xfrm>
            <a:custGeom>
              <a:avLst/>
              <a:gdLst>
                <a:gd name="T0" fmla="*/ 11 w 21"/>
                <a:gd name="T1" fmla="*/ 11 h 16"/>
                <a:gd name="T2" fmla="*/ 17 w 21"/>
                <a:gd name="T3" fmla="*/ 13 h 16"/>
                <a:gd name="T4" fmla="*/ 21 w 21"/>
                <a:gd name="T5" fmla="*/ 6 h 16"/>
                <a:gd name="T6" fmla="*/ 15 w 21"/>
                <a:gd name="T7" fmla="*/ 3 h 16"/>
                <a:gd name="T8" fmla="*/ 9 w 21"/>
                <a:gd name="T9" fmla="*/ 0 h 16"/>
                <a:gd name="T10" fmla="*/ 0 w 21"/>
                <a:gd name="T11" fmla="*/ 16 h 16"/>
                <a:gd name="T12" fmla="*/ 3 w 21"/>
                <a:gd name="T13" fmla="*/ 8 h 16"/>
                <a:gd name="T14" fmla="*/ 11 w 21"/>
                <a:gd name="T15" fmla="*/ 11 h 16"/>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16"/>
                <a:gd name="T26" fmla="*/ 21 w 21"/>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16">
                  <a:moveTo>
                    <a:pt x="11" y="11"/>
                  </a:moveTo>
                  <a:lnTo>
                    <a:pt x="17" y="13"/>
                  </a:lnTo>
                  <a:lnTo>
                    <a:pt x="21" y="6"/>
                  </a:lnTo>
                  <a:lnTo>
                    <a:pt x="15" y="3"/>
                  </a:lnTo>
                  <a:lnTo>
                    <a:pt x="9" y="0"/>
                  </a:lnTo>
                  <a:lnTo>
                    <a:pt x="0" y="16"/>
                  </a:lnTo>
                  <a:lnTo>
                    <a:pt x="3" y="8"/>
                  </a:lnTo>
                  <a:lnTo>
                    <a:pt x="11" y="11"/>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4" name="Freeform 519"/>
            <p:cNvSpPr>
              <a:spLocks/>
            </p:cNvSpPr>
            <p:nvPr/>
          </p:nvSpPr>
          <p:spPr bwMode="auto">
            <a:xfrm>
              <a:off x="2627" y="2335"/>
              <a:ext cx="603" cy="353"/>
            </a:xfrm>
            <a:custGeom>
              <a:avLst/>
              <a:gdLst>
                <a:gd name="T0" fmla="*/ 6 w 1809"/>
                <a:gd name="T1" fmla="*/ 1053 h 1058"/>
                <a:gd name="T2" fmla="*/ 12 w 1809"/>
                <a:gd name="T3" fmla="*/ 1058 h 1058"/>
                <a:gd name="T4" fmla="*/ 24 w 1809"/>
                <a:gd name="T5" fmla="*/ 1040 h 1058"/>
                <a:gd name="T6" fmla="*/ 43 w 1809"/>
                <a:gd name="T7" fmla="*/ 1012 h 1058"/>
                <a:gd name="T8" fmla="*/ 71 w 1809"/>
                <a:gd name="T9" fmla="*/ 974 h 1058"/>
                <a:gd name="T10" fmla="*/ 106 w 1809"/>
                <a:gd name="T11" fmla="*/ 929 h 1058"/>
                <a:gd name="T12" fmla="*/ 170 w 1809"/>
                <a:gd name="T13" fmla="*/ 857 h 1058"/>
                <a:gd name="T14" fmla="*/ 192 w 1809"/>
                <a:gd name="T15" fmla="*/ 835 h 1058"/>
                <a:gd name="T16" fmla="*/ 264 w 1809"/>
                <a:gd name="T17" fmla="*/ 767 h 1058"/>
                <a:gd name="T18" fmla="*/ 335 w 1809"/>
                <a:gd name="T19" fmla="*/ 707 h 1058"/>
                <a:gd name="T20" fmla="*/ 414 w 1809"/>
                <a:gd name="T21" fmla="*/ 647 h 1058"/>
                <a:gd name="T22" fmla="*/ 511 w 1809"/>
                <a:gd name="T23" fmla="*/ 582 h 1058"/>
                <a:gd name="T24" fmla="*/ 601 w 1809"/>
                <a:gd name="T25" fmla="*/ 530 h 1058"/>
                <a:gd name="T26" fmla="*/ 691 w 1809"/>
                <a:gd name="T27" fmla="*/ 483 h 1058"/>
                <a:gd name="T28" fmla="*/ 849 w 1809"/>
                <a:gd name="T29" fmla="*/ 413 h 1058"/>
                <a:gd name="T30" fmla="*/ 992 w 1809"/>
                <a:gd name="T31" fmla="*/ 349 h 1058"/>
                <a:gd name="T32" fmla="*/ 1142 w 1809"/>
                <a:gd name="T33" fmla="*/ 284 h 1058"/>
                <a:gd name="T34" fmla="*/ 1292 w 1809"/>
                <a:gd name="T35" fmla="*/ 221 h 1058"/>
                <a:gd name="T36" fmla="*/ 1441 w 1809"/>
                <a:gd name="T37" fmla="*/ 161 h 1058"/>
                <a:gd name="T38" fmla="*/ 1615 w 1809"/>
                <a:gd name="T39" fmla="*/ 91 h 1058"/>
                <a:gd name="T40" fmla="*/ 1703 w 1809"/>
                <a:gd name="T41" fmla="*/ 56 h 1058"/>
                <a:gd name="T42" fmla="*/ 1809 w 1809"/>
                <a:gd name="T43" fmla="*/ 15 h 1058"/>
                <a:gd name="T44" fmla="*/ 1808 w 1809"/>
                <a:gd name="T45" fmla="*/ 7 h 1058"/>
                <a:gd name="T46" fmla="*/ 1806 w 1809"/>
                <a:gd name="T47" fmla="*/ 0 h 1058"/>
                <a:gd name="T48" fmla="*/ 1700 w 1809"/>
                <a:gd name="T49" fmla="*/ 41 h 1058"/>
                <a:gd name="T50" fmla="*/ 1538 w 1809"/>
                <a:gd name="T51" fmla="*/ 103 h 1058"/>
                <a:gd name="T52" fmla="*/ 1435 w 1809"/>
                <a:gd name="T53" fmla="*/ 146 h 1058"/>
                <a:gd name="T54" fmla="*/ 1286 w 1809"/>
                <a:gd name="T55" fmla="*/ 206 h 1058"/>
                <a:gd name="T56" fmla="*/ 1136 w 1809"/>
                <a:gd name="T57" fmla="*/ 270 h 1058"/>
                <a:gd name="T58" fmla="*/ 986 w 1809"/>
                <a:gd name="T59" fmla="*/ 334 h 1058"/>
                <a:gd name="T60" fmla="*/ 843 w 1809"/>
                <a:gd name="T61" fmla="*/ 398 h 1058"/>
                <a:gd name="T62" fmla="*/ 735 w 1809"/>
                <a:gd name="T63" fmla="*/ 448 h 1058"/>
                <a:gd name="T64" fmla="*/ 595 w 1809"/>
                <a:gd name="T65" fmla="*/ 519 h 1058"/>
                <a:gd name="T66" fmla="*/ 488 w 1809"/>
                <a:gd name="T67" fmla="*/ 579 h 1058"/>
                <a:gd name="T68" fmla="*/ 405 w 1809"/>
                <a:gd name="T69" fmla="*/ 635 h 1058"/>
                <a:gd name="T70" fmla="*/ 326 w 1809"/>
                <a:gd name="T71" fmla="*/ 695 h 1058"/>
                <a:gd name="T72" fmla="*/ 255 w 1809"/>
                <a:gd name="T73" fmla="*/ 756 h 1058"/>
                <a:gd name="T74" fmla="*/ 204 w 1809"/>
                <a:gd name="T75" fmla="*/ 803 h 1058"/>
                <a:gd name="T76" fmla="*/ 120 w 1809"/>
                <a:gd name="T77" fmla="*/ 893 h 1058"/>
                <a:gd name="T78" fmla="*/ 95 w 1809"/>
                <a:gd name="T79" fmla="*/ 921 h 1058"/>
                <a:gd name="T80" fmla="*/ 59 w 1809"/>
                <a:gd name="T81" fmla="*/ 965 h 1058"/>
                <a:gd name="T82" fmla="*/ 31 w 1809"/>
                <a:gd name="T83" fmla="*/ 1003 h 1058"/>
                <a:gd name="T84" fmla="*/ 12 w 1809"/>
                <a:gd name="T85" fmla="*/ 1031 h 1058"/>
                <a:gd name="T86" fmla="*/ 9 w 1809"/>
                <a:gd name="T87" fmla="*/ 1035 h 1058"/>
                <a:gd name="T88" fmla="*/ 0 w 1809"/>
                <a:gd name="T89" fmla="*/ 1050 h 1058"/>
                <a:gd name="T90" fmla="*/ 6 w 1809"/>
                <a:gd name="T91" fmla="*/ 1053 h 105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09"/>
                <a:gd name="T139" fmla="*/ 0 h 1058"/>
                <a:gd name="T140" fmla="*/ 1809 w 1809"/>
                <a:gd name="T141" fmla="*/ 1058 h 105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09" h="1058">
                  <a:moveTo>
                    <a:pt x="6" y="1053"/>
                  </a:moveTo>
                  <a:lnTo>
                    <a:pt x="12" y="1058"/>
                  </a:lnTo>
                  <a:lnTo>
                    <a:pt x="24" y="1040"/>
                  </a:lnTo>
                  <a:lnTo>
                    <a:pt x="43" y="1012"/>
                  </a:lnTo>
                  <a:lnTo>
                    <a:pt x="71" y="974"/>
                  </a:lnTo>
                  <a:lnTo>
                    <a:pt x="106" y="929"/>
                  </a:lnTo>
                  <a:lnTo>
                    <a:pt x="170" y="857"/>
                  </a:lnTo>
                  <a:lnTo>
                    <a:pt x="192" y="835"/>
                  </a:lnTo>
                  <a:lnTo>
                    <a:pt x="264" y="767"/>
                  </a:lnTo>
                  <a:lnTo>
                    <a:pt x="335" y="707"/>
                  </a:lnTo>
                  <a:lnTo>
                    <a:pt x="414" y="647"/>
                  </a:lnTo>
                  <a:lnTo>
                    <a:pt x="511" y="582"/>
                  </a:lnTo>
                  <a:lnTo>
                    <a:pt x="601" y="530"/>
                  </a:lnTo>
                  <a:lnTo>
                    <a:pt x="691" y="483"/>
                  </a:lnTo>
                  <a:lnTo>
                    <a:pt x="849" y="413"/>
                  </a:lnTo>
                  <a:lnTo>
                    <a:pt x="992" y="349"/>
                  </a:lnTo>
                  <a:lnTo>
                    <a:pt x="1142" y="284"/>
                  </a:lnTo>
                  <a:lnTo>
                    <a:pt x="1292" y="221"/>
                  </a:lnTo>
                  <a:lnTo>
                    <a:pt x="1441" y="161"/>
                  </a:lnTo>
                  <a:lnTo>
                    <a:pt x="1615" y="91"/>
                  </a:lnTo>
                  <a:lnTo>
                    <a:pt x="1703" y="56"/>
                  </a:lnTo>
                  <a:lnTo>
                    <a:pt x="1809" y="15"/>
                  </a:lnTo>
                  <a:lnTo>
                    <a:pt x="1808" y="7"/>
                  </a:lnTo>
                  <a:lnTo>
                    <a:pt x="1806" y="0"/>
                  </a:lnTo>
                  <a:lnTo>
                    <a:pt x="1700" y="41"/>
                  </a:lnTo>
                  <a:lnTo>
                    <a:pt x="1538" y="103"/>
                  </a:lnTo>
                  <a:lnTo>
                    <a:pt x="1435" y="146"/>
                  </a:lnTo>
                  <a:lnTo>
                    <a:pt x="1286" y="206"/>
                  </a:lnTo>
                  <a:lnTo>
                    <a:pt x="1136" y="270"/>
                  </a:lnTo>
                  <a:lnTo>
                    <a:pt x="986" y="334"/>
                  </a:lnTo>
                  <a:lnTo>
                    <a:pt x="843" y="398"/>
                  </a:lnTo>
                  <a:lnTo>
                    <a:pt x="735" y="448"/>
                  </a:lnTo>
                  <a:lnTo>
                    <a:pt x="595" y="519"/>
                  </a:lnTo>
                  <a:lnTo>
                    <a:pt x="488" y="579"/>
                  </a:lnTo>
                  <a:lnTo>
                    <a:pt x="405" y="635"/>
                  </a:lnTo>
                  <a:lnTo>
                    <a:pt x="326" y="695"/>
                  </a:lnTo>
                  <a:lnTo>
                    <a:pt x="255" y="756"/>
                  </a:lnTo>
                  <a:lnTo>
                    <a:pt x="204" y="803"/>
                  </a:lnTo>
                  <a:lnTo>
                    <a:pt x="120" y="893"/>
                  </a:lnTo>
                  <a:lnTo>
                    <a:pt x="95" y="921"/>
                  </a:lnTo>
                  <a:lnTo>
                    <a:pt x="59" y="965"/>
                  </a:lnTo>
                  <a:lnTo>
                    <a:pt x="31" y="1003"/>
                  </a:lnTo>
                  <a:lnTo>
                    <a:pt x="12" y="1031"/>
                  </a:lnTo>
                  <a:lnTo>
                    <a:pt x="9" y="1035"/>
                  </a:lnTo>
                  <a:lnTo>
                    <a:pt x="0" y="1050"/>
                  </a:lnTo>
                  <a:lnTo>
                    <a:pt x="6" y="1053"/>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5" name="Freeform 520"/>
            <p:cNvSpPr>
              <a:spLocks/>
            </p:cNvSpPr>
            <p:nvPr/>
          </p:nvSpPr>
          <p:spPr bwMode="auto">
            <a:xfrm>
              <a:off x="3229" y="2321"/>
              <a:ext cx="50" cy="19"/>
            </a:xfrm>
            <a:custGeom>
              <a:avLst/>
              <a:gdLst>
                <a:gd name="T0" fmla="*/ 4 w 150"/>
                <a:gd name="T1" fmla="*/ 56 h 56"/>
                <a:gd name="T2" fmla="*/ 150 w 150"/>
                <a:gd name="T3" fmla="*/ 0 h 56"/>
                <a:gd name="T4" fmla="*/ 88 w 150"/>
                <a:gd name="T5" fmla="*/ 23 h 56"/>
                <a:gd name="T6" fmla="*/ 85 w 150"/>
                <a:gd name="T7" fmla="*/ 16 h 56"/>
                <a:gd name="T8" fmla="*/ 82 w 150"/>
                <a:gd name="T9" fmla="*/ 9 h 56"/>
                <a:gd name="T10" fmla="*/ 0 w 150"/>
                <a:gd name="T11" fmla="*/ 41 h 56"/>
                <a:gd name="T12" fmla="*/ 3 w 150"/>
                <a:gd name="T13" fmla="*/ 48 h 56"/>
                <a:gd name="T14" fmla="*/ 4 w 150"/>
                <a:gd name="T15" fmla="*/ 56 h 56"/>
                <a:gd name="T16" fmla="*/ 0 60000 65536"/>
                <a:gd name="T17" fmla="*/ 0 60000 65536"/>
                <a:gd name="T18" fmla="*/ 0 60000 65536"/>
                <a:gd name="T19" fmla="*/ 0 60000 65536"/>
                <a:gd name="T20" fmla="*/ 0 60000 65536"/>
                <a:gd name="T21" fmla="*/ 0 60000 65536"/>
                <a:gd name="T22" fmla="*/ 0 60000 65536"/>
                <a:gd name="T23" fmla="*/ 0 60000 65536"/>
                <a:gd name="T24" fmla="*/ 0 w 150"/>
                <a:gd name="T25" fmla="*/ 0 h 56"/>
                <a:gd name="T26" fmla="*/ 150 w 150"/>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0" h="56">
                  <a:moveTo>
                    <a:pt x="4" y="56"/>
                  </a:moveTo>
                  <a:lnTo>
                    <a:pt x="150" y="0"/>
                  </a:lnTo>
                  <a:lnTo>
                    <a:pt x="88" y="23"/>
                  </a:lnTo>
                  <a:lnTo>
                    <a:pt x="85" y="16"/>
                  </a:lnTo>
                  <a:lnTo>
                    <a:pt x="82" y="9"/>
                  </a:lnTo>
                  <a:lnTo>
                    <a:pt x="0" y="41"/>
                  </a:lnTo>
                  <a:lnTo>
                    <a:pt x="3" y="48"/>
                  </a:lnTo>
                  <a:lnTo>
                    <a:pt x="4" y="56"/>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6" name="Freeform 521"/>
            <p:cNvSpPr>
              <a:spLocks/>
            </p:cNvSpPr>
            <p:nvPr/>
          </p:nvSpPr>
          <p:spPr bwMode="auto">
            <a:xfrm>
              <a:off x="3208" y="2151"/>
              <a:ext cx="753" cy="192"/>
            </a:xfrm>
            <a:custGeom>
              <a:avLst/>
              <a:gdLst>
                <a:gd name="T0" fmla="*/ 147 w 2258"/>
                <a:gd name="T1" fmla="*/ 527 h 576"/>
                <a:gd name="T2" fmla="*/ 149 w 2258"/>
                <a:gd name="T3" fmla="*/ 534 h 576"/>
                <a:gd name="T4" fmla="*/ 222 w 2258"/>
                <a:gd name="T5" fmla="*/ 506 h 576"/>
                <a:gd name="T6" fmla="*/ 224 w 2258"/>
                <a:gd name="T7" fmla="*/ 506 h 576"/>
                <a:gd name="T8" fmla="*/ 230 w 2258"/>
                <a:gd name="T9" fmla="*/ 504 h 576"/>
                <a:gd name="T10" fmla="*/ 256 w 2258"/>
                <a:gd name="T11" fmla="*/ 495 h 576"/>
                <a:gd name="T12" fmla="*/ 299 w 2258"/>
                <a:gd name="T13" fmla="*/ 478 h 576"/>
                <a:gd name="T14" fmla="*/ 427 w 2258"/>
                <a:gd name="T15" fmla="*/ 436 h 576"/>
                <a:gd name="T16" fmla="*/ 510 w 2258"/>
                <a:gd name="T17" fmla="*/ 409 h 576"/>
                <a:gd name="T18" fmla="*/ 601 w 2258"/>
                <a:gd name="T19" fmla="*/ 381 h 576"/>
                <a:gd name="T20" fmla="*/ 701 w 2258"/>
                <a:gd name="T21" fmla="*/ 353 h 576"/>
                <a:gd name="T22" fmla="*/ 809 w 2258"/>
                <a:gd name="T23" fmla="*/ 324 h 576"/>
                <a:gd name="T24" fmla="*/ 921 w 2258"/>
                <a:gd name="T25" fmla="*/ 294 h 576"/>
                <a:gd name="T26" fmla="*/ 1035 w 2258"/>
                <a:gd name="T27" fmla="*/ 266 h 576"/>
                <a:gd name="T28" fmla="*/ 1153 w 2258"/>
                <a:gd name="T29" fmla="*/ 241 h 576"/>
                <a:gd name="T30" fmla="*/ 1172 w 2258"/>
                <a:gd name="T31" fmla="*/ 235 h 576"/>
                <a:gd name="T32" fmla="*/ 1226 w 2258"/>
                <a:gd name="T33" fmla="*/ 218 h 576"/>
                <a:gd name="T34" fmla="*/ 1305 w 2258"/>
                <a:gd name="T35" fmla="*/ 193 h 576"/>
                <a:gd name="T36" fmla="*/ 1408 w 2258"/>
                <a:gd name="T37" fmla="*/ 162 h 576"/>
                <a:gd name="T38" fmla="*/ 1526 w 2258"/>
                <a:gd name="T39" fmla="*/ 128 h 576"/>
                <a:gd name="T40" fmla="*/ 1656 w 2258"/>
                <a:gd name="T41" fmla="*/ 94 h 576"/>
                <a:gd name="T42" fmla="*/ 1790 w 2258"/>
                <a:gd name="T43" fmla="*/ 63 h 576"/>
                <a:gd name="T44" fmla="*/ 1925 w 2258"/>
                <a:gd name="T45" fmla="*/ 38 h 576"/>
                <a:gd name="T46" fmla="*/ 2047 w 2258"/>
                <a:gd name="T47" fmla="*/ 20 h 576"/>
                <a:gd name="T48" fmla="*/ 2161 w 2258"/>
                <a:gd name="T49" fmla="*/ 15 h 576"/>
                <a:gd name="T50" fmla="*/ 2255 w 2258"/>
                <a:gd name="T51" fmla="*/ 22 h 576"/>
                <a:gd name="T52" fmla="*/ 2258 w 2258"/>
                <a:gd name="T53" fmla="*/ 7 h 576"/>
                <a:gd name="T54" fmla="*/ 2161 w 2258"/>
                <a:gd name="T55" fmla="*/ 0 h 576"/>
                <a:gd name="T56" fmla="*/ 2047 w 2258"/>
                <a:gd name="T57" fmla="*/ 6 h 576"/>
                <a:gd name="T58" fmla="*/ 1916 w 2258"/>
                <a:gd name="T59" fmla="*/ 23 h 576"/>
                <a:gd name="T60" fmla="*/ 1787 w 2258"/>
                <a:gd name="T61" fmla="*/ 48 h 576"/>
                <a:gd name="T62" fmla="*/ 1653 w 2258"/>
                <a:gd name="T63" fmla="*/ 79 h 576"/>
                <a:gd name="T64" fmla="*/ 1523 w 2258"/>
                <a:gd name="T65" fmla="*/ 113 h 576"/>
                <a:gd name="T66" fmla="*/ 1405 w 2258"/>
                <a:gd name="T67" fmla="*/ 147 h 576"/>
                <a:gd name="T68" fmla="*/ 1302 w 2258"/>
                <a:gd name="T69" fmla="*/ 178 h 576"/>
                <a:gd name="T70" fmla="*/ 1223 w 2258"/>
                <a:gd name="T71" fmla="*/ 203 h 576"/>
                <a:gd name="T72" fmla="*/ 1170 w 2258"/>
                <a:gd name="T73" fmla="*/ 221 h 576"/>
                <a:gd name="T74" fmla="*/ 1150 w 2258"/>
                <a:gd name="T75" fmla="*/ 227 h 576"/>
                <a:gd name="T76" fmla="*/ 1033 w 2258"/>
                <a:gd name="T77" fmla="*/ 252 h 576"/>
                <a:gd name="T78" fmla="*/ 918 w 2258"/>
                <a:gd name="T79" fmla="*/ 280 h 576"/>
                <a:gd name="T80" fmla="*/ 806 w 2258"/>
                <a:gd name="T81" fmla="*/ 309 h 576"/>
                <a:gd name="T82" fmla="*/ 698 w 2258"/>
                <a:gd name="T83" fmla="*/ 339 h 576"/>
                <a:gd name="T84" fmla="*/ 598 w 2258"/>
                <a:gd name="T85" fmla="*/ 367 h 576"/>
                <a:gd name="T86" fmla="*/ 507 w 2258"/>
                <a:gd name="T87" fmla="*/ 395 h 576"/>
                <a:gd name="T88" fmla="*/ 424 w 2258"/>
                <a:gd name="T89" fmla="*/ 421 h 576"/>
                <a:gd name="T90" fmla="*/ 296 w 2258"/>
                <a:gd name="T91" fmla="*/ 464 h 576"/>
                <a:gd name="T92" fmla="*/ 253 w 2258"/>
                <a:gd name="T93" fmla="*/ 480 h 576"/>
                <a:gd name="T94" fmla="*/ 227 w 2258"/>
                <a:gd name="T95" fmla="*/ 489 h 576"/>
                <a:gd name="T96" fmla="*/ 212 w 2258"/>
                <a:gd name="T97" fmla="*/ 492 h 576"/>
                <a:gd name="T98" fmla="*/ 178 w 2258"/>
                <a:gd name="T99" fmla="*/ 506 h 576"/>
                <a:gd name="T100" fmla="*/ 0 w 2258"/>
                <a:gd name="T101" fmla="*/ 576 h 576"/>
                <a:gd name="T102" fmla="*/ 144 w 2258"/>
                <a:gd name="T103" fmla="*/ 520 h 576"/>
                <a:gd name="T104" fmla="*/ 147 w 2258"/>
                <a:gd name="T105" fmla="*/ 527 h 57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58"/>
                <a:gd name="T160" fmla="*/ 0 h 576"/>
                <a:gd name="T161" fmla="*/ 2258 w 2258"/>
                <a:gd name="T162" fmla="*/ 576 h 57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58" h="576">
                  <a:moveTo>
                    <a:pt x="147" y="527"/>
                  </a:moveTo>
                  <a:lnTo>
                    <a:pt x="149" y="534"/>
                  </a:lnTo>
                  <a:lnTo>
                    <a:pt x="222" y="506"/>
                  </a:lnTo>
                  <a:lnTo>
                    <a:pt x="224" y="506"/>
                  </a:lnTo>
                  <a:lnTo>
                    <a:pt x="230" y="504"/>
                  </a:lnTo>
                  <a:lnTo>
                    <a:pt x="256" y="495"/>
                  </a:lnTo>
                  <a:lnTo>
                    <a:pt x="299" y="478"/>
                  </a:lnTo>
                  <a:lnTo>
                    <a:pt x="427" y="436"/>
                  </a:lnTo>
                  <a:lnTo>
                    <a:pt x="510" y="409"/>
                  </a:lnTo>
                  <a:lnTo>
                    <a:pt x="601" y="381"/>
                  </a:lnTo>
                  <a:lnTo>
                    <a:pt x="701" y="353"/>
                  </a:lnTo>
                  <a:lnTo>
                    <a:pt x="809" y="324"/>
                  </a:lnTo>
                  <a:lnTo>
                    <a:pt x="921" y="294"/>
                  </a:lnTo>
                  <a:lnTo>
                    <a:pt x="1035" y="266"/>
                  </a:lnTo>
                  <a:lnTo>
                    <a:pt x="1153" y="241"/>
                  </a:lnTo>
                  <a:lnTo>
                    <a:pt x="1172" y="235"/>
                  </a:lnTo>
                  <a:lnTo>
                    <a:pt x="1226" y="218"/>
                  </a:lnTo>
                  <a:lnTo>
                    <a:pt x="1305" y="193"/>
                  </a:lnTo>
                  <a:lnTo>
                    <a:pt x="1408" y="162"/>
                  </a:lnTo>
                  <a:lnTo>
                    <a:pt x="1526" y="128"/>
                  </a:lnTo>
                  <a:lnTo>
                    <a:pt x="1656" y="94"/>
                  </a:lnTo>
                  <a:lnTo>
                    <a:pt x="1790" y="63"/>
                  </a:lnTo>
                  <a:lnTo>
                    <a:pt x="1925" y="38"/>
                  </a:lnTo>
                  <a:lnTo>
                    <a:pt x="2047" y="20"/>
                  </a:lnTo>
                  <a:lnTo>
                    <a:pt x="2161" y="15"/>
                  </a:lnTo>
                  <a:lnTo>
                    <a:pt x="2255" y="22"/>
                  </a:lnTo>
                  <a:lnTo>
                    <a:pt x="2258" y="7"/>
                  </a:lnTo>
                  <a:lnTo>
                    <a:pt x="2161" y="0"/>
                  </a:lnTo>
                  <a:lnTo>
                    <a:pt x="2047" y="6"/>
                  </a:lnTo>
                  <a:lnTo>
                    <a:pt x="1916" y="23"/>
                  </a:lnTo>
                  <a:lnTo>
                    <a:pt x="1787" y="48"/>
                  </a:lnTo>
                  <a:lnTo>
                    <a:pt x="1653" y="79"/>
                  </a:lnTo>
                  <a:lnTo>
                    <a:pt x="1523" y="113"/>
                  </a:lnTo>
                  <a:lnTo>
                    <a:pt x="1405" y="147"/>
                  </a:lnTo>
                  <a:lnTo>
                    <a:pt x="1302" y="178"/>
                  </a:lnTo>
                  <a:lnTo>
                    <a:pt x="1223" y="203"/>
                  </a:lnTo>
                  <a:lnTo>
                    <a:pt x="1170" y="221"/>
                  </a:lnTo>
                  <a:lnTo>
                    <a:pt x="1150" y="227"/>
                  </a:lnTo>
                  <a:lnTo>
                    <a:pt x="1033" y="252"/>
                  </a:lnTo>
                  <a:lnTo>
                    <a:pt x="918" y="280"/>
                  </a:lnTo>
                  <a:lnTo>
                    <a:pt x="806" y="309"/>
                  </a:lnTo>
                  <a:lnTo>
                    <a:pt x="698" y="339"/>
                  </a:lnTo>
                  <a:lnTo>
                    <a:pt x="598" y="367"/>
                  </a:lnTo>
                  <a:lnTo>
                    <a:pt x="507" y="395"/>
                  </a:lnTo>
                  <a:lnTo>
                    <a:pt x="424" y="421"/>
                  </a:lnTo>
                  <a:lnTo>
                    <a:pt x="296" y="464"/>
                  </a:lnTo>
                  <a:lnTo>
                    <a:pt x="253" y="480"/>
                  </a:lnTo>
                  <a:lnTo>
                    <a:pt x="227" y="489"/>
                  </a:lnTo>
                  <a:lnTo>
                    <a:pt x="212" y="492"/>
                  </a:lnTo>
                  <a:lnTo>
                    <a:pt x="178" y="506"/>
                  </a:lnTo>
                  <a:lnTo>
                    <a:pt x="0" y="576"/>
                  </a:lnTo>
                  <a:lnTo>
                    <a:pt x="144" y="520"/>
                  </a:lnTo>
                  <a:lnTo>
                    <a:pt x="147" y="527"/>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7" name="Freeform 522"/>
            <p:cNvSpPr>
              <a:spLocks/>
            </p:cNvSpPr>
            <p:nvPr/>
          </p:nvSpPr>
          <p:spPr bwMode="auto">
            <a:xfrm>
              <a:off x="3105" y="2579"/>
              <a:ext cx="2" cy="4"/>
            </a:xfrm>
            <a:custGeom>
              <a:avLst/>
              <a:gdLst>
                <a:gd name="T0" fmla="*/ 6 w 6"/>
                <a:gd name="T1" fmla="*/ 12 h 12"/>
                <a:gd name="T2" fmla="*/ 3 w 6"/>
                <a:gd name="T3" fmla="*/ 6 h 12"/>
                <a:gd name="T4" fmla="*/ 0 w 6"/>
                <a:gd name="T5" fmla="*/ 0 h 12"/>
                <a:gd name="T6" fmla="*/ 6 w 6"/>
                <a:gd name="T7" fmla="*/ 12 h 12"/>
                <a:gd name="T8" fmla="*/ 0 60000 65536"/>
                <a:gd name="T9" fmla="*/ 0 60000 65536"/>
                <a:gd name="T10" fmla="*/ 0 60000 65536"/>
                <a:gd name="T11" fmla="*/ 0 60000 65536"/>
                <a:gd name="T12" fmla="*/ 0 w 6"/>
                <a:gd name="T13" fmla="*/ 0 h 12"/>
                <a:gd name="T14" fmla="*/ 6 w 6"/>
                <a:gd name="T15" fmla="*/ 12 h 12"/>
              </a:gdLst>
              <a:ahLst/>
              <a:cxnLst>
                <a:cxn ang="T8">
                  <a:pos x="T0" y="T1"/>
                </a:cxn>
                <a:cxn ang="T9">
                  <a:pos x="T2" y="T3"/>
                </a:cxn>
                <a:cxn ang="T10">
                  <a:pos x="T4" y="T5"/>
                </a:cxn>
                <a:cxn ang="T11">
                  <a:pos x="T6" y="T7"/>
                </a:cxn>
              </a:cxnLst>
              <a:rect l="T12" t="T13" r="T14" b="T15"/>
              <a:pathLst>
                <a:path w="6" h="12">
                  <a:moveTo>
                    <a:pt x="6" y="12"/>
                  </a:moveTo>
                  <a:lnTo>
                    <a:pt x="3" y="6"/>
                  </a:lnTo>
                  <a:lnTo>
                    <a:pt x="0" y="0"/>
                  </a:lnTo>
                  <a:lnTo>
                    <a:pt x="6" y="12"/>
                  </a:lnTo>
                  <a:close/>
                </a:path>
              </a:pathLst>
            </a:custGeom>
            <a:solidFill>
              <a:srgbClr val="7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8" name="Freeform 523"/>
            <p:cNvSpPr>
              <a:spLocks/>
            </p:cNvSpPr>
            <p:nvPr/>
          </p:nvSpPr>
          <p:spPr bwMode="auto">
            <a:xfrm>
              <a:off x="3105" y="2532"/>
              <a:ext cx="153" cy="51"/>
            </a:xfrm>
            <a:custGeom>
              <a:avLst/>
              <a:gdLst>
                <a:gd name="T0" fmla="*/ 3 w 461"/>
                <a:gd name="T1" fmla="*/ 146 h 153"/>
                <a:gd name="T2" fmla="*/ 5 w 461"/>
                <a:gd name="T3" fmla="*/ 153 h 153"/>
                <a:gd name="T4" fmla="*/ 13 w 461"/>
                <a:gd name="T5" fmla="*/ 152 h 153"/>
                <a:gd name="T6" fmla="*/ 25 w 461"/>
                <a:gd name="T7" fmla="*/ 150 h 153"/>
                <a:gd name="T8" fmla="*/ 38 w 461"/>
                <a:gd name="T9" fmla="*/ 147 h 153"/>
                <a:gd name="T10" fmla="*/ 59 w 461"/>
                <a:gd name="T11" fmla="*/ 143 h 153"/>
                <a:gd name="T12" fmla="*/ 77 w 461"/>
                <a:gd name="T13" fmla="*/ 140 h 153"/>
                <a:gd name="T14" fmla="*/ 96 w 461"/>
                <a:gd name="T15" fmla="*/ 136 h 153"/>
                <a:gd name="T16" fmla="*/ 115 w 461"/>
                <a:gd name="T17" fmla="*/ 133 h 153"/>
                <a:gd name="T18" fmla="*/ 136 w 461"/>
                <a:gd name="T19" fmla="*/ 128 h 153"/>
                <a:gd name="T20" fmla="*/ 153 w 461"/>
                <a:gd name="T21" fmla="*/ 124 h 153"/>
                <a:gd name="T22" fmla="*/ 162 w 461"/>
                <a:gd name="T23" fmla="*/ 122 h 153"/>
                <a:gd name="T24" fmla="*/ 172 w 461"/>
                <a:gd name="T25" fmla="*/ 121 h 153"/>
                <a:gd name="T26" fmla="*/ 183 w 461"/>
                <a:gd name="T27" fmla="*/ 118 h 153"/>
                <a:gd name="T28" fmla="*/ 200 w 461"/>
                <a:gd name="T29" fmla="*/ 112 h 153"/>
                <a:gd name="T30" fmla="*/ 223 w 461"/>
                <a:gd name="T31" fmla="*/ 106 h 153"/>
                <a:gd name="T32" fmla="*/ 249 w 461"/>
                <a:gd name="T33" fmla="*/ 97 h 153"/>
                <a:gd name="T34" fmla="*/ 279 w 461"/>
                <a:gd name="T35" fmla="*/ 89 h 153"/>
                <a:gd name="T36" fmla="*/ 309 w 461"/>
                <a:gd name="T37" fmla="*/ 78 h 153"/>
                <a:gd name="T38" fmla="*/ 413 w 461"/>
                <a:gd name="T39" fmla="*/ 40 h 153"/>
                <a:gd name="T40" fmla="*/ 430 w 461"/>
                <a:gd name="T41" fmla="*/ 31 h 153"/>
                <a:gd name="T42" fmla="*/ 441 w 461"/>
                <a:gd name="T43" fmla="*/ 27 h 153"/>
                <a:gd name="T44" fmla="*/ 461 w 461"/>
                <a:gd name="T45" fmla="*/ 0 h 153"/>
                <a:gd name="T46" fmla="*/ 424 w 461"/>
                <a:gd name="T47" fmla="*/ 16 h 153"/>
                <a:gd name="T48" fmla="*/ 389 w 461"/>
                <a:gd name="T49" fmla="*/ 31 h 153"/>
                <a:gd name="T50" fmla="*/ 307 w 461"/>
                <a:gd name="T51" fmla="*/ 64 h 153"/>
                <a:gd name="T52" fmla="*/ 276 w 461"/>
                <a:gd name="T53" fmla="*/ 74 h 153"/>
                <a:gd name="T54" fmla="*/ 246 w 461"/>
                <a:gd name="T55" fmla="*/ 83 h 153"/>
                <a:gd name="T56" fmla="*/ 220 w 461"/>
                <a:gd name="T57" fmla="*/ 91 h 153"/>
                <a:gd name="T58" fmla="*/ 198 w 461"/>
                <a:gd name="T59" fmla="*/ 97 h 153"/>
                <a:gd name="T60" fmla="*/ 180 w 461"/>
                <a:gd name="T61" fmla="*/ 103 h 153"/>
                <a:gd name="T62" fmla="*/ 167 w 461"/>
                <a:gd name="T63" fmla="*/ 106 h 153"/>
                <a:gd name="T64" fmla="*/ 156 w 461"/>
                <a:gd name="T65" fmla="*/ 108 h 153"/>
                <a:gd name="T66" fmla="*/ 139 w 461"/>
                <a:gd name="T67" fmla="*/ 112 h 153"/>
                <a:gd name="T68" fmla="*/ 124 w 461"/>
                <a:gd name="T69" fmla="*/ 114 h 153"/>
                <a:gd name="T70" fmla="*/ 106 w 461"/>
                <a:gd name="T71" fmla="*/ 118 h 153"/>
                <a:gd name="T72" fmla="*/ 87 w 461"/>
                <a:gd name="T73" fmla="*/ 121 h 153"/>
                <a:gd name="T74" fmla="*/ 68 w 461"/>
                <a:gd name="T75" fmla="*/ 125 h 153"/>
                <a:gd name="T76" fmla="*/ 50 w 461"/>
                <a:gd name="T77" fmla="*/ 128 h 153"/>
                <a:gd name="T78" fmla="*/ 35 w 461"/>
                <a:gd name="T79" fmla="*/ 133 h 153"/>
                <a:gd name="T80" fmla="*/ 19 w 461"/>
                <a:gd name="T81" fmla="*/ 136 h 153"/>
                <a:gd name="T82" fmla="*/ 7 w 461"/>
                <a:gd name="T83" fmla="*/ 137 h 153"/>
                <a:gd name="T84" fmla="*/ 3 w 461"/>
                <a:gd name="T85" fmla="*/ 139 h 153"/>
                <a:gd name="T86" fmla="*/ 0 w 461"/>
                <a:gd name="T87" fmla="*/ 140 h 153"/>
                <a:gd name="T88" fmla="*/ 3 w 461"/>
                <a:gd name="T89" fmla="*/ 146 h 15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61"/>
                <a:gd name="T136" fmla="*/ 0 h 153"/>
                <a:gd name="T137" fmla="*/ 461 w 461"/>
                <a:gd name="T138" fmla="*/ 153 h 15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61" h="153">
                  <a:moveTo>
                    <a:pt x="3" y="146"/>
                  </a:moveTo>
                  <a:lnTo>
                    <a:pt x="5" y="153"/>
                  </a:lnTo>
                  <a:lnTo>
                    <a:pt x="13" y="152"/>
                  </a:lnTo>
                  <a:lnTo>
                    <a:pt x="25" y="150"/>
                  </a:lnTo>
                  <a:lnTo>
                    <a:pt x="38" y="147"/>
                  </a:lnTo>
                  <a:lnTo>
                    <a:pt x="59" y="143"/>
                  </a:lnTo>
                  <a:lnTo>
                    <a:pt x="77" y="140"/>
                  </a:lnTo>
                  <a:lnTo>
                    <a:pt x="96" y="136"/>
                  </a:lnTo>
                  <a:lnTo>
                    <a:pt x="115" y="133"/>
                  </a:lnTo>
                  <a:lnTo>
                    <a:pt x="136" y="128"/>
                  </a:lnTo>
                  <a:lnTo>
                    <a:pt x="153" y="124"/>
                  </a:lnTo>
                  <a:lnTo>
                    <a:pt x="162" y="122"/>
                  </a:lnTo>
                  <a:lnTo>
                    <a:pt x="172" y="121"/>
                  </a:lnTo>
                  <a:lnTo>
                    <a:pt x="183" y="118"/>
                  </a:lnTo>
                  <a:lnTo>
                    <a:pt x="200" y="112"/>
                  </a:lnTo>
                  <a:lnTo>
                    <a:pt x="223" y="106"/>
                  </a:lnTo>
                  <a:lnTo>
                    <a:pt x="249" y="97"/>
                  </a:lnTo>
                  <a:lnTo>
                    <a:pt x="279" y="89"/>
                  </a:lnTo>
                  <a:lnTo>
                    <a:pt x="309" y="78"/>
                  </a:lnTo>
                  <a:lnTo>
                    <a:pt x="413" y="40"/>
                  </a:lnTo>
                  <a:lnTo>
                    <a:pt x="430" y="31"/>
                  </a:lnTo>
                  <a:lnTo>
                    <a:pt x="441" y="27"/>
                  </a:lnTo>
                  <a:lnTo>
                    <a:pt x="461" y="0"/>
                  </a:lnTo>
                  <a:lnTo>
                    <a:pt x="424" y="16"/>
                  </a:lnTo>
                  <a:lnTo>
                    <a:pt x="389" y="31"/>
                  </a:lnTo>
                  <a:lnTo>
                    <a:pt x="307" y="64"/>
                  </a:lnTo>
                  <a:lnTo>
                    <a:pt x="276" y="74"/>
                  </a:lnTo>
                  <a:lnTo>
                    <a:pt x="246" y="83"/>
                  </a:lnTo>
                  <a:lnTo>
                    <a:pt x="220" y="91"/>
                  </a:lnTo>
                  <a:lnTo>
                    <a:pt x="198" y="97"/>
                  </a:lnTo>
                  <a:lnTo>
                    <a:pt x="180" y="103"/>
                  </a:lnTo>
                  <a:lnTo>
                    <a:pt x="167" y="106"/>
                  </a:lnTo>
                  <a:lnTo>
                    <a:pt x="156" y="108"/>
                  </a:lnTo>
                  <a:lnTo>
                    <a:pt x="139" y="112"/>
                  </a:lnTo>
                  <a:lnTo>
                    <a:pt x="124" y="114"/>
                  </a:lnTo>
                  <a:lnTo>
                    <a:pt x="106" y="118"/>
                  </a:lnTo>
                  <a:lnTo>
                    <a:pt x="87" y="121"/>
                  </a:lnTo>
                  <a:lnTo>
                    <a:pt x="68" y="125"/>
                  </a:lnTo>
                  <a:lnTo>
                    <a:pt x="50" y="128"/>
                  </a:lnTo>
                  <a:lnTo>
                    <a:pt x="35" y="133"/>
                  </a:lnTo>
                  <a:lnTo>
                    <a:pt x="19" y="136"/>
                  </a:lnTo>
                  <a:lnTo>
                    <a:pt x="7" y="137"/>
                  </a:lnTo>
                  <a:lnTo>
                    <a:pt x="3" y="139"/>
                  </a:lnTo>
                  <a:lnTo>
                    <a:pt x="0" y="140"/>
                  </a:lnTo>
                  <a:lnTo>
                    <a:pt x="3" y="146"/>
                  </a:lnTo>
                  <a:close/>
                </a:path>
              </a:pathLst>
            </a:custGeom>
            <a:solidFill>
              <a:srgbClr val="7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9" name="Freeform 524"/>
            <p:cNvSpPr>
              <a:spLocks/>
            </p:cNvSpPr>
            <p:nvPr/>
          </p:nvSpPr>
          <p:spPr bwMode="auto">
            <a:xfrm>
              <a:off x="3257" y="2493"/>
              <a:ext cx="77" cy="41"/>
            </a:xfrm>
            <a:custGeom>
              <a:avLst/>
              <a:gdLst>
                <a:gd name="T0" fmla="*/ 18 w 229"/>
                <a:gd name="T1" fmla="*/ 124 h 124"/>
                <a:gd name="T2" fmla="*/ 24 w 229"/>
                <a:gd name="T3" fmla="*/ 121 h 124"/>
                <a:gd name="T4" fmla="*/ 40 w 229"/>
                <a:gd name="T5" fmla="*/ 112 h 124"/>
                <a:gd name="T6" fmla="*/ 61 w 229"/>
                <a:gd name="T7" fmla="*/ 102 h 124"/>
                <a:gd name="T8" fmla="*/ 111 w 229"/>
                <a:gd name="T9" fmla="*/ 75 h 124"/>
                <a:gd name="T10" fmla="*/ 139 w 229"/>
                <a:gd name="T11" fmla="*/ 61 h 124"/>
                <a:gd name="T12" fmla="*/ 165 w 229"/>
                <a:gd name="T13" fmla="*/ 47 h 124"/>
                <a:gd name="T14" fmla="*/ 190 w 229"/>
                <a:gd name="T15" fmla="*/ 34 h 124"/>
                <a:gd name="T16" fmla="*/ 211 w 229"/>
                <a:gd name="T17" fmla="*/ 21 h 124"/>
                <a:gd name="T18" fmla="*/ 229 w 229"/>
                <a:gd name="T19" fmla="*/ 12 h 124"/>
                <a:gd name="T20" fmla="*/ 223 w 229"/>
                <a:gd name="T21" fmla="*/ 0 h 124"/>
                <a:gd name="T22" fmla="*/ 205 w 229"/>
                <a:gd name="T23" fmla="*/ 9 h 124"/>
                <a:gd name="T24" fmla="*/ 184 w 229"/>
                <a:gd name="T25" fmla="*/ 22 h 124"/>
                <a:gd name="T26" fmla="*/ 159 w 229"/>
                <a:gd name="T27" fmla="*/ 36 h 124"/>
                <a:gd name="T28" fmla="*/ 133 w 229"/>
                <a:gd name="T29" fmla="*/ 49 h 124"/>
                <a:gd name="T30" fmla="*/ 105 w 229"/>
                <a:gd name="T31" fmla="*/ 64 h 124"/>
                <a:gd name="T32" fmla="*/ 55 w 229"/>
                <a:gd name="T33" fmla="*/ 90 h 124"/>
                <a:gd name="T34" fmla="*/ 34 w 229"/>
                <a:gd name="T35" fmla="*/ 101 h 124"/>
                <a:gd name="T36" fmla="*/ 18 w 229"/>
                <a:gd name="T37" fmla="*/ 109 h 124"/>
                <a:gd name="T38" fmla="*/ 0 w 229"/>
                <a:gd name="T39" fmla="*/ 118 h 124"/>
                <a:gd name="T40" fmla="*/ 18 w 229"/>
                <a:gd name="T41" fmla="*/ 124 h 1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9"/>
                <a:gd name="T64" fmla="*/ 0 h 124"/>
                <a:gd name="T65" fmla="*/ 229 w 229"/>
                <a:gd name="T66" fmla="*/ 124 h 1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9" h="124">
                  <a:moveTo>
                    <a:pt x="18" y="124"/>
                  </a:moveTo>
                  <a:lnTo>
                    <a:pt x="24" y="121"/>
                  </a:lnTo>
                  <a:lnTo>
                    <a:pt x="40" y="112"/>
                  </a:lnTo>
                  <a:lnTo>
                    <a:pt x="61" y="102"/>
                  </a:lnTo>
                  <a:lnTo>
                    <a:pt x="111" y="75"/>
                  </a:lnTo>
                  <a:lnTo>
                    <a:pt x="139" y="61"/>
                  </a:lnTo>
                  <a:lnTo>
                    <a:pt x="165" y="47"/>
                  </a:lnTo>
                  <a:lnTo>
                    <a:pt x="190" y="34"/>
                  </a:lnTo>
                  <a:lnTo>
                    <a:pt x="211" y="21"/>
                  </a:lnTo>
                  <a:lnTo>
                    <a:pt x="229" y="12"/>
                  </a:lnTo>
                  <a:lnTo>
                    <a:pt x="223" y="0"/>
                  </a:lnTo>
                  <a:lnTo>
                    <a:pt x="205" y="9"/>
                  </a:lnTo>
                  <a:lnTo>
                    <a:pt x="184" y="22"/>
                  </a:lnTo>
                  <a:lnTo>
                    <a:pt x="159" y="36"/>
                  </a:lnTo>
                  <a:lnTo>
                    <a:pt x="133" y="49"/>
                  </a:lnTo>
                  <a:lnTo>
                    <a:pt x="105" y="64"/>
                  </a:lnTo>
                  <a:lnTo>
                    <a:pt x="55" y="90"/>
                  </a:lnTo>
                  <a:lnTo>
                    <a:pt x="34" y="101"/>
                  </a:lnTo>
                  <a:lnTo>
                    <a:pt x="18" y="109"/>
                  </a:lnTo>
                  <a:lnTo>
                    <a:pt x="0" y="118"/>
                  </a:lnTo>
                  <a:lnTo>
                    <a:pt x="18" y="124"/>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0" name="Freeform 525"/>
            <p:cNvSpPr>
              <a:spLocks/>
            </p:cNvSpPr>
            <p:nvPr/>
          </p:nvSpPr>
          <p:spPr bwMode="auto">
            <a:xfrm>
              <a:off x="3217" y="2171"/>
              <a:ext cx="80" cy="84"/>
            </a:xfrm>
            <a:custGeom>
              <a:avLst/>
              <a:gdLst>
                <a:gd name="T0" fmla="*/ 73 w 239"/>
                <a:gd name="T1" fmla="*/ 212 h 253"/>
                <a:gd name="T2" fmla="*/ 0 w 239"/>
                <a:gd name="T3" fmla="*/ 45 h 253"/>
                <a:gd name="T4" fmla="*/ 5 w 239"/>
                <a:gd name="T5" fmla="*/ 45 h 253"/>
                <a:gd name="T6" fmla="*/ 15 w 239"/>
                <a:gd name="T7" fmla="*/ 44 h 253"/>
                <a:gd name="T8" fmla="*/ 31 w 239"/>
                <a:gd name="T9" fmla="*/ 41 h 253"/>
                <a:gd name="T10" fmla="*/ 51 w 239"/>
                <a:gd name="T11" fmla="*/ 37 h 253"/>
                <a:gd name="T12" fmla="*/ 74 w 239"/>
                <a:gd name="T13" fmla="*/ 34 h 253"/>
                <a:gd name="T14" fmla="*/ 101 w 239"/>
                <a:gd name="T15" fmla="*/ 28 h 253"/>
                <a:gd name="T16" fmla="*/ 127 w 239"/>
                <a:gd name="T17" fmla="*/ 23 h 253"/>
                <a:gd name="T18" fmla="*/ 154 w 239"/>
                <a:gd name="T19" fmla="*/ 19 h 253"/>
                <a:gd name="T20" fmla="*/ 180 w 239"/>
                <a:gd name="T21" fmla="*/ 13 h 253"/>
                <a:gd name="T22" fmla="*/ 204 w 239"/>
                <a:gd name="T23" fmla="*/ 9 h 253"/>
                <a:gd name="T24" fmla="*/ 224 w 239"/>
                <a:gd name="T25" fmla="*/ 4 h 253"/>
                <a:gd name="T26" fmla="*/ 239 w 239"/>
                <a:gd name="T27" fmla="*/ 0 h 253"/>
                <a:gd name="T28" fmla="*/ 239 w 239"/>
                <a:gd name="T29" fmla="*/ 1 h 253"/>
                <a:gd name="T30" fmla="*/ 236 w 239"/>
                <a:gd name="T31" fmla="*/ 4 h 253"/>
                <a:gd name="T32" fmla="*/ 233 w 239"/>
                <a:gd name="T33" fmla="*/ 9 h 253"/>
                <a:gd name="T34" fmla="*/ 229 w 239"/>
                <a:gd name="T35" fmla="*/ 14 h 253"/>
                <a:gd name="T36" fmla="*/ 223 w 239"/>
                <a:gd name="T37" fmla="*/ 20 h 253"/>
                <a:gd name="T38" fmla="*/ 217 w 239"/>
                <a:gd name="T39" fmla="*/ 28 h 253"/>
                <a:gd name="T40" fmla="*/ 213 w 239"/>
                <a:gd name="T41" fmla="*/ 37 h 253"/>
                <a:gd name="T42" fmla="*/ 207 w 239"/>
                <a:gd name="T43" fmla="*/ 45 h 253"/>
                <a:gd name="T44" fmla="*/ 202 w 239"/>
                <a:gd name="T45" fmla="*/ 56 h 253"/>
                <a:gd name="T46" fmla="*/ 199 w 239"/>
                <a:gd name="T47" fmla="*/ 65 h 253"/>
                <a:gd name="T48" fmla="*/ 196 w 239"/>
                <a:gd name="T49" fmla="*/ 75 h 253"/>
                <a:gd name="T50" fmla="*/ 195 w 239"/>
                <a:gd name="T51" fmla="*/ 84 h 253"/>
                <a:gd name="T52" fmla="*/ 115 w 239"/>
                <a:gd name="T53" fmla="*/ 101 h 253"/>
                <a:gd name="T54" fmla="*/ 117 w 239"/>
                <a:gd name="T55" fmla="*/ 103 h 253"/>
                <a:gd name="T56" fmla="*/ 118 w 239"/>
                <a:gd name="T57" fmla="*/ 107 h 253"/>
                <a:gd name="T58" fmla="*/ 121 w 239"/>
                <a:gd name="T59" fmla="*/ 113 h 253"/>
                <a:gd name="T60" fmla="*/ 124 w 239"/>
                <a:gd name="T61" fmla="*/ 121 h 253"/>
                <a:gd name="T62" fmla="*/ 129 w 239"/>
                <a:gd name="T63" fmla="*/ 129 h 253"/>
                <a:gd name="T64" fmla="*/ 132 w 239"/>
                <a:gd name="T65" fmla="*/ 138 h 253"/>
                <a:gd name="T66" fmla="*/ 136 w 239"/>
                <a:gd name="T67" fmla="*/ 148 h 253"/>
                <a:gd name="T68" fmla="*/ 140 w 239"/>
                <a:gd name="T69" fmla="*/ 159 h 253"/>
                <a:gd name="T70" fmla="*/ 143 w 239"/>
                <a:gd name="T71" fmla="*/ 168 h 253"/>
                <a:gd name="T72" fmla="*/ 146 w 239"/>
                <a:gd name="T73" fmla="*/ 175 h 253"/>
                <a:gd name="T74" fmla="*/ 149 w 239"/>
                <a:gd name="T75" fmla="*/ 182 h 253"/>
                <a:gd name="T76" fmla="*/ 149 w 239"/>
                <a:gd name="T77" fmla="*/ 187 h 253"/>
                <a:gd name="T78" fmla="*/ 149 w 239"/>
                <a:gd name="T79" fmla="*/ 193 h 253"/>
                <a:gd name="T80" fmla="*/ 148 w 239"/>
                <a:gd name="T81" fmla="*/ 202 h 253"/>
                <a:gd name="T82" fmla="*/ 145 w 239"/>
                <a:gd name="T83" fmla="*/ 212 h 253"/>
                <a:gd name="T84" fmla="*/ 140 w 239"/>
                <a:gd name="T85" fmla="*/ 222 h 253"/>
                <a:gd name="T86" fmla="*/ 136 w 239"/>
                <a:gd name="T87" fmla="*/ 232 h 253"/>
                <a:gd name="T88" fmla="*/ 129 w 239"/>
                <a:gd name="T89" fmla="*/ 241 h 253"/>
                <a:gd name="T90" fmla="*/ 121 w 239"/>
                <a:gd name="T91" fmla="*/ 249 h 253"/>
                <a:gd name="T92" fmla="*/ 112 w 239"/>
                <a:gd name="T93" fmla="*/ 253 h 253"/>
                <a:gd name="T94" fmla="*/ 104 w 239"/>
                <a:gd name="T95" fmla="*/ 252 h 253"/>
                <a:gd name="T96" fmla="*/ 95 w 239"/>
                <a:gd name="T97" fmla="*/ 246 h 253"/>
                <a:gd name="T98" fmla="*/ 84 w 239"/>
                <a:gd name="T99" fmla="*/ 232 h 253"/>
                <a:gd name="T100" fmla="*/ 73 w 239"/>
                <a:gd name="T101" fmla="*/ 212 h 253"/>
                <a:gd name="T102" fmla="*/ 73 w 239"/>
                <a:gd name="T103" fmla="*/ 212 h 2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39"/>
                <a:gd name="T157" fmla="*/ 0 h 253"/>
                <a:gd name="T158" fmla="*/ 239 w 239"/>
                <a:gd name="T159" fmla="*/ 253 h 25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39" h="253">
                  <a:moveTo>
                    <a:pt x="73" y="212"/>
                  </a:moveTo>
                  <a:lnTo>
                    <a:pt x="0" y="45"/>
                  </a:lnTo>
                  <a:lnTo>
                    <a:pt x="5" y="45"/>
                  </a:lnTo>
                  <a:lnTo>
                    <a:pt x="15" y="44"/>
                  </a:lnTo>
                  <a:lnTo>
                    <a:pt x="31" y="41"/>
                  </a:lnTo>
                  <a:lnTo>
                    <a:pt x="51" y="37"/>
                  </a:lnTo>
                  <a:lnTo>
                    <a:pt x="74" y="34"/>
                  </a:lnTo>
                  <a:lnTo>
                    <a:pt x="101" y="28"/>
                  </a:lnTo>
                  <a:lnTo>
                    <a:pt x="127" y="23"/>
                  </a:lnTo>
                  <a:lnTo>
                    <a:pt x="154" y="19"/>
                  </a:lnTo>
                  <a:lnTo>
                    <a:pt x="180" y="13"/>
                  </a:lnTo>
                  <a:lnTo>
                    <a:pt x="204" y="9"/>
                  </a:lnTo>
                  <a:lnTo>
                    <a:pt x="224" y="4"/>
                  </a:lnTo>
                  <a:lnTo>
                    <a:pt x="239" y="0"/>
                  </a:lnTo>
                  <a:lnTo>
                    <a:pt x="239" y="1"/>
                  </a:lnTo>
                  <a:lnTo>
                    <a:pt x="236" y="4"/>
                  </a:lnTo>
                  <a:lnTo>
                    <a:pt x="233" y="9"/>
                  </a:lnTo>
                  <a:lnTo>
                    <a:pt x="229" y="14"/>
                  </a:lnTo>
                  <a:lnTo>
                    <a:pt x="223" y="20"/>
                  </a:lnTo>
                  <a:lnTo>
                    <a:pt x="217" y="28"/>
                  </a:lnTo>
                  <a:lnTo>
                    <a:pt x="213" y="37"/>
                  </a:lnTo>
                  <a:lnTo>
                    <a:pt x="207" y="45"/>
                  </a:lnTo>
                  <a:lnTo>
                    <a:pt x="202" y="56"/>
                  </a:lnTo>
                  <a:lnTo>
                    <a:pt x="199" y="65"/>
                  </a:lnTo>
                  <a:lnTo>
                    <a:pt x="196" y="75"/>
                  </a:lnTo>
                  <a:lnTo>
                    <a:pt x="195" y="84"/>
                  </a:lnTo>
                  <a:lnTo>
                    <a:pt x="115" y="101"/>
                  </a:lnTo>
                  <a:lnTo>
                    <a:pt x="117" y="103"/>
                  </a:lnTo>
                  <a:lnTo>
                    <a:pt x="118" y="107"/>
                  </a:lnTo>
                  <a:lnTo>
                    <a:pt x="121" y="113"/>
                  </a:lnTo>
                  <a:lnTo>
                    <a:pt x="124" y="121"/>
                  </a:lnTo>
                  <a:lnTo>
                    <a:pt x="129" y="129"/>
                  </a:lnTo>
                  <a:lnTo>
                    <a:pt x="132" y="138"/>
                  </a:lnTo>
                  <a:lnTo>
                    <a:pt x="136" y="148"/>
                  </a:lnTo>
                  <a:lnTo>
                    <a:pt x="140" y="159"/>
                  </a:lnTo>
                  <a:lnTo>
                    <a:pt x="143" y="168"/>
                  </a:lnTo>
                  <a:lnTo>
                    <a:pt x="146" y="175"/>
                  </a:lnTo>
                  <a:lnTo>
                    <a:pt x="149" y="182"/>
                  </a:lnTo>
                  <a:lnTo>
                    <a:pt x="149" y="187"/>
                  </a:lnTo>
                  <a:lnTo>
                    <a:pt x="149" y="193"/>
                  </a:lnTo>
                  <a:lnTo>
                    <a:pt x="148" y="202"/>
                  </a:lnTo>
                  <a:lnTo>
                    <a:pt x="145" y="212"/>
                  </a:lnTo>
                  <a:lnTo>
                    <a:pt x="140" y="222"/>
                  </a:lnTo>
                  <a:lnTo>
                    <a:pt x="136" y="232"/>
                  </a:lnTo>
                  <a:lnTo>
                    <a:pt x="129" y="241"/>
                  </a:lnTo>
                  <a:lnTo>
                    <a:pt x="121" y="249"/>
                  </a:lnTo>
                  <a:lnTo>
                    <a:pt x="112" y="253"/>
                  </a:lnTo>
                  <a:lnTo>
                    <a:pt x="104" y="252"/>
                  </a:lnTo>
                  <a:lnTo>
                    <a:pt x="95" y="246"/>
                  </a:lnTo>
                  <a:lnTo>
                    <a:pt x="84" y="232"/>
                  </a:lnTo>
                  <a:lnTo>
                    <a:pt x="73" y="212"/>
                  </a:lnTo>
                  <a:close/>
                </a:path>
              </a:pathLst>
            </a:custGeom>
            <a:solidFill>
              <a:srgbClr val="FFDB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1" name="Freeform 526"/>
            <p:cNvSpPr>
              <a:spLocks/>
            </p:cNvSpPr>
            <p:nvPr/>
          </p:nvSpPr>
          <p:spPr bwMode="auto">
            <a:xfrm>
              <a:off x="3363" y="2217"/>
              <a:ext cx="45" cy="61"/>
            </a:xfrm>
            <a:custGeom>
              <a:avLst/>
              <a:gdLst>
                <a:gd name="T0" fmla="*/ 0 w 134"/>
                <a:gd name="T1" fmla="*/ 140 h 184"/>
                <a:gd name="T2" fmla="*/ 3 w 134"/>
                <a:gd name="T3" fmla="*/ 142 h 184"/>
                <a:gd name="T4" fmla="*/ 7 w 134"/>
                <a:gd name="T5" fmla="*/ 142 h 184"/>
                <a:gd name="T6" fmla="*/ 13 w 134"/>
                <a:gd name="T7" fmla="*/ 140 h 184"/>
                <a:gd name="T8" fmla="*/ 21 w 134"/>
                <a:gd name="T9" fmla="*/ 139 h 184"/>
                <a:gd name="T10" fmla="*/ 29 w 134"/>
                <a:gd name="T11" fmla="*/ 137 h 184"/>
                <a:gd name="T12" fmla="*/ 37 w 134"/>
                <a:gd name="T13" fmla="*/ 133 h 184"/>
                <a:gd name="T14" fmla="*/ 44 w 134"/>
                <a:gd name="T15" fmla="*/ 127 h 184"/>
                <a:gd name="T16" fmla="*/ 50 w 134"/>
                <a:gd name="T17" fmla="*/ 118 h 184"/>
                <a:gd name="T18" fmla="*/ 54 w 134"/>
                <a:gd name="T19" fmla="*/ 108 h 184"/>
                <a:gd name="T20" fmla="*/ 54 w 134"/>
                <a:gd name="T21" fmla="*/ 93 h 184"/>
                <a:gd name="T22" fmla="*/ 51 w 134"/>
                <a:gd name="T23" fmla="*/ 75 h 184"/>
                <a:gd name="T24" fmla="*/ 44 w 134"/>
                <a:gd name="T25" fmla="*/ 53 h 184"/>
                <a:gd name="T26" fmla="*/ 38 w 134"/>
                <a:gd name="T27" fmla="*/ 34 h 184"/>
                <a:gd name="T28" fmla="*/ 35 w 134"/>
                <a:gd name="T29" fmla="*/ 18 h 184"/>
                <a:gd name="T30" fmla="*/ 35 w 134"/>
                <a:gd name="T31" fmla="*/ 8 h 184"/>
                <a:gd name="T32" fmla="*/ 38 w 134"/>
                <a:gd name="T33" fmla="*/ 2 h 184"/>
                <a:gd name="T34" fmla="*/ 44 w 134"/>
                <a:gd name="T35" fmla="*/ 0 h 184"/>
                <a:gd name="T36" fmla="*/ 51 w 134"/>
                <a:gd name="T37" fmla="*/ 0 h 184"/>
                <a:gd name="T38" fmla="*/ 60 w 134"/>
                <a:gd name="T39" fmla="*/ 5 h 184"/>
                <a:gd name="T40" fmla="*/ 69 w 134"/>
                <a:gd name="T41" fmla="*/ 9 h 184"/>
                <a:gd name="T42" fmla="*/ 78 w 134"/>
                <a:gd name="T43" fmla="*/ 16 h 184"/>
                <a:gd name="T44" fmla="*/ 87 w 134"/>
                <a:gd name="T45" fmla="*/ 22 h 184"/>
                <a:gd name="T46" fmla="*/ 93 w 134"/>
                <a:gd name="T47" fmla="*/ 30 h 184"/>
                <a:gd name="T48" fmla="*/ 97 w 134"/>
                <a:gd name="T49" fmla="*/ 36 h 184"/>
                <a:gd name="T50" fmla="*/ 102 w 134"/>
                <a:gd name="T51" fmla="*/ 43 h 184"/>
                <a:gd name="T52" fmla="*/ 106 w 134"/>
                <a:gd name="T53" fmla="*/ 52 h 184"/>
                <a:gd name="T54" fmla="*/ 110 w 134"/>
                <a:gd name="T55" fmla="*/ 62 h 184"/>
                <a:gd name="T56" fmla="*/ 115 w 134"/>
                <a:gd name="T57" fmla="*/ 72 h 184"/>
                <a:gd name="T58" fmla="*/ 119 w 134"/>
                <a:gd name="T59" fmla="*/ 84 h 184"/>
                <a:gd name="T60" fmla="*/ 124 w 134"/>
                <a:gd name="T61" fmla="*/ 96 h 184"/>
                <a:gd name="T62" fmla="*/ 128 w 134"/>
                <a:gd name="T63" fmla="*/ 108 h 184"/>
                <a:gd name="T64" fmla="*/ 131 w 134"/>
                <a:gd name="T65" fmla="*/ 118 h 184"/>
                <a:gd name="T66" fmla="*/ 133 w 134"/>
                <a:gd name="T67" fmla="*/ 127 h 184"/>
                <a:gd name="T68" fmla="*/ 134 w 134"/>
                <a:gd name="T69" fmla="*/ 134 h 184"/>
                <a:gd name="T70" fmla="*/ 134 w 134"/>
                <a:gd name="T71" fmla="*/ 140 h 184"/>
                <a:gd name="T72" fmla="*/ 131 w 134"/>
                <a:gd name="T73" fmla="*/ 143 h 184"/>
                <a:gd name="T74" fmla="*/ 128 w 134"/>
                <a:gd name="T75" fmla="*/ 146 h 184"/>
                <a:gd name="T76" fmla="*/ 121 w 134"/>
                <a:gd name="T77" fmla="*/ 149 h 184"/>
                <a:gd name="T78" fmla="*/ 110 w 134"/>
                <a:gd name="T79" fmla="*/ 153 h 184"/>
                <a:gd name="T80" fmla="*/ 99 w 134"/>
                <a:gd name="T81" fmla="*/ 158 h 184"/>
                <a:gd name="T82" fmla="*/ 87 w 134"/>
                <a:gd name="T83" fmla="*/ 162 h 184"/>
                <a:gd name="T84" fmla="*/ 74 w 134"/>
                <a:gd name="T85" fmla="*/ 167 h 184"/>
                <a:gd name="T86" fmla="*/ 60 w 134"/>
                <a:gd name="T87" fmla="*/ 171 h 184"/>
                <a:gd name="T88" fmla="*/ 47 w 134"/>
                <a:gd name="T89" fmla="*/ 175 h 184"/>
                <a:gd name="T90" fmla="*/ 35 w 134"/>
                <a:gd name="T91" fmla="*/ 180 h 184"/>
                <a:gd name="T92" fmla="*/ 26 w 134"/>
                <a:gd name="T93" fmla="*/ 183 h 184"/>
                <a:gd name="T94" fmla="*/ 19 w 134"/>
                <a:gd name="T95" fmla="*/ 184 h 184"/>
                <a:gd name="T96" fmla="*/ 15 w 134"/>
                <a:gd name="T97" fmla="*/ 184 h 184"/>
                <a:gd name="T98" fmla="*/ 13 w 134"/>
                <a:gd name="T99" fmla="*/ 184 h 184"/>
                <a:gd name="T100" fmla="*/ 12 w 134"/>
                <a:gd name="T101" fmla="*/ 181 h 184"/>
                <a:gd name="T102" fmla="*/ 10 w 134"/>
                <a:gd name="T103" fmla="*/ 178 h 184"/>
                <a:gd name="T104" fmla="*/ 9 w 134"/>
                <a:gd name="T105" fmla="*/ 174 h 184"/>
                <a:gd name="T106" fmla="*/ 7 w 134"/>
                <a:gd name="T107" fmla="*/ 168 h 184"/>
                <a:gd name="T108" fmla="*/ 6 w 134"/>
                <a:gd name="T109" fmla="*/ 162 h 184"/>
                <a:gd name="T110" fmla="*/ 4 w 134"/>
                <a:gd name="T111" fmla="*/ 158 h 184"/>
                <a:gd name="T112" fmla="*/ 3 w 134"/>
                <a:gd name="T113" fmla="*/ 152 h 184"/>
                <a:gd name="T114" fmla="*/ 1 w 134"/>
                <a:gd name="T115" fmla="*/ 147 h 184"/>
                <a:gd name="T116" fmla="*/ 1 w 134"/>
                <a:gd name="T117" fmla="*/ 145 h 184"/>
                <a:gd name="T118" fmla="*/ 1 w 134"/>
                <a:gd name="T119" fmla="*/ 142 h 184"/>
                <a:gd name="T120" fmla="*/ 0 w 134"/>
                <a:gd name="T121" fmla="*/ 140 h 184"/>
                <a:gd name="T122" fmla="*/ 0 w 134"/>
                <a:gd name="T123" fmla="*/ 140 h 18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4"/>
                <a:gd name="T187" fmla="*/ 0 h 184"/>
                <a:gd name="T188" fmla="*/ 134 w 134"/>
                <a:gd name="T189" fmla="*/ 184 h 18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4" h="184">
                  <a:moveTo>
                    <a:pt x="0" y="140"/>
                  </a:moveTo>
                  <a:lnTo>
                    <a:pt x="3" y="142"/>
                  </a:lnTo>
                  <a:lnTo>
                    <a:pt x="7" y="142"/>
                  </a:lnTo>
                  <a:lnTo>
                    <a:pt x="13" y="140"/>
                  </a:lnTo>
                  <a:lnTo>
                    <a:pt x="21" y="139"/>
                  </a:lnTo>
                  <a:lnTo>
                    <a:pt x="29" y="137"/>
                  </a:lnTo>
                  <a:lnTo>
                    <a:pt x="37" y="133"/>
                  </a:lnTo>
                  <a:lnTo>
                    <a:pt x="44" y="127"/>
                  </a:lnTo>
                  <a:lnTo>
                    <a:pt x="50" y="118"/>
                  </a:lnTo>
                  <a:lnTo>
                    <a:pt x="54" y="108"/>
                  </a:lnTo>
                  <a:lnTo>
                    <a:pt x="54" y="93"/>
                  </a:lnTo>
                  <a:lnTo>
                    <a:pt x="51" y="75"/>
                  </a:lnTo>
                  <a:lnTo>
                    <a:pt x="44" y="53"/>
                  </a:lnTo>
                  <a:lnTo>
                    <a:pt x="38" y="34"/>
                  </a:lnTo>
                  <a:lnTo>
                    <a:pt x="35" y="18"/>
                  </a:lnTo>
                  <a:lnTo>
                    <a:pt x="35" y="8"/>
                  </a:lnTo>
                  <a:lnTo>
                    <a:pt x="38" y="2"/>
                  </a:lnTo>
                  <a:lnTo>
                    <a:pt x="44" y="0"/>
                  </a:lnTo>
                  <a:lnTo>
                    <a:pt x="51" y="0"/>
                  </a:lnTo>
                  <a:lnTo>
                    <a:pt x="60" y="5"/>
                  </a:lnTo>
                  <a:lnTo>
                    <a:pt x="69" y="9"/>
                  </a:lnTo>
                  <a:lnTo>
                    <a:pt x="78" y="16"/>
                  </a:lnTo>
                  <a:lnTo>
                    <a:pt x="87" y="22"/>
                  </a:lnTo>
                  <a:lnTo>
                    <a:pt x="93" y="30"/>
                  </a:lnTo>
                  <a:lnTo>
                    <a:pt x="97" y="36"/>
                  </a:lnTo>
                  <a:lnTo>
                    <a:pt x="102" y="43"/>
                  </a:lnTo>
                  <a:lnTo>
                    <a:pt x="106" y="52"/>
                  </a:lnTo>
                  <a:lnTo>
                    <a:pt x="110" y="62"/>
                  </a:lnTo>
                  <a:lnTo>
                    <a:pt x="115" y="72"/>
                  </a:lnTo>
                  <a:lnTo>
                    <a:pt x="119" y="84"/>
                  </a:lnTo>
                  <a:lnTo>
                    <a:pt x="124" y="96"/>
                  </a:lnTo>
                  <a:lnTo>
                    <a:pt x="128" y="108"/>
                  </a:lnTo>
                  <a:lnTo>
                    <a:pt x="131" y="118"/>
                  </a:lnTo>
                  <a:lnTo>
                    <a:pt x="133" y="127"/>
                  </a:lnTo>
                  <a:lnTo>
                    <a:pt x="134" y="134"/>
                  </a:lnTo>
                  <a:lnTo>
                    <a:pt x="134" y="140"/>
                  </a:lnTo>
                  <a:lnTo>
                    <a:pt x="131" y="143"/>
                  </a:lnTo>
                  <a:lnTo>
                    <a:pt x="128" y="146"/>
                  </a:lnTo>
                  <a:lnTo>
                    <a:pt x="121" y="149"/>
                  </a:lnTo>
                  <a:lnTo>
                    <a:pt x="110" y="153"/>
                  </a:lnTo>
                  <a:lnTo>
                    <a:pt x="99" y="158"/>
                  </a:lnTo>
                  <a:lnTo>
                    <a:pt x="87" y="162"/>
                  </a:lnTo>
                  <a:lnTo>
                    <a:pt x="74" y="167"/>
                  </a:lnTo>
                  <a:lnTo>
                    <a:pt x="60" y="171"/>
                  </a:lnTo>
                  <a:lnTo>
                    <a:pt x="47" y="175"/>
                  </a:lnTo>
                  <a:lnTo>
                    <a:pt x="35" y="180"/>
                  </a:lnTo>
                  <a:lnTo>
                    <a:pt x="26" y="183"/>
                  </a:lnTo>
                  <a:lnTo>
                    <a:pt x="19" y="184"/>
                  </a:lnTo>
                  <a:lnTo>
                    <a:pt x="15" y="184"/>
                  </a:lnTo>
                  <a:lnTo>
                    <a:pt x="13" y="184"/>
                  </a:lnTo>
                  <a:lnTo>
                    <a:pt x="12" y="181"/>
                  </a:lnTo>
                  <a:lnTo>
                    <a:pt x="10" y="178"/>
                  </a:lnTo>
                  <a:lnTo>
                    <a:pt x="9" y="174"/>
                  </a:lnTo>
                  <a:lnTo>
                    <a:pt x="7" y="168"/>
                  </a:lnTo>
                  <a:lnTo>
                    <a:pt x="6" y="162"/>
                  </a:lnTo>
                  <a:lnTo>
                    <a:pt x="4" y="158"/>
                  </a:lnTo>
                  <a:lnTo>
                    <a:pt x="3" y="152"/>
                  </a:lnTo>
                  <a:lnTo>
                    <a:pt x="1" y="147"/>
                  </a:lnTo>
                  <a:lnTo>
                    <a:pt x="1" y="145"/>
                  </a:lnTo>
                  <a:lnTo>
                    <a:pt x="1" y="142"/>
                  </a:lnTo>
                  <a:lnTo>
                    <a:pt x="0" y="140"/>
                  </a:lnTo>
                  <a:close/>
                </a:path>
              </a:pathLst>
            </a:custGeom>
            <a:solidFill>
              <a:srgbClr val="FFDB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2" name="Freeform 527"/>
            <p:cNvSpPr>
              <a:spLocks/>
            </p:cNvSpPr>
            <p:nvPr/>
          </p:nvSpPr>
          <p:spPr bwMode="auto">
            <a:xfrm>
              <a:off x="3238" y="2191"/>
              <a:ext cx="12" cy="20"/>
            </a:xfrm>
            <a:custGeom>
              <a:avLst/>
              <a:gdLst>
                <a:gd name="T0" fmla="*/ 36 w 37"/>
                <a:gd name="T1" fmla="*/ 48 h 60"/>
                <a:gd name="T2" fmla="*/ 33 w 37"/>
                <a:gd name="T3" fmla="*/ 39 h 60"/>
                <a:gd name="T4" fmla="*/ 33 w 37"/>
                <a:gd name="T5" fmla="*/ 31 h 60"/>
                <a:gd name="T6" fmla="*/ 34 w 37"/>
                <a:gd name="T7" fmla="*/ 28 h 60"/>
                <a:gd name="T8" fmla="*/ 34 w 37"/>
                <a:gd name="T9" fmla="*/ 26 h 60"/>
                <a:gd name="T10" fmla="*/ 37 w 37"/>
                <a:gd name="T11" fmla="*/ 23 h 60"/>
                <a:gd name="T12" fmla="*/ 25 w 37"/>
                <a:gd name="T13" fmla="*/ 11 h 60"/>
                <a:gd name="T14" fmla="*/ 14 w 37"/>
                <a:gd name="T15" fmla="*/ 0 h 60"/>
                <a:gd name="T16" fmla="*/ 8 w 37"/>
                <a:gd name="T17" fmla="*/ 5 h 60"/>
                <a:gd name="T18" fmla="*/ 2 w 37"/>
                <a:gd name="T19" fmla="*/ 16 h 60"/>
                <a:gd name="T20" fmla="*/ 0 w 37"/>
                <a:gd name="T21" fmla="*/ 25 h 60"/>
                <a:gd name="T22" fmla="*/ 0 w 37"/>
                <a:gd name="T23" fmla="*/ 48 h 60"/>
                <a:gd name="T24" fmla="*/ 3 w 37"/>
                <a:gd name="T25" fmla="*/ 60 h 60"/>
                <a:gd name="T26" fmla="*/ 36 w 37"/>
                <a:gd name="T27" fmla="*/ 48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60"/>
                <a:gd name="T44" fmla="*/ 37 w 37"/>
                <a:gd name="T45" fmla="*/ 60 h 6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60">
                  <a:moveTo>
                    <a:pt x="36" y="48"/>
                  </a:moveTo>
                  <a:lnTo>
                    <a:pt x="33" y="39"/>
                  </a:lnTo>
                  <a:lnTo>
                    <a:pt x="33" y="31"/>
                  </a:lnTo>
                  <a:lnTo>
                    <a:pt x="34" y="28"/>
                  </a:lnTo>
                  <a:lnTo>
                    <a:pt x="34" y="26"/>
                  </a:lnTo>
                  <a:lnTo>
                    <a:pt x="37" y="23"/>
                  </a:lnTo>
                  <a:lnTo>
                    <a:pt x="25" y="11"/>
                  </a:lnTo>
                  <a:lnTo>
                    <a:pt x="14" y="0"/>
                  </a:lnTo>
                  <a:lnTo>
                    <a:pt x="8" y="5"/>
                  </a:lnTo>
                  <a:lnTo>
                    <a:pt x="2" y="16"/>
                  </a:lnTo>
                  <a:lnTo>
                    <a:pt x="0" y="25"/>
                  </a:lnTo>
                  <a:lnTo>
                    <a:pt x="0" y="48"/>
                  </a:lnTo>
                  <a:lnTo>
                    <a:pt x="3" y="60"/>
                  </a:lnTo>
                  <a:lnTo>
                    <a:pt x="36"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3" name="Freeform 528"/>
            <p:cNvSpPr>
              <a:spLocks/>
            </p:cNvSpPr>
            <p:nvPr/>
          </p:nvSpPr>
          <p:spPr bwMode="auto">
            <a:xfrm>
              <a:off x="3241" y="2188"/>
              <a:ext cx="12" cy="12"/>
            </a:xfrm>
            <a:custGeom>
              <a:avLst/>
              <a:gdLst>
                <a:gd name="T0" fmla="*/ 14 w 34"/>
                <a:gd name="T1" fmla="*/ 22 h 36"/>
                <a:gd name="T2" fmla="*/ 23 w 34"/>
                <a:gd name="T3" fmla="*/ 36 h 36"/>
                <a:gd name="T4" fmla="*/ 29 w 34"/>
                <a:gd name="T5" fmla="*/ 31 h 36"/>
                <a:gd name="T6" fmla="*/ 34 w 34"/>
                <a:gd name="T7" fmla="*/ 30 h 36"/>
                <a:gd name="T8" fmla="*/ 28 w 34"/>
                <a:gd name="T9" fmla="*/ 15 h 36"/>
                <a:gd name="T10" fmla="*/ 22 w 34"/>
                <a:gd name="T11" fmla="*/ 0 h 36"/>
                <a:gd name="T12" fmla="*/ 11 w 34"/>
                <a:gd name="T13" fmla="*/ 5 h 36"/>
                <a:gd name="T14" fmla="*/ 0 w 34"/>
                <a:gd name="T15" fmla="*/ 14 h 36"/>
                <a:gd name="T16" fmla="*/ 3 w 34"/>
                <a:gd name="T17" fmla="*/ 11 h 36"/>
                <a:gd name="T18" fmla="*/ 14 w 34"/>
                <a:gd name="T19" fmla="*/ 2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6"/>
                <a:gd name="T32" fmla="*/ 34 w 34"/>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6">
                  <a:moveTo>
                    <a:pt x="14" y="22"/>
                  </a:moveTo>
                  <a:lnTo>
                    <a:pt x="23" y="36"/>
                  </a:lnTo>
                  <a:lnTo>
                    <a:pt x="29" y="31"/>
                  </a:lnTo>
                  <a:lnTo>
                    <a:pt x="34" y="30"/>
                  </a:lnTo>
                  <a:lnTo>
                    <a:pt x="28" y="15"/>
                  </a:lnTo>
                  <a:lnTo>
                    <a:pt x="22" y="0"/>
                  </a:lnTo>
                  <a:lnTo>
                    <a:pt x="11" y="5"/>
                  </a:lnTo>
                  <a:lnTo>
                    <a:pt x="0" y="14"/>
                  </a:lnTo>
                  <a:lnTo>
                    <a:pt x="3" y="11"/>
                  </a:lnTo>
                  <a:lnTo>
                    <a:pt x="14"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4" name="Freeform 529"/>
            <p:cNvSpPr>
              <a:spLocks/>
            </p:cNvSpPr>
            <p:nvPr/>
          </p:nvSpPr>
          <p:spPr bwMode="auto">
            <a:xfrm>
              <a:off x="3249" y="2186"/>
              <a:ext cx="6" cy="12"/>
            </a:xfrm>
            <a:custGeom>
              <a:avLst/>
              <a:gdLst>
                <a:gd name="T0" fmla="*/ 6 w 20"/>
                <a:gd name="T1" fmla="*/ 19 h 35"/>
                <a:gd name="T2" fmla="*/ 10 w 20"/>
                <a:gd name="T3" fmla="*/ 35 h 35"/>
                <a:gd name="T4" fmla="*/ 20 w 20"/>
                <a:gd name="T5" fmla="*/ 32 h 35"/>
                <a:gd name="T6" fmla="*/ 16 w 20"/>
                <a:gd name="T7" fmla="*/ 16 h 35"/>
                <a:gd name="T8" fmla="*/ 12 w 20"/>
                <a:gd name="T9" fmla="*/ 0 h 35"/>
                <a:gd name="T10" fmla="*/ 9 w 20"/>
                <a:gd name="T11" fmla="*/ 1 h 35"/>
                <a:gd name="T12" fmla="*/ 0 w 20"/>
                <a:gd name="T13" fmla="*/ 4 h 35"/>
                <a:gd name="T14" fmla="*/ 6 w 20"/>
                <a:gd name="T15" fmla="*/ 19 h 35"/>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35"/>
                <a:gd name="T26" fmla="*/ 20 w 20"/>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35">
                  <a:moveTo>
                    <a:pt x="6" y="19"/>
                  </a:moveTo>
                  <a:lnTo>
                    <a:pt x="10" y="35"/>
                  </a:lnTo>
                  <a:lnTo>
                    <a:pt x="20" y="32"/>
                  </a:lnTo>
                  <a:lnTo>
                    <a:pt x="16" y="16"/>
                  </a:lnTo>
                  <a:lnTo>
                    <a:pt x="12" y="0"/>
                  </a:lnTo>
                  <a:lnTo>
                    <a:pt x="9" y="1"/>
                  </a:lnTo>
                  <a:lnTo>
                    <a:pt x="0" y="4"/>
                  </a:lnTo>
                  <a:lnTo>
                    <a:pt x="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5" name="Freeform 530"/>
            <p:cNvSpPr>
              <a:spLocks/>
            </p:cNvSpPr>
            <p:nvPr/>
          </p:nvSpPr>
          <p:spPr bwMode="auto">
            <a:xfrm>
              <a:off x="3249" y="2185"/>
              <a:ext cx="10" cy="12"/>
            </a:xfrm>
            <a:custGeom>
              <a:avLst/>
              <a:gdLst>
                <a:gd name="T0" fmla="*/ 15 w 30"/>
                <a:gd name="T1" fmla="*/ 19 h 35"/>
                <a:gd name="T2" fmla="*/ 18 w 30"/>
                <a:gd name="T3" fmla="*/ 35 h 35"/>
                <a:gd name="T4" fmla="*/ 30 w 30"/>
                <a:gd name="T5" fmla="*/ 32 h 35"/>
                <a:gd name="T6" fmla="*/ 27 w 30"/>
                <a:gd name="T7" fmla="*/ 16 h 35"/>
                <a:gd name="T8" fmla="*/ 24 w 30"/>
                <a:gd name="T9" fmla="*/ 0 h 35"/>
                <a:gd name="T10" fmla="*/ 0 w 30"/>
                <a:gd name="T11" fmla="*/ 6 h 35"/>
                <a:gd name="T12" fmla="*/ 11 w 30"/>
                <a:gd name="T13" fmla="*/ 3 h 35"/>
                <a:gd name="T14" fmla="*/ 15 w 30"/>
                <a:gd name="T15" fmla="*/ 19 h 35"/>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35"/>
                <a:gd name="T26" fmla="*/ 30 w 30"/>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35">
                  <a:moveTo>
                    <a:pt x="15" y="19"/>
                  </a:moveTo>
                  <a:lnTo>
                    <a:pt x="18" y="35"/>
                  </a:lnTo>
                  <a:lnTo>
                    <a:pt x="30" y="32"/>
                  </a:lnTo>
                  <a:lnTo>
                    <a:pt x="27" y="16"/>
                  </a:lnTo>
                  <a:lnTo>
                    <a:pt x="24" y="0"/>
                  </a:lnTo>
                  <a:lnTo>
                    <a:pt x="0" y="6"/>
                  </a:lnTo>
                  <a:lnTo>
                    <a:pt x="11" y="3"/>
                  </a:lnTo>
                  <a:lnTo>
                    <a:pt x="15"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6" name="Freeform 531"/>
            <p:cNvSpPr>
              <a:spLocks/>
            </p:cNvSpPr>
            <p:nvPr/>
          </p:nvSpPr>
          <p:spPr bwMode="auto">
            <a:xfrm>
              <a:off x="3255" y="2186"/>
              <a:ext cx="4" cy="11"/>
            </a:xfrm>
            <a:custGeom>
              <a:avLst/>
              <a:gdLst>
                <a:gd name="T0" fmla="*/ 12 w 12"/>
                <a:gd name="T1" fmla="*/ 31 h 34"/>
                <a:gd name="T2" fmla="*/ 0 w 12"/>
                <a:gd name="T3" fmla="*/ 34 h 34"/>
                <a:gd name="T4" fmla="*/ 4 w 12"/>
                <a:gd name="T5" fmla="*/ 0 h 34"/>
                <a:gd name="T6" fmla="*/ 9 w 12"/>
                <a:gd name="T7" fmla="*/ 15 h 34"/>
                <a:gd name="T8" fmla="*/ 12 w 12"/>
                <a:gd name="T9" fmla="*/ 31 h 34"/>
                <a:gd name="T10" fmla="*/ 0 60000 65536"/>
                <a:gd name="T11" fmla="*/ 0 60000 65536"/>
                <a:gd name="T12" fmla="*/ 0 60000 65536"/>
                <a:gd name="T13" fmla="*/ 0 60000 65536"/>
                <a:gd name="T14" fmla="*/ 0 60000 65536"/>
                <a:gd name="T15" fmla="*/ 0 w 12"/>
                <a:gd name="T16" fmla="*/ 0 h 34"/>
                <a:gd name="T17" fmla="*/ 12 w 12"/>
                <a:gd name="T18" fmla="*/ 34 h 34"/>
              </a:gdLst>
              <a:ahLst/>
              <a:cxnLst>
                <a:cxn ang="T10">
                  <a:pos x="T0" y="T1"/>
                </a:cxn>
                <a:cxn ang="T11">
                  <a:pos x="T2" y="T3"/>
                </a:cxn>
                <a:cxn ang="T12">
                  <a:pos x="T4" y="T5"/>
                </a:cxn>
                <a:cxn ang="T13">
                  <a:pos x="T6" y="T7"/>
                </a:cxn>
                <a:cxn ang="T14">
                  <a:pos x="T8" y="T9"/>
                </a:cxn>
              </a:cxnLst>
              <a:rect l="T15" t="T16" r="T17" b="T18"/>
              <a:pathLst>
                <a:path w="12" h="34">
                  <a:moveTo>
                    <a:pt x="12" y="31"/>
                  </a:moveTo>
                  <a:lnTo>
                    <a:pt x="0" y="34"/>
                  </a:lnTo>
                  <a:lnTo>
                    <a:pt x="4" y="0"/>
                  </a:lnTo>
                  <a:lnTo>
                    <a:pt x="9" y="15"/>
                  </a:lnTo>
                  <a:lnTo>
                    <a:pt x="12"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7" name="Freeform 532"/>
            <p:cNvSpPr>
              <a:spLocks/>
            </p:cNvSpPr>
            <p:nvPr/>
          </p:nvSpPr>
          <p:spPr bwMode="auto">
            <a:xfrm>
              <a:off x="3257" y="2236"/>
              <a:ext cx="345" cy="214"/>
            </a:xfrm>
            <a:custGeom>
              <a:avLst/>
              <a:gdLst>
                <a:gd name="T0" fmla="*/ 314 w 1034"/>
                <a:gd name="T1" fmla="*/ 627 h 643"/>
                <a:gd name="T2" fmla="*/ 322 w 1034"/>
                <a:gd name="T3" fmla="*/ 620 h 643"/>
                <a:gd name="T4" fmla="*/ 346 w 1034"/>
                <a:gd name="T5" fmla="*/ 596 h 643"/>
                <a:gd name="T6" fmla="*/ 384 w 1034"/>
                <a:gd name="T7" fmla="*/ 559 h 643"/>
                <a:gd name="T8" fmla="*/ 431 w 1034"/>
                <a:gd name="T9" fmla="*/ 514 h 643"/>
                <a:gd name="T10" fmla="*/ 490 w 1034"/>
                <a:gd name="T11" fmla="*/ 459 h 643"/>
                <a:gd name="T12" fmla="*/ 555 w 1034"/>
                <a:gd name="T13" fmla="*/ 400 h 643"/>
                <a:gd name="T14" fmla="*/ 624 w 1034"/>
                <a:gd name="T15" fmla="*/ 337 h 643"/>
                <a:gd name="T16" fmla="*/ 698 w 1034"/>
                <a:gd name="T17" fmla="*/ 275 h 643"/>
                <a:gd name="T18" fmla="*/ 773 w 1034"/>
                <a:gd name="T19" fmla="*/ 213 h 643"/>
                <a:gd name="T20" fmla="*/ 847 w 1034"/>
                <a:gd name="T21" fmla="*/ 156 h 643"/>
                <a:gd name="T22" fmla="*/ 917 w 1034"/>
                <a:gd name="T23" fmla="*/ 106 h 643"/>
                <a:gd name="T24" fmla="*/ 982 w 1034"/>
                <a:gd name="T25" fmla="*/ 64 h 643"/>
                <a:gd name="T26" fmla="*/ 985 w 1034"/>
                <a:gd name="T27" fmla="*/ 63 h 643"/>
                <a:gd name="T28" fmla="*/ 991 w 1034"/>
                <a:gd name="T29" fmla="*/ 59 h 643"/>
                <a:gd name="T30" fmla="*/ 998 w 1034"/>
                <a:gd name="T31" fmla="*/ 53 h 643"/>
                <a:gd name="T32" fmla="*/ 1007 w 1034"/>
                <a:gd name="T33" fmla="*/ 44 h 643"/>
                <a:gd name="T34" fmla="*/ 1016 w 1034"/>
                <a:gd name="T35" fmla="*/ 35 h 643"/>
                <a:gd name="T36" fmla="*/ 1025 w 1034"/>
                <a:gd name="T37" fmla="*/ 25 h 643"/>
                <a:gd name="T38" fmla="*/ 1031 w 1034"/>
                <a:gd name="T39" fmla="*/ 16 h 643"/>
                <a:gd name="T40" fmla="*/ 1034 w 1034"/>
                <a:gd name="T41" fmla="*/ 8 h 643"/>
                <a:gd name="T42" fmla="*/ 1032 w 1034"/>
                <a:gd name="T43" fmla="*/ 3 h 643"/>
                <a:gd name="T44" fmla="*/ 1026 w 1034"/>
                <a:gd name="T45" fmla="*/ 0 h 643"/>
                <a:gd name="T46" fmla="*/ 1013 w 1034"/>
                <a:gd name="T47" fmla="*/ 0 h 643"/>
                <a:gd name="T48" fmla="*/ 993 w 1034"/>
                <a:gd name="T49" fmla="*/ 3 h 643"/>
                <a:gd name="T50" fmla="*/ 960 w 1034"/>
                <a:gd name="T51" fmla="*/ 11 h 643"/>
                <a:gd name="T52" fmla="*/ 912 w 1034"/>
                <a:gd name="T53" fmla="*/ 25 h 643"/>
                <a:gd name="T54" fmla="*/ 850 w 1034"/>
                <a:gd name="T55" fmla="*/ 41 h 643"/>
                <a:gd name="T56" fmla="*/ 779 w 1034"/>
                <a:gd name="T57" fmla="*/ 60 h 643"/>
                <a:gd name="T58" fmla="*/ 702 w 1034"/>
                <a:gd name="T59" fmla="*/ 81 h 643"/>
                <a:gd name="T60" fmla="*/ 620 w 1034"/>
                <a:gd name="T61" fmla="*/ 104 h 643"/>
                <a:gd name="T62" fmla="*/ 539 w 1034"/>
                <a:gd name="T63" fmla="*/ 126 h 643"/>
                <a:gd name="T64" fmla="*/ 459 w 1034"/>
                <a:gd name="T65" fmla="*/ 150 h 643"/>
                <a:gd name="T66" fmla="*/ 384 w 1034"/>
                <a:gd name="T67" fmla="*/ 173 h 643"/>
                <a:gd name="T68" fmla="*/ 318 w 1034"/>
                <a:gd name="T69" fmla="*/ 195 h 643"/>
                <a:gd name="T70" fmla="*/ 262 w 1034"/>
                <a:gd name="T71" fmla="*/ 216 h 643"/>
                <a:gd name="T72" fmla="*/ 221 w 1034"/>
                <a:gd name="T73" fmla="*/ 234 h 643"/>
                <a:gd name="T74" fmla="*/ 188 w 1034"/>
                <a:gd name="T75" fmla="*/ 251 h 643"/>
                <a:gd name="T76" fmla="*/ 156 w 1034"/>
                <a:gd name="T77" fmla="*/ 268 h 643"/>
                <a:gd name="T78" fmla="*/ 125 w 1034"/>
                <a:gd name="T79" fmla="*/ 285 h 643"/>
                <a:gd name="T80" fmla="*/ 96 w 1034"/>
                <a:gd name="T81" fmla="*/ 302 h 643"/>
                <a:gd name="T82" fmla="*/ 69 w 1034"/>
                <a:gd name="T83" fmla="*/ 319 h 643"/>
                <a:gd name="T84" fmla="*/ 45 w 1034"/>
                <a:gd name="T85" fmla="*/ 337 h 643"/>
                <a:gd name="T86" fmla="*/ 26 w 1034"/>
                <a:gd name="T87" fmla="*/ 353 h 643"/>
                <a:gd name="T88" fmla="*/ 12 w 1034"/>
                <a:gd name="T89" fmla="*/ 371 h 643"/>
                <a:gd name="T90" fmla="*/ 3 w 1034"/>
                <a:gd name="T91" fmla="*/ 387 h 643"/>
                <a:gd name="T92" fmla="*/ 0 w 1034"/>
                <a:gd name="T93" fmla="*/ 405 h 643"/>
                <a:gd name="T94" fmla="*/ 3 w 1034"/>
                <a:gd name="T95" fmla="*/ 421 h 643"/>
                <a:gd name="T96" fmla="*/ 12 w 1034"/>
                <a:gd name="T97" fmla="*/ 437 h 643"/>
                <a:gd name="T98" fmla="*/ 28 w 1034"/>
                <a:gd name="T99" fmla="*/ 458 h 643"/>
                <a:gd name="T100" fmla="*/ 45 w 1034"/>
                <a:gd name="T101" fmla="*/ 480 h 643"/>
                <a:gd name="T102" fmla="*/ 66 w 1034"/>
                <a:gd name="T103" fmla="*/ 506 h 643"/>
                <a:gd name="T104" fmla="*/ 90 w 1034"/>
                <a:gd name="T105" fmla="*/ 533 h 643"/>
                <a:gd name="T106" fmla="*/ 113 w 1034"/>
                <a:gd name="T107" fmla="*/ 559 h 643"/>
                <a:gd name="T108" fmla="*/ 140 w 1034"/>
                <a:gd name="T109" fmla="*/ 584 h 643"/>
                <a:gd name="T110" fmla="*/ 168 w 1034"/>
                <a:gd name="T111" fmla="*/ 606 h 643"/>
                <a:gd name="T112" fmla="*/ 196 w 1034"/>
                <a:gd name="T113" fmla="*/ 626 h 643"/>
                <a:gd name="T114" fmla="*/ 225 w 1034"/>
                <a:gd name="T115" fmla="*/ 637 h 643"/>
                <a:gd name="T116" fmla="*/ 255 w 1034"/>
                <a:gd name="T117" fmla="*/ 643 h 643"/>
                <a:gd name="T118" fmla="*/ 284 w 1034"/>
                <a:gd name="T119" fmla="*/ 640 h 643"/>
                <a:gd name="T120" fmla="*/ 314 w 1034"/>
                <a:gd name="T121" fmla="*/ 627 h 643"/>
                <a:gd name="T122" fmla="*/ 314 w 1034"/>
                <a:gd name="T123" fmla="*/ 627 h 64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34"/>
                <a:gd name="T187" fmla="*/ 0 h 643"/>
                <a:gd name="T188" fmla="*/ 1034 w 1034"/>
                <a:gd name="T189" fmla="*/ 643 h 64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34" h="643">
                  <a:moveTo>
                    <a:pt x="314" y="627"/>
                  </a:moveTo>
                  <a:lnTo>
                    <a:pt x="322" y="620"/>
                  </a:lnTo>
                  <a:lnTo>
                    <a:pt x="346" y="596"/>
                  </a:lnTo>
                  <a:lnTo>
                    <a:pt x="384" y="559"/>
                  </a:lnTo>
                  <a:lnTo>
                    <a:pt x="431" y="514"/>
                  </a:lnTo>
                  <a:lnTo>
                    <a:pt x="490" y="459"/>
                  </a:lnTo>
                  <a:lnTo>
                    <a:pt x="555" y="400"/>
                  </a:lnTo>
                  <a:lnTo>
                    <a:pt x="624" y="337"/>
                  </a:lnTo>
                  <a:lnTo>
                    <a:pt x="698" y="275"/>
                  </a:lnTo>
                  <a:lnTo>
                    <a:pt x="773" y="213"/>
                  </a:lnTo>
                  <a:lnTo>
                    <a:pt x="847" y="156"/>
                  </a:lnTo>
                  <a:lnTo>
                    <a:pt x="917" y="106"/>
                  </a:lnTo>
                  <a:lnTo>
                    <a:pt x="982" y="64"/>
                  </a:lnTo>
                  <a:lnTo>
                    <a:pt x="985" y="63"/>
                  </a:lnTo>
                  <a:lnTo>
                    <a:pt x="991" y="59"/>
                  </a:lnTo>
                  <a:lnTo>
                    <a:pt x="998" y="53"/>
                  </a:lnTo>
                  <a:lnTo>
                    <a:pt x="1007" y="44"/>
                  </a:lnTo>
                  <a:lnTo>
                    <a:pt x="1016" y="35"/>
                  </a:lnTo>
                  <a:lnTo>
                    <a:pt x="1025" y="25"/>
                  </a:lnTo>
                  <a:lnTo>
                    <a:pt x="1031" y="16"/>
                  </a:lnTo>
                  <a:lnTo>
                    <a:pt x="1034" y="8"/>
                  </a:lnTo>
                  <a:lnTo>
                    <a:pt x="1032" y="3"/>
                  </a:lnTo>
                  <a:lnTo>
                    <a:pt x="1026" y="0"/>
                  </a:lnTo>
                  <a:lnTo>
                    <a:pt x="1013" y="0"/>
                  </a:lnTo>
                  <a:lnTo>
                    <a:pt x="993" y="3"/>
                  </a:lnTo>
                  <a:lnTo>
                    <a:pt x="960" y="11"/>
                  </a:lnTo>
                  <a:lnTo>
                    <a:pt x="912" y="25"/>
                  </a:lnTo>
                  <a:lnTo>
                    <a:pt x="850" y="41"/>
                  </a:lnTo>
                  <a:lnTo>
                    <a:pt x="779" y="60"/>
                  </a:lnTo>
                  <a:lnTo>
                    <a:pt x="702" y="81"/>
                  </a:lnTo>
                  <a:lnTo>
                    <a:pt x="620" y="104"/>
                  </a:lnTo>
                  <a:lnTo>
                    <a:pt x="539" y="126"/>
                  </a:lnTo>
                  <a:lnTo>
                    <a:pt x="459" y="150"/>
                  </a:lnTo>
                  <a:lnTo>
                    <a:pt x="384" y="173"/>
                  </a:lnTo>
                  <a:lnTo>
                    <a:pt x="318" y="195"/>
                  </a:lnTo>
                  <a:lnTo>
                    <a:pt x="262" y="216"/>
                  </a:lnTo>
                  <a:lnTo>
                    <a:pt x="221" y="234"/>
                  </a:lnTo>
                  <a:lnTo>
                    <a:pt x="188" y="251"/>
                  </a:lnTo>
                  <a:lnTo>
                    <a:pt x="156" y="268"/>
                  </a:lnTo>
                  <a:lnTo>
                    <a:pt x="125" y="285"/>
                  </a:lnTo>
                  <a:lnTo>
                    <a:pt x="96" y="302"/>
                  </a:lnTo>
                  <a:lnTo>
                    <a:pt x="69" y="319"/>
                  </a:lnTo>
                  <a:lnTo>
                    <a:pt x="45" y="337"/>
                  </a:lnTo>
                  <a:lnTo>
                    <a:pt x="26" y="353"/>
                  </a:lnTo>
                  <a:lnTo>
                    <a:pt x="12" y="371"/>
                  </a:lnTo>
                  <a:lnTo>
                    <a:pt x="3" y="387"/>
                  </a:lnTo>
                  <a:lnTo>
                    <a:pt x="0" y="405"/>
                  </a:lnTo>
                  <a:lnTo>
                    <a:pt x="3" y="421"/>
                  </a:lnTo>
                  <a:lnTo>
                    <a:pt x="12" y="437"/>
                  </a:lnTo>
                  <a:lnTo>
                    <a:pt x="28" y="458"/>
                  </a:lnTo>
                  <a:lnTo>
                    <a:pt x="45" y="480"/>
                  </a:lnTo>
                  <a:lnTo>
                    <a:pt x="66" y="506"/>
                  </a:lnTo>
                  <a:lnTo>
                    <a:pt x="90" y="533"/>
                  </a:lnTo>
                  <a:lnTo>
                    <a:pt x="113" y="559"/>
                  </a:lnTo>
                  <a:lnTo>
                    <a:pt x="140" y="584"/>
                  </a:lnTo>
                  <a:lnTo>
                    <a:pt x="168" y="606"/>
                  </a:lnTo>
                  <a:lnTo>
                    <a:pt x="196" y="626"/>
                  </a:lnTo>
                  <a:lnTo>
                    <a:pt x="225" y="637"/>
                  </a:lnTo>
                  <a:lnTo>
                    <a:pt x="255" y="643"/>
                  </a:lnTo>
                  <a:lnTo>
                    <a:pt x="284" y="640"/>
                  </a:lnTo>
                  <a:lnTo>
                    <a:pt x="314" y="6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8" name="Freeform 533"/>
            <p:cNvSpPr>
              <a:spLocks/>
            </p:cNvSpPr>
            <p:nvPr/>
          </p:nvSpPr>
          <p:spPr bwMode="auto">
            <a:xfrm>
              <a:off x="3289" y="2241"/>
              <a:ext cx="297" cy="184"/>
            </a:xfrm>
            <a:custGeom>
              <a:avLst/>
              <a:gdLst>
                <a:gd name="T0" fmla="*/ 10 w 890"/>
                <a:gd name="T1" fmla="*/ 376 h 553"/>
                <a:gd name="T2" fmla="*/ 1 w 890"/>
                <a:gd name="T3" fmla="*/ 363 h 553"/>
                <a:gd name="T4" fmla="*/ 0 w 890"/>
                <a:gd name="T5" fmla="*/ 348 h 553"/>
                <a:gd name="T6" fmla="*/ 3 w 890"/>
                <a:gd name="T7" fmla="*/ 333 h 553"/>
                <a:gd name="T8" fmla="*/ 10 w 890"/>
                <a:gd name="T9" fmla="*/ 318 h 553"/>
                <a:gd name="T10" fmla="*/ 24 w 890"/>
                <a:gd name="T11" fmla="*/ 304 h 553"/>
                <a:gd name="T12" fmla="*/ 40 w 890"/>
                <a:gd name="T13" fmla="*/ 289 h 553"/>
                <a:gd name="T14" fmla="*/ 60 w 890"/>
                <a:gd name="T15" fmla="*/ 274 h 553"/>
                <a:gd name="T16" fmla="*/ 84 w 890"/>
                <a:gd name="T17" fmla="*/ 260 h 553"/>
                <a:gd name="T18" fmla="*/ 109 w 890"/>
                <a:gd name="T19" fmla="*/ 245 h 553"/>
                <a:gd name="T20" fmla="*/ 136 w 890"/>
                <a:gd name="T21" fmla="*/ 230 h 553"/>
                <a:gd name="T22" fmla="*/ 163 w 890"/>
                <a:gd name="T23" fmla="*/ 215 h 553"/>
                <a:gd name="T24" fmla="*/ 191 w 890"/>
                <a:gd name="T25" fmla="*/ 201 h 553"/>
                <a:gd name="T26" fmla="*/ 227 w 890"/>
                <a:gd name="T27" fmla="*/ 186 h 553"/>
                <a:gd name="T28" fmla="*/ 275 w 890"/>
                <a:gd name="T29" fmla="*/ 168 h 553"/>
                <a:gd name="T30" fmla="*/ 331 w 890"/>
                <a:gd name="T31" fmla="*/ 151 h 553"/>
                <a:gd name="T32" fmla="*/ 396 w 890"/>
                <a:gd name="T33" fmla="*/ 130 h 553"/>
                <a:gd name="T34" fmla="*/ 465 w 890"/>
                <a:gd name="T35" fmla="*/ 109 h 553"/>
                <a:gd name="T36" fmla="*/ 535 w 890"/>
                <a:gd name="T37" fmla="*/ 90 h 553"/>
                <a:gd name="T38" fmla="*/ 605 w 890"/>
                <a:gd name="T39" fmla="*/ 71 h 553"/>
                <a:gd name="T40" fmla="*/ 672 w 890"/>
                <a:gd name="T41" fmla="*/ 52 h 553"/>
                <a:gd name="T42" fmla="*/ 732 w 890"/>
                <a:gd name="T43" fmla="*/ 36 h 553"/>
                <a:gd name="T44" fmla="*/ 785 w 890"/>
                <a:gd name="T45" fmla="*/ 22 h 553"/>
                <a:gd name="T46" fmla="*/ 826 w 890"/>
                <a:gd name="T47" fmla="*/ 12 h 553"/>
                <a:gd name="T48" fmla="*/ 854 w 890"/>
                <a:gd name="T49" fmla="*/ 3 h 553"/>
                <a:gd name="T50" fmla="*/ 872 w 890"/>
                <a:gd name="T51" fmla="*/ 0 h 553"/>
                <a:gd name="T52" fmla="*/ 884 w 890"/>
                <a:gd name="T53" fmla="*/ 0 h 553"/>
                <a:gd name="T54" fmla="*/ 890 w 890"/>
                <a:gd name="T55" fmla="*/ 3 h 553"/>
                <a:gd name="T56" fmla="*/ 890 w 890"/>
                <a:gd name="T57" fmla="*/ 9 h 553"/>
                <a:gd name="T58" fmla="*/ 887 w 890"/>
                <a:gd name="T59" fmla="*/ 15 h 553"/>
                <a:gd name="T60" fmla="*/ 882 w 890"/>
                <a:gd name="T61" fmla="*/ 22 h 553"/>
                <a:gd name="T62" fmla="*/ 875 w 890"/>
                <a:gd name="T63" fmla="*/ 31 h 553"/>
                <a:gd name="T64" fmla="*/ 868 w 890"/>
                <a:gd name="T65" fmla="*/ 39 h 553"/>
                <a:gd name="T66" fmla="*/ 859 w 890"/>
                <a:gd name="T67" fmla="*/ 46 h 553"/>
                <a:gd name="T68" fmla="*/ 853 w 890"/>
                <a:gd name="T69" fmla="*/ 52 h 553"/>
                <a:gd name="T70" fmla="*/ 848 w 890"/>
                <a:gd name="T71" fmla="*/ 56 h 553"/>
                <a:gd name="T72" fmla="*/ 846 w 890"/>
                <a:gd name="T73" fmla="*/ 56 h 553"/>
                <a:gd name="T74" fmla="*/ 790 w 890"/>
                <a:gd name="T75" fmla="*/ 92 h 553"/>
                <a:gd name="T76" fmla="*/ 729 w 890"/>
                <a:gd name="T77" fmla="*/ 136 h 553"/>
                <a:gd name="T78" fmla="*/ 666 w 890"/>
                <a:gd name="T79" fmla="*/ 184 h 553"/>
                <a:gd name="T80" fmla="*/ 601 w 890"/>
                <a:gd name="T81" fmla="*/ 236 h 553"/>
                <a:gd name="T82" fmla="*/ 538 w 890"/>
                <a:gd name="T83" fmla="*/ 290 h 553"/>
                <a:gd name="T84" fmla="*/ 477 w 890"/>
                <a:gd name="T85" fmla="*/ 345 h 553"/>
                <a:gd name="T86" fmla="*/ 421 w 890"/>
                <a:gd name="T87" fmla="*/ 395 h 553"/>
                <a:gd name="T88" fmla="*/ 371 w 890"/>
                <a:gd name="T89" fmla="*/ 442 h 553"/>
                <a:gd name="T90" fmla="*/ 330 w 890"/>
                <a:gd name="T91" fmla="*/ 482 h 553"/>
                <a:gd name="T92" fmla="*/ 298 w 890"/>
                <a:gd name="T93" fmla="*/ 513 h 553"/>
                <a:gd name="T94" fmla="*/ 277 w 890"/>
                <a:gd name="T95" fmla="*/ 533 h 553"/>
                <a:gd name="T96" fmla="*/ 270 w 890"/>
                <a:gd name="T97" fmla="*/ 539 h 553"/>
                <a:gd name="T98" fmla="*/ 245 w 890"/>
                <a:gd name="T99" fmla="*/ 551 h 553"/>
                <a:gd name="T100" fmla="*/ 219 w 890"/>
                <a:gd name="T101" fmla="*/ 553 h 553"/>
                <a:gd name="T102" fmla="*/ 194 w 890"/>
                <a:gd name="T103" fmla="*/ 548 h 553"/>
                <a:gd name="T104" fmla="*/ 169 w 890"/>
                <a:gd name="T105" fmla="*/ 538 h 553"/>
                <a:gd name="T106" fmla="*/ 144 w 890"/>
                <a:gd name="T107" fmla="*/ 522 h 553"/>
                <a:gd name="T108" fmla="*/ 121 w 890"/>
                <a:gd name="T109" fmla="*/ 503 h 553"/>
                <a:gd name="T110" fmla="*/ 99 w 890"/>
                <a:gd name="T111" fmla="*/ 480 h 553"/>
                <a:gd name="T112" fmla="*/ 78 w 890"/>
                <a:gd name="T113" fmla="*/ 458 h 553"/>
                <a:gd name="T114" fmla="*/ 57 w 890"/>
                <a:gd name="T115" fmla="*/ 435 h 553"/>
                <a:gd name="T116" fmla="*/ 40 w 890"/>
                <a:gd name="T117" fmla="*/ 413 h 553"/>
                <a:gd name="T118" fmla="*/ 25 w 890"/>
                <a:gd name="T119" fmla="*/ 394 h 553"/>
                <a:gd name="T120" fmla="*/ 10 w 890"/>
                <a:gd name="T121" fmla="*/ 376 h 553"/>
                <a:gd name="T122" fmla="*/ 10 w 890"/>
                <a:gd name="T123" fmla="*/ 376 h 5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0"/>
                <a:gd name="T187" fmla="*/ 0 h 553"/>
                <a:gd name="T188" fmla="*/ 890 w 890"/>
                <a:gd name="T189" fmla="*/ 553 h 55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0" h="553">
                  <a:moveTo>
                    <a:pt x="10" y="376"/>
                  </a:moveTo>
                  <a:lnTo>
                    <a:pt x="1" y="363"/>
                  </a:lnTo>
                  <a:lnTo>
                    <a:pt x="0" y="348"/>
                  </a:lnTo>
                  <a:lnTo>
                    <a:pt x="3" y="333"/>
                  </a:lnTo>
                  <a:lnTo>
                    <a:pt x="10" y="318"/>
                  </a:lnTo>
                  <a:lnTo>
                    <a:pt x="24" y="304"/>
                  </a:lnTo>
                  <a:lnTo>
                    <a:pt x="40" y="289"/>
                  </a:lnTo>
                  <a:lnTo>
                    <a:pt x="60" y="274"/>
                  </a:lnTo>
                  <a:lnTo>
                    <a:pt x="84" y="260"/>
                  </a:lnTo>
                  <a:lnTo>
                    <a:pt x="109" y="245"/>
                  </a:lnTo>
                  <a:lnTo>
                    <a:pt x="136" y="230"/>
                  </a:lnTo>
                  <a:lnTo>
                    <a:pt x="163" y="215"/>
                  </a:lnTo>
                  <a:lnTo>
                    <a:pt x="191" y="201"/>
                  </a:lnTo>
                  <a:lnTo>
                    <a:pt x="227" y="186"/>
                  </a:lnTo>
                  <a:lnTo>
                    <a:pt x="275" y="168"/>
                  </a:lnTo>
                  <a:lnTo>
                    <a:pt x="331" y="151"/>
                  </a:lnTo>
                  <a:lnTo>
                    <a:pt x="396" y="130"/>
                  </a:lnTo>
                  <a:lnTo>
                    <a:pt x="465" y="109"/>
                  </a:lnTo>
                  <a:lnTo>
                    <a:pt x="535" y="90"/>
                  </a:lnTo>
                  <a:lnTo>
                    <a:pt x="605" y="71"/>
                  </a:lnTo>
                  <a:lnTo>
                    <a:pt x="672" y="52"/>
                  </a:lnTo>
                  <a:lnTo>
                    <a:pt x="732" y="36"/>
                  </a:lnTo>
                  <a:lnTo>
                    <a:pt x="785" y="22"/>
                  </a:lnTo>
                  <a:lnTo>
                    <a:pt x="826" y="12"/>
                  </a:lnTo>
                  <a:lnTo>
                    <a:pt x="854" y="3"/>
                  </a:lnTo>
                  <a:lnTo>
                    <a:pt x="872" y="0"/>
                  </a:lnTo>
                  <a:lnTo>
                    <a:pt x="884" y="0"/>
                  </a:lnTo>
                  <a:lnTo>
                    <a:pt x="890" y="3"/>
                  </a:lnTo>
                  <a:lnTo>
                    <a:pt x="890" y="9"/>
                  </a:lnTo>
                  <a:lnTo>
                    <a:pt x="887" y="15"/>
                  </a:lnTo>
                  <a:lnTo>
                    <a:pt x="882" y="22"/>
                  </a:lnTo>
                  <a:lnTo>
                    <a:pt x="875" y="31"/>
                  </a:lnTo>
                  <a:lnTo>
                    <a:pt x="868" y="39"/>
                  </a:lnTo>
                  <a:lnTo>
                    <a:pt x="859" y="46"/>
                  </a:lnTo>
                  <a:lnTo>
                    <a:pt x="853" y="52"/>
                  </a:lnTo>
                  <a:lnTo>
                    <a:pt x="848" y="56"/>
                  </a:lnTo>
                  <a:lnTo>
                    <a:pt x="846" y="56"/>
                  </a:lnTo>
                  <a:lnTo>
                    <a:pt x="790" y="92"/>
                  </a:lnTo>
                  <a:lnTo>
                    <a:pt x="729" y="136"/>
                  </a:lnTo>
                  <a:lnTo>
                    <a:pt x="666" y="184"/>
                  </a:lnTo>
                  <a:lnTo>
                    <a:pt x="601" y="236"/>
                  </a:lnTo>
                  <a:lnTo>
                    <a:pt x="538" y="290"/>
                  </a:lnTo>
                  <a:lnTo>
                    <a:pt x="477" y="345"/>
                  </a:lnTo>
                  <a:lnTo>
                    <a:pt x="421" y="395"/>
                  </a:lnTo>
                  <a:lnTo>
                    <a:pt x="371" y="442"/>
                  </a:lnTo>
                  <a:lnTo>
                    <a:pt x="330" y="482"/>
                  </a:lnTo>
                  <a:lnTo>
                    <a:pt x="298" y="513"/>
                  </a:lnTo>
                  <a:lnTo>
                    <a:pt x="277" y="533"/>
                  </a:lnTo>
                  <a:lnTo>
                    <a:pt x="270" y="539"/>
                  </a:lnTo>
                  <a:lnTo>
                    <a:pt x="245" y="551"/>
                  </a:lnTo>
                  <a:lnTo>
                    <a:pt x="219" y="553"/>
                  </a:lnTo>
                  <a:lnTo>
                    <a:pt x="194" y="548"/>
                  </a:lnTo>
                  <a:lnTo>
                    <a:pt x="169" y="538"/>
                  </a:lnTo>
                  <a:lnTo>
                    <a:pt x="144" y="522"/>
                  </a:lnTo>
                  <a:lnTo>
                    <a:pt x="121" y="503"/>
                  </a:lnTo>
                  <a:lnTo>
                    <a:pt x="99" y="480"/>
                  </a:lnTo>
                  <a:lnTo>
                    <a:pt x="78" y="458"/>
                  </a:lnTo>
                  <a:lnTo>
                    <a:pt x="57" y="435"/>
                  </a:lnTo>
                  <a:lnTo>
                    <a:pt x="40" y="413"/>
                  </a:lnTo>
                  <a:lnTo>
                    <a:pt x="25" y="394"/>
                  </a:lnTo>
                  <a:lnTo>
                    <a:pt x="10" y="376"/>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9" name="Freeform 534"/>
            <p:cNvSpPr>
              <a:spLocks/>
            </p:cNvSpPr>
            <p:nvPr/>
          </p:nvSpPr>
          <p:spPr bwMode="auto">
            <a:xfrm>
              <a:off x="3322" y="2246"/>
              <a:ext cx="249" cy="153"/>
            </a:xfrm>
            <a:custGeom>
              <a:avLst/>
              <a:gdLst>
                <a:gd name="T0" fmla="*/ 9 w 745"/>
                <a:gd name="T1" fmla="*/ 312 h 459"/>
                <a:gd name="T2" fmla="*/ 1 w 745"/>
                <a:gd name="T3" fmla="*/ 300 h 459"/>
                <a:gd name="T4" fmla="*/ 0 w 745"/>
                <a:gd name="T5" fmla="*/ 288 h 459"/>
                <a:gd name="T6" fmla="*/ 1 w 745"/>
                <a:gd name="T7" fmla="*/ 276 h 459"/>
                <a:gd name="T8" fmla="*/ 9 w 745"/>
                <a:gd name="T9" fmla="*/ 265 h 459"/>
                <a:gd name="T10" fmla="*/ 19 w 745"/>
                <a:gd name="T11" fmla="*/ 251 h 459"/>
                <a:gd name="T12" fmla="*/ 34 w 745"/>
                <a:gd name="T13" fmla="*/ 240 h 459"/>
                <a:gd name="T14" fmla="*/ 50 w 745"/>
                <a:gd name="T15" fmla="*/ 228 h 459"/>
                <a:gd name="T16" fmla="*/ 69 w 745"/>
                <a:gd name="T17" fmla="*/ 215 h 459"/>
                <a:gd name="T18" fmla="*/ 90 w 745"/>
                <a:gd name="T19" fmla="*/ 203 h 459"/>
                <a:gd name="T20" fmla="*/ 112 w 745"/>
                <a:gd name="T21" fmla="*/ 191 h 459"/>
                <a:gd name="T22" fmla="*/ 135 w 745"/>
                <a:gd name="T23" fmla="*/ 179 h 459"/>
                <a:gd name="T24" fmla="*/ 159 w 745"/>
                <a:gd name="T25" fmla="*/ 166 h 459"/>
                <a:gd name="T26" fmla="*/ 190 w 745"/>
                <a:gd name="T27" fmla="*/ 154 h 459"/>
                <a:gd name="T28" fmla="*/ 229 w 745"/>
                <a:gd name="T29" fmla="*/ 139 h 459"/>
                <a:gd name="T30" fmla="*/ 277 w 745"/>
                <a:gd name="T31" fmla="*/ 123 h 459"/>
                <a:gd name="T32" fmla="*/ 331 w 745"/>
                <a:gd name="T33" fmla="*/ 107 h 459"/>
                <a:gd name="T34" fmla="*/ 389 w 745"/>
                <a:gd name="T35" fmla="*/ 91 h 459"/>
                <a:gd name="T36" fmla="*/ 447 w 745"/>
                <a:gd name="T37" fmla="*/ 73 h 459"/>
                <a:gd name="T38" fmla="*/ 506 w 745"/>
                <a:gd name="T39" fmla="*/ 58 h 459"/>
                <a:gd name="T40" fmla="*/ 562 w 745"/>
                <a:gd name="T41" fmla="*/ 42 h 459"/>
                <a:gd name="T42" fmla="*/ 612 w 745"/>
                <a:gd name="T43" fmla="*/ 29 h 459"/>
                <a:gd name="T44" fmla="*/ 657 w 745"/>
                <a:gd name="T45" fmla="*/ 19 h 459"/>
                <a:gd name="T46" fmla="*/ 692 w 745"/>
                <a:gd name="T47" fmla="*/ 10 h 459"/>
                <a:gd name="T48" fmla="*/ 716 w 745"/>
                <a:gd name="T49" fmla="*/ 2 h 459"/>
                <a:gd name="T50" fmla="*/ 730 w 745"/>
                <a:gd name="T51" fmla="*/ 0 h 459"/>
                <a:gd name="T52" fmla="*/ 739 w 745"/>
                <a:gd name="T53" fmla="*/ 0 h 459"/>
                <a:gd name="T54" fmla="*/ 745 w 745"/>
                <a:gd name="T55" fmla="*/ 2 h 459"/>
                <a:gd name="T56" fmla="*/ 745 w 745"/>
                <a:gd name="T57" fmla="*/ 5 h 459"/>
                <a:gd name="T58" fmla="*/ 744 w 745"/>
                <a:gd name="T59" fmla="*/ 11 h 459"/>
                <a:gd name="T60" fmla="*/ 739 w 745"/>
                <a:gd name="T61" fmla="*/ 17 h 459"/>
                <a:gd name="T62" fmla="*/ 733 w 745"/>
                <a:gd name="T63" fmla="*/ 25 h 459"/>
                <a:gd name="T64" fmla="*/ 726 w 745"/>
                <a:gd name="T65" fmla="*/ 30 h 459"/>
                <a:gd name="T66" fmla="*/ 720 w 745"/>
                <a:gd name="T67" fmla="*/ 36 h 459"/>
                <a:gd name="T68" fmla="*/ 714 w 745"/>
                <a:gd name="T69" fmla="*/ 41 h 459"/>
                <a:gd name="T70" fmla="*/ 710 w 745"/>
                <a:gd name="T71" fmla="*/ 45 h 459"/>
                <a:gd name="T72" fmla="*/ 708 w 745"/>
                <a:gd name="T73" fmla="*/ 45 h 459"/>
                <a:gd name="T74" fmla="*/ 661 w 745"/>
                <a:gd name="T75" fmla="*/ 76 h 459"/>
                <a:gd name="T76" fmla="*/ 610 w 745"/>
                <a:gd name="T77" fmla="*/ 111 h 459"/>
                <a:gd name="T78" fmla="*/ 556 w 745"/>
                <a:gd name="T79" fmla="*/ 153 h 459"/>
                <a:gd name="T80" fmla="*/ 503 w 745"/>
                <a:gd name="T81" fmla="*/ 195 h 459"/>
                <a:gd name="T82" fmla="*/ 450 w 745"/>
                <a:gd name="T83" fmla="*/ 241 h 459"/>
                <a:gd name="T84" fmla="*/ 399 w 745"/>
                <a:gd name="T85" fmla="*/ 285 h 459"/>
                <a:gd name="T86" fmla="*/ 353 w 745"/>
                <a:gd name="T87" fmla="*/ 328 h 459"/>
                <a:gd name="T88" fmla="*/ 310 w 745"/>
                <a:gd name="T89" fmla="*/ 366 h 459"/>
                <a:gd name="T90" fmla="*/ 275 w 745"/>
                <a:gd name="T91" fmla="*/ 400 h 459"/>
                <a:gd name="T92" fmla="*/ 249 w 745"/>
                <a:gd name="T93" fmla="*/ 425 h 459"/>
                <a:gd name="T94" fmla="*/ 232 w 745"/>
                <a:gd name="T95" fmla="*/ 441 h 459"/>
                <a:gd name="T96" fmla="*/ 225 w 745"/>
                <a:gd name="T97" fmla="*/ 447 h 459"/>
                <a:gd name="T98" fmla="*/ 204 w 745"/>
                <a:gd name="T99" fmla="*/ 458 h 459"/>
                <a:gd name="T100" fmla="*/ 184 w 745"/>
                <a:gd name="T101" fmla="*/ 459 h 459"/>
                <a:gd name="T102" fmla="*/ 162 w 745"/>
                <a:gd name="T103" fmla="*/ 456 h 459"/>
                <a:gd name="T104" fmla="*/ 141 w 745"/>
                <a:gd name="T105" fmla="*/ 447 h 459"/>
                <a:gd name="T106" fmla="*/ 120 w 745"/>
                <a:gd name="T107" fmla="*/ 434 h 459"/>
                <a:gd name="T108" fmla="*/ 101 w 745"/>
                <a:gd name="T109" fmla="*/ 418 h 459"/>
                <a:gd name="T110" fmla="*/ 82 w 745"/>
                <a:gd name="T111" fmla="*/ 400 h 459"/>
                <a:gd name="T112" fmla="*/ 64 w 745"/>
                <a:gd name="T113" fmla="*/ 381 h 459"/>
                <a:gd name="T114" fmla="*/ 48 w 745"/>
                <a:gd name="T115" fmla="*/ 362 h 459"/>
                <a:gd name="T116" fmla="*/ 34 w 745"/>
                <a:gd name="T117" fmla="*/ 343 h 459"/>
                <a:gd name="T118" fmla="*/ 20 w 745"/>
                <a:gd name="T119" fmla="*/ 327 h 459"/>
                <a:gd name="T120" fmla="*/ 9 w 745"/>
                <a:gd name="T121" fmla="*/ 312 h 459"/>
                <a:gd name="T122" fmla="*/ 9 w 745"/>
                <a:gd name="T123" fmla="*/ 312 h 45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45"/>
                <a:gd name="T187" fmla="*/ 0 h 459"/>
                <a:gd name="T188" fmla="*/ 745 w 745"/>
                <a:gd name="T189" fmla="*/ 459 h 45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45" h="459">
                  <a:moveTo>
                    <a:pt x="9" y="312"/>
                  </a:moveTo>
                  <a:lnTo>
                    <a:pt x="1" y="300"/>
                  </a:lnTo>
                  <a:lnTo>
                    <a:pt x="0" y="288"/>
                  </a:lnTo>
                  <a:lnTo>
                    <a:pt x="1" y="276"/>
                  </a:lnTo>
                  <a:lnTo>
                    <a:pt x="9" y="265"/>
                  </a:lnTo>
                  <a:lnTo>
                    <a:pt x="19" y="251"/>
                  </a:lnTo>
                  <a:lnTo>
                    <a:pt x="34" y="240"/>
                  </a:lnTo>
                  <a:lnTo>
                    <a:pt x="50" y="228"/>
                  </a:lnTo>
                  <a:lnTo>
                    <a:pt x="69" y="215"/>
                  </a:lnTo>
                  <a:lnTo>
                    <a:pt x="90" y="203"/>
                  </a:lnTo>
                  <a:lnTo>
                    <a:pt x="112" y="191"/>
                  </a:lnTo>
                  <a:lnTo>
                    <a:pt x="135" y="179"/>
                  </a:lnTo>
                  <a:lnTo>
                    <a:pt x="159" y="166"/>
                  </a:lnTo>
                  <a:lnTo>
                    <a:pt x="190" y="154"/>
                  </a:lnTo>
                  <a:lnTo>
                    <a:pt x="229" y="139"/>
                  </a:lnTo>
                  <a:lnTo>
                    <a:pt x="277" y="123"/>
                  </a:lnTo>
                  <a:lnTo>
                    <a:pt x="331" y="107"/>
                  </a:lnTo>
                  <a:lnTo>
                    <a:pt x="389" y="91"/>
                  </a:lnTo>
                  <a:lnTo>
                    <a:pt x="447" y="73"/>
                  </a:lnTo>
                  <a:lnTo>
                    <a:pt x="506" y="58"/>
                  </a:lnTo>
                  <a:lnTo>
                    <a:pt x="562" y="42"/>
                  </a:lnTo>
                  <a:lnTo>
                    <a:pt x="612" y="29"/>
                  </a:lnTo>
                  <a:lnTo>
                    <a:pt x="657" y="19"/>
                  </a:lnTo>
                  <a:lnTo>
                    <a:pt x="692" y="10"/>
                  </a:lnTo>
                  <a:lnTo>
                    <a:pt x="716" y="2"/>
                  </a:lnTo>
                  <a:lnTo>
                    <a:pt x="730" y="0"/>
                  </a:lnTo>
                  <a:lnTo>
                    <a:pt x="739" y="0"/>
                  </a:lnTo>
                  <a:lnTo>
                    <a:pt x="745" y="2"/>
                  </a:lnTo>
                  <a:lnTo>
                    <a:pt x="745" y="5"/>
                  </a:lnTo>
                  <a:lnTo>
                    <a:pt x="744" y="11"/>
                  </a:lnTo>
                  <a:lnTo>
                    <a:pt x="739" y="17"/>
                  </a:lnTo>
                  <a:lnTo>
                    <a:pt x="733" y="25"/>
                  </a:lnTo>
                  <a:lnTo>
                    <a:pt x="726" y="30"/>
                  </a:lnTo>
                  <a:lnTo>
                    <a:pt x="720" y="36"/>
                  </a:lnTo>
                  <a:lnTo>
                    <a:pt x="714" y="41"/>
                  </a:lnTo>
                  <a:lnTo>
                    <a:pt x="710" y="45"/>
                  </a:lnTo>
                  <a:lnTo>
                    <a:pt x="708" y="45"/>
                  </a:lnTo>
                  <a:lnTo>
                    <a:pt x="661" y="76"/>
                  </a:lnTo>
                  <a:lnTo>
                    <a:pt x="610" y="111"/>
                  </a:lnTo>
                  <a:lnTo>
                    <a:pt x="556" y="153"/>
                  </a:lnTo>
                  <a:lnTo>
                    <a:pt x="503" y="195"/>
                  </a:lnTo>
                  <a:lnTo>
                    <a:pt x="450" y="241"/>
                  </a:lnTo>
                  <a:lnTo>
                    <a:pt x="399" y="285"/>
                  </a:lnTo>
                  <a:lnTo>
                    <a:pt x="353" y="328"/>
                  </a:lnTo>
                  <a:lnTo>
                    <a:pt x="310" y="366"/>
                  </a:lnTo>
                  <a:lnTo>
                    <a:pt x="275" y="400"/>
                  </a:lnTo>
                  <a:lnTo>
                    <a:pt x="249" y="425"/>
                  </a:lnTo>
                  <a:lnTo>
                    <a:pt x="232" y="441"/>
                  </a:lnTo>
                  <a:lnTo>
                    <a:pt x="225" y="447"/>
                  </a:lnTo>
                  <a:lnTo>
                    <a:pt x="204" y="458"/>
                  </a:lnTo>
                  <a:lnTo>
                    <a:pt x="184" y="459"/>
                  </a:lnTo>
                  <a:lnTo>
                    <a:pt x="162" y="456"/>
                  </a:lnTo>
                  <a:lnTo>
                    <a:pt x="141" y="447"/>
                  </a:lnTo>
                  <a:lnTo>
                    <a:pt x="120" y="434"/>
                  </a:lnTo>
                  <a:lnTo>
                    <a:pt x="101" y="418"/>
                  </a:lnTo>
                  <a:lnTo>
                    <a:pt x="82" y="400"/>
                  </a:lnTo>
                  <a:lnTo>
                    <a:pt x="64" y="381"/>
                  </a:lnTo>
                  <a:lnTo>
                    <a:pt x="48" y="362"/>
                  </a:lnTo>
                  <a:lnTo>
                    <a:pt x="34" y="343"/>
                  </a:lnTo>
                  <a:lnTo>
                    <a:pt x="20" y="327"/>
                  </a:lnTo>
                  <a:lnTo>
                    <a:pt x="9" y="312"/>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0" name="Freeform 535"/>
            <p:cNvSpPr>
              <a:spLocks/>
            </p:cNvSpPr>
            <p:nvPr/>
          </p:nvSpPr>
          <p:spPr bwMode="auto">
            <a:xfrm>
              <a:off x="3355" y="2252"/>
              <a:ext cx="200" cy="122"/>
            </a:xfrm>
            <a:custGeom>
              <a:avLst/>
              <a:gdLst>
                <a:gd name="T0" fmla="*/ 7 w 601"/>
                <a:gd name="T1" fmla="*/ 249 h 368"/>
                <a:gd name="T2" fmla="*/ 1 w 601"/>
                <a:gd name="T3" fmla="*/ 240 h 368"/>
                <a:gd name="T4" fmla="*/ 0 w 601"/>
                <a:gd name="T5" fmla="*/ 231 h 368"/>
                <a:gd name="T6" fmla="*/ 3 w 601"/>
                <a:gd name="T7" fmla="*/ 221 h 368"/>
                <a:gd name="T8" fmla="*/ 7 w 601"/>
                <a:gd name="T9" fmla="*/ 212 h 368"/>
                <a:gd name="T10" fmla="*/ 16 w 601"/>
                <a:gd name="T11" fmla="*/ 202 h 368"/>
                <a:gd name="T12" fmla="*/ 28 w 601"/>
                <a:gd name="T13" fmla="*/ 191 h 368"/>
                <a:gd name="T14" fmla="*/ 41 w 601"/>
                <a:gd name="T15" fmla="*/ 182 h 368"/>
                <a:gd name="T16" fmla="*/ 57 w 601"/>
                <a:gd name="T17" fmla="*/ 172 h 368"/>
                <a:gd name="T18" fmla="*/ 74 w 601"/>
                <a:gd name="T19" fmla="*/ 162 h 368"/>
                <a:gd name="T20" fmla="*/ 91 w 601"/>
                <a:gd name="T21" fmla="*/ 153 h 368"/>
                <a:gd name="T22" fmla="*/ 110 w 601"/>
                <a:gd name="T23" fmla="*/ 143 h 368"/>
                <a:gd name="T24" fmla="*/ 130 w 601"/>
                <a:gd name="T25" fmla="*/ 132 h 368"/>
                <a:gd name="T26" fmla="*/ 155 w 601"/>
                <a:gd name="T27" fmla="*/ 122 h 368"/>
                <a:gd name="T28" fmla="*/ 186 w 601"/>
                <a:gd name="T29" fmla="*/ 112 h 368"/>
                <a:gd name="T30" fmla="*/ 224 w 601"/>
                <a:gd name="T31" fmla="*/ 98 h 368"/>
                <a:gd name="T32" fmla="*/ 268 w 601"/>
                <a:gd name="T33" fmla="*/ 85 h 368"/>
                <a:gd name="T34" fmla="*/ 314 w 601"/>
                <a:gd name="T35" fmla="*/ 72 h 368"/>
                <a:gd name="T36" fmla="*/ 361 w 601"/>
                <a:gd name="T37" fmla="*/ 59 h 368"/>
                <a:gd name="T38" fmla="*/ 408 w 601"/>
                <a:gd name="T39" fmla="*/ 45 h 368"/>
                <a:gd name="T40" fmla="*/ 454 w 601"/>
                <a:gd name="T41" fmla="*/ 34 h 368"/>
                <a:gd name="T42" fmla="*/ 495 w 601"/>
                <a:gd name="T43" fmla="*/ 23 h 368"/>
                <a:gd name="T44" fmla="*/ 530 w 601"/>
                <a:gd name="T45" fmla="*/ 14 h 368"/>
                <a:gd name="T46" fmla="*/ 558 w 601"/>
                <a:gd name="T47" fmla="*/ 7 h 368"/>
                <a:gd name="T48" fmla="*/ 577 w 601"/>
                <a:gd name="T49" fmla="*/ 1 h 368"/>
                <a:gd name="T50" fmla="*/ 589 w 601"/>
                <a:gd name="T51" fmla="*/ 0 h 368"/>
                <a:gd name="T52" fmla="*/ 596 w 601"/>
                <a:gd name="T53" fmla="*/ 0 h 368"/>
                <a:gd name="T54" fmla="*/ 601 w 601"/>
                <a:gd name="T55" fmla="*/ 1 h 368"/>
                <a:gd name="T56" fmla="*/ 601 w 601"/>
                <a:gd name="T57" fmla="*/ 4 h 368"/>
                <a:gd name="T58" fmla="*/ 599 w 601"/>
                <a:gd name="T59" fmla="*/ 9 h 368"/>
                <a:gd name="T60" fmla="*/ 596 w 601"/>
                <a:gd name="T61" fmla="*/ 14 h 368"/>
                <a:gd name="T62" fmla="*/ 592 w 601"/>
                <a:gd name="T63" fmla="*/ 19 h 368"/>
                <a:gd name="T64" fmla="*/ 586 w 601"/>
                <a:gd name="T65" fmla="*/ 25 h 368"/>
                <a:gd name="T66" fmla="*/ 580 w 601"/>
                <a:gd name="T67" fmla="*/ 29 h 368"/>
                <a:gd name="T68" fmla="*/ 576 w 601"/>
                <a:gd name="T69" fmla="*/ 34 h 368"/>
                <a:gd name="T70" fmla="*/ 573 w 601"/>
                <a:gd name="T71" fmla="*/ 37 h 368"/>
                <a:gd name="T72" fmla="*/ 571 w 601"/>
                <a:gd name="T73" fmla="*/ 37 h 368"/>
                <a:gd name="T74" fmla="*/ 535 w 601"/>
                <a:gd name="T75" fmla="*/ 60 h 368"/>
                <a:gd name="T76" fmla="*/ 493 w 601"/>
                <a:gd name="T77" fmla="*/ 90 h 368"/>
                <a:gd name="T78" fmla="*/ 449 w 601"/>
                <a:gd name="T79" fmla="*/ 122 h 368"/>
                <a:gd name="T80" fmla="*/ 406 w 601"/>
                <a:gd name="T81" fmla="*/ 156 h 368"/>
                <a:gd name="T82" fmla="*/ 364 w 601"/>
                <a:gd name="T83" fmla="*/ 193 h 368"/>
                <a:gd name="T84" fmla="*/ 322 w 601"/>
                <a:gd name="T85" fmla="*/ 228 h 368"/>
                <a:gd name="T86" fmla="*/ 286 w 601"/>
                <a:gd name="T87" fmla="*/ 262 h 368"/>
                <a:gd name="T88" fmla="*/ 252 w 601"/>
                <a:gd name="T89" fmla="*/ 293 h 368"/>
                <a:gd name="T90" fmla="*/ 224 w 601"/>
                <a:gd name="T91" fmla="*/ 319 h 368"/>
                <a:gd name="T92" fmla="*/ 202 w 601"/>
                <a:gd name="T93" fmla="*/ 340 h 368"/>
                <a:gd name="T94" fmla="*/ 188 w 601"/>
                <a:gd name="T95" fmla="*/ 353 h 368"/>
                <a:gd name="T96" fmla="*/ 183 w 601"/>
                <a:gd name="T97" fmla="*/ 358 h 368"/>
                <a:gd name="T98" fmla="*/ 166 w 601"/>
                <a:gd name="T99" fmla="*/ 365 h 368"/>
                <a:gd name="T100" fmla="*/ 149 w 601"/>
                <a:gd name="T101" fmla="*/ 368 h 368"/>
                <a:gd name="T102" fmla="*/ 132 w 601"/>
                <a:gd name="T103" fmla="*/ 364 h 368"/>
                <a:gd name="T104" fmla="*/ 115 w 601"/>
                <a:gd name="T105" fmla="*/ 358 h 368"/>
                <a:gd name="T106" fmla="*/ 99 w 601"/>
                <a:gd name="T107" fmla="*/ 346 h 368"/>
                <a:gd name="T108" fmla="*/ 82 w 601"/>
                <a:gd name="T109" fmla="*/ 334 h 368"/>
                <a:gd name="T110" fmla="*/ 68 w 601"/>
                <a:gd name="T111" fmla="*/ 319 h 368"/>
                <a:gd name="T112" fmla="*/ 53 w 601"/>
                <a:gd name="T113" fmla="*/ 303 h 368"/>
                <a:gd name="T114" fmla="*/ 40 w 601"/>
                <a:gd name="T115" fmla="*/ 288 h 368"/>
                <a:gd name="T116" fmla="*/ 28 w 601"/>
                <a:gd name="T117" fmla="*/ 274 h 368"/>
                <a:gd name="T118" fmla="*/ 18 w 601"/>
                <a:gd name="T119" fmla="*/ 260 h 368"/>
                <a:gd name="T120" fmla="*/ 7 w 601"/>
                <a:gd name="T121" fmla="*/ 249 h 368"/>
                <a:gd name="T122" fmla="*/ 7 w 601"/>
                <a:gd name="T123" fmla="*/ 249 h 36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1"/>
                <a:gd name="T187" fmla="*/ 0 h 368"/>
                <a:gd name="T188" fmla="*/ 601 w 601"/>
                <a:gd name="T189" fmla="*/ 368 h 36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1" h="368">
                  <a:moveTo>
                    <a:pt x="7" y="249"/>
                  </a:moveTo>
                  <a:lnTo>
                    <a:pt x="1" y="240"/>
                  </a:lnTo>
                  <a:lnTo>
                    <a:pt x="0" y="231"/>
                  </a:lnTo>
                  <a:lnTo>
                    <a:pt x="3" y="221"/>
                  </a:lnTo>
                  <a:lnTo>
                    <a:pt x="7" y="212"/>
                  </a:lnTo>
                  <a:lnTo>
                    <a:pt x="16" y="202"/>
                  </a:lnTo>
                  <a:lnTo>
                    <a:pt x="28" y="191"/>
                  </a:lnTo>
                  <a:lnTo>
                    <a:pt x="41" y="182"/>
                  </a:lnTo>
                  <a:lnTo>
                    <a:pt x="57" y="172"/>
                  </a:lnTo>
                  <a:lnTo>
                    <a:pt x="74" y="162"/>
                  </a:lnTo>
                  <a:lnTo>
                    <a:pt x="91" y="153"/>
                  </a:lnTo>
                  <a:lnTo>
                    <a:pt x="110" y="143"/>
                  </a:lnTo>
                  <a:lnTo>
                    <a:pt x="130" y="132"/>
                  </a:lnTo>
                  <a:lnTo>
                    <a:pt x="155" y="122"/>
                  </a:lnTo>
                  <a:lnTo>
                    <a:pt x="186" y="112"/>
                  </a:lnTo>
                  <a:lnTo>
                    <a:pt x="224" y="98"/>
                  </a:lnTo>
                  <a:lnTo>
                    <a:pt x="268" y="85"/>
                  </a:lnTo>
                  <a:lnTo>
                    <a:pt x="314" y="72"/>
                  </a:lnTo>
                  <a:lnTo>
                    <a:pt x="361" y="59"/>
                  </a:lnTo>
                  <a:lnTo>
                    <a:pt x="408" y="45"/>
                  </a:lnTo>
                  <a:lnTo>
                    <a:pt x="454" y="34"/>
                  </a:lnTo>
                  <a:lnTo>
                    <a:pt x="495" y="23"/>
                  </a:lnTo>
                  <a:lnTo>
                    <a:pt x="530" y="14"/>
                  </a:lnTo>
                  <a:lnTo>
                    <a:pt x="558" y="7"/>
                  </a:lnTo>
                  <a:lnTo>
                    <a:pt x="577" y="1"/>
                  </a:lnTo>
                  <a:lnTo>
                    <a:pt x="589" y="0"/>
                  </a:lnTo>
                  <a:lnTo>
                    <a:pt x="596" y="0"/>
                  </a:lnTo>
                  <a:lnTo>
                    <a:pt x="601" y="1"/>
                  </a:lnTo>
                  <a:lnTo>
                    <a:pt x="601" y="4"/>
                  </a:lnTo>
                  <a:lnTo>
                    <a:pt x="599" y="9"/>
                  </a:lnTo>
                  <a:lnTo>
                    <a:pt x="596" y="14"/>
                  </a:lnTo>
                  <a:lnTo>
                    <a:pt x="592" y="19"/>
                  </a:lnTo>
                  <a:lnTo>
                    <a:pt x="586" y="25"/>
                  </a:lnTo>
                  <a:lnTo>
                    <a:pt x="580" y="29"/>
                  </a:lnTo>
                  <a:lnTo>
                    <a:pt x="576" y="34"/>
                  </a:lnTo>
                  <a:lnTo>
                    <a:pt x="573" y="37"/>
                  </a:lnTo>
                  <a:lnTo>
                    <a:pt x="571" y="37"/>
                  </a:lnTo>
                  <a:lnTo>
                    <a:pt x="535" y="60"/>
                  </a:lnTo>
                  <a:lnTo>
                    <a:pt x="493" y="90"/>
                  </a:lnTo>
                  <a:lnTo>
                    <a:pt x="449" y="122"/>
                  </a:lnTo>
                  <a:lnTo>
                    <a:pt x="406" y="156"/>
                  </a:lnTo>
                  <a:lnTo>
                    <a:pt x="364" y="193"/>
                  </a:lnTo>
                  <a:lnTo>
                    <a:pt x="322" y="228"/>
                  </a:lnTo>
                  <a:lnTo>
                    <a:pt x="286" y="262"/>
                  </a:lnTo>
                  <a:lnTo>
                    <a:pt x="252" y="293"/>
                  </a:lnTo>
                  <a:lnTo>
                    <a:pt x="224" y="319"/>
                  </a:lnTo>
                  <a:lnTo>
                    <a:pt x="202" y="340"/>
                  </a:lnTo>
                  <a:lnTo>
                    <a:pt x="188" y="353"/>
                  </a:lnTo>
                  <a:lnTo>
                    <a:pt x="183" y="358"/>
                  </a:lnTo>
                  <a:lnTo>
                    <a:pt x="166" y="365"/>
                  </a:lnTo>
                  <a:lnTo>
                    <a:pt x="149" y="368"/>
                  </a:lnTo>
                  <a:lnTo>
                    <a:pt x="132" y="364"/>
                  </a:lnTo>
                  <a:lnTo>
                    <a:pt x="115" y="358"/>
                  </a:lnTo>
                  <a:lnTo>
                    <a:pt x="99" y="346"/>
                  </a:lnTo>
                  <a:lnTo>
                    <a:pt x="82" y="334"/>
                  </a:lnTo>
                  <a:lnTo>
                    <a:pt x="68" y="319"/>
                  </a:lnTo>
                  <a:lnTo>
                    <a:pt x="53" y="303"/>
                  </a:lnTo>
                  <a:lnTo>
                    <a:pt x="40" y="288"/>
                  </a:lnTo>
                  <a:lnTo>
                    <a:pt x="28" y="274"/>
                  </a:lnTo>
                  <a:lnTo>
                    <a:pt x="18" y="260"/>
                  </a:lnTo>
                  <a:lnTo>
                    <a:pt x="7" y="249"/>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1" name="Freeform 536"/>
            <p:cNvSpPr>
              <a:spLocks/>
            </p:cNvSpPr>
            <p:nvPr/>
          </p:nvSpPr>
          <p:spPr bwMode="auto">
            <a:xfrm>
              <a:off x="3388" y="2256"/>
              <a:ext cx="152" cy="92"/>
            </a:xfrm>
            <a:custGeom>
              <a:avLst/>
              <a:gdLst>
                <a:gd name="T0" fmla="*/ 138 w 456"/>
                <a:gd name="T1" fmla="*/ 269 h 276"/>
                <a:gd name="T2" fmla="*/ 142 w 456"/>
                <a:gd name="T3" fmla="*/ 266 h 276"/>
                <a:gd name="T4" fmla="*/ 153 w 456"/>
                <a:gd name="T5" fmla="*/ 255 h 276"/>
                <a:gd name="T6" fmla="*/ 169 w 456"/>
                <a:gd name="T7" fmla="*/ 241 h 276"/>
                <a:gd name="T8" fmla="*/ 191 w 456"/>
                <a:gd name="T9" fmla="*/ 220 h 276"/>
                <a:gd name="T10" fmla="*/ 216 w 456"/>
                <a:gd name="T11" fmla="*/ 198 h 276"/>
                <a:gd name="T12" fmla="*/ 244 w 456"/>
                <a:gd name="T13" fmla="*/ 171 h 276"/>
                <a:gd name="T14" fmla="*/ 275 w 456"/>
                <a:gd name="T15" fmla="*/ 145 h 276"/>
                <a:gd name="T16" fmla="*/ 307 w 456"/>
                <a:gd name="T17" fmla="*/ 118 h 276"/>
                <a:gd name="T18" fmla="*/ 341 w 456"/>
                <a:gd name="T19" fmla="*/ 92 h 276"/>
                <a:gd name="T20" fmla="*/ 374 w 456"/>
                <a:gd name="T21" fmla="*/ 68 h 276"/>
                <a:gd name="T22" fmla="*/ 405 w 456"/>
                <a:gd name="T23" fmla="*/ 46 h 276"/>
                <a:gd name="T24" fmla="*/ 433 w 456"/>
                <a:gd name="T25" fmla="*/ 28 h 276"/>
                <a:gd name="T26" fmla="*/ 434 w 456"/>
                <a:gd name="T27" fmla="*/ 28 h 276"/>
                <a:gd name="T28" fmla="*/ 437 w 456"/>
                <a:gd name="T29" fmla="*/ 27 h 276"/>
                <a:gd name="T30" fmla="*/ 440 w 456"/>
                <a:gd name="T31" fmla="*/ 24 h 276"/>
                <a:gd name="T32" fmla="*/ 444 w 456"/>
                <a:gd name="T33" fmla="*/ 20 h 276"/>
                <a:gd name="T34" fmla="*/ 447 w 456"/>
                <a:gd name="T35" fmla="*/ 17 h 276"/>
                <a:gd name="T36" fmla="*/ 452 w 456"/>
                <a:gd name="T37" fmla="*/ 12 h 276"/>
                <a:gd name="T38" fmla="*/ 455 w 456"/>
                <a:gd name="T39" fmla="*/ 8 h 276"/>
                <a:gd name="T40" fmla="*/ 456 w 456"/>
                <a:gd name="T41" fmla="*/ 5 h 276"/>
                <a:gd name="T42" fmla="*/ 455 w 456"/>
                <a:gd name="T43" fmla="*/ 2 h 276"/>
                <a:gd name="T44" fmla="*/ 452 w 456"/>
                <a:gd name="T45" fmla="*/ 0 h 276"/>
                <a:gd name="T46" fmla="*/ 447 w 456"/>
                <a:gd name="T47" fmla="*/ 0 h 276"/>
                <a:gd name="T48" fmla="*/ 437 w 456"/>
                <a:gd name="T49" fmla="*/ 2 h 276"/>
                <a:gd name="T50" fmla="*/ 424 w 456"/>
                <a:gd name="T51" fmla="*/ 6 h 276"/>
                <a:gd name="T52" fmla="*/ 402 w 456"/>
                <a:gd name="T53" fmla="*/ 12 h 276"/>
                <a:gd name="T54" fmla="*/ 375 w 456"/>
                <a:gd name="T55" fmla="*/ 18 h 276"/>
                <a:gd name="T56" fmla="*/ 344 w 456"/>
                <a:gd name="T57" fmla="*/ 27 h 276"/>
                <a:gd name="T58" fmla="*/ 309 w 456"/>
                <a:gd name="T59" fmla="*/ 36 h 276"/>
                <a:gd name="T60" fmla="*/ 274 w 456"/>
                <a:gd name="T61" fmla="*/ 45 h 276"/>
                <a:gd name="T62" fmla="*/ 238 w 456"/>
                <a:gd name="T63" fmla="*/ 55 h 276"/>
                <a:gd name="T64" fmla="*/ 203 w 456"/>
                <a:gd name="T65" fmla="*/ 65 h 276"/>
                <a:gd name="T66" fmla="*/ 169 w 456"/>
                <a:gd name="T67" fmla="*/ 76 h 276"/>
                <a:gd name="T68" fmla="*/ 140 w 456"/>
                <a:gd name="T69" fmla="*/ 84 h 276"/>
                <a:gd name="T70" fmla="*/ 116 w 456"/>
                <a:gd name="T71" fmla="*/ 93 h 276"/>
                <a:gd name="T72" fmla="*/ 97 w 456"/>
                <a:gd name="T73" fmla="*/ 101 h 276"/>
                <a:gd name="T74" fmla="*/ 84 w 456"/>
                <a:gd name="T75" fmla="*/ 108 h 276"/>
                <a:gd name="T76" fmla="*/ 69 w 456"/>
                <a:gd name="T77" fmla="*/ 115 h 276"/>
                <a:gd name="T78" fmla="*/ 56 w 456"/>
                <a:gd name="T79" fmla="*/ 123 h 276"/>
                <a:gd name="T80" fmla="*/ 42 w 456"/>
                <a:gd name="T81" fmla="*/ 130 h 276"/>
                <a:gd name="T82" fmla="*/ 31 w 456"/>
                <a:gd name="T83" fmla="*/ 137 h 276"/>
                <a:gd name="T84" fmla="*/ 20 w 456"/>
                <a:gd name="T85" fmla="*/ 145 h 276"/>
                <a:gd name="T86" fmla="*/ 11 w 456"/>
                <a:gd name="T87" fmla="*/ 152 h 276"/>
                <a:gd name="T88" fmla="*/ 5 w 456"/>
                <a:gd name="T89" fmla="*/ 160 h 276"/>
                <a:gd name="T90" fmla="*/ 1 w 456"/>
                <a:gd name="T91" fmla="*/ 167 h 276"/>
                <a:gd name="T92" fmla="*/ 0 w 456"/>
                <a:gd name="T93" fmla="*/ 174 h 276"/>
                <a:gd name="T94" fmla="*/ 1 w 456"/>
                <a:gd name="T95" fmla="*/ 182 h 276"/>
                <a:gd name="T96" fmla="*/ 5 w 456"/>
                <a:gd name="T97" fmla="*/ 188 h 276"/>
                <a:gd name="T98" fmla="*/ 13 w 456"/>
                <a:gd name="T99" fmla="*/ 196 h 276"/>
                <a:gd name="T100" fmla="*/ 20 w 456"/>
                <a:gd name="T101" fmla="*/ 207 h 276"/>
                <a:gd name="T102" fmla="*/ 29 w 456"/>
                <a:gd name="T103" fmla="*/ 217 h 276"/>
                <a:gd name="T104" fmla="*/ 39 w 456"/>
                <a:gd name="T105" fmla="*/ 229 h 276"/>
                <a:gd name="T106" fmla="*/ 51 w 456"/>
                <a:gd name="T107" fmla="*/ 241 h 276"/>
                <a:gd name="T108" fmla="*/ 61 w 456"/>
                <a:gd name="T109" fmla="*/ 251 h 276"/>
                <a:gd name="T110" fmla="*/ 75 w 456"/>
                <a:gd name="T111" fmla="*/ 261 h 276"/>
                <a:gd name="T112" fmla="*/ 87 w 456"/>
                <a:gd name="T113" fmla="*/ 269 h 276"/>
                <a:gd name="T114" fmla="*/ 100 w 456"/>
                <a:gd name="T115" fmla="*/ 274 h 276"/>
                <a:gd name="T116" fmla="*/ 113 w 456"/>
                <a:gd name="T117" fmla="*/ 276 h 276"/>
                <a:gd name="T118" fmla="*/ 126 w 456"/>
                <a:gd name="T119" fmla="*/ 274 h 276"/>
                <a:gd name="T120" fmla="*/ 138 w 456"/>
                <a:gd name="T121" fmla="*/ 269 h 276"/>
                <a:gd name="T122" fmla="*/ 138 w 456"/>
                <a:gd name="T123" fmla="*/ 269 h 2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56"/>
                <a:gd name="T187" fmla="*/ 0 h 276"/>
                <a:gd name="T188" fmla="*/ 456 w 456"/>
                <a:gd name="T189" fmla="*/ 276 h 27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56" h="276">
                  <a:moveTo>
                    <a:pt x="138" y="269"/>
                  </a:moveTo>
                  <a:lnTo>
                    <a:pt x="142" y="266"/>
                  </a:lnTo>
                  <a:lnTo>
                    <a:pt x="153" y="255"/>
                  </a:lnTo>
                  <a:lnTo>
                    <a:pt x="169" y="241"/>
                  </a:lnTo>
                  <a:lnTo>
                    <a:pt x="191" y="220"/>
                  </a:lnTo>
                  <a:lnTo>
                    <a:pt x="216" y="198"/>
                  </a:lnTo>
                  <a:lnTo>
                    <a:pt x="244" y="171"/>
                  </a:lnTo>
                  <a:lnTo>
                    <a:pt x="275" y="145"/>
                  </a:lnTo>
                  <a:lnTo>
                    <a:pt x="307" y="118"/>
                  </a:lnTo>
                  <a:lnTo>
                    <a:pt x="341" y="92"/>
                  </a:lnTo>
                  <a:lnTo>
                    <a:pt x="374" y="68"/>
                  </a:lnTo>
                  <a:lnTo>
                    <a:pt x="405" y="46"/>
                  </a:lnTo>
                  <a:lnTo>
                    <a:pt x="433" y="28"/>
                  </a:lnTo>
                  <a:lnTo>
                    <a:pt x="434" y="28"/>
                  </a:lnTo>
                  <a:lnTo>
                    <a:pt x="437" y="27"/>
                  </a:lnTo>
                  <a:lnTo>
                    <a:pt x="440" y="24"/>
                  </a:lnTo>
                  <a:lnTo>
                    <a:pt x="444" y="20"/>
                  </a:lnTo>
                  <a:lnTo>
                    <a:pt x="447" y="17"/>
                  </a:lnTo>
                  <a:lnTo>
                    <a:pt x="452" y="12"/>
                  </a:lnTo>
                  <a:lnTo>
                    <a:pt x="455" y="8"/>
                  </a:lnTo>
                  <a:lnTo>
                    <a:pt x="456" y="5"/>
                  </a:lnTo>
                  <a:lnTo>
                    <a:pt x="455" y="2"/>
                  </a:lnTo>
                  <a:lnTo>
                    <a:pt x="452" y="0"/>
                  </a:lnTo>
                  <a:lnTo>
                    <a:pt x="447" y="0"/>
                  </a:lnTo>
                  <a:lnTo>
                    <a:pt x="437" y="2"/>
                  </a:lnTo>
                  <a:lnTo>
                    <a:pt x="424" y="6"/>
                  </a:lnTo>
                  <a:lnTo>
                    <a:pt x="402" y="12"/>
                  </a:lnTo>
                  <a:lnTo>
                    <a:pt x="375" y="18"/>
                  </a:lnTo>
                  <a:lnTo>
                    <a:pt x="344" y="27"/>
                  </a:lnTo>
                  <a:lnTo>
                    <a:pt x="309" y="36"/>
                  </a:lnTo>
                  <a:lnTo>
                    <a:pt x="274" y="45"/>
                  </a:lnTo>
                  <a:lnTo>
                    <a:pt x="238" y="55"/>
                  </a:lnTo>
                  <a:lnTo>
                    <a:pt x="203" y="65"/>
                  </a:lnTo>
                  <a:lnTo>
                    <a:pt x="169" y="76"/>
                  </a:lnTo>
                  <a:lnTo>
                    <a:pt x="140" y="84"/>
                  </a:lnTo>
                  <a:lnTo>
                    <a:pt x="116" y="93"/>
                  </a:lnTo>
                  <a:lnTo>
                    <a:pt x="97" y="101"/>
                  </a:lnTo>
                  <a:lnTo>
                    <a:pt x="84" y="108"/>
                  </a:lnTo>
                  <a:lnTo>
                    <a:pt x="69" y="115"/>
                  </a:lnTo>
                  <a:lnTo>
                    <a:pt x="56" y="123"/>
                  </a:lnTo>
                  <a:lnTo>
                    <a:pt x="42" y="130"/>
                  </a:lnTo>
                  <a:lnTo>
                    <a:pt x="31" y="137"/>
                  </a:lnTo>
                  <a:lnTo>
                    <a:pt x="20" y="145"/>
                  </a:lnTo>
                  <a:lnTo>
                    <a:pt x="11" y="152"/>
                  </a:lnTo>
                  <a:lnTo>
                    <a:pt x="5" y="160"/>
                  </a:lnTo>
                  <a:lnTo>
                    <a:pt x="1" y="167"/>
                  </a:lnTo>
                  <a:lnTo>
                    <a:pt x="0" y="174"/>
                  </a:lnTo>
                  <a:lnTo>
                    <a:pt x="1" y="182"/>
                  </a:lnTo>
                  <a:lnTo>
                    <a:pt x="5" y="188"/>
                  </a:lnTo>
                  <a:lnTo>
                    <a:pt x="13" y="196"/>
                  </a:lnTo>
                  <a:lnTo>
                    <a:pt x="20" y="207"/>
                  </a:lnTo>
                  <a:lnTo>
                    <a:pt x="29" y="217"/>
                  </a:lnTo>
                  <a:lnTo>
                    <a:pt x="39" y="229"/>
                  </a:lnTo>
                  <a:lnTo>
                    <a:pt x="51" y="241"/>
                  </a:lnTo>
                  <a:lnTo>
                    <a:pt x="61" y="251"/>
                  </a:lnTo>
                  <a:lnTo>
                    <a:pt x="75" y="261"/>
                  </a:lnTo>
                  <a:lnTo>
                    <a:pt x="87" y="269"/>
                  </a:lnTo>
                  <a:lnTo>
                    <a:pt x="100" y="274"/>
                  </a:lnTo>
                  <a:lnTo>
                    <a:pt x="113" y="276"/>
                  </a:lnTo>
                  <a:lnTo>
                    <a:pt x="126" y="274"/>
                  </a:lnTo>
                  <a:lnTo>
                    <a:pt x="138" y="26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2" name="Freeform 537"/>
            <p:cNvSpPr>
              <a:spLocks/>
            </p:cNvSpPr>
            <p:nvPr/>
          </p:nvSpPr>
          <p:spPr bwMode="auto">
            <a:xfrm>
              <a:off x="2711" y="2435"/>
              <a:ext cx="427" cy="199"/>
            </a:xfrm>
            <a:custGeom>
              <a:avLst/>
              <a:gdLst>
                <a:gd name="T0" fmla="*/ 68 w 1280"/>
                <a:gd name="T1" fmla="*/ 457 h 598"/>
                <a:gd name="T2" fmla="*/ 103 w 1280"/>
                <a:gd name="T3" fmla="*/ 433 h 598"/>
                <a:gd name="T4" fmla="*/ 168 w 1280"/>
                <a:gd name="T5" fmla="*/ 390 h 598"/>
                <a:gd name="T6" fmla="*/ 257 w 1280"/>
                <a:gd name="T7" fmla="*/ 336 h 598"/>
                <a:gd name="T8" fmla="*/ 361 w 1280"/>
                <a:gd name="T9" fmla="*/ 277 h 598"/>
                <a:gd name="T10" fmla="*/ 476 w 1280"/>
                <a:gd name="T11" fmla="*/ 217 h 598"/>
                <a:gd name="T12" fmla="*/ 592 w 1280"/>
                <a:gd name="T13" fmla="*/ 164 h 598"/>
                <a:gd name="T14" fmla="*/ 703 w 1280"/>
                <a:gd name="T15" fmla="*/ 116 h 598"/>
                <a:gd name="T16" fmla="*/ 803 w 1280"/>
                <a:gd name="T17" fmla="*/ 74 h 598"/>
                <a:gd name="T18" fmla="*/ 888 w 1280"/>
                <a:gd name="T19" fmla="*/ 40 h 598"/>
                <a:gd name="T20" fmla="*/ 955 w 1280"/>
                <a:gd name="T21" fmla="*/ 15 h 598"/>
                <a:gd name="T22" fmla="*/ 1000 w 1280"/>
                <a:gd name="T23" fmla="*/ 3 h 598"/>
                <a:gd name="T24" fmla="*/ 1025 w 1280"/>
                <a:gd name="T25" fmla="*/ 3 h 598"/>
                <a:gd name="T26" fmla="*/ 1053 w 1280"/>
                <a:gd name="T27" fmla="*/ 18 h 598"/>
                <a:gd name="T28" fmla="*/ 1087 w 1280"/>
                <a:gd name="T29" fmla="*/ 43 h 598"/>
                <a:gd name="T30" fmla="*/ 1120 w 1280"/>
                <a:gd name="T31" fmla="*/ 75 h 598"/>
                <a:gd name="T32" fmla="*/ 1152 w 1280"/>
                <a:gd name="T33" fmla="*/ 111 h 598"/>
                <a:gd name="T34" fmla="*/ 1179 w 1280"/>
                <a:gd name="T35" fmla="*/ 144 h 598"/>
                <a:gd name="T36" fmla="*/ 1199 w 1280"/>
                <a:gd name="T37" fmla="*/ 174 h 598"/>
                <a:gd name="T38" fmla="*/ 1226 w 1280"/>
                <a:gd name="T39" fmla="*/ 212 h 598"/>
                <a:gd name="T40" fmla="*/ 1254 w 1280"/>
                <a:gd name="T41" fmla="*/ 255 h 598"/>
                <a:gd name="T42" fmla="*/ 1274 w 1280"/>
                <a:gd name="T43" fmla="*/ 298 h 598"/>
                <a:gd name="T44" fmla="*/ 1280 w 1280"/>
                <a:gd name="T45" fmla="*/ 336 h 598"/>
                <a:gd name="T46" fmla="*/ 1261 w 1280"/>
                <a:gd name="T47" fmla="*/ 365 h 598"/>
                <a:gd name="T48" fmla="*/ 1207 w 1280"/>
                <a:gd name="T49" fmla="*/ 380 h 598"/>
                <a:gd name="T50" fmla="*/ 1106 w 1280"/>
                <a:gd name="T51" fmla="*/ 399 h 598"/>
                <a:gd name="T52" fmla="*/ 974 w 1280"/>
                <a:gd name="T53" fmla="*/ 420 h 598"/>
                <a:gd name="T54" fmla="*/ 832 w 1280"/>
                <a:gd name="T55" fmla="*/ 442 h 598"/>
                <a:gd name="T56" fmla="*/ 701 w 1280"/>
                <a:gd name="T57" fmla="*/ 460 h 598"/>
                <a:gd name="T58" fmla="*/ 601 w 1280"/>
                <a:gd name="T59" fmla="*/ 473 h 598"/>
                <a:gd name="T60" fmla="*/ 541 w 1280"/>
                <a:gd name="T61" fmla="*/ 477 h 598"/>
                <a:gd name="T62" fmla="*/ 463 w 1280"/>
                <a:gd name="T63" fmla="*/ 488 h 598"/>
                <a:gd name="T64" fmla="*/ 367 w 1280"/>
                <a:gd name="T65" fmla="*/ 505 h 598"/>
                <a:gd name="T66" fmla="*/ 265 w 1280"/>
                <a:gd name="T67" fmla="*/ 527 h 598"/>
                <a:gd name="T68" fmla="*/ 173 w 1280"/>
                <a:gd name="T69" fmla="*/ 551 h 598"/>
                <a:gd name="T70" fmla="*/ 99 w 1280"/>
                <a:gd name="T71" fmla="*/ 576 h 598"/>
                <a:gd name="T72" fmla="*/ 55 w 1280"/>
                <a:gd name="T73" fmla="*/ 595 h 598"/>
                <a:gd name="T74" fmla="*/ 24 w 1280"/>
                <a:gd name="T75" fmla="*/ 595 h 598"/>
                <a:gd name="T76" fmla="*/ 5 w 1280"/>
                <a:gd name="T77" fmla="*/ 576 h 598"/>
                <a:gd name="T78" fmla="*/ 0 w 1280"/>
                <a:gd name="T79" fmla="*/ 547 h 598"/>
                <a:gd name="T80" fmla="*/ 12 w 1280"/>
                <a:gd name="T81" fmla="*/ 510 h 598"/>
                <a:gd name="T82" fmla="*/ 41 w 1280"/>
                <a:gd name="T83" fmla="*/ 476 h 598"/>
                <a:gd name="T84" fmla="*/ 62 w 1280"/>
                <a:gd name="T85" fmla="*/ 461 h 5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0"/>
                <a:gd name="T130" fmla="*/ 0 h 598"/>
                <a:gd name="T131" fmla="*/ 1280 w 1280"/>
                <a:gd name="T132" fmla="*/ 598 h 5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0" h="598">
                  <a:moveTo>
                    <a:pt x="62" y="461"/>
                  </a:moveTo>
                  <a:lnTo>
                    <a:pt x="68" y="457"/>
                  </a:lnTo>
                  <a:lnTo>
                    <a:pt x="81" y="448"/>
                  </a:lnTo>
                  <a:lnTo>
                    <a:pt x="103" y="433"/>
                  </a:lnTo>
                  <a:lnTo>
                    <a:pt x="133" y="414"/>
                  </a:lnTo>
                  <a:lnTo>
                    <a:pt x="168" y="390"/>
                  </a:lnTo>
                  <a:lnTo>
                    <a:pt x="209" y="364"/>
                  </a:lnTo>
                  <a:lnTo>
                    <a:pt x="257" y="336"/>
                  </a:lnTo>
                  <a:lnTo>
                    <a:pt x="307" y="306"/>
                  </a:lnTo>
                  <a:lnTo>
                    <a:pt x="361" y="277"/>
                  </a:lnTo>
                  <a:lnTo>
                    <a:pt x="417" y="246"/>
                  </a:lnTo>
                  <a:lnTo>
                    <a:pt x="476" y="217"/>
                  </a:lnTo>
                  <a:lnTo>
                    <a:pt x="533" y="190"/>
                  </a:lnTo>
                  <a:lnTo>
                    <a:pt x="592" y="164"/>
                  </a:lnTo>
                  <a:lnTo>
                    <a:pt x="648" y="140"/>
                  </a:lnTo>
                  <a:lnTo>
                    <a:pt x="703" y="116"/>
                  </a:lnTo>
                  <a:lnTo>
                    <a:pt x="754" y="94"/>
                  </a:lnTo>
                  <a:lnTo>
                    <a:pt x="803" y="74"/>
                  </a:lnTo>
                  <a:lnTo>
                    <a:pt x="847" y="56"/>
                  </a:lnTo>
                  <a:lnTo>
                    <a:pt x="888" y="40"/>
                  </a:lnTo>
                  <a:lnTo>
                    <a:pt x="924" y="27"/>
                  </a:lnTo>
                  <a:lnTo>
                    <a:pt x="955" y="15"/>
                  </a:lnTo>
                  <a:lnTo>
                    <a:pt x="981" y="7"/>
                  </a:lnTo>
                  <a:lnTo>
                    <a:pt x="1000" y="3"/>
                  </a:lnTo>
                  <a:lnTo>
                    <a:pt x="1014" y="0"/>
                  </a:lnTo>
                  <a:lnTo>
                    <a:pt x="1025" y="3"/>
                  </a:lnTo>
                  <a:lnTo>
                    <a:pt x="1039" y="9"/>
                  </a:lnTo>
                  <a:lnTo>
                    <a:pt x="1053" y="18"/>
                  </a:lnTo>
                  <a:lnTo>
                    <a:pt x="1070" y="30"/>
                  </a:lnTo>
                  <a:lnTo>
                    <a:pt x="1087" y="43"/>
                  </a:lnTo>
                  <a:lnTo>
                    <a:pt x="1104" y="59"/>
                  </a:lnTo>
                  <a:lnTo>
                    <a:pt x="1120" y="75"/>
                  </a:lnTo>
                  <a:lnTo>
                    <a:pt x="1136" y="93"/>
                  </a:lnTo>
                  <a:lnTo>
                    <a:pt x="1152" y="111"/>
                  </a:lnTo>
                  <a:lnTo>
                    <a:pt x="1165" y="128"/>
                  </a:lnTo>
                  <a:lnTo>
                    <a:pt x="1179" y="144"/>
                  </a:lnTo>
                  <a:lnTo>
                    <a:pt x="1187" y="159"/>
                  </a:lnTo>
                  <a:lnTo>
                    <a:pt x="1199" y="174"/>
                  </a:lnTo>
                  <a:lnTo>
                    <a:pt x="1213" y="192"/>
                  </a:lnTo>
                  <a:lnTo>
                    <a:pt x="1226" y="212"/>
                  </a:lnTo>
                  <a:lnTo>
                    <a:pt x="1241" y="233"/>
                  </a:lnTo>
                  <a:lnTo>
                    <a:pt x="1254" y="255"/>
                  </a:lnTo>
                  <a:lnTo>
                    <a:pt x="1266" y="277"/>
                  </a:lnTo>
                  <a:lnTo>
                    <a:pt x="1274" y="298"/>
                  </a:lnTo>
                  <a:lnTo>
                    <a:pt x="1280" y="318"/>
                  </a:lnTo>
                  <a:lnTo>
                    <a:pt x="1280" y="336"/>
                  </a:lnTo>
                  <a:lnTo>
                    <a:pt x="1274" y="352"/>
                  </a:lnTo>
                  <a:lnTo>
                    <a:pt x="1261" y="365"/>
                  </a:lnTo>
                  <a:lnTo>
                    <a:pt x="1239" y="374"/>
                  </a:lnTo>
                  <a:lnTo>
                    <a:pt x="1207" y="380"/>
                  </a:lnTo>
                  <a:lnTo>
                    <a:pt x="1161" y="389"/>
                  </a:lnTo>
                  <a:lnTo>
                    <a:pt x="1106" y="399"/>
                  </a:lnTo>
                  <a:lnTo>
                    <a:pt x="1043" y="410"/>
                  </a:lnTo>
                  <a:lnTo>
                    <a:pt x="974" y="420"/>
                  </a:lnTo>
                  <a:lnTo>
                    <a:pt x="903" y="432"/>
                  </a:lnTo>
                  <a:lnTo>
                    <a:pt x="832" y="442"/>
                  </a:lnTo>
                  <a:lnTo>
                    <a:pt x="763" y="452"/>
                  </a:lnTo>
                  <a:lnTo>
                    <a:pt x="701" y="460"/>
                  </a:lnTo>
                  <a:lnTo>
                    <a:pt x="645" y="467"/>
                  </a:lnTo>
                  <a:lnTo>
                    <a:pt x="601" y="473"/>
                  </a:lnTo>
                  <a:lnTo>
                    <a:pt x="569" y="476"/>
                  </a:lnTo>
                  <a:lnTo>
                    <a:pt x="541" y="477"/>
                  </a:lnTo>
                  <a:lnTo>
                    <a:pt x="505" y="482"/>
                  </a:lnTo>
                  <a:lnTo>
                    <a:pt x="463" y="488"/>
                  </a:lnTo>
                  <a:lnTo>
                    <a:pt x="416" y="496"/>
                  </a:lnTo>
                  <a:lnTo>
                    <a:pt x="367" y="505"/>
                  </a:lnTo>
                  <a:lnTo>
                    <a:pt x="315" y="516"/>
                  </a:lnTo>
                  <a:lnTo>
                    <a:pt x="265" y="527"/>
                  </a:lnTo>
                  <a:lnTo>
                    <a:pt x="217" y="539"/>
                  </a:lnTo>
                  <a:lnTo>
                    <a:pt x="173" y="551"/>
                  </a:lnTo>
                  <a:lnTo>
                    <a:pt x="131" y="563"/>
                  </a:lnTo>
                  <a:lnTo>
                    <a:pt x="99" y="576"/>
                  </a:lnTo>
                  <a:lnTo>
                    <a:pt x="72" y="588"/>
                  </a:lnTo>
                  <a:lnTo>
                    <a:pt x="55" y="595"/>
                  </a:lnTo>
                  <a:lnTo>
                    <a:pt x="37" y="598"/>
                  </a:lnTo>
                  <a:lnTo>
                    <a:pt x="24" y="595"/>
                  </a:lnTo>
                  <a:lnTo>
                    <a:pt x="13" y="588"/>
                  </a:lnTo>
                  <a:lnTo>
                    <a:pt x="5" y="576"/>
                  </a:lnTo>
                  <a:lnTo>
                    <a:pt x="2" y="563"/>
                  </a:lnTo>
                  <a:lnTo>
                    <a:pt x="0" y="547"/>
                  </a:lnTo>
                  <a:lnTo>
                    <a:pt x="5" y="529"/>
                  </a:lnTo>
                  <a:lnTo>
                    <a:pt x="12" y="510"/>
                  </a:lnTo>
                  <a:lnTo>
                    <a:pt x="24" y="492"/>
                  </a:lnTo>
                  <a:lnTo>
                    <a:pt x="41" y="476"/>
                  </a:lnTo>
                  <a:lnTo>
                    <a:pt x="62" y="4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3" name="Freeform 538"/>
            <p:cNvSpPr>
              <a:spLocks/>
            </p:cNvSpPr>
            <p:nvPr/>
          </p:nvSpPr>
          <p:spPr bwMode="auto">
            <a:xfrm>
              <a:off x="2730" y="2451"/>
              <a:ext cx="358" cy="167"/>
            </a:xfrm>
            <a:custGeom>
              <a:avLst/>
              <a:gdLst>
                <a:gd name="T0" fmla="*/ 861 w 1076"/>
                <a:gd name="T1" fmla="*/ 3 h 502"/>
                <a:gd name="T2" fmla="*/ 885 w 1076"/>
                <a:gd name="T3" fmla="*/ 14 h 502"/>
                <a:gd name="T4" fmla="*/ 913 w 1076"/>
                <a:gd name="T5" fmla="*/ 35 h 502"/>
                <a:gd name="T6" fmla="*/ 941 w 1076"/>
                <a:gd name="T7" fmla="*/ 62 h 502"/>
                <a:gd name="T8" fmla="*/ 967 w 1076"/>
                <a:gd name="T9" fmla="*/ 91 h 502"/>
                <a:gd name="T10" fmla="*/ 991 w 1076"/>
                <a:gd name="T11" fmla="*/ 118 h 502"/>
                <a:gd name="T12" fmla="*/ 1007 w 1076"/>
                <a:gd name="T13" fmla="*/ 143 h 502"/>
                <a:gd name="T14" fmla="*/ 1031 w 1076"/>
                <a:gd name="T15" fmla="*/ 175 h 502"/>
                <a:gd name="T16" fmla="*/ 1054 w 1076"/>
                <a:gd name="T17" fmla="*/ 210 h 502"/>
                <a:gd name="T18" fmla="*/ 1072 w 1076"/>
                <a:gd name="T19" fmla="*/ 246 h 502"/>
                <a:gd name="T20" fmla="*/ 1076 w 1076"/>
                <a:gd name="T21" fmla="*/ 278 h 502"/>
                <a:gd name="T22" fmla="*/ 1060 w 1076"/>
                <a:gd name="T23" fmla="*/ 302 h 502"/>
                <a:gd name="T24" fmla="*/ 1016 w 1076"/>
                <a:gd name="T25" fmla="*/ 315 h 502"/>
                <a:gd name="T26" fmla="*/ 929 w 1076"/>
                <a:gd name="T27" fmla="*/ 331 h 502"/>
                <a:gd name="T28" fmla="*/ 819 w 1076"/>
                <a:gd name="T29" fmla="*/ 350 h 502"/>
                <a:gd name="T30" fmla="*/ 699 w 1076"/>
                <a:gd name="T31" fmla="*/ 368 h 502"/>
                <a:gd name="T32" fmla="*/ 589 w 1076"/>
                <a:gd name="T33" fmla="*/ 384 h 502"/>
                <a:gd name="T34" fmla="*/ 505 w 1076"/>
                <a:gd name="T35" fmla="*/ 396 h 502"/>
                <a:gd name="T36" fmla="*/ 455 w 1076"/>
                <a:gd name="T37" fmla="*/ 400 h 502"/>
                <a:gd name="T38" fmla="*/ 389 w 1076"/>
                <a:gd name="T39" fmla="*/ 409 h 502"/>
                <a:gd name="T40" fmla="*/ 308 w 1076"/>
                <a:gd name="T41" fmla="*/ 424 h 502"/>
                <a:gd name="T42" fmla="*/ 222 w 1076"/>
                <a:gd name="T43" fmla="*/ 443 h 502"/>
                <a:gd name="T44" fmla="*/ 144 w 1076"/>
                <a:gd name="T45" fmla="*/ 464 h 502"/>
                <a:gd name="T46" fmla="*/ 82 w 1076"/>
                <a:gd name="T47" fmla="*/ 484 h 502"/>
                <a:gd name="T48" fmla="*/ 44 w 1076"/>
                <a:gd name="T49" fmla="*/ 500 h 502"/>
                <a:gd name="T50" fmla="*/ 19 w 1076"/>
                <a:gd name="T51" fmla="*/ 500 h 502"/>
                <a:gd name="T52" fmla="*/ 3 w 1076"/>
                <a:gd name="T53" fmla="*/ 484 h 502"/>
                <a:gd name="T54" fmla="*/ 0 w 1076"/>
                <a:gd name="T55" fmla="*/ 459 h 502"/>
                <a:gd name="T56" fmla="*/ 9 w 1076"/>
                <a:gd name="T57" fmla="*/ 430 h 502"/>
                <a:gd name="T58" fmla="*/ 34 w 1076"/>
                <a:gd name="T59" fmla="*/ 400 h 502"/>
                <a:gd name="T60" fmla="*/ 56 w 1076"/>
                <a:gd name="T61" fmla="*/ 386 h 502"/>
                <a:gd name="T62" fmla="*/ 87 w 1076"/>
                <a:gd name="T63" fmla="*/ 365 h 502"/>
                <a:gd name="T64" fmla="*/ 141 w 1076"/>
                <a:gd name="T65" fmla="*/ 330 h 502"/>
                <a:gd name="T66" fmla="*/ 215 w 1076"/>
                <a:gd name="T67" fmla="*/ 284 h 502"/>
                <a:gd name="T68" fmla="*/ 302 w 1076"/>
                <a:gd name="T69" fmla="*/ 232 h 502"/>
                <a:gd name="T70" fmla="*/ 397 w 1076"/>
                <a:gd name="T71" fmla="*/ 182 h 502"/>
                <a:gd name="T72" fmla="*/ 496 w 1076"/>
                <a:gd name="T73" fmla="*/ 137 h 502"/>
                <a:gd name="T74" fmla="*/ 589 w 1076"/>
                <a:gd name="T75" fmla="*/ 97 h 502"/>
                <a:gd name="T76" fmla="*/ 673 w 1076"/>
                <a:gd name="T77" fmla="*/ 62 h 502"/>
                <a:gd name="T78" fmla="*/ 745 w 1076"/>
                <a:gd name="T79" fmla="*/ 34 h 502"/>
                <a:gd name="T80" fmla="*/ 801 w 1076"/>
                <a:gd name="T81" fmla="*/ 13 h 502"/>
                <a:gd name="T82" fmla="*/ 841 w 1076"/>
                <a:gd name="T83" fmla="*/ 1 h 502"/>
                <a:gd name="T84" fmla="*/ 851 w 1076"/>
                <a:gd name="T85" fmla="*/ 0 h 50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6"/>
                <a:gd name="T130" fmla="*/ 0 h 502"/>
                <a:gd name="T131" fmla="*/ 1076 w 1076"/>
                <a:gd name="T132" fmla="*/ 502 h 50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6" h="502">
                  <a:moveTo>
                    <a:pt x="851" y="0"/>
                  </a:moveTo>
                  <a:lnTo>
                    <a:pt x="861" y="3"/>
                  </a:lnTo>
                  <a:lnTo>
                    <a:pt x="872" y="7"/>
                  </a:lnTo>
                  <a:lnTo>
                    <a:pt x="885" y="14"/>
                  </a:lnTo>
                  <a:lnTo>
                    <a:pt x="898" y="23"/>
                  </a:lnTo>
                  <a:lnTo>
                    <a:pt x="913" y="35"/>
                  </a:lnTo>
                  <a:lnTo>
                    <a:pt x="926" y="48"/>
                  </a:lnTo>
                  <a:lnTo>
                    <a:pt x="941" y="62"/>
                  </a:lnTo>
                  <a:lnTo>
                    <a:pt x="954" y="76"/>
                  </a:lnTo>
                  <a:lnTo>
                    <a:pt x="967" y="91"/>
                  </a:lnTo>
                  <a:lnTo>
                    <a:pt x="979" y="106"/>
                  </a:lnTo>
                  <a:lnTo>
                    <a:pt x="991" y="118"/>
                  </a:lnTo>
                  <a:lnTo>
                    <a:pt x="998" y="131"/>
                  </a:lnTo>
                  <a:lnTo>
                    <a:pt x="1007" y="143"/>
                  </a:lnTo>
                  <a:lnTo>
                    <a:pt x="1019" y="159"/>
                  </a:lnTo>
                  <a:lnTo>
                    <a:pt x="1031" y="175"/>
                  </a:lnTo>
                  <a:lnTo>
                    <a:pt x="1043" y="193"/>
                  </a:lnTo>
                  <a:lnTo>
                    <a:pt x="1054" y="210"/>
                  </a:lnTo>
                  <a:lnTo>
                    <a:pt x="1065" y="228"/>
                  </a:lnTo>
                  <a:lnTo>
                    <a:pt x="1072" y="246"/>
                  </a:lnTo>
                  <a:lnTo>
                    <a:pt x="1076" y="263"/>
                  </a:lnTo>
                  <a:lnTo>
                    <a:pt x="1076" y="278"/>
                  </a:lnTo>
                  <a:lnTo>
                    <a:pt x="1072" y="291"/>
                  </a:lnTo>
                  <a:lnTo>
                    <a:pt x="1060" y="302"/>
                  </a:lnTo>
                  <a:lnTo>
                    <a:pt x="1043" y="309"/>
                  </a:lnTo>
                  <a:lnTo>
                    <a:pt x="1016" y="315"/>
                  </a:lnTo>
                  <a:lnTo>
                    <a:pt x="976" y="322"/>
                  </a:lnTo>
                  <a:lnTo>
                    <a:pt x="929" y="331"/>
                  </a:lnTo>
                  <a:lnTo>
                    <a:pt x="876" y="340"/>
                  </a:lnTo>
                  <a:lnTo>
                    <a:pt x="819" y="350"/>
                  </a:lnTo>
                  <a:lnTo>
                    <a:pt x="758" y="359"/>
                  </a:lnTo>
                  <a:lnTo>
                    <a:pt x="699" y="368"/>
                  </a:lnTo>
                  <a:lnTo>
                    <a:pt x="642" y="377"/>
                  </a:lnTo>
                  <a:lnTo>
                    <a:pt x="589" y="384"/>
                  </a:lnTo>
                  <a:lnTo>
                    <a:pt x="543" y="391"/>
                  </a:lnTo>
                  <a:lnTo>
                    <a:pt x="505" y="396"/>
                  </a:lnTo>
                  <a:lnTo>
                    <a:pt x="478" y="399"/>
                  </a:lnTo>
                  <a:lnTo>
                    <a:pt x="455" y="400"/>
                  </a:lnTo>
                  <a:lnTo>
                    <a:pt x="424" y="405"/>
                  </a:lnTo>
                  <a:lnTo>
                    <a:pt x="389" y="409"/>
                  </a:lnTo>
                  <a:lnTo>
                    <a:pt x="349" y="416"/>
                  </a:lnTo>
                  <a:lnTo>
                    <a:pt x="308" y="424"/>
                  </a:lnTo>
                  <a:lnTo>
                    <a:pt x="265" y="433"/>
                  </a:lnTo>
                  <a:lnTo>
                    <a:pt x="222" y="443"/>
                  </a:lnTo>
                  <a:lnTo>
                    <a:pt x="182" y="453"/>
                  </a:lnTo>
                  <a:lnTo>
                    <a:pt x="144" y="464"/>
                  </a:lnTo>
                  <a:lnTo>
                    <a:pt x="110" y="474"/>
                  </a:lnTo>
                  <a:lnTo>
                    <a:pt x="82" y="484"/>
                  </a:lnTo>
                  <a:lnTo>
                    <a:pt x="60" y="495"/>
                  </a:lnTo>
                  <a:lnTo>
                    <a:pt x="44" y="500"/>
                  </a:lnTo>
                  <a:lnTo>
                    <a:pt x="31" y="502"/>
                  </a:lnTo>
                  <a:lnTo>
                    <a:pt x="19" y="500"/>
                  </a:lnTo>
                  <a:lnTo>
                    <a:pt x="10" y="493"/>
                  </a:lnTo>
                  <a:lnTo>
                    <a:pt x="3" y="484"/>
                  </a:lnTo>
                  <a:lnTo>
                    <a:pt x="0" y="472"/>
                  </a:lnTo>
                  <a:lnTo>
                    <a:pt x="0" y="459"/>
                  </a:lnTo>
                  <a:lnTo>
                    <a:pt x="3" y="444"/>
                  </a:lnTo>
                  <a:lnTo>
                    <a:pt x="9" y="430"/>
                  </a:lnTo>
                  <a:lnTo>
                    <a:pt x="19" y="415"/>
                  </a:lnTo>
                  <a:lnTo>
                    <a:pt x="34" y="400"/>
                  </a:lnTo>
                  <a:lnTo>
                    <a:pt x="51" y="389"/>
                  </a:lnTo>
                  <a:lnTo>
                    <a:pt x="56" y="386"/>
                  </a:lnTo>
                  <a:lnTo>
                    <a:pt x="67" y="377"/>
                  </a:lnTo>
                  <a:lnTo>
                    <a:pt x="87" y="365"/>
                  </a:lnTo>
                  <a:lnTo>
                    <a:pt x="110" y="349"/>
                  </a:lnTo>
                  <a:lnTo>
                    <a:pt x="141" y="330"/>
                  </a:lnTo>
                  <a:lnTo>
                    <a:pt x="175" y="308"/>
                  </a:lnTo>
                  <a:lnTo>
                    <a:pt x="215" y="284"/>
                  </a:lnTo>
                  <a:lnTo>
                    <a:pt x="256" y="259"/>
                  </a:lnTo>
                  <a:lnTo>
                    <a:pt x="302" y="232"/>
                  </a:lnTo>
                  <a:lnTo>
                    <a:pt x="349" y="207"/>
                  </a:lnTo>
                  <a:lnTo>
                    <a:pt x="397" y="182"/>
                  </a:lnTo>
                  <a:lnTo>
                    <a:pt x="446" y="160"/>
                  </a:lnTo>
                  <a:lnTo>
                    <a:pt x="496" y="137"/>
                  </a:lnTo>
                  <a:lnTo>
                    <a:pt x="543" y="116"/>
                  </a:lnTo>
                  <a:lnTo>
                    <a:pt x="589" y="97"/>
                  </a:lnTo>
                  <a:lnTo>
                    <a:pt x="632" y="79"/>
                  </a:lnTo>
                  <a:lnTo>
                    <a:pt x="673" y="62"/>
                  </a:lnTo>
                  <a:lnTo>
                    <a:pt x="710" y="47"/>
                  </a:lnTo>
                  <a:lnTo>
                    <a:pt x="745" y="34"/>
                  </a:lnTo>
                  <a:lnTo>
                    <a:pt x="775" y="22"/>
                  </a:lnTo>
                  <a:lnTo>
                    <a:pt x="801" y="13"/>
                  </a:lnTo>
                  <a:lnTo>
                    <a:pt x="823" y="6"/>
                  </a:lnTo>
                  <a:lnTo>
                    <a:pt x="841" y="1"/>
                  </a:lnTo>
                  <a:lnTo>
                    <a:pt x="851" y="0"/>
                  </a:lnTo>
                  <a:close/>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4" name="Freeform 539"/>
            <p:cNvSpPr>
              <a:spLocks/>
            </p:cNvSpPr>
            <p:nvPr/>
          </p:nvSpPr>
          <p:spPr bwMode="auto">
            <a:xfrm>
              <a:off x="2747" y="2467"/>
              <a:ext cx="292" cy="136"/>
            </a:xfrm>
            <a:custGeom>
              <a:avLst/>
              <a:gdLst>
                <a:gd name="T0" fmla="*/ 698 w 875"/>
                <a:gd name="T1" fmla="*/ 1 h 409"/>
                <a:gd name="T2" fmla="*/ 717 w 875"/>
                <a:gd name="T3" fmla="*/ 12 h 409"/>
                <a:gd name="T4" fmla="*/ 739 w 875"/>
                <a:gd name="T5" fmla="*/ 29 h 409"/>
                <a:gd name="T6" fmla="*/ 763 w 875"/>
                <a:gd name="T7" fmla="*/ 50 h 409"/>
                <a:gd name="T8" fmla="*/ 785 w 875"/>
                <a:gd name="T9" fmla="*/ 72 h 409"/>
                <a:gd name="T10" fmla="*/ 804 w 875"/>
                <a:gd name="T11" fmla="*/ 94 h 409"/>
                <a:gd name="T12" fmla="*/ 817 w 875"/>
                <a:gd name="T13" fmla="*/ 113 h 409"/>
                <a:gd name="T14" fmla="*/ 836 w 875"/>
                <a:gd name="T15" fmla="*/ 140 h 409"/>
                <a:gd name="T16" fmla="*/ 857 w 875"/>
                <a:gd name="T17" fmla="*/ 168 h 409"/>
                <a:gd name="T18" fmla="*/ 872 w 875"/>
                <a:gd name="T19" fmla="*/ 197 h 409"/>
                <a:gd name="T20" fmla="*/ 875 w 875"/>
                <a:gd name="T21" fmla="*/ 222 h 409"/>
                <a:gd name="T22" fmla="*/ 861 w 875"/>
                <a:gd name="T23" fmla="*/ 241 h 409"/>
                <a:gd name="T24" fmla="*/ 825 w 875"/>
                <a:gd name="T25" fmla="*/ 252 h 409"/>
                <a:gd name="T26" fmla="*/ 755 w 875"/>
                <a:gd name="T27" fmla="*/ 265 h 409"/>
                <a:gd name="T28" fmla="*/ 666 w 875"/>
                <a:gd name="T29" fmla="*/ 281 h 409"/>
                <a:gd name="T30" fmla="*/ 568 w 875"/>
                <a:gd name="T31" fmla="*/ 297 h 409"/>
                <a:gd name="T32" fmla="*/ 478 w 875"/>
                <a:gd name="T33" fmla="*/ 311 h 409"/>
                <a:gd name="T34" fmla="*/ 411 w 875"/>
                <a:gd name="T35" fmla="*/ 319 h 409"/>
                <a:gd name="T36" fmla="*/ 369 w 875"/>
                <a:gd name="T37" fmla="*/ 324 h 409"/>
                <a:gd name="T38" fmla="*/ 316 w 875"/>
                <a:gd name="T39" fmla="*/ 331 h 409"/>
                <a:gd name="T40" fmla="*/ 250 w 875"/>
                <a:gd name="T41" fmla="*/ 344 h 409"/>
                <a:gd name="T42" fmla="*/ 181 w 875"/>
                <a:gd name="T43" fmla="*/ 359 h 409"/>
                <a:gd name="T44" fmla="*/ 118 w 875"/>
                <a:gd name="T45" fmla="*/ 377 h 409"/>
                <a:gd name="T46" fmla="*/ 67 w 875"/>
                <a:gd name="T47" fmla="*/ 395 h 409"/>
                <a:gd name="T48" fmla="*/ 38 w 875"/>
                <a:gd name="T49" fmla="*/ 408 h 409"/>
                <a:gd name="T50" fmla="*/ 16 w 875"/>
                <a:gd name="T51" fmla="*/ 408 h 409"/>
                <a:gd name="T52" fmla="*/ 3 w 875"/>
                <a:gd name="T53" fmla="*/ 396 h 409"/>
                <a:gd name="T54" fmla="*/ 0 w 875"/>
                <a:gd name="T55" fmla="*/ 375 h 409"/>
                <a:gd name="T56" fmla="*/ 7 w 875"/>
                <a:gd name="T57" fmla="*/ 350 h 409"/>
                <a:gd name="T58" fmla="*/ 26 w 875"/>
                <a:gd name="T59" fmla="*/ 328 h 409"/>
                <a:gd name="T60" fmla="*/ 45 w 875"/>
                <a:gd name="T61" fmla="*/ 315 h 409"/>
                <a:gd name="T62" fmla="*/ 69 w 875"/>
                <a:gd name="T63" fmla="*/ 299 h 409"/>
                <a:gd name="T64" fmla="*/ 113 w 875"/>
                <a:gd name="T65" fmla="*/ 269 h 409"/>
                <a:gd name="T66" fmla="*/ 174 w 875"/>
                <a:gd name="T67" fmla="*/ 233 h 409"/>
                <a:gd name="T68" fmla="*/ 244 w 875"/>
                <a:gd name="T69" fmla="*/ 191 h 409"/>
                <a:gd name="T70" fmla="*/ 322 w 875"/>
                <a:gd name="T71" fmla="*/ 150 h 409"/>
                <a:gd name="T72" fmla="*/ 400 w 875"/>
                <a:gd name="T73" fmla="*/ 113 h 409"/>
                <a:gd name="T74" fmla="*/ 477 w 875"/>
                <a:gd name="T75" fmla="*/ 79 h 409"/>
                <a:gd name="T76" fmla="*/ 545 w 875"/>
                <a:gd name="T77" fmla="*/ 51 h 409"/>
                <a:gd name="T78" fmla="*/ 604 w 875"/>
                <a:gd name="T79" fmla="*/ 28 h 409"/>
                <a:gd name="T80" fmla="*/ 649 w 875"/>
                <a:gd name="T81" fmla="*/ 12 h 409"/>
                <a:gd name="T82" fmla="*/ 680 w 875"/>
                <a:gd name="T83" fmla="*/ 3 h 409"/>
                <a:gd name="T84" fmla="*/ 689 w 875"/>
                <a:gd name="T85" fmla="*/ 0 h 40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75"/>
                <a:gd name="T130" fmla="*/ 0 h 409"/>
                <a:gd name="T131" fmla="*/ 875 w 875"/>
                <a:gd name="T132" fmla="*/ 409 h 40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75" h="409">
                  <a:moveTo>
                    <a:pt x="689" y="0"/>
                  </a:moveTo>
                  <a:lnTo>
                    <a:pt x="698" y="1"/>
                  </a:lnTo>
                  <a:lnTo>
                    <a:pt x="707" y="6"/>
                  </a:lnTo>
                  <a:lnTo>
                    <a:pt x="717" y="12"/>
                  </a:lnTo>
                  <a:lnTo>
                    <a:pt x="727" y="19"/>
                  </a:lnTo>
                  <a:lnTo>
                    <a:pt x="739" y="29"/>
                  </a:lnTo>
                  <a:lnTo>
                    <a:pt x="751" y="40"/>
                  </a:lnTo>
                  <a:lnTo>
                    <a:pt x="763" y="50"/>
                  </a:lnTo>
                  <a:lnTo>
                    <a:pt x="775" y="62"/>
                  </a:lnTo>
                  <a:lnTo>
                    <a:pt x="785" y="72"/>
                  </a:lnTo>
                  <a:lnTo>
                    <a:pt x="795" y="84"/>
                  </a:lnTo>
                  <a:lnTo>
                    <a:pt x="804" y="94"/>
                  </a:lnTo>
                  <a:lnTo>
                    <a:pt x="810" y="104"/>
                  </a:lnTo>
                  <a:lnTo>
                    <a:pt x="817" y="113"/>
                  </a:lnTo>
                  <a:lnTo>
                    <a:pt x="828" y="126"/>
                  </a:lnTo>
                  <a:lnTo>
                    <a:pt x="836" y="140"/>
                  </a:lnTo>
                  <a:lnTo>
                    <a:pt x="847" y="153"/>
                  </a:lnTo>
                  <a:lnTo>
                    <a:pt x="857" y="168"/>
                  </a:lnTo>
                  <a:lnTo>
                    <a:pt x="864" y="182"/>
                  </a:lnTo>
                  <a:lnTo>
                    <a:pt x="872" y="197"/>
                  </a:lnTo>
                  <a:lnTo>
                    <a:pt x="875" y="210"/>
                  </a:lnTo>
                  <a:lnTo>
                    <a:pt x="875" y="222"/>
                  </a:lnTo>
                  <a:lnTo>
                    <a:pt x="870" y="233"/>
                  </a:lnTo>
                  <a:lnTo>
                    <a:pt x="861" y="241"/>
                  </a:lnTo>
                  <a:lnTo>
                    <a:pt x="847" y="247"/>
                  </a:lnTo>
                  <a:lnTo>
                    <a:pt x="825" y="252"/>
                  </a:lnTo>
                  <a:lnTo>
                    <a:pt x="794" y="258"/>
                  </a:lnTo>
                  <a:lnTo>
                    <a:pt x="755" y="265"/>
                  </a:lnTo>
                  <a:lnTo>
                    <a:pt x="713" y="272"/>
                  </a:lnTo>
                  <a:lnTo>
                    <a:pt x="666" y="281"/>
                  </a:lnTo>
                  <a:lnTo>
                    <a:pt x="617" y="288"/>
                  </a:lnTo>
                  <a:lnTo>
                    <a:pt x="568" y="297"/>
                  </a:lnTo>
                  <a:lnTo>
                    <a:pt x="523" y="305"/>
                  </a:lnTo>
                  <a:lnTo>
                    <a:pt x="478" y="311"/>
                  </a:lnTo>
                  <a:lnTo>
                    <a:pt x="442" y="316"/>
                  </a:lnTo>
                  <a:lnTo>
                    <a:pt x="411" y="319"/>
                  </a:lnTo>
                  <a:lnTo>
                    <a:pt x="389" y="322"/>
                  </a:lnTo>
                  <a:lnTo>
                    <a:pt x="369" y="324"/>
                  </a:lnTo>
                  <a:lnTo>
                    <a:pt x="344" y="327"/>
                  </a:lnTo>
                  <a:lnTo>
                    <a:pt x="316" y="331"/>
                  </a:lnTo>
                  <a:lnTo>
                    <a:pt x="284" y="337"/>
                  </a:lnTo>
                  <a:lnTo>
                    <a:pt x="250" y="344"/>
                  </a:lnTo>
                  <a:lnTo>
                    <a:pt x="215" y="352"/>
                  </a:lnTo>
                  <a:lnTo>
                    <a:pt x="181" y="359"/>
                  </a:lnTo>
                  <a:lnTo>
                    <a:pt x="149" y="368"/>
                  </a:lnTo>
                  <a:lnTo>
                    <a:pt x="118" y="377"/>
                  </a:lnTo>
                  <a:lnTo>
                    <a:pt x="90" y="386"/>
                  </a:lnTo>
                  <a:lnTo>
                    <a:pt x="67" y="395"/>
                  </a:lnTo>
                  <a:lnTo>
                    <a:pt x="50" y="403"/>
                  </a:lnTo>
                  <a:lnTo>
                    <a:pt x="38" y="408"/>
                  </a:lnTo>
                  <a:lnTo>
                    <a:pt x="26" y="409"/>
                  </a:lnTo>
                  <a:lnTo>
                    <a:pt x="16" y="408"/>
                  </a:lnTo>
                  <a:lnTo>
                    <a:pt x="9" y="403"/>
                  </a:lnTo>
                  <a:lnTo>
                    <a:pt x="3" y="396"/>
                  </a:lnTo>
                  <a:lnTo>
                    <a:pt x="0" y="386"/>
                  </a:lnTo>
                  <a:lnTo>
                    <a:pt x="0" y="375"/>
                  </a:lnTo>
                  <a:lnTo>
                    <a:pt x="3" y="364"/>
                  </a:lnTo>
                  <a:lnTo>
                    <a:pt x="7" y="350"/>
                  </a:lnTo>
                  <a:lnTo>
                    <a:pt x="16" y="339"/>
                  </a:lnTo>
                  <a:lnTo>
                    <a:pt x="26" y="328"/>
                  </a:lnTo>
                  <a:lnTo>
                    <a:pt x="41" y="318"/>
                  </a:lnTo>
                  <a:lnTo>
                    <a:pt x="45" y="315"/>
                  </a:lnTo>
                  <a:lnTo>
                    <a:pt x="54" y="309"/>
                  </a:lnTo>
                  <a:lnTo>
                    <a:pt x="69" y="299"/>
                  </a:lnTo>
                  <a:lnTo>
                    <a:pt x="90" y="286"/>
                  </a:lnTo>
                  <a:lnTo>
                    <a:pt x="113" y="269"/>
                  </a:lnTo>
                  <a:lnTo>
                    <a:pt x="141" y="252"/>
                  </a:lnTo>
                  <a:lnTo>
                    <a:pt x="174" y="233"/>
                  </a:lnTo>
                  <a:lnTo>
                    <a:pt x="207" y="212"/>
                  </a:lnTo>
                  <a:lnTo>
                    <a:pt x="244" y="191"/>
                  </a:lnTo>
                  <a:lnTo>
                    <a:pt x="283" y="171"/>
                  </a:lnTo>
                  <a:lnTo>
                    <a:pt x="322" y="150"/>
                  </a:lnTo>
                  <a:lnTo>
                    <a:pt x="361" y="132"/>
                  </a:lnTo>
                  <a:lnTo>
                    <a:pt x="400" y="113"/>
                  </a:lnTo>
                  <a:lnTo>
                    <a:pt x="440" y="96"/>
                  </a:lnTo>
                  <a:lnTo>
                    <a:pt x="477" y="79"/>
                  </a:lnTo>
                  <a:lnTo>
                    <a:pt x="512" y="66"/>
                  </a:lnTo>
                  <a:lnTo>
                    <a:pt x="545" y="51"/>
                  </a:lnTo>
                  <a:lnTo>
                    <a:pt x="576" y="40"/>
                  </a:lnTo>
                  <a:lnTo>
                    <a:pt x="604" y="28"/>
                  </a:lnTo>
                  <a:lnTo>
                    <a:pt x="627" y="19"/>
                  </a:lnTo>
                  <a:lnTo>
                    <a:pt x="649" y="12"/>
                  </a:lnTo>
                  <a:lnTo>
                    <a:pt x="667" y="6"/>
                  </a:lnTo>
                  <a:lnTo>
                    <a:pt x="680" y="3"/>
                  </a:lnTo>
                  <a:lnTo>
                    <a:pt x="689" y="0"/>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5" name="Freeform 540"/>
            <p:cNvSpPr>
              <a:spLocks/>
            </p:cNvSpPr>
            <p:nvPr/>
          </p:nvSpPr>
          <p:spPr bwMode="auto">
            <a:xfrm>
              <a:off x="2765" y="2483"/>
              <a:ext cx="225" cy="105"/>
            </a:xfrm>
            <a:custGeom>
              <a:avLst/>
              <a:gdLst>
                <a:gd name="T0" fmla="*/ 534 w 674"/>
                <a:gd name="T1" fmla="*/ 2 h 316"/>
                <a:gd name="T2" fmla="*/ 549 w 674"/>
                <a:gd name="T3" fmla="*/ 9 h 316"/>
                <a:gd name="T4" fmla="*/ 567 w 674"/>
                <a:gd name="T5" fmla="*/ 20 h 316"/>
                <a:gd name="T6" fmla="*/ 586 w 674"/>
                <a:gd name="T7" fmla="*/ 36 h 316"/>
                <a:gd name="T8" fmla="*/ 604 w 674"/>
                <a:gd name="T9" fmla="*/ 52 h 316"/>
                <a:gd name="T10" fmla="*/ 618 w 674"/>
                <a:gd name="T11" fmla="*/ 68 h 316"/>
                <a:gd name="T12" fmla="*/ 629 w 674"/>
                <a:gd name="T13" fmla="*/ 84 h 316"/>
                <a:gd name="T14" fmla="*/ 643 w 674"/>
                <a:gd name="T15" fmla="*/ 104 h 316"/>
                <a:gd name="T16" fmla="*/ 660 w 674"/>
                <a:gd name="T17" fmla="*/ 124 h 316"/>
                <a:gd name="T18" fmla="*/ 671 w 674"/>
                <a:gd name="T19" fmla="*/ 146 h 316"/>
                <a:gd name="T20" fmla="*/ 674 w 674"/>
                <a:gd name="T21" fmla="*/ 165 h 316"/>
                <a:gd name="T22" fmla="*/ 664 w 674"/>
                <a:gd name="T23" fmla="*/ 179 h 316"/>
                <a:gd name="T24" fmla="*/ 636 w 674"/>
                <a:gd name="T25" fmla="*/ 187 h 316"/>
                <a:gd name="T26" fmla="*/ 583 w 674"/>
                <a:gd name="T27" fmla="*/ 199 h 316"/>
                <a:gd name="T28" fmla="*/ 514 w 674"/>
                <a:gd name="T29" fmla="*/ 213 h 316"/>
                <a:gd name="T30" fmla="*/ 439 w 674"/>
                <a:gd name="T31" fmla="*/ 224 h 316"/>
                <a:gd name="T32" fmla="*/ 369 w 674"/>
                <a:gd name="T33" fmla="*/ 236 h 316"/>
                <a:gd name="T34" fmla="*/ 316 w 674"/>
                <a:gd name="T35" fmla="*/ 243 h 316"/>
                <a:gd name="T36" fmla="*/ 284 w 674"/>
                <a:gd name="T37" fmla="*/ 248 h 316"/>
                <a:gd name="T38" fmla="*/ 244 w 674"/>
                <a:gd name="T39" fmla="*/ 254 h 316"/>
                <a:gd name="T40" fmla="*/ 193 w 674"/>
                <a:gd name="T41" fmla="*/ 264 h 316"/>
                <a:gd name="T42" fmla="*/ 140 w 674"/>
                <a:gd name="T43" fmla="*/ 277 h 316"/>
                <a:gd name="T44" fmla="*/ 91 w 674"/>
                <a:gd name="T45" fmla="*/ 291 h 316"/>
                <a:gd name="T46" fmla="*/ 51 w 674"/>
                <a:gd name="T47" fmla="*/ 304 h 316"/>
                <a:gd name="T48" fmla="*/ 29 w 674"/>
                <a:gd name="T49" fmla="*/ 314 h 316"/>
                <a:gd name="T50" fmla="*/ 13 w 674"/>
                <a:gd name="T51" fmla="*/ 314 h 316"/>
                <a:gd name="T52" fmla="*/ 3 w 674"/>
                <a:gd name="T53" fmla="*/ 305 h 316"/>
                <a:gd name="T54" fmla="*/ 0 w 674"/>
                <a:gd name="T55" fmla="*/ 289 h 316"/>
                <a:gd name="T56" fmla="*/ 6 w 674"/>
                <a:gd name="T57" fmla="*/ 271 h 316"/>
                <a:gd name="T58" fmla="*/ 20 w 674"/>
                <a:gd name="T59" fmla="*/ 254 h 316"/>
                <a:gd name="T60" fmla="*/ 34 w 674"/>
                <a:gd name="T61" fmla="*/ 243 h 316"/>
                <a:gd name="T62" fmla="*/ 53 w 674"/>
                <a:gd name="T63" fmla="*/ 232 h 316"/>
                <a:gd name="T64" fmla="*/ 87 w 674"/>
                <a:gd name="T65" fmla="*/ 210 h 316"/>
                <a:gd name="T66" fmla="*/ 132 w 674"/>
                <a:gd name="T67" fmla="*/ 182 h 316"/>
                <a:gd name="T68" fmla="*/ 187 w 674"/>
                <a:gd name="T69" fmla="*/ 149 h 316"/>
                <a:gd name="T70" fmla="*/ 247 w 674"/>
                <a:gd name="T71" fmla="*/ 118 h 316"/>
                <a:gd name="T72" fmla="*/ 308 w 674"/>
                <a:gd name="T73" fmla="*/ 89 h 316"/>
                <a:gd name="T74" fmla="*/ 365 w 674"/>
                <a:gd name="T75" fmla="*/ 62 h 316"/>
                <a:gd name="T76" fmla="*/ 418 w 674"/>
                <a:gd name="T77" fmla="*/ 40 h 316"/>
                <a:gd name="T78" fmla="*/ 462 w 674"/>
                <a:gd name="T79" fmla="*/ 21 h 316"/>
                <a:gd name="T80" fmla="*/ 498 w 674"/>
                <a:gd name="T81" fmla="*/ 9 h 316"/>
                <a:gd name="T82" fmla="*/ 523 w 674"/>
                <a:gd name="T83" fmla="*/ 2 h 316"/>
                <a:gd name="T84" fmla="*/ 529 w 674"/>
                <a:gd name="T85" fmla="*/ 0 h 31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74"/>
                <a:gd name="T130" fmla="*/ 0 h 316"/>
                <a:gd name="T131" fmla="*/ 674 w 674"/>
                <a:gd name="T132" fmla="*/ 316 h 31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74" h="316">
                  <a:moveTo>
                    <a:pt x="529" y="0"/>
                  </a:moveTo>
                  <a:lnTo>
                    <a:pt x="534" y="2"/>
                  </a:lnTo>
                  <a:lnTo>
                    <a:pt x="542" y="5"/>
                  </a:lnTo>
                  <a:lnTo>
                    <a:pt x="549" y="9"/>
                  </a:lnTo>
                  <a:lnTo>
                    <a:pt x="558" y="15"/>
                  </a:lnTo>
                  <a:lnTo>
                    <a:pt x="567" y="20"/>
                  </a:lnTo>
                  <a:lnTo>
                    <a:pt x="576" y="27"/>
                  </a:lnTo>
                  <a:lnTo>
                    <a:pt x="586" y="36"/>
                  </a:lnTo>
                  <a:lnTo>
                    <a:pt x="595" y="45"/>
                  </a:lnTo>
                  <a:lnTo>
                    <a:pt x="604" y="52"/>
                  </a:lnTo>
                  <a:lnTo>
                    <a:pt x="611" y="61"/>
                  </a:lnTo>
                  <a:lnTo>
                    <a:pt x="618" y="68"/>
                  </a:lnTo>
                  <a:lnTo>
                    <a:pt x="623" y="77"/>
                  </a:lnTo>
                  <a:lnTo>
                    <a:pt x="629" y="84"/>
                  </a:lnTo>
                  <a:lnTo>
                    <a:pt x="636" y="93"/>
                  </a:lnTo>
                  <a:lnTo>
                    <a:pt x="643" y="104"/>
                  </a:lnTo>
                  <a:lnTo>
                    <a:pt x="652" y="114"/>
                  </a:lnTo>
                  <a:lnTo>
                    <a:pt x="660" y="124"/>
                  </a:lnTo>
                  <a:lnTo>
                    <a:pt x="666" y="134"/>
                  </a:lnTo>
                  <a:lnTo>
                    <a:pt x="671" y="146"/>
                  </a:lnTo>
                  <a:lnTo>
                    <a:pt x="674" y="155"/>
                  </a:lnTo>
                  <a:lnTo>
                    <a:pt x="674" y="165"/>
                  </a:lnTo>
                  <a:lnTo>
                    <a:pt x="671" y="173"/>
                  </a:lnTo>
                  <a:lnTo>
                    <a:pt x="664" y="179"/>
                  </a:lnTo>
                  <a:lnTo>
                    <a:pt x="652" y="185"/>
                  </a:lnTo>
                  <a:lnTo>
                    <a:pt x="636" y="187"/>
                  </a:lnTo>
                  <a:lnTo>
                    <a:pt x="613" y="193"/>
                  </a:lnTo>
                  <a:lnTo>
                    <a:pt x="583" y="199"/>
                  </a:lnTo>
                  <a:lnTo>
                    <a:pt x="549" y="205"/>
                  </a:lnTo>
                  <a:lnTo>
                    <a:pt x="514" y="213"/>
                  </a:lnTo>
                  <a:lnTo>
                    <a:pt x="476" y="218"/>
                  </a:lnTo>
                  <a:lnTo>
                    <a:pt x="439" y="224"/>
                  </a:lnTo>
                  <a:lnTo>
                    <a:pt x="402" y="232"/>
                  </a:lnTo>
                  <a:lnTo>
                    <a:pt x="369" y="236"/>
                  </a:lnTo>
                  <a:lnTo>
                    <a:pt x="340" y="240"/>
                  </a:lnTo>
                  <a:lnTo>
                    <a:pt x="316" y="243"/>
                  </a:lnTo>
                  <a:lnTo>
                    <a:pt x="299" y="246"/>
                  </a:lnTo>
                  <a:lnTo>
                    <a:pt x="284" y="248"/>
                  </a:lnTo>
                  <a:lnTo>
                    <a:pt x="266" y="251"/>
                  </a:lnTo>
                  <a:lnTo>
                    <a:pt x="244" y="254"/>
                  </a:lnTo>
                  <a:lnTo>
                    <a:pt x="219" y="258"/>
                  </a:lnTo>
                  <a:lnTo>
                    <a:pt x="193" y="264"/>
                  </a:lnTo>
                  <a:lnTo>
                    <a:pt x="166" y="270"/>
                  </a:lnTo>
                  <a:lnTo>
                    <a:pt x="140" y="277"/>
                  </a:lnTo>
                  <a:lnTo>
                    <a:pt x="115" y="283"/>
                  </a:lnTo>
                  <a:lnTo>
                    <a:pt x="91" y="291"/>
                  </a:lnTo>
                  <a:lnTo>
                    <a:pt x="69" y="298"/>
                  </a:lnTo>
                  <a:lnTo>
                    <a:pt x="51" y="304"/>
                  </a:lnTo>
                  <a:lnTo>
                    <a:pt x="38" y="311"/>
                  </a:lnTo>
                  <a:lnTo>
                    <a:pt x="29" y="314"/>
                  </a:lnTo>
                  <a:lnTo>
                    <a:pt x="20" y="316"/>
                  </a:lnTo>
                  <a:lnTo>
                    <a:pt x="13" y="314"/>
                  </a:lnTo>
                  <a:lnTo>
                    <a:pt x="7" y="311"/>
                  </a:lnTo>
                  <a:lnTo>
                    <a:pt x="3" y="305"/>
                  </a:lnTo>
                  <a:lnTo>
                    <a:pt x="0" y="298"/>
                  </a:lnTo>
                  <a:lnTo>
                    <a:pt x="0" y="289"/>
                  </a:lnTo>
                  <a:lnTo>
                    <a:pt x="1" y="280"/>
                  </a:lnTo>
                  <a:lnTo>
                    <a:pt x="6" y="271"/>
                  </a:lnTo>
                  <a:lnTo>
                    <a:pt x="12" y="263"/>
                  </a:lnTo>
                  <a:lnTo>
                    <a:pt x="20" y="254"/>
                  </a:lnTo>
                  <a:lnTo>
                    <a:pt x="31" y="246"/>
                  </a:lnTo>
                  <a:lnTo>
                    <a:pt x="34" y="243"/>
                  </a:lnTo>
                  <a:lnTo>
                    <a:pt x="41" y="239"/>
                  </a:lnTo>
                  <a:lnTo>
                    <a:pt x="53" y="232"/>
                  </a:lnTo>
                  <a:lnTo>
                    <a:pt x="68" y="221"/>
                  </a:lnTo>
                  <a:lnTo>
                    <a:pt x="87" y="210"/>
                  </a:lnTo>
                  <a:lnTo>
                    <a:pt x="107" y="196"/>
                  </a:lnTo>
                  <a:lnTo>
                    <a:pt x="132" y="182"/>
                  </a:lnTo>
                  <a:lnTo>
                    <a:pt x="159" y="165"/>
                  </a:lnTo>
                  <a:lnTo>
                    <a:pt x="187" y="149"/>
                  </a:lnTo>
                  <a:lnTo>
                    <a:pt x="216" y="133"/>
                  </a:lnTo>
                  <a:lnTo>
                    <a:pt x="247" y="118"/>
                  </a:lnTo>
                  <a:lnTo>
                    <a:pt x="277" y="104"/>
                  </a:lnTo>
                  <a:lnTo>
                    <a:pt x="308" y="89"/>
                  </a:lnTo>
                  <a:lnTo>
                    <a:pt x="337" y="76"/>
                  </a:lnTo>
                  <a:lnTo>
                    <a:pt x="365" y="62"/>
                  </a:lnTo>
                  <a:lnTo>
                    <a:pt x="392" y="51"/>
                  </a:lnTo>
                  <a:lnTo>
                    <a:pt x="418" y="40"/>
                  </a:lnTo>
                  <a:lnTo>
                    <a:pt x="440" y="30"/>
                  </a:lnTo>
                  <a:lnTo>
                    <a:pt x="462" y="21"/>
                  </a:lnTo>
                  <a:lnTo>
                    <a:pt x="481" y="15"/>
                  </a:lnTo>
                  <a:lnTo>
                    <a:pt x="498" y="9"/>
                  </a:lnTo>
                  <a:lnTo>
                    <a:pt x="511" y="5"/>
                  </a:lnTo>
                  <a:lnTo>
                    <a:pt x="523" y="2"/>
                  </a:lnTo>
                  <a:lnTo>
                    <a:pt x="529" y="0"/>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6" name="Freeform 541"/>
            <p:cNvSpPr>
              <a:spLocks/>
            </p:cNvSpPr>
            <p:nvPr/>
          </p:nvSpPr>
          <p:spPr bwMode="auto">
            <a:xfrm>
              <a:off x="2783" y="2499"/>
              <a:ext cx="157" cy="73"/>
            </a:xfrm>
            <a:custGeom>
              <a:avLst/>
              <a:gdLst>
                <a:gd name="T0" fmla="*/ 24 w 472"/>
                <a:gd name="T1" fmla="*/ 172 h 219"/>
                <a:gd name="T2" fmla="*/ 36 w 472"/>
                <a:gd name="T3" fmla="*/ 164 h 219"/>
                <a:gd name="T4" fmla="*/ 59 w 472"/>
                <a:gd name="T5" fmla="*/ 147 h 219"/>
                <a:gd name="T6" fmla="*/ 92 w 472"/>
                <a:gd name="T7" fmla="*/ 128 h 219"/>
                <a:gd name="T8" fmla="*/ 128 w 472"/>
                <a:gd name="T9" fmla="*/ 106 h 219"/>
                <a:gd name="T10" fmla="*/ 170 w 472"/>
                <a:gd name="T11" fmla="*/ 84 h 219"/>
                <a:gd name="T12" fmla="*/ 212 w 472"/>
                <a:gd name="T13" fmla="*/ 63 h 219"/>
                <a:gd name="T14" fmla="*/ 252 w 472"/>
                <a:gd name="T15" fmla="*/ 44 h 219"/>
                <a:gd name="T16" fmla="*/ 289 w 472"/>
                <a:gd name="T17" fmla="*/ 28 h 219"/>
                <a:gd name="T18" fmla="*/ 320 w 472"/>
                <a:gd name="T19" fmla="*/ 15 h 219"/>
                <a:gd name="T20" fmla="*/ 345 w 472"/>
                <a:gd name="T21" fmla="*/ 4 h 219"/>
                <a:gd name="T22" fmla="*/ 361 w 472"/>
                <a:gd name="T23" fmla="*/ 0 h 219"/>
                <a:gd name="T24" fmla="*/ 371 w 472"/>
                <a:gd name="T25" fmla="*/ 0 h 219"/>
                <a:gd name="T26" fmla="*/ 382 w 472"/>
                <a:gd name="T27" fmla="*/ 4 h 219"/>
                <a:gd name="T28" fmla="*/ 395 w 472"/>
                <a:gd name="T29" fmla="*/ 12 h 219"/>
                <a:gd name="T30" fmla="*/ 408 w 472"/>
                <a:gd name="T31" fmla="*/ 22 h 219"/>
                <a:gd name="T32" fmla="*/ 420 w 472"/>
                <a:gd name="T33" fmla="*/ 32 h 219"/>
                <a:gd name="T34" fmla="*/ 430 w 472"/>
                <a:gd name="T35" fmla="*/ 43 h 219"/>
                <a:gd name="T36" fmla="*/ 438 w 472"/>
                <a:gd name="T37" fmla="*/ 53 h 219"/>
                <a:gd name="T38" fmla="*/ 450 w 472"/>
                <a:gd name="T39" fmla="*/ 66 h 219"/>
                <a:gd name="T40" fmla="*/ 461 w 472"/>
                <a:gd name="T41" fmla="*/ 80 h 219"/>
                <a:gd name="T42" fmla="*/ 470 w 472"/>
                <a:gd name="T43" fmla="*/ 94 h 219"/>
                <a:gd name="T44" fmla="*/ 472 w 472"/>
                <a:gd name="T45" fmla="*/ 106 h 219"/>
                <a:gd name="T46" fmla="*/ 466 w 472"/>
                <a:gd name="T47" fmla="*/ 116 h 219"/>
                <a:gd name="T48" fmla="*/ 445 w 472"/>
                <a:gd name="T49" fmla="*/ 124 h 219"/>
                <a:gd name="T50" fmla="*/ 408 w 472"/>
                <a:gd name="T51" fmla="*/ 131 h 219"/>
                <a:gd name="T52" fmla="*/ 360 w 472"/>
                <a:gd name="T53" fmla="*/ 141 h 219"/>
                <a:gd name="T54" fmla="*/ 307 w 472"/>
                <a:gd name="T55" fmla="*/ 152 h 219"/>
                <a:gd name="T56" fmla="*/ 258 w 472"/>
                <a:gd name="T57" fmla="*/ 161 h 219"/>
                <a:gd name="T58" fmla="*/ 221 w 472"/>
                <a:gd name="T59" fmla="*/ 166 h 219"/>
                <a:gd name="T60" fmla="*/ 199 w 472"/>
                <a:gd name="T61" fmla="*/ 169 h 219"/>
                <a:gd name="T62" fmla="*/ 170 w 472"/>
                <a:gd name="T63" fmla="*/ 174 h 219"/>
                <a:gd name="T64" fmla="*/ 134 w 472"/>
                <a:gd name="T65" fmla="*/ 183 h 219"/>
                <a:gd name="T66" fmla="*/ 97 w 472"/>
                <a:gd name="T67" fmla="*/ 191 h 219"/>
                <a:gd name="T68" fmla="*/ 64 w 472"/>
                <a:gd name="T69" fmla="*/ 202 h 219"/>
                <a:gd name="T70" fmla="*/ 37 w 472"/>
                <a:gd name="T71" fmla="*/ 212 h 219"/>
                <a:gd name="T72" fmla="*/ 21 w 472"/>
                <a:gd name="T73" fmla="*/ 219 h 219"/>
                <a:gd name="T74" fmla="*/ 9 w 472"/>
                <a:gd name="T75" fmla="*/ 219 h 219"/>
                <a:gd name="T76" fmla="*/ 2 w 472"/>
                <a:gd name="T77" fmla="*/ 214 h 219"/>
                <a:gd name="T78" fmla="*/ 0 w 472"/>
                <a:gd name="T79" fmla="*/ 203 h 219"/>
                <a:gd name="T80" fmla="*/ 3 w 472"/>
                <a:gd name="T81" fmla="*/ 191 h 219"/>
                <a:gd name="T82" fmla="*/ 14 w 472"/>
                <a:gd name="T83" fmla="*/ 178 h 219"/>
                <a:gd name="T84" fmla="*/ 21 w 472"/>
                <a:gd name="T85" fmla="*/ 174 h 2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2"/>
                <a:gd name="T130" fmla="*/ 0 h 219"/>
                <a:gd name="T131" fmla="*/ 472 w 472"/>
                <a:gd name="T132" fmla="*/ 219 h 2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2" h="219">
                  <a:moveTo>
                    <a:pt x="21" y="174"/>
                  </a:moveTo>
                  <a:lnTo>
                    <a:pt x="24" y="172"/>
                  </a:lnTo>
                  <a:lnTo>
                    <a:pt x="28" y="168"/>
                  </a:lnTo>
                  <a:lnTo>
                    <a:pt x="36" y="164"/>
                  </a:lnTo>
                  <a:lnTo>
                    <a:pt x="46" y="156"/>
                  </a:lnTo>
                  <a:lnTo>
                    <a:pt x="59" y="147"/>
                  </a:lnTo>
                  <a:lnTo>
                    <a:pt x="74" y="138"/>
                  </a:lnTo>
                  <a:lnTo>
                    <a:pt x="92" y="128"/>
                  </a:lnTo>
                  <a:lnTo>
                    <a:pt x="109" y="118"/>
                  </a:lnTo>
                  <a:lnTo>
                    <a:pt x="128" y="106"/>
                  </a:lnTo>
                  <a:lnTo>
                    <a:pt x="149" y="94"/>
                  </a:lnTo>
                  <a:lnTo>
                    <a:pt x="170" y="84"/>
                  </a:lnTo>
                  <a:lnTo>
                    <a:pt x="190" y="74"/>
                  </a:lnTo>
                  <a:lnTo>
                    <a:pt x="212" y="63"/>
                  </a:lnTo>
                  <a:lnTo>
                    <a:pt x="233" y="53"/>
                  </a:lnTo>
                  <a:lnTo>
                    <a:pt x="252" y="44"/>
                  </a:lnTo>
                  <a:lnTo>
                    <a:pt x="271" y="35"/>
                  </a:lnTo>
                  <a:lnTo>
                    <a:pt x="289" y="28"/>
                  </a:lnTo>
                  <a:lnTo>
                    <a:pt x="305" y="21"/>
                  </a:lnTo>
                  <a:lnTo>
                    <a:pt x="320" y="15"/>
                  </a:lnTo>
                  <a:lnTo>
                    <a:pt x="333" y="9"/>
                  </a:lnTo>
                  <a:lnTo>
                    <a:pt x="345" y="4"/>
                  </a:lnTo>
                  <a:lnTo>
                    <a:pt x="354" y="2"/>
                  </a:lnTo>
                  <a:lnTo>
                    <a:pt x="361" y="0"/>
                  </a:lnTo>
                  <a:lnTo>
                    <a:pt x="366" y="0"/>
                  </a:lnTo>
                  <a:lnTo>
                    <a:pt x="371" y="0"/>
                  </a:lnTo>
                  <a:lnTo>
                    <a:pt x="376" y="2"/>
                  </a:lnTo>
                  <a:lnTo>
                    <a:pt x="382" y="4"/>
                  </a:lnTo>
                  <a:lnTo>
                    <a:pt x="388" y="7"/>
                  </a:lnTo>
                  <a:lnTo>
                    <a:pt x="395" y="12"/>
                  </a:lnTo>
                  <a:lnTo>
                    <a:pt x="401" y="16"/>
                  </a:lnTo>
                  <a:lnTo>
                    <a:pt x="408" y="22"/>
                  </a:lnTo>
                  <a:lnTo>
                    <a:pt x="414" y="27"/>
                  </a:lnTo>
                  <a:lnTo>
                    <a:pt x="420" y="32"/>
                  </a:lnTo>
                  <a:lnTo>
                    <a:pt x="426" y="38"/>
                  </a:lnTo>
                  <a:lnTo>
                    <a:pt x="430" y="43"/>
                  </a:lnTo>
                  <a:lnTo>
                    <a:pt x="433" y="49"/>
                  </a:lnTo>
                  <a:lnTo>
                    <a:pt x="438" y="53"/>
                  </a:lnTo>
                  <a:lnTo>
                    <a:pt x="444" y="59"/>
                  </a:lnTo>
                  <a:lnTo>
                    <a:pt x="450" y="66"/>
                  </a:lnTo>
                  <a:lnTo>
                    <a:pt x="455" y="72"/>
                  </a:lnTo>
                  <a:lnTo>
                    <a:pt x="461" y="80"/>
                  </a:lnTo>
                  <a:lnTo>
                    <a:pt x="466" y="87"/>
                  </a:lnTo>
                  <a:lnTo>
                    <a:pt x="470" y="94"/>
                  </a:lnTo>
                  <a:lnTo>
                    <a:pt x="472" y="100"/>
                  </a:lnTo>
                  <a:lnTo>
                    <a:pt x="472" y="106"/>
                  </a:lnTo>
                  <a:lnTo>
                    <a:pt x="470" y="112"/>
                  </a:lnTo>
                  <a:lnTo>
                    <a:pt x="466" y="116"/>
                  </a:lnTo>
                  <a:lnTo>
                    <a:pt x="457" y="121"/>
                  </a:lnTo>
                  <a:lnTo>
                    <a:pt x="445" y="124"/>
                  </a:lnTo>
                  <a:lnTo>
                    <a:pt x="429" y="127"/>
                  </a:lnTo>
                  <a:lnTo>
                    <a:pt x="408" y="131"/>
                  </a:lnTo>
                  <a:lnTo>
                    <a:pt x="385" y="136"/>
                  </a:lnTo>
                  <a:lnTo>
                    <a:pt x="360" y="141"/>
                  </a:lnTo>
                  <a:lnTo>
                    <a:pt x="333" y="146"/>
                  </a:lnTo>
                  <a:lnTo>
                    <a:pt x="307" y="152"/>
                  </a:lnTo>
                  <a:lnTo>
                    <a:pt x="282" y="156"/>
                  </a:lnTo>
                  <a:lnTo>
                    <a:pt x="258" y="161"/>
                  </a:lnTo>
                  <a:lnTo>
                    <a:pt x="239" y="164"/>
                  </a:lnTo>
                  <a:lnTo>
                    <a:pt x="221" y="166"/>
                  </a:lnTo>
                  <a:lnTo>
                    <a:pt x="209" y="168"/>
                  </a:lnTo>
                  <a:lnTo>
                    <a:pt x="199" y="169"/>
                  </a:lnTo>
                  <a:lnTo>
                    <a:pt x="186" y="171"/>
                  </a:lnTo>
                  <a:lnTo>
                    <a:pt x="170" y="174"/>
                  </a:lnTo>
                  <a:lnTo>
                    <a:pt x="153" y="178"/>
                  </a:lnTo>
                  <a:lnTo>
                    <a:pt x="134" y="183"/>
                  </a:lnTo>
                  <a:lnTo>
                    <a:pt x="117" y="187"/>
                  </a:lnTo>
                  <a:lnTo>
                    <a:pt x="97" y="191"/>
                  </a:lnTo>
                  <a:lnTo>
                    <a:pt x="80" y="197"/>
                  </a:lnTo>
                  <a:lnTo>
                    <a:pt x="64" y="202"/>
                  </a:lnTo>
                  <a:lnTo>
                    <a:pt x="49" y="206"/>
                  </a:lnTo>
                  <a:lnTo>
                    <a:pt x="37" y="212"/>
                  </a:lnTo>
                  <a:lnTo>
                    <a:pt x="27" y="217"/>
                  </a:lnTo>
                  <a:lnTo>
                    <a:pt x="21" y="219"/>
                  </a:lnTo>
                  <a:lnTo>
                    <a:pt x="15" y="219"/>
                  </a:lnTo>
                  <a:lnTo>
                    <a:pt x="9" y="219"/>
                  </a:lnTo>
                  <a:lnTo>
                    <a:pt x="5" y="217"/>
                  </a:lnTo>
                  <a:lnTo>
                    <a:pt x="2" y="214"/>
                  </a:lnTo>
                  <a:lnTo>
                    <a:pt x="0" y="209"/>
                  </a:lnTo>
                  <a:lnTo>
                    <a:pt x="0" y="203"/>
                  </a:lnTo>
                  <a:lnTo>
                    <a:pt x="0" y="197"/>
                  </a:lnTo>
                  <a:lnTo>
                    <a:pt x="3" y="191"/>
                  </a:lnTo>
                  <a:lnTo>
                    <a:pt x="8" y="184"/>
                  </a:lnTo>
                  <a:lnTo>
                    <a:pt x="14" y="178"/>
                  </a:lnTo>
                  <a:lnTo>
                    <a:pt x="21" y="174"/>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7" name="Freeform 542"/>
            <p:cNvSpPr>
              <a:spLocks/>
            </p:cNvSpPr>
            <p:nvPr/>
          </p:nvSpPr>
          <p:spPr bwMode="auto">
            <a:xfrm>
              <a:off x="3062" y="2255"/>
              <a:ext cx="168" cy="123"/>
            </a:xfrm>
            <a:custGeom>
              <a:avLst/>
              <a:gdLst>
                <a:gd name="T0" fmla="*/ 49 w 504"/>
                <a:gd name="T1" fmla="*/ 156 h 368"/>
                <a:gd name="T2" fmla="*/ 54 w 504"/>
                <a:gd name="T3" fmla="*/ 155 h 368"/>
                <a:gd name="T4" fmla="*/ 66 w 504"/>
                <a:gd name="T5" fmla="*/ 147 h 368"/>
                <a:gd name="T6" fmla="*/ 87 w 504"/>
                <a:gd name="T7" fmla="*/ 137 h 368"/>
                <a:gd name="T8" fmla="*/ 112 w 504"/>
                <a:gd name="T9" fmla="*/ 124 h 368"/>
                <a:gd name="T10" fmla="*/ 143 w 504"/>
                <a:gd name="T11" fmla="*/ 108 h 368"/>
                <a:gd name="T12" fmla="*/ 175 w 504"/>
                <a:gd name="T13" fmla="*/ 91 h 368"/>
                <a:gd name="T14" fmla="*/ 211 w 504"/>
                <a:gd name="T15" fmla="*/ 74 h 368"/>
                <a:gd name="T16" fmla="*/ 247 w 504"/>
                <a:gd name="T17" fmla="*/ 56 h 368"/>
                <a:gd name="T18" fmla="*/ 283 w 504"/>
                <a:gd name="T19" fmla="*/ 40 h 368"/>
                <a:gd name="T20" fmla="*/ 315 w 504"/>
                <a:gd name="T21" fmla="*/ 25 h 368"/>
                <a:gd name="T22" fmla="*/ 346 w 504"/>
                <a:gd name="T23" fmla="*/ 12 h 368"/>
                <a:gd name="T24" fmla="*/ 371 w 504"/>
                <a:gd name="T25" fmla="*/ 2 h 368"/>
                <a:gd name="T26" fmla="*/ 395 w 504"/>
                <a:gd name="T27" fmla="*/ 0 h 368"/>
                <a:gd name="T28" fmla="*/ 417 w 504"/>
                <a:gd name="T29" fmla="*/ 6 h 368"/>
                <a:gd name="T30" fmla="*/ 439 w 504"/>
                <a:gd name="T31" fmla="*/ 21 h 368"/>
                <a:gd name="T32" fmla="*/ 458 w 504"/>
                <a:gd name="T33" fmla="*/ 40 h 368"/>
                <a:gd name="T34" fmla="*/ 474 w 504"/>
                <a:gd name="T35" fmla="*/ 65 h 368"/>
                <a:gd name="T36" fmla="*/ 488 w 504"/>
                <a:gd name="T37" fmla="*/ 91 h 368"/>
                <a:gd name="T38" fmla="*/ 498 w 504"/>
                <a:gd name="T39" fmla="*/ 121 h 368"/>
                <a:gd name="T40" fmla="*/ 504 w 504"/>
                <a:gd name="T41" fmla="*/ 150 h 368"/>
                <a:gd name="T42" fmla="*/ 502 w 504"/>
                <a:gd name="T43" fmla="*/ 178 h 368"/>
                <a:gd name="T44" fmla="*/ 496 w 504"/>
                <a:gd name="T45" fmla="*/ 202 h 368"/>
                <a:gd name="T46" fmla="*/ 483 w 504"/>
                <a:gd name="T47" fmla="*/ 222 h 368"/>
                <a:gd name="T48" fmla="*/ 462 w 504"/>
                <a:gd name="T49" fmla="*/ 237 h 368"/>
                <a:gd name="T50" fmla="*/ 437 w 504"/>
                <a:gd name="T51" fmla="*/ 249 h 368"/>
                <a:gd name="T52" fmla="*/ 408 w 504"/>
                <a:gd name="T53" fmla="*/ 262 h 368"/>
                <a:gd name="T54" fmla="*/ 376 w 504"/>
                <a:gd name="T55" fmla="*/ 274 h 368"/>
                <a:gd name="T56" fmla="*/ 343 w 504"/>
                <a:gd name="T57" fmla="*/ 286 h 368"/>
                <a:gd name="T58" fmla="*/ 309 w 504"/>
                <a:gd name="T59" fmla="*/ 298 h 368"/>
                <a:gd name="T60" fmla="*/ 275 w 504"/>
                <a:gd name="T61" fmla="*/ 309 h 368"/>
                <a:gd name="T62" fmla="*/ 243 w 504"/>
                <a:gd name="T63" fmla="*/ 321 h 368"/>
                <a:gd name="T64" fmla="*/ 212 w 504"/>
                <a:gd name="T65" fmla="*/ 331 h 368"/>
                <a:gd name="T66" fmla="*/ 183 w 504"/>
                <a:gd name="T67" fmla="*/ 342 h 368"/>
                <a:gd name="T68" fmla="*/ 158 w 504"/>
                <a:gd name="T69" fmla="*/ 351 h 368"/>
                <a:gd name="T70" fmla="*/ 137 w 504"/>
                <a:gd name="T71" fmla="*/ 359 h 368"/>
                <a:gd name="T72" fmla="*/ 121 w 504"/>
                <a:gd name="T73" fmla="*/ 365 h 368"/>
                <a:gd name="T74" fmla="*/ 107 w 504"/>
                <a:gd name="T75" fmla="*/ 368 h 368"/>
                <a:gd name="T76" fmla="*/ 90 w 504"/>
                <a:gd name="T77" fmla="*/ 365 h 368"/>
                <a:gd name="T78" fmla="*/ 71 w 504"/>
                <a:gd name="T79" fmla="*/ 356 h 368"/>
                <a:gd name="T80" fmla="*/ 52 w 504"/>
                <a:gd name="T81" fmla="*/ 343 h 368"/>
                <a:gd name="T82" fmla="*/ 34 w 504"/>
                <a:gd name="T83" fmla="*/ 326 h 368"/>
                <a:gd name="T84" fmla="*/ 18 w 504"/>
                <a:gd name="T85" fmla="*/ 305 h 368"/>
                <a:gd name="T86" fmla="*/ 6 w 504"/>
                <a:gd name="T87" fmla="*/ 281 h 368"/>
                <a:gd name="T88" fmla="*/ 0 w 504"/>
                <a:gd name="T89" fmla="*/ 258 h 368"/>
                <a:gd name="T90" fmla="*/ 0 w 504"/>
                <a:gd name="T91" fmla="*/ 231 h 368"/>
                <a:gd name="T92" fmla="*/ 6 w 504"/>
                <a:gd name="T93" fmla="*/ 206 h 368"/>
                <a:gd name="T94" fmla="*/ 24 w 504"/>
                <a:gd name="T95" fmla="*/ 181 h 368"/>
                <a:gd name="T96" fmla="*/ 49 w 504"/>
                <a:gd name="T97" fmla="*/ 156 h 368"/>
                <a:gd name="T98" fmla="*/ 49 w 504"/>
                <a:gd name="T99" fmla="*/ 156 h 36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04"/>
                <a:gd name="T151" fmla="*/ 0 h 368"/>
                <a:gd name="T152" fmla="*/ 504 w 504"/>
                <a:gd name="T153" fmla="*/ 368 h 36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04" h="368">
                  <a:moveTo>
                    <a:pt x="49" y="156"/>
                  </a:moveTo>
                  <a:lnTo>
                    <a:pt x="54" y="155"/>
                  </a:lnTo>
                  <a:lnTo>
                    <a:pt x="66" y="147"/>
                  </a:lnTo>
                  <a:lnTo>
                    <a:pt x="87" y="137"/>
                  </a:lnTo>
                  <a:lnTo>
                    <a:pt x="112" y="124"/>
                  </a:lnTo>
                  <a:lnTo>
                    <a:pt x="143" y="108"/>
                  </a:lnTo>
                  <a:lnTo>
                    <a:pt x="175" y="91"/>
                  </a:lnTo>
                  <a:lnTo>
                    <a:pt x="211" y="74"/>
                  </a:lnTo>
                  <a:lnTo>
                    <a:pt x="247" y="56"/>
                  </a:lnTo>
                  <a:lnTo>
                    <a:pt x="283" y="40"/>
                  </a:lnTo>
                  <a:lnTo>
                    <a:pt x="315" y="25"/>
                  </a:lnTo>
                  <a:lnTo>
                    <a:pt x="346" y="12"/>
                  </a:lnTo>
                  <a:lnTo>
                    <a:pt x="371" y="2"/>
                  </a:lnTo>
                  <a:lnTo>
                    <a:pt x="395" y="0"/>
                  </a:lnTo>
                  <a:lnTo>
                    <a:pt x="417" y="6"/>
                  </a:lnTo>
                  <a:lnTo>
                    <a:pt x="439" y="21"/>
                  </a:lnTo>
                  <a:lnTo>
                    <a:pt x="458" y="40"/>
                  </a:lnTo>
                  <a:lnTo>
                    <a:pt x="474" y="65"/>
                  </a:lnTo>
                  <a:lnTo>
                    <a:pt x="488" y="91"/>
                  </a:lnTo>
                  <a:lnTo>
                    <a:pt x="498" y="121"/>
                  </a:lnTo>
                  <a:lnTo>
                    <a:pt x="504" y="150"/>
                  </a:lnTo>
                  <a:lnTo>
                    <a:pt x="502" y="178"/>
                  </a:lnTo>
                  <a:lnTo>
                    <a:pt x="496" y="202"/>
                  </a:lnTo>
                  <a:lnTo>
                    <a:pt x="483" y="222"/>
                  </a:lnTo>
                  <a:lnTo>
                    <a:pt x="462" y="237"/>
                  </a:lnTo>
                  <a:lnTo>
                    <a:pt x="437" y="249"/>
                  </a:lnTo>
                  <a:lnTo>
                    <a:pt x="408" y="262"/>
                  </a:lnTo>
                  <a:lnTo>
                    <a:pt x="376" y="274"/>
                  </a:lnTo>
                  <a:lnTo>
                    <a:pt x="343" y="286"/>
                  </a:lnTo>
                  <a:lnTo>
                    <a:pt x="309" y="298"/>
                  </a:lnTo>
                  <a:lnTo>
                    <a:pt x="275" y="309"/>
                  </a:lnTo>
                  <a:lnTo>
                    <a:pt x="243" y="321"/>
                  </a:lnTo>
                  <a:lnTo>
                    <a:pt x="212" y="331"/>
                  </a:lnTo>
                  <a:lnTo>
                    <a:pt x="183" y="342"/>
                  </a:lnTo>
                  <a:lnTo>
                    <a:pt x="158" y="351"/>
                  </a:lnTo>
                  <a:lnTo>
                    <a:pt x="137" y="359"/>
                  </a:lnTo>
                  <a:lnTo>
                    <a:pt x="121" y="365"/>
                  </a:lnTo>
                  <a:lnTo>
                    <a:pt x="107" y="368"/>
                  </a:lnTo>
                  <a:lnTo>
                    <a:pt x="90" y="365"/>
                  </a:lnTo>
                  <a:lnTo>
                    <a:pt x="71" y="356"/>
                  </a:lnTo>
                  <a:lnTo>
                    <a:pt x="52" y="343"/>
                  </a:lnTo>
                  <a:lnTo>
                    <a:pt x="34" y="326"/>
                  </a:lnTo>
                  <a:lnTo>
                    <a:pt x="18" y="305"/>
                  </a:lnTo>
                  <a:lnTo>
                    <a:pt x="6" y="281"/>
                  </a:lnTo>
                  <a:lnTo>
                    <a:pt x="0" y="258"/>
                  </a:lnTo>
                  <a:lnTo>
                    <a:pt x="0" y="231"/>
                  </a:lnTo>
                  <a:lnTo>
                    <a:pt x="6" y="206"/>
                  </a:lnTo>
                  <a:lnTo>
                    <a:pt x="24" y="181"/>
                  </a:lnTo>
                  <a:lnTo>
                    <a:pt x="49"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8" name="Freeform 543"/>
            <p:cNvSpPr>
              <a:spLocks/>
            </p:cNvSpPr>
            <p:nvPr/>
          </p:nvSpPr>
          <p:spPr bwMode="auto">
            <a:xfrm>
              <a:off x="3073" y="2262"/>
              <a:ext cx="142" cy="111"/>
            </a:xfrm>
            <a:custGeom>
              <a:avLst/>
              <a:gdLst>
                <a:gd name="T0" fmla="*/ 317 w 426"/>
                <a:gd name="T1" fmla="*/ 1 h 333"/>
                <a:gd name="T2" fmla="*/ 337 w 426"/>
                <a:gd name="T3" fmla="*/ 0 h 333"/>
                <a:gd name="T4" fmla="*/ 355 w 426"/>
                <a:gd name="T5" fmla="*/ 6 h 333"/>
                <a:gd name="T6" fmla="*/ 374 w 426"/>
                <a:gd name="T7" fmla="*/ 19 h 333"/>
                <a:gd name="T8" fmla="*/ 389 w 426"/>
                <a:gd name="T9" fmla="*/ 38 h 333"/>
                <a:gd name="T10" fmla="*/ 403 w 426"/>
                <a:gd name="T11" fmla="*/ 62 h 333"/>
                <a:gd name="T12" fmla="*/ 414 w 426"/>
                <a:gd name="T13" fmla="*/ 87 h 333"/>
                <a:gd name="T14" fmla="*/ 423 w 426"/>
                <a:gd name="T15" fmla="*/ 113 h 333"/>
                <a:gd name="T16" fmla="*/ 426 w 426"/>
                <a:gd name="T17" fmla="*/ 141 h 333"/>
                <a:gd name="T18" fmla="*/ 426 w 426"/>
                <a:gd name="T19" fmla="*/ 166 h 333"/>
                <a:gd name="T20" fmla="*/ 420 w 426"/>
                <a:gd name="T21" fmla="*/ 190 h 333"/>
                <a:gd name="T22" fmla="*/ 408 w 426"/>
                <a:gd name="T23" fmla="*/ 209 h 333"/>
                <a:gd name="T24" fmla="*/ 390 w 426"/>
                <a:gd name="T25" fmla="*/ 221 h 333"/>
                <a:gd name="T26" fmla="*/ 368 w 426"/>
                <a:gd name="T27" fmla="*/ 231 h 333"/>
                <a:gd name="T28" fmla="*/ 343 w 426"/>
                <a:gd name="T29" fmla="*/ 241 h 333"/>
                <a:gd name="T30" fmla="*/ 317 w 426"/>
                <a:gd name="T31" fmla="*/ 252 h 333"/>
                <a:gd name="T32" fmla="*/ 289 w 426"/>
                <a:gd name="T33" fmla="*/ 262 h 333"/>
                <a:gd name="T34" fmla="*/ 259 w 426"/>
                <a:gd name="T35" fmla="*/ 272 h 333"/>
                <a:gd name="T36" fmla="*/ 231 w 426"/>
                <a:gd name="T37" fmla="*/ 282 h 333"/>
                <a:gd name="T38" fmla="*/ 203 w 426"/>
                <a:gd name="T39" fmla="*/ 291 h 333"/>
                <a:gd name="T40" fmla="*/ 177 w 426"/>
                <a:gd name="T41" fmla="*/ 300 h 333"/>
                <a:gd name="T42" fmla="*/ 153 w 426"/>
                <a:gd name="T43" fmla="*/ 309 h 333"/>
                <a:gd name="T44" fmla="*/ 131 w 426"/>
                <a:gd name="T45" fmla="*/ 316 h 333"/>
                <a:gd name="T46" fmla="*/ 113 w 426"/>
                <a:gd name="T47" fmla="*/ 324 h 333"/>
                <a:gd name="T48" fmla="*/ 100 w 426"/>
                <a:gd name="T49" fmla="*/ 330 h 333"/>
                <a:gd name="T50" fmla="*/ 88 w 426"/>
                <a:gd name="T51" fmla="*/ 333 h 333"/>
                <a:gd name="T52" fmla="*/ 73 w 426"/>
                <a:gd name="T53" fmla="*/ 330 h 333"/>
                <a:gd name="T54" fmla="*/ 57 w 426"/>
                <a:gd name="T55" fmla="*/ 321 h 333"/>
                <a:gd name="T56" fmla="*/ 43 w 426"/>
                <a:gd name="T57" fmla="*/ 307 h 333"/>
                <a:gd name="T58" fmla="*/ 28 w 426"/>
                <a:gd name="T59" fmla="*/ 290 h 333"/>
                <a:gd name="T60" fmla="*/ 15 w 426"/>
                <a:gd name="T61" fmla="*/ 271 h 333"/>
                <a:gd name="T62" fmla="*/ 6 w 426"/>
                <a:gd name="T63" fmla="*/ 249 h 333"/>
                <a:gd name="T64" fmla="*/ 0 w 426"/>
                <a:gd name="T65" fmla="*/ 225 h 333"/>
                <a:gd name="T66" fmla="*/ 0 w 426"/>
                <a:gd name="T67" fmla="*/ 201 h 333"/>
                <a:gd name="T68" fmla="*/ 7 w 426"/>
                <a:gd name="T69" fmla="*/ 178 h 333"/>
                <a:gd name="T70" fmla="*/ 20 w 426"/>
                <a:gd name="T71" fmla="*/ 154 h 333"/>
                <a:gd name="T72" fmla="*/ 43 w 426"/>
                <a:gd name="T73" fmla="*/ 132 h 333"/>
                <a:gd name="T74" fmla="*/ 47 w 426"/>
                <a:gd name="T75" fmla="*/ 131 h 333"/>
                <a:gd name="T76" fmla="*/ 59 w 426"/>
                <a:gd name="T77" fmla="*/ 125 h 333"/>
                <a:gd name="T78" fmla="*/ 75 w 426"/>
                <a:gd name="T79" fmla="*/ 116 h 333"/>
                <a:gd name="T80" fmla="*/ 97 w 426"/>
                <a:gd name="T81" fmla="*/ 104 h 333"/>
                <a:gd name="T82" fmla="*/ 122 w 426"/>
                <a:gd name="T83" fmla="*/ 91 h 333"/>
                <a:gd name="T84" fmla="*/ 152 w 426"/>
                <a:gd name="T85" fmla="*/ 76 h 333"/>
                <a:gd name="T86" fmla="*/ 181 w 426"/>
                <a:gd name="T87" fmla="*/ 62 h 333"/>
                <a:gd name="T88" fmla="*/ 212 w 426"/>
                <a:gd name="T89" fmla="*/ 47 h 333"/>
                <a:gd name="T90" fmla="*/ 241 w 426"/>
                <a:gd name="T91" fmla="*/ 34 h 333"/>
                <a:gd name="T92" fmla="*/ 269 w 426"/>
                <a:gd name="T93" fmla="*/ 20 h 333"/>
                <a:gd name="T94" fmla="*/ 296 w 426"/>
                <a:gd name="T95" fmla="*/ 10 h 333"/>
                <a:gd name="T96" fmla="*/ 317 w 426"/>
                <a:gd name="T97" fmla="*/ 1 h 333"/>
                <a:gd name="T98" fmla="*/ 317 w 426"/>
                <a:gd name="T99" fmla="*/ 1 h 3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26"/>
                <a:gd name="T151" fmla="*/ 0 h 333"/>
                <a:gd name="T152" fmla="*/ 426 w 426"/>
                <a:gd name="T153" fmla="*/ 333 h 33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26" h="333">
                  <a:moveTo>
                    <a:pt x="317" y="1"/>
                  </a:moveTo>
                  <a:lnTo>
                    <a:pt x="337" y="0"/>
                  </a:lnTo>
                  <a:lnTo>
                    <a:pt x="355" y="6"/>
                  </a:lnTo>
                  <a:lnTo>
                    <a:pt x="374" y="19"/>
                  </a:lnTo>
                  <a:lnTo>
                    <a:pt x="389" y="38"/>
                  </a:lnTo>
                  <a:lnTo>
                    <a:pt x="403" y="62"/>
                  </a:lnTo>
                  <a:lnTo>
                    <a:pt x="414" y="87"/>
                  </a:lnTo>
                  <a:lnTo>
                    <a:pt x="423" y="113"/>
                  </a:lnTo>
                  <a:lnTo>
                    <a:pt x="426" y="141"/>
                  </a:lnTo>
                  <a:lnTo>
                    <a:pt x="426" y="166"/>
                  </a:lnTo>
                  <a:lnTo>
                    <a:pt x="420" y="190"/>
                  </a:lnTo>
                  <a:lnTo>
                    <a:pt x="408" y="209"/>
                  </a:lnTo>
                  <a:lnTo>
                    <a:pt x="390" y="221"/>
                  </a:lnTo>
                  <a:lnTo>
                    <a:pt x="368" y="231"/>
                  </a:lnTo>
                  <a:lnTo>
                    <a:pt x="343" y="241"/>
                  </a:lnTo>
                  <a:lnTo>
                    <a:pt x="317" y="252"/>
                  </a:lnTo>
                  <a:lnTo>
                    <a:pt x="289" y="262"/>
                  </a:lnTo>
                  <a:lnTo>
                    <a:pt x="259" y="272"/>
                  </a:lnTo>
                  <a:lnTo>
                    <a:pt x="231" y="282"/>
                  </a:lnTo>
                  <a:lnTo>
                    <a:pt x="203" y="291"/>
                  </a:lnTo>
                  <a:lnTo>
                    <a:pt x="177" y="300"/>
                  </a:lnTo>
                  <a:lnTo>
                    <a:pt x="153" y="309"/>
                  </a:lnTo>
                  <a:lnTo>
                    <a:pt x="131" y="316"/>
                  </a:lnTo>
                  <a:lnTo>
                    <a:pt x="113" y="324"/>
                  </a:lnTo>
                  <a:lnTo>
                    <a:pt x="100" y="330"/>
                  </a:lnTo>
                  <a:lnTo>
                    <a:pt x="88" y="333"/>
                  </a:lnTo>
                  <a:lnTo>
                    <a:pt x="73" y="330"/>
                  </a:lnTo>
                  <a:lnTo>
                    <a:pt x="57" y="321"/>
                  </a:lnTo>
                  <a:lnTo>
                    <a:pt x="43" y="307"/>
                  </a:lnTo>
                  <a:lnTo>
                    <a:pt x="28" y="290"/>
                  </a:lnTo>
                  <a:lnTo>
                    <a:pt x="15" y="271"/>
                  </a:lnTo>
                  <a:lnTo>
                    <a:pt x="6" y="249"/>
                  </a:lnTo>
                  <a:lnTo>
                    <a:pt x="0" y="225"/>
                  </a:lnTo>
                  <a:lnTo>
                    <a:pt x="0" y="201"/>
                  </a:lnTo>
                  <a:lnTo>
                    <a:pt x="7" y="178"/>
                  </a:lnTo>
                  <a:lnTo>
                    <a:pt x="20" y="154"/>
                  </a:lnTo>
                  <a:lnTo>
                    <a:pt x="43" y="132"/>
                  </a:lnTo>
                  <a:lnTo>
                    <a:pt x="47" y="131"/>
                  </a:lnTo>
                  <a:lnTo>
                    <a:pt x="59" y="125"/>
                  </a:lnTo>
                  <a:lnTo>
                    <a:pt x="75" y="116"/>
                  </a:lnTo>
                  <a:lnTo>
                    <a:pt x="97" y="104"/>
                  </a:lnTo>
                  <a:lnTo>
                    <a:pt x="122" y="91"/>
                  </a:lnTo>
                  <a:lnTo>
                    <a:pt x="152" y="76"/>
                  </a:lnTo>
                  <a:lnTo>
                    <a:pt x="181" y="62"/>
                  </a:lnTo>
                  <a:lnTo>
                    <a:pt x="212" y="47"/>
                  </a:lnTo>
                  <a:lnTo>
                    <a:pt x="241" y="34"/>
                  </a:lnTo>
                  <a:lnTo>
                    <a:pt x="269" y="20"/>
                  </a:lnTo>
                  <a:lnTo>
                    <a:pt x="296" y="10"/>
                  </a:lnTo>
                  <a:lnTo>
                    <a:pt x="317" y="1"/>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9" name="Freeform 544"/>
            <p:cNvSpPr>
              <a:spLocks/>
            </p:cNvSpPr>
            <p:nvPr/>
          </p:nvSpPr>
          <p:spPr bwMode="auto">
            <a:xfrm>
              <a:off x="3085" y="2269"/>
              <a:ext cx="116" cy="98"/>
            </a:xfrm>
            <a:custGeom>
              <a:avLst/>
              <a:gdLst>
                <a:gd name="T0" fmla="*/ 262 w 348"/>
                <a:gd name="T1" fmla="*/ 0 h 296"/>
                <a:gd name="T2" fmla="*/ 279 w 348"/>
                <a:gd name="T3" fmla="*/ 0 h 296"/>
                <a:gd name="T4" fmla="*/ 293 w 348"/>
                <a:gd name="T5" fmla="*/ 6 h 296"/>
                <a:gd name="T6" fmla="*/ 308 w 348"/>
                <a:gd name="T7" fmla="*/ 19 h 296"/>
                <a:gd name="T8" fmla="*/ 320 w 348"/>
                <a:gd name="T9" fmla="*/ 37 h 296"/>
                <a:gd name="T10" fmla="*/ 332 w 348"/>
                <a:gd name="T11" fmla="*/ 59 h 296"/>
                <a:gd name="T12" fmla="*/ 339 w 348"/>
                <a:gd name="T13" fmla="*/ 84 h 296"/>
                <a:gd name="T14" fmla="*/ 345 w 348"/>
                <a:gd name="T15" fmla="*/ 109 h 296"/>
                <a:gd name="T16" fmla="*/ 348 w 348"/>
                <a:gd name="T17" fmla="*/ 134 h 296"/>
                <a:gd name="T18" fmla="*/ 346 w 348"/>
                <a:gd name="T19" fmla="*/ 158 h 296"/>
                <a:gd name="T20" fmla="*/ 340 w 348"/>
                <a:gd name="T21" fmla="*/ 179 h 296"/>
                <a:gd name="T22" fmla="*/ 330 w 348"/>
                <a:gd name="T23" fmla="*/ 195 h 296"/>
                <a:gd name="T24" fmla="*/ 315 w 348"/>
                <a:gd name="T25" fmla="*/ 205 h 296"/>
                <a:gd name="T26" fmla="*/ 298 w 348"/>
                <a:gd name="T27" fmla="*/ 214 h 296"/>
                <a:gd name="T28" fmla="*/ 277 w 348"/>
                <a:gd name="T29" fmla="*/ 223 h 296"/>
                <a:gd name="T30" fmla="*/ 255 w 348"/>
                <a:gd name="T31" fmla="*/ 232 h 296"/>
                <a:gd name="T32" fmla="*/ 233 w 348"/>
                <a:gd name="T33" fmla="*/ 239 h 296"/>
                <a:gd name="T34" fmla="*/ 209 w 348"/>
                <a:gd name="T35" fmla="*/ 248 h 296"/>
                <a:gd name="T36" fmla="*/ 186 w 348"/>
                <a:gd name="T37" fmla="*/ 255 h 296"/>
                <a:gd name="T38" fmla="*/ 162 w 348"/>
                <a:gd name="T39" fmla="*/ 262 h 296"/>
                <a:gd name="T40" fmla="*/ 142 w 348"/>
                <a:gd name="T41" fmla="*/ 270 h 296"/>
                <a:gd name="T42" fmla="*/ 121 w 348"/>
                <a:gd name="T43" fmla="*/ 277 h 296"/>
                <a:gd name="T44" fmla="*/ 105 w 348"/>
                <a:gd name="T45" fmla="*/ 283 h 296"/>
                <a:gd name="T46" fmla="*/ 90 w 348"/>
                <a:gd name="T47" fmla="*/ 289 h 296"/>
                <a:gd name="T48" fmla="*/ 78 w 348"/>
                <a:gd name="T49" fmla="*/ 293 h 296"/>
                <a:gd name="T50" fmla="*/ 69 w 348"/>
                <a:gd name="T51" fmla="*/ 296 h 296"/>
                <a:gd name="T52" fmla="*/ 56 w 348"/>
                <a:gd name="T53" fmla="*/ 292 h 296"/>
                <a:gd name="T54" fmla="*/ 44 w 348"/>
                <a:gd name="T55" fmla="*/ 283 h 296"/>
                <a:gd name="T56" fmla="*/ 31 w 348"/>
                <a:gd name="T57" fmla="*/ 271 h 296"/>
                <a:gd name="T58" fmla="*/ 19 w 348"/>
                <a:gd name="T59" fmla="*/ 255 h 296"/>
                <a:gd name="T60" fmla="*/ 10 w 348"/>
                <a:gd name="T61" fmla="*/ 236 h 296"/>
                <a:gd name="T62" fmla="*/ 3 w 348"/>
                <a:gd name="T63" fmla="*/ 217 h 296"/>
                <a:gd name="T64" fmla="*/ 0 w 348"/>
                <a:gd name="T65" fmla="*/ 195 h 296"/>
                <a:gd name="T66" fmla="*/ 0 w 348"/>
                <a:gd name="T67" fmla="*/ 173 h 296"/>
                <a:gd name="T68" fmla="*/ 6 w 348"/>
                <a:gd name="T69" fmla="*/ 151 h 296"/>
                <a:gd name="T70" fmla="*/ 19 w 348"/>
                <a:gd name="T71" fmla="*/ 130 h 296"/>
                <a:gd name="T72" fmla="*/ 37 w 348"/>
                <a:gd name="T73" fmla="*/ 111 h 296"/>
                <a:gd name="T74" fmla="*/ 41 w 348"/>
                <a:gd name="T75" fmla="*/ 109 h 296"/>
                <a:gd name="T76" fmla="*/ 50 w 348"/>
                <a:gd name="T77" fmla="*/ 105 h 296"/>
                <a:gd name="T78" fmla="*/ 64 w 348"/>
                <a:gd name="T79" fmla="*/ 97 h 296"/>
                <a:gd name="T80" fmla="*/ 81 w 348"/>
                <a:gd name="T81" fmla="*/ 87 h 296"/>
                <a:gd name="T82" fmla="*/ 103 w 348"/>
                <a:gd name="T83" fmla="*/ 77 h 296"/>
                <a:gd name="T84" fmla="*/ 125 w 348"/>
                <a:gd name="T85" fmla="*/ 64 h 296"/>
                <a:gd name="T86" fmla="*/ 150 w 348"/>
                <a:gd name="T87" fmla="*/ 52 h 296"/>
                <a:gd name="T88" fmla="*/ 175 w 348"/>
                <a:gd name="T89" fmla="*/ 39 h 296"/>
                <a:gd name="T90" fmla="*/ 201 w 348"/>
                <a:gd name="T91" fmla="*/ 27 h 296"/>
                <a:gd name="T92" fmla="*/ 224 w 348"/>
                <a:gd name="T93" fmla="*/ 16 h 296"/>
                <a:gd name="T94" fmla="*/ 245 w 348"/>
                <a:gd name="T95" fmla="*/ 8 h 296"/>
                <a:gd name="T96" fmla="*/ 262 w 348"/>
                <a:gd name="T97" fmla="*/ 0 h 296"/>
                <a:gd name="T98" fmla="*/ 262 w 348"/>
                <a:gd name="T99" fmla="*/ 0 h 29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48"/>
                <a:gd name="T151" fmla="*/ 0 h 296"/>
                <a:gd name="T152" fmla="*/ 348 w 348"/>
                <a:gd name="T153" fmla="*/ 296 h 29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48" h="296">
                  <a:moveTo>
                    <a:pt x="262" y="0"/>
                  </a:moveTo>
                  <a:lnTo>
                    <a:pt x="279" y="0"/>
                  </a:lnTo>
                  <a:lnTo>
                    <a:pt x="293" y="6"/>
                  </a:lnTo>
                  <a:lnTo>
                    <a:pt x="308" y="19"/>
                  </a:lnTo>
                  <a:lnTo>
                    <a:pt x="320" y="37"/>
                  </a:lnTo>
                  <a:lnTo>
                    <a:pt x="332" y="59"/>
                  </a:lnTo>
                  <a:lnTo>
                    <a:pt x="339" y="84"/>
                  </a:lnTo>
                  <a:lnTo>
                    <a:pt x="345" y="109"/>
                  </a:lnTo>
                  <a:lnTo>
                    <a:pt x="348" y="134"/>
                  </a:lnTo>
                  <a:lnTo>
                    <a:pt x="346" y="158"/>
                  </a:lnTo>
                  <a:lnTo>
                    <a:pt x="340" y="179"/>
                  </a:lnTo>
                  <a:lnTo>
                    <a:pt x="330" y="195"/>
                  </a:lnTo>
                  <a:lnTo>
                    <a:pt x="315" y="205"/>
                  </a:lnTo>
                  <a:lnTo>
                    <a:pt x="298" y="214"/>
                  </a:lnTo>
                  <a:lnTo>
                    <a:pt x="277" y="223"/>
                  </a:lnTo>
                  <a:lnTo>
                    <a:pt x="255" y="232"/>
                  </a:lnTo>
                  <a:lnTo>
                    <a:pt x="233" y="239"/>
                  </a:lnTo>
                  <a:lnTo>
                    <a:pt x="209" y="248"/>
                  </a:lnTo>
                  <a:lnTo>
                    <a:pt x="186" y="255"/>
                  </a:lnTo>
                  <a:lnTo>
                    <a:pt x="162" y="262"/>
                  </a:lnTo>
                  <a:lnTo>
                    <a:pt x="142" y="270"/>
                  </a:lnTo>
                  <a:lnTo>
                    <a:pt x="121" y="277"/>
                  </a:lnTo>
                  <a:lnTo>
                    <a:pt x="105" y="283"/>
                  </a:lnTo>
                  <a:lnTo>
                    <a:pt x="90" y="289"/>
                  </a:lnTo>
                  <a:lnTo>
                    <a:pt x="78" y="293"/>
                  </a:lnTo>
                  <a:lnTo>
                    <a:pt x="69" y="296"/>
                  </a:lnTo>
                  <a:lnTo>
                    <a:pt x="56" y="292"/>
                  </a:lnTo>
                  <a:lnTo>
                    <a:pt x="44" y="283"/>
                  </a:lnTo>
                  <a:lnTo>
                    <a:pt x="31" y="271"/>
                  </a:lnTo>
                  <a:lnTo>
                    <a:pt x="19" y="255"/>
                  </a:lnTo>
                  <a:lnTo>
                    <a:pt x="10" y="236"/>
                  </a:lnTo>
                  <a:lnTo>
                    <a:pt x="3" y="217"/>
                  </a:lnTo>
                  <a:lnTo>
                    <a:pt x="0" y="195"/>
                  </a:lnTo>
                  <a:lnTo>
                    <a:pt x="0" y="173"/>
                  </a:lnTo>
                  <a:lnTo>
                    <a:pt x="6" y="151"/>
                  </a:lnTo>
                  <a:lnTo>
                    <a:pt x="19" y="130"/>
                  </a:lnTo>
                  <a:lnTo>
                    <a:pt x="37" y="111"/>
                  </a:lnTo>
                  <a:lnTo>
                    <a:pt x="41" y="109"/>
                  </a:lnTo>
                  <a:lnTo>
                    <a:pt x="50" y="105"/>
                  </a:lnTo>
                  <a:lnTo>
                    <a:pt x="64" y="97"/>
                  </a:lnTo>
                  <a:lnTo>
                    <a:pt x="81" y="87"/>
                  </a:lnTo>
                  <a:lnTo>
                    <a:pt x="103" y="77"/>
                  </a:lnTo>
                  <a:lnTo>
                    <a:pt x="125" y="64"/>
                  </a:lnTo>
                  <a:lnTo>
                    <a:pt x="150" y="52"/>
                  </a:lnTo>
                  <a:lnTo>
                    <a:pt x="175" y="39"/>
                  </a:lnTo>
                  <a:lnTo>
                    <a:pt x="201" y="27"/>
                  </a:lnTo>
                  <a:lnTo>
                    <a:pt x="224" y="16"/>
                  </a:lnTo>
                  <a:lnTo>
                    <a:pt x="245" y="8"/>
                  </a:lnTo>
                  <a:lnTo>
                    <a:pt x="262" y="0"/>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0" name="Freeform 545"/>
            <p:cNvSpPr>
              <a:spLocks/>
            </p:cNvSpPr>
            <p:nvPr/>
          </p:nvSpPr>
          <p:spPr bwMode="auto">
            <a:xfrm>
              <a:off x="3096" y="2275"/>
              <a:ext cx="90" cy="87"/>
            </a:xfrm>
            <a:custGeom>
              <a:avLst/>
              <a:gdLst>
                <a:gd name="T0" fmla="*/ 208 w 270"/>
                <a:gd name="T1" fmla="*/ 0 h 261"/>
                <a:gd name="T2" fmla="*/ 221 w 270"/>
                <a:gd name="T3" fmla="*/ 0 h 261"/>
                <a:gd name="T4" fmla="*/ 233 w 270"/>
                <a:gd name="T5" fmla="*/ 8 h 261"/>
                <a:gd name="T6" fmla="*/ 243 w 270"/>
                <a:gd name="T7" fmla="*/ 20 h 261"/>
                <a:gd name="T8" fmla="*/ 252 w 270"/>
                <a:gd name="T9" fmla="*/ 37 h 261"/>
                <a:gd name="T10" fmla="*/ 259 w 270"/>
                <a:gd name="T11" fmla="*/ 58 h 261"/>
                <a:gd name="T12" fmla="*/ 265 w 270"/>
                <a:gd name="T13" fmla="*/ 80 h 261"/>
                <a:gd name="T14" fmla="*/ 268 w 270"/>
                <a:gd name="T15" fmla="*/ 104 h 261"/>
                <a:gd name="T16" fmla="*/ 270 w 270"/>
                <a:gd name="T17" fmla="*/ 127 h 261"/>
                <a:gd name="T18" fmla="*/ 268 w 270"/>
                <a:gd name="T19" fmla="*/ 148 h 261"/>
                <a:gd name="T20" fmla="*/ 264 w 270"/>
                <a:gd name="T21" fmla="*/ 167 h 261"/>
                <a:gd name="T22" fmla="*/ 255 w 270"/>
                <a:gd name="T23" fmla="*/ 182 h 261"/>
                <a:gd name="T24" fmla="*/ 243 w 270"/>
                <a:gd name="T25" fmla="*/ 190 h 261"/>
                <a:gd name="T26" fmla="*/ 230 w 270"/>
                <a:gd name="T27" fmla="*/ 198 h 261"/>
                <a:gd name="T28" fmla="*/ 214 w 270"/>
                <a:gd name="T29" fmla="*/ 205 h 261"/>
                <a:gd name="T30" fmla="*/ 196 w 270"/>
                <a:gd name="T31" fmla="*/ 211 h 261"/>
                <a:gd name="T32" fmla="*/ 178 w 270"/>
                <a:gd name="T33" fmla="*/ 218 h 261"/>
                <a:gd name="T34" fmla="*/ 159 w 270"/>
                <a:gd name="T35" fmla="*/ 224 h 261"/>
                <a:gd name="T36" fmla="*/ 141 w 270"/>
                <a:gd name="T37" fmla="*/ 230 h 261"/>
                <a:gd name="T38" fmla="*/ 122 w 270"/>
                <a:gd name="T39" fmla="*/ 236 h 261"/>
                <a:gd name="T40" fmla="*/ 106 w 270"/>
                <a:gd name="T41" fmla="*/ 242 h 261"/>
                <a:gd name="T42" fmla="*/ 90 w 270"/>
                <a:gd name="T43" fmla="*/ 246 h 261"/>
                <a:gd name="T44" fmla="*/ 77 w 270"/>
                <a:gd name="T45" fmla="*/ 252 h 261"/>
                <a:gd name="T46" fmla="*/ 65 w 270"/>
                <a:gd name="T47" fmla="*/ 257 h 261"/>
                <a:gd name="T48" fmla="*/ 56 w 270"/>
                <a:gd name="T49" fmla="*/ 260 h 261"/>
                <a:gd name="T50" fmla="*/ 49 w 270"/>
                <a:gd name="T51" fmla="*/ 261 h 261"/>
                <a:gd name="T52" fmla="*/ 40 w 270"/>
                <a:gd name="T53" fmla="*/ 257 h 261"/>
                <a:gd name="T54" fmla="*/ 31 w 270"/>
                <a:gd name="T55" fmla="*/ 248 h 261"/>
                <a:gd name="T56" fmla="*/ 22 w 270"/>
                <a:gd name="T57" fmla="*/ 236 h 261"/>
                <a:gd name="T58" fmla="*/ 13 w 270"/>
                <a:gd name="T59" fmla="*/ 221 h 261"/>
                <a:gd name="T60" fmla="*/ 6 w 270"/>
                <a:gd name="T61" fmla="*/ 204 h 261"/>
                <a:gd name="T62" fmla="*/ 2 w 270"/>
                <a:gd name="T63" fmla="*/ 185 h 261"/>
                <a:gd name="T64" fmla="*/ 0 w 270"/>
                <a:gd name="T65" fmla="*/ 164 h 261"/>
                <a:gd name="T66" fmla="*/ 2 w 270"/>
                <a:gd name="T67" fmla="*/ 145 h 261"/>
                <a:gd name="T68" fmla="*/ 6 w 270"/>
                <a:gd name="T69" fmla="*/ 126 h 261"/>
                <a:gd name="T70" fmla="*/ 16 w 270"/>
                <a:gd name="T71" fmla="*/ 106 h 261"/>
                <a:gd name="T72" fmla="*/ 31 w 270"/>
                <a:gd name="T73" fmla="*/ 90 h 261"/>
                <a:gd name="T74" fmla="*/ 34 w 270"/>
                <a:gd name="T75" fmla="*/ 89 h 261"/>
                <a:gd name="T76" fmla="*/ 41 w 270"/>
                <a:gd name="T77" fmla="*/ 86 h 261"/>
                <a:gd name="T78" fmla="*/ 53 w 270"/>
                <a:gd name="T79" fmla="*/ 78 h 261"/>
                <a:gd name="T80" fmla="*/ 66 w 270"/>
                <a:gd name="T81" fmla="*/ 71 h 261"/>
                <a:gd name="T82" fmla="*/ 84 w 270"/>
                <a:gd name="T83" fmla="*/ 62 h 261"/>
                <a:gd name="T84" fmla="*/ 102 w 270"/>
                <a:gd name="T85" fmla="*/ 52 h 261"/>
                <a:gd name="T86" fmla="*/ 121 w 270"/>
                <a:gd name="T87" fmla="*/ 42 h 261"/>
                <a:gd name="T88" fmla="*/ 141 w 270"/>
                <a:gd name="T89" fmla="*/ 31 h 261"/>
                <a:gd name="T90" fmla="*/ 161 w 270"/>
                <a:gd name="T91" fmla="*/ 21 h 261"/>
                <a:gd name="T92" fmla="*/ 178 w 270"/>
                <a:gd name="T93" fmla="*/ 12 h 261"/>
                <a:gd name="T94" fmla="*/ 195 w 270"/>
                <a:gd name="T95" fmla="*/ 6 h 261"/>
                <a:gd name="T96" fmla="*/ 208 w 270"/>
                <a:gd name="T97" fmla="*/ 0 h 261"/>
                <a:gd name="T98" fmla="*/ 208 w 270"/>
                <a:gd name="T99" fmla="*/ 0 h 2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0"/>
                <a:gd name="T151" fmla="*/ 0 h 261"/>
                <a:gd name="T152" fmla="*/ 270 w 270"/>
                <a:gd name="T153" fmla="*/ 261 h 26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0" h="261">
                  <a:moveTo>
                    <a:pt x="208" y="0"/>
                  </a:moveTo>
                  <a:lnTo>
                    <a:pt x="221" y="0"/>
                  </a:lnTo>
                  <a:lnTo>
                    <a:pt x="233" y="8"/>
                  </a:lnTo>
                  <a:lnTo>
                    <a:pt x="243" y="20"/>
                  </a:lnTo>
                  <a:lnTo>
                    <a:pt x="252" y="37"/>
                  </a:lnTo>
                  <a:lnTo>
                    <a:pt x="259" y="58"/>
                  </a:lnTo>
                  <a:lnTo>
                    <a:pt x="265" y="80"/>
                  </a:lnTo>
                  <a:lnTo>
                    <a:pt x="268" y="104"/>
                  </a:lnTo>
                  <a:lnTo>
                    <a:pt x="270" y="127"/>
                  </a:lnTo>
                  <a:lnTo>
                    <a:pt x="268" y="148"/>
                  </a:lnTo>
                  <a:lnTo>
                    <a:pt x="264" y="167"/>
                  </a:lnTo>
                  <a:lnTo>
                    <a:pt x="255" y="182"/>
                  </a:lnTo>
                  <a:lnTo>
                    <a:pt x="243" y="190"/>
                  </a:lnTo>
                  <a:lnTo>
                    <a:pt x="230" y="198"/>
                  </a:lnTo>
                  <a:lnTo>
                    <a:pt x="214" y="205"/>
                  </a:lnTo>
                  <a:lnTo>
                    <a:pt x="196" y="211"/>
                  </a:lnTo>
                  <a:lnTo>
                    <a:pt x="178" y="218"/>
                  </a:lnTo>
                  <a:lnTo>
                    <a:pt x="159" y="224"/>
                  </a:lnTo>
                  <a:lnTo>
                    <a:pt x="141" y="230"/>
                  </a:lnTo>
                  <a:lnTo>
                    <a:pt x="122" y="236"/>
                  </a:lnTo>
                  <a:lnTo>
                    <a:pt x="106" y="242"/>
                  </a:lnTo>
                  <a:lnTo>
                    <a:pt x="90" y="246"/>
                  </a:lnTo>
                  <a:lnTo>
                    <a:pt x="77" y="252"/>
                  </a:lnTo>
                  <a:lnTo>
                    <a:pt x="65" y="257"/>
                  </a:lnTo>
                  <a:lnTo>
                    <a:pt x="56" y="260"/>
                  </a:lnTo>
                  <a:lnTo>
                    <a:pt x="49" y="261"/>
                  </a:lnTo>
                  <a:lnTo>
                    <a:pt x="40" y="257"/>
                  </a:lnTo>
                  <a:lnTo>
                    <a:pt x="31" y="248"/>
                  </a:lnTo>
                  <a:lnTo>
                    <a:pt x="22" y="236"/>
                  </a:lnTo>
                  <a:lnTo>
                    <a:pt x="13" y="221"/>
                  </a:lnTo>
                  <a:lnTo>
                    <a:pt x="6" y="204"/>
                  </a:lnTo>
                  <a:lnTo>
                    <a:pt x="2" y="185"/>
                  </a:lnTo>
                  <a:lnTo>
                    <a:pt x="0" y="164"/>
                  </a:lnTo>
                  <a:lnTo>
                    <a:pt x="2" y="145"/>
                  </a:lnTo>
                  <a:lnTo>
                    <a:pt x="6" y="126"/>
                  </a:lnTo>
                  <a:lnTo>
                    <a:pt x="16" y="106"/>
                  </a:lnTo>
                  <a:lnTo>
                    <a:pt x="31" y="90"/>
                  </a:lnTo>
                  <a:lnTo>
                    <a:pt x="34" y="89"/>
                  </a:lnTo>
                  <a:lnTo>
                    <a:pt x="41" y="86"/>
                  </a:lnTo>
                  <a:lnTo>
                    <a:pt x="53" y="78"/>
                  </a:lnTo>
                  <a:lnTo>
                    <a:pt x="66" y="71"/>
                  </a:lnTo>
                  <a:lnTo>
                    <a:pt x="84" y="62"/>
                  </a:lnTo>
                  <a:lnTo>
                    <a:pt x="102" y="52"/>
                  </a:lnTo>
                  <a:lnTo>
                    <a:pt x="121" y="42"/>
                  </a:lnTo>
                  <a:lnTo>
                    <a:pt x="141" y="31"/>
                  </a:lnTo>
                  <a:lnTo>
                    <a:pt x="161" y="21"/>
                  </a:lnTo>
                  <a:lnTo>
                    <a:pt x="178" y="12"/>
                  </a:lnTo>
                  <a:lnTo>
                    <a:pt x="195" y="6"/>
                  </a:lnTo>
                  <a:lnTo>
                    <a:pt x="208" y="0"/>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1" name="Freeform 546"/>
            <p:cNvSpPr>
              <a:spLocks/>
            </p:cNvSpPr>
            <p:nvPr/>
          </p:nvSpPr>
          <p:spPr bwMode="auto">
            <a:xfrm>
              <a:off x="3108" y="2282"/>
              <a:ext cx="64" cy="75"/>
            </a:xfrm>
            <a:custGeom>
              <a:avLst/>
              <a:gdLst>
                <a:gd name="T0" fmla="*/ 25 w 193"/>
                <a:gd name="T1" fmla="*/ 67 h 225"/>
                <a:gd name="T2" fmla="*/ 28 w 193"/>
                <a:gd name="T3" fmla="*/ 67 h 225"/>
                <a:gd name="T4" fmla="*/ 32 w 193"/>
                <a:gd name="T5" fmla="*/ 64 h 225"/>
                <a:gd name="T6" fmla="*/ 41 w 193"/>
                <a:gd name="T7" fmla="*/ 58 h 225"/>
                <a:gd name="T8" fmla="*/ 52 w 193"/>
                <a:gd name="T9" fmla="*/ 53 h 225"/>
                <a:gd name="T10" fmla="*/ 63 w 193"/>
                <a:gd name="T11" fmla="*/ 45 h 225"/>
                <a:gd name="T12" fmla="*/ 77 w 193"/>
                <a:gd name="T13" fmla="*/ 38 h 225"/>
                <a:gd name="T14" fmla="*/ 91 w 193"/>
                <a:gd name="T15" fmla="*/ 31 h 225"/>
                <a:gd name="T16" fmla="*/ 106 w 193"/>
                <a:gd name="T17" fmla="*/ 23 h 225"/>
                <a:gd name="T18" fmla="*/ 121 w 193"/>
                <a:gd name="T19" fmla="*/ 16 h 225"/>
                <a:gd name="T20" fmla="*/ 134 w 193"/>
                <a:gd name="T21" fmla="*/ 8 h 225"/>
                <a:gd name="T22" fmla="*/ 146 w 193"/>
                <a:gd name="T23" fmla="*/ 4 h 225"/>
                <a:gd name="T24" fmla="*/ 155 w 193"/>
                <a:gd name="T25" fmla="*/ 0 h 225"/>
                <a:gd name="T26" fmla="*/ 163 w 193"/>
                <a:gd name="T27" fmla="*/ 1 h 225"/>
                <a:gd name="T28" fmla="*/ 171 w 193"/>
                <a:gd name="T29" fmla="*/ 8 h 225"/>
                <a:gd name="T30" fmla="*/ 178 w 193"/>
                <a:gd name="T31" fmla="*/ 20 h 225"/>
                <a:gd name="T32" fmla="*/ 184 w 193"/>
                <a:gd name="T33" fmla="*/ 36 h 225"/>
                <a:gd name="T34" fmla="*/ 189 w 193"/>
                <a:gd name="T35" fmla="*/ 56 h 225"/>
                <a:gd name="T36" fmla="*/ 191 w 193"/>
                <a:gd name="T37" fmla="*/ 76 h 225"/>
                <a:gd name="T38" fmla="*/ 193 w 193"/>
                <a:gd name="T39" fmla="*/ 98 h 225"/>
                <a:gd name="T40" fmla="*/ 191 w 193"/>
                <a:gd name="T41" fmla="*/ 119 h 225"/>
                <a:gd name="T42" fmla="*/ 190 w 193"/>
                <a:gd name="T43" fmla="*/ 138 h 225"/>
                <a:gd name="T44" fmla="*/ 186 w 193"/>
                <a:gd name="T45" fmla="*/ 154 h 225"/>
                <a:gd name="T46" fmla="*/ 178 w 193"/>
                <a:gd name="T47" fmla="*/ 167 h 225"/>
                <a:gd name="T48" fmla="*/ 169 w 193"/>
                <a:gd name="T49" fmla="*/ 175 h 225"/>
                <a:gd name="T50" fmla="*/ 161 w 193"/>
                <a:gd name="T51" fmla="*/ 181 h 225"/>
                <a:gd name="T52" fmla="*/ 149 w 193"/>
                <a:gd name="T53" fmla="*/ 185 h 225"/>
                <a:gd name="T54" fmla="*/ 135 w 193"/>
                <a:gd name="T55" fmla="*/ 190 h 225"/>
                <a:gd name="T56" fmla="*/ 122 w 193"/>
                <a:gd name="T57" fmla="*/ 195 h 225"/>
                <a:gd name="T58" fmla="*/ 109 w 193"/>
                <a:gd name="T59" fmla="*/ 198 h 225"/>
                <a:gd name="T60" fmla="*/ 96 w 193"/>
                <a:gd name="T61" fmla="*/ 203 h 225"/>
                <a:gd name="T62" fmla="*/ 84 w 193"/>
                <a:gd name="T63" fmla="*/ 207 h 225"/>
                <a:gd name="T64" fmla="*/ 72 w 193"/>
                <a:gd name="T65" fmla="*/ 210 h 225"/>
                <a:gd name="T66" fmla="*/ 60 w 193"/>
                <a:gd name="T67" fmla="*/ 215 h 225"/>
                <a:gd name="T68" fmla="*/ 50 w 193"/>
                <a:gd name="T69" fmla="*/ 218 h 225"/>
                <a:gd name="T70" fmla="*/ 43 w 193"/>
                <a:gd name="T71" fmla="*/ 221 h 225"/>
                <a:gd name="T72" fmla="*/ 35 w 193"/>
                <a:gd name="T73" fmla="*/ 223 h 225"/>
                <a:gd name="T74" fmla="*/ 31 w 193"/>
                <a:gd name="T75" fmla="*/ 225 h 225"/>
                <a:gd name="T76" fmla="*/ 25 w 193"/>
                <a:gd name="T77" fmla="*/ 221 h 225"/>
                <a:gd name="T78" fmla="*/ 18 w 193"/>
                <a:gd name="T79" fmla="*/ 212 h 225"/>
                <a:gd name="T80" fmla="*/ 12 w 193"/>
                <a:gd name="T81" fmla="*/ 200 h 225"/>
                <a:gd name="T82" fmla="*/ 7 w 193"/>
                <a:gd name="T83" fmla="*/ 185 h 225"/>
                <a:gd name="T84" fmla="*/ 3 w 193"/>
                <a:gd name="T85" fmla="*/ 169 h 225"/>
                <a:gd name="T86" fmla="*/ 1 w 193"/>
                <a:gd name="T87" fmla="*/ 151 h 225"/>
                <a:gd name="T88" fmla="*/ 0 w 193"/>
                <a:gd name="T89" fmla="*/ 134 h 225"/>
                <a:gd name="T90" fmla="*/ 1 w 193"/>
                <a:gd name="T91" fmla="*/ 116 h 225"/>
                <a:gd name="T92" fmla="*/ 7 w 193"/>
                <a:gd name="T93" fmla="*/ 98 h 225"/>
                <a:gd name="T94" fmla="*/ 15 w 193"/>
                <a:gd name="T95" fmla="*/ 82 h 225"/>
                <a:gd name="T96" fmla="*/ 25 w 193"/>
                <a:gd name="T97" fmla="*/ 67 h 225"/>
                <a:gd name="T98" fmla="*/ 25 w 193"/>
                <a:gd name="T99" fmla="*/ 67 h 2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3"/>
                <a:gd name="T151" fmla="*/ 0 h 225"/>
                <a:gd name="T152" fmla="*/ 193 w 193"/>
                <a:gd name="T153" fmla="*/ 225 h 22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3" h="225">
                  <a:moveTo>
                    <a:pt x="25" y="67"/>
                  </a:moveTo>
                  <a:lnTo>
                    <a:pt x="28" y="67"/>
                  </a:lnTo>
                  <a:lnTo>
                    <a:pt x="32" y="64"/>
                  </a:lnTo>
                  <a:lnTo>
                    <a:pt x="41" y="58"/>
                  </a:lnTo>
                  <a:lnTo>
                    <a:pt x="52" y="53"/>
                  </a:lnTo>
                  <a:lnTo>
                    <a:pt x="63" y="45"/>
                  </a:lnTo>
                  <a:lnTo>
                    <a:pt x="77" y="38"/>
                  </a:lnTo>
                  <a:lnTo>
                    <a:pt x="91" y="31"/>
                  </a:lnTo>
                  <a:lnTo>
                    <a:pt x="106" y="23"/>
                  </a:lnTo>
                  <a:lnTo>
                    <a:pt x="121" y="16"/>
                  </a:lnTo>
                  <a:lnTo>
                    <a:pt x="134" y="8"/>
                  </a:lnTo>
                  <a:lnTo>
                    <a:pt x="146" y="4"/>
                  </a:lnTo>
                  <a:lnTo>
                    <a:pt x="155" y="0"/>
                  </a:lnTo>
                  <a:lnTo>
                    <a:pt x="163" y="1"/>
                  </a:lnTo>
                  <a:lnTo>
                    <a:pt x="171" y="8"/>
                  </a:lnTo>
                  <a:lnTo>
                    <a:pt x="178" y="20"/>
                  </a:lnTo>
                  <a:lnTo>
                    <a:pt x="184" y="36"/>
                  </a:lnTo>
                  <a:lnTo>
                    <a:pt x="189" y="56"/>
                  </a:lnTo>
                  <a:lnTo>
                    <a:pt x="191" y="76"/>
                  </a:lnTo>
                  <a:lnTo>
                    <a:pt x="193" y="98"/>
                  </a:lnTo>
                  <a:lnTo>
                    <a:pt x="191" y="119"/>
                  </a:lnTo>
                  <a:lnTo>
                    <a:pt x="190" y="138"/>
                  </a:lnTo>
                  <a:lnTo>
                    <a:pt x="186" y="154"/>
                  </a:lnTo>
                  <a:lnTo>
                    <a:pt x="178" y="167"/>
                  </a:lnTo>
                  <a:lnTo>
                    <a:pt x="169" y="175"/>
                  </a:lnTo>
                  <a:lnTo>
                    <a:pt x="161" y="181"/>
                  </a:lnTo>
                  <a:lnTo>
                    <a:pt x="149" y="185"/>
                  </a:lnTo>
                  <a:lnTo>
                    <a:pt x="135" y="190"/>
                  </a:lnTo>
                  <a:lnTo>
                    <a:pt x="122" y="195"/>
                  </a:lnTo>
                  <a:lnTo>
                    <a:pt x="109" y="198"/>
                  </a:lnTo>
                  <a:lnTo>
                    <a:pt x="96" y="203"/>
                  </a:lnTo>
                  <a:lnTo>
                    <a:pt x="84" y="207"/>
                  </a:lnTo>
                  <a:lnTo>
                    <a:pt x="72" y="210"/>
                  </a:lnTo>
                  <a:lnTo>
                    <a:pt x="60" y="215"/>
                  </a:lnTo>
                  <a:lnTo>
                    <a:pt x="50" y="218"/>
                  </a:lnTo>
                  <a:lnTo>
                    <a:pt x="43" y="221"/>
                  </a:lnTo>
                  <a:lnTo>
                    <a:pt x="35" y="223"/>
                  </a:lnTo>
                  <a:lnTo>
                    <a:pt x="31" y="225"/>
                  </a:lnTo>
                  <a:lnTo>
                    <a:pt x="25" y="221"/>
                  </a:lnTo>
                  <a:lnTo>
                    <a:pt x="18" y="212"/>
                  </a:lnTo>
                  <a:lnTo>
                    <a:pt x="12" y="200"/>
                  </a:lnTo>
                  <a:lnTo>
                    <a:pt x="7" y="185"/>
                  </a:lnTo>
                  <a:lnTo>
                    <a:pt x="3" y="169"/>
                  </a:lnTo>
                  <a:lnTo>
                    <a:pt x="1" y="151"/>
                  </a:lnTo>
                  <a:lnTo>
                    <a:pt x="0" y="134"/>
                  </a:lnTo>
                  <a:lnTo>
                    <a:pt x="1" y="116"/>
                  </a:lnTo>
                  <a:lnTo>
                    <a:pt x="7" y="98"/>
                  </a:lnTo>
                  <a:lnTo>
                    <a:pt x="15" y="82"/>
                  </a:lnTo>
                  <a:lnTo>
                    <a:pt x="25" y="6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2" name="Freeform 547"/>
            <p:cNvSpPr>
              <a:spLocks/>
            </p:cNvSpPr>
            <p:nvPr/>
          </p:nvSpPr>
          <p:spPr bwMode="auto">
            <a:xfrm>
              <a:off x="3229" y="2556"/>
              <a:ext cx="5" cy="1"/>
            </a:xfrm>
            <a:custGeom>
              <a:avLst/>
              <a:gdLst>
                <a:gd name="T0" fmla="*/ 0 w 15"/>
                <a:gd name="T1" fmla="*/ 0 h 1"/>
                <a:gd name="T2" fmla="*/ 8 w 15"/>
                <a:gd name="T3" fmla="*/ 0 h 1"/>
                <a:gd name="T4" fmla="*/ 15 w 15"/>
                <a:gd name="T5" fmla="*/ 0 h 1"/>
                <a:gd name="T6" fmla="*/ 0 w 15"/>
                <a:gd name="T7" fmla="*/ 0 h 1"/>
                <a:gd name="T8" fmla="*/ 0 60000 65536"/>
                <a:gd name="T9" fmla="*/ 0 60000 65536"/>
                <a:gd name="T10" fmla="*/ 0 60000 65536"/>
                <a:gd name="T11" fmla="*/ 0 60000 65536"/>
                <a:gd name="T12" fmla="*/ 0 w 15"/>
                <a:gd name="T13" fmla="*/ 0 h 1"/>
                <a:gd name="T14" fmla="*/ 15 w 15"/>
                <a:gd name="T15" fmla="*/ 1 h 1"/>
              </a:gdLst>
              <a:ahLst/>
              <a:cxnLst>
                <a:cxn ang="T8">
                  <a:pos x="T0" y="T1"/>
                </a:cxn>
                <a:cxn ang="T9">
                  <a:pos x="T2" y="T3"/>
                </a:cxn>
                <a:cxn ang="T10">
                  <a:pos x="T4" y="T5"/>
                </a:cxn>
                <a:cxn ang="T11">
                  <a:pos x="T6" y="T7"/>
                </a:cxn>
              </a:cxnLst>
              <a:rect l="T12" t="T13" r="T14" b="T15"/>
              <a:pathLst>
                <a:path w="15" h="1">
                  <a:moveTo>
                    <a:pt x="0" y="0"/>
                  </a:moveTo>
                  <a:lnTo>
                    <a:pt x="8" y="0"/>
                  </a:lnTo>
                  <a:lnTo>
                    <a:pt x="1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3" name="Freeform 548"/>
            <p:cNvSpPr>
              <a:spLocks/>
            </p:cNvSpPr>
            <p:nvPr/>
          </p:nvSpPr>
          <p:spPr bwMode="auto">
            <a:xfrm>
              <a:off x="3217" y="2556"/>
              <a:ext cx="17" cy="40"/>
            </a:xfrm>
            <a:custGeom>
              <a:avLst/>
              <a:gdLst>
                <a:gd name="T0" fmla="*/ 45 w 52"/>
                <a:gd name="T1" fmla="*/ 1 h 119"/>
                <a:gd name="T2" fmla="*/ 37 w 52"/>
                <a:gd name="T3" fmla="*/ 0 h 119"/>
                <a:gd name="T4" fmla="*/ 36 w 52"/>
                <a:gd name="T5" fmla="*/ 6 h 119"/>
                <a:gd name="T6" fmla="*/ 33 w 52"/>
                <a:gd name="T7" fmla="*/ 16 h 119"/>
                <a:gd name="T8" fmla="*/ 30 w 52"/>
                <a:gd name="T9" fmla="*/ 29 h 119"/>
                <a:gd name="T10" fmla="*/ 25 w 52"/>
                <a:gd name="T11" fmla="*/ 44 h 119"/>
                <a:gd name="T12" fmla="*/ 20 w 52"/>
                <a:gd name="T13" fmla="*/ 60 h 119"/>
                <a:gd name="T14" fmla="*/ 15 w 52"/>
                <a:gd name="T15" fmla="*/ 78 h 119"/>
                <a:gd name="T16" fmla="*/ 0 w 52"/>
                <a:gd name="T17" fmla="*/ 116 h 119"/>
                <a:gd name="T18" fmla="*/ 8 w 52"/>
                <a:gd name="T19" fmla="*/ 118 h 119"/>
                <a:gd name="T20" fmla="*/ 15 w 52"/>
                <a:gd name="T21" fmla="*/ 119 h 119"/>
                <a:gd name="T22" fmla="*/ 30 w 52"/>
                <a:gd name="T23" fmla="*/ 81 h 119"/>
                <a:gd name="T24" fmla="*/ 34 w 52"/>
                <a:gd name="T25" fmla="*/ 63 h 119"/>
                <a:gd name="T26" fmla="*/ 40 w 52"/>
                <a:gd name="T27" fmla="*/ 47 h 119"/>
                <a:gd name="T28" fmla="*/ 45 w 52"/>
                <a:gd name="T29" fmla="*/ 32 h 119"/>
                <a:gd name="T30" fmla="*/ 48 w 52"/>
                <a:gd name="T31" fmla="*/ 19 h 119"/>
                <a:gd name="T32" fmla="*/ 51 w 52"/>
                <a:gd name="T33" fmla="*/ 9 h 119"/>
                <a:gd name="T34" fmla="*/ 52 w 52"/>
                <a:gd name="T35" fmla="*/ 3 h 119"/>
                <a:gd name="T36" fmla="*/ 52 w 52"/>
                <a:gd name="T37" fmla="*/ 1 h 119"/>
                <a:gd name="T38" fmla="*/ 52 w 52"/>
                <a:gd name="T39" fmla="*/ 1 h 119"/>
                <a:gd name="T40" fmla="*/ 45 w 52"/>
                <a:gd name="T41" fmla="*/ 1 h 1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119"/>
                <a:gd name="T65" fmla="*/ 52 w 52"/>
                <a:gd name="T66" fmla="*/ 119 h 1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119">
                  <a:moveTo>
                    <a:pt x="45" y="1"/>
                  </a:moveTo>
                  <a:lnTo>
                    <a:pt x="37" y="0"/>
                  </a:lnTo>
                  <a:lnTo>
                    <a:pt x="36" y="6"/>
                  </a:lnTo>
                  <a:lnTo>
                    <a:pt x="33" y="16"/>
                  </a:lnTo>
                  <a:lnTo>
                    <a:pt x="30" y="29"/>
                  </a:lnTo>
                  <a:lnTo>
                    <a:pt x="25" y="44"/>
                  </a:lnTo>
                  <a:lnTo>
                    <a:pt x="20" y="60"/>
                  </a:lnTo>
                  <a:lnTo>
                    <a:pt x="15" y="78"/>
                  </a:lnTo>
                  <a:lnTo>
                    <a:pt x="0" y="116"/>
                  </a:lnTo>
                  <a:lnTo>
                    <a:pt x="8" y="118"/>
                  </a:lnTo>
                  <a:lnTo>
                    <a:pt x="15" y="119"/>
                  </a:lnTo>
                  <a:lnTo>
                    <a:pt x="30" y="81"/>
                  </a:lnTo>
                  <a:lnTo>
                    <a:pt x="34" y="63"/>
                  </a:lnTo>
                  <a:lnTo>
                    <a:pt x="40" y="47"/>
                  </a:lnTo>
                  <a:lnTo>
                    <a:pt x="45" y="32"/>
                  </a:lnTo>
                  <a:lnTo>
                    <a:pt x="48" y="19"/>
                  </a:lnTo>
                  <a:lnTo>
                    <a:pt x="51" y="9"/>
                  </a:lnTo>
                  <a:lnTo>
                    <a:pt x="52" y="3"/>
                  </a:lnTo>
                  <a:lnTo>
                    <a:pt x="52" y="1"/>
                  </a:lnTo>
                  <a:lnTo>
                    <a:pt x="4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4" name="Freeform 549"/>
            <p:cNvSpPr>
              <a:spLocks/>
            </p:cNvSpPr>
            <p:nvPr/>
          </p:nvSpPr>
          <p:spPr bwMode="auto">
            <a:xfrm>
              <a:off x="3213" y="2594"/>
              <a:ext cx="9" cy="10"/>
            </a:xfrm>
            <a:custGeom>
              <a:avLst/>
              <a:gdLst>
                <a:gd name="T0" fmla="*/ 19 w 26"/>
                <a:gd name="T1" fmla="*/ 3 h 28"/>
                <a:gd name="T2" fmla="*/ 11 w 26"/>
                <a:gd name="T3" fmla="*/ 0 h 28"/>
                <a:gd name="T4" fmla="*/ 0 w 26"/>
                <a:gd name="T5" fmla="*/ 28 h 28"/>
                <a:gd name="T6" fmla="*/ 23 w 26"/>
                <a:gd name="T7" fmla="*/ 13 h 28"/>
                <a:gd name="T8" fmla="*/ 19 w 26"/>
                <a:gd name="T9" fmla="*/ 23 h 28"/>
                <a:gd name="T10" fmla="*/ 26 w 26"/>
                <a:gd name="T11" fmla="*/ 4 h 28"/>
                <a:gd name="T12" fmla="*/ 19 w 26"/>
                <a:gd name="T13" fmla="*/ 3 h 28"/>
                <a:gd name="T14" fmla="*/ 0 60000 65536"/>
                <a:gd name="T15" fmla="*/ 0 60000 65536"/>
                <a:gd name="T16" fmla="*/ 0 60000 65536"/>
                <a:gd name="T17" fmla="*/ 0 60000 65536"/>
                <a:gd name="T18" fmla="*/ 0 60000 65536"/>
                <a:gd name="T19" fmla="*/ 0 60000 65536"/>
                <a:gd name="T20" fmla="*/ 0 60000 65536"/>
                <a:gd name="T21" fmla="*/ 0 w 26"/>
                <a:gd name="T22" fmla="*/ 0 h 28"/>
                <a:gd name="T23" fmla="*/ 26 w 26"/>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8">
                  <a:moveTo>
                    <a:pt x="19" y="3"/>
                  </a:moveTo>
                  <a:lnTo>
                    <a:pt x="11" y="0"/>
                  </a:lnTo>
                  <a:lnTo>
                    <a:pt x="0" y="28"/>
                  </a:lnTo>
                  <a:lnTo>
                    <a:pt x="23" y="13"/>
                  </a:lnTo>
                  <a:lnTo>
                    <a:pt x="19" y="23"/>
                  </a:lnTo>
                  <a:lnTo>
                    <a:pt x="26" y="4"/>
                  </a:lnTo>
                  <a:lnTo>
                    <a:pt x="1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5" name="Freeform 550"/>
            <p:cNvSpPr>
              <a:spLocks/>
            </p:cNvSpPr>
            <p:nvPr/>
          </p:nvSpPr>
          <p:spPr bwMode="auto">
            <a:xfrm>
              <a:off x="3817" y="2592"/>
              <a:ext cx="416" cy="323"/>
            </a:xfrm>
            <a:custGeom>
              <a:avLst/>
              <a:gdLst>
                <a:gd name="T0" fmla="*/ 1244 w 1247"/>
                <a:gd name="T1" fmla="*/ 686 h 969"/>
                <a:gd name="T2" fmla="*/ 1246 w 1247"/>
                <a:gd name="T3" fmla="*/ 674 h 969"/>
                <a:gd name="T4" fmla="*/ 1246 w 1247"/>
                <a:gd name="T5" fmla="*/ 663 h 969"/>
                <a:gd name="T6" fmla="*/ 1247 w 1247"/>
                <a:gd name="T7" fmla="*/ 651 h 969"/>
                <a:gd name="T8" fmla="*/ 1247 w 1247"/>
                <a:gd name="T9" fmla="*/ 639 h 969"/>
                <a:gd name="T10" fmla="*/ 1247 w 1247"/>
                <a:gd name="T11" fmla="*/ 627 h 969"/>
                <a:gd name="T12" fmla="*/ 1243 w 1247"/>
                <a:gd name="T13" fmla="*/ 537 h 969"/>
                <a:gd name="T14" fmla="*/ 1199 w 1247"/>
                <a:gd name="T15" fmla="*/ 380 h 969"/>
                <a:gd name="T16" fmla="*/ 1118 w 1247"/>
                <a:gd name="T17" fmla="*/ 241 h 969"/>
                <a:gd name="T18" fmla="*/ 1006 w 1247"/>
                <a:gd name="T19" fmla="*/ 129 h 969"/>
                <a:gd name="T20" fmla="*/ 866 w 1247"/>
                <a:gd name="T21" fmla="*/ 48 h 969"/>
                <a:gd name="T22" fmla="*/ 708 w 1247"/>
                <a:gd name="T23" fmla="*/ 4 h 969"/>
                <a:gd name="T24" fmla="*/ 539 w 1247"/>
                <a:gd name="T25" fmla="*/ 4 h 969"/>
                <a:gd name="T26" fmla="*/ 381 w 1247"/>
                <a:gd name="T27" fmla="*/ 48 h 969"/>
                <a:gd name="T28" fmla="*/ 243 w 1247"/>
                <a:gd name="T29" fmla="*/ 129 h 969"/>
                <a:gd name="T30" fmla="*/ 131 w 1247"/>
                <a:gd name="T31" fmla="*/ 241 h 969"/>
                <a:gd name="T32" fmla="*/ 50 w 1247"/>
                <a:gd name="T33" fmla="*/ 380 h 969"/>
                <a:gd name="T34" fmla="*/ 5 w 1247"/>
                <a:gd name="T35" fmla="*/ 537 h 969"/>
                <a:gd name="T36" fmla="*/ 1 w 1247"/>
                <a:gd name="T37" fmla="*/ 654 h 969"/>
                <a:gd name="T38" fmla="*/ 8 w 1247"/>
                <a:gd name="T39" fmla="*/ 716 h 969"/>
                <a:gd name="T40" fmla="*/ 20 w 1247"/>
                <a:gd name="T41" fmla="*/ 776 h 969"/>
                <a:gd name="T42" fmla="*/ 39 w 1247"/>
                <a:gd name="T43" fmla="*/ 835 h 969"/>
                <a:gd name="T44" fmla="*/ 64 w 1247"/>
                <a:gd name="T45" fmla="*/ 891 h 969"/>
                <a:gd name="T46" fmla="*/ 94 w 1247"/>
                <a:gd name="T47" fmla="*/ 942 h 969"/>
                <a:gd name="T48" fmla="*/ 114 w 1247"/>
                <a:gd name="T49" fmla="*/ 963 h 969"/>
                <a:gd name="T50" fmla="*/ 145 w 1247"/>
                <a:gd name="T51" fmla="*/ 925 h 969"/>
                <a:gd name="T52" fmla="*/ 204 w 1247"/>
                <a:gd name="T53" fmla="*/ 863 h 969"/>
                <a:gd name="T54" fmla="*/ 293 w 1247"/>
                <a:gd name="T55" fmla="*/ 786 h 969"/>
                <a:gd name="T56" fmla="*/ 409 w 1247"/>
                <a:gd name="T57" fmla="*/ 710 h 969"/>
                <a:gd name="T58" fmla="*/ 550 w 1247"/>
                <a:gd name="T59" fmla="*/ 645 h 969"/>
                <a:gd name="T60" fmla="*/ 715 w 1247"/>
                <a:gd name="T61" fmla="*/ 605 h 969"/>
                <a:gd name="T62" fmla="*/ 870 w 1247"/>
                <a:gd name="T63" fmla="*/ 598 h 969"/>
                <a:gd name="T64" fmla="*/ 1006 w 1247"/>
                <a:gd name="T65" fmla="*/ 614 h 969"/>
                <a:gd name="T66" fmla="*/ 1116 w 1247"/>
                <a:gd name="T67" fmla="*/ 641 h 969"/>
                <a:gd name="T68" fmla="*/ 1196 w 1247"/>
                <a:gd name="T69" fmla="*/ 670 h 969"/>
                <a:gd name="T70" fmla="*/ 1238 w 1247"/>
                <a:gd name="T71" fmla="*/ 689 h 969"/>
                <a:gd name="T72" fmla="*/ 1243 w 1247"/>
                <a:gd name="T73" fmla="*/ 694 h 96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47"/>
                <a:gd name="T112" fmla="*/ 0 h 969"/>
                <a:gd name="T113" fmla="*/ 1247 w 1247"/>
                <a:gd name="T114" fmla="*/ 969 h 96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47" h="969">
                  <a:moveTo>
                    <a:pt x="1243" y="694"/>
                  </a:moveTo>
                  <a:lnTo>
                    <a:pt x="1244" y="686"/>
                  </a:lnTo>
                  <a:lnTo>
                    <a:pt x="1244" y="680"/>
                  </a:lnTo>
                  <a:lnTo>
                    <a:pt x="1246" y="674"/>
                  </a:lnTo>
                  <a:lnTo>
                    <a:pt x="1246" y="669"/>
                  </a:lnTo>
                  <a:lnTo>
                    <a:pt x="1246" y="663"/>
                  </a:lnTo>
                  <a:lnTo>
                    <a:pt x="1247" y="658"/>
                  </a:lnTo>
                  <a:lnTo>
                    <a:pt x="1247" y="651"/>
                  </a:lnTo>
                  <a:lnTo>
                    <a:pt x="1247" y="646"/>
                  </a:lnTo>
                  <a:lnTo>
                    <a:pt x="1247" y="639"/>
                  </a:lnTo>
                  <a:lnTo>
                    <a:pt x="1247" y="635"/>
                  </a:lnTo>
                  <a:lnTo>
                    <a:pt x="1247" y="627"/>
                  </a:lnTo>
                  <a:lnTo>
                    <a:pt x="1247" y="623"/>
                  </a:lnTo>
                  <a:lnTo>
                    <a:pt x="1243" y="537"/>
                  </a:lnTo>
                  <a:lnTo>
                    <a:pt x="1225" y="456"/>
                  </a:lnTo>
                  <a:lnTo>
                    <a:pt x="1199" y="380"/>
                  </a:lnTo>
                  <a:lnTo>
                    <a:pt x="1163" y="308"/>
                  </a:lnTo>
                  <a:lnTo>
                    <a:pt x="1118" y="241"/>
                  </a:lnTo>
                  <a:lnTo>
                    <a:pt x="1065" y="181"/>
                  </a:lnTo>
                  <a:lnTo>
                    <a:pt x="1006" y="129"/>
                  </a:lnTo>
                  <a:lnTo>
                    <a:pt x="938" y="84"/>
                  </a:lnTo>
                  <a:lnTo>
                    <a:pt x="866" y="48"/>
                  </a:lnTo>
                  <a:lnTo>
                    <a:pt x="789" y="22"/>
                  </a:lnTo>
                  <a:lnTo>
                    <a:pt x="708" y="4"/>
                  </a:lnTo>
                  <a:lnTo>
                    <a:pt x="623" y="0"/>
                  </a:lnTo>
                  <a:lnTo>
                    <a:pt x="539" y="4"/>
                  </a:lnTo>
                  <a:lnTo>
                    <a:pt x="458" y="22"/>
                  </a:lnTo>
                  <a:lnTo>
                    <a:pt x="381" y="48"/>
                  </a:lnTo>
                  <a:lnTo>
                    <a:pt x="309" y="84"/>
                  </a:lnTo>
                  <a:lnTo>
                    <a:pt x="243" y="129"/>
                  </a:lnTo>
                  <a:lnTo>
                    <a:pt x="182" y="181"/>
                  </a:lnTo>
                  <a:lnTo>
                    <a:pt x="131" y="241"/>
                  </a:lnTo>
                  <a:lnTo>
                    <a:pt x="85" y="308"/>
                  </a:lnTo>
                  <a:lnTo>
                    <a:pt x="50" y="380"/>
                  </a:lnTo>
                  <a:lnTo>
                    <a:pt x="23" y="456"/>
                  </a:lnTo>
                  <a:lnTo>
                    <a:pt x="5" y="537"/>
                  </a:lnTo>
                  <a:lnTo>
                    <a:pt x="0" y="623"/>
                  </a:lnTo>
                  <a:lnTo>
                    <a:pt x="1" y="654"/>
                  </a:lnTo>
                  <a:lnTo>
                    <a:pt x="4" y="685"/>
                  </a:lnTo>
                  <a:lnTo>
                    <a:pt x="8" y="716"/>
                  </a:lnTo>
                  <a:lnTo>
                    <a:pt x="13" y="747"/>
                  </a:lnTo>
                  <a:lnTo>
                    <a:pt x="20" y="776"/>
                  </a:lnTo>
                  <a:lnTo>
                    <a:pt x="29" y="805"/>
                  </a:lnTo>
                  <a:lnTo>
                    <a:pt x="39" y="835"/>
                  </a:lnTo>
                  <a:lnTo>
                    <a:pt x="51" y="863"/>
                  </a:lnTo>
                  <a:lnTo>
                    <a:pt x="64" y="891"/>
                  </a:lnTo>
                  <a:lnTo>
                    <a:pt x="79" y="917"/>
                  </a:lnTo>
                  <a:lnTo>
                    <a:pt x="94" y="942"/>
                  </a:lnTo>
                  <a:lnTo>
                    <a:pt x="110" y="969"/>
                  </a:lnTo>
                  <a:lnTo>
                    <a:pt x="114" y="963"/>
                  </a:lnTo>
                  <a:lnTo>
                    <a:pt x="126" y="948"/>
                  </a:lnTo>
                  <a:lnTo>
                    <a:pt x="145" y="925"/>
                  </a:lnTo>
                  <a:lnTo>
                    <a:pt x="170" y="897"/>
                  </a:lnTo>
                  <a:lnTo>
                    <a:pt x="204" y="863"/>
                  </a:lnTo>
                  <a:lnTo>
                    <a:pt x="246" y="825"/>
                  </a:lnTo>
                  <a:lnTo>
                    <a:pt x="293" y="786"/>
                  </a:lnTo>
                  <a:lnTo>
                    <a:pt x="347" y="748"/>
                  </a:lnTo>
                  <a:lnTo>
                    <a:pt x="409" y="710"/>
                  </a:lnTo>
                  <a:lnTo>
                    <a:pt x="477" y="674"/>
                  </a:lnTo>
                  <a:lnTo>
                    <a:pt x="550" y="645"/>
                  </a:lnTo>
                  <a:lnTo>
                    <a:pt x="631" y="621"/>
                  </a:lnTo>
                  <a:lnTo>
                    <a:pt x="715" y="605"/>
                  </a:lnTo>
                  <a:lnTo>
                    <a:pt x="795" y="598"/>
                  </a:lnTo>
                  <a:lnTo>
                    <a:pt x="870" y="598"/>
                  </a:lnTo>
                  <a:lnTo>
                    <a:pt x="941" y="604"/>
                  </a:lnTo>
                  <a:lnTo>
                    <a:pt x="1006" y="614"/>
                  </a:lnTo>
                  <a:lnTo>
                    <a:pt x="1065" y="626"/>
                  </a:lnTo>
                  <a:lnTo>
                    <a:pt x="1116" y="641"/>
                  </a:lnTo>
                  <a:lnTo>
                    <a:pt x="1160" y="657"/>
                  </a:lnTo>
                  <a:lnTo>
                    <a:pt x="1196" y="670"/>
                  </a:lnTo>
                  <a:lnTo>
                    <a:pt x="1222" y="682"/>
                  </a:lnTo>
                  <a:lnTo>
                    <a:pt x="1238" y="689"/>
                  </a:lnTo>
                  <a:lnTo>
                    <a:pt x="1243" y="6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6" name="Freeform 551"/>
            <p:cNvSpPr>
              <a:spLocks/>
            </p:cNvSpPr>
            <p:nvPr/>
          </p:nvSpPr>
          <p:spPr bwMode="auto">
            <a:xfrm>
              <a:off x="3821" y="2593"/>
              <a:ext cx="409" cy="297"/>
            </a:xfrm>
            <a:custGeom>
              <a:avLst/>
              <a:gdLst>
                <a:gd name="T0" fmla="*/ 532 w 1227"/>
                <a:gd name="T1" fmla="*/ 589 h 893"/>
                <a:gd name="T2" fmla="*/ 393 w 1227"/>
                <a:gd name="T3" fmla="*/ 650 h 893"/>
                <a:gd name="T4" fmla="*/ 278 w 1227"/>
                <a:gd name="T5" fmla="*/ 722 h 893"/>
                <a:gd name="T6" fmla="*/ 191 w 1227"/>
                <a:gd name="T7" fmla="*/ 793 h 893"/>
                <a:gd name="T8" fmla="*/ 131 w 1227"/>
                <a:gd name="T9" fmla="*/ 852 h 893"/>
                <a:gd name="T10" fmla="*/ 100 w 1227"/>
                <a:gd name="T11" fmla="*/ 887 h 893"/>
                <a:gd name="T12" fmla="*/ 81 w 1227"/>
                <a:gd name="T13" fmla="*/ 868 h 893"/>
                <a:gd name="T14" fmla="*/ 54 w 1227"/>
                <a:gd name="T15" fmla="*/ 822 h 893"/>
                <a:gd name="T16" fmla="*/ 32 w 1227"/>
                <a:gd name="T17" fmla="*/ 776 h 893"/>
                <a:gd name="T18" fmla="*/ 18 w 1227"/>
                <a:gd name="T19" fmla="*/ 728 h 893"/>
                <a:gd name="T20" fmla="*/ 6 w 1227"/>
                <a:gd name="T21" fmla="*/ 678 h 893"/>
                <a:gd name="T22" fmla="*/ 1 w 1227"/>
                <a:gd name="T23" fmla="*/ 623 h 893"/>
                <a:gd name="T24" fmla="*/ 6 w 1227"/>
                <a:gd name="T25" fmla="*/ 513 h 893"/>
                <a:gd name="T26" fmla="*/ 50 w 1227"/>
                <a:gd name="T27" fmla="*/ 361 h 893"/>
                <a:gd name="T28" fmla="*/ 129 w 1227"/>
                <a:gd name="T29" fmla="*/ 230 h 893"/>
                <a:gd name="T30" fmla="*/ 240 w 1227"/>
                <a:gd name="T31" fmla="*/ 123 h 893"/>
                <a:gd name="T32" fmla="*/ 375 w 1227"/>
                <a:gd name="T33" fmla="*/ 46 h 893"/>
                <a:gd name="T34" fmla="*/ 529 w 1227"/>
                <a:gd name="T35" fmla="*/ 5 h 893"/>
                <a:gd name="T36" fmla="*/ 692 w 1227"/>
                <a:gd name="T37" fmla="*/ 5 h 893"/>
                <a:gd name="T38" fmla="*/ 845 w 1227"/>
                <a:gd name="T39" fmla="*/ 45 h 893"/>
                <a:gd name="T40" fmla="*/ 982 w 1227"/>
                <a:gd name="T41" fmla="*/ 121 h 893"/>
                <a:gd name="T42" fmla="*/ 1096 w 1227"/>
                <a:gd name="T43" fmla="*/ 226 h 893"/>
                <a:gd name="T44" fmla="*/ 1178 w 1227"/>
                <a:gd name="T45" fmla="*/ 357 h 893"/>
                <a:gd name="T46" fmla="*/ 1222 w 1227"/>
                <a:gd name="T47" fmla="*/ 507 h 893"/>
                <a:gd name="T48" fmla="*/ 1227 w 1227"/>
                <a:gd name="T49" fmla="*/ 594 h 893"/>
                <a:gd name="T50" fmla="*/ 1227 w 1227"/>
                <a:gd name="T51" fmla="*/ 606 h 893"/>
                <a:gd name="T52" fmla="*/ 1227 w 1227"/>
                <a:gd name="T53" fmla="*/ 617 h 893"/>
                <a:gd name="T54" fmla="*/ 1227 w 1227"/>
                <a:gd name="T55" fmla="*/ 629 h 893"/>
                <a:gd name="T56" fmla="*/ 1227 w 1227"/>
                <a:gd name="T57" fmla="*/ 641 h 893"/>
                <a:gd name="T58" fmla="*/ 1227 w 1227"/>
                <a:gd name="T59" fmla="*/ 653 h 893"/>
                <a:gd name="T60" fmla="*/ 1221 w 1227"/>
                <a:gd name="T61" fmla="*/ 654 h 893"/>
                <a:gd name="T62" fmla="*/ 1180 w 1227"/>
                <a:gd name="T63" fmla="*/ 632 h 893"/>
                <a:gd name="T64" fmla="*/ 1102 w 1227"/>
                <a:gd name="T65" fmla="*/ 600 h 893"/>
                <a:gd name="T66" fmla="*/ 993 w 1227"/>
                <a:gd name="T67" fmla="*/ 567 h 893"/>
                <a:gd name="T68" fmla="*/ 856 w 1227"/>
                <a:gd name="T69" fmla="*/ 548 h 893"/>
                <a:gd name="T70" fmla="*/ 697 w 1227"/>
                <a:gd name="T71" fmla="*/ 553 h 893"/>
                <a:gd name="T72" fmla="*/ 610 w 1227"/>
                <a:gd name="T73" fmla="*/ 569 h 89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27"/>
                <a:gd name="T112" fmla="*/ 0 h 893"/>
                <a:gd name="T113" fmla="*/ 1227 w 1227"/>
                <a:gd name="T114" fmla="*/ 893 h 89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27" h="893">
                  <a:moveTo>
                    <a:pt x="610" y="569"/>
                  </a:moveTo>
                  <a:lnTo>
                    <a:pt x="532" y="589"/>
                  </a:lnTo>
                  <a:lnTo>
                    <a:pt x="459" y="617"/>
                  </a:lnTo>
                  <a:lnTo>
                    <a:pt x="393" y="650"/>
                  </a:lnTo>
                  <a:lnTo>
                    <a:pt x="333" y="685"/>
                  </a:lnTo>
                  <a:lnTo>
                    <a:pt x="278" y="722"/>
                  </a:lnTo>
                  <a:lnTo>
                    <a:pt x="231" y="757"/>
                  </a:lnTo>
                  <a:lnTo>
                    <a:pt x="191" y="793"/>
                  </a:lnTo>
                  <a:lnTo>
                    <a:pt x="157" y="825"/>
                  </a:lnTo>
                  <a:lnTo>
                    <a:pt x="131" y="852"/>
                  </a:lnTo>
                  <a:lnTo>
                    <a:pt x="112" y="874"/>
                  </a:lnTo>
                  <a:lnTo>
                    <a:pt x="100" y="887"/>
                  </a:lnTo>
                  <a:lnTo>
                    <a:pt x="96" y="893"/>
                  </a:lnTo>
                  <a:lnTo>
                    <a:pt x="81" y="868"/>
                  </a:lnTo>
                  <a:lnTo>
                    <a:pt x="66" y="846"/>
                  </a:lnTo>
                  <a:lnTo>
                    <a:pt x="54" y="822"/>
                  </a:lnTo>
                  <a:lnTo>
                    <a:pt x="43" y="799"/>
                  </a:lnTo>
                  <a:lnTo>
                    <a:pt x="32" y="776"/>
                  </a:lnTo>
                  <a:lnTo>
                    <a:pt x="23" y="753"/>
                  </a:lnTo>
                  <a:lnTo>
                    <a:pt x="18" y="728"/>
                  </a:lnTo>
                  <a:lnTo>
                    <a:pt x="12" y="704"/>
                  </a:lnTo>
                  <a:lnTo>
                    <a:pt x="6" y="678"/>
                  </a:lnTo>
                  <a:lnTo>
                    <a:pt x="3" y="651"/>
                  </a:lnTo>
                  <a:lnTo>
                    <a:pt x="1" y="623"/>
                  </a:lnTo>
                  <a:lnTo>
                    <a:pt x="0" y="594"/>
                  </a:lnTo>
                  <a:lnTo>
                    <a:pt x="6" y="513"/>
                  </a:lnTo>
                  <a:lnTo>
                    <a:pt x="23" y="435"/>
                  </a:lnTo>
                  <a:lnTo>
                    <a:pt x="50" y="361"/>
                  </a:lnTo>
                  <a:lnTo>
                    <a:pt x="85" y="292"/>
                  </a:lnTo>
                  <a:lnTo>
                    <a:pt x="129" y="230"/>
                  </a:lnTo>
                  <a:lnTo>
                    <a:pt x="181" y="173"/>
                  </a:lnTo>
                  <a:lnTo>
                    <a:pt x="240" y="123"/>
                  </a:lnTo>
                  <a:lnTo>
                    <a:pt x="305" y="80"/>
                  </a:lnTo>
                  <a:lnTo>
                    <a:pt x="375" y="46"/>
                  </a:lnTo>
                  <a:lnTo>
                    <a:pt x="451" y="21"/>
                  </a:lnTo>
                  <a:lnTo>
                    <a:pt x="529" y="5"/>
                  </a:lnTo>
                  <a:lnTo>
                    <a:pt x="610" y="0"/>
                  </a:lnTo>
                  <a:lnTo>
                    <a:pt x="692" y="5"/>
                  </a:lnTo>
                  <a:lnTo>
                    <a:pt x="770" y="21"/>
                  </a:lnTo>
                  <a:lnTo>
                    <a:pt x="845" y="45"/>
                  </a:lnTo>
                  <a:lnTo>
                    <a:pt x="918" y="78"/>
                  </a:lnTo>
                  <a:lnTo>
                    <a:pt x="982" y="121"/>
                  </a:lnTo>
                  <a:lnTo>
                    <a:pt x="1043" y="170"/>
                  </a:lnTo>
                  <a:lnTo>
                    <a:pt x="1096" y="226"/>
                  </a:lnTo>
                  <a:lnTo>
                    <a:pt x="1141" y="289"/>
                  </a:lnTo>
                  <a:lnTo>
                    <a:pt x="1178" y="357"/>
                  </a:lnTo>
                  <a:lnTo>
                    <a:pt x="1205" y="429"/>
                  </a:lnTo>
                  <a:lnTo>
                    <a:pt x="1222" y="507"/>
                  </a:lnTo>
                  <a:lnTo>
                    <a:pt x="1227" y="588"/>
                  </a:lnTo>
                  <a:lnTo>
                    <a:pt x="1227" y="594"/>
                  </a:lnTo>
                  <a:lnTo>
                    <a:pt x="1227" y="600"/>
                  </a:lnTo>
                  <a:lnTo>
                    <a:pt x="1227" y="606"/>
                  </a:lnTo>
                  <a:lnTo>
                    <a:pt x="1227" y="612"/>
                  </a:lnTo>
                  <a:lnTo>
                    <a:pt x="1227" y="617"/>
                  </a:lnTo>
                  <a:lnTo>
                    <a:pt x="1227" y="623"/>
                  </a:lnTo>
                  <a:lnTo>
                    <a:pt x="1227" y="629"/>
                  </a:lnTo>
                  <a:lnTo>
                    <a:pt x="1227" y="635"/>
                  </a:lnTo>
                  <a:lnTo>
                    <a:pt x="1227" y="641"/>
                  </a:lnTo>
                  <a:lnTo>
                    <a:pt x="1227" y="647"/>
                  </a:lnTo>
                  <a:lnTo>
                    <a:pt x="1227" y="653"/>
                  </a:lnTo>
                  <a:lnTo>
                    <a:pt x="1225" y="659"/>
                  </a:lnTo>
                  <a:lnTo>
                    <a:pt x="1221" y="654"/>
                  </a:lnTo>
                  <a:lnTo>
                    <a:pt x="1205" y="645"/>
                  </a:lnTo>
                  <a:lnTo>
                    <a:pt x="1180" y="632"/>
                  </a:lnTo>
                  <a:lnTo>
                    <a:pt x="1144" y="617"/>
                  </a:lnTo>
                  <a:lnTo>
                    <a:pt x="1102" y="600"/>
                  </a:lnTo>
                  <a:lnTo>
                    <a:pt x="1050" y="584"/>
                  </a:lnTo>
                  <a:lnTo>
                    <a:pt x="993" y="567"/>
                  </a:lnTo>
                  <a:lnTo>
                    <a:pt x="928" y="556"/>
                  </a:lnTo>
                  <a:lnTo>
                    <a:pt x="856" y="548"/>
                  </a:lnTo>
                  <a:lnTo>
                    <a:pt x="779" y="547"/>
                  </a:lnTo>
                  <a:lnTo>
                    <a:pt x="697" y="553"/>
                  </a:lnTo>
                  <a:lnTo>
                    <a:pt x="610" y="569"/>
                  </a:lnTo>
                  <a:close/>
                </a:path>
              </a:pathLst>
            </a:custGeom>
            <a:solidFill>
              <a:srgbClr val="F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7" name="Freeform 552"/>
            <p:cNvSpPr>
              <a:spLocks/>
            </p:cNvSpPr>
            <p:nvPr/>
          </p:nvSpPr>
          <p:spPr bwMode="auto">
            <a:xfrm>
              <a:off x="3825" y="2593"/>
              <a:ext cx="402" cy="272"/>
            </a:xfrm>
            <a:custGeom>
              <a:avLst/>
              <a:gdLst>
                <a:gd name="T0" fmla="*/ 511 w 1206"/>
                <a:gd name="T1" fmla="*/ 534 h 814"/>
                <a:gd name="T2" fmla="*/ 375 w 1206"/>
                <a:gd name="T3" fmla="*/ 589 h 814"/>
                <a:gd name="T4" fmla="*/ 263 w 1206"/>
                <a:gd name="T5" fmla="*/ 655 h 814"/>
                <a:gd name="T6" fmla="*/ 176 w 1206"/>
                <a:gd name="T7" fmla="*/ 721 h 814"/>
                <a:gd name="T8" fmla="*/ 116 w 1206"/>
                <a:gd name="T9" fmla="*/ 776 h 814"/>
                <a:gd name="T10" fmla="*/ 85 w 1206"/>
                <a:gd name="T11" fmla="*/ 808 h 814"/>
                <a:gd name="T12" fmla="*/ 66 w 1206"/>
                <a:gd name="T13" fmla="*/ 792 h 814"/>
                <a:gd name="T14" fmla="*/ 42 w 1206"/>
                <a:gd name="T15" fmla="*/ 752 h 814"/>
                <a:gd name="T16" fmla="*/ 25 w 1206"/>
                <a:gd name="T17" fmla="*/ 717 h 814"/>
                <a:gd name="T18" fmla="*/ 11 w 1206"/>
                <a:gd name="T19" fmla="*/ 680 h 814"/>
                <a:gd name="T20" fmla="*/ 4 w 1206"/>
                <a:gd name="T21" fmla="*/ 640 h 814"/>
                <a:gd name="T22" fmla="*/ 1 w 1206"/>
                <a:gd name="T23" fmla="*/ 592 h 814"/>
                <a:gd name="T24" fmla="*/ 6 w 1206"/>
                <a:gd name="T25" fmla="*/ 487 h 814"/>
                <a:gd name="T26" fmla="*/ 48 w 1206"/>
                <a:gd name="T27" fmla="*/ 343 h 814"/>
                <a:gd name="T28" fmla="*/ 128 w 1206"/>
                <a:gd name="T29" fmla="*/ 218 h 814"/>
                <a:gd name="T30" fmla="*/ 235 w 1206"/>
                <a:gd name="T31" fmla="*/ 116 h 814"/>
                <a:gd name="T32" fmla="*/ 368 w 1206"/>
                <a:gd name="T33" fmla="*/ 43 h 814"/>
                <a:gd name="T34" fmla="*/ 515 w 1206"/>
                <a:gd name="T35" fmla="*/ 4 h 814"/>
                <a:gd name="T36" fmla="*/ 673 w 1206"/>
                <a:gd name="T37" fmla="*/ 4 h 814"/>
                <a:gd name="T38" fmla="*/ 823 w 1206"/>
                <a:gd name="T39" fmla="*/ 41 h 814"/>
                <a:gd name="T40" fmla="*/ 959 w 1206"/>
                <a:gd name="T41" fmla="*/ 110 h 814"/>
                <a:gd name="T42" fmla="*/ 1072 w 1206"/>
                <a:gd name="T43" fmla="*/ 209 h 814"/>
                <a:gd name="T44" fmla="*/ 1154 w 1206"/>
                <a:gd name="T45" fmla="*/ 331 h 814"/>
                <a:gd name="T46" fmla="*/ 1199 w 1206"/>
                <a:gd name="T47" fmla="*/ 474 h 814"/>
                <a:gd name="T48" fmla="*/ 1206 w 1206"/>
                <a:gd name="T49" fmla="*/ 557 h 814"/>
                <a:gd name="T50" fmla="*/ 1206 w 1206"/>
                <a:gd name="T51" fmla="*/ 568 h 814"/>
                <a:gd name="T52" fmla="*/ 1206 w 1206"/>
                <a:gd name="T53" fmla="*/ 580 h 814"/>
                <a:gd name="T54" fmla="*/ 1206 w 1206"/>
                <a:gd name="T55" fmla="*/ 593 h 814"/>
                <a:gd name="T56" fmla="*/ 1206 w 1206"/>
                <a:gd name="T57" fmla="*/ 605 h 814"/>
                <a:gd name="T58" fmla="*/ 1206 w 1206"/>
                <a:gd name="T59" fmla="*/ 617 h 814"/>
                <a:gd name="T60" fmla="*/ 1200 w 1206"/>
                <a:gd name="T61" fmla="*/ 618 h 814"/>
                <a:gd name="T62" fmla="*/ 1160 w 1206"/>
                <a:gd name="T63" fmla="*/ 595 h 814"/>
                <a:gd name="T64" fmla="*/ 1085 w 1206"/>
                <a:gd name="T65" fmla="*/ 558 h 814"/>
                <a:gd name="T66" fmla="*/ 976 w 1206"/>
                <a:gd name="T67" fmla="*/ 523 h 814"/>
                <a:gd name="T68" fmla="*/ 839 w 1206"/>
                <a:gd name="T69" fmla="*/ 499 h 814"/>
                <a:gd name="T70" fmla="*/ 676 w 1206"/>
                <a:gd name="T71" fmla="*/ 501 h 814"/>
                <a:gd name="T72" fmla="*/ 586 w 1206"/>
                <a:gd name="T73" fmla="*/ 515 h 81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06"/>
                <a:gd name="T112" fmla="*/ 0 h 814"/>
                <a:gd name="T113" fmla="*/ 1206 w 1206"/>
                <a:gd name="T114" fmla="*/ 814 h 81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06" h="814">
                  <a:moveTo>
                    <a:pt x="586" y="515"/>
                  </a:moveTo>
                  <a:lnTo>
                    <a:pt x="511" y="534"/>
                  </a:lnTo>
                  <a:lnTo>
                    <a:pt x="440" y="559"/>
                  </a:lnTo>
                  <a:lnTo>
                    <a:pt x="375" y="589"/>
                  </a:lnTo>
                  <a:lnTo>
                    <a:pt x="316" y="621"/>
                  </a:lnTo>
                  <a:lnTo>
                    <a:pt x="263" y="655"/>
                  </a:lnTo>
                  <a:lnTo>
                    <a:pt x="216" y="689"/>
                  </a:lnTo>
                  <a:lnTo>
                    <a:pt x="176" y="721"/>
                  </a:lnTo>
                  <a:lnTo>
                    <a:pt x="143" y="751"/>
                  </a:lnTo>
                  <a:lnTo>
                    <a:pt x="116" y="776"/>
                  </a:lnTo>
                  <a:lnTo>
                    <a:pt x="97" y="797"/>
                  </a:lnTo>
                  <a:lnTo>
                    <a:pt x="85" y="808"/>
                  </a:lnTo>
                  <a:lnTo>
                    <a:pt x="81" y="814"/>
                  </a:lnTo>
                  <a:lnTo>
                    <a:pt x="66" y="792"/>
                  </a:lnTo>
                  <a:lnTo>
                    <a:pt x="53" y="772"/>
                  </a:lnTo>
                  <a:lnTo>
                    <a:pt x="42" y="752"/>
                  </a:lnTo>
                  <a:lnTo>
                    <a:pt x="32" y="735"/>
                  </a:lnTo>
                  <a:lnTo>
                    <a:pt x="25" y="717"/>
                  </a:lnTo>
                  <a:lnTo>
                    <a:pt x="17" y="698"/>
                  </a:lnTo>
                  <a:lnTo>
                    <a:pt x="11" y="680"/>
                  </a:lnTo>
                  <a:lnTo>
                    <a:pt x="7" y="661"/>
                  </a:lnTo>
                  <a:lnTo>
                    <a:pt x="4" y="640"/>
                  </a:lnTo>
                  <a:lnTo>
                    <a:pt x="3" y="617"/>
                  </a:lnTo>
                  <a:lnTo>
                    <a:pt x="1" y="592"/>
                  </a:lnTo>
                  <a:lnTo>
                    <a:pt x="0" y="565"/>
                  </a:lnTo>
                  <a:lnTo>
                    <a:pt x="6" y="487"/>
                  </a:lnTo>
                  <a:lnTo>
                    <a:pt x="22" y="412"/>
                  </a:lnTo>
                  <a:lnTo>
                    <a:pt x="48" y="343"/>
                  </a:lnTo>
                  <a:lnTo>
                    <a:pt x="84" y="277"/>
                  </a:lnTo>
                  <a:lnTo>
                    <a:pt x="128" y="218"/>
                  </a:lnTo>
                  <a:lnTo>
                    <a:pt x="178" y="163"/>
                  </a:lnTo>
                  <a:lnTo>
                    <a:pt x="235" y="116"/>
                  </a:lnTo>
                  <a:lnTo>
                    <a:pt x="299" y="75"/>
                  </a:lnTo>
                  <a:lnTo>
                    <a:pt x="368" y="43"/>
                  </a:lnTo>
                  <a:lnTo>
                    <a:pt x="440" y="19"/>
                  </a:lnTo>
                  <a:lnTo>
                    <a:pt x="515" y="4"/>
                  </a:lnTo>
                  <a:lnTo>
                    <a:pt x="593" y="0"/>
                  </a:lnTo>
                  <a:lnTo>
                    <a:pt x="673" y="4"/>
                  </a:lnTo>
                  <a:lnTo>
                    <a:pt x="749" y="17"/>
                  </a:lnTo>
                  <a:lnTo>
                    <a:pt x="823" y="41"/>
                  </a:lnTo>
                  <a:lnTo>
                    <a:pt x="894" y="72"/>
                  </a:lnTo>
                  <a:lnTo>
                    <a:pt x="959" y="110"/>
                  </a:lnTo>
                  <a:lnTo>
                    <a:pt x="1019" y="156"/>
                  </a:lnTo>
                  <a:lnTo>
                    <a:pt x="1072" y="209"/>
                  </a:lnTo>
                  <a:lnTo>
                    <a:pt x="1118" y="268"/>
                  </a:lnTo>
                  <a:lnTo>
                    <a:pt x="1154" y="331"/>
                  </a:lnTo>
                  <a:lnTo>
                    <a:pt x="1182" y="400"/>
                  </a:lnTo>
                  <a:lnTo>
                    <a:pt x="1199" y="474"/>
                  </a:lnTo>
                  <a:lnTo>
                    <a:pt x="1205" y="552"/>
                  </a:lnTo>
                  <a:lnTo>
                    <a:pt x="1206" y="557"/>
                  </a:lnTo>
                  <a:lnTo>
                    <a:pt x="1206" y="562"/>
                  </a:lnTo>
                  <a:lnTo>
                    <a:pt x="1206" y="568"/>
                  </a:lnTo>
                  <a:lnTo>
                    <a:pt x="1206" y="574"/>
                  </a:lnTo>
                  <a:lnTo>
                    <a:pt x="1206" y="580"/>
                  </a:lnTo>
                  <a:lnTo>
                    <a:pt x="1206" y="587"/>
                  </a:lnTo>
                  <a:lnTo>
                    <a:pt x="1206" y="593"/>
                  </a:lnTo>
                  <a:lnTo>
                    <a:pt x="1206" y="599"/>
                  </a:lnTo>
                  <a:lnTo>
                    <a:pt x="1206" y="605"/>
                  </a:lnTo>
                  <a:lnTo>
                    <a:pt x="1206" y="611"/>
                  </a:lnTo>
                  <a:lnTo>
                    <a:pt x="1206" y="617"/>
                  </a:lnTo>
                  <a:lnTo>
                    <a:pt x="1205" y="623"/>
                  </a:lnTo>
                  <a:lnTo>
                    <a:pt x="1200" y="618"/>
                  </a:lnTo>
                  <a:lnTo>
                    <a:pt x="1185" y="608"/>
                  </a:lnTo>
                  <a:lnTo>
                    <a:pt x="1160" y="595"/>
                  </a:lnTo>
                  <a:lnTo>
                    <a:pt x="1127" y="577"/>
                  </a:lnTo>
                  <a:lnTo>
                    <a:pt x="1085" y="558"/>
                  </a:lnTo>
                  <a:lnTo>
                    <a:pt x="1035" y="539"/>
                  </a:lnTo>
                  <a:lnTo>
                    <a:pt x="976" y="523"/>
                  </a:lnTo>
                  <a:lnTo>
                    <a:pt x="911" y="508"/>
                  </a:lnTo>
                  <a:lnTo>
                    <a:pt x="839" y="499"/>
                  </a:lnTo>
                  <a:lnTo>
                    <a:pt x="761" y="496"/>
                  </a:lnTo>
                  <a:lnTo>
                    <a:pt x="676" y="501"/>
                  </a:lnTo>
                  <a:lnTo>
                    <a:pt x="586" y="515"/>
                  </a:lnTo>
                  <a:close/>
                </a:path>
              </a:pathLst>
            </a:custGeom>
            <a:solidFill>
              <a:srgbClr val="E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8" name="Freeform 553"/>
            <p:cNvSpPr>
              <a:spLocks/>
            </p:cNvSpPr>
            <p:nvPr/>
          </p:nvSpPr>
          <p:spPr bwMode="auto">
            <a:xfrm>
              <a:off x="3828" y="2594"/>
              <a:ext cx="396" cy="245"/>
            </a:xfrm>
            <a:custGeom>
              <a:avLst/>
              <a:gdLst>
                <a:gd name="T0" fmla="*/ 490 w 1189"/>
                <a:gd name="T1" fmla="*/ 479 h 737"/>
                <a:gd name="T2" fmla="*/ 359 w 1189"/>
                <a:gd name="T3" fmla="*/ 529 h 737"/>
                <a:gd name="T4" fmla="*/ 249 w 1189"/>
                <a:gd name="T5" fmla="*/ 589 h 737"/>
                <a:gd name="T6" fmla="*/ 163 w 1189"/>
                <a:gd name="T7" fmla="*/ 650 h 737"/>
                <a:gd name="T8" fmla="*/ 103 w 1189"/>
                <a:gd name="T9" fmla="*/ 701 h 737"/>
                <a:gd name="T10" fmla="*/ 71 w 1189"/>
                <a:gd name="T11" fmla="*/ 732 h 737"/>
                <a:gd name="T12" fmla="*/ 53 w 1189"/>
                <a:gd name="T13" fmla="*/ 716 h 737"/>
                <a:gd name="T14" fmla="*/ 31 w 1189"/>
                <a:gd name="T15" fmla="*/ 684 h 737"/>
                <a:gd name="T16" fmla="*/ 16 w 1189"/>
                <a:gd name="T17" fmla="*/ 657 h 737"/>
                <a:gd name="T18" fmla="*/ 7 w 1189"/>
                <a:gd name="T19" fmla="*/ 632 h 737"/>
                <a:gd name="T20" fmla="*/ 3 w 1189"/>
                <a:gd name="T21" fmla="*/ 603 h 737"/>
                <a:gd name="T22" fmla="*/ 1 w 1189"/>
                <a:gd name="T23" fmla="*/ 561 h 737"/>
                <a:gd name="T24" fmla="*/ 6 w 1189"/>
                <a:gd name="T25" fmla="*/ 461 h 737"/>
                <a:gd name="T26" fmla="*/ 49 w 1189"/>
                <a:gd name="T27" fmla="*/ 324 h 737"/>
                <a:gd name="T28" fmla="*/ 127 w 1189"/>
                <a:gd name="T29" fmla="*/ 205 h 737"/>
                <a:gd name="T30" fmla="*/ 234 w 1189"/>
                <a:gd name="T31" fmla="*/ 109 h 737"/>
                <a:gd name="T32" fmla="*/ 362 w 1189"/>
                <a:gd name="T33" fmla="*/ 40 h 737"/>
                <a:gd name="T34" fmla="*/ 505 w 1189"/>
                <a:gd name="T35" fmla="*/ 5 h 737"/>
                <a:gd name="T36" fmla="*/ 657 w 1189"/>
                <a:gd name="T37" fmla="*/ 3 h 737"/>
                <a:gd name="T38" fmla="*/ 803 w 1189"/>
                <a:gd name="T39" fmla="*/ 39 h 737"/>
                <a:gd name="T40" fmla="*/ 937 w 1189"/>
                <a:gd name="T41" fmla="*/ 102 h 737"/>
                <a:gd name="T42" fmla="*/ 1050 w 1189"/>
                <a:gd name="T43" fmla="*/ 193 h 737"/>
                <a:gd name="T44" fmla="*/ 1133 w 1189"/>
                <a:gd name="T45" fmla="*/ 310 h 737"/>
                <a:gd name="T46" fmla="*/ 1178 w 1189"/>
                <a:gd name="T47" fmla="*/ 444 h 737"/>
                <a:gd name="T48" fmla="*/ 1186 w 1189"/>
                <a:gd name="T49" fmla="*/ 523 h 737"/>
                <a:gd name="T50" fmla="*/ 1186 w 1189"/>
                <a:gd name="T51" fmla="*/ 535 h 737"/>
                <a:gd name="T52" fmla="*/ 1187 w 1189"/>
                <a:gd name="T53" fmla="*/ 547 h 737"/>
                <a:gd name="T54" fmla="*/ 1187 w 1189"/>
                <a:gd name="T55" fmla="*/ 557 h 737"/>
                <a:gd name="T56" fmla="*/ 1189 w 1189"/>
                <a:gd name="T57" fmla="*/ 569 h 737"/>
                <a:gd name="T58" fmla="*/ 1189 w 1189"/>
                <a:gd name="T59" fmla="*/ 581 h 737"/>
                <a:gd name="T60" fmla="*/ 1183 w 1189"/>
                <a:gd name="T61" fmla="*/ 582 h 737"/>
                <a:gd name="T62" fmla="*/ 1144 w 1189"/>
                <a:gd name="T63" fmla="*/ 556 h 737"/>
                <a:gd name="T64" fmla="*/ 1071 w 1189"/>
                <a:gd name="T65" fmla="*/ 517 h 737"/>
                <a:gd name="T66" fmla="*/ 963 w 1189"/>
                <a:gd name="T67" fmla="*/ 477 h 737"/>
                <a:gd name="T68" fmla="*/ 825 w 1189"/>
                <a:gd name="T69" fmla="*/ 449 h 737"/>
                <a:gd name="T70" fmla="*/ 657 w 1189"/>
                <a:gd name="T71" fmla="*/ 448 h 737"/>
                <a:gd name="T72" fmla="*/ 563 w 1189"/>
                <a:gd name="T73" fmla="*/ 461 h 7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89"/>
                <a:gd name="T112" fmla="*/ 0 h 737"/>
                <a:gd name="T113" fmla="*/ 1189 w 1189"/>
                <a:gd name="T114" fmla="*/ 737 h 73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89" h="737">
                  <a:moveTo>
                    <a:pt x="563" y="461"/>
                  </a:moveTo>
                  <a:lnTo>
                    <a:pt x="490" y="479"/>
                  </a:lnTo>
                  <a:lnTo>
                    <a:pt x="423" y="501"/>
                  </a:lnTo>
                  <a:lnTo>
                    <a:pt x="359" y="529"/>
                  </a:lnTo>
                  <a:lnTo>
                    <a:pt x="302" y="558"/>
                  </a:lnTo>
                  <a:lnTo>
                    <a:pt x="249" y="589"/>
                  </a:lnTo>
                  <a:lnTo>
                    <a:pt x="203" y="620"/>
                  </a:lnTo>
                  <a:lnTo>
                    <a:pt x="163" y="650"/>
                  </a:lnTo>
                  <a:lnTo>
                    <a:pt x="130" y="678"/>
                  </a:lnTo>
                  <a:lnTo>
                    <a:pt x="103" y="701"/>
                  </a:lnTo>
                  <a:lnTo>
                    <a:pt x="82" y="719"/>
                  </a:lnTo>
                  <a:lnTo>
                    <a:pt x="71" y="732"/>
                  </a:lnTo>
                  <a:lnTo>
                    <a:pt x="66" y="737"/>
                  </a:lnTo>
                  <a:lnTo>
                    <a:pt x="53" y="716"/>
                  </a:lnTo>
                  <a:lnTo>
                    <a:pt x="41" y="698"/>
                  </a:lnTo>
                  <a:lnTo>
                    <a:pt x="31" y="684"/>
                  </a:lnTo>
                  <a:lnTo>
                    <a:pt x="23" y="670"/>
                  </a:lnTo>
                  <a:lnTo>
                    <a:pt x="16" y="657"/>
                  </a:lnTo>
                  <a:lnTo>
                    <a:pt x="12" y="645"/>
                  </a:lnTo>
                  <a:lnTo>
                    <a:pt x="7" y="632"/>
                  </a:lnTo>
                  <a:lnTo>
                    <a:pt x="4" y="617"/>
                  </a:lnTo>
                  <a:lnTo>
                    <a:pt x="3" y="603"/>
                  </a:lnTo>
                  <a:lnTo>
                    <a:pt x="1" y="584"/>
                  </a:lnTo>
                  <a:lnTo>
                    <a:pt x="1" y="561"/>
                  </a:lnTo>
                  <a:lnTo>
                    <a:pt x="0" y="536"/>
                  </a:lnTo>
                  <a:lnTo>
                    <a:pt x="6" y="461"/>
                  </a:lnTo>
                  <a:lnTo>
                    <a:pt x="22" y="391"/>
                  </a:lnTo>
                  <a:lnTo>
                    <a:pt x="49" y="324"/>
                  </a:lnTo>
                  <a:lnTo>
                    <a:pt x="84" y="262"/>
                  </a:lnTo>
                  <a:lnTo>
                    <a:pt x="127" y="205"/>
                  </a:lnTo>
                  <a:lnTo>
                    <a:pt x="177" y="153"/>
                  </a:lnTo>
                  <a:lnTo>
                    <a:pt x="234" y="109"/>
                  </a:lnTo>
                  <a:lnTo>
                    <a:pt x="296" y="71"/>
                  </a:lnTo>
                  <a:lnTo>
                    <a:pt x="362" y="40"/>
                  </a:lnTo>
                  <a:lnTo>
                    <a:pt x="433" y="18"/>
                  </a:lnTo>
                  <a:lnTo>
                    <a:pt x="505" y="5"/>
                  </a:lnTo>
                  <a:lnTo>
                    <a:pt x="580" y="0"/>
                  </a:lnTo>
                  <a:lnTo>
                    <a:pt x="657" y="3"/>
                  </a:lnTo>
                  <a:lnTo>
                    <a:pt x="731" y="16"/>
                  </a:lnTo>
                  <a:lnTo>
                    <a:pt x="803" y="39"/>
                  </a:lnTo>
                  <a:lnTo>
                    <a:pt x="872" y="67"/>
                  </a:lnTo>
                  <a:lnTo>
                    <a:pt x="937" y="102"/>
                  </a:lnTo>
                  <a:lnTo>
                    <a:pt x="996" y="145"/>
                  </a:lnTo>
                  <a:lnTo>
                    <a:pt x="1050" y="193"/>
                  </a:lnTo>
                  <a:lnTo>
                    <a:pt x="1096" y="249"/>
                  </a:lnTo>
                  <a:lnTo>
                    <a:pt x="1133" y="310"/>
                  </a:lnTo>
                  <a:lnTo>
                    <a:pt x="1161" y="374"/>
                  </a:lnTo>
                  <a:lnTo>
                    <a:pt x="1178" y="444"/>
                  </a:lnTo>
                  <a:lnTo>
                    <a:pt x="1184" y="519"/>
                  </a:lnTo>
                  <a:lnTo>
                    <a:pt x="1186" y="523"/>
                  </a:lnTo>
                  <a:lnTo>
                    <a:pt x="1186" y="529"/>
                  </a:lnTo>
                  <a:lnTo>
                    <a:pt x="1186" y="535"/>
                  </a:lnTo>
                  <a:lnTo>
                    <a:pt x="1186" y="541"/>
                  </a:lnTo>
                  <a:lnTo>
                    <a:pt x="1187" y="547"/>
                  </a:lnTo>
                  <a:lnTo>
                    <a:pt x="1187" y="553"/>
                  </a:lnTo>
                  <a:lnTo>
                    <a:pt x="1187" y="557"/>
                  </a:lnTo>
                  <a:lnTo>
                    <a:pt x="1187" y="563"/>
                  </a:lnTo>
                  <a:lnTo>
                    <a:pt x="1189" y="569"/>
                  </a:lnTo>
                  <a:lnTo>
                    <a:pt x="1189" y="575"/>
                  </a:lnTo>
                  <a:lnTo>
                    <a:pt x="1189" y="581"/>
                  </a:lnTo>
                  <a:lnTo>
                    <a:pt x="1187" y="586"/>
                  </a:lnTo>
                  <a:lnTo>
                    <a:pt x="1183" y="582"/>
                  </a:lnTo>
                  <a:lnTo>
                    <a:pt x="1168" y="572"/>
                  </a:lnTo>
                  <a:lnTo>
                    <a:pt x="1144" y="556"/>
                  </a:lnTo>
                  <a:lnTo>
                    <a:pt x="1112" y="538"/>
                  </a:lnTo>
                  <a:lnTo>
                    <a:pt x="1071" y="517"/>
                  </a:lnTo>
                  <a:lnTo>
                    <a:pt x="1021" y="497"/>
                  </a:lnTo>
                  <a:lnTo>
                    <a:pt x="963" y="477"/>
                  </a:lnTo>
                  <a:lnTo>
                    <a:pt x="897" y="461"/>
                  </a:lnTo>
                  <a:lnTo>
                    <a:pt x="825" y="449"/>
                  </a:lnTo>
                  <a:lnTo>
                    <a:pt x="744" y="445"/>
                  </a:lnTo>
                  <a:lnTo>
                    <a:pt x="657" y="448"/>
                  </a:lnTo>
                  <a:lnTo>
                    <a:pt x="563" y="461"/>
                  </a:lnTo>
                  <a:close/>
                </a:path>
              </a:pathLst>
            </a:custGeom>
            <a:solidFill>
              <a:srgbClr val="D1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9" name="Freeform 554"/>
            <p:cNvSpPr>
              <a:spLocks/>
            </p:cNvSpPr>
            <p:nvPr/>
          </p:nvSpPr>
          <p:spPr bwMode="auto">
            <a:xfrm>
              <a:off x="3831" y="2594"/>
              <a:ext cx="390" cy="220"/>
            </a:xfrm>
            <a:custGeom>
              <a:avLst/>
              <a:gdLst>
                <a:gd name="T0" fmla="*/ 472 w 1170"/>
                <a:gd name="T1" fmla="*/ 422 h 660"/>
                <a:gd name="T2" fmla="*/ 345 w 1170"/>
                <a:gd name="T3" fmla="*/ 468 h 660"/>
                <a:gd name="T4" fmla="*/ 236 w 1170"/>
                <a:gd name="T5" fmla="*/ 524 h 660"/>
                <a:gd name="T6" fmla="*/ 150 w 1170"/>
                <a:gd name="T7" fmla="*/ 580 h 660"/>
                <a:gd name="T8" fmla="*/ 90 w 1170"/>
                <a:gd name="T9" fmla="*/ 627 h 660"/>
                <a:gd name="T10" fmla="*/ 58 w 1170"/>
                <a:gd name="T11" fmla="*/ 655 h 660"/>
                <a:gd name="T12" fmla="*/ 41 w 1170"/>
                <a:gd name="T13" fmla="*/ 640 h 660"/>
                <a:gd name="T14" fmla="*/ 21 w 1170"/>
                <a:gd name="T15" fmla="*/ 614 h 660"/>
                <a:gd name="T16" fmla="*/ 9 w 1170"/>
                <a:gd name="T17" fmla="*/ 598 h 660"/>
                <a:gd name="T18" fmla="*/ 3 w 1170"/>
                <a:gd name="T19" fmla="*/ 583 h 660"/>
                <a:gd name="T20" fmla="*/ 2 w 1170"/>
                <a:gd name="T21" fmla="*/ 564 h 660"/>
                <a:gd name="T22" fmla="*/ 0 w 1170"/>
                <a:gd name="T23" fmla="*/ 530 h 660"/>
                <a:gd name="T24" fmla="*/ 6 w 1170"/>
                <a:gd name="T25" fmla="*/ 436 h 660"/>
                <a:gd name="T26" fmla="*/ 49 w 1170"/>
                <a:gd name="T27" fmla="*/ 305 h 660"/>
                <a:gd name="T28" fmla="*/ 125 w 1170"/>
                <a:gd name="T29" fmla="*/ 193 h 660"/>
                <a:gd name="T30" fmla="*/ 232 w 1170"/>
                <a:gd name="T31" fmla="*/ 101 h 660"/>
                <a:gd name="T32" fmla="*/ 357 w 1170"/>
                <a:gd name="T33" fmla="*/ 38 h 660"/>
                <a:gd name="T34" fmla="*/ 495 w 1170"/>
                <a:gd name="T35" fmla="*/ 4 h 660"/>
                <a:gd name="T36" fmla="*/ 640 w 1170"/>
                <a:gd name="T37" fmla="*/ 3 h 660"/>
                <a:gd name="T38" fmla="*/ 782 w 1170"/>
                <a:gd name="T39" fmla="*/ 34 h 660"/>
                <a:gd name="T40" fmla="*/ 915 w 1170"/>
                <a:gd name="T41" fmla="*/ 93 h 660"/>
                <a:gd name="T42" fmla="*/ 1028 w 1170"/>
                <a:gd name="T43" fmla="*/ 176 h 660"/>
                <a:gd name="T44" fmla="*/ 1112 w 1170"/>
                <a:gd name="T45" fmla="*/ 284 h 660"/>
                <a:gd name="T46" fmla="*/ 1158 w 1170"/>
                <a:gd name="T47" fmla="*/ 412 h 660"/>
                <a:gd name="T48" fmla="*/ 1165 w 1170"/>
                <a:gd name="T49" fmla="*/ 487 h 660"/>
                <a:gd name="T50" fmla="*/ 1165 w 1170"/>
                <a:gd name="T51" fmla="*/ 499 h 660"/>
                <a:gd name="T52" fmla="*/ 1167 w 1170"/>
                <a:gd name="T53" fmla="*/ 511 h 660"/>
                <a:gd name="T54" fmla="*/ 1168 w 1170"/>
                <a:gd name="T55" fmla="*/ 523 h 660"/>
                <a:gd name="T56" fmla="*/ 1170 w 1170"/>
                <a:gd name="T57" fmla="*/ 534 h 660"/>
                <a:gd name="T58" fmla="*/ 1170 w 1170"/>
                <a:gd name="T59" fmla="*/ 545 h 660"/>
                <a:gd name="T60" fmla="*/ 1164 w 1170"/>
                <a:gd name="T61" fmla="*/ 546 h 660"/>
                <a:gd name="T62" fmla="*/ 1127 w 1170"/>
                <a:gd name="T63" fmla="*/ 518 h 660"/>
                <a:gd name="T64" fmla="*/ 1056 w 1170"/>
                <a:gd name="T65" fmla="*/ 474 h 660"/>
                <a:gd name="T66" fmla="*/ 949 w 1170"/>
                <a:gd name="T67" fmla="*/ 431 h 660"/>
                <a:gd name="T68" fmla="*/ 810 w 1170"/>
                <a:gd name="T69" fmla="*/ 399 h 660"/>
                <a:gd name="T70" fmla="*/ 638 w 1170"/>
                <a:gd name="T71" fmla="*/ 394 h 660"/>
                <a:gd name="T72" fmla="*/ 541 w 1170"/>
                <a:gd name="T73" fmla="*/ 408 h 6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70"/>
                <a:gd name="T112" fmla="*/ 0 h 660"/>
                <a:gd name="T113" fmla="*/ 1170 w 1170"/>
                <a:gd name="T114" fmla="*/ 660 h 66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70" h="660">
                  <a:moveTo>
                    <a:pt x="541" y="408"/>
                  </a:moveTo>
                  <a:lnTo>
                    <a:pt x="472" y="422"/>
                  </a:lnTo>
                  <a:lnTo>
                    <a:pt x="405" y="443"/>
                  </a:lnTo>
                  <a:lnTo>
                    <a:pt x="345" y="468"/>
                  </a:lnTo>
                  <a:lnTo>
                    <a:pt x="287" y="495"/>
                  </a:lnTo>
                  <a:lnTo>
                    <a:pt x="236" y="524"/>
                  </a:lnTo>
                  <a:lnTo>
                    <a:pt x="190" y="552"/>
                  </a:lnTo>
                  <a:lnTo>
                    <a:pt x="150" y="580"/>
                  </a:lnTo>
                  <a:lnTo>
                    <a:pt x="117" y="605"/>
                  </a:lnTo>
                  <a:lnTo>
                    <a:pt x="90" y="627"/>
                  </a:lnTo>
                  <a:lnTo>
                    <a:pt x="69" y="643"/>
                  </a:lnTo>
                  <a:lnTo>
                    <a:pt x="58" y="655"/>
                  </a:lnTo>
                  <a:lnTo>
                    <a:pt x="53" y="660"/>
                  </a:lnTo>
                  <a:lnTo>
                    <a:pt x="41" y="640"/>
                  </a:lnTo>
                  <a:lnTo>
                    <a:pt x="30" y="626"/>
                  </a:lnTo>
                  <a:lnTo>
                    <a:pt x="21" y="614"/>
                  </a:lnTo>
                  <a:lnTo>
                    <a:pt x="15" y="605"/>
                  </a:lnTo>
                  <a:lnTo>
                    <a:pt x="9" y="598"/>
                  </a:lnTo>
                  <a:lnTo>
                    <a:pt x="6" y="592"/>
                  </a:lnTo>
                  <a:lnTo>
                    <a:pt x="3" y="583"/>
                  </a:lnTo>
                  <a:lnTo>
                    <a:pt x="2" y="574"/>
                  </a:lnTo>
                  <a:lnTo>
                    <a:pt x="2" y="564"/>
                  </a:lnTo>
                  <a:lnTo>
                    <a:pt x="0" y="549"/>
                  </a:lnTo>
                  <a:lnTo>
                    <a:pt x="0" y="530"/>
                  </a:lnTo>
                  <a:lnTo>
                    <a:pt x="0" y="506"/>
                  </a:lnTo>
                  <a:lnTo>
                    <a:pt x="6" y="436"/>
                  </a:lnTo>
                  <a:lnTo>
                    <a:pt x="22" y="368"/>
                  </a:lnTo>
                  <a:lnTo>
                    <a:pt x="49" y="305"/>
                  </a:lnTo>
                  <a:lnTo>
                    <a:pt x="84" y="246"/>
                  </a:lnTo>
                  <a:lnTo>
                    <a:pt x="125" y="193"/>
                  </a:lnTo>
                  <a:lnTo>
                    <a:pt x="176" y="144"/>
                  </a:lnTo>
                  <a:lnTo>
                    <a:pt x="232" y="101"/>
                  </a:lnTo>
                  <a:lnTo>
                    <a:pt x="292" y="66"/>
                  </a:lnTo>
                  <a:lnTo>
                    <a:pt x="357" y="38"/>
                  </a:lnTo>
                  <a:lnTo>
                    <a:pt x="424" y="16"/>
                  </a:lnTo>
                  <a:lnTo>
                    <a:pt x="495" y="4"/>
                  </a:lnTo>
                  <a:lnTo>
                    <a:pt x="566" y="0"/>
                  </a:lnTo>
                  <a:lnTo>
                    <a:pt x="640" y="3"/>
                  </a:lnTo>
                  <a:lnTo>
                    <a:pt x="712" y="14"/>
                  </a:lnTo>
                  <a:lnTo>
                    <a:pt x="782" y="34"/>
                  </a:lnTo>
                  <a:lnTo>
                    <a:pt x="850" y="60"/>
                  </a:lnTo>
                  <a:lnTo>
                    <a:pt x="915" y="93"/>
                  </a:lnTo>
                  <a:lnTo>
                    <a:pt x="974" y="132"/>
                  </a:lnTo>
                  <a:lnTo>
                    <a:pt x="1028" y="176"/>
                  </a:lnTo>
                  <a:lnTo>
                    <a:pt x="1074" y="228"/>
                  </a:lnTo>
                  <a:lnTo>
                    <a:pt x="1112" y="284"/>
                  </a:lnTo>
                  <a:lnTo>
                    <a:pt x="1140" y="346"/>
                  </a:lnTo>
                  <a:lnTo>
                    <a:pt x="1158" y="412"/>
                  </a:lnTo>
                  <a:lnTo>
                    <a:pt x="1164" y="483"/>
                  </a:lnTo>
                  <a:lnTo>
                    <a:pt x="1165" y="487"/>
                  </a:lnTo>
                  <a:lnTo>
                    <a:pt x="1165" y="493"/>
                  </a:lnTo>
                  <a:lnTo>
                    <a:pt x="1165" y="499"/>
                  </a:lnTo>
                  <a:lnTo>
                    <a:pt x="1167" y="505"/>
                  </a:lnTo>
                  <a:lnTo>
                    <a:pt x="1167" y="511"/>
                  </a:lnTo>
                  <a:lnTo>
                    <a:pt x="1168" y="517"/>
                  </a:lnTo>
                  <a:lnTo>
                    <a:pt x="1168" y="523"/>
                  </a:lnTo>
                  <a:lnTo>
                    <a:pt x="1170" y="528"/>
                  </a:lnTo>
                  <a:lnTo>
                    <a:pt x="1170" y="534"/>
                  </a:lnTo>
                  <a:lnTo>
                    <a:pt x="1170" y="540"/>
                  </a:lnTo>
                  <a:lnTo>
                    <a:pt x="1170" y="545"/>
                  </a:lnTo>
                  <a:lnTo>
                    <a:pt x="1168" y="551"/>
                  </a:lnTo>
                  <a:lnTo>
                    <a:pt x="1164" y="546"/>
                  </a:lnTo>
                  <a:lnTo>
                    <a:pt x="1151" y="534"/>
                  </a:lnTo>
                  <a:lnTo>
                    <a:pt x="1127" y="518"/>
                  </a:lnTo>
                  <a:lnTo>
                    <a:pt x="1096" y="498"/>
                  </a:lnTo>
                  <a:lnTo>
                    <a:pt x="1056" y="474"/>
                  </a:lnTo>
                  <a:lnTo>
                    <a:pt x="1006" y="452"/>
                  </a:lnTo>
                  <a:lnTo>
                    <a:pt x="949" y="431"/>
                  </a:lnTo>
                  <a:lnTo>
                    <a:pt x="884" y="412"/>
                  </a:lnTo>
                  <a:lnTo>
                    <a:pt x="810" y="399"/>
                  </a:lnTo>
                  <a:lnTo>
                    <a:pt x="728" y="393"/>
                  </a:lnTo>
                  <a:lnTo>
                    <a:pt x="638" y="394"/>
                  </a:lnTo>
                  <a:lnTo>
                    <a:pt x="541" y="408"/>
                  </a:lnTo>
                  <a:close/>
                </a:path>
              </a:pathLst>
            </a:custGeom>
            <a:solidFill>
              <a:srgbClr val="C2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0" name="Freeform 555"/>
            <p:cNvSpPr>
              <a:spLocks/>
            </p:cNvSpPr>
            <p:nvPr/>
          </p:nvSpPr>
          <p:spPr bwMode="auto">
            <a:xfrm>
              <a:off x="3835" y="2595"/>
              <a:ext cx="384" cy="194"/>
            </a:xfrm>
            <a:custGeom>
              <a:avLst/>
              <a:gdLst>
                <a:gd name="T0" fmla="*/ 1151 w 1151"/>
                <a:gd name="T1" fmla="*/ 510 h 582"/>
                <a:gd name="T2" fmla="*/ 1150 w 1151"/>
                <a:gd name="T3" fmla="*/ 500 h 582"/>
                <a:gd name="T4" fmla="*/ 1149 w 1151"/>
                <a:gd name="T5" fmla="*/ 488 h 582"/>
                <a:gd name="T6" fmla="*/ 1147 w 1151"/>
                <a:gd name="T7" fmla="*/ 474 h 582"/>
                <a:gd name="T8" fmla="*/ 1144 w 1151"/>
                <a:gd name="T9" fmla="*/ 463 h 582"/>
                <a:gd name="T10" fmla="*/ 1144 w 1151"/>
                <a:gd name="T11" fmla="*/ 452 h 582"/>
                <a:gd name="T12" fmla="*/ 1137 w 1151"/>
                <a:gd name="T13" fmla="*/ 380 h 582"/>
                <a:gd name="T14" fmla="*/ 1090 w 1151"/>
                <a:gd name="T15" fmla="*/ 261 h 582"/>
                <a:gd name="T16" fmla="*/ 1004 w 1151"/>
                <a:gd name="T17" fmla="*/ 162 h 582"/>
                <a:gd name="T18" fmla="*/ 892 w 1151"/>
                <a:gd name="T19" fmla="*/ 84 h 582"/>
                <a:gd name="T20" fmla="*/ 761 w 1151"/>
                <a:gd name="T21" fmla="*/ 31 h 582"/>
                <a:gd name="T22" fmla="*/ 623 w 1151"/>
                <a:gd name="T23" fmla="*/ 3 h 582"/>
                <a:gd name="T24" fmla="*/ 484 w 1151"/>
                <a:gd name="T25" fmla="*/ 3 h 582"/>
                <a:gd name="T26" fmla="*/ 350 w 1151"/>
                <a:gd name="T27" fmla="*/ 36 h 582"/>
                <a:gd name="T28" fmla="*/ 228 w 1151"/>
                <a:gd name="T29" fmla="*/ 96 h 582"/>
                <a:gd name="T30" fmla="*/ 125 w 1151"/>
                <a:gd name="T31" fmla="*/ 181 h 582"/>
                <a:gd name="T32" fmla="*/ 50 w 1151"/>
                <a:gd name="T33" fmla="*/ 287 h 582"/>
                <a:gd name="T34" fmla="*/ 7 w 1151"/>
                <a:gd name="T35" fmla="*/ 411 h 582"/>
                <a:gd name="T36" fmla="*/ 1 w 1151"/>
                <a:gd name="T37" fmla="*/ 500 h 582"/>
                <a:gd name="T38" fmla="*/ 0 w 1151"/>
                <a:gd name="T39" fmla="*/ 526 h 582"/>
                <a:gd name="T40" fmla="*/ 0 w 1151"/>
                <a:gd name="T41" fmla="*/ 536 h 582"/>
                <a:gd name="T42" fmla="*/ 1 w 1151"/>
                <a:gd name="T43" fmla="*/ 539 h 582"/>
                <a:gd name="T44" fmla="*/ 10 w 1151"/>
                <a:gd name="T45" fmla="*/ 545 h 582"/>
                <a:gd name="T46" fmla="*/ 26 w 1151"/>
                <a:gd name="T47" fmla="*/ 564 h 582"/>
                <a:gd name="T48" fmla="*/ 42 w 1151"/>
                <a:gd name="T49" fmla="*/ 578 h 582"/>
                <a:gd name="T50" fmla="*/ 75 w 1151"/>
                <a:gd name="T51" fmla="*/ 553 h 582"/>
                <a:gd name="T52" fmla="*/ 135 w 1151"/>
                <a:gd name="T53" fmla="*/ 510 h 582"/>
                <a:gd name="T54" fmla="*/ 221 w 1151"/>
                <a:gd name="T55" fmla="*/ 458 h 582"/>
                <a:gd name="T56" fmla="*/ 328 w 1151"/>
                <a:gd name="T57" fmla="*/ 408 h 582"/>
                <a:gd name="T58" fmla="*/ 452 w 1151"/>
                <a:gd name="T59" fmla="*/ 368 h 582"/>
                <a:gd name="T60" fmla="*/ 620 w 1151"/>
                <a:gd name="T61" fmla="*/ 343 h 582"/>
                <a:gd name="T62" fmla="*/ 794 w 1151"/>
                <a:gd name="T63" fmla="*/ 351 h 582"/>
                <a:gd name="T64" fmla="*/ 935 w 1151"/>
                <a:gd name="T65" fmla="*/ 386 h 582"/>
                <a:gd name="T66" fmla="*/ 1040 w 1151"/>
                <a:gd name="T67" fmla="*/ 435 h 582"/>
                <a:gd name="T68" fmla="*/ 1110 w 1151"/>
                <a:gd name="T69" fmla="*/ 480 h 582"/>
                <a:gd name="T70" fmla="*/ 1146 w 1151"/>
                <a:gd name="T71" fmla="*/ 510 h 582"/>
                <a:gd name="T72" fmla="*/ 1150 w 1151"/>
                <a:gd name="T73" fmla="*/ 516 h 5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1"/>
                <a:gd name="T112" fmla="*/ 0 h 582"/>
                <a:gd name="T113" fmla="*/ 1151 w 1151"/>
                <a:gd name="T114" fmla="*/ 582 h 5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1" h="582">
                  <a:moveTo>
                    <a:pt x="1150" y="516"/>
                  </a:moveTo>
                  <a:lnTo>
                    <a:pt x="1151" y="510"/>
                  </a:lnTo>
                  <a:lnTo>
                    <a:pt x="1150" y="504"/>
                  </a:lnTo>
                  <a:lnTo>
                    <a:pt x="1150" y="500"/>
                  </a:lnTo>
                  <a:lnTo>
                    <a:pt x="1150" y="494"/>
                  </a:lnTo>
                  <a:lnTo>
                    <a:pt x="1149" y="488"/>
                  </a:lnTo>
                  <a:lnTo>
                    <a:pt x="1147" y="482"/>
                  </a:lnTo>
                  <a:lnTo>
                    <a:pt x="1147" y="474"/>
                  </a:lnTo>
                  <a:lnTo>
                    <a:pt x="1146" y="469"/>
                  </a:lnTo>
                  <a:lnTo>
                    <a:pt x="1144" y="463"/>
                  </a:lnTo>
                  <a:lnTo>
                    <a:pt x="1144" y="458"/>
                  </a:lnTo>
                  <a:lnTo>
                    <a:pt x="1144" y="452"/>
                  </a:lnTo>
                  <a:lnTo>
                    <a:pt x="1143" y="448"/>
                  </a:lnTo>
                  <a:lnTo>
                    <a:pt x="1137" y="380"/>
                  </a:lnTo>
                  <a:lnTo>
                    <a:pt x="1119" y="318"/>
                  </a:lnTo>
                  <a:lnTo>
                    <a:pt x="1090" y="261"/>
                  </a:lnTo>
                  <a:lnTo>
                    <a:pt x="1051" y="209"/>
                  </a:lnTo>
                  <a:lnTo>
                    <a:pt x="1004" y="162"/>
                  </a:lnTo>
                  <a:lnTo>
                    <a:pt x="951" y="120"/>
                  </a:lnTo>
                  <a:lnTo>
                    <a:pt x="892" y="84"/>
                  </a:lnTo>
                  <a:lnTo>
                    <a:pt x="829" y="55"/>
                  </a:lnTo>
                  <a:lnTo>
                    <a:pt x="761" y="31"/>
                  </a:lnTo>
                  <a:lnTo>
                    <a:pt x="692" y="13"/>
                  </a:lnTo>
                  <a:lnTo>
                    <a:pt x="623" y="3"/>
                  </a:lnTo>
                  <a:lnTo>
                    <a:pt x="552" y="0"/>
                  </a:lnTo>
                  <a:lnTo>
                    <a:pt x="484" y="3"/>
                  </a:lnTo>
                  <a:lnTo>
                    <a:pt x="416" y="16"/>
                  </a:lnTo>
                  <a:lnTo>
                    <a:pt x="350" y="36"/>
                  </a:lnTo>
                  <a:lnTo>
                    <a:pt x="287" y="62"/>
                  </a:lnTo>
                  <a:lnTo>
                    <a:pt x="228" y="96"/>
                  </a:lnTo>
                  <a:lnTo>
                    <a:pt x="173" y="136"/>
                  </a:lnTo>
                  <a:lnTo>
                    <a:pt x="125" y="181"/>
                  </a:lnTo>
                  <a:lnTo>
                    <a:pt x="84" y="231"/>
                  </a:lnTo>
                  <a:lnTo>
                    <a:pt x="50" y="287"/>
                  </a:lnTo>
                  <a:lnTo>
                    <a:pt x="23" y="346"/>
                  </a:lnTo>
                  <a:lnTo>
                    <a:pt x="7" y="411"/>
                  </a:lnTo>
                  <a:lnTo>
                    <a:pt x="1" y="479"/>
                  </a:lnTo>
                  <a:lnTo>
                    <a:pt x="1" y="500"/>
                  </a:lnTo>
                  <a:lnTo>
                    <a:pt x="1" y="516"/>
                  </a:lnTo>
                  <a:lnTo>
                    <a:pt x="0" y="526"/>
                  </a:lnTo>
                  <a:lnTo>
                    <a:pt x="0" y="532"/>
                  </a:lnTo>
                  <a:lnTo>
                    <a:pt x="0" y="536"/>
                  </a:lnTo>
                  <a:lnTo>
                    <a:pt x="0" y="538"/>
                  </a:lnTo>
                  <a:lnTo>
                    <a:pt x="1" y="539"/>
                  </a:lnTo>
                  <a:lnTo>
                    <a:pt x="5" y="542"/>
                  </a:lnTo>
                  <a:lnTo>
                    <a:pt x="10" y="545"/>
                  </a:lnTo>
                  <a:lnTo>
                    <a:pt x="17" y="553"/>
                  </a:lnTo>
                  <a:lnTo>
                    <a:pt x="26" y="564"/>
                  </a:lnTo>
                  <a:lnTo>
                    <a:pt x="38" y="582"/>
                  </a:lnTo>
                  <a:lnTo>
                    <a:pt x="42" y="578"/>
                  </a:lnTo>
                  <a:lnTo>
                    <a:pt x="56" y="567"/>
                  </a:lnTo>
                  <a:lnTo>
                    <a:pt x="75" y="553"/>
                  </a:lnTo>
                  <a:lnTo>
                    <a:pt x="101" y="532"/>
                  </a:lnTo>
                  <a:lnTo>
                    <a:pt x="135" y="510"/>
                  </a:lnTo>
                  <a:lnTo>
                    <a:pt x="175" y="485"/>
                  </a:lnTo>
                  <a:lnTo>
                    <a:pt x="221" y="458"/>
                  </a:lnTo>
                  <a:lnTo>
                    <a:pt x="272" y="433"/>
                  </a:lnTo>
                  <a:lnTo>
                    <a:pt x="328" y="408"/>
                  </a:lnTo>
                  <a:lnTo>
                    <a:pt x="387" y="386"/>
                  </a:lnTo>
                  <a:lnTo>
                    <a:pt x="452" y="368"/>
                  </a:lnTo>
                  <a:lnTo>
                    <a:pt x="518" y="355"/>
                  </a:lnTo>
                  <a:lnTo>
                    <a:pt x="620" y="343"/>
                  </a:lnTo>
                  <a:lnTo>
                    <a:pt x="711" y="343"/>
                  </a:lnTo>
                  <a:lnTo>
                    <a:pt x="794" y="351"/>
                  </a:lnTo>
                  <a:lnTo>
                    <a:pt x="869" y="365"/>
                  </a:lnTo>
                  <a:lnTo>
                    <a:pt x="935" y="386"/>
                  </a:lnTo>
                  <a:lnTo>
                    <a:pt x="992" y="410"/>
                  </a:lnTo>
                  <a:lnTo>
                    <a:pt x="1040" y="435"/>
                  </a:lnTo>
                  <a:lnTo>
                    <a:pt x="1079" y="458"/>
                  </a:lnTo>
                  <a:lnTo>
                    <a:pt x="1110" y="480"/>
                  </a:lnTo>
                  <a:lnTo>
                    <a:pt x="1132" y="498"/>
                  </a:lnTo>
                  <a:lnTo>
                    <a:pt x="1146" y="510"/>
                  </a:lnTo>
                  <a:lnTo>
                    <a:pt x="1150" y="516"/>
                  </a:lnTo>
                  <a:close/>
                </a:path>
              </a:pathLst>
            </a:custGeom>
            <a:solidFill>
              <a:srgbClr val="B2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1" name="Freeform 556"/>
            <p:cNvSpPr>
              <a:spLocks/>
            </p:cNvSpPr>
            <p:nvPr/>
          </p:nvSpPr>
          <p:spPr bwMode="auto">
            <a:xfrm>
              <a:off x="3855" y="2596"/>
              <a:ext cx="351" cy="168"/>
            </a:xfrm>
            <a:custGeom>
              <a:avLst/>
              <a:gdLst>
                <a:gd name="T0" fmla="*/ 411 w 1051"/>
                <a:gd name="T1" fmla="*/ 324 h 505"/>
                <a:gd name="T2" fmla="*/ 299 w 1051"/>
                <a:gd name="T3" fmla="*/ 358 h 505"/>
                <a:gd name="T4" fmla="*/ 202 w 1051"/>
                <a:gd name="T5" fmla="*/ 401 h 505"/>
                <a:gd name="T6" fmla="*/ 124 w 1051"/>
                <a:gd name="T7" fmla="*/ 443 h 505"/>
                <a:gd name="T8" fmla="*/ 67 w 1051"/>
                <a:gd name="T9" fmla="*/ 480 h 505"/>
                <a:gd name="T10" fmla="*/ 37 w 1051"/>
                <a:gd name="T11" fmla="*/ 501 h 505"/>
                <a:gd name="T12" fmla="*/ 23 w 1051"/>
                <a:gd name="T13" fmla="*/ 491 h 505"/>
                <a:gd name="T14" fmla="*/ 8 w 1051"/>
                <a:gd name="T15" fmla="*/ 473 h 505"/>
                <a:gd name="T16" fmla="*/ 2 w 1051"/>
                <a:gd name="T17" fmla="*/ 467 h 505"/>
                <a:gd name="T18" fmla="*/ 0 w 1051"/>
                <a:gd name="T19" fmla="*/ 464 h 505"/>
                <a:gd name="T20" fmla="*/ 2 w 1051"/>
                <a:gd name="T21" fmla="*/ 454 h 505"/>
                <a:gd name="T22" fmla="*/ 3 w 1051"/>
                <a:gd name="T23" fmla="*/ 432 h 505"/>
                <a:gd name="T24" fmla="*/ 9 w 1051"/>
                <a:gd name="T25" fmla="*/ 354 h 505"/>
                <a:gd name="T26" fmla="*/ 48 w 1051"/>
                <a:gd name="T27" fmla="*/ 246 h 505"/>
                <a:gd name="T28" fmla="*/ 115 w 1051"/>
                <a:gd name="T29" fmla="*/ 153 h 505"/>
                <a:gd name="T30" fmla="*/ 208 w 1051"/>
                <a:gd name="T31" fmla="*/ 81 h 505"/>
                <a:gd name="T32" fmla="*/ 319 w 1051"/>
                <a:gd name="T33" fmla="*/ 30 h 505"/>
                <a:gd name="T34" fmla="*/ 439 w 1051"/>
                <a:gd name="T35" fmla="*/ 3 h 505"/>
                <a:gd name="T36" fmla="*/ 565 w 1051"/>
                <a:gd name="T37" fmla="*/ 3 h 505"/>
                <a:gd name="T38" fmla="*/ 691 w 1051"/>
                <a:gd name="T39" fmla="*/ 27 h 505"/>
                <a:gd name="T40" fmla="*/ 812 w 1051"/>
                <a:gd name="T41" fmla="*/ 74 h 505"/>
                <a:gd name="T42" fmla="*/ 915 w 1051"/>
                <a:gd name="T43" fmla="*/ 142 h 505"/>
                <a:gd name="T44" fmla="*/ 995 w 1051"/>
                <a:gd name="T45" fmla="*/ 228 h 505"/>
                <a:gd name="T46" fmla="*/ 1037 w 1051"/>
                <a:gd name="T47" fmla="*/ 333 h 505"/>
                <a:gd name="T48" fmla="*/ 1045 w 1051"/>
                <a:gd name="T49" fmla="*/ 395 h 505"/>
                <a:gd name="T50" fmla="*/ 1045 w 1051"/>
                <a:gd name="T51" fmla="*/ 405 h 505"/>
                <a:gd name="T52" fmla="*/ 1046 w 1051"/>
                <a:gd name="T53" fmla="*/ 416 h 505"/>
                <a:gd name="T54" fmla="*/ 1048 w 1051"/>
                <a:gd name="T55" fmla="*/ 426 h 505"/>
                <a:gd name="T56" fmla="*/ 1049 w 1051"/>
                <a:gd name="T57" fmla="*/ 436 h 505"/>
                <a:gd name="T58" fmla="*/ 1051 w 1051"/>
                <a:gd name="T59" fmla="*/ 446 h 505"/>
                <a:gd name="T60" fmla="*/ 1046 w 1051"/>
                <a:gd name="T61" fmla="*/ 446 h 505"/>
                <a:gd name="T62" fmla="*/ 1012 w 1051"/>
                <a:gd name="T63" fmla="*/ 420 h 505"/>
                <a:gd name="T64" fmla="*/ 948 w 1051"/>
                <a:gd name="T65" fmla="*/ 380 h 505"/>
                <a:gd name="T66" fmla="*/ 850 w 1051"/>
                <a:gd name="T67" fmla="*/ 339 h 505"/>
                <a:gd name="T68" fmla="*/ 722 w 1051"/>
                <a:gd name="T69" fmla="*/ 308 h 505"/>
                <a:gd name="T70" fmla="*/ 563 w 1051"/>
                <a:gd name="T71" fmla="*/ 302 h 505"/>
                <a:gd name="T72" fmla="*/ 472 w 1051"/>
                <a:gd name="T73" fmla="*/ 312 h 5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1"/>
                <a:gd name="T112" fmla="*/ 0 h 505"/>
                <a:gd name="T113" fmla="*/ 1051 w 1051"/>
                <a:gd name="T114" fmla="*/ 505 h 5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1" h="505">
                  <a:moveTo>
                    <a:pt x="472" y="312"/>
                  </a:moveTo>
                  <a:lnTo>
                    <a:pt x="411" y="324"/>
                  </a:lnTo>
                  <a:lnTo>
                    <a:pt x="354" y="339"/>
                  </a:lnTo>
                  <a:lnTo>
                    <a:pt x="299" y="358"/>
                  </a:lnTo>
                  <a:lnTo>
                    <a:pt x="249" y="379"/>
                  </a:lnTo>
                  <a:lnTo>
                    <a:pt x="202" y="401"/>
                  </a:lnTo>
                  <a:lnTo>
                    <a:pt x="160" y="423"/>
                  </a:lnTo>
                  <a:lnTo>
                    <a:pt x="124" y="443"/>
                  </a:lnTo>
                  <a:lnTo>
                    <a:pt x="92" y="463"/>
                  </a:lnTo>
                  <a:lnTo>
                    <a:pt x="67" y="480"/>
                  </a:lnTo>
                  <a:lnTo>
                    <a:pt x="49" y="494"/>
                  </a:lnTo>
                  <a:lnTo>
                    <a:pt x="37" y="501"/>
                  </a:lnTo>
                  <a:lnTo>
                    <a:pt x="33" y="505"/>
                  </a:lnTo>
                  <a:lnTo>
                    <a:pt x="23" y="491"/>
                  </a:lnTo>
                  <a:lnTo>
                    <a:pt x="15" y="480"/>
                  </a:lnTo>
                  <a:lnTo>
                    <a:pt x="8" y="473"/>
                  </a:lnTo>
                  <a:lnTo>
                    <a:pt x="5" y="470"/>
                  </a:lnTo>
                  <a:lnTo>
                    <a:pt x="2" y="467"/>
                  </a:lnTo>
                  <a:lnTo>
                    <a:pt x="0" y="466"/>
                  </a:lnTo>
                  <a:lnTo>
                    <a:pt x="0" y="464"/>
                  </a:lnTo>
                  <a:lnTo>
                    <a:pt x="0" y="461"/>
                  </a:lnTo>
                  <a:lnTo>
                    <a:pt x="2" y="454"/>
                  </a:lnTo>
                  <a:lnTo>
                    <a:pt x="3" y="445"/>
                  </a:lnTo>
                  <a:lnTo>
                    <a:pt x="3" y="432"/>
                  </a:lnTo>
                  <a:lnTo>
                    <a:pt x="3" y="413"/>
                  </a:lnTo>
                  <a:lnTo>
                    <a:pt x="9" y="354"/>
                  </a:lnTo>
                  <a:lnTo>
                    <a:pt x="24" y="298"/>
                  </a:lnTo>
                  <a:lnTo>
                    <a:pt x="48" y="246"/>
                  </a:lnTo>
                  <a:lnTo>
                    <a:pt x="78" y="198"/>
                  </a:lnTo>
                  <a:lnTo>
                    <a:pt x="115" y="153"/>
                  </a:lnTo>
                  <a:lnTo>
                    <a:pt x="160" y="115"/>
                  </a:lnTo>
                  <a:lnTo>
                    <a:pt x="208" y="81"/>
                  </a:lnTo>
                  <a:lnTo>
                    <a:pt x="263" y="53"/>
                  </a:lnTo>
                  <a:lnTo>
                    <a:pt x="319" y="30"/>
                  </a:lnTo>
                  <a:lnTo>
                    <a:pt x="379" y="13"/>
                  </a:lnTo>
                  <a:lnTo>
                    <a:pt x="439" y="3"/>
                  </a:lnTo>
                  <a:lnTo>
                    <a:pt x="501" y="0"/>
                  </a:lnTo>
                  <a:lnTo>
                    <a:pt x="565" y="3"/>
                  </a:lnTo>
                  <a:lnTo>
                    <a:pt x="628" y="12"/>
                  </a:lnTo>
                  <a:lnTo>
                    <a:pt x="691" y="27"/>
                  </a:lnTo>
                  <a:lnTo>
                    <a:pt x="753" y="47"/>
                  </a:lnTo>
                  <a:lnTo>
                    <a:pt x="812" y="74"/>
                  </a:lnTo>
                  <a:lnTo>
                    <a:pt x="867" y="105"/>
                  </a:lnTo>
                  <a:lnTo>
                    <a:pt x="915" y="142"/>
                  </a:lnTo>
                  <a:lnTo>
                    <a:pt x="959" y="183"/>
                  </a:lnTo>
                  <a:lnTo>
                    <a:pt x="995" y="228"/>
                  </a:lnTo>
                  <a:lnTo>
                    <a:pt x="1021" y="279"/>
                  </a:lnTo>
                  <a:lnTo>
                    <a:pt x="1037" y="333"/>
                  </a:lnTo>
                  <a:lnTo>
                    <a:pt x="1043" y="392"/>
                  </a:lnTo>
                  <a:lnTo>
                    <a:pt x="1045" y="395"/>
                  </a:lnTo>
                  <a:lnTo>
                    <a:pt x="1045" y="401"/>
                  </a:lnTo>
                  <a:lnTo>
                    <a:pt x="1045" y="405"/>
                  </a:lnTo>
                  <a:lnTo>
                    <a:pt x="1046" y="410"/>
                  </a:lnTo>
                  <a:lnTo>
                    <a:pt x="1046" y="416"/>
                  </a:lnTo>
                  <a:lnTo>
                    <a:pt x="1048" y="421"/>
                  </a:lnTo>
                  <a:lnTo>
                    <a:pt x="1048" y="426"/>
                  </a:lnTo>
                  <a:lnTo>
                    <a:pt x="1049" y="432"/>
                  </a:lnTo>
                  <a:lnTo>
                    <a:pt x="1049" y="436"/>
                  </a:lnTo>
                  <a:lnTo>
                    <a:pt x="1051" y="441"/>
                  </a:lnTo>
                  <a:lnTo>
                    <a:pt x="1051" y="446"/>
                  </a:lnTo>
                  <a:lnTo>
                    <a:pt x="1049" y="451"/>
                  </a:lnTo>
                  <a:lnTo>
                    <a:pt x="1046" y="446"/>
                  </a:lnTo>
                  <a:lnTo>
                    <a:pt x="1033" y="436"/>
                  </a:lnTo>
                  <a:lnTo>
                    <a:pt x="1012" y="420"/>
                  </a:lnTo>
                  <a:lnTo>
                    <a:pt x="984" y="401"/>
                  </a:lnTo>
                  <a:lnTo>
                    <a:pt x="948" y="380"/>
                  </a:lnTo>
                  <a:lnTo>
                    <a:pt x="902" y="358"/>
                  </a:lnTo>
                  <a:lnTo>
                    <a:pt x="850" y="339"/>
                  </a:lnTo>
                  <a:lnTo>
                    <a:pt x="790" y="321"/>
                  </a:lnTo>
                  <a:lnTo>
                    <a:pt x="722" y="308"/>
                  </a:lnTo>
                  <a:lnTo>
                    <a:pt x="646" y="302"/>
                  </a:lnTo>
                  <a:lnTo>
                    <a:pt x="563" y="302"/>
                  </a:lnTo>
                  <a:lnTo>
                    <a:pt x="472" y="312"/>
                  </a:lnTo>
                  <a:close/>
                </a:path>
              </a:pathLst>
            </a:custGeom>
            <a:solidFill>
              <a:srgbClr val="94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2" name="Freeform 557"/>
            <p:cNvSpPr>
              <a:spLocks/>
            </p:cNvSpPr>
            <p:nvPr/>
          </p:nvSpPr>
          <p:spPr bwMode="auto">
            <a:xfrm>
              <a:off x="3876" y="2597"/>
              <a:ext cx="316" cy="143"/>
            </a:xfrm>
            <a:custGeom>
              <a:avLst/>
              <a:gdLst>
                <a:gd name="T0" fmla="*/ 370 w 949"/>
                <a:gd name="T1" fmla="*/ 278 h 430"/>
                <a:gd name="T2" fmla="*/ 270 w 949"/>
                <a:gd name="T3" fmla="*/ 308 h 430"/>
                <a:gd name="T4" fmla="*/ 181 w 949"/>
                <a:gd name="T5" fmla="*/ 343 h 430"/>
                <a:gd name="T6" fmla="*/ 109 w 949"/>
                <a:gd name="T7" fmla="*/ 379 h 430"/>
                <a:gd name="T8" fmla="*/ 59 w 949"/>
                <a:gd name="T9" fmla="*/ 410 h 430"/>
                <a:gd name="T10" fmla="*/ 31 w 949"/>
                <a:gd name="T11" fmla="*/ 427 h 430"/>
                <a:gd name="T12" fmla="*/ 18 w 949"/>
                <a:gd name="T13" fmla="*/ 417 h 430"/>
                <a:gd name="T14" fmla="*/ 5 w 949"/>
                <a:gd name="T15" fmla="*/ 402 h 430"/>
                <a:gd name="T16" fmla="*/ 0 w 949"/>
                <a:gd name="T17" fmla="*/ 396 h 430"/>
                <a:gd name="T18" fmla="*/ 0 w 949"/>
                <a:gd name="T19" fmla="*/ 392 h 430"/>
                <a:gd name="T20" fmla="*/ 3 w 949"/>
                <a:gd name="T21" fmla="*/ 383 h 430"/>
                <a:gd name="T22" fmla="*/ 5 w 949"/>
                <a:gd name="T23" fmla="*/ 364 h 430"/>
                <a:gd name="T24" fmla="*/ 11 w 949"/>
                <a:gd name="T25" fmla="*/ 296 h 430"/>
                <a:gd name="T26" fmla="*/ 44 w 949"/>
                <a:gd name="T27" fmla="*/ 205 h 430"/>
                <a:gd name="T28" fmla="*/ 106 w 949"/>
                <a:gd name="T29" fmla="*/ 127 h 430"/>
                <a:gd name="T30" fmla="*/ 190 w 949"/>
                <a:gd name="T31" fmla="*/ 66 h 430"/>
                <a:gd name="T32" fmla="*/ 289 w 949"/>
                <a:gd name="T33" fmla="*/ 24 h 430"/>
                <a:gd name="T34" fmla="*/ 397 w 949"/>
                <a:gd name="T35" fmla="*/ 2 h 430"/>
                <a:gd name="T36" fmla="*/ 508 w 949"/>
                <a:gd name="T37" fmla="*/ 2 h 430"/>
                <a:gd name="T38" fmla="*/ 622 w 949"/>
                <a:gd name="T39" fmla="*/ 22 h 430"/>
                <a:gd name="T40" fmla="*/ 731 w 949"/>
                <a:gd name="T41" fmla="*/ 62 h 430"/>
                <a:gd name="T42" fmla="*/ 825 w 949"/>
                <a:gd name="T43" fmla="*/ 119 h 430"/>
                <a:gd name="T44" fmla="*/ 897 w 949"/>
                <a:gd name="T45" fmla="*/ 195 h 430"/>
                <a:gd name="T46" fmla="*/ 939 w 949"/>
                <a:gd name="T47" fmla="*/ 284 h 430"/>
                <a:gd name="T48" fmla="*/ 945 w 949"/>
                <a:gd name="T49" fmla="*/ 339 h 430"/>
                <a:gd name="T50" fmla="*/ 945 w 949"/>
                <a:gd name="T51" fmla="*/ 348 h 430"/>
                <a:gd name="T52" fmla="*/ 946 w 949"/>
                <a:gd name="T53" fmla="*/ 357 h 430"/>
                <a:gd name="T54" fmla="*/ 947 w 949"/>
                <a:gd name="T55" fmla="*/ 365 h 430"/>
                <a:gd name="T56" fmla="*/ 947 w 949"/>
                <a:gd name="T57" fmla="*/ 374 h 430"/>
                <a:gd name="T58" fmla="*/ 949 w 949"/>
                <a:gd name="T59" fmla="*/ 383 h 430"/>
                <a:gd name="T60" fmla="*/ 945 w 949"/>
                <a:gd name="T61" fmla="*/ 383 h 430"/>
                <a:gd name="T62" fmla="*/ 914 w 949"/>
                <a:gd name="T63" fmla="*/ 361 h 430"/>
                <a:gd name="T64" fmla="*/ 853 w 949"/>
                <a:gd name="T65" fmla="*/ 327 h 430"/>
                <a:gd name="T66" fmla="*/ 765 w 949"/>
                <a:gd name="T67" fmla="*/ 292 h 430"/>
                <a:gd name="T68" fmla="*/ 648 w 949"/>
                <a:gd name="T69" fmla="*/ 265 h 430"/>
                <a:gd name="T70" fmla="*/ 506 w 949"/>
                <a:gd name="T71" fmla="*/ 261 h 430"/>
                <a:gd name="T72" fmla="*/ 423 w 949"/>
                <a:gd name="T73" fmla="*/ 270 h 4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49"/>
                <a:gd name="T112" fmla="*/ 0 h 430"/>
                <a:gd name="T113" fmla="*/ 949 w 949"/>
                <a:gd name="T114" fmla="*/ 430 h 43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49" h="430">
                  <a:moveTo>
                    <a:pt x="423" y="270"/>
                  </a:moveTo>
                  <a:lnTo>
                    <a:pt x="370" y="278"/>
                  </a:lnTo>
                  <a:lnTo>
                    <a:pt x="318" y="293"/>
                  </a:lnTo>
                  <a:lnTo>
                    <a:pt x="270" y="308"/>
                  </a:lnTo>
                  <a:lnTo>
                    <a:pt x="224" y="326"/>
                  </a:lnTo>
                  <a:lnTo>
                    <a:pt x="181" y="343"/>
                  </a:lnTo>
                  <a:lnTo>
                    <a:pt x="143" y="362"/>
                  </a:lnTo>
                  <a:lnTo>
                    <a:pt x="109" y="379"/>
                  </a:lnTo>
                  <a:lnTo>
                    <a:pt x="81" y="395"/>
                  </a:lnTo>
                  <a:lnTo>
                    <a:pt x="59" y="410"/>
                  </a:lnTo>
                  <a:lnTo>
                    <a:pt x="42" y="420"/>
                  </a:lnTo>
                  <a:lnTo>
                    <a:pt x="31" y="427"/>
                  </a:lnTo>
                  <a:lnTo>
                    <a:pt x="27" y="430"/>
                  </a:lnTo>
                  <a:lnTo>
                    <a:pt x="18" y="417"/>
                  </a:lnTo>
                  <a:lnTo>
                    <a:pt x="11" y="408"/>
                  </a:lnTo>
                  <a:lnTo>
                    <a:pt x="5" y="402"/>
                  </a:lnTo>
                  <a:lnTo>
                    <a:pt x="2" y="398"/>
                  </a:lnTo>
                  <a:lnTo>
                    <a:pt x="0" y="396"/>
                  </a:lnTo>
                  <a:lnTo>
                    <a:pt x="0" y="395"/>
                  </a:lnTo>
                  <a:lnTo>
                    <a:pt x="0" y="392"/>
                  </a:lnTo>
                  <a:lnTo>
                    <a:pt x="2" y="389"/>
                  </a:lnTo>
                  <a:lnTo>
                    <a:pt x="3" y="383"/>
                  </a:lnTo>
                  <a:lnTo>
                    <a:pt x="5" y="376"/>
                  </a:lnTo>
                  <a:lnTo>
                    <a:pt x="5" y="364"/>
                  </a:lnTo>
                  <a:lnTo>
                    <a:pt x="5" y="348"/>
                  </a:lnTo>
                  <a:lnTo>
                    <a:pt x="11" y="296"/>
                  </a:lnTo>
                  <a:lnTo>
                    <a:pt x="24" y="249"/>
                  </a:lnTo>
                  <a:lnTo>
                    <a:pt x="44" y="205"/>
                  </a:lnTo>
                  <a:lnTo>
                    <a:pt x="72" y="164"/>
                  </a:lnTo>
                  <a:lnTo>
                    <a:pt x="106" y="127"/>
                  </a:lnTo>
                  <a:lnTo>
                    <a:pt x="146" y="94"/>
                  </a:lnTo>
                  <a:lnTo>
                    <a:pt x="190" y="66"/>
                  </a:lnTo>
                  <a:lnTo>
                    <a:pt x="237" y="43"/>
                  </a:lnTo>
                  <a:lnTo>
                    <a:pt x="289" y="24"/>
                  </a:lnTo>
                  <a:lnTo>
                    <a:pt x="342" y="10"/>
                  </a:lnTo>
                  <a:lnTo>
                    <a:pt x="397" y="2"/>
                  </a:lnTo>
                  <a:lnTo>
                    <a:pt x="451" y="0"/>
                  </a:lnTo>
                  <a:lnTo>
                    <a:pt x="508" y="2"/>
                  </a:lnTo>
                  <a:lnTo>
                    <a:pt x="564" y="10"/>
                  </a:lnTo>
                  <a:lnTo>
                    <a:pt x="622" y="22"/>
                  </a:lnTo>
                  <a:lnTo>
                    <a:pt x="678" y="40"/>
                  </a:lnTo>
                  <a:lnTo>
                    <a:pt x="731" y="62"/>
                  </a:lnTo>
                  <a:lnTo>
                    <a:pt x="781" y="88"/>
                  </a:lnTo>
                  <a:lnTo>
                    <a:pt x="825" y="119"/>
                  </a:lnTo>
                  <a:lnTo>
                    <a:pt x="865" y="155"/>
                  </a:lnTo>
                  <a:lnTo>
                    <a:pt x="897" y="195"/>
                  </a:lnTo>
                  <a:lnTo>
                    <a:pt x="922" y="237"/>
                  </a:lnTo>
                  <a:lnTo>
                    <a:pt x="939" y="284"/>
                  </a:lnTo>
                  <a:lnTo>
                    <a:pt x="943" y="336"/>
                  </a:lnTo>
                  <a:lnTo>
                    <a:pt x="945" y="339"/>
                  </a:lnTo>
                  <a:lnTo>
                    <a:pt x="945" y="343"/>
                  </a:lnTo>
                  <a:lnTo>
                    <a:pt x="945" y="348"/>
                  </a:lnTo>
                  <a:lnTo>
                    <a:pt x="945" y="352"/>
                  </a:lnTo>
                  <a:lnTo>
                    <a:pt x="946" y="357"/>
                  </a:lnTo>
                  <a:lnTo>
                    <a:pt x="946" y="361"/>
                  </a:lnTo>
                  <a:lnTo>
                    <a:pt x="947" y="365"/>
                  </a:lnTo>
                  <a:lnTo>
                    <a:pt x="947" y="370"/>
                  </a:lnTo>
                  <a:lnTo>
                    <a:pt x="947" y="374"/>
                  </a:lnTo>
                  <a:lnTo>
                    <a:pt x="949" y="379"/>
                  </a:lnTo>
                  <a:lnTo>
                    <a:pt x="949" y="383"/>
                  </a:lnTo>
                  <a:lnTo>
                    <a:pt x="947" y="387"/>
                  </a:lnTo>
                  <a:lnTo>
                    <a:pt x="945" y="383"/>
                  </a:lnTo>
                  <a:lnTo>
                    <a:pt x="933" y="374"/>
                  </a:lnTo>
                  <a:lnTo>
                    <a:pt x="914" y="361"/>
                  </a:lnTo>
                  <a:lnTo>
                    <a:pt x="887" y="345"/>
                  </a:lnTo>
                  <a:lnTo>
                    <a:pt x="853" y="327"/>
                  </a:lnTo>
                  <a:lnTo>
                    <a:pt x="812" y="308"/>
                  </a:lnTo>
                  <a:lnTo>
                    <a:pt x="765" y="292"/>
                  </a:lnTo>
                  <a:lnTo>
                    <a:pt x="710" y="277"/>
                  </a:lnTo>
                  <a:lnTo>
                    <a:pt x="648" y="265"/>
                  </a:lnTo>
                  <a:lnTo>
                    <a:pt x="579" y="259"/>
                  </a:lnTo>
                  <a:lnTo>
                    <a:pt x="506" y="261"/>
                  </a:lnTo>
                  <a:lnTo>
                    <a:pt x="423" y="270"/>
                  </a:lnTo>
                  <a:close/>
                </a:path>
              </a:pathLst>
            </a:custGeom>
            <a:solidFill>
              <a:srgbClr val="78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3" name="Freeform 558"/>
            <p:cNvSpPr>
              <a:spLocks/>
            </p:cNvSpPr>
            <p:nvPr/>
          </p:nvSpPr>
          <p:spPr bwMode="auto">
            <a:xfrm>
              <a:off x="3896" y="2598"/>
              <a:ext cx="284" cy="118"/>
            </a:xfrm>
            <a:custGeom>
              <a:avLst/>
              <a:gdLst>
                <a:gd name="T0" fmla="*/ 330 w 850"/>
                <a:gd name="T1" fmla="*/ 232 h 352"/>
                <a:gd name="T2" fmla="*/ 241 w 850"/>
                <a:gd name="T3" fmla="*/ 256 h 352"/>
                <a:gd name="T4" fmla="*/ 162 w 850"/>
                <a:gd name="T5" fmla="*/ 284 h 352"/>
                <a:gd name="T6" fmla="*/ 97 w 850"/>
                <a:gd name="T7" fmla="*/ 312 h 352"/>
                <a:gd name="T8" fmla="*/ 51 w 850"/>
                <a:gd name="T9" fmla="*/ 335 h 352"/>
                <a:gd name="T10" fmla="*/ 26 w 850"/>
                <a:gd name="T11" fmla="*/ 349 h 352"/>
                <a:gd name="T12" fmla="*/ 14 w 850"/>
                <a:gd name="T13" fmla="*/ 340 h 352"/>
                <a:gd name="T14" fmla="*/ 4 w 850"/>
                <a:gd name="T15" fmla="*/ 326 h 352"/>
                <a:gd name="T16" fmla="*/ 0 w 850"/>
                <a:gd name="T17" fmla="*/ 322 h 352"/>
                <a:gd name="T18" fmla="*/ 1 w 850"/>
                <a:gd name="T19" fmla="*/ 318 h 352"/>
                <a:gd name="T20" fmla="*/ 4 w 850"/>
                <a:gd name="T21" fmla="*/ 310 h 352"/>
                <a:gd name="T22" fmla="*/ 7 w 850"/>
                <a:gd name="T23" fmla="*/ 293 h 352"/>
                <a:gd name="T24" fmla="*/ 11 w 850"/>
                <a:gd name="T25" fmla="*/ 237 h 352"/>
                <a:gd name="T26" fmla="*/ 42 w 850"/>
                <a:gd name="T27" fmla="*/ 162 h 352"/>
                <a:gd name="T28" fmla="*/ 97 w 850"/>
                <a:gd name="T29" fmla="*/ 98 h 352"/>
                <a:gd name="T30" fmla="*/ 172 w 850"/>
                <a:gd name="T31" fmla="*/ 51 h 352"/>
                <a:gd name="T32" fmla="*/ 259 w 850"/>
                <a:gd name="T33" fmla="*/ 17 h 352"/>
                <a:gd name="T34" fmla="*/ 353 w 850"/>
                <a:gd name="T35" fmla="*/ 1 h 352"/>
                <a:gd name="T36" fmla="*/ 452 w 850"/>
                <a:gd name="T37" fmla="*/ 1 h 352"/>
                <a:gd name="T38" fmla="*/ 554 w 850"/>
                <a:gd name="T39" fmla="*/ 17 h 352"/>
                <a:gd name="T40" fmla="*/ 651 w 850"/>
                <a:gd name="T41" fmla="*/ 50 h 352"/>
                <a:gd name="T42" fmla="*/ 736 w 850"/>
                <a:gd name="T43" fmla="*/ 98 h 352"/>
                <a:gd name="T44" fmla="*/ 801 w 850"/>
                <a:gd name="T45" fmla="*/ 160 h 352"/>
                <a:gd name="T46" fmla="*/ 838 w 850"/>
                <a:gd name="T47" fmla="*/ 235 h 352"/>
                <a:gd name="T48" fmla="*/ 844 w 850"/>
                <a:gd name="T49" fmla="*/ 281 h 352"/>
                <a:gd name="T50" fmla="*/ 844 w 850"/>
                <a:gd name="T51" fmla="*/ 287 h 352"/>
                <a:gd name="T52" fmla="*/ 845 w 850"/>
                <a:gd name="T53" fmla="*/ 294 h 352"/>
                <a:gd name="T54" fmla="*/ 847 w 850"/>
                <a:gd name="T55" fmla="*/ 303 h 352"/>
                <a:gd name="T56" fmla="*/ 848 w 850"/>
                <a:gd name="T57" fmla="*/ 310 h 352"/>
                <a:gd name="T58" fmla="*/ 850 w 850"/>
                <a:gd name="T59" fmla="*/ 316 h 352"/>
                <a:gd name="T60" fmla="*/ 845 w 850"/>
                <a:gd name="T61" fmla="*/ 318 h 352"/>
                <a:gd name="T62" fmla="*/ 817 w 850"/>
                <a:gd name="T63" fmla="*/ 299 h 352"/>
                <a:gd name="T64" fmla="*/ 761 w 850"/>
                <a:gd name="T65" fmla="*/ 271 h 352"/>
                <a:gd name="T66" fmla="*/ 680 w 850"/>
                <a:gd name="T67" fmla="*/ 243 h 352"/>
                <a:gd name="T68" fmla="*/ 576 w 850"/>
                <a:gd name="T69" fmla="*/ 220 h 352"/>
                <a:gd name="T70" fmla="*/ 449 w 850"/>
                <a:gd name="T71" fmla="*/ 218 h 352"/>
                <a:gd name="T72" fmla="*/ 377 w 850"/>
                <a:gd name="T73" fmla="*/ 225 h 3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50"/>
                <a:gd name="T112" fmla="*/ 0 h 352"/>
                <a:gd name="T113" fmla="*/ 850 w 850"/>
                <a:gd name="T114" fmla="*/ 352 h 3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50" h="352">
                  <a:moveTo>
                    <a:pt x="377" y="225"/>
                  </a:moveTo>
                  <a:lnTo>
                    <a:pt x="330" y="232"/>
                  </a:lnTo>
                  <a:lnTo>
                    <a:pt x="284" y="243"/>
                  </a:lnTo>
                  <a:lnTo>
                    <a:pt x="241" y="256"/>
                  </a:lnTo>
                  <a:lnTo>
                    <a:pt x="200" y="269"/>
                  </a:lnTo>
                  <a:lnTo>
                    <a:pt x="162" y="284"/>
                  </a:lnTo>
                  <a:lnTo>
                    <a:pt x="128" y="299"/>
                  </a:lnTo>
                  <a:lnTo>
                    <a:pt x="97" y="312"/>
                  </a:lnTo>
                  <a:lnTo>
                    <a:pt x="72" y="324"/>
                  </a:lnTo>
                  <a:lnTo>
                    <a:pt x="51" y="335"/>
                  </a:lnTo>
                  <a:lnTo>
                    <a:pt x="35" y="343"/>
                  </a:lnTo>
                  <a:lnTo>
                    <a:pt x="26" y="349"/>
                  </a:lnTo>
                  <a:lnTo>
                    <a:pt x="22" y="352"/>
                  </a:lnTo>
                  <a:lnTo>
                    <a:pt x="14" y="340"/>
                  </a:lnTo>
                  <a:lnTo>
                    <a:pt x="7" y="332"/>
                  </a:lnTo>
                  <a:lnTo>
                    <a:pt x="4" y="326"/>
                  </a:lnTo>
                  <a:lnTo>
                    <a:pt x="1" y="324"/>
                  </a:lnTo>
                  <a:lnTo>
                    <a:pt x="0" y="322"/>
                  </a:lnTo>
                  <a:lnTo>
                    <a:pt x="0" y="319"/>
                  </a:lnTo>
                  <a:lnTo>
                    <a:pt x="1" y="318"/>
                  </a:lnTo>
                  <a:lnTo>
                    <a:pt x="3" y="315"/>
                  </a:lnTo>
                  <a:lnTo>
                    <a:pt x="4" y="310"/>
                  </a:lnTo>
                  <a:lnTo>
                    <a:pt x="6" y="303"/>
                  </a:lnTo>
                  <a:lnTo>
                    <a:pt x="7" y="293"/>
                  </a:lnTo>
                  <a:lnTo>
                    <a:pt x="7" y="279"/>
                  </a:lnTo>
                  <a:lnTo>
                    <a:pt x="11" y="237"/>
                  </a:lnTo>
                  <a:lnTo>
                    <a:pt x="23" y="197"/>
                  </a:lnTo>
                  <a:lnTo>
                    <a:pt x="42" y="162"/>
                  </a:lnTo>
                  <a:lnTo>
                    <a:pt x="67" y="128"/>
                  </a:lnTo>
                  <a:lnTo>
                    <a:pt x="97" y="98"/>
                  </a:lnTo>
                  <a:lnTo>
                    <a:pt x="132" y="73"/>
                  </a:lnTo>
                  <a:lnTo>
                    <a:pt x="172" y="51"/>
                  </a:lnTo>
                  <a:lnTo>
                    <a:pt x="213" y="32"/>
                  </a:lnTo>
                  <a:lnTo>
                    <a:pt x="259" y="17"/>
                  </a:lnTo>
                  <a:lnTo>
                    <a:pt x="306" y="7"/>
                  </a:lnTo>
                  <a:lnTo>
                    <a:pt x="353" y="1"/>
                  </a:lnTo>
                  <a:lnTo>
                    <a:pt x="402" y="0"/>
                  </a:lnTo>
                  <a:lnTo>
                    <a:pt x="452" y="1"/>
                  </a:lnTo>
                  <a:lnTo>
                    <a:pt x="502" y="7"/>
                  </a:lnTo>
                  <a:lnTo>
                    <a:pt x="554" y="17"/>
                  </a:lnTo>
                  <a:lnTo>
                    <a:pt x="604" y="32"/>
                  </a:lnTo>
                  <a:lnTo>
                    <a:pt x="651" y="50"/>
                  </a:lnTo>
                  <a:lnTo>
                    <a:pt x="696" y="72"/>
                  </a:lnTo>
                  <a:lnTo>
                    <a:pt x="736" y="98"/>
                  </a:lnTo>
                  <a:lnTo>
                    <a:pt x="772" y="128"/>
                  </a:lnTo>
                  <a:lnTo>
                    <a:pt x="801" y="160"/>
                  </a:lnTo>
                  <a:lnTo>
                    <a:pt x="825" y="195"/>
                  </a:lnTo>
                  <a:lnTo>
                    <a:pt x="838" y="235"/>
                  </a:lnTo>
                  <a:lnTo>
                    <a:pt x="842" y="278"/>
                  </a:lnTo>
                  <a:lnTo>
                    <a:pt x="844" y="281"/>
                  </a:lnTo>
                  <a:lnTo>
                    <a:pt x="844" y="284"/>
                  </a:lnTo>
                  <a:lnTo>
                    <a:pt x="844" y="287"/>
                  </a:lnTo>
                  <a:lnTo>
                    <a:pt x="845" y="291"/>
                  </a:lnTo>
                  <a:lnTo>
                    <a:pt x="845" y="294"/>
                  </a:lnTo>
                  <a:lnTo>
                    <a:pt x="847" y="299"/>
                  </a:lnTo>
                  <a:lnTo>
                    <a:pt x="847" y="303"/>
                  </a:lnTo>
                  <a:lnTo>
                    <a:pt x="848" y="306"/>
                  </a:lnTo>
                  <a:lnTo>
                    <a:pt x="848" y="310"/>
                  </a:lnTo>
                  <a:lnTo>
                    <a:pt x="850" y="313"/>
                  </a:lnTo>
                  <a:lnTo>
                    <a:pt x="850" y="316"/>
                  </a:lnTo>
                  <a:lnTo>
                    <a:pt x="848" y="321"/>
                  </a:lnTo>
                  <a:lnTo>
                    <a:pt x="845" y="318"/>
                  </a:lnTo>
                  <a:lnTo>
                    <a:pt x="835" y="310"/>
                  </a:lnTo>
                  <a:lnTo>
                    <a:pt x="817" y="299"/>
                  </a:lnTo>
                  <a:lnTo>
                    <a:pt x="792" y="285"/>
                  </a:lnTo>
                  <a:lnTo>
                    <a:pt x="761" y="271"/>
                  </a:lnTo>
                  <a:lnTo>
                    <a:pt x="724" y="256"/>
                  </a:lnTo>
                  <a:lnTo>
                    <a:pt x="680" y="243"/>
                  </a:lnTo>
                  <a:lnTo>
                    <a:pt x="632" y="229"/>
                  </a:lnTo>
                  <a:lnTo>
                    <a:pt x="576" y="220"/>
                  </a:lnTo>
                  <a:lnTo>
                    <a:pt x="515" y="216"/>
                  </a:lnTo>
                  <a:lnTo>
                    <a:pt x="449" y="218"/>
                  </a:lnTo>
                  <a:lnTo>
                    <a:pt x="377" y="225"/>
                  </a:lnTo>
                  <a:close/>
                </a:path>
              </a:pathLst>
            </a:custGeom>
            <a:solidFill>
              <a:srgbClr val="5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4" name="Freeform 559"/>
            <p:cNvSpPr>
              <a:spLocks/>
            </p:cNvSpPr>
            <p:nvPr/>
          </p:nvSpPr>
          <p:spPr bwMode="auto">
            <a:xfrm>
              <a:off x="3917" y="2599"/>
              <a:ext cx="249" cy="92"/>
            </a:xfrm>
            <a:custGeom>
              <a:avLst/>
              <a:gdLst>
                <a:gd name="T0" fmla="*/ 290 w 748"/>
                <a:gd name="T1" fmla="*/ 189 h 276"/>
                <a:gd name="T2" fmla="*/ 210 w 748"/>
                <a:gd name="T3" fmla="*/ 207 h 276"/>
                <a:gd name="T4" fmla="*/ 141 w 748"/>
                <a:gd name="T5" fmla="*/ 227 h 276"/>
                <a:gd name="T6" fmla="*/ 84 w 748"/>
                <a:gd name="T7" fmla="*/ 246 h 276"/>
                <a:gd name="T8" fmla="*/ 41 w 748"/>
                <a:gd name="T9" fmla="*/ 264 h 276"/>
                <a:gd name="T10" fmla="*/ 19 w 748"/>
                <a:gd name="T11" fmla="*/ 274 h 276"/>
                <a:gd name="T12" fmla="*/ 8 w 748"/>
                <a:gd name="T13" fmla="*/ 266 h 276"/>
                <a:gd name="T14" fmla="*/ 1 w 748"/>
                <a:gd name="T15" fmla="*/ 255 h 276"/>
                <a:gd name="T16" fmla="*/ 0 w 748"/>
                <a:gd name="T17" fmla="*/ 251 h 276"/>
                <a:gd name="T18" fmla="*/ 1 w 748"/>
                <a:gd name="T19" fmla="*/ 246 h 276"/>
                <a:gd name="T20" fmla="*/ 5 w 748"/>
                <a:gd name="T21" fmla="*/ 239 h 276"/>
                <a:gd name="T22" fmla="*/ 8 w 748"/>
                <a:gd name="T23" fmla="*/ 224 h 276"/>
                <a:gd name="T24" fmla="*/ 13 w 748"/>
                <a:gd name="T25" fmla="*/ 179 h 276"/>
                <a:gd name="T26" fmla="*/ 39 w 748"/>
                <a:gd name="T27" fmla="*/ 120 h 276"/>
                <a:gd name="T28" fmla="*/ 86 w 748"/>
                <a:gd name="T29" fmla="*/ 73 h 276"/>
                <a:gd name="T30" fmla="*/ 151 w 748"/>
                <a:gd name="T31" fmla="*/ 37 h 276"/>
                <a:gd name="T32" fmla="*/ 228 w 748"/>
                <a:gd name="T33" fmla="*/ 14 h 276"/>
                <a:gd name="T34" fmla="*/ 309 w 748"/>
                <a:gd name="T35" fmla="*/ 2 h 276"/>
                <a:gd name="T36" fmla="*/ 394 w 748"/>
                <a:gd name="T37" fmla="*/ 2 h 276"/>
                <a:gd name="T38" fmla="*/ 483 w 748"/>
                <a:gd name="T39" fmla="*/ 15 h 276"/>
                <a:gd name="T40" fmla="*/ 570 w 748"/>
                <a:gd name="T41" fmla="*/ 40 h 276"/>
                <a:gd name="T42" fmla="*/ 646 w 748"/>
                <a:gd name="T43" fmla="*/ 79 h 276"/>
                <a:gd name="T44" fmla="*/ 705 w 748"/>
                <a:gd name="T45" fmla="*/ 127 h 276"/>
                <a:gd name="T46" fmla="*/ 738 w 748"/>
                <a:gd name="T47" fmla="*/ 188 h 276"/>
                <a:gd name="T48" fmla="*/ 743 w 748"/>
                <a:gd name="T49" fmla="*/ 224 h 276"/>
                <a:gd name="T50" fmla="*/ 743 w 748"/>
                <a:gd name="T51" fmla="*/ 230 h 276"/>
                <a:gd name="T52" fmla="*/ 745 w 748"/>
                <a:gd name="T53" fmla="*/ 236 h 276"/>
                <a:gd name="T54" fmla="*/ 746 w 748"/>
                <a:gd name="T55" fmla="*/ 243 h 276"/>
                <a:gd name="T56" fmla="*/ 746 w 748"/>
                <a:gd name="T57" fmla="*/ 249 h 276"/>
                <a:gd name="T58" fmla="*/ 748 w 748"/>
                <a:gd name="T59" fmla="*/ 255 h 276"/>
                <a:gd name="T60" fmla="*/ 743 w 748"/>
                <a:gd name="T61" fmla="*/ 255 h 276"/>
                <a:gd name="T62" fmla="*/ 718 w 748"/>
                <a:gd name="T63" fmla="*/ 241 h 276"/>
                <a:gd name="T64" fmla="*/ 668 w 748"/>
                <a:gd name="T65" fmla="*/ 218 h 276"/>
                <a:gd name="T66" fmla="*/ 596 w 748"/>
                <a:gd name="T67" fmla="*/ 195 h 276"/>
                <a:gd name="T68" fmla="*/ 503 w 748"/>
                <a:gd name="T69" fmla="*/ 179 h 276"/>
                <a:gd name="T70" fmla="*/ 391 w 748"/>
                <a:gd name="T71" fmla="*/ 176 h 276"/>
                <a:gd name="T72" fmla="*/ 330 w 748"/>
                <a:gd name="T73" fmla="*/ 183 h 2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276"/>
                <a:gd name="T113" fmla="*/ 748 w 748"/>
                <a:gd name="T114" fmla="*/ 276 h 2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276">
                  <a:moveTo>
                    <a:pt x="330" y="183"/>
                  </a:moveTo>
                  <a:lnTo>
                    <a:pt x="290" y="189"/>
                  </a:lnTo>
                  <a:lnTo>
                    <a:pt x="249" y="196"/>
                  </a:lnTo>
                  <a:lnTo>
                    <a:pt x="210" y="207"/>
                  </a:lnTo>
                  <a:lnTo>
                    <a:pt x="175" y="217"/>
                  </a:lnTo>
                  <a:lnTo>
                    <a:pt x="141" y="227"/>
                  </a:lnTo>
                  <a:lnTo>
                    <a:pt x="110" y="238"/>
                  </a:lnTo>
                  <a:lnTo>
                    <a:pt x="84" y="246"/>
                  </a:lnTo>
                  <a:lnTo>
                    <a:pt x="60" y="257"/>
                  </a:lnTo>
                  <a:lnTo>
                    <a:pt x="41" y="264"/>
                  </a:lnTo>
                  <a:lnTo>
                    <a:pt x="28" y="270"/>
                  </a:lnTo>
                  <a:lnTo>
                    <a:pt x="19" y="274"/>
                  </a:lnTo>
                  <a:lnTo>
                    <a:pt x="14" y="276"/>
                  </a:lnTo>
                  <a:lnTo>
                    <a:pt x="8" y="266"/>
                  </a:lnTo>
                  <a:lnTo>
                    <a:pt x="4" y="260"/>
                  </a:lnTo>
                  <a:lnTo>
                    <a:pt x="1" y="255"/>
                  </a:lnTo>
                  <a:lnTo>
                    <a:pt x="0" y="252"/>
                  </a:lnTo>
                  <a:lnTo>
                    <a:pt x="0" y="251"/>
                  </a:lnTo>
                  <a:lnTo>
                    <a:pt x="0" y="249"/>
                  </a:lnTo>
                  <a:lnTo>
                    <a:pt x="1" y="246"/>
                  </a:lnTo>
                  <a:lnTo>
                    <a:pt x="4" y="243"/>
                  </a:lnTo>
                  <a:lnTo>
                    <a:pt x="5" y="239"/>
                  </a:lnTo>
                  <a:lnTo>
                    <a:pt x="7" y="233"/>
                  </a:lnTo>
                  <a:lnTo>
                    <a:pt x="8" y="224"/>
                  </a:lnTo>
                  <a:lnTo>
                    <a:pt x="8" y="214"/>
                  </a:lnTo>
                  <a:lnTo>
                    <a:pt x="13" y="179"/>
                  </a:lnTo>
                  <a:lnTo>
                    <a:pt x="23" y="148"/>
                  </a:lnTo>
                  <a:lnTo>
                    <a:pt x="39" y="120"/>
                  </a:lnTo>
                  <a:lnTo>
                    <a:pt x="61" y="95"/>
                  </a:lnTo>
                  <a:lnTo>
                    <a:pt x="86" y="73"/>
                  </a:lnTo>
                  <a:lnTo>
                    <a:pt x="117" y="54"/>
                  </a:lnTo>
                  <a:lnTo>
                    <a:pt x="151" y="37"/>
                  </a:lnTo>
                  <a:lnTo>
                    <a:pt x="188" y="24"/>
                  </a:lnTo>
                  <a:lnTo>
                    <a:pt x="228" y="14"/>
                  </a:lnTo>
                  <a:lnTo>
                    <a:pt x="268" y="6"/>
                  </a:lnTo>
                  <a:lnTo>
                    <a:pt x="309" y="2"/>
                  </a:lnTo>
                  <a:lnTo>
                    <a:pt x="350" y="0"/>
                  </a:lnTo>
                  <a:lnTo>
                    <a:pt x="394" y="2"/>
                  </a:lnTo>
                  <a:lnTo>
                    <a:pt x="439" y="6"/>
                  </a:lnTo>
                  <a:lnTo>
                    <a:pt x="483" y="15"/>
                  </a:lnTo>
                  <a:lnTo>
                    <a:pt x="527" y="26"/>
                  </a:lnTo>
                  <a:lnTo>
                    <a:pt x="570" y="40"/>
                  </a:lnTo>
                  <a:lnTo>
                    <a:pt x="609" y="58"/>
                  </a:lnTo>
                  <a:lnTo>
                    <a:pt x="646" y="79"/>
                  </a:lnTo>
                  <a:lnTo>
                    <a:pt x="679" y="102"/>
                  </a:lnTo>
                  <a:lnTo>
                    <a:pt x="705" y="127"/>
                  </a:lnTo>
                  <a:lnTo>
                    <a:pt x="726" y="157"/>
                  </a:lnTo>
                  <a:lnTo>
                    <a:pt x="738" y="188"/>
                  </a:lnTo>
                  <a:lnTo>
                    <a:pt x="742" y="223"/>
                  </a:lnTo>
                  <a:lnTo>
                    <a:pt x="743" y="224"/>
                  </a:lnTo>
                  <a:lnTo>
                    <a:pt x="743" y="227"/>
                  </a:lnTo>
                  <a:lnTo>
                    <a:pt x="743" y="230"/>
                  </a:lnTo>
                  <a:lnTo>
                    <a:pt x="743" y="233"/>
                  </a:lnTo>
                  <a:lnTo>
                    <a:pt x="745" y="236"/>
                  </a:lnTo>
                  <a:lnTo>
                    <a:pt x="745" y="241"/>
                  </a:lnTo>
                  <a:lnTo>
                    <a:pt x="746" y="243"/>
                  </a:lnTo>
                  <a:lnTo>
                    <a:pt x="746" y="246"/>
                  </a:lnTo>
                  <a:lnTo>
                    <a:pt x="746" y="249"/>
                  </a:lnTo>
                  <a:lnTo>
                    <a:pt x="748" y="252"/>
                  </a:lnTo>
                  <a:lnTo>
                    <a:pt x="748" y="255"/>
                  </a:lnTo>
                  <a:lnTo>
                    <a:pt x="746" y="258"/>
                  </a:lnTo>
                  <a:lnTo>
                    <a:pt x="743" y="255"/>
                  </a:lnTo>
                  <a:lnTo>
                    <a:pt x="735" y="249"/>
                  </a:lnTo>
                  <a:lnTo>
                    <a:pt x="718" y="241"/>
                  </a:lnTo>
                  <a:lnTo>
                    <a:pt x="696" y="230"/>
                  </a:lnTo>
                  <a:lnTo>
                    <a:pt x="668" y="218"/>
                  </a:lnTo>
                  <a:lnTo>
                    <a:pt x="634" y="207"/>
                  </a:lnTo>
                  <a:lnTo>
                    <a:pt x="596" y="195"/>
                  </a:lnTo>
                  <a:lnTo>
                    <a:pt x="552" y="186"/>
                  </a:lnTo>
                  <a:lnTo>
                    <a:pt x="503" y="179"/>
                  </a:lnTo>
                  <a:lnTo>
                    <a:pt x="450" y="176"/>
                  </a:lnTo>
                  <a:lnTo>
                    <a:pt x="391" y="176"/>
                  </a:lnTo>
                  <a:lnTo>
                    <a:pt x="330" y="183"/>
                  </a:lnTo>
                  <a:close/>
                </a:path>
              </a:pathLst>
            </a:custGeom>
            <a:solidFill>
              <a:srgbClr val="3D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5" name="Freeform 560"/>
            <p:cNvSpPr>
              <a:spLocks/>
            </p:cNvSpPr>
            <p:nvPr/>
          </p:nvSpPr>
          <p:spPr bwMode="auto">
            <a:xfrm>
              <a:off x="3936" y="2600"/>
              <a:ext cx="217" cy="66"/>
            </a:xfrm>
            <a:custGeom>
              <a:avLst/>
              <a:gdLst>
                <a:gd name="T0" fmla="*/ 650 w 650"/>
                <a:gd name="T1" fmla="*/ 190 h 199"/>
                <a:gd name="T2" fmla="*/ 650 w 650"/>
                <a:gd name="T3" fmla="*/ 186 h 199"/>
                <a:gd name="T4" fmla="*/ 649 w 650"/>
                <a:gd name="T5" fmla="*/ 182 h 199"/>
                <a:gd name="T6" fmla="*/ 649 w 650"/>
                <a:gd name="T7" fmla="*/ 177 h 199"/>
                <a:gd name="T8" fmla="*/ 647 w 650"/>
                <a:gd name="T9" fmla="*/ 173 h 199"/>
                <a:gd name="T10" fmla="*/ 647 w 650"/>
                <a:gd name="T11" fmla="*/ 168 h 199"/>
                <a:gd name="T12" fmla="*/ 643 w 650"/>
                <a:gd name="T13" fmla="*/ 140 h 199"/>
                <a:gd name="T14" fmla="*/ 613 w 650"/>
                <a:gd name="T15" fmla="*/ 95 h 199"/>
                <a:gd name="T16" fmla="*/ 560 w 650"/>
                <a:gd name="T17" fmla="*/ 58 h 199"/>
                <a:gd name="T18" fmla="*/ 492 w 650"/>
                <a:gd name="T19" fmla="*/ 30 h 199"/>
                <a:gd name="T20" fmla="*/ 417 w 650"/>
                <a:gd name="T21" fmla="*/ 11 h 199"/>
                <a:gd name="T22" fmla="*/ 341 w 650"/>
                <a:gd name="T23" fmla="*/ 0 h 199"/>
                <a:gd name="T24" fmla="*/ 270 w 650"/>
                <a:gd name="T25" fmla="*/ 0 h 199"/>
                <a:gd name="T26" fmla="*/ 201 w 650"/>
                <a:gd name="T27" fmla="*/ 8 h 199"/>
                <a:gd name="T28" fmla="*/ 136 w 650"/>
                <a:gd name="T29" fmla="*/ 23 h 199"/>
                <a:gd name="T30" fmla="*/ 81 w 650"/>
                <a:gd name="T31" fmla="*/ 46 h 199"/>
                <a:gd name="T32" fmla="*/ 40 w 650"/>
                <a:gd name="T33" fmla="*/ 80 h 199"/>
                <a:gd name="T34" fmla="*/ 18 w 650"/>
                <a:gd name="T35" fmla="*/ 123 h 199"/>
                <a:gd name="T36" fmla="*/ 14 w 650"/>
                <a:gd name="T37" fmla="*/ 157 h 199"/>
                <a:gd name="T38" fmla="*/ 11 w 650"/>
                <a:gd name="T39" fmla="*/ 168 h 199"/>
                <a:gd name="T40" fmla="*/ 5 w 650"/>
                <a:gd name="T41" fmla="*/ 174 h 199"/>
                <a:gd name="T42" fmla="*/ 2 w 650"/>
                <a:gd name="T43" fmla="*/ 179 h 199"/>
                <a:gd name="T44" fmla="*/ 2 w 650"/>
                <a:gd name="T45" fmla="*/ 183 h 199"/>
                <a:gd name="T46" fmla="*/ 8 w 650"/>
                <a:gd name="T47" fmla="*/ 192 h 199"/>
                <a:gd name="T48" fmla="*/ 15 w 650"/>
                <a:gd name="T49" fmla="*/ 198 h 199"/>
                <a:gd name="T50" fmla="*/ 36 w 650"/>
                <a:gd name="T51" fmla="*/ 192 h 199"/>
                <a:gd name="T52" fmla="*/ 74 w 650"/>
                <a:gd name="T53" fmla="*/ 182 h 199"/>
                <a:gd name="T54" fmla="*/ 126 w 650"/>
                <a:gd name="T55" fmla="*/ 170 h 199"/>
                <a:gd name="T56" fmla="*/ 186 w 650"/>
                <a:gd name="T57" fmla="*/ 157 h 199"/>
                <a:gd name="T58" fmla="*/ 252 w 650"/>
                <a:gd name="T59" fmla="*/ 145 h 199"/>
                <a:gd name="T60" fmla="*/ 339 w 650"/>
                <a:gd name="T61" fmla="*/ 134 h 199"/>
                <a:gd name="T62" fmla="*/ 434 w 650"/>
                <a:gd name="T63" fmla="*/ 137 h 199"/>
                <a:gd name="T64" fmla="*/ 515 w 650"/>
                <a:gd name="T65" fmla="*/ 148 h 199"/>
                <a:gd name="T66" fmla="*/ 578 w 650"/>
                <a:gd name="T67" fmla="*/ 164 h 199"/>
                <a:gd name="T68" fmla="*/ 622 w 650"/>
                <a:gd name="T69" fmla="*/ 180 h 199"/>
                <a:gd name="T70" fmla="*/ 646 w 650"/>
                <a:gd name="T71" fmla="*/ 190 h 199"/>
                <a:gd name="T72" fmla="*/ 649 w 650"/>
                <a:gd name="T73" fmla="*/ 193 h 1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50"/>
                <a:gd name="T112" fmla="*/ 0 h 199"/>
                <a:gd name="T113" fmla="*/ 650 w 650"/>
                <a:gd name="T114" fmla="*/ 199 h 19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50" h="199">
                  <a:moveTo>
                    <a:pt x="649" y="193"/>
                  </a:moveTo>
                  <a:lnTo>
                    <a:pt x="650" y="190"/>
                  </a:lnTo>
                  <a:lnTo>
                    <a:pt x="650" y="189"/>
                  </a:lnTo>
                  <a:lnTo>
                    <a:pt x="650" y="186"/>
                  </a:lnTo>
                  <a:lnTo>
                    <a:pt x="649" y="185"/>
                  </a:lnTo>
                  <a:lnTo>
                    <a:pt x="649" y="182"/>
                  </a:lnTo>
                  <a:lnTo>
                    <a:pt x="649" y="180"/>
                  </a:lnTo>
                  <a:lnTo>
                    <a:pt x="649" y="177"/>
                  </a:lnTo>
                  <a:lnTo>
                    <a:pt x="647" y="174"/>
                  </a:lnTo>
                  <a:lnTo>
                    <a:pt x="647" y="173"/>
                  </a:lnTo>
                  <a:lnTo>
                    <a:pt x="647" y="170"/>
                  </a:lnTo>
                  <a:lnTo>
                    <a:pt x="647" y="168"/>
                  </a:lnTo>
                  <a:lnTo>
                    <a:pt x="646" y="167"/>
                  </a:lnTo>
                  <a:lnTo>
                    <a:pt x="643" y="140"/>
                  </a:lnTo>
                  <a:lnTo>
                    <a:pt x="631" y="115"/>
                  </a:lnTo>
                  <a:lnTo>
                    <a:pt x="613" y="95"/>
                  </a:lnTo>
                  <a:lnTo>
                    <a:pt x="588" y="74"/>
                  </a:lnTo>
                  <a:lnTo>
                    <a:pt x="560" y="58"/>
                  </a:lnTo>
                  <a:lnTo>
                    <a:pt x="528" y="42"/>
                  </a:lnTo>
                  <a:lnTo>
                    <a:pt x="492" y="30"/>
                  </a:lnTo>
                  <a:lnTo>
                    <a:pt x="456" y="18"/>
                  </a:lnTo>
                  <a:lnTo>
                    <a:pt x="417" y="11"/>
                  </a:lnTo>
                  <a:lnTo>
                    <a:pt x="379" y="5"/>
                  </a:lnTo>
                  <a:lnTo>
                    <a:pt x="341" y="0"/>
                  </a:lnTo>
                  <a:lnTo>
                    <a:pt x="304" y="0"/>
                  </a:lnTo>
                  <a:lnTo>
                    <a:pt x="270" y="0"/>
                  </a:lnTo>
                  <a:lnTo>
                    <a:pt x="235" y="3"/>
                  </a:lnTo>
                  <a:lnTo>
                    <a:pt x="201" y="8"/>
                  </a:lnTo>
                  <a:lnTo>
                    <a:pt x="167" y="14"/>
                  </a:lnTo>
                  <a:lnTo>
                    <a:pt x="136" y="23"/>
                  </a:lnTo>
                  <a:lnTo>
                    <a:pt x="107" y="33"/>
                  </a:lnTo>
                  <a:lnTo>
                    <a:pt x="81" y="46"/>
                  </a:lnTo>
                  <a:lnTo>
                    <a:pt x="58" y="61"/>
                  </a:lnTo>
                  <a:lnTo>
                    <a:pt x="40" y="80"/>
                  </a:lnTo>
                  <a:lnTo>
                    <a:pt x="26" y="99"/>
                  </a:lnTo>
                  <a:lnTo>
                    <a:pt x="18" y="123"/>
                  </a:lnTo>
                  <a:lnTo>
                    <a:pt x="14" y="149"/>
                  </a:lnTo>
                  <a:lnTo>
                    <a:pt x="14" y="157"/>
                  </a:lnTo>
                  <a:lnTo>
                    <a:pt x="12" y="164"/>
                  </a:lnTo>
                  <a:lnTo>
                    <a:pt x="11" y="168"/>
                  </a:lnTo>
                  <a:lnTo>
                    <a:pt x="8" y="173"/>
                  </a:lnTo>
                  <a:lnTo>
                    <a:pt x="5" y="174"/>
                  </a:lnTo>
                  <a:lnTo>
                    <a:pt x="3" y="177"/>
                  </a:lnTo>
                  <a:lnTo>
                    <a:pt x="2" y="179"/>
                  </a:lnTo>
                  <a:lnTo>
                    <a:pt x="0" y="180"/>
                  </a:lnTo>
                  <a:lnTo>
                    <a:pt x="2" y="183"/>
                  </a:lnTo>
                  <a:lnTo>
                    <a:pt x="3" y="187"/>
                  </a:lnTo>
                  <a:lnTo>
                    <a:pt x="8" y="192"/>
                  </a:lnTo>
                  <a:lnTo>
                    <a:pt x="12" y="199"/>
                  </a:lnTo>
                  <a:lnTo>
                    <a:pt x="15" y="198"/>
                  </a:lnTo>
                  <a:lnTo>
                    <a:pt x="24" y="195"/>
                  </a:lnTo>
                  <a:lnTo>
                    <a:pt x="36" y="192"/>
                  </a:lnTo>
                  <a:lnTo>
                    <a:pt x="54" y="187"/>
                  </a:lnTo>
                  <a:lnTo>
                    <a:pt x="74" y="182"/>
                  </a:lnTo>
                  <a:lnTo>
                    <a:pt x="98" y="176"/>
                  </a:lnTo>
                  <a:lnTo>
                    <a:pt x="126" y="170"/>
                  </a:lnTo>
                  <a:lnTo>
                    <a:pt x="155" y="162"/>
                  </a:lnTo>
                  <a:lnTo>
                    <a:pt x="186" y="157"/>
                  </a:lnTo>
                  <a:lnTo>
                    <a:pt x="218" y="151"/>
                  </a:lnTo>
                  <a:lnTo>
                    <a:pt x="252" y="145"/>
                  </a:lnTo>
                  <a:lnTo>
                    <a:pt x="286" y="140"/>
                  </a:lnTo>
                  <a:lnTo>
                    <a:pt x="339" y="134"/>
                  </a:lnTo>
                  <a:lnTo>
                    <a:pt x="388" y="134"/>
                  </a:lnTo>
                  <a:lnTo>
                    <a:pt x="434" y="137"/>
                  </a:lnTo>
                  <a:lnTo>
                    <a:pt x="476" y="142"/>
                  </a:lnTo>
                  <a:lnTo>
                    <a:pt x="515" y="148"/>
                  </a:lnTo>
                  <a:lnTo>
                    <a:pt x="548" y="157"/>
                  </a:lnTo>
                  <a:lnTo>
                    <a:pt x="578" y="164"/>
                  </a:lnTo>
                  <a:lnTo>
                    <a:pt x="603" y="173"/>
                  </a:lnTo>
                  <a:lnTo>
                    <a:pt x="622" y="180"/>
                  </a:lnTo>
                  <a:lnTo>
                    <a:pt x="637" y="187"/>
                  </a:lnTo>
                  <a:lnTo>
                    <a:pt x="646" y="190"/>
                  </a:lnTo>
                  <a:lnTo>
                    <a:pt x="649" y="193"/>
                  </a:lnTo>
                  <a:close/>
                </a:path>
              </a:pathLst>
            </a:custGeom>
            <a:solidFill>
              <a:srgbClr val="1F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6" name="Freeform 561"/>
            <p:cNvSpPr>
              <a:spLocks/>
            </p:cNvSpPr>
            <p:nvPr/>
          </p:nvSpPr>
          <p:spPr bwMode="auto">
            <a:xfrm>
              <a:off x="4026" y="2628"/>
              <a:ext cx="113" cy="70"/>
            </a:xfrm>
            <a:custGeom>
              <a:avLst/>
              <a:gdLst>
                <a:gd name="T0" fmla="*/ 0 w 340"/>
                <a:gd name="T1" fmla="*/ 108 h 210"/>
                <a:gd name="T2" fmla="*/ 4 w 340"/>
                <a:gd name="T3" fmla="*/ 108 h 210"/>
                <a:gd name="T4" fmla="*/ 14 w 340"/>
                <a:gd name="T5" fmla="*/ 108 h 210"/>
                <a:gd name="T6" fmla="*/ 29 w 340"/>
                <a:gd name="T7" fmla="*/ 109 h 210"/>
                <a:gd name="T8" fmla="*/ 48 w 340"/>
                <a:gd name="T9" fmla="*/ 112 h 210"/>
                <a:gd name="T10" fmla="*/ 72 w 340"/>
                <a:gd name="T11" fmla="*/ 115 h 210"/>
                <a:gd name="T12" fmla="*/ 98 w 340"/>
                <a:gd name="T13" fmla="*/ 121 h 210"/>
                <a:gd name="T14" fmla="*/ 125 w 340"/>
                <a:gd name="T15" fmla="*/ 129 h 210"/>
                <a:gd name="T16" fmla="*/ 153 w 340"/>
                <a:gd name="T17" fmla="*/ 139 h 210"/>
                <a:gd name="T18" fmla="*/ 181 w 340"/>
                <a:gd name="T19" fmla="*/ 151 h 210"/>
                <a:gd name="T20" fmla="*/ 207 w 340"/>
                <a:gd name="T21" fmla="*/ 167 h 210"/>
                <a:gd name="T22" fmla="*/ 231 w 340"/>
                <a:gd name="T23" fmla="*/ 186 h 210"/>
                <a:gd name="T24" fmla="*/ 250 w 340"/>
                <a:gd name="T25" fmla="*/ 210 h 210"/>
                <a:gd name="T26" fmla="*/ 253 w 340"/>
                <a:gd name="T27" fmla="*/ 208 h 210"/>
                <a:gd name="T28" fmla="*/ 257 w 340"/>
                <a:gd name="T29" fmla="*/ 204 h 210"/>
                <a:gd name="T30" fmla="*/ 265 w 340"/>
                <a:gd name="T31" fmla="*/ 198 h 210"/>
                <a:gd name="T32" fmla="*/ 274 w 340"/>
                <a:gd name="T33" fmla="*/ 189 h 210"/>
                <a:gd name="T34" fmla="*/ 284 w 340"/>
                <a:gd name="T35" fmla="*/ 180 h 210"/>
                <a:gd name="T36" fmla="*/ 296 w 340"/>
                <a:gd name="T37" fmla="*/ 170 h 210"/>
                <a:gd name="T38" fmla="*/ 307 w 340"/>
                <a:gd name="T39" fmla="*/ 159 h 210"/>
                <a:gd name="T40" fmla="*/ 318 w 340"/>
                <a:gd name="T41" fmla="*/ 149 h 210"/>
                <a:gd name="T42" fmla="*/ 327 w 340"/>
                <a:gd name="T43" fmla="*/ 140 h 210"/>
                <a:gd name="T44" fmla="*/ 334 w 340"/>
                <a:gd name="T45" fmla="*/ 131 h 210"/>
                <a:gd name="T46" fmla="*/ 338 w 340"/>
                <a:gd name="T47" fmla="*/ 124 h 210"/>
                <a:gd name="T48" fmla="*/ 340 w 340"/>
                <a:gd name="T49" fmla="*/ 120 h 210"/>
                <a:gd name="T50" fmla="*/ 338 w 340"/>
                <a:gd name="T51" fmla="*/ 117 h 210"/>
                <a:gd name="T52" fmla="*/ 334 w 340"/>
                <a:gd name="T53" fmla="*/ 109 h 210"/>
                <a:gd name="T54" fmla="*/ 327 w 340"/>
                <a:gd name="T55" fmla="*/ 99 h 210"/>
                <a:gd name="T56" fmla="*/ 315 w 340"/>
                <a:gd name="T57" fmla="*/ 86 h 210"/>
                <a:gd name="T58" fmla="*/ 300 w 340"/>
                <a:gd name="T59" fmla="*/ 73 h 210"/>
                <a:gd name="T60" fmla="*/ 282 w 340"/>
                <a:gd name="T61" fmla="*/ 56 h 210"/>
                <a:gd name="T62" fmla="*/ 260 w 340"/>
                <a:gd name="T63" fmla="*/ 42 h 210"/>
                <a:gd name="T64" fmla="*/ 235 w 340"/>
                <a:gd name="T65" fmla="*/ 27 h 210"/>
                <a:gd name="T66" fmla="*/ 206 w 340"/>
                <a:gd name="T67" fmla="*/ 15 h 210"/>
                <a:gd name="T68" fmla="*/ 172 w 340"/>
                <a:gd name="T69" fmla="*/ 6 h 210"/>
                <a:gd name="T70" fmla="*/ 135 w 340"/>
                <a:gd name="T71" fmla="*/ 0 h 210"/>
                <a:gd name="T72" fmla="*/ 94 w 340"/>
                <a:gd name="T73" fmla="*/ 0 h 210"/>
                <a:gd name="T74" fmla="*/ 0 w 340"/>
                <a:gd name="T75" fmla="*/ 108 h 210"/>
                <a:gd name="T76" fmla="*/ 0 w 340"/>
                <a:gd name="T77" fmla="*/ 108 h 2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40"/>
                <a:gd name="T118" fmla="*/ 0 h 210"/>
                <a:gd name="T119" fmla="*/ 340 w 340"/>
                <a:gd name="T120" fmla="*/ 210 h 2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40" h="210">
                  <a:moveTo>
                    <a:pt x="0" y="108"/>
                  </a:moveTo>
                  <a:lnTo>
                    <a:pt x="4" y="108"/>
                  </a:lnTo>
                  <a:lnTo>
                    <a:pt x="14" y="108"/>
                  </a:lnTo>
                  <a:lnTo>
                    <a:pt x="29" y="109"/>
                  </a:lnTo>
                  <a:lnTo>
                    <a:pt x="48" y="112"/>
                  </a:lnTo>
                  <a:lnTo>
                    <a:pt x="72" y="115"/>
                  </a:lnTo>
                  <a:lnTo>
                    <a:pt x="98" y="121"/>
                  </a:lnTo>
                  <a:lnTo>
                    <a:pt x="125" y="129"/>
                  </a:lnTo>
                  <a:lnTo>
                    <a:pt x="153" y="139"/>
                  </a:lnTo>
                  <a:lnTo>
                    <a:pt x="181" y="151"/>
                  </a:lnTo>
                  <a:lnTo>
                    <a:pt x="207" y="167"/>
                  </a:lnTo>
                  <a:lnTo>
                    <a:pt x="231" y="186"/>
                  </a:lnTo>
                  <a:lnTo>
                    <a:pt x="250" y="210"/>
                  </a:lnTo>
                  <a:lnTo>
                    <a:pt x="253" y="208"/>
                  </a:lnTo>
                  <a:lnTo>
                    <a:pt x="257" y="204"/>
                  </a:lnTo>
                  <a:lnTo>
                    <a:pt x="265" y="198"/>
                  </a:lnTo>
                  <a:lnTo>
                    <a:pt x="274" y="189"/>
                  </a:lnTo>
                  <a:lnTo>
                    <a:pt x="284" y="180"/>
                  </a:lnTo>
                  <a:lnTo>
                    <a:pt x="296" y="170"/>
                  </a:lnTo>
                  <a:lnTo>
                    <a:pt x="307" y="159"/>
                  </a:lnTo>
                  <a:lnTo>
                    <a:pt x="318" y="149"/>
                  </a:lnTo>
                  <a:lnTo>
                    <a:pt x="327" y="140"/>
                  </a:lnTo>
                  <a:lnTo>
                    <a:pt x="334" y="131"/>
                  </a:lnTo>
                  <a:lnTo>
                    <a:pt x="338" y="124"/>
                  </a:lnTo>
                  <a:lnTo>
                    <a:pt x="340" y="120"/>
                  </a:lnTo>
                  <a:lnTo>
                    <a:pt x="338" y="117"/>
                  </a:lnTo>
                  <a:lnTo>
                    <a:pt x="334" y="109"/>
                  </a:lnTo>
                  <a:lnTo>
                    <a:pt x="327" y="99"/>
                  </a:lnTo>
                  <a:lnTo>
                    <a:pt x="315" y="86"/>
                  </a:lnTo>
                  <a:lnTo>
                    <a:pt x="300" y="73"/>
                  </a:lnTo>
                  <a:lnTo>
                    <a:pt x="282" y="56"/>
                  </a:lnTo>
                  <a:lnTo>
                    <a:pt x="260" y="42"/>
                  </a:lnTo>
                  <a:lnTo>
                    <a:pt x="235" y="27"/>
                  </a:lnTo>
                  <a:lnTo>
                    <a:pt x="206" y="15"/>
                  </a:lnTo>
                  <a:lnTo>
                    <a:pt x="172" y="6"/>
                  </a:lnTo>
                  <a:lnTo>
                    <a:pt x="135" y="0"/>
                  </a:lnTo>
                  <a:lnTo>
                    <a:pt x="94" y="0"/>
                  </a:lnTo>
                  <a:lnTo>
                    <a:pt x="0"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7" name="Freeform 562"/>
            <p:cNvSpPr>
              <a:spLocks/>
            </p:cNvSpPr>
            <p:nvPr/>
          </p:nvSpPr>
          <p:spPr bwMode="auto">
            <a:xfrm>
              <a:off x="3923" y="2911"/>
              <a:ext cx="234" cy="80"/>
            </a:xfrm>
            <a:custGeom>
              <a:avLst/>
              <a:gdLst>
                <a:gd name="T0" fmla="*/ 26 w 701"/>
                <a:gd name="T1" fmla="*/ 120 h 240"/>
                <a:gd name="T2" fmla="*/ 22 w 701"/>
                <a:gd name="T3" fmla="*/ 115 h 240"/>
                <a:gd name="T4" fmla="*/ 16 w 701"/>
                <a:gd name="T5" fmla="*/ 103 h 240"/>
                <a:gd name="T6" fmla="*/ 9 w 701"/>
                <a:gd name="T7" fmla="*/ 91 h 240"/>
                <a:gd name="T8" fmla="*/ 3 w 701"/>
                <a:gd name="T9" fmla="*/ 78 h 240"/>
                <a:gd name="T10" fmla="*/ 0 w 701"/>
                <a:gd name="T11" fmla="*/ 66 h 240"/>
                <a:gd name="T12" fmla="*/ 3 w 701"/>
                <a:gd name="T13" fmla="*/ 57 h 240"/>
                <a:gd name="T14" fmla="*/ 9 w 701"/>
                <a:gd name="T15" fmla="*/ 44 h 240"/>
                <a:gd name="T16" fmla="*/ 19 w 701"/>
                <a:gd name="T17" fmla="*/ 26 h 240"/>
                <a:gd name="T18" fmla="*/ 32 w 701"/>
                <a:gd name="T19" fmla="*/ 11 h 240"/>
                <a:gd name="T20" fmla="*/ 45 w 701"/>
                <a:gd name="T21" fmla="*/ 1 h 240"/>
                <a:gd name="T22" fmla="*/ 60 w 701"/>
                <a:gd name="T23" fmla="*/ 1 h 240"/>
                <a:gd name="T24" fmla="*/ 75 w 701"/>
                <a:gd name="T25" fmla="*/ 14 h 240"/>
                <a:gd name="T26" fmla="*/ 85 w 701"/>
                <a:gd name="T27" fmla="*/ 34 h 240"/>
                <a:gd name="T28" fmla="*/ 94 w 701"/>
                <a:gd name="T29" fmla="*/ 56 h 240"/>
                <a:gd name="T30" fmla="*/ 107 w 701"/>
                <a:gd name="T31" fmla="*/ 81 h 240"/>
                <a:gd name="T32" fmla="*/ 128 w 701"/>
                <a:gd name="T33" fmla="*/ 104 h 240"/>
                <a:gd name="T34" fmla="*/ 160 w 701"/>
                <a:gd name="T35" fmla="*/ 128 h 240"/>
                <a:gd name="T36" fmla="*/ 193 w 701"/>
                <a:gd name="T37" fmla="*/ 141 h 240"/>
                <a:gd name="T38" fmla="*/ 219 w 701"/>
                <a:gd name="T39" fmla="*/ 150 h 240"/>
                <a:gd name="T40" fmla="*/ 250 w 701"/>
                <a:gd name="T41" fmla="*/ 159 h 240"/>
                <a:gd name="T42" fmla="*/ 283 w 701"/>
                <a:gd name="T43" fmla="*/ 166 h 240"/>
                <a:gd name="T44" fmla="*/ 313 w 701"/>
                <a:gd name="T45" fmla="*/ 173 h 240"/>
                <a:gd name="T46" fmla="*/ 336 w 701"/>
                <a:gd name="T47" fmla="*/ 176 h 240"/>
                <a:gd name="T48" fmla="*/ 347 w 701"/>
                <a:gd name="T49" fmla="*/ 173 h 240"/>
                <a:gd name="T50" fmla="*/ 356 w 701"/>
                <a:gd name="T51" fmla="*/ 169 h 240"/>
                <a:gd name="T52" fmla="*/ 362 w 701"/>
                <a:gd name="T53" fmla="*/ 160 h 240"/>
                <a:gd name="T54" fmla="*/ 368 w 701"/>
                <a:gd name="T55" fmla="*/ 153 h 240"/>
                <a:gd name="T56" fmla="*/ 374 w 701"/>
                <a:gd name="T57" fmla="*/ 147 h 240"/>
                <a:gd name="T58" fmla="*/ 383 w 701"/>
                <a:gd name="T59" fmla="*/ 143 h 240"/>
                <a:gd name="T60" fmla="*/ 393 w 701"/>
                <a:gd name="T61" fmla="*/ 144 h 240"/>
                <a:gd name="T62" fmla="*/ 409 w 701"/>
                <a:gd name="T63" fmla="*/ 144 h 240"/>
                <a:gd name="T64" fmla="*/ 427 w 701"/>
                <a:gd name="T65" fmla="*/ 143 h 240"/>
                <a:gd name="T66" fmla="*/ 448 w 701"/>
                <a:gd name="T67" fmla="*/ 144 h 240"/>
                <a:gd name="T68" fmla="*/ 465 w 701"/>
                <a:gd name="T69" fmla="*/ 144 h 240"/>
                <a:gd name="T70" fmla="*/ 481 w 701"/>
                <a:gd name="T71" fmla="*/ 148 h 240"/>
                <a:gd name="T72" fmla="*/ 492 w 701"/>
                <a:gd name="T73" fmla="*/ 153 h 240"/>
                <a:gd name="T74" fmla="*/ 505 w 701"/>
                <a:gd name="T75" fmla="*/ 157 h 240"/>
                <a:gd name="T76" fmla="*/ 521 w 701"/>
                <a:gd name="T77" fmla="*/ 157 h 240"/>
                <a:gd name="T78" fmla="*/ 540 w 701"/>
                <a:gd name="T79" fmla="*/ 154 h 240"/>
                <a:gd name="T80" fmla="*/ 564 w 701"/>
                <a:gd name="T81" fmla="*/ 148 h 240"/>
                <a:gd name="T82" fmla="*/ 590 w 701"/>
                <a:gd name="T83" fmla="*/ 140 h 240"/>
                <a:gd name="T84" fmla="*/ 621 w 701"/>
                <a:gd name="T85" fmla="*/ 126 h 240"/>
                <a:gd name="T86" fmla="*/ 646 w 701"/>
                <a:gd name="T87" fmla="*/ 110 h 240"/>
                <a:gd name="T88" fmla="*/ 668 w 701"/>
                <a:gd name="T89" fmla="*/ 92 h 240"/>
                <a:gd name="T90" fmla="*/ 685 w 701"/>
                <a:gd name="T91" fmla="*/ 76 h 240"/>
                <a:gd name="T92" fmla="*/ 695 w 701"/>
                <a:gd name="T93" fmla="*/ 63 h 240"/>
                <a:gd name="T94" fmla="*/ 701 w 701"/>
                <a:gd name="T95" fmla="*/ 54 h 240"/>
                <a:gd name="T96" fmla="*/ 701 w 701"/>
                <a:gd name="T97" fmla="*/ 56 h 240"/>
                <a:gd name="T98" fmla="*/ 691 w 701"/>
                <a:gd name="T99" fmla="*/ 73 h 240"/>
                <a:gd name="T100" fmla="*/ 673 w 701"/>
                <a:gd name="T101" fmla="*/ 101 h 240"/>
                <a:gd name="T102" fmla="*/ 645 w 701"/>
                <a:gd name="T103" fmla="*/ 135 h 240"/>
                <a:gd name="T104" fmla="*/ 607 w 701"/>
                <a:gd name="T105" fmla="*/ 169 h 240"/>
                <a:gd name="T106" fmla="*/ 559 w 701"/>
                <a:gd name="T107" fmla="*/ 199 h 240"/>
                <a:gd name="T108" fmla="*/ 502 w 701"/>
                <a:gd name="T109" fmla="*/ 219 h 240"/>
                <a:gd name="T110" fmla="*/ 436 w 701"/>
                <a:gd name="T111" fmla="*/ 234 h 240"/>
                <a:gd name="T112" fmla="*/ 362 w 701"/>
                <a:gd name="T113" fmla="*/ 240 h 240"/>
                <a:gd name="T114" fmla="*/ 278 w 701"/>
                <a:gd name="T115" fmla="*/ 232 h 240"/>
                <a:gd name="T116" fmla="*/ 185 w 701"/>
                <a:gd name="T117" fmla="*/ 206 h 240"/>
                <a:gd name="T118" fmla="*/ 82 w 701"/>
                <a:gd name="T119" fmla="*/ 156 h 240"/>
                <a:gd name="T120" fmla="*/ 26 w 701"/>
                <a:gd name="T121" fmla="*/ 122 h 2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01"/>
                <a:gd name="T184" fmla="*/ 0 h 240"/>
                <a:gd name="T185" fmla="*/ 701 w 701"/>
                <a:gd name="T186" fmla="*/ 240 h 2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01" h="240">
                  <a:moveTo>
                    <a:pt x="26" y="122"/>
                  </a:moveTo>
                  <a:lnTo>
                    <a:pt x="26" y="120"/>
                  </a:lnTo>
                  <a:lnTo>
                    <a:pt x="25" y="118"/>
                  </a:lnTo>
                  <a:lnTo>
                    <a:pt x="22" y="115"/>
                  </a:lnTo>
                  <a:lnTo>
                    <a:pt x="19" y="109"/>
                  </a:lnTo>
                  <a:lnTo>
                    <a:pt x="16" y="103"/>
                  </a:lnTo>
                  <a:lnTo>
                    <a:pt x="11" y="97"/>
                  </a:lnTo>
                  <a:lnTo>
                    <a:pt x="9" y="91"/>
                  </a:lnTo>
                  <a:lnTo>
                    <a:pt x="4" y="84"/>
                  </a:lnTo>
                  <a:lnTo>
                    <a:pt x="3" y="78"/>
                  </a:lnTo>
                  <a:lnTo>
                    <a:pt x="0" y="72"/>
                  </a:lnTo>
                  <a:lnTo>
                    <a:pt x="0" y="66"/>
                  </a:lnTo>
                  <a:lnTo>
                    <a:pt x="0" y="63"/>
                  </a:lnTo>
                  <a:lnTo>
                    <a:pt x="3" y="57"/>
                  </a:lnTo>
                  <a:lnTo>
                    <a:pt x="6" y="51"/>
                  </a:lnTo>
                  <a:lnTo>
                    <a:pt x="9" y="44"/>
                  </a:lnTo>
                  <a:lnTo>
                    <a:pt x="13" y="35"/>
                  </a:lnTo>
                  <a:lnTo>
                    <a:pt x="19" y="26"/>
                  </a:lnTo>
                  <a:lnTo>
                    <a:pt x="25" y="19"/>
                  </a:lnTo>
                  <a:lnTo>
                    <a:pt x="32" y="11"/>
                  </a:lnTo>
                  <a:lnTo>
                    <a:pt x="38" y="6"/>
                  </a:lnTo>
                  <a:lnTo>
                    <a:pt x="45" y="1"/>
                  </a:lnTo>
                  <a:lnTo>
                    <a:pt x="53" y="0"/>
                  </a:lnTo>
                  <a:lnTo>
                    <a:pt x="60" y="1"/>
                  </a:lnTo>
                  <a:lnTo>
                    <a:pt x="67" y="7"/>
                  </a:lnTo>
                  <a:lnTo>
                    <a:pt x="75" y="14"/>
                  </a:lnTo>
                  <a:lnTo>
                    <a:pt x="81" y="23"/>
                  </a:lnTo>
                  <a:lnTo>
                    <a:pt x="85" y="34"/>
                  </a:lnTo>
                  <a:lnTo>
                    <a:pt x="90" y="44"/>
                  </a:lnTo>
                  <a:lnTo>
                    <a:pt x="94" y="56"/>
                  </a:lnTo>
                  <a:lnTo>
                    <a:pt x="100" y="67"/>
                  </a:lnTo>
                  <a:lnTo>
                    <a:pt x="107" y="81"/>
                  </a:lnTo>
                  <a:lnTo>
                    <a:pt x="116" y="92"/>
                  </a:lnTo>
                  <a:lnTo>
                    <a:pt x="128" y="104"/>
                  </a:lnTo>
                  <a:lnTo>
                    <a:pt x="143" y="116"/>
                  </a:lnTo>
                  <a:lnTo>
                    <a:pt x="160" y="128"/>
                  </a:lnTo>
                  <a:lnTo>
                    <a:pt x="182" y="138"/>
                  </a:lnTo>
                  <a:lnTo>
                    <a:pt x="193" y="141"/>
                  </a:lnTo>
                  <a:lnTo>
                    <a:pt x="204" y="146"/>
                  </a:lnTo>
                  <a:lnTo>
                    <a:pt x="219" y="150"/>
                  </a:lnTo>
                  <a:lnTo>
                    <a:pt x="234" y="154"/>
                  </a:lnTo>
                  <a:lnTo>
                    <a:pt x="250" y="159"/>
                  </a:lnTo>
                  <a:lnTo>
                    <a:pt x="266" y="163"/>
                  </a:lnTo>
                  <a:lnTo>
                    <a:pt x="283" y="166"/>
                  </a:lnTo>
                  <a:lnTo>
                    <a:pt x="299" y="171"/>
                  </a:lnTo>
                  <a:lnTo>
                    <a:pt x="313" y="173"/>
                  </a:lnTo>
                  <a:lnTo>
                    <a:pt x="325" y="175"/>
                  </a:lnTo>
                  <a:lnTo>
                    <a:pt x="336" y="176"/>
                  </a:lnTo>
                  <a:lnTo>
                    <a:pt x="341" y="176"/>
                  </a:lnTo>
                  <a:lnTo>
                    <a:pt x="347" y="173"/>
                  </a:lnTo>
                  <a:lnTo>
                    <a:pt x="352" y="172"/>
                  </a:lnTo>
                  <a:lnTo>
                    <a:pt x="356" y="169"/>
                  </a:lnTo>
                  <a:lnTo>
                    <a:pt x="359" y="165"/>
                  </a:lnTo>
                  <a:lnTo>
                    <a:pt x="362" y="160"/>
                  </a:lnTo>
                  <a:lnTo>
                    <a:pt x="365" y="157"/>
                  </a:lnTo>
                  <a:lnTo>
                    <a:pt x="368" y="153"/>
                  </a:lnTo>
                  <a:lnTo>
                    <a:pt x="371" y="150"/>
                  </a:lnTo>
                  <a:lnTo>
                    <a:pt x="374" y="147"/>
                  </a:lnTo>
                  <a:lnTo>
                    <a:pt x="378" y="144"/>
                  </a:lnTo>
                  <a:lnTo>
                    <a:pt x="383" y="143"/>
                  </a:lnTo>
                  <a:lnTo>
                    <a:pt x="387" y="144"/>
                  </a:lnTo>
                  <a:lnTo>
                    <a:pt x="393" y="144"/>
                  </a:lnTo>
                  <a:lnTo>
                    <a:pt x="400" y="144"/>
                  </a:lnTo>
                  <a:lnTo>
                    <a:pt x="409" y="144"/>
                  </a:lnTo>
                  <a:lnTo>
                    <a:pt x="418" y="143"/>
                  </a:lnTo>
                  <a:lnTo>
                    <a:pt x="427" y="143"/>
                  </a:lnTo>
                  <a:lnTo>
                    <a:pt x="437" y="143"/>
                  </a:lnTo>
                  <a:lnTo>
                    <a:pt x="448" y="144"/>
                  </a:lnTo>
                  <a:lnTo>
                    <a:pt x="456" y="144"/>
                  </a:lnTo>
                  <a:lnTo>
                    <a:pt x="465" y="144"/>
                  </a:lnTo>
                  <a:lnTo>
                    <a:pt x="474" y="146"/>
                  </a:lnTo>
                  <a:lnTo>
                    <a:pt x="481" y="148"/>
                  </a:lnTo>
                  <a:lnTo>
                    <a:pt x="486" y="151"/>
                  </a:lnTo>
                  <a:lnTo>
                    <a:pt x="492" y="153"/>
                  </a:lnTo>
                  <a:lnTo>
                    <a:pt x="499" y="156"/>
                  </a:lnTo>
                  <a:lnTo>
                    <a:pt x="505" y="157"/>
                  </a:lnTo>
                  <a:lnTo>
                    <a:pt x="514" y="157"/>
                  </a:lnTo>
                  <a:lnTo>
                    <a:pt x="521" y="157"/>
                  </a:lnTo>
                  <a:lnTo>
                    <a:pt x="530" y="156"/>
                  </a:lnTo>
                  <a:lnTo>
                    <a:pt x="540" y="154"/>
                  </a:lnTo>
                  <a:lnTo>
                    <a:pt x="552" y="151"/>
                  </a:lnTo>
                  <a:lnTo>
                    <a:pt x="564" y="148"/>
                  </a:lnTo>
                  <a:lnTo>
                    <a:pt x="577" y="144"/>
                  </a:lnTo>
                  <a:lnTo>
                    <a:pt x="590" y="140"/>
                  </a:lnTo>
                  <a:lnTo>
                    <a:pt x="605" y="134"/>
                  </a:lnTo>
                  <a:lnTo>
                    <a:pt x="621" y="126"/>
                  </a:lnTo>
                  <a:lnTo>
                    <a:pt x="635" y="119"/>
                  </a:lnTo>
                  <a:lnTo>
                    <a:pt x="646" y="110"/>
                  </a:lnTo>
                  <a:lnTo>
                    <a:pt x="658" y="101"/>
                  </a:lnTo>
                  <a:lnTo>
                    <a:pt x="668" y="92"/>
                  </a:lnTo>
                  <a:lnTo>
                    <a:pt x="677" y="84"/>
                  </a:lnTo>
                  <a:lnTo>
                    <a:pt x="685" y="76"/>
                  </a:lnTo>
                  <a:lnTo>
                    <a:pt x="691" y="69"/>
                  </a:lnTo>
                  <a:lnTo>
                    <a:pt x="695" y="63"/>
                  </a:lnTo>
                  <a:lnTo>
                    <a:pt x="699" y="57"/>
                  </a:lnTo>
                  <a:lnTo>
                    <a:pt x="701" y="54"/>
                  </a:lnTo>
                  <a:lnTo>
                    <a:pt x="701" y="56"/>
                  </a:lnTo>
                  <a:lnTo>
                    <a:pt x="696" y="63"/>
                  </a:lnTo>
                  <a:lnTo>
                    <a:pt x="691" y="73"/>
                  </a:lnTo>
                  <a:lnTo>
                    <a:pt x="683" y="85"/>
                  </a:lnTo>
                  <a:lnTo>
                    <a:pt x="673" y="101"/>
                  </a:lnTo>
                  <a:lnTo>
                    <a:pt x="660" y="118"/>
                  </a:lnTo>
                  <a:lnTo>
                    <a:pt x="645" y="135"/>
                  </a:lnTo>
                  <a:lnTo>
                    <a:pt x="627" y="153"/>
                  </a:lnTo>
                  <a:lnTo>
                    <a:pt x="607" y="169"/>
                  </a:lnTo>
                  <a:lnTo>
                    <a:pt x="585" y="185"/>
                  </a:lnTo>
                  <a:lnTo>
                    <a:pt x="559" y="199"/>
                  </a:lnTo>
                  <a:lnTo>
                    <a:pt x="531" y="210"/>
                  </a:lnTo>
                  <a:lnTo>
                    <a:pt x="502" y="219"/>
                  </a:lnTo>
                  <a:lnTo>
                    <a:pt x="470" y="227"/>
                  </a:lnTo>
                  <a:lnTo>
                    <a:pt x="436" y="234"/>
                  </a:lnTo>
                  <a:lnTo>
                    <a:pt x="400" y="238"/>
                  </a:lnTo>
                  <a:lnTo>
                    <a:pt x="362" y="240"/>
                  </a:lnTo>
                  <a:lnTo>
                    <a:pt x="321" y="238"/>
                  </a:lnTo>
                  <a:lnTo>
                    <a:pt x="278" y="232"/>
                  </a:lnTo>
                  <a:lnTo>
                    <a:pt x="232" y="222"/>
                  </a:lnTo>
                  <a:lnTo>
                    <a:pt x="185" y="206"/>
                  </a:lnTo>
                  <a:lnTo>
                    <a:pt x="135" y="184"/>
                  </a:lnTo>
                  <a:lnTo>
                    <a:pt x="82" y="156"/>
                  </a:lnTo>
                  <a:lnTo>
                    <a:pt x="26" y="122"/>
                  </a:lnTo>
                  <a:close/>
                </a:path>
              </a:pathLst>
            </a:custGeom>
            <a:solidFill>
              <a:srgbClr val="8FC77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8" name="Freeform 563"/>
            <p:cNvSpPr>
              <a:spLocks/>
            </p:cNvSpPr>
            <p:nvPr/>
          </p:nvSpPr>
          <p:spPr bwMode="auto">
            <a:xfrm>
              <a:off x="3923" y="2911"/>
              <a:ext cx="234" cy="80"/>
            </a:xfrm>
            <a:custGeom>
              <a:avLst/>
              <a:gdLst>
                <a:gd name="T0" fmla="*/ 26 w 701"/>
                <a:gd name="T1" fmla="*/ 120 h 240"/>
                <a:gd name="T2" fmla="*/ 22 w 701"/>
                <a:gd name="T3" fmla="*/ 115 h 240"/>
                <a:gd name="T4" fmla="*/ 16 w 701"/>
                <a:gd name="T5" fmla="*/ 103 h 240"/>
                <a:gd name="T6" fmla="*/ 9 w 701"/>
                <a:gd name="T7" fmla="*/ 91 h 240"/>
                <a:gd name="T8" fmla="*/ 3 w 701"/>
                <a:gd name="T9" fmla="*/ 78 h 240"/>
                <a:gd name="T10" fmla="*/ 0 w 701"/>
                <a:gd name="T11" fmla="*/ 66 h 240"/>
                <a:gd name="T12" fmla="*/ 3 w 701"/>
                <a:gd name="T13" fmla="*/ 57 h 240"/>
                <a:gd name="T14" fmla="*/ 9 w 701"/>
                <a:gd name="T15" fmla="*/ 44 h 240"/>
                <a:gd name="T16" fmla="*/ 19 w 701"/>
                <a:gd name="T17" fmla="*/ 26 h 240"/>
                <a:gd name="T18" fmla="*/ 32 w 701"/>
                <a:gd name="T19" fmla="*/ 11 h 240"/>
                <a:gd name="T20" fmla="*/ 45 w 701"/>
                <a:gd name="T21" fmla="*/ 1 h 240"/>
                <a:gd name="T22" fmla="*/ 60 w 701"/>
                <a:gd name="T23" fmla="*/ 1 h 240"/>
                <a:gd name="T24" fmla="*/ 75 w 701"/>
                <a:gd name="T25" fmla="*/ 14 h 240"/>
                <a:gd name="T26" fmla="*/ 85 w 701"/>
                <a:gd name="T27" fmla="*/ 34 h 240"/>
                <a:gd name="T28" fmla="*/ 94 w 701"/>
                <a:gd name="T29" fmla="*/ 56 h 240"/>
                <a:gd name="T30" fmla="*/ 107 w 701"/>
                <a:gd name="T31" fmla="*/ 81 h 240"/>
                <a:gd name="T32" fmla="*/ 128 w 701"/>
                <a:gd name="T33" fmla="*/ 104 h 240"/>
                <a:gd name="T34" fmla="*/ 160 w 701"/>
                <a:gd name="T35" fmla="*/ 128 h 240"/>
                <a:gd name="T36" fmla="*/ 193 w 701"/>
                <a:gd name="T37" fmla="*/ 141 h 240"/>
                <a:gd name="T38" fmla="*/ 219 w 701"/>
                <a:gd name="T39" fmla="*/ 150 h 240"/>
                <a:gd name="T40" fmla="*/ 250 w 701"/>
                <a:gd name="T41" fmla="*/ 159 h 240"/>
                <a:gd name="T42" fmla="*/ 283 w 701"/>
                <a:gd name="T43" fmla="*/ 166 h 240"/>
                <a:gd name="T44" fmla="*/ 313 w 701"/>
                <a:gd name="T45" fmla="*/ 173 h 240"/>
                <a:gd name="T46" fmla="*/ 336 w 701"/>
                <a:gd name="T47" fmla="*/ 176 h 240"/>
                <a:gd name="T48" fmla="*/ 347 w 701"/>
                <a:gd name="T49" fmla="*/ 173 h 240"/>
                <a:gd name="T50" fmla="*/ 356 w 701"/>
                <a:gd name="T51" fmla="*/ 169 h 240"/>
                <a:gd name="T52" fmla="*/ 362 w 701"/>
                <a:gd name="T53" fmla="*/ 160 h 240"/>
                <a:gd name="T54" fmla="*/ 368 w 701"/>
                <a:gd name="T55" fmla="*/ 153 h 240"/>
                <a:gd name="T56" fmla="*/ 374 w 701"/>
                <a:gd name="T57" fmla="*/ 147 h 240"/>
                <a:gd name="T58" fmla="*/ 383 w 701"/>
                <a:gd name="T59" fmla="*/ 143 h 240"/>
                <a:gd name="T60" fmla="*/ 393 w 701"/>
                <a:gd name="T61" fmla="*/ 144 h 240"/>
                <a:gd name="T62" fmla="*/ 409 w 701"/>
                <a:gd name="T63" fmla="*/ 144 h 240"/>
                <a:gd name="T64" fmla="*/ 427 w 701"/>
                <a:gd name="T65" fmla="*/ 143 h 240"/>
                <a:gd name="T66" fmla="*/ 448 w 701"/>
                <a:gd name="T67" fmla="*/ 144 h 240"/>
                <a:gd name="T68" fmla="*/ 465 w 701"/>
                <a:gd name="T69" fmla="*/ 144 h 240"/>
                <a:gd name="T70" fmla="*/ 481 w 701"/>
                <a:gd name="T71" fmla="*/ 148 h 240"/>
                <a:gd name="T72" fmla="*/ 492 w 701"/>
                <a:gd name="T73" fmla="*/ 153 h 240"/>
                <a:gd name="T74" fmla="*/ 505 w 701"/>
                <a:gd name="T75" fmla="*/ 157 h 240"/>
                <a:gd name="T76" fmla="*/ 521 w 701"/>
                <a:gd name="T77" fmla="*/ 157 h 240"/>
                <a:gd name="T78" fmla="*/ 540 w 701"/>
                <a:gd name="T79" fmla="*/ 154 h 240"/>
                <a:gd name="T80" fmla="*/ 564 w 701"/>
                <a:gd name="T81" fmla="*/ 148 h 240"/>
                <a:gd name="T82" fmla="*/ 590 w 701"/>
                <a:gd name="T83" fmla="*/ 140 h 240"/>
                <a:gd name="T84" fmla="*/ 621 w 701"/>
                <a:gd name="T85" fmla="*/ 126 h 240"/>
                <a:gd name="T86" fmla="*/ 646 w 701"/>
                <a:gd name="T87" fmla="*/ 110 h 240"/>
                <a:gd name="T88" fmla="*/ 668 w 701"/>
                <a:gd name="T89" fmla="*/ 92 h 240"/>
                <a:gd name="T90" fmla="*/ 685 w 701"/>
                <a:gd name="T91" fmla="*/ 76 h 240"/>
                <a:gd name="T92" fmla="*/ 695 w 701"/>
                <a:gd name="T93" fmla="*/ 63 h 240"/>
                <a:gd name="T94" fmla="*/ 701 w 701"/>
                <a:gd name="T95" fmla="*/ 54 h 240"/>
                <a:gd name="T96" fmla="*/ 701 w 701"/>
                <a:gd name="T97" fmla="*/ 56 h 240"/>
                <a:gd name="T98" fmla="*/ 691 w 701"/>
                <a:gd name="T99" fmla="*/ 73 h 240"/>
                <a:gd name="T100" fmla="*/ 673 w 701"/>
                <a:gd name="T101" fmla="*/ 101 h 240"/>
                <a:gd name="T102" fmla="*/ 645 w 701"/>
                <a:gd name="T103" fmla="*/ 135 h 240"/>
                <a:gd name="T104" fmla="*/ 607 w 701"/>
                <a:gd name="T105" fmla="*/ 169 h 240"/>
                <a:gd name="T106" fmla="*/ 559 w 701"/>
                <a:gd name="T107" fmla="*/ 199 h 240"/>
                <a:gd name="T108" fmla="*/ 502 w 701"/>
                <a:gd name="T109" fmla="*/ 219 h 240"/>
                <a:gd name="T110" fmla="*/ 436 w 701"/>
                <a:gd name="T111" fmla="*/ 234 h 240"/>
                <a:gd name="T112" fmla="*/ 362 w 701"/>
                <a:gd name="T113" fmla="*/ 240 h 240"/>
                <a:gd name="T114" fmla="*/ 278 w 701"/>
                <a:gd name="T115" fmla="*/ 232 h 240"/>
                <a:gd name="T116" fmla="*/ 185 w 701"/>
                <a:gd name="T117" fmla="*/ 206 h 240"/>
                <a:gd name="T118" fmla="*/ 82 w 701"/>
                <a:gd name="T119" fmla="*/ 156 h 240"/>
                <a:gd name="T120" fmla="*/ 26 w 701"/>
                <a:gd name="T121" fmla="*/ 122 h 2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01"/>
                <a:gd name="T184" fmla="*/ 0 h 240"/>
                <a:gd name="T185" fmla="*/ 701 w 701"/>
                <a:gd name="T186" fmla="*/ 240 h 2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01" h="240">
                  <a:moveTo>
                    <a:pt x="26" y="122"/>
                  </a:moveTo>
                  <a:lnTo>
                    <a:pt x="26" y="120"/>
                  </a:lnTo>
                  <a:lnTo>
                    <a:pt x="25" y="118"/>
                  </a:lnTo>
                  <a:lnTo>
                    <a:pt x="22" y="115"/>
                  </a:lnTo>
                  <a:lnTo>
                    <a:pt x="19" y="109"/>
                  </a:lnTo>
                  <a:lnTo>
                    <a:pt x="16" y="103"/>
                  </a:lnTo>
                  <a:lnTo>
                    <a:pt x="11" y="97"/>
                  </a:lnTo>
                  <a:lnTo>
                    <a:pt x="9" y="91"/>
                  </a:lnTo>
                  <a:lnTo>
                    <a:pt x="4" y="84"/>
                  </a:lnTo>
                  <a:lnTo>
                    <a:pt x="3" y="78"/>
                  </a:lnTo>
                  <a:lnTo>
                    <a:pt x="0" y="72"/>
                  </a:lnTo>
                  <a:lnTo>
                    <a:pt x="0" y="66"/>
                  </a:lnTo>
                  <a:lnTo>
                    <a:pt x="0" y="63"/>
                  </a:lnTo>
                  <a:lnTo>
                    <a:pt x="3" y="57"/>
                  </a:lnTo>
                  <a:lnTo>
                    <a:pt x="6" y="51"/>
                  </a:lnTo>
                  <a:lnTo>
                    <a:pt x="9" y="44"/>
                  </a:lnTo>
                  <a:lnTo>
                    <a:pt x="13" y="35"/>
                  </a:lnTo>
                  <a:lnTo>
                    <a:pt x="19" y="26"/>
                  </a:lnTo>
                  <a:lnTo>
                    <a:pt x="25" y="19"/>
                  </a:lnTo>
                  <a:lnTo>
                    <a:pt x="32" y="11"/>
                  </a:lnTo>
                  <a:lnTo>
                    <a:pt x="38" y="6"/>
                  </a:lnTo>
                  <a:lnTo>
                    <a:pt x="45" y="1"/>
                  </a:lnTo>
                  <a:lnTo>
                    <a:pt x="53" y="0"/>
                  </a:lnTo>
                  <a:lnTo>
                    <a:pt x="60" y="1"/>
                  </a:lnTo>
                  <a:lnTo>
                    <a:pt x="67" y="7"/>
                  </a:lnTo>
                  <a:lnTo>
                    <a:pt x="75" y="14"/>
                  </a:lnTo>
                  <a:lnTo>
                    <a:pt x="81" y="23"/>
                  </a:lnTo>
                  <a:lnTo>
                    <a:pt x="85" y="34"/>
                  </a:lnTo>
                  <a:lnTo>
                    <a:pt x="90" y="44"/>
                  </a:lnTo>
                  <a:lnTo>
                    <a:pt x="94" y="56"/>
                  </a:lnTo>
                  <a:lnTo>
                    <a:pt x="100" y="67"/>
                  </a:lnTo>
                  <a:lnTo>
                    <a:pt x="107" y="81"/>
                  </a:lnTo>
                  <a:lnTo>
                    <a:pt x="116" y="92"/>
                  </a:lnTo>
                  <a:lnTo>
                    <a:pt x="128" y="104"/>
                  </a:lnTo>
                  <a:lnTo>
                    <a:pt x="143" y="116"/>
                  </a:lnTo>
                  <a:lnTo>
                    <a:pt x="160" y="128"/>
                  </a:lnTo>
                  <a:lnTo>
                    <a:pt x="182" y="138"/>
                  </a:lnTo>
                  <a:lnTo>
                    <a:pt x="193" y="141"/>
                  </a:lnTo>
                  <a:lnTo>
                    <a:pt x="204" y="146"/>
                  </a:lnTo>
                  <a:lnTo>
                    <a:pt x="219" y="150"/>
                  </a:lnTo>
                  <a:lnTo>
                    <a:pt x="234" y="154"/>
                  </a:lnTo>
                  <a:lnTo>
                    <a:pt x="250" y="159"/>
                  </a:lnTo>
                  <a:lnTo>
                    <a:pt x="266" y="163"/>
                  </a:lnTo>
                  <a:lnTo>
                    <a:pt x="283" y="166"/>
                  </a:lnTo>
                  <a:lnTo>
                    <a:pt x="299" y="171"/>
                  </a:lnTo>
                  <a:lnTo>
                    <a:pt x="313" y="173"/>
                  </a:lnTo>
                  <a:lnTo>
                    <a:pt x="325" y="175"/>
                  </a:lnTo>
                  <a:lnTo>
                    <a:pt x="336" y="176"/>
                  </a:lnTo>
                  <a:lnTo>
                    <a:pt x="341" y="176"/>
                  </a:lnTo>
                  <a:lnTo>
                    <a:pt x="347" y="173"/>
                  </a:lnTo>
                  <a:lnTo>
                    <a:pt x="352" y="172"/>
                  </a:lnTo>
                  <a:lnTo>
                    <a:pt x="356" y="169"/>
                  </a:lnTo>
                  <a:lnTo>
                    <a:pt x="359" y="165"/>
                  </a:lnTo>
                  <a:lnTo>
                    <a:pt x="362" y="160"/>
                  </a:lnTo>
                  <a:lnTo>
                    <a:pt x="365" y="157"/>
                  </a:lnTo>
                  <a:lnTo>
                    <a:pt x="368" y="153"/>
                  </a:lnTo>
                  <a:lnTo>
                    <a:pt x="371" y="150"/>
                  </a:lnTo>
                  <a:lnTo>
                    <a:pt x="374" y="147"/>
                  </a:lnTo>
                  <a:lnTo>
                    <a:pt x="378" y="144"/>
                  </a:lnTo>
                  <a:lnTo>
                    <a:pt x="383" y="143"/>
                  </a:lnTo>
                  <a:lnTo>
                    <a:pt x="387" y="144"/>
                  </a:lnTo>
                  <a:lnTo>
                    <a:pt x="393" y="144"/>
                  </a:lnTo>
                  <a:lnTo>
                    <a:pt x="400" y="144"/>
                  </a:lnTo>
                  <a:lnTo>
                    <a:pt x="409" y="144"/>
                  </a:lnTo>
                  <a:lnTo>
                    <a:pt x="418" y="143"/>
                  </a:lnTo>
                  <a:lnTo>
                    <a:pt x="427" y="143"/>
                  </a:lnTo>
                  <a:lnTo>
                    <a:pt x="437" y="143"/>
                  </a:lnTo>
                  <a:lnTo>
                    <a:pt x="448" y="144"/>
                  </a:lnTo>
                  <a:lnTo>
                    <a:pt x="456" y="144"/>
                  </a:lnTo>
                  <a:lnTo>
                    <a:pt x="465" y="144"/>
                  </a:lnTo>
                  <a:lnTo>
                    <a:pt x="474" y="146"/>
                  </a:lnTo>
                  <a:lnTo>
                    <a:pt x="481" y="148"/>
                  </a:lnTo>
                  <a:lnTo>
                    <a:pt x="486" y="151"/>
                  </a:lnTo>
                  <a:lnTo>
                    <a:pt x="492" y="153"/>
                  </a:lnTo>
                  <a:lnTo>
                    <a:pt x="499" y="156"/>
                  </a:lnTo>
                  <a:lnTo>
                    <a:pt x="505" y="157"/>
                  </a:lnTo>
                  <a:lnTo>
                    <a:pt x="514" y="157"/>
                  </a:lnTo>
                  <a:lnTo>
                    <a:pt x="521" y="157"/>
                  </a:lnTo>
                  <a:lnTo>
                    <a:pt x="530" y="156"/>
                  </a:lnTo>
                  <a:lnTo>
                    <a:pt x="540" y="154"/>
                  </a:lnTo>
                  <a:lnTo>
                    <a:pt x="552" y="151"/>
                  </a:lnTo>
                  <a:lnTo>
                    <a:pt x="564" y="148"/>
                  </a:lnTo>
                  <a:lnTo>
                    <a:pt x="577" y="144"/>
                  </a:lnTo>
                  <a:lnTo>
                    <a:pt x="590" y="140"/>
                  </a:lnTo>
                  <a:lnTo>
                    <a:pt x="605" y="134"/>
                  </a:lnTo>
                  <a:lnTo>
                    <a:pt x="621" y="126"/>
                  </a:lnTo>
                  <a:lnTo>
                    <a:pt x="635" y="119"/>
                  </a:lnTo>
                  <a:lnTo>
                    <a:pt x="646" y="110"/>
                  </a:lnTo>
                  <a:lnTo>
                    <a:pt x="658" y="101"/>
                  </a:lnTo>
                  <a:lnTo>
                    <a:pt x="668" y="92"/>
                  </a:lnTo>
                  <a:lnTo>
                    <a:pt x="677" y="84"/>
                  </a:lnTo>
                  <a:lnTo>
                    <a:pt x="685" y="76"/>
                  </a:lnTo>
                  <a:lnTo>
                    <a:pt x="691" y="69"/>
                  </a:lnTo>
                  <a:lnTo>
                    <a:pt x="695" y="63"/>
                  </a:lnTo>
                  <a:lnTo>
                    <a:pt x="699" y="57"/>
                  </a:lnTo>
                  <a:lnTo>
                    <a:pt x="701" y="54"/>
                  </a:lnTo>
                  <a:lnTo>
                    <a:pt x="701" y="56"/>
                  </a:lnTo>
                  <a:lnTo>
                    <a:pt x="696" y="63"/>
                  </a:lnTo>
                  <a:lnTo>
                    <a:pt x="691" y="73"/>
                  </a:lnTo>
                  <a:lnTo>
                    <a:pt x="683" y="85"/>
                  </a:lnTo>
                  <a:lnTo>
                    <a:pt x="673" y="101"/>
                  </a:lnTo>
                  <a:lnTo>
                    <a:pt x="660" y="118"/>
                  </a:lnTo>
                  <a:lnTo>
                    <a:pt x="645" y="135"/>
                  </a:lnTo>
                  <a:lnTo>
                    <a:pt x="627" y="153"/>
                  </a:lnTo>
                  <a:lnTo>
                    <a:pt x="607" y="169"/>
                  </a:lnTo>
                  <a:lnTo>
                    <a:pt x="585" y="185"/>
                  </a:lnTo>
                  <a:lnTo>
                    <a:pt x="559" y="199"/>
                  </a:lnTo>
                  <a:lnTo>
                    <a:pt x="531" y="210"/>
                  </a:lnTo>
                  <a:lnTo>
                    <a:pt x="502" y="219"/>
                  </a:lnTo>
                  <a:lnTo>
                    <a:pt x="470" y="227"/>
                  </a:lnTo>
                  <a:lnTo>
                    <a:pt x="436" y="234"/>
                  </a:lnTo>
                  <a:lnTo>
                    <a:pt x="400" y="238"/>
                  </a:lnTo>
                  <a:lnTo>
                    <a:pt x="362" y="240"/>
                  </a:lnTo>
                  <a:lnTo>
                    <a:pt x="321" y="238"/>
                  </a:lnTo>
                  <a:lnTo>
                    <a:pt x="278" y="232"/>
                  </a:lnTo>
                  <a:lnTo>
                    <a:pt x="232" y="222"/>
                  </a:lnTo>
                  <a:lnTo>
                    <a:pt x="185" y="206"/>
                  </a:lnTo>
                  <a:lnTo>
                    <a:pt x="135" y="184"/>
                  </a:lnTo>
                  <a:lnTo>
                    <a:pt x="82" y="156"/>
                  </a:lnTo>
                  <a:lnTo>
                    <a:pt x="26" y="122"/>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9" name="Freeform 564"/>
            <p:cNvSpPr>
              <a:spLocks/>
            </p:cNvSpPr>
            <p:nvPr/>
          </p:nvSpPr>
          <p:spPr bwMode="auto">
            <a:xfrm>
              <a:off x="3931" y="2951"/>
              <a:ext cx="2" cy="1"/>
            </a:xfrm>
            <a:custGeom>
              <a:avLst/>
              <a:gdLst>
                <a:gd name="T0" fmla="*/ 0 w 6"/>
                <a:gd name="T1" fmla="*/ 2 h 2"/>
                <a:gd name="T2" fmla="*/ 6 w 6"/>
                <a:gd name="T3" fmla="*/ 2 h 2"/>
                <a:gd name="T4" fmla="*/ 6 w 6"/>
                <a:gd name="T5" fmla="*/ 0 h 2"/>
                <a:gd name="T6" fmla="*/ 3 w 6"/>
                <a:gd name="T7" fmla="*/ 0 h 2"/>
                <a:gd name="T8" fmla="*/ 0 w 6"/>
                <a:gd name="T9" fmla="*/ 0 h 2"/>
                <a:gd name="T10" fmla="*/ 0 w 6"/>
                <a:gd name="T11" fmla="*/ 2 h 2"/>
                <a:gd name="T12" fmla="*/ 0 60000 65536"/>
                <a:gd name="T13" fmla="*/ 0 60000 65536"/>
                <a:gd name="T14" fmla="*/ 0 60000 65536"/>
                <a:gd name="T15" fmla="*/ 0 60000 65536"/>
                <a:gd name="T16" fmla="*/ 0 60000 65536"/>
                <a:gd name="T17" fmla="*/ 0 60000 65536"/>
                <a:gd name="T18" fmla="*/ 0 w 6"/>
                <a:gd name="T19" fmla="*/ 0 h 2"/>
                <a:gd name="T20" fmla="*/ 6 w 6"/>
                <a:gd name="T21" fmla="*/ 2 h 2"/>
              </a:gdLst>
              <a:ahLst/>
              <a:cxnLst>
                <a:cxn ang="T12">
                  <a:pos x="T0" y="T1"/>
                </a:cxn>
                <a:cxn ang="T13">
                  <a:pos x="T2" y="T3"/>
                </a:cxn>
                <a:cxn ang="T14">
                  <a:pos x="T4" y="T5"/>
                </a:cxn>
                <a:cxn ang="T15">
                  <a:pos x="T6" y="T7"/>
                </a:cxn>
                <a:cxn ang="T16">
                  <a:pos x="T8" y="T9"/>
                </a:cxn>
                <a:cxn ang="T17">
                  <a:pos x="T10" y="T11"/>
                </a:cxn>
              </a:cxnLst>
              <a:rect l="T18" t="T19" r="T20" b="T21"/>
              <a:pathLst>
                <a:path w="6" h="2">
                  <a:moveTo>
                    <a:pt x="0" y="2"/>
                  </a:moveTo>
                  <a:lnTo>
                    <a:pt x="6" y="2"/>
                  </a:lnTo>
                  <a:lnTo>
                    <a:pt x="6" y="0"/>
                  </a:lnTo>
                  <a:lnTo>
                    <a:pt x="3" y="0"/>
                  </a:lnTo>
                  <a:lnTo>
                    <a:pt x="0"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0" name="Freeform 565"/>
            <p:cNvSpPr>
              <a:spLocks/>
            </p:cNvSpPr>
            <p:nvPr/>
          </p:nvSpPr>
          <p:spPr bwMode="auto">
            <a:xfrm>
              <a:off x="3931" y="2950"/>
              <a:ext cx="2" cy="2"/>
            </a:xfrm>
            <a:custGeom>
              <a:avLst/>
              <a:gdLst>
                <a:gd name="T0" fmla="*/ 6 w 6"/>
                <a:gd name="T1" fmla="*/ 2 h 5"/>
                <a:gd name="T2" fmla="*/ 6 w 6"/>
                <a:gd name="T3" fmla="*/ 5 h 5"/>
                <a:gd name="T4" fmla="*/ 3 w 6"/>
                <a:gd name="T5" fmla="*/ 0 h 5"/>
                <a:gd name="T6" fmla="*/ 2 w 6"/>
                <a:gd name="T7" fmla="*/ 0 h 5"/>
                <a:gd name="T8" fmla="*/ 0 w 6"/>
                <a:gd name="T9" fmla="*/ 0 h 5"/>
                <a:gd name="T10" fmla="*/ 2 w 6"/>
                <a:gd name="T11" fmla="*/ 2 h 5"/>
                <a:gd name="T12" fmla="*/ 3 w 6"/>
                <a:gd name="T13" fmla="*/ 2 h 5"/>
                <a:gd name="T14" fmla="*/ 6 w 6"/>
                <a:gd name="T15" fmla="*/ 2 h 5"/>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5"/>
                <a:gd name="T26" fmla="*/ 6 w 6"/>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5">
                  <a:moveTo>
                    <a:pt x="6" y="2"/>
                  </a:moveTo>
                  <a:lnTo>
                    <a:pt x="6" y="5"/>
                  </a:lnTo>
                  <a:lnTo>
                    <a:pt x="3" y="0"/>
                  </a:lnTo>
                  <a:lnTo>
                    <a:pt x="2" y="0"/>
                  </a:lnTo>
                  <a:lnTo>
                    <a:pt x="0" y="0"/>
                  </a:lnTo>
                  <a:lnTo>
                    <a:pt x="2" y="2"/>
                  </a:lnTo>
                  <a:lnTo>
                    <a:pt x="3" y="2"/>
                  </a:lnTo>
                  <a:lnTo>
                    <a:pt x="6"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1" name="Freeform 566"/>
            <p:cNvSpPr>
              <a:spLocks/>
            </p:cNvSpPr>
            <p:nvPr/>
          </p:nvSpPr>
          <p:spPr bwMode="auto">
            <a:xfrm>
              <a:off x="3926" y="2941"/>
              <a:ext cx="6" cy="10"/>
            </a:xfrm>
            <a:custGeom>
              <a:avLst/>
              <a:gdLst>
                <a:gd name="T0" fmla="*/ 19 w 19"/>
                <a:gd name="T1" fmla="*/ 27 h 28"/>
                <a:gd name="T2" fmla="*/ 18 w 19"/>
                <a:gd name="T3" fmla="*/ 24 h 28"/>
                <a:gd name="T4" fmla="*/ 15 w 19"/>
                <a:gd name="T5" fmla="*/ 21 h 28"/>
                <a:gd name="T6" fmla="*/ 9 w 19"/>
                <a:gd name="T7" fmla="*/ 7 h 28"/>
                <a:gd name="T8" fmla="*/ 4 w 19"/>
                <a:gd name="T9" fmla="*/ 1 h 28"/>
                <a:gd name="T10" fmla="*/ 3 w 19"/>
                <a:gd name="T11" fmla="*/ 0 h 28"/>
                <a:gd name="T12" fmla="*/ 2 w 19"/>
                <a:gd name="T13" fmla="*/ 0 h 28"/>
                <a:gd name="T14" fmla="*/ 0 w 19"/>
                <a:gd name="T15" fmla="*/ 0 h 28"/>
                <a:gd name="T16" fmla="*/ 4 w 19"/>
                <a:gd name="T17" fmla="*/ 10 h 28"/>
                <a:gd name="T18" fmla="*/ 9 w 19"/>
                <a:gd name="T19" fmla="*/ 16 h 28"/>
                <a:gd name="T20" fmla="*/ 15 w 19"/>
                <a:gd name="T21" fmla="*/ 27 h 28"/>
                <a:gd name="T22" fmla="*/ 16 w 19"/>
                <a:gd name="T23" fmla="*/ 28 h 28"/>
                <a:gd name="T24" fmla="*/ 18 w 19"/>
                <a:gd name="T25" fmla="*/ 27 h 28"/>
                <a:gd name="T26" fmla="*/ 19 w 19"/>
                <a:gd name="T27" fmla="*/ 2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
                <a:gd name="T43" fmla="*/ 0 h 28"/>
                <a:gd name="T44" fmla="*/ 19 w 19"/>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 h="28">
                  <a:moveTo>
                    <a:pt x="19" y="27"/>
                  </a:moveTo>
                  <a:lnTo>
                    <a:pt x="18" y="24"/>
                  </a:lnTo>
                  <a:lnTo>
                    <a:pt x="15" y="21"/>
                  </a:lnTo>
                  <a:lnTo>
                    <a:pt x="9" y="7"/>
                  </a:lnTo>
                  <a:lnTo>
                    <a:pt x="4" y="1"/>
                  </a:lnTo>
                  <a:lnTo>
                    <a:pt x="3" y="0"/>
                  </a:lnTo>
                  <a:lnTo>
                    <a:pt x="2" y="0"/>
                  </a:lnTo>
                  <a:lnTo>
                    <a:pt x="0" y="0"/>
                  </a:lnTo>
                  <a:lnTo>
                    <a:pt x="4" y="10"/>
                  </a:lnTo>
                  <a:lnTo>
                    <a:pt x="9" y="16"/>
                  </a:lnTo>
                  <a:lnTo>
                    <a:pt x="15" y="27"/>
                  </a:lnTo>
                  <a:lnTo>
                    <a:pt x="16" y="28"/>
                  </a:lnTo>
                  <a:lnTo>
                    <a:pt x="18" y="27"/>
                  </a:lnTo>
                  <a:lnTo>
                    <a:pt x="1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2" name="Freeform 567"/>
            <p:cNvSpPr>
              <a:spLocks/>
            </p:cNvSpPr>
            <p:nvPr/>
          </p:nvSpPr>
          <p:spPr bwMode="auto">
            <a:xfrm>
              <a:off x="3922" y="2910"/>
              <a:ext cx="24" cy="32"/>
            </a:xfrm>
            <a:custGeom>
              <a:avLst/>
              <a:gdLst>
                <a:gd name="T0" fmla="*/ 13 w 72"/>
                <a:gd name="T1" fmla="*/ 93 h 94"/>
                <a:gd name="T2" fmla="*/ 9 w 72"/>
                <a:gd name="T3" fmla="*/ 84 h 94"/>
                <a:gd name="T4" fmla="*/ 9 w 72"/>
                <a:gd name="T5" fmla="*/ 84 h 94"/>
                <a:gd name="T6" fmla="*/ 7 w 72"/>
                <a:gd name="T7" fmla="*/ 80 h 94"/>
                <a:gd name="T8" fmla="*/ 6 w 72"/>
                <a:gd name="T9" fmla="*/ 77 h 94"/>
                <a:gd name="T10" fmla="*/ 6 w 72"/>
                <a:gd name="T11" fmla="*/ 62 h 94"/>
                <a:gd name="T12" fmla="*/ 10 w 72"/>
                <a:gd name="T13" fmla="*/ 53 h 94"/>
                <a:gd name="T14" fmla="*/ 13 w 72"/>
                <a:gd name="T15" fmla="*/ 46 h 94"/>
                <a:gd name="T16" fmla="*/ 14 w 72"/>
                <a:gd name="T17" fmla="*/ 43 h 94"/>
                <a:gd name="T18" fmla="*/ 23 w 72"/>
                <a:gd name="T19" fmla="*/ 30 h 94"/>
                <a:gd name="T20" fmla="*/ 29 w 72"/>
                <a:gd name="T21" fmla="*/ 22 h 94"/>
                <a:gd name="T22" fmla="*/ 42 w 72"/>
                <a:gd name="T23" fmla="*/ 9 h 94"/>
                <a:gd name="T24" fmla="*/ 50 w 72"/>
                <a:gd name="T25" fmla="*/ 5 h 94"/>
                <a:gd name="T26" fmla="*/ 56 w 72"/>
                <a:gd name="T27" fmla="*/ 3 h 94"/>
                <a:gd name="T28" fmla="*/ 62 w 72"/>
                <a:gd name="T29" fmla="*/ 5 h 94"/>
                <a:gd name="T30" fmla="*/ 69 w 72"/>
                <a:gd name="T31" fmla="*/ 11 h 94"/>
                <a:gd name="T32" fmla="*/ 72 w 72"/>
                <a:gd name="T33" fmla="*/ 8 h 94"/>
                <a:gd name="T34" fmla="*/ 65 w 72"/>
                <a:gd name="T35" fmla="*/ 2 h 94"/>
                <a:gd name="T36" fmla="*/ 56 w 72"/>
                <a:gd name="T37" fmla="*/ 0 h 94"/>
                <a:gd name="T38" fmla="*/ 47 w 72"/>
                <a:gd name="T39" fmla="*/ 2 h 94"/>
                <a:gd name="T40" fmla="*/ 40 w 72"/>
                <a:gd name="T41" fmla="*/ 6 h 94"/>
                <a:gd name="T42" fmla="*/ 26 w 72"/>
                <a:gd name="T43" fmla="*/ 19 h 94"/>
                <a:gd name="T44" fmla="*/ 20 w 72"/>
                <a:gd name="T45" fmla="*/ 27 h 94"/>
                <a:gd name="T46" fmla="*/ 17 w 72"/>
                <a:gd name="T47" fmla="*/ 31 h 94"/>
                <a:gd name="T48" fmla="*/ 10 w 72"/>
                <a:gd name="T49" fmla="*/ 46 h 94"/>
                <a:gd name="T50" fmla="*/ 7 w 72"/>
                <a:gd name="T51" fmla="*/ 53 h 94"/>
                <a:gd name="T52" fmla="*/ 0 w 72"/>
                <a:gd name="T53" fmla="*/ 68 h 94"/>
                <a:gd name="T54" fmla="*/ 0 w 72"/>
                <a:gd name="T55" fmla="*/ 71 h 94"/>
                <a:gd name="T56" fmla="*/ 4 w 72"/>
                <a:gd name="T57" fmla="*/ 80 h 94"/>
                <a:gd name="T58" fmla="*/ 6 w 72"/>
                <a:gd name="T59" fmla="*/ 87 h 94"/>
                <a:gd name="T60" fmla="*/ 10 w 72"/>
                <a:gd name="T61" fmla="*/ 94 h 94"/>
                <a:gd name="T62" fmla="*/ 12 w 72"/>
                <a:gd name="T63" fmla="*/ 93 h 94"/>
                <a:gd name="T64" fmla="*/ 13 w 72"/>
                <a:gd name="T65" fmla="*/ 93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
                <a:gd name="T100" fmla="*/ 0 h 94"/>
                <a:gd name="T101" fmla="*/ 72 w 72"/>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 h="94">
                  <a:moveTo>
                    <a:pt x="13" y="93"/>
                  </a:moveTo>
                  <a:lnTo>
                    <a:pt x="9" y="84"/>
                  </a:lnTo>
                  <a:lnTo>
                    <a:pt x="7" y="80"/>
                  </a:lnTo>
                  <a:lnTo>
                    <a:pt x="6" y="77"/>
                  </a:lnTo>
                  <a:lnTo>
                    <a:pt x="6" y="62"/>
                  </a:lnTo>
                  <a:lnTo>
                    <a:pt x="10" y="53"/>
                  </a:lnTo>
                  <a:lnTo>
                    <a:pt x="13" y="46"/>
                  </a:lnTo>
                  <a:lnTo>
                    <a:pt x="14" y="43"/>
                  </a:lnTo>
                  <a:lnTo>
                    <a:pt x="23" y="30"/>
                  </a:lnTo>
                  <a:lnTo>
                    <a:pt x="29" y="22"/>
                  </a:lnTo>
                  <a:lnTo>
                    <a:pt x="42" y="9"/>
                  </a:lnTo>
                  <a:lnTo>
                    <a:pt x="50" y="5"/>
                  </a:lnTo>
                  <a:lnTo>
                    <a:pt x="56" y="3"/>
                  </a:lnTo>
                  <a:lnTo>
                    <a:pt x="62" y="5"/>
                  </a:lnTo>
                  <a:lnTo>
                    <a:pt x="69" y="11"/>
                  </a:lnTo>
                  <a:lnTo>
                    <a:pt x="72" y="8"/>
                  </a:lnTo>
                  <a:lnTo>
                    <a:pt x="65" y="2"/>
                  </a:lnTo>
                  <a:lnTo>
                    <a:pt x="56" y="0"/>
                  </a:lnTo>
                  <a:lnTo>
                    <a:pt x="47" y="2"/>
                  </a:lnTo>
                  <a:lnTo>
                    <a:pt x="40" y="6"/>
                  </a:lnTo>
                  <a:lnTo>
                    <a:pt x="26" y="19"/>
                  </a:lnTo>
                  <a:lnTo>
                    <a:pt x="20" y="27"/>
                  </a:lnTo>
                  <a:lnTo>
                    <a:pt x="17" y="31"/>
                  </a:lnTo>
                  <a:lnTo>
                    <a:pt x="10" y="46"/>
                  </a:lnTo>
                  <a:lnTo>
                    <a:pt x="7" y="53"/>
                  </a:lnTo>
                  <a:lnTo>
                    <a:pt x="0" y="68"/>
                  </a:lnTo>
                  <a:lnTo>
                    <a:pt x="0" y="71"/>
                  </a:lnTo>
                  <a:lnTo>
                    <a:pt x="4" y="80"/>
                  </a:lnTo>
                  <a:lnTo>
                    <a:pt x="6" y="87"/>
                  </a:lnTo>
                  <a:lnTo>
                    <a:pt x="10" y="94"/>
                  </a:lnTo>
                  <a:lnTo>
                    <a:pt x="12" y="93"/>
                  </a:lnTo>
                  <a:lnTo>
                    <a:pt x="13" y="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3" name="Freeform 568"/>
            <p:cNvSpPr>
              <a:spLocks/>
            </p:cNvSpPr>
            <p:nvPr/>
          </p:nvSpPr>
          <p:spPr bwMode="auto">
            <a:xfrm>
              <a:off x="3945" y="2913"/>
              <a:ext cx="90" cy="57"/>
            </a:xfrm>
            <a:custGeom>
              <a:avLst/>
              <a:gdLst>
                <a:gd name="T0" fmla="*/ 0 w 270"/>
                <a:gd name="T1" fmla="*/ 3 h 172"/>
                <a:gd name="T2" fmla="*/ 7 w 270"/>
                <a:gd name="T3" fmla="*/ 10 h 172"/>
                <a:gd name="T4" fmla="*/ 15 w 270"/>
                <a:gd name="T5" fmla="*/ 20 h 172"/>
                <a:gd name="T6" fmla="*/ 22 w 270"/>
                <a:gd name="T7" fmla="*/ 38 h 172"/>
                <a:gd name="T8" fmla="*/ 27 w 270"/>
                <a:gd name="T9" fmla="*/ 50 h 172"/>
                <a:gd name="T10" fmla="*/ 32 w 270"/>
                <a:gd name="T11" fmla="*/ 61 h 172"/>
                <a:gd name="T12" fmla="*/ 43 w 270"/>
                <a:gd name="T13" fmla="*/ 79 h 172"/>
                <a:gd name="T14" fmla="*/ 49 w 270"/>
                <a:gd name="T15" fmla="*/ 88 h 172"/>
                <a:gd name="T16" fmla="*/ 60 w 270"/>
                <a:gd name="T17" fmla="*/ 100 h 172"/>
                <a:gd name="T18" fmla="*/ 75 w 270"/>
                <a:gd name="T19" fmla="*/ 112 h 172"/>
                <a:gd name="T20" fmla="*/ 90 w 270"/>
                <a:gd name="T21" fmla="*/ 122 h 172"/>
                <a:gd name="T22" fmla="*/ 116 w 270"/>
                <a:gd name="T23" fmla="*/ 134 h 172"/>
                <a:gd name="T24" fmla="*/ 127 w 270"/>
                <a:gd name="T25" fmla="*/ 137 h 172"/>
                <a:gd name="T26" fmla="*/ 138 w 270"/>
                <a:gd name="T27" fmla="*/ 141 h 172"/>
                <a:gd name="T28" fmla="*/ 168 w 270"/>
                <a:gd name="T29" fmla="*/ 150 h 172"/>
                <a:gd name="T30" fmla="*/ 200 w 270"/>
                <a:gd name="T31" fmla="*/ 159 h 172"/>
                <a:gd name="T32" fmla="*/ 217 w 270"/>
                <a:gd name="T33" fmla="*/ 162 h 172"/>
                <a:gd name="T34" fmla="*/ 233 w 270"/>
                <a:gd name="T35" fmla="*/ 166 h 172"/>
                <a:gd name="T36" fmla="*/ 247 w 270"/>
                <a:gd name="T37" fmla="*/ 169 h 172"/>
                <a:gd name="T38" fmla="*/ 259 w 270"/>
                <a:gd name="T39" fmla="*/ 170 h 172"/>
                <a:gd name="T40" fmla="*/ 270 w 270"/>
                <a:gd name="T41" fmla="*/ 172 h 172"/>
                <a:gd name="T42" fmla="*/ 270 w 270"/>
                <a:gd name="T43" fmla="*/ 170 h 172"/>
                <a:gd name="T44" fmla="*/ 270 w 270"/>
                <a:gd name="T45" fmla="*/ 169 h 172"/>
                <a:gd name="T46" fmla="*/ 259 w 270"/>
                <a:gd name="T47" fmla="*/ 167 h 172"/>
                <a:gd name="T48" fmla="*/ 247 w 270"/>
                <a:gd name="T49" fmla="*/ 166 h 172"/>
                <a:gd name="T50" fmla="*/ 233 w 270"/>
                <a:gd name="T51" fmla="*/ 163 h 172"/>
                <a:gd name="T52" fmla="*/ 217 w 270"/>
                <a:gd name="T53" fmla="*/ 159 h 172"/>
                <a:gd name="T54" fmla="*/ 200 w 270"/>
                <a:gd name="T55" fmla="*/ 156 h 172"/>
                <a:gd name="T56" fmla="*/ 168 w 270"/>
                <a:gd name="T57" fmla="*/ 147 h 172"/>
                <a:gd name="T58" fmla="*/ 138 w 270"/>
                <a:gd name="T59" fmla="*/ 138 h 172"/>
                <a:gd name="T60" fmla="*/ 127 w 270"/>
                <a:gd name="T61" fmla="*/ 134 h 172"/>
                <a:gd name="T62" fmla="*/ 116 w 270"/>
                <a:gd name="T63" fmla="*/ 131 h 172"/>
                <a:gd name="T64" fmla="*/ 99 w 270"/>
                <a:gd name="T65" fmla="*/ 122 h 172"/>
                <a:gd name="T66" fmla="*/ 78 w 270"/>
                <a:gd name="T67" fmla="*/ 109 h 172"/>
                <a:gd name="T68" fmla="*/ 63 w 270"/>
                <a:gd name="T69" fmla="*/ 97 h 172"/>
                <a:gd name="T70" fmla="*/ 52 w 270"/>
                <a:gd name="T71" fmla="*/ 85 h 172"/>
                <a:gd name="T72" fmla="*/ 40 w 270"/>
                <a:gd name="T73" fmla="*/ 70 h 172"/>
                <a:gd name="T74" fmla="*/ 35 w 270"/>
                <a:gd name="T75" fmla="*/ 61 h 172"/>
                <a:gd name="T76" fmla="*/ 29 w 270"/>
                <a:gd name="T77" fmla="*/ 50 h 172"/>
                <a:gd name="T78" fmla="*/ 25 w 270"/>
                <a:gd name="T79" fmla="*/ 38 h 172"/>
                <a:gd name="T80" fmla="*/ 15 w 270"/>
                <a:gd name="T81" fmla="*/ 14 h 172"/>
                <a:gd name="T82" fmla="*/ 10 w 270"/>
                <a:gd name="T83" fmla="*/ 7 h 172"/>
                <a:gd name="T84" fmla="*/ 3 w 270"/>
                <a:gd name="T85" fmla="*/ 0 h 172"/>
                <a:gd name="T86" fmla="*/ 0 w 270"/>
                <a:gd name="T87" fmla="*/ 3 h 1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70"/>
                <a:gd name="T133" fmla="*/ 0 h 172"/>
                <a:gd name="T134" fmla="*/ 270 w 270"/>
                <a:gd name="T135" fmla="*/ 172 h 1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70" h="172">
                  <a:moveTo>
                    <a:pt x="0" y="3"/>
                  </a:moveTo>
                  <a:lnTo>
                    <a:pt x="7" y="10"/>
                  </a:lnTo>
                  <a:lnTo>
                    <a:pt x="15" y="20"/>
                  </a:lnTo>
                  <a:lnTo>
                    <a:pt x="22" y="38"/>
                  </a:lnTo>
                  <a:lnTo>
                    <a:pt x="27" y="50"/>
                  </a:lnTo>
                  <a:lnTo>
                    <a:pt x="32" y="61"/>
                  </a:lnTo>
                  <a:lnTo>
                    <a:pt x="43" y="79"/>
                  </a:lnTo>
                  <a:lnTo>
                    <a:pt x="49" y="88"/>
                  </a:lnTo>
                  <a:lnTo>
                    <a:pt x="60" y="100"/>
                  </a:lnTo>
                  <a:lnTo>
                    <a:pt x="75" y="112"/>
                  </a:lnTo>
                  <a:lnTo>
                    <a:pt x="90" y="122"/>
                  </a:lnTo>
                  <a:lnTo>
                    <a:pt x="116" y="134"/>
                  </a:lnTo>
                  <a:lnTo>
                    <a:pt x="127" y="137"/>
                  </a:lnTo>
                  <a:lnTo>
                    <a:pt x="138" y="141"/>
                  </a:lnTo>
                  <a:lnTo>
                    <a:pt x="168" y="150"/>
                  </a:lnTo>
                  <a:lnTo>
                    <a:pt x="200" y="159"/>
                  </a:lnTo>
                  <a:lnTo>
                    <a:pt x="217" y="162"/>
                  </a:lnTo>
                  <a:lnTo>
                    <a:pt x="233" y="166"/>
                  </a:lnTo>
                  <a:lnTo>
                    <a:pt x="247" y="169"/>
                  </a:lnTo>
                  <a:lnTo>
                    <a:pt x="259" y="170"/>
                  </a:lnTo>
                  <a:lnTo>
                    <a:pt x="270" y="172"/>
                  </a:lnTo>
                  <a:lnTo>
                    <a:pt x="270" y="170"/>
                  </a:lnTo>
                  <a:lnTo>
                    <a:pt x="270" y="169"/>
                  </a:lnTo>
                  <a:lnTo>
                    <a:pt x="259" y="167"/>
                  </a:lnTo>
                  <a:lnTo>
                    <a:pt x="247" y="166"/>
                  </a:lnTo>
                  <a:lnTo>
                    <a:pt x="233" y="163"/>
                  </a:lnTo>
                  <a:lnTo>
                    <a:pt x="217" y="159"/>
                  </a:lnTo>
                  <a:lnTo>
                    <a:pt x="200" y="156"/>
                  </a:lnTo>
                  <a:lnTo>
                    <a:pt x="168" y="147"/>
                  </a:lnTo>
                  <a:lnTo>
                    <a:pt x="138" y="138"/>
                  </a:lnTo>
                  <a:lnTo>
                    <a:pt x="127" y="134"/>
                  </a:lnTo>
                  <a:lnTo>
                    <a:pt x="116" y="131"/>
                  </a:lnTo>
                  <a:lnTo>
                    <a:pt x="99" y="122"/>
                  </a:lnTo>
                  <a:lnTo>
                    <a:pt x="78" y="109"/>
                  </a:lnTo>
                  <a:lnTo>
                    <a:pt x="63" y="97"/>
                  </a:lnTo>
                  <a:lnTo>
                    <a:pt x="52" y="85"/>
                  </a:lnTo>
                  <a:lnTo>
                    <a:pt x="40" y="70"/>
                  </a:lnTo>
                  <a:lnTo>
                    <a:pt x="35" y="61"/>
                  </a:lnTo>
                  <a:lnTo>
                    <a:pt x="29" y="50"/>
                  </a:lnTo>
                  <a:lnTo>
                    <a:pt x="25" y="38"/>
                  </a:lnTo>
                  <a:lnTo>
                    <a:pt x="15" y="14"/>
                  </a:lnTo>
                  <a:lnTo>
                    <a:pt x="10" y="7"/>
                  </a:lnTo>
                  <a:lnTo>
                    <a:pt x="3" y="0"/>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4" name="Freeform 569"/>
            <p:cNvSpPr>
              <a:spLocks/>
            </p:cNvSpPr>
            <p:nvPr/>
          </p:nvSpPr>
          <p:spPr bwMode="auto">
            <a:xfrm>
              <a:off x="4035" y="2958"/>
              <a:ext cx="17" cy="13"/>
            </a:xfrm>
            <a:custGeom>
              <a:avLst/>
              <a:gdLst>
                <a:gd name="T0" fmla="*/ 0 w 51"/>
                <a:gd name="T1" fmla="*/ 37 h 38"/>
                <a:gd name="T2" fmla="*/ 10 w 51"/>
                <a:gd name="T3" fmla="*/ 38 h 38"/>
                <a:gd name="T4" fmla="*/ 3 w 51"/>
                <a:gd name="T5" fmla="*/ 38 h 38"/>
                <a:gd name="T6" fmla="*/ 11 w 51"/>
                <a:gd name="T7" fmla="*/ 34 h 38"/>
                <a:gd name="T8" fmla="*/ 19 w 51"/>
                <a:gd name="T9" fmla="*/ 32 h 38"/>
                <a:gd name="T10" fmla="*/ 22 w 51"/>
                <a:gd name="T11" fmla="*/ 30 h 38"/>
                <a:gd name="T12" fmla="*/ 28 w 51"/>
                <a:gd name="T13" fmla="*/ 21 h 38"/>
                <a:gd name="T14" fmla="*/ 30 w 51"/>
                <a:gd name="T15" fmla="*/ 18 h 38"/>
                <a:gd name="T16" fmla="*/ 33 w 51"/>
                <a:gd name="T17" fmla="*/ 13 h 38"/>
                <a:gd name="T18" fmla="*/ 39 w 51"/>
                <a:gd name="T19" fmla="*/ 7 h 38"/>
                <a:gd name="T20" fmla="*/ 45 w 51"/>
                <a:gd name="T21" fmla="*/ 5 h 38"/>
                <a:gd name="T22" fmla="*/ 47 w 51"/>
                <a:gd name="T23" fmla="*/ 3 h 38"/>
                <a:gd name="T24" fmla="*/ 51 w 51"/>
                <a:gd name="T25" fmla="*/ 5 h 38"/>
                <a:gd name="T26" fmla="*/ 51 w 51"/>
                <a:gd name="T27" fmla="*/ 3 h 38"/>
                <a:gd name="T28" fmla="*/ 51 w 51"/>
                <a:gd name="T29" fmla="*/ 2 h 38"/>
                <a:gd name="T30" fmla="*/ 47 w 51"/>
                <a:gd name="T31" fmla="*/ 0 h 38"/>
                <a:gd name="T32" fmla="*/ 39 w 51"/>
                <a:gd name="T33" fmla="*/ 2 h 38"/>
                <a:gd name="T34" fmla="*/ 36 w 51"/>
                <a:gd name="T35" fmla="*/ 5 h 38"/>
                <a:gd name="T36" fmla="*/ 30 w 51"/>
                <a:gd name="T37" fmla="*/ 10 h 38"/>
                <a:gd name="T38" fmla="*/ 28 w 51"/>
                <a:gd name="T39" fmla="*/ 15 h 38"/>
                <a:gd name="T40" fmla="*/ 25 w 51"/>
                <a:gd name="T41" fmla="*/ 18 h 38"/>
                <a:gd name="T42" fmla="*/ 19 w 51"/>
                <a:gd name="T43" fmla="*/ 27 h 38"/>
                <a:gd name="T44" fmla="*/ 13 w 51"/>
                <a:gd name="T45" fmla="*/ 30 h 38"/>
                <a:gd name="T46" fmla="*/ 11 w 51"/>
                <a:gd name="T47" fmla="*/ 31 h 38"/>
                <a:gd name="T48" fmla="*/ 8 w 51"/>
                <a:gd name="T49" fmla="*/ 32 h 38"/>
                <a:gd name="T50" fmla="*/ 0 w 51"/>
                <a:gd name="T51" fmla="*/ 32 h 38"/>
                <a:gd name="T52" fmla="*/ 0 w 51"/>
                <a:gd name="T53" fmla="*/ 35 h 38"/>
                <a:gd name="T54" fmla="*/ 0 w 51"/>
                <a:gd name="T55" fmla="*/ 37 h 3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1"/>
                <a:gd name="T85" fmla="*/ 0 h 38"/>
                <a:gd name="T86" fmla="*/ 51 w 51"/>
                <a:gd name="T87" fmla="*/ 38 h 3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1" h="38">
                  <a:moveTo>
                    <a:pt x="0" y="37"/>
                  </a:moveTo>
                  <a:lnTo>
                    <a:pt x="10" y="38"/>
                  </a:lnTo>
                  <a:lnTo>
                    <a:pt x="3" y="38"/>
                  </a:lnTo>
                  <a:lnTo>
                    <a:pt x="11" y="34"/>
                  </a:lnTo>
                  <a:lnTo>
                    <a:pt x="19" y="32"/>
                  </a:lnTo>
                  <a:lnTo>
                    <a:pt x="22" y="30"/>
                  </a:lnTo>
                  <a:lnTo>
                    <a:pt x="28" y="21"/>
                  </a:lnTo>
                  <a:lnTo>
                    <a:pt x="30" y="18"/>
                  </a:lnTo>
                  <a:lnTo>
                    <a:pt x="33" y="13"/>
                  </a:lnTo>
                  <a:lnTo>
                    <a:pt x="39" y="7"/>
                  </a:lnTo>
                  <a:lnTo>
                    <a:pt x="45" y="5"/>
                  </a:lnTo>
                  <a:lnTo>
                    <a:pt x="47" y="3"/>
                  </a:lnTo>
                  <a:lnTo>
                    <a:pt x="51" y="5"/>
                  </a:lnTo>
                  <a:lnTo>
                    <a:pt x="51" y="3"/>
                  </a:lnTo>
                  <a:lnTo>
                    <a:pt x="51" y="2"/>
                  </a:lnTo>
                  <a:lnTo>
                    <a:pt x="47" y="0"/>
                  </a:lnTo>
                  <a:lnTo>
                    <a:pt x="39" y="2"/>
                  </a:lnTo>
                  <a:lnTo>
                    <a:pt x="36" y="5"/>
                  </a:lnTo>
                  <a:lnTo>
                    <a:pt x="30" y="10"/>
                  </a:lnTo>
                  <a:lnTo>
                    <a:pt x="28" y="15"/>
                  </a:lnTo>
                  <a:lnTo>
                    <a:pt x="25" y="18"/>
                  </a:lnTo>
                  <a:lnTo>
                    <a:pt x="19" y="27"/>
                  </a:lnTo>
                  <a:lnTo>
                    <a:pt x="13" y="30"/>
                  </a:lnTo>
                  <a:lnTo>
                    <a:pt x="11" y="31"/>
                  </a:lnTo>
                  <a:lnTo>
                    <a:pt x="8" y="32"/>
                  </a:lnTo>
                  <a:lnTo>
                    <a:pt x="0" y="32"/>
                  </a:lnTo>
                  <a:lnTo>
                    <a:pt x="0" y="35"/>
                  </a:lnTo>
                  <a:lnTo>
                    <a:pt x="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5" name="Freeform 570"/>
            <p:cNvSpPr>
              <a:spLocks/>
            </p:cNvSpPr>
            <p:nvPr/>
          </p:nvSpPr>
          <p:spPr bwMode="auto">
            <a:xfrm>
              <a:off x="4052" y="2958"/>
              <a:ext cx="8" cy="2"/>
            </a:xfrm>
            <a:custGeom>
              <a:avLst/>
              <a:gdLst>
                <a:gd name="T0" fmla="*/ 0 w 22"/>
                <a:gd name="T1" fmla="*/ 5 h 6"/>
                <a:gd name="T2" fmla="*/ 5 w 22"/>
                <a:gd name="T3" fmla="*/ 6 h 6"/>
                <a:gd name="T4" fmla="*/ 22 w 22"/>
                <a:gd name="T5" fmla="*/ 6 h 6"/>
                <a:gd name="T6" fmla="*/ 22 w 22"/>
                <a:gd name="T7" fmla="*/ 3 h 6"/>
                <a:gd name="T8" fmla="*/ 22 w 22"/>
                <a:gd name="T9" fmla="*/ 0 h 6"/>
                <a:gd name="T10" fmla="*/ 0 w 22"/>
                <a:gd name="T11" fmla="*/ 0 h 6"/>
                <a:gd name="T12" fmla="*/ 0 w 22"/>
                <a:gd name="T13" fmla="*/ 3 h 6"/>
                <a:gd name="T14" fmla="*/ 0 w 22"/>
                <a:gd name="T15" fmla="*/ 5 h 6"/>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6"/>
                <a:gd name="T26" fmla="*/ 22 w 22"/>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6">
                  <a:moveTo>
                    <a:pt x="0" y="5"/>
                  </a:moveTo>
                  <a:lnTo>
                    <a:pt x="5" y="6"/>
                  </a:lnTo>
                  <a:lnTo>
                    <a:pt x="22" y="6"/>
                  </a:lnTo>
                  <a:lnTo>
                    <a:pt x="22" y="3"/>
                  </a:lnTo>
                  <a:lnTo>
                    <a:pt x="22" y="0"/>
                  </a:lnTo>
                  <a:lnTo>
                    <a:pt x="0" y="0"/>
                  </a:lnTo>
                  <a:lnTo>
                    <a:pt x="0" y="3"/>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6" name="Freeform 571"/>
            <p:cNvSpPr>
              <a:spLocks/>
            </p:cNvSpPr>
            <p:nvPr/>
          </p:nvSpPr>
          <p:spPr bwMode="auto">
            <a:xfrm>
              <a:off x="4057" y="2958"/>
              <a:ext cx="6" cy="2"/>
            </a:xfrm>
            <a:custGeom>
              <a:avLst/>
              <a:gdLst>
                <a:gd name="T0" fmla="*/ 9 w 18"/>
                <a:gd name="T1" fmla="*/ 6 h 6"/>
                <a:gd name="T2" fmla="*/ 0 w 18"/>
                <a:gd name="T3" fmla="*/ 6 h 6"/>
                <a:gd name="T4" fmla="*/ 18 w 18"/>
                <a:gd name="T5" fmla="*/ 3 h 6"/>
                <a:gd name="T6" fmla="*/ 18 w 18"/>
                <a:gd name="T7" fmla="*/ 2 h 6"/>
                <a:gd name="T8" fmla="*/ 18 w 18"/>
                <a:gd name="T9" fmla="*/ 0 h 6"/>
                <a:gd name="T10" fmla="*/ 9 w 18"/>
                <a:gd name="T11" fmla="*/ 2 h 6"/>
                <a:gd name="T12" fmla="*/ 9 w 18"/>
                <a:gd name="T13" fmla="*/ 3 h 6"/>
                <a:gd name="T14" fmla="*/ 9 w 18"/>
                <a:gd name="T15" fmla="*/ 6 h 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6"/>
                <a:gd name="T26" fmla="*/ 18 w 18"/>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6">
                  <a:moveTo>
                    <a:pt x="9" y="6"/>
                  </a:moveTo>
                  <a:lnTo>
                    <a:pt x="0" y="6"/>
                  </a:lnTo>
                  <a:lnTo>
                    <a:pt x="18" y="3"/>
                  </a:lnTo>
                  <a:lnTo>
                    <a:pt x="18" y="2"/>
                  </a:lnTo>
                  <a:lnTo>
                    <a:pt x="18" y="0"/>
                  </a:lnTo>
                  <a:lnTo>
                    <a:pt x="9" y="2"/>
                  </a:lnTo>
                  <a:lnTo>
                    <a:pt x="9" y="3"/>
                  </a:lnTo>
                  <a:lnTo>
                    <a:pt x="9"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7" name="Freeform 572"/>
            <p:cNvSpPr>
              <a:spLocks/>
            </p:cNvSpPr>
            <p:nvPr/>
          </p:nvSpPr>
          <p:spPr bwMode="auto">
            <a:xfrm>
              <a:off x="4063" y="2958"/>
              <a:ext cx="6" cy="2"/>
            </a:xfrm>
            <a:custGeom>
              <a:avLst/>
              <a:gdLst>
                <a:gd name="T0" fmla="*/ 0 w 19"/>
                <a:gd name="T1" fmla="*/ 3 h 6"/>
                <a:gd name="T2" fmla="*/ 0 w 19"/>
                <a:gd name="T3" fmla="*/ 6 h 6"/>
                <a:gd name="T4" fmla="*/ 19 w 19"/>
                <a:gd name="T5" fmla="*/ 6 h 6"/>
                <a:gd name="T6" fmla="*/ 19 w 19"/>
                <a:gd name="T7" fmla="*/ 3 h 6"/>
                <a:gd name="T8" fmla="*/ 19 w 19"/>
                <a:gd name="T9" fmla="*/ 0 h 6"/>
                <a:gd name="T10" fmla="*/ 9 w 19"/>
                <a:gd name="T11" fmla="*/ 0 h 6"/>
                <a:gd name="T12" fmla="*/ 0 w 19"/>
                <a:gd name="T13" fmla="*/ 1 h 6"/>
                <a:gd name="T14" fmla="*/ 0 w 19"/>
                <a:gd name="T15" fmla="*/ 3 h 6"/>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6"/>
                <a:gd name="T26" fmla="*/ 19 w 19"/>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6">
                  <a:moveTo>
                    <a:pt x="0" y="3"/>
                  </a:moveTo>
                  <a:lnTo>
                    <a:pt x="0" y="6"/>
                  </a:lnTo>
                  <a:lnTo>
                    <a:pt x="19" y="6"/>
                  </a:lnTo>
                  <a:lnTo>
                    <a:pt x="19" y="3"/>
                  </a:lnTo>
                  <a:lnTo>
                    <a:pt x="19" y="0"/>
                  </a:lnTo>
                  <a:lnTo>
                    <a:pt x="9" y="0"/>
                  </a:lnTo>
                  <a:lnTo>
                    <a:pt x="0" y="1"/>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8" name="Freeform 573"/>
            <p:cNvSpPr>
              <a:spLocks/>
            </p:cNvSpPr>
            <p:nvPr/>
          </p:nvSpPr>
          <p:spPr bwMode="auto">
            <a:xfrm>
              <a:off x="4066" y="2958"/>
              <a:ext cx="7" cy="2"/>
            </a:xfrm>
            <a:custGeom>
              <a:avLst/>
              <a:gdLst>
                <a:gd name="T0" fmla="*/ 10 w 21"/>
                <a:gd name="T1" fmla="*/ 3 h 6"/>
                <a:gd name="T2" fmla="*/ 10 w 21"/>
                <a:gd name="T3" fmla="*/ 4 h 6"/>
                <a:gd name="T4" fmla="*/ 21 w 21"/>
                <a:gd name="T5" fmla="*/ 6 h 6"/>
                <a:gd name="T6" fmla="*/ 21 w 21"/>
                <a:gd name="T7" fmla="*/ 4 h 6"/>
                <a:gd name="T8" fmla="*/ 21 w 21"/>
                <a:gd name="T9" fmla="*/ 3 h 6"/>
                <a:gd name="T10" fmla="*/ 0 w 21"/>
                <a:gd name="T11" fmla="*/ 0 h 6"/>
                <a:gd name="T12" fmla="*/ 10 w 21"/>
                <a:gd name="T13" fmla="*/ 0 h 6"/>
                <a:gd name="T14" fmla="*/ 10 w 21"/>
                <a:gd name="T15" fmla="*/ 3 h 6"/>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6"/>
                <a:gd name="T26" fmla="*/ 21 w 21"/>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6">
                  <a:moveTo>
                    <a:pt x="10" y="3"/>
                  </a:moveTo>
                  <a:lnTo>
                    <a:pt x="10" y="4"/>
                  </a:lnTo>
                  <a:lnTo>
                    <a:pt x="21" y="6"/>
                  </a:lnTo>
                  <a:lnTo>
                    <a:pt x="21" y="4"/>
                  </a:lnTo>
                  <a:lnTo>
                    <a:pt x="21" y="3"/>
                  </a:lnTo>
                  <a:lnTo>
                    <a:pt x="0" y="0"/>
                  </a:lnTo>
                  <a:lnTo>
                    <a:pt x="10" y="0"/>
                  </a:lnTo>
                  <a:lnTo>
                    <a:pt x="1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9" name="Freeform 574"/>
            <p:cNvSpPr>
              <a:spLocks/>
            </p:cNvSpPr>
            <p:nvPr/>
          </p:nvSpPr>
          <p:spPr bwMode="auto">
            <a:xfrm>
              <a:off x="4073" y="2958"/>
              <a:ext cx="5" cy="2"/>
            </a:xfrm>
            <a:custGeom>
              <a:avLst/>
              <a:gdLst>
                <a:gd name="T0" fmla="*/ 0 w 17"/>
                <a:gd name="T1" fmla="*/ 5 h 6"/>
                <a:gd name="T2" fmla="*/ 10 w 17"/>
                <a:gd name="T3" fmla="*/ 6 h 6"/>
                <a:gd name="T4" fmla="*/ 17 w 17"/>
                <a:gd name="T5" fmla="*/ 6 h 6"/>
                <a:gd name="T6" fmla="*/ 17 w 17"/>
                <a:gd name="T7" fmla="*/ 3 h 6"/>
                <a:gd name="T8" fmla="*/ 17 w 17"/>
                <a:gd name="T9" fmla="*/ 0 h 6"/>
                <a:gd name="T10" fmla="*/ 0 w 17"/>
                <a:gd name="T11" fmla="*/ 0 h 6"/>
                <a:gd name="T12" fmla="*/ 0 w 17"/>
                <a:gd name="T13" fmla="*/ 3 h 6"/>
                <a:gd name="T14" fmla="*/ 0 w 17"/>
                <a:gd name="T15" fmla="*/ 5 h 6"/>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6"/>
                <a:gd name="T26" fmla="*/ 17 w 17"/>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6">
                  <a:moveTo>
                    <a:pt x="0" y="5"/>
                  </a:moveTo>
                  <a:lnTo>
                    <a:pt x="10" y="6"/>
                  </a:lnTo>
                  <a:lnTo>
                    <a:pt x="17" y="6"/>
                  </a:lnTo>
                  <a:lnTo>
                    <a:pt x="17" y="3"/>
                  </a:lnTo>
                  <a:lnTo>
                    <a:pt x="17" y="0"/>
                  </a:lnTo>
                  <a:lnTo>
                    <a:pt x="0" y="0"/>
                  </a:lnTo>
                  <a:lnTo>
                    <a:pt x="0" y="3"/>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0" name="Freeform 575"/>
            <p:cNvSpPr>
              <a:spLocks/>
            </p:cNvSpPr>
            <p:nvPr/>
          </p:nvSpPr>
          <p:spPr bwMode="auto">
            <a:xfrm>
              <a:off x="4075" y="2958"/>
              <a:ext cx="17" cy="6"/>
            </a:xfrm>
            <a:custGeom>
              <a:avLst/>
              <a:gdLst>
                <a:gd name="T0" fmla="*/ 9 w 49"/>
                <a:gd name="T1" fmla="*/ 3 h 18"/>
                <a:gd name="T2" fmla="*/ 9 w 49"/>
                <a:gd name="T3" fmla="*/ 5 h 18"/>
                <a:gd name="T4" fmla="*/ 18 w 49"/>
                <a:gd name="T5" fmla="*/ 6 h 18"/>
                <a:gd name="T6" fmla="*/ 22 w 49"/>
                <a:gd name="T7" fmla="*/ 7 h 18"/>
                <a:gd name="T8" fmla="*/ 28 w 49"/>
                <a:gd name="T9" fmla="*/ 12 h 18"/>
                <a:gd name="T10" fmla="*/ 36 w 49"/>
                <a:gd name="T11" fmla="*/ 13 h 18"/>
                <a:gd name="T12" fmla="*/ 43 w 49"/>
                <a:gd name="T13" fmla="*/ 16 h 18"/>
                <a:gd name="T14" fmla="*/ 49 w 49"/>
                <a:gd name="T15" fmla="*/ 18 h 18"/>
                <a:gd name="T16" fmla="*/ 49 w 49"/>
                <a:gd name="T17" fmla="*/ 16 h 18"/>
                <a:gd name="T18" fmla="*/ 49 w 49"/>
                <a:gd name="T19" fmla="*/ 15 h 18"/>
                <a:gd name="T20" fmla="*/ 43 w 49"/>
                <a:gd name="T21" fmla="*/ 13 h 18"/>
                <a:gd name="T22" fmla="*/ 36 w 49"/>
                <a:gd name="T23" fmla="*/ 10 h 18"/>
                <a:gd name="T24" fmla="*/ 31 w 49"/>
                <a:gd name="T25" fmla="*/ 9 h 18"/>
                <a:gd name="T26" fmla="*/ 28 w 49"/>
                <a:gd name="T27" fmla="*/ 7 h 18"/>
                <a:gd name="T28" fmla="*/ 18 w 49"/>
                <a:gd name="T29" fmla="*/ 3 h 18"/>
                <a:gd name="T30" fmla="*/ 0 w 49"/>
                <a:gd name="T31" fmla="*/ 0 h 18"/>
                <a:gd name="T32" fmla="*/ 9 w 49"/>
                <a:gd name="T33" fmla="*/ 0 h 18"/>
                <a:gd name="T34" fmla="*/ 9 w 49"/>
                <a:gd name="T35" fmla="*/ 3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9"/>
                <a:gd name="T55" fmla="*/ 0 h 18"/>
                <a:gd name="T56" fmla="*/ 49 w 49"/>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9" h="18">
                  <a:moveTo>
                    <a:pt x="9" y="3"/>
                  </a:moveTo>
                  <a:lnTo>
                    <a:pt x="9" y="5"/>
                  </a:lnTo>
                  <a:lnTo>
                    <a:pt x="18" y="6"/>
                  </a:lnTo>
                  <a:lnTo>
                    <a:pt x="22" y="7"/>
                  </a:lnTo>
                  <a:lnTo>
                    <a:pt x="28" y="12"/>
                  </a:lnTo>
                  <a:lnTo>
                    <a:pt x="36" y="13"/>
                  </a:lnTo>
                  <a:lnTo>
                    <a:pt x="43" y="16"/>
                  </a:lnTo>
                  <a:lnTo>
                    <a:pt x="49" y="18"/>
                  </a:lnTo>
                  <a:lnTo>
                    <a:pt x="49" y="16"/>
                  </a:lnTo>
                  <a:lnTo>
                    <a:pt x="49" y="15"/>
                  </a:lnTo>
                  <a:lnTo>
                    <a:pt x="43" y="13"/>
                  </a:lnTo>
                  <a:lnTo>
                    <a:pt x="36" y="10"/>
                  </a:lnTo>
                  <a:lnTo>
                    <a:pt x="31" y="9"/>
                  </a:lnTo>
                  <a:lnTo>
                    <a:pt x="28" y="7"/>
                  </a:lnTo>
                  <a:lnTo>
                    <a:pt x="18" y="3"/>
                  </a:lnTo>
                  <a:lnTo>
                    <a:pt x="0" y="0"/>
                  </a:lnTo>
                  <a:lnTo>
                    <a:pt x="9" y="0"/>
                  </a:lnTo>
                  <a:lnTo>
                    <a:pt x="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1" name="Freeform 576"/>
            <p:cNvSpPr>
              <a:spLocks/>
            </p:cNvSpPr>
            <p:nvPr/>
          </p:nvSpPr>
          <p:spPr bwMode="auto">
            <a:xfrm>
              <a:off x="4092" y="2962"/>
              <a:ext cx="5" cy="2"/>
            </a:xfrm>
            <a:custGeom>
              <a:avLst/>
              <a:gdLst>
                <a:gd name="T0" fmla="*/ 0 w 16"/>
                <a:gd name="T1" fmla="*/ 5 h 6"/>
                <a:gd name="T2" fmla="*/ 6 w 16"/>
                <a:gd name="T3" fmla="*/ 6 h 6"/>
                <a:gd name="T4" fmla="*/ 16 w 16"/>
                <a:gd name="T5" fmla="*/ 6 h 6"/>
                <a:gd name="T6" fmla="*/ 16 w 16"/>
                <a:gd name="T7" fmla="*/ 3 h 6"/>
                <a:gd name="T8" fmla="*/ 16 w 16"/>
                <a:gd name="T9" fmla="*/ 0 h 6"/>
                <a:gd name="T10" fmla="*/ 0 w 16"/>
                <a:gd name="T11" fmla="*/ 0 h 6"/>
                <a:gd name="T12" fmla="*/ 0 w 16"/>
                <a:gd name="T13" fmla="*/ 3 h 6"/>
                <a:gd name="T14" fmla="*/ 0 w 16"/>
                <a:gd name="T15" fmla="*/ 5 h 6"/>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6"/>
                <a:gd name="T26" fmla="*/ 16 w 16"/>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6">
                  <a:moveTo>
                    <a:pt x="0" y="5"/>
                  </a:moveTo>
                  <a:lnTo>
                    <a:pt x="6" y="6"/>
                  </a:lnTo>
                  <a:lnTo>
                    <a:pt x="16" y="6"/>
                  </a:lnTo>
                  <a:lnTo>
                    <a:pt x="16" y="3"/>
                  </a:lnTo>
                  <a:lnTo>
                    <a:pt x="16" y="0"/>
                  </a:lnTo>
                  <a:lnTo>
                    <a:pt x="0" y="0"/>
                  </a:lnTo>
                  <a:lnTo>
                    <a:pt x="0" y="3"/>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2" name="Freeform 577"/>
            <p:cNvSpPr>
              <a:spLocks/>
            </p:cNvSpPr>
            <p:nvPr/>
          </p:nvSpPr>
          <p:spPr bwMode="auto">
            <a:xfrm>
              <a:off x="4094" y="2930"/>
              <a:ext cx="63" cy="34"/>
            </a:xfrm>
            <a:custGeom>
              <a:avLst/>
              <a:gdLst>
                <a:gd name="T0" fmla="*/ 9 w 189"/>
                <a:gd name="T1" fmla="*/ 104 h 104"/>
                <a:gd name="T2" fmla="*/ 0 w 189"/>
                <a:gd name="T3" fmla="*/ 104 h 104"/>
                <a:gd name="T4" fmla="*/ 18 w 189"/>
                <a:gd name="T5" fmla="*/ 101 h 104"/>
                <a:gd name="T6" fmla="*/ 28 w 189"/>
                <a:gd name="T7" fmla="*/ 100 h 104"/>
                <a:gd name="T8" fmla="*/ 52 w 189"/>
                <a:gd name="T9" fmla="*/ 94 h 104"/>
                <a:gd name="T10" fmla="*/ 78 w 189"/>
                <a:gd name="T11" fmla="*/ 85 h 104"/>
                <a:gd name="T12" fmla="*/ 93 w 189"/>
                <a:gd name="T13" fmla="*/ 79 h 104"/>
                <a:gd name="T14" fmla="*/ 109 w 189"/>
                <a:gd name="T15" fmla="*/ 72 h 104"/>
                <a:gd name="T16" fmla="*/ 127 w 189"/>
                <a:gd name="T17" fmla="*/ 62 h 104"/>
                <a:gd name="T18" fmla="*/ 148 w 189"/>
                <a:gd name="T19" fmla="*/ 47 h 104"/>
                <a:gd name="T20" fmla="*/ 158 w 189"/>
                <a:gd name="T21" fmla="*/ 38 h 104"/>
                <a:gd name="T22" fmla="*/ 174 w 189"/>
                <a:gd name="T23" fmla="*/ 22 h 104"/>
                <a:gd name="T24" fmla="*/ 180 w 189"/>
                <a:gd name="T25" fmla="*/ 14 h 104"/>
                <a:gd name="T26" fmla="*/ 189 w 189"/>
                <a:gd name="T27" fmla="*/ 3 h 104"/>
                <a:gd name="T28" fmla="*/ 187 w 189"/>
                <a:gd name="T29" fmla="*/ 1 h 104"/>
                <a:gd name="T30" fmla="*/ 186 w 189"/>
                <a:gd name="T31" fmla="*/ 0 h 104"/>
                <a:gd name="T32" fmla="*/ 177 w 189"/>
                <a:gd name="T33" fmla="*/ 11 h 104"/>
                <a:gd name="T34" fmla="*/ 171 w 189"/>
                <a:gd name="T35" fmla="*/ 19 h 104"/>
                <a:gd name="T36" fmla="*/ 155 w 189"/>
                <a:gd name="T37" fmla="*/ 35 h 104"/>
                <a:gd name="T38" fmla="*/ 145 w 189"/>
                <a:gd name="T39" fmla="*/ 44 h 104"/>
                <a:gd name="T40" fmla="*/ 118 w 189"/>
                <a:gd name="T41" fmla="*/ 64 h 104"/>
                <a:gd name="T42" fmla="*/ 109 w 189"/>
                <a:gd name="T43" fmla="*/ 69 h 104"/>
                <a:gd name="T44" fmla="*/ 93 w 189"/>
                <a:gd name="T45" fmla="*/ 76 h 104"/>
                <a:gd name="T46" fmla="*/ 78 w 189"/>
                <a:gd name="T47" fmla="*/ 82 h 104"/>
                <a:gd name="T48" fmla="*/ 52 w 189"/>
                <a:gd name="T49" fmla="*/ 91 h 104"/>
                <a:gd name="T50" fmla="*/ 28 w 189"/>
                <a:gd name="T51" fmla="*/ 97 h 104"/>
                <a:gd name="T52" fmla="*/ 18 w 189"/>
                <a:gd name="T53" fmla="*/ 98 h 104"/>
                <a:gd name="T54" fmla="*/ 9 w 189"/>
                <a:gd name="T55" fmla="*/ 100 h 104"/>
                <a:gd name="T56" fmla="*/ 9 w 189"/>
                <a:gd name="T57" fmla="*/ 101 h 104"/>
                <a:gd name="T58" fmla="*/ 9 w 189"/>
                <a:gd name="T59" fmla="*/ 104 h 10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89"/>
                <a:gd name="T91" fmla="*/ 0 h 104"/>
                <a:gd name="T92" fmla="*/ 189 w 189"/>
                <a:gd name="T93" fmla="*/ 104 h 10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89" h="104">
                  <a:moveTo>
                    <a:pt x="9" y="104"/>
                  </a:moveTo>
                  <a:lnTo>
                    <a:pt x="0" y="104"/>
                  </a:lnTo>
                  <a:lnTo>
                    <a:pt x="18" y="101"/>
                  </a:lnTo>
                  <a:lnTo>
                    <a:pt x="28" y="100"/>
                  </a:lnTo>
                  <a:lnTo>
                    <a:pt x="52" y="94"/>
                  </a:lnTo>
                  <a:lnTo>
                    <a:pt x="78" y="85"/>
                  </a:lnTo>
                  <a:lnTo>
                    <a:pt x="93" y="79"/>
                  </a:lnTo>
                  <a:lnTo>
                    <a:pt x="109" y="72"/>
                  </a:lnTo>
                  <a:lnTo>
                    <a:pt x="127" y="62"/>
                  </a:lnTo>
                  <a:lnTo>
                    <a:pt x="148" y="47"/>
                  </a:lnTo>
                  <a:lnTo>
                    <a:pt x="158" y="38"/>
                  </a:lnTo>
                  <a:lnTo>
                    <a:pt x="174" y="22"/>
                  </a:lnTo>
                  <a:lnTo>
                    <a:pt x="180" y="14"/>
                  </a:lnTo>
                  <a:lnTo>
                    <a:pt x="189" y="3"/>
                  </a:lnTo>
                  <a:lnTo>
                    <a:pt x="187" y="1"/>
                  </a:lnTo>
                  <a:lnTo>
                    <a:pt x="186" y="0"/>
                  </a:lnTo>
                  <a:lnTo>
                    <a:pt x="177" y="11"/>
                  </a:lnTo>
                  <a:lnTo>
                    <a:pt x="171" y="19"/>
                  </a:lnTo>
                  <a:lnTo>
                    <a:pt x="155" y="35"/>
                  </a:lnTo>
                  <a:lnTo>
                    <a:pt x="145" y="44"/>
                  </a:lnTo>
                  <a:lnTo>
                    <a:pt x="118" y="64"/>
                  </a:lnTo>
                  <a:lnTo>
                    <a:pt x="109" y="69"/>
                  </a:lnTo>
                  <a:lnTo>
                    <a:pt x="93" y="76"/>
                  </a:lnTo>
                  <a:lnTo>
                    <a:pt x="78" y="82"/>
                  </a:lnTo>
                  <a:lnTo>
                    <a:pt x="52" y="91"/>
                  </a:lnTo>
                  <a:lnTo>
                    <a:pt x="28" y="97"/>
                  </a:lnTo>
                  <a:lnTo>
                    <a:pt x="18" y="98"/>
                  </a:lnTo>
                  <a:lnTo>
                    <a:pt x="9" y="100"/>
                  </a:lnTo>
                  <a:lnTo>
                    <a:pt x="9" y="101"/>
                  </a:lnTo>
                  <a:lnTo>
                    <a:pt x="9"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3" name="Freeform 578"/>
            <p:cNvSpPr>
              <a:spLocks/>
            </p:cNvSpPr>
            <p:nvPr/>
          </p:nvSpPr>
          <p:spPr bwMode="auto">
            <a:xfrm>
              <a:off x="4156" y="2929"/>
              <a:ext cx="1" cy="3"/>
            </a:xfrm>
            <a:custGeom>
              <a:avLst/>
              <a:gdLst>
                <a:gd name="T0" fmla="*/ 3 w 4"/>
                <a:gd name="T1" fmla="*/ 5 h 8"/>
                <a:gd name="T2" fmla="*/ 1 w 4"/>
                <a:gd name="T3" fmla="*/ 8 h 8"/>
                <a:gd name="T4" fmla="*/ 4 w 4"/>
                <a:gd name="T5" fmla="*/ 0 h 8"/>
                <a:gd name="T6" fmla="*/ 3 w 4"/>
                <a:gd name="T7" fmla="*/ 0 h 8"/>
                <a:gd name="T8" fmla="*/ 1 w 4"/>
                <a:gd name="T9" fmla="*/ 0 h 8"/>
                <a:gd name="T10" fmla="*/ 0 w 4"/>
                <a:gd name="T11" fmla="*/ 3 h 8"/>
                <a:gd name="T12" fmla="*/ 1 w 4"/>
                <a:gd name="T13" fmla="*/ 3 h 8"/>
                <a:gd name="T14" fmla="*/ 3 w 4"/>
                <a:gd name="T15" fmla="*/ 5 h 8"/>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8"/>
                <a:gd name="T26" fmla="*/ 4 w 4"/>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8">
                  <a:moveTo>
                    <a:pt x="3" y="5"/>
                  </a:moveTo>
                  <a:lnTo>
                    <a:pt x="1" y="8"/>
                  </a:lnTo>
                  <a:lnTo>
                    <a:pt x="4" y="0"/>
                  </a:lnTo>
                  <a:lnTo>
                    <a:pt x="3" y="0"/>
                  </a:lnTo>
                  <a:lnTo>
                    <a:pt x="1" y="0"/>
                  </a:lnTo>
                  <a:lnTo>
                    <a:pt x="0" y="3"/>
                  </a:lnTo>
                  <a:lnTo>
                    <a:pt x="1" y="3"/>
                  </a:lnTo>
                  <a:lnTo>
                    <a:pt x="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4" name="Freeform 579"/>
            <p:cNvSpPr>
              <a:spLocks/>
            </p:cNvSpPr>
            <p:nvPr/>
          </p:nvSpPr>
          <p:spPr bwMode="auto">
            <a:xfrm>
              <a:off x="4156" y="2929"/>
              <a:ext cx="2" cy="1"/>
            </a:xfrm>
            <a:custGeom>
              <a:avLst/>
              <a:gdLst>
                <a:gd name="T0" fmla="*/ 3 w 6"/>
                <a:gd name="T1" fmla="*/ 0 h 2"/>
                <a:gd name="T2" fmla="*/ 0 w 6"/>
                <a:gd name="T3" fmla="*/ 0 h 2"/>
                <a:gd name="T4" fmla="*/ 0 w 6"/>
                <a:gd name="T5" fmla="*/ 2 h 2"/>
                <a:gd name="T6" fmla="*/ 6 w 6"/>
                <a:gd name="T7" fmla="*/ 2 h 2"/>
                <a:gd name="T8" fmla="*/ 6 w 6"/>
                <a:gd name="T9" fmla="*/ 0 h 2"/>
                <a:gd name="T10" fmla="*/ 1 w 6"/>
                <a:gd name="T11" fmla="*/ 0 h 2"/>
                <a:gd name="T12" fmla="*/ 1 w 6"/>
                <a:gd name="T13" fmla="*/ 0 h 2"/>
                <a:gd name="T14" fmla="*/ 3 w 6"/>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2"/>
                <a:gd name="T26" fmla="*/ 6 w 6"/>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2">
                  <a:moveTo>
                    <a:pt x="3" y="0"/>
                  </a:moveTo>
                  <a:lnTo>
                    <a:pt x="0" y="0"/>
                  </a:lnTo>
                  <a:lnTo>
                    <a:pt x="0" y="2"/>
                  </a:lnTo>
                  <a:lnTo>
                    <a:pt x="6" y="2"/>
                  </a:lnTo>
                  <a:lnTo>
                    <a:pt x="6" y="0"/>
                  </a:lnTo>
                  <a:lnTo>
                    <a:pt x="1" y="0"/>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5" name="Freeform 580"/>
            <p:cNvSpPr>
              <a:spLocks/>
            </p:cNvSpPr>
            <p:nvPr/>
          </p:nvSpPr>
          <p:spPr bwMode="auto">
            <a:xfrm>
              <a:off x="4155" y="2930"/>
              <a:ext cx="3" cy="3"/>
            </a:xfrm>
            <a:custGeom>
              <a:avLst/>
              <a:gdLst>
                <a:gd name="T0" fmla="*/ 3 w 9"/>
                <a:gd name="T1" fmla="*/ 0 h 9"/>
                <a:gd name="T2" fmla="*/ 0 w 9"/>
                <a:gd name="T3" fmla="*/ 6 h 9"/>
                <a:gd name="T4" fmla="*/ 1 w 9"/>
                <a:gd name="T5" fmla="*/ 7 h 9"/>
                <a:gd name="T6" fmla="*/ 3 w 9"/>
                <a:gd name="T7" fmla="*/ 9 h 9"/>
                <a:gd name="T8" fmla="*/ 9 w 9"/>
                <a:gd name="T9" fmla="*/ 0 h 9"/>
                <a:gd name="T10" fmla="*/ 3 w 9"/>
                <a:gd name="T11" fmla="*/ 0 h 9"/>
                <a:gd name="T12" fmla="*/ 0 60000 65536"/>
                <a:gd name="T13" fmla="*/ 0 60000 65536"/>
                <a:gd name="T14" fmla="*/ 0 60000 65536"/>
                <a:gd name="T15" fmla="*/ 0 60000 65536"/>
                <a:gd name="T16" fmla="*/ 0 60000 65536"/>
                <a:gd name="T17" fmla="*/ 0 60000 65536"/>
                <a:gd name="T18" fmla="*/ 0 w 9"/>
                <a:gd name="T19" fmla="*/ 0 h 9"/>
                <a:gd name="T20" fmla="*/ 9 w 9"/>
                <a:gd name="T21" fmla="*/ 9 h 9"/>
              </a:gdLst>
              <a:ahLst/>
              <a:cxnLst>
                <a:cxn ang="T12">
                  <a:pos x="T0" y="T1"/>
                </a:cxn>
                <a:cxn ang="T13">
                  <a:pos x="T2" y="T3"/>
                </a:cxn>
                <a:cxn ang="T14">
                  <a:pos x="T4" y="T5"/>
                </a:cxn>
                <a:cxn ang="T15">
                  <a:pos x="T6" y="T7"/>
                </a:cxn>
                <a:cxn ang="T16">
                  <a:pos x="T8" y="T9"/>
                </a:cxn>
                <a:cxn ang="T17">
                  <a:pos x="T10" y="T11"/>
                </a:cxn>
              </a:cxnLst>
              <a:rect l="T18" t="T19" r="T20" b="T21"/>
              <a:pathLst>
                <a:path w="9" h="9">
                  <a:moveTo>
                    <a:pt x="3" y="0"/>
                  </a:moveTo>
                  <a:lnTo>
                    <a:pt x="0" y="6"/>
                  </a:lnTo>
                  <a:lnTo>
                    <a:pt x="1" y="7"/>
                  </a:lnTo>
                  <a:lnTo>
                    <a:pt x="3" y="9"/>
                  </a:lnTo>
                  <a:lnTo>
                    <a:pt x="9" y="0"/>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6" name="Freeform 581"/>
            <p:cNvSpPr>
              <a:spLocks/>
            </p:cNvSpPr>
            <p:nvPr/>
          </p:nvSpPr>
          <p:spPr bwMode="auto">
            <a:xfrm>
              <a:off x="4153" y="2922"/>
              <a:ext cx="8" cy="13"/>
            </a:xfrm>
            <a:custGeom>
              <a:avLst/>
              <a:gdLst>
                <a:gd name="T0" fmla="*/ 6 w 24"/>
                <a:gd name="T1" fmla="*/ 30 h 41"/>
                <a:gd name="T2" fmla="*/ 24 w 24"/>
                <a:gd name="T3" fmla="*/ 0 h 41"/>
                <a:gd name="T4" fmla="*/ 0 w 24"/>
                <a:gd name="T5" fmla="*/ 41 h 41"/>
                <a:gd name="T6" fmla="*/ 2 w 24"/>
                <a:gd name="T7" fmla="*/ 41 h 41"/>
                <a:gd name="T8" fmla="*/ 3 w 24"/>
                <a:gd name="T9" fmla="*/ 41 h 41"/>
                <a:gd name="T10" fmla="*/ 9 w 24"/>
                <a:gd name="T11" fmla="*/ 31 h 41"/>
                <a:gd name="T12" fmla="*/ 7 w 24"/>
                <a:gd name="T13" fmla="*/ 31 h 41"/>
                <a:gd name="T14" fmla="*/ 6 w 24"/>
                <a:gd name="T15" fmla="*/ 30 h 41"/>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41"/>
                <a:gd name="T26" fmla="*/ 24 w 2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41">
                  <a:moveTo>
                    <a:pt x="6" y="30"/>
                  </a:moveTo>
                  <a:lnTo>
                    <a:pt x="24" y="0"/>
                  </a:lnTo>
                  <a:lnTo>
                    <a:pt x="0" y="41"/>
                  </a:lnTo>
                  <a:lnTo>
                    <a:pt x="2" y="41"/>
                  </a:lnTo>
                  <a:lnTo>
                    <a:pt x="3" y="41"/>
                  </a:lnTo>
                  <a:lnTo>
                    <a:pt x="9" y="31"/>
                  </a:lnTo>
                  <a:lnTo>
                    <a:pt x="7" y="31"/>
                  </a:lnTo>
                  <a:lnTo>
                    <a:pt x="6"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7" name="Freeform 582"/>
            <p:cNvSpPr>
              <a:spLocks/>
            </p:cNvSpPr>
            <p:nvPr/>
          </p:nvSpPr>
          <p:spPr bwMode="auto">
            <a:xfrm>
              <a:off x="3932" y="2935"/>
              <a:ext cx="222" cy="56"/>
            </a:xfrm>
            <a:custGeom>
              <a:avLst/>
              <a:gdLst>
                <a:gd name="T0" fmla="*/ 666 w 667"/>
                <a:gd name="T1" fmla="*/ 1 h 169"/>
                <a:gd name="T2" fmla="*/ 664 w 667"/>
                <a:gd name="T3" fmla="*/ 0 h 169"/>
                <a:gd name="T4" fmla="*/ 657 w 667"/>
                <a:gd name="T5" fmla="*/ 12 h 169"/>
                <a:gd name="T6" fmla="*/ 646 w 667"/>
                <a:gd name="T7" fmla="*/ 28 h 169"/>
                <a:gd name="T8" fmla="*/ 633 w 667"/>
                <a:gd name="T9" fmla="*/ 44 h 169"/>
                <a:gd name="T10" fmla="*/ 618 w 667"/>
                <a:gd name="T11" fmla="*/ 62 h 169"/>
                <a:gd name="T12" fmla="*/ 601 w 667"/>
                <a:gd name="T13" fmla="*/ 79 h 169"/>
                <a:gd name="T14" fmla="*/ 580 w 667"/>
                <a:gd name="T15" fmla="*/ 96 h 169"/>
                <a:gd name="T16" fmla="*/ 555 w 667"/>
                <a:gd name="T17" fmla="*/ 113 h 169"/>
                <a:gd name="T18" fmla="*/ 534 w 667"/>
                <a:gd name="T19" fmla="*/ 125 h 169"/>
                <a:gd name="T20" fmla="*/ 506 w 667"/>
                <a:gd name="T21" fmla="*/ 137 h 169"/>
                <a:gd name="T22" fmla="*/ 477 w 667"/>
                <a:gd name="T23" fmla="*/ 146 h 169"/>
                <a:gd name="T24" fmla="*/ 445 w 667"/>
                <a:gd name="T25" fmla="*/ 153 h 169"/>
                <a:gd name="T26" fmla="*/ 411 w 667"/>
                <a:gd name="T27" fmla="*/ 160 h 169"/>
                <a:gd name="T28" fmla="*/ 375 w 667"/>
                <a:gd name="T29" fmla="*/ 165 h 169"/>
                <a:gd name="T30" fmla="*/ 337 w 667"/>
                <a:gd name="T31" fmla="*/ 166 h 169"/>
                <a:gd name="T32" fmla="*/ 296 w 667"/>
                <a:gd name="T33" fmla="*/ 165 h 169"/>
                <a:gd name="T34" fmla="*/ 253 w 667"/>
                <a:gd name="T35" fmla="*/ 159 h 169"/>
                <a:gd name="T36" fmla="*/ 207 w 667"/>
                <a:gd name="T37" fmla="*/ 149 h 169"/>
                <a:gd name="T38" fmla="*/ 160 w 667"/>
                <a:gd name="T39" fmla="*/ 132 h 169"/>
                <a:gd name="T40" fmla="*/ 110 w 667"/>
                <a:gd name="T41" fmla="*/ 110 h 169"/>
                <a:gd name="T42" fmla="*/ 68 w 667"/>
                <a:gd name="T43" fmla="*/ 88 h 169"/>
                <a:gd name="T44" fmla="*/ 3 w 667"/>
                <a:gd name="T45" fmla="*/ 48 h 169"/>
                <a:gd name="T46" fmla="*/ 1 w 667"/>
                <a:gd name="T47" fmla="*/ 50 h 169"/>
                <a:gd name="T48" fmla="*/ 0 w 667"/>
                <a:gd name="T49" fmla="*/ 51 h 169"/>
                <a:gd name="T50" fmla="*/ 47 w 667"/>
                <a:gd name="T51" fmla="*/ 79 h 169"/>
                <a:gd name="T52" fmla="*/ 110 w 667"/>
                <a:gd name="T53" fmla="*/ 113 h 169"/>
                <a:gd name="T54" fmla="*/ 160 w 667"/>
                <a:gd name="T55" fmla="*/ 135 h 169"/>
                <a:gd name="T56" fmla="*/ 207 w 667"/>
                <a:gd name="T57" fmla="*/ 152 h 169"/>
                <a:gd name="T58" fmla="*/ 253 w 667"/>
                <a:gd name="T59" fmla="*/ 162 h 169"/>
                <a:gd name="T60" fmla="*/ 296 w 667"/>
                <a:gd name="T61" fmla="*/ 168 h 169"/>
                <a:gd name="T62" fmla="*/ 337 w 667"/>
                <a:gd name="T63" fmla="*/ 169 h 169"/>
                <a:gd name="T64" fmla="*/ 375 w 667"/>
                <a:gd name="T65" fmla="*/ 168 h 169"/>
                <a:gd name="T66" fmla="*/ 411 w 667"/>
                <a:gd name="T67" fmla="*/ 163 h 169"/>
                <a:gd name="T68" fmla="*/ 445 w 667"/>
                <a:gd name="T69" fmla="*/ 156 h 169"/>
                <a:gd name="T70" fmla="*/ 477 w 667"/>
                <a:gd name="T71" fmla="*/ 149 h 169"/>
                <a:gd name="T72" fmla="*/ 506 w 667"/>
                <a:gd name="T73" fmla="*/ 140 h 169"/>
                <a:gd name="T74" fmla="*/ 534 w 667"/>
                <a:gd name="T75" fmla="*/ 128 h 169"/>
                <a:gd name="T76" fmla="*/ 564 w 667"/>
                <a:gd name="T77" fmla="*/ 113 h 169"/>
                <a:gd name="T78" fmla="*/ 583 w 667"/>
                <a:gd name="T79" fmla="*/ 99 h 169"/>
                <a:gd name="T80" fmla="*/ 604 w 667"/>
                <a:gd name="T81" fmla="*/ 82 h 169"/>
                <a:gd name="T82" fmla="*/ 621 w 667"/>
                <a:gd name="T83" fmla="*/ 65 h 169"/>
                <a:gd name="T84" fmla="*/ 636 w 667"/>
                <a:gd name="T85" fmla="*/ 47 h 169"/>
                <a:gd name="T86" fmla="*/ 649 w 667"/>
                <a:gd name="T87" fmla="*/ 31 h 169"/>
                <a:gd name="T88" fmla="*/ 660 w 667"/>
                <a:gd name="T89" fmla="*/ 15 h 169"/>
                <a:gd name="T90" fmla="*/ 658 w 667"/>
                <a:gd name="T91" fmla="*/ 18 h 169"/>
                <a:gd name="T92" fmla="*/ 667 w 667"/>
                <a:gd name="T93" fmla="*/ 1 h 169"/>
                <a:gd name="T94" fmla="*/ 666 w 667"/>
                <a:gd name="T95" fmla="*/ 1 h 16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67"/>
                <a:gd name="T145" fmla="*/ 0 h 169"/>
                <a:gd name="T146" fmla="*/ 667 w 667"/>
                <a:gd name="T147" fmla="*/ 169 h 16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67" h="169">
                  <a:moveTo>
                    <a:pt x="666" y="1"/>
                  </a:moveTo>
                  <a:lnTo>
                    <a:pt x="664" y="0"/>
                  </a:lnTo>
                  <a:lnTo>
                    <a:pt x="657" y="12"/>
                  </a:lnTo>
                  <a:lnTo>
                    <a:pt x="646" y="28"/>
                  </a:lnTo>
                  <a:lnTo>
                    <a:pt x="633" y="44"/>
                  </a:lnTo>
                  <a:lnTo>
                    <a:pt x="618" y="62"/>
                  </a:lnTo>
                  <a:lnTo>
                    <a:pt x="601" y="79"/>
                  </a:lnTo>
                  <a:lnTo>
                    <a:pt x="580" y="96"/>
                  </a:lnTo>
                  <a:lnTo>
                    <a:pt x="555" y="113"/>
                  </a:lnTo>
                  <a:lnTo>
                    <a:pt x="534" y="125"/>
                  </a:lnTo>
                  <a:lnTo>
                    <a:pt x="506" y="137"/>
                  </a:lnTo>
                  <a:lnTo>
                    <a:pt x="477" y="146"/>
                  </a:lnTo>
                  <a:lnTo>
                    <a:pt x="445" y="153"/>
                  </a:lnTo>
                  <a:lnTo>
                    <a:pt x="411" y="160"/>
                  </a:lnTo>
                  <a:lnTo>
                    <a:pt x="375" y="165"/>
                  </a:lnTo>
                  <a:lnTo>
                    <a:pt x="337" y="166"/>
                  </a:lnTo>
                  <a:lnTo>
                    <a:pt x="296" y="165"/>
                  </a:lnTo>
                  <a:lnTo>
                    <a:pt x="253" y="159"/>
                  </a:lnTo>
                  <a:lnTo>
                    <a:pt x="207" y="149"/>
                  </a:lnTo>
                  <a:lnTo>
                    <a:pt x="160" y="132"/>
                  </a:lnTo>
                  <a:lnTo>
                    <a:pt x="110" y="110"/>
                  </a:lnTo>
                  <a:lnTo>
                    <a:pt x="68" y="88"/>
                  </a:lnTo>
                  <a:lnTo>
                    <a:pt x="3" y="48"/>
                  </a:lnTo>
                  <a:lnTo>
                    <a:pt x="1" y="50"/>
                  </a:lnTo>
                  <a:lnTo>
                    <a:pt x="0" y="51"/>
                  </a:lnTo>
                  <a:lnTo>
                    <a:pt x="47" y="79"/>
                  </a:lnTo>
                  <a:lnTo>
                    <a:pt x="110" y="113"/>
                  </a:lnTo>
                  <a:lnTo>
                    <a:pt x="160" y="135"/>
                  </a:lnTo>
                  <a:lnTo>
                    <a:pt x="207" y="152"/>
                  </a:lnTo>
                  <a:lnTo>
                    <a:pt x="253" y="162"/>
                  </a:lnTo>
                  <a:lnTo>
                    <a:pt x="296" y="168"/>
                  </a:lnTo>
                  <a:lnTo>
                    <a:pt x="337" y="169"/>
                  </a:lnTo>
                  <a:lnTo>
                    <a:pt x="375" y="168"/>
                  </a:lnTo>
                  <a:lnTo>
                    <a:pt x="411" y="163"/>
                  </a:lnTo>
                  <a:lnTo>
                    <a:pt x="445" y="156"/>
                  </a:lnTo>
                  <a:lnTo>
                    <a:pt x="477" y="149"/>
                  </a:lnTo>
                  <a:lnTo>
                    <a:pt x="506" y="140"/>
                  </a:lnTo>
                  <a:lnTo>
                    <a:pt x="534" y="128"/>
                  </a:lnTo>
                  <a:lnTo>
                    <a:pt x="564" y="113"/>
                  </a:lnTo>
                  <a:lnTo>
                    <a:pt x="583" y="99"/>
                  </a:lnTo>
                  <a:lnTo>
                    <a:pt x="604" y="82"/>
                  </a:lnTo>
                  <a:lnTo>
                    <a:pt x="621" y="65"/>
                  </a:lnTo>
                  <a:lnTo>
                    <a:pt x="636" y="47"/>
                  </a:lnTo>
                  <a:lnTo>
                    <a:pt x="649" y="31"/>
                  </a:lnTo>
                  <a:lnTo>
                    <a:pt x="660" y="15"/>
                  </a:lnTo>
                  <a:lnTo>
                    <a:pt x="658" y="18"/>
                  </a:lnTo>
                  <a:lnTo>
                    <a:pt x="667" y="1"/>
                  </a:lnTo>
                  <a:lnTo>
                    <a:pt x="66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8" name="Freeform 583"/>
            <p:cNvSpPr>
              <a:spLocks/>
            </p:cNvSpPr>
            <p:nvPr/>
          </p:nvSpPr>
          <p:spPr bwMode="auto">
            <a:xfrm>
              <a:off x="3931" y="2952"/>
              <a:ext cx="1" cy="1"/>
            </a:xfrm>
            <a:custGeom>
              <a:avLst/>
              <a:gdLst>
                <a:gd name="T0" fmla="*/ 3 w 3"/>
                <a:gd name="T1" fmla="*/ 0 h 1"/>
                <a:gd name="T2" fmla="*/ 0 w 3"/>
                <a:gd name="T3" fmla="*/ 0 h 1"/>
                <a:gd name="T4" fmla="*/ 0 w 3"/>
                <a:gd name="T5" fmla="*/ 1 h 1"/>
                <a:gd name="T6" fmla="*/ 2 w 3"/>
                <a:gd name="T7" fmla="*/ 1 h 1"/>
                <a:gd name="T8" fmla="*/ 3 w 3"/>
                <a:gd name="T9" fmla="*/ 0 h 1"/>
                <a:gd name="T10" fmla="*/ 0 60000 65536"/>
                <a:gd name="T11" fmla="*/ 0 60000 65536"/>
                <a:gd name="T12" fmla="*/ 0 60000 65536"/>
                <a:gd name="T13" fmla="*/ 0 60000 65536"/>
                <a:gd name="T14" fmla="*/ 0 60000 65536"/>
                <a:gd name="T15" fmla="*/ 0 w 3"/>
                <a:gd name="T16" fmla="*/ 0 h 1"/>
                <a:gd name="T17" fmla="*/ 3 w 3"/>
                <a:gd name="T18" fmla="*/ 1 h 1"/>
              </a:gdLst>
              <a:ahLst/>
              <a:cxnLst>
                <a:cxn ang="T10">
                  <a:pos x="T0" y="T1"/>
                </a:cxn>
                <a:cxn ang="T11">
                  <a:pos x="T2" y="T3"/>
                </a:cxn>
                <a:cxn ang="T12">
                  <a:pos x="T4" y="T5"/>
                </a:cxn>
                <a:cxn ang="T13">
                  <a:pos x="T6" y="T7"/>
                </a:cxn>
                <a:cxn ang="T14">
                  <a:pos x="T8" y="T9"/>
                </a:cxn>
              </a:cxnLst>
              <a:rect l="T15" t="T16" r="T17" b="T18"/>
              <a:pathLst>
                <a:path w="3" h="1">
                  <a:moveTo>
                    <a:pt x="3" y="0"/>
                  </a:moveTo>
                  <a:lnTo>
                    <a:pt x="0" y="0"/>
                  </a:lnTo>
                  <a:lnTo>
                    <a:pt x="0" y="1"/>
                  </a:lnTo>
                  <a:lnTo>
                    <a:pt x="2" y="1"/>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9" name="Freeform 584"/>
            <p:cNvSpPr>
              <a:spLocks/>
            </p:cNvSpPr>
            <p:nvPr/>
          </p:nvSpPr>
          <p:spPr bwMode="auto">
            <a:xfrm>
              <a:off x="4198" y="2842"/>
              <a:ext cx="25" cy="49"/>
            </a:xfrm>
            <a:custGeom>
              <a:avLst/>
              <a:gdLst>
                <a:gd name="T0" fmla="*/ 0 w 73"/>
                <a:gd name="T1" fmla="*/ 134 h 149"/>
                <a:gd name="T2" fmla="*/ 1 w 73"/>
                <a:gd name="T3" fmla="*/ 131 h 149"/>
                <a:gd name="T4" fmla="*/ 3 w 73"/>
                <a:gd name="T5" fmla="*/ 125 h 149"/>
                <a:gd name="T6" fmla="*/ 6 w 73"/>
                <a:gd name="T7" fmla="*/ 116 h 149"/>
                <a:gd name="T8" fmla="*/ 8 w 73"/>
                <a:gd name="T9" fmla="*/ 105 h 149"/>
                <a:gd name="T10" fmla="*/ 13 w 73"/>
                <a:gd name="T11" fmla="*/ 91 h 149"/>
                <a:gd name="T12" fmla="*/ 17 w 73"/>
                <a:gd name="T13" fmla="*/ 77 h 149"/>
                <a:gd name="T14" fmla="*/ 23 w 73"/>
                <a:gd name="T15" fmla="*/ 62 h 149"/>
                <a:gd name="T16" fmla="*/ 29 w 73"/>
                <a:gd name="T17" fmla="*/ 46 h 149"/>
                <a:gd name="T18" fmla="*/ 36 w 73"/>
                <a:gd name="T19" fmla="*/ 32 h 149"/>
                <a:gd name="T20" fmla="*/ 42 w 73"/>
                <a:gd name="T21" fmla="*/ 19 h 149"/>
                <a:gd name="T22" fmla="*/ 50 w 73"/>
                <a:gd name="T23" fmla="*/ 9 h 149"/>
                <a:gd name="T24" fmla="*/ 57 w 73"/>
                <a:gd name="T25" fmla="*/ 2 h 149"/>
                <a:gd name="T26" fmla="*/ 59 w 73"/>
                <a:gd name="T27" fmla="*/ 0 h 149"/>
                <a:gd name="T28" fmla="*/ 60 w 73"/>
                <a:gd name="T29" fmla="*/ 0 h 149"/>
                <a:gd name="T30" fmla="*/ 61 w 73"/>
                <a:gd name="T31" fmla="*/ 0 h 149"/>
                <a:gd name="T32" fmla="*/ 63 w 73"/>
                <a:gd name="T33" fmla="*/ 0 h 149"/>
                <a:gd name="T34" fmla="*/ 64 w 73"/>
                <a:gd name="T35" fmla="*/ 2 h 149"/>
                <a:gd name="T36" fmla="*/ 67 w 73"/>
                <a:gd name="T37" fmla="*/ 2 h 149"/>
                <a:gd name="T38" fmla="*/ 69 w 73"/>
                <a:gd name="T39" fmla="*/ 3 h 149"/>
                <a:gd name="T40" fmla="*/ 72 w 73"/>
                <a:gd name="T41" fmla="*/ 6 h 149"/>
                <a:gd name="T42" fmla="*/ 73 w 73"/>
                <a:gd name="T43" fmla="*/ 9 h 149"/>
                <a:gd name="T44" fmla="*/ 73 w 73"/>
                <a:gd name="T45" fmla="*/ 13 h 149"/>
                <a:gd name="T46" fmla="*/ 73 w 73"/>
                <a:gd name="T47" fmla="*/ 19 h 149"/>
                <a:gd name="T48" fmla="*/ 72 w 73"/>
                <a:gd name="T49" fmla="*/ 27 h 149"/>
                <a:gd name="T50" fmla="*/ 70 w 73"/>
                <a:gd name="T51" fmla="*/ 35 h 149"/>
                <a:gd name="T52" fmla="*/ 67 w 73"/>
                <a:gd name="T53" fmla="*/ 49 h 149"/>
                <a:gd name="T54" fmla="*/ 63 w 73"/>
                <a:gd name="T55" fmla="*/ 65 h 149"/>
                <a:gd name="T56" fmla="*/ 57 w 73"/>
                <a:gd name="T57" fmla="*/ 81 h 149"/>
                <a:gd name="T58" fmla="*/ 51 w 73"/>
                <a:gd name="T59" fmla="*/ 99 h 149"/>
                <a:gd name="T60" fmla="*/ 45 w 73"/>
                <a:gd name="T61" fmla="*/ 115 h 149"/>
                <a:gd name="T62" fmla="*/ 38 w 73"/>
                <a:gd name="T63" fmla="*/ 128 h 149"/>
                <a:gd name="T64" fmla="*/ 31 w 73"/>
                <a:gd name="T65" fmla="*/ 140 h 149"/>
                <a:gd name="T66" fmla="*/ 22 w 73"/>
                <a:gd name="T67" fmla="*/ 147 h 149"/>
                <a:gd name="T68" fmla="*/ 14 w 73"/>
                <a:gd name="T69" fmla="*/ 149 h 149"/>
                <a:gd name="T70" fmla="*/ 7 w 73"/>
                <a:gd name="T71" fmla="*/ 144 h 149"/>
                <a:gd name="T72" fmla="*/ 0 w 73"/>
                <a:gd name="T73" fmla="*/ 134 h 149"/>
                <a:gd name="T74" fmla="*/ 0 w 73"/>
                <a:gd name="T75" fmla="*/ 134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3"/>
                <a:gd name="T115" fmla="*/ 0 h 149"/>
                <a:gd name="T116" fmla="*/ 73 w 73"/>
                <a:gd name="T117" fmla="*/ 149 h 1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3" h="149">
                  <a:moveTo>
                    <a:pt x="0" y="134"/>
                  </a:moveTo>
                  <a:lnTo>
                    <a:pt x="1" y="131"/>
                  </a:lnTo>
                  <a:lnTo>
                    <a:pt x="3" y="125"/>
                  </a:lnTo>
                  <a:lnTo>
                    <a:pt x="6" y="116"/>
                  </a:lnTo>
                  <a:lnTo>
                    <a:pt x="8" y="105"/>
                  </a:lnTo>
                  <a:lnTo>
                    <a:pt x="13" y="91"/>
                  </a:lnTo>
                  <a:lnTo>
                    <a:pt x="17" y="77"/>
                  </a:lnTo>
                  <a:lnTo>
                    <a:pt x="23" y="62"/>
                  </a:lnTo>
                  <a:lnTo>
                    <a:pt x="29" y="46"/>
                  </a:lnTo>
                  <a:lnTo>
                    <a:pt x="36" y="32"/>
                  </a:lnTo>
                  <a:lnTo>
                    <a:pt x="42" y="19"/>
                  </a:lnTo>
                  <a:lnTo>
                    <a:pt x="50" y="9"/>
                  </a:lnTo>
                  <a:lnTo>
                    <a:pt x="57" y="2"/>
                  </a:lnTo>
                  <a:lnTo>
                    <a:pt x="59" y="0"/>
                  </a:lnTo>
                  <a:lnTo>
                    <a:pt x="60" y="0"/>
                  </a:lnTo>
                  <a:lnTo>
                    <a:pt x="61" y="0"/>
                  </a:lnTo>
                  <a:lnTo>
                    <a:pt x="63" y="0"/>
                  </a:lnTo>
                  <a:lnTo>
                    <a:pt x="64" y="2"/>
                  </a:lnTo>
                  <a:lnTo>
                    <a:pt x="67" y="2"/>
                  </a:lnTo>
                  <a:lnTo>
                    <a:pt x="69" y="3"/>
                  </a:lnTo>
                  <a:lnTo>
                    <a:pt x="72" y="6"/>
                  </a:lnTo>
                  <a:lnTo>
                    <a:pt x="73" y="9"/>
                  </a:lnTo>
                  <a:lnTo>
                    <a:pt x="73" y="13"/>
                  </a:lnTo>
                  <a:lnTo>
                    <a:pt x="73" y="19"/>
                  </a:lnTo>
                  <a:lnTo>
                    <a:pt x="72" y="27"/>
                  </a:lnTo>
                  <a:lnTo>
                    <a:pt x="70" y="35"/>
                  </a:lnTo>
                  <a:lnTo>
                    <a:pt x="67" y="49"/>
                  </a:lnTo>
                  <a:lnTo>
                    <a:pt x="63" y="65"/>
                  </a:lnTo>
                  <a:lnTo>
                    <a:pt x="57" y="81"/>
                  </a:lnTo>
                  <a:lnTo>
                    <a:pt x="51" y="99"/>
                  </a:lnTo>
                  <a:lnTo>
                    <a:pt x="45" y="115"/>
                  </a:lnTo>
                  <a:lnTo>
                    <a:pt x="38" y="128"/>
                  </a:lnTo>
                  <a:lnTo>
                    <a:pt x="31" y="140"/>
                  </a:lnTo>
                  <a:lnTo>
                    <a:pt x="22" y="147"/>
                  </a:lnTo>
                  <a:lnTo>
                    <a:pt x="14" y="149"/>
                  </a:lnTo>
                  <a:lnTo>
                    <a:pt x="7" y="144"/>
                  </a:lnTo>
                  <a:lnTo>
                    <a:pt x="0" y="134"/>
                  </a:lnTo>
                  <a:close/>
                </a:path>
              </a:pathLst>
            </a:custGeom>
            <a:solidFill>
              <a:srgbClr val="8FC77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0" name="Freeform 585"/>
            <p:cNvSpPr>
              <a:spLocks/>
            </p:cNvSpPr>
            <p:nvPr/>
          </p:nvSpPr>
          <p:spPr bwMode="auto">
            <a:xfrm>
              <a:off x="3840" y="2666"/>
              <a:ext cx="63" cy="215"/>
            </a:xfrm>
            <a:custGeom>
              <a:avLst/>
              <a:gdLst>
                <a:gd name="T0" fmla="*/ 133 w 189"/>
                <a:gd name="T1" fmla="*/ 16 h 646"/>
                <a:gd name="T2" fmla="*/ 106 w 189"/>
                <a:gd name="T3" fmla="*/ 57 h 646"/>
                <a:gd name="T4" fmla="*/ 67 w 189"/>
                <a:gd name="T5" fmla="*/ 132 h 646"/>
                <a:gd name="T6" fmla="*/ 27 w 189"/>
                <a:gd name="T7" fmla="*/ 237 h 646"/>
                <a:gd name="T8" fmla="*/ 2 w 189"/>
                <a:gd name="T9" fmla="*/ 364 h 646"/>
                <a:gd name="T10" fmla="*/ 6 w 189"/>
                <a:gd name="T11" fmla="*/ 505 h 646"/>
                <a:gd name="T12" fmla="*/ 64 w 189"/>
                <a:gd name="T13" fmla="*/ 646 h 646"/>
                <a:gd name="T14" fmla="*/ 65 w 189"/>
                <a:gd name="T15" fmla="*/ 638 h 646"/>
                <a:gd name="T16" fmla="*/ 65 w 189"/>
                <a:gd name="T17" fmla="*/ 618 h 646"/>
                <a:gd name="T18" fmla="*/ 65 w 189"/>
                <a:gd name="T19" fmla="*/ 592 h 646"/>
                <a:gd name="T20" fmla="*/ 65 w 189"/>
                <a:gd name="T21" fmla="*/ 562 h 646"/>
                <a:gd name="T22" fmla="*/ 67 w 189"/>
                <a:gd name="T23" fmla="*/ 534 h 646"/>
                <a:gd name="T24" fmla="*/ 68 w 189"/>
                <a:gd name="T25" fmla="*/ 512 h 646"/>
                <a:gd name="T26" fmla="*/ 72 w 189"/>
                <a:gd name="T27" fmla="*/ 495 h 646"/>
                <a:gd name="T28" fmla="*/ 78 w 189"/>
                <a:gd name="T29" fmla="*/ 480 h 646"/>
                <a:gd name="T30" fmla="*/ 86 w 189"/>
                <a:gd name="T31" fmla="*/ 468 h 646"/>
                <a:gd name="T32" fmla="*/ 95 w 189"/>
                <a:gd name="T33" fmla="*/ 462 h 646"/>
                <a:gd name="T34" fmla="*/ 106 w 189"/>
                <a:gd name="T35" fmla="*/ 464 h 646"/>
                <a:gd name="T36" fmla="*/ 120 w 189"/>
                <a:gd name="T37" fmla="*/ 473 h 646"/>
                <a:gd name="T38" fmla="*/ 139 w 189"/>
                <a:gd name="T39" fmla="*/ 480 h 646"/>
                <a:gd name="T40" fmla="*/ 158 w 189"/>
                <a:gd name="T41" fmla="*/ 481 h 646"/>
                <a:gd name="T42" fmla="*/ 176 w 189"/>
                <a:gd name="T43" fmla="*/ 477 h 646"/>
                <a:gd name="T44" fmla="*/ 187 w 189"/>
                <a:gd name="T45" fmla="*/ 467 h 646"/>
                <a:gd name="T46" fmla="*/ 189 w 189"/>
                <a:gd name="T47" fmla="*/ 452 h 646"/>
                <a:gd name="T48" fmla="*/ 176 w 189"/>
                <a:gd name="T49" fmla="*/ 436 h 646"/>
                <a:gd name="T50" fmla="*/ 156 w 189"/>
                <a:gd name="T51" fmla="*/ 406 h 646"/>
                <a:gd name="T52" fmla="*/ 140 w 189"/>
                <a:gd name="T53" fmla="*/ 359 h 646"/>
                <a:gd name="T54" fmla="*/ 127 w 189"/>
                <a:gd name="T55" fmla="*/ 305 h 646"/>
                <a:gd name="T56" fmla="*/ 118 w 189"/>
                <a:gd name="T57" fmla="*/ 253 h 646"/>
                <a:gd name="T58" fmla="*/ 118 w 189"/>
                <a:gd name="T59" fmla="*/ 212 h 646"/>
                <a:gd name="T60" fmla="*/ 125 w 189"/>
                <a:gd name="T61" fmla="*/ 191 h 646"/>
                <a:gd name="T62" fmla="*/ 137 w 189"/>
                <a:gd name="T63" fmla="*/ 182 h 646"/>
                <a:gd name="T64" fmla="*/ 148 w 189"/>
                <a:gd name="T65" fmla="*/ 172 h 646"/>
                <a:gd name="T66" fmla="*/ 153 w 189"/>
                <a:gd name="T67" fmla="*/ 160 h 646"/>
                <a:gd name="T68" fmla="*/ 158 w 189"/>
                <a:gd name="T69" fmla="*/ 149 h 646"/>
                <a:gd name="T70" fmla="*/ 159 w 189"/>
                <a:gd name="T71" fmla="*/ 137 h 646"/>
                <a:gd name="T72" fmla="*/ 155 w 189"/>
                <a:gd name="T73" fmla="*/ 125 h 646"/>
                <a:gd name="T74" fmla="*/ 152 w 189"/>
                <a:gd name="T75" fmla="*/ 107 h 646"/>
                <a:gd name="T76" fmla="*/ 151 w 189"/>
                <a:gd name="T77" fmla="*/ 85 h 646"/>
                <a:gd name="T78" fmla="*/ 151 w 189"/>
                <a:gd name="T79" fmla="*/ 60 h 646"/>
                <a:gd name="T80" fmla="*/ 153 w 189"/>
                <a:gd name="T81" fmla="*/ 38 h 646"/>
                <a:gd name="T82" fmla="*/ 158 w 189"/>
                <a:gd name="T83" fmla="*/ 19 h 646"/>
                <a:gd name="T84" fmla="*/ 165 w 189"/>
                <a:gd name="T85" fmla="*/ 7 h 646"/>
                <a:gd name="T86" fmla="*/ 171 w 189"/>
                <a:gd name="T87" fmla="*/ 1 h 646"/>
                <a:gd name="T88" fmla="*/ 168 w 189"/>
                <a:gd name="T89" fmla="*/ 0 h 646"/>
                <a:gd name="T90" fmla="*/ 159 w 189"/>
                <a:gd name="T91" fmla="*/ 3 h 646"/>
                <a:gd name="T92" fmla="*/ 149 w 189"/>
                <a:gd name="T93" fmla="*/ 6 h 646"/>
                <a:gd name="T94" fmla="*/ 140 w 189"/>
                <a:gd name="T95" fmla="*/ 10 h 646"/>
                <a:gd name="T96" fmla="*/ 136 w 189"/>
                <a:gd name="T97" fmla="*/ 12 h 64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9"/>
                <a:gd name="T148" fmla="*/ 0 h 646"/>
                <a:gd name="T149" fmla="*/ 189 w 189"/>
                <a:gd name="T150" fmla="*/ 646 h 64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9" h="646">
                  <a:moveTo>
                    <a:pt x="136" y="12"/>
                  </a:moveTo>
                  <a:lnTo>
                    <a:pt x="133" y="16"/>
                  </a:lnTo>
                  <a:lnTo>
                    <a:pt x="121" y="32"/>
                  </a:lnTo>
                  <a:lnTo>
                    <a:pt x="106" y="57"/>
                  </a:lnTo>
                  <a:lnTo>
                    <a:pt x="87" y="91"/>
                  </a:lnTo>
                  <a:lnTo>
                    <a:pt x="67" y="132"/>
                  </a:lnTo>
                  <a:lnTo>
                    <a:pt x="46" y="182"/>
                  </a:lnTo>
                  <a:lnTo>
                    <a:pt x="27" y="237"/>
                  </a:lnTo>
                  <a:lnTo>
                    <a:pt x="12" y="297"/>
                  </a:lnTo>
                  <a:lnTo>
                    <a:pt x="2" y="364"/>
                  </a:lnTo>
                  <a:lnTo>
                    <a:pt x="0" y="433"/>
                  </a:lnTo>
                  <a:lnTo>
                    <a:pt x="6" y="505"/>
                  </a:lnTo>
                  <a:lnTo>
                    <a:pt x="22" y="580"/>
                  </a:lnTo>
                  <a:lnTo>
                    <a:pt x="64" y="646"/>
                  </a:lnTo>
                  <a:lnTo>
                    <a:pt x="65" y="643"/>
                  </a:lnTo>
                  <a:lnTo>
                    <a:pt x="65" y="638"/>
                  </a:lnTo>
                  <a:lnTo>
                    <a:pt x="65" y="630"/>
                  </a:lnTo>
                  <a:lnTo>
                    <a:pt x="65" y="618"/>
                  </a:lnTo>
                  <a:lnTo>
                    <a:pt x="65" y="607"/>
                  </a:lnTo>
                  <a:lnTo>
                    <a:pt x="65" y="592"/>
                  </a:lnTo>
                  <a:lnTo>
                    <a:pt x="65" y="577"/>
                  </a:lnTo>
                  <a:lnTo>
                    <a:pt x="65" y="562"/>
                  </a:lnTo>
                  <a:lnTo>
                    <a:pt x="67" y="548"/>
                  </a:lnTo>
                  <a:lnTo>
                    <a:pt x="67" y="534"/>
                  </a:lnTo>
                  <a:lnTo>
                    <a:pt x="68" y="523"/>
                  </a:lnTo>
                  <a:lnTo>
                    <a:pt x="68" y="512"/>
                  </a:lnTo>
                  <a:lnTo>
                    <a:pt x="71" y="503"/>
                  </a:lnTo>
                  <a:lnTo>
                    <a:pt x="72" y="495"/>
                  </a:lnTo>
                  <a:lnTo>
                    <a:pt x="75" y="487"/>
                  </a:lnTo>
                  <a:lnTo>
                    <a:pt x="78" y="480"/>
                  </a:lnTo>
                  <a:lnTo>
                    <a:pt x="81" y="474"/>
                  </a:lnTo>
                  <a:lnTo>
                    <a:pt x="86" y="468"/>
                  </a:lnTo>
                  <a:lnTo>
                    <a:pt x="90" y="465"/>
                  </a:lnTo>
                  <a:lnTo>
                    <a:pt x="95" y="462"/>
                  </a:lnTo>
                  <a:lnTo>
                    <a:pt x="100" y="462"/>
                  </a:lnTo>
                  <a:lnTo>
                    <a:pt x="106" y="464"/>
                  </a:lnTo>
                  <a:lnTo>
                    <a:pt x="112" y="467"/>
                  </a:lnTo>
                  <a:lnTo>
                    <a:pt x="120" y="473"/>
                  </a:lnTo>
                  <a:lnTo>
                    <a:pt x="128" y="477"/>
                  </a:lnTo>
                  <a:lnTo>
                    <a:pt x="139" y="480"/>
                  </a:lnTo>
                  <a:lnTo>
                    <a:pt x="148" y="481"/>
                  </a:lnTo>
                  <a:lnTo>
                    <a:pt x="158" y="481"/>
                  </a:lnTo>
                  <a:lnTo>
                    <a:pt x="167" y="480"/>
                  </a:lnTo>
                  <a:lnTo>
                    <a:pt x="176" y="477"/>
                  </a:lnTo>
                  <a:lnTo>
                    <a:pt x="181" y="473"/>
                  </a:lnTo>
                  <a:lnTo>
                    <a:pt x="187" y="467"/>
                  </a:lnTo>
                  <a:lnTo>
                    <a:pt x="189" y="459"/>
                  </a:lnTo>
                  <a:lnTo>
                    <a:pt x="189" y="452"/>
                  </a:lnTo>
                  <a:lnTo>
                    <a:pt x="184" y="445"/>
                  </a:lnTo>
                  <a:lnTo>
                    <a:pt x="176" y="436"/>
                  </a:lnTo>
                  <a:lnTo>
                    <a:pt x="167" y="422"/>
                  </a:lnTo>
                  <a:lnTo>
                    <a:pt x="156" y="406"/>
                  </a:lnTo>
                  <a:lnTo>
                    <a:pt x="148" y="384"/>
                  </a:lnTo>
                  <a:lnTo>
                    <a:pt x="140" y="359"/>
                  </a:lnTo>
                  <a:lnTo>
                    <a:pt x="133" y="333"/>
                  </a:lnTo>
                  <a:lnTo>
                    <a:pt x="127" y="305"/>
                  </a:lnTo>
                  <a:lnTo>
                    <a:pt x="121" y="278"/>
                  </a:lnTo>
                  <a:lnTo>
                    <a:pt x="118" y="253"/>
                  </a:lnTo>
                  <a:lnTo>
                    <a:pt x="117" y="230"/>
                  </a:lnTo>
                  <a:lnTo>
                    <a:pt x="118" y="212"/>
                  </a:lnTo>
                  <a:lnTo>
                    <a:pt x="121" y="197"/>
                  </a:lnTo>
                  <a:lnTo>
                    <a:pt x="125" y="191"/>
                  </a:lnTo>
                  <a:lnTo>
                    <a:pt x="133" y="187"/>
                  </a:lnTo>
                  <a:lnTo>
                    <a:pt x="137" y="182"/>
                  </a:lnTo>
                  <a:lnTo>
                    <a:pt x="143" y="177"/>
                  </a:lnTo>
                  <a:lnTo>
                    <a:pt x="148" y="172"/>
                  </a:lnTo>
                  <a:lnTo>
                    <a:pt x="151" y="166"/>
                  </a:lnTo>
                  <a:lnTo>
                    <a:pt x="153" y="160"/>
                  </a:lnTo>
                  <a:lnTo>
                    <a:pt x="156" y="154"/>
                  </a:lnTo>
                  <a:lnTo>
                    <a:pt x="158" y="149"/>
                  </a:lnTo>
                  <a:lnTo>
                    <a:pt x="159" y="143"/>
                  </a:lnTo>
                  <a:lnTo>
                    <a:pt x="159" y="137"/>
                  </a:lnTo>
                  <a:lnTo>
                    <a:pt x="158" y="131"/>
                  </a:lnTo>
                  <a:lnTo>
                    <a:pt x="155" y="125"/>
                  </a:lnTo>
                  <a:lnTo>
                    <a:pt x="153" y="116"/>
                  </a:lnTo>
                  <a:lnTo>
                    <a:pt x="152" y="107"/>
                  </a:lnTo>
                  <a:lnTo>
                    <a:pt x="151" y="97"/>
                  </a:lnTo>
                  <a:lnTo>
                    <a:pt x="151" y="85"/>
                  </a:lnTo>
                  <a:lnTo>
                    <a:pt x="151" y="73"/>
                  </a:lnTo>
                  <a:lnTo>
                    <a:pt x="151" y="60"/>
                  </a:lnTo>
                  <a:lnTo>
                    <a:pt x="152" y="48"/>
                  </a:lnTo>
                  <a:lnTo>
                    <a:pt x="153" y="38"/>
                  </a:lnTo>
                  <a:lnTo>
                    <a:pt x="155" y="28"/>
                  </a:lnTo>
                  <a:lnTo>
                    <a:pt x="158" y="19"/>
                  </a:lnTo>
                  <a:lnTo>
                    <a:pt x="162" y="12"/>
                  </a:lnTo>
                  <a:lnTo>
                    <a:pt x="165" y="7"/>
                  </a:lnTo>
                  <a:lnTo>
                    <a:pt x="170" y="3"/>
                  </a:lnTo>
                  <a:lnTo>
                    <a:pt x="171" y="1"/>
                  </a:lnTo>
                  <a:lnTo>
                    <a:pt x="170" y="0"/>
                  </a:lnTo>
                  <a:lnTo>
                    <a:pt x="168" y="0"/>
                  </a:lnTo>
                  <a:lnTo>
                    <a:pt x="164" y="1"/>
                  </a:lnTo>
                  <a:lnTo>
                    <a:pt x="159" y="3"/>
                  </a:lnTo>
                  <a:lnTo>
                    <a:pt x="153" y="4"/>
                  </a:lnTo>
                  <a:lnTo>
                    <a:pt x="149" y="6"/>
                  </a:lnTo>
                  <a:lnTo>
                    <a:pt x="145" y="7"/>
                  </a:lnTo>
                  <a:lnTo>
                    <a:pt x="140" y="10"/>
                  </a:lnTo>
                  <a:lnTo>
                    <a:pt x="137" y="10"/>
                  </a:lnTo>
                  <a:lnTo>
                    <a:pt x="136" y="12"/>
                  </a:lnTo>
                  <a:close/>
                </a:path>
              </a:pathLst>
            </a:custGeom>
            <a:solidFill>
              <a:srgbClr val="8FC77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1" name="Freeform 586"/>
            <p:cNvSpPr>
              <a:spLocks/>
            </p:cNvSpPr>
            <p:nvPr/>
          </p:nvSpPr>
          <p:spPr bwMode="auto">
            <a:xfrm>
              <a:off x="3825" y="2950"/>
              <a:ext cx="35" cy="22"/>
            </a:xfrm>
            <a:custGeom>
              <a:avLst/>
              <a:gdLst>
                <a:gd name="T0" fmla="*/ 8 w 107"/>
                <a:gd name="T1" fmla="*/ 26 h 64"/>
                <a:gd name="T2" fmla="*/ 14 w 107"/>
                <a:gd name="T3" fmla="*/ 19 h 64"/>
                <a:gd name="T4" fmla="*/ 22 w 107"/>
                <a:gd name="T5" fmla="*/ 14 h 64"/>
                <a:gd name="T6" fmla="*/ 29 w 107"/>
                <a:gd name="T7" fmla="*/ 10 h 64"/>
                <a:gd name="T8" fmla="*/ 36 w 107"/>
                <a:gd name="T9" fmla="*/ 5 h 64"/>
                <a:gd name="T10" fmla="*/ 45 w 107"/>
                <a:gd name="T11" fmla="*/ 2 h 64"/>
                <a:gd name="T12" fmla="*/ 54 w 107"/>
                <a:gd name="T13" fmla="*/ 1 h 64"/>
                <a:gd name="T14" fmla="*/ 61 w 107"/>
                <a:gd name="T15" fmla="*/ 0 h 64"/>
                <a:gd name="T16" fmla="*/ 70 w 107"/>
                <a:gd name="T17" fmla="*/ 0 h 64"/>
                <a:gd name="T18" fmla="*/ 78 w 107"/>
                <a:gd name="T19" fmla="*/ 0 h 64"/>
                <a:gd name="T20" fmla="*/ 85 w 107"/>
                <a:gd name="T21" fmla="*/ 1 h 64"/>
                <a:gd name="T22" fmla="*/ 91 w 107"/>
                <a:gd name="T23" fmla="*/ 4 h 64"/>
                <a:gd name="T24" fmla="*/ 95 w 107"/>
                <a:gd name="T25" fmla="*/ 8 h 64"/>
                <a:gd name="T26" fmla="*/ 100 w 107"/>
                <a:gd name="T27" fmla="*/ 11 h 64"/>
                <a:gd name="T28" fmla="*/ 103 w 107"/>
                <a:gd name="T29" fmla="*/ 16 h 64"/>
                <a:gd name="T30" fmla="*/ 106 w 107"/>
                <a:gd name="T31" fmla="*/ 20 h 64"/>
                <a:gd name="T32" fmla="*/ 107 w 107"/>
                <a:gd name="T33" fmla="*/ 25 h 64"/>
                <a:gd name="T34" fmla="*/ 107 w 107"/>
                <a:gd name="T35" fmla="*/ 29 h 64"/>
                <a:gd name="T36" fmla="*/ 106 w 107"/>
                <a:gd name="T37" fmla="*/ 35 h 64"/>
                <a:gd name="T38" fmla="*/ 104 w 107"/>
                <a:gd name="T39" fmla="*/ 39 h 64"/>
                <a:gd name="T40" fmla="*/ 103 w 107"/>
                <a:gd name="T41" fmla="*/ 44 h 64"/>
                <a:gd name="T42" fmla="*/ 100 w 107"/>
                <a:gd name="T43" fmla="*/ 48 h 64"/>
                <a:gd name="T44" fmla="*/ 95 w 107"/>
                <a:gd name="T45" fmla="*/ 51 h 64"/>
                <a:gd name="T46" fmla="*/ 89 w 107"/>
                <a:gd name="T47" fmla="*/ 55 h 64"/>
                <a:gd name="T48" fmla="*/ 84 w 107"/>
                <a:gd name="T49" fmla="*/ 58 h 64"/>
                <a:gd name="T50" fmla="*/ 76 w 107"/>
                <a:gd name="T51" fmla="*/ 60 h 64"/>
                <a:gd name="T52" fmla="*/ 67 w 107"/>
                <a:gd name="T53" fmla="*/ 63 h 64"/>
                <a:gd name="T54" fmla="*/ 56 w 107"/>
                <a:gd name="T55" fmla="*/ 64 h 64"/>
                <a:gd name="T56" fmla="*/ 44 w 107"/>
                <a:gd name="T57" fmla="*/ 64 h 64"/>
                <a:gd name="T58" fmla="*/ 33 w 107"/>
                <a:gd name="T59" fmla="*/ 64 h 64"/>
                <a:gd name="T60" fmla="*/ 22 w 107"/>
                <a:gd name="T61" fmla="*/ 64 h 64"/>
                <a:gd name="T62" fmla="*/ 13 w 107"/>
                <a:gd name="T63" fmla="*/ 61 h 64"/>
                <a:gd name="T64" fmla="*/ 6 w 107"/>
                <a:gd name="T65" fmla="*/ 57 h 64"/>
                <a:gd name="T66" fmla="*/ 1 w 107"/>
                <a:gd name="T67" fmla="*/ 53 h 64"/>
                <a:gd name="T68" fmla="*/ 0 w 107"/>
                <a:gd name="T69" fmla="*/ 45 h 64"/>
                <a:gd name="T70" fmla="*/ 3 w 107"/>
                <a:gd name="T71" fmla="*/ 36 h 64"/>
                <a:gd name="T72" fmla="*/ 8 w 107"/>
                <a:gd name="T73" fmla="*/ 26 h 64"/>
                <a:gd name="T74" fmla="*/ 8 w 107"/>
                <a:gd name="T75" fmla="*/ 26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7"/>
                <a:gd name="T115" fmla="*/ 0 h 64"/>
                <a:gd name="T116" fmla="*/ 107 w 107"/>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7" h="64">
                  <a:moveTo>
                    <a:pt x="8" y="26"/>
                  </a:moveTo>
                  <a:lnTo>
                    <a:pt x="14" y="19"/>
                  </a:lnTo>
                  <a:lnTo>
                    <a:pt x="22" y="14"/>
                  </a:lnTo>
                  <a:lnTo>
                    <a:pt x="29" y="10"/>
                  </a:lnTo>
                  <a:lnTo>
                    <a:pt x="36" y="5"/>
                  </a:lnTo>
                  <a:lnTo>
                    <a:pt x="45" y="2"/>
                  </a:lnTo>
                  <a:lnTo>
                    <a:pt x="54" y="1"/>
                  </a:lnTo>
                  <a:lnTo>
                    <a:pt x="61" y="0"/>
                  </a:lnTo>
                  <a:lnTo>
                    <a:pt x="70" y="0"/>
                  </a:lnTo>
                  <a:lnTo>
                    <a:pt x="78" y="0"/>
                  </a:lnTo>
                  <a:lnTo>
                    <a:pt x="85" y="1"/>
                  </a:lnTo>
                  <a:lnTo>
                    <a:pt x="91" y="4"/>
                  </a:lnTo>
                  <a:lnTo>
                    <a:pt x="95" y="8"/>
                  </a:lnTo>
                  <a:lnTo>
                    <a:pt x="100" y="11"/>
                  </a:lnTo>
                  <a:lnTo>
                    <a:pt x="103" y="16"/>
                  </a:lnTo>
                  <a:lnTo>
                    <a:pt x="106" y="20"/>
                  </a:lnTo>
                  <a:lnTo>
                    <a:pt x="107" y="25"/>
                  </a:lnTo>
                  <a:lnTo>
                    <a:pt x="107" y="29"/>
                  </a:lnTo>
                  <a:lnTo>
                    <a:pt x="106" y="35"/>
                  </a:lnTo>
                  <a:lnTo>
                    <a:pt x="104" y="39"/>
                  </a:lnTo>
                  <a:lnTo>
                    <a:pt x="103" y="44"/>
                  </a:lnTo>
                  <a:lnTo>
                    <a:pt x="100" y="48"/>
                  </a:lnTo>
                  <a:lnTo>
                    <a:pt x="95" y="51"/>
                  </a:lnTo>
                  <a:lnTo>
                    <a:pt x="89" y="55"/>
                  </a:lnTo>
                  <a:lnTo>
                    <a:pt x="84" y="58"/>
                  </a:lnTo>
                  <a:lnTo>
                    <a:pt x="76" y="60"/>
                  </a:lnTo>
                  <a:lnTo>
                    <a:pt x="67" y="63"/>
                  </a:lnTo>
                  <a:lnTo>
                    <a:pt x="56" y="64"/>
                  </a:lnTo>
                  <a:lnTo>
                    <a:pt x="44" y="64"/>
                  </a:lnTo>
                  <a:lnTo>
                    <a:pt x="33" y="64"/>
                  </a:lnTo>
                  <a:lnTo>
                    <a:pt x="22" y="64"/>
                  </a:lnTo>
                  <a:lnTo>
                    <a:pt x="13" y="61"/>
                  </a:lnTo>
                  <a:lnTo>
                    <a:pt x="6" y="57"/>
                  </a:lnTo>
                  <a:lnTo>
                    <a:pt x="1" y="53"/>
                  </a:lnTo>
                  <a:lnTo>
                    <a:pt x="0" y="45"/>
                  </a:lnTo>
                  <a:lnTo>
                    <a:pt x="3" y="36"/>
                  </a:lnTo>
                  <a:lnTo>
                    <a:pt x="8" y="26"/>
                  </a:lnTo>
                  <a:close/>
                </a:path>
              </a:pathLst>
            </a:custGeom>
            <a:solidFill>
              <a:srgbClr val="F5FFE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2" name="Freeform 587"/>
            <p:cNvSpPr>
              <a:spLocks/>
            </p:cNvSpPr>
            <p:nvPr/>
          </p:nvSpPr>
          <p:spPr bwMode="auto">
            <a:xfrm>
              <a:off x="3882" y="2982"/>
              <a:ext cx="89" cy="25"/>
            </a:xfrm>
            <a:custGeom>
              <a:avLst/>
              <a:gdLst>
                <a:gd name="T0" fmla="*/ 36 w 266"/>
                <a:gd name="T1" fmla="*/ 6 h 75"/>
                <a:gd name="T2" fmla="*/ 39 w 266"/>
                <a:gd name="T3" fmla="*/ 4 h 75"/>
                <a:gd name="T4" fmla="*/ 43 w 266"/>
                <a:gd name="T5" fmla="*/ 3 h 75"/>
                <a:gd name="T6" fmla="*/ 52 w 266"/>
                <a:gd name="T7" fmla="*/ 3 h 75"/>
                <a:gd name="T8" fmla="*/ 64 w 266"/>
                <a:gd name="T9" fmla="*/ 1 h 75"/>
                <a:gd name="T10" fmla="*/ 79 w 266"/>
                <a:gd name="T11" fmla="*/ 0 h 75"/>
                <a:gd name="T12" fmla="*/ 95 w 266"/>
                <a:gd name="T13" fmla="*/ 0 h 75"/>
                <a:gd name="T14" fmla="*/ 114 w 266"/>
                <a:gd name="T15" fmla="*/ 0 h 75"/>
                <a:gd name="T16" fmla="*/ 134 w 266"/>
                <a:gd name="T17" fmla="*/ 1 h 75"/>
                <a:gd name="T18" fmla="*/ 158 w 266"/>
                <a:gd name="T19" fmla="*/ 4 h 75"/>
                <a:gd name="T20" fmla="*/ 182 w 266"/>
                <a:gd name="T21" fmla="*/ 10 h 75"/>
                <a:gd name="T22" fmla="*/ 207 w 266"/>
                <a:gd name="T23" fmla="*/ 17 h 75"/>
                <a:gd name="T24" fmla="*/ 232 w 266"/>
                <a:gd name="T25" fmla="*/ 29 h 75"/>
                <a:gd name="T26" fmla="*/ 233 w 266"/>
                <a:gd name="T27" fmla="*/ 29 h 75"/>
                <a:gd name="T28" fmla="*/ 236 w 266"/>
                <a:gd name="T29" fmla="*/ 32 h 75"/>
                <a:gd name="T30" fmla="*/ 239 w 266"/>
                <a:gd name="T31" fmla="*/ 35 h 75"/>
                <a:gd name="T32" fmla="*/ 245 w 266"/>
                <a:gd name="T33" fmla="*/ 40 h 75"/>
                <a:gd name="T34" fmla="*/ 249 w 266"/>
                <a:gd name="T35" fmla="*/ 44 h 75"/>
                <a:gd name="T36" fmla="*/ 254 w 266"/>
                <a:gd name="T37" fmla="*/ 50 h 75"/>
                <a:gd name="T38" fmla="*/ 258 w 266"/>
                <a:gd name="T39" fmla="*/ 54 h 75"/>
                <a:gd name="T40" fmla="*/ 263 w 266"/>
                <a:gd name="T41" fmla="*/ 59 h 75"/>
                <a:gd name="T42" fmla="*/ 264 w 266"/>
                <a:gd name="T43" fmla="*/ 63 h 75"/>
                <a:gd name="T44" fmla="*/ 266 w 266"/>
                <a:gd name="T45" fmla="*/ 66 h 75"/>
                <a:gd name="T46" fmla="*/ 264 w 266"/>
                <a:gd name="T47" fmla="*/ 69 h 75"/>
                <a:gd name="T48" fmla="*/ 260 w 266"/>
                <a:gd name="T49" fmla="*/ 70 h 75"/>
                <a:gd name="T50" fmla="*/ 254 w 266"/>
                <a:gd name="T51" fmla="*/ 69 h 75"/>
                <a:gd name="T52" fmla="*/ 243 w 266"/>
                <a:gd name="T53" fmla="*/ 68 h 75"/>
                <a:gd name="T54" fmla="*/ 230 w 266"/>
                <a:gd name="T55" fmla="*/ 66 h 75"/>
                <a:gd name="T56" fmla="*/ 214 w 266"/>
                <a:gd name="T57" fmla="*/ 65 h 75"/>
                <a:gd name="T58" fmla="*/ 196 w 266"/>
                <a:gd name="T59" fmla="*/ 62 h 75"/>
                <a:gd name="T60" fmla="*/ 177 w 266"/>
                <a:gd name="T61" fmla="*/ 60 h 75"/>
                <a:gd name="T62" fmla="*/ 157 w 266"/>
                <a:gd name="T63" fmla="*/ 59 h 75"/>
                <a:gd name="T64" fmla="*/ 136 w 266"/>
                <a:gd name="T65" fmla="*/ 59 h 75"/>
                <a:gd name="T66" fmla="*/ 115 w 266"/>
                <a:gd name="T67" fmla="*/ 59 h 75"/>
                <a:gd name="T68" fmla="*/ 95 w 266"/>
                <a:gd name="T69" fmla="*/ 60 h 75"/>
                <a:gd name="T70" fmla="*/ 76 w 266"/>
                <a:gd name="T71" fmla="*/ 65 h 75"/>
                <a:gd name="T72" fmla="*/ 58 w 266"/>
                <a:gd name="T73" fmla="*/ 70 h 75"/>
                <a:gd name="T74" fmla="*/ 43 w 266"/>
                <a:gd name="T75" fmla="*/ 73 h 75"/>
                <a:gd name="T76" fmla="*/ 30 w 266"/>
                <a:gd name="T77" fmla="*/ 75 h 75"/>
                <a:gd name="T78" fmla="*/ 20 w 266"/>
                <a:gd name="T79" fmla="*/ 72 h 75"/>
                <a:gd name="T80" fmla="*/ 11 w 266"/>
                <a:gd name="T81" fmla="*/ 68 h 75"/>
                <a:gd name="T82" fmla="*/ 5 w 266"/>
                <a:gd name="T83" fmla="*/ 62 h 75"/>
                <a:gd name="T84" fmla="*/ 0 w 266"/>
                <a:gd name="T85" fmla="*/ 53 h 75"/>
                <a:gd name="T86" fmla="*/ 0 w 266"/>
                <a:gd name="T87" fmla="*/ 44 h 75"/>
                <a:gd name="T88" fmla="*/ 2 w 266"/>
                <a:gd name="T89" fmla="*/ 35 h 75"/>
                <a:gd name="T90" fmla="*/ 6 w 266"/>
                <a:gd name="T91" fmla="*/ 25 h 75"/>
                <a:gd name="T92" fmla="*/ 14 w 266"/>
                <a:gd name="T93" fmla="*/ 17 h 75"/>
                <a:gd name="T94" fmla="*/ 24 w 266"/>
                <a:gd name="T95" fmla="*/ 10 h 75"/>
                <a:gd name="T96" fmla="*/ 36 w 266"/>
                <a:gd name="T97" fmla="*/ 6 h 75"/>
                <a:gd name="T98" fmla="*/ 36 w 266"/>
                <a:gd name="T99" fmla="*/ 6 h 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6"/>
                <a:gd name="T151" fmla="*/ 0 h 75"/>
                <a:gd name="T152" fmla="*/ 266 w 266"/>
                <a:gd name="T153" fmla="*/ 75 h 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6" h="75">
                  <a:moveTo>
                    <a:pt x="36" y="6"/>
                  </a:moveTo>
                  <a:lnTo>
                    <a:pt x="39" y="4"/>
                  </a:lnTo>
                  <a:lnTo>
                    <a:pt x="43" y="3"/>
                  </a:lnTo>
                  <a:lnTo>
                    <a:pt x="52" y="3"/>
                  </a:lnTo>
                  <a:lnTo>
                    <a:pt x="64" y="1"/>
                  </a:lnTo>
                  <a:lnTo>
                    <a:pt x="79" y="0"/>
                  </a:lnTo>
                  <a:lnTo>
                    <a:pt x="95" y="0"/>
                  </a:lnTo>
                  <a:lnTo>
                    <a:pt x="114" y="0"/>
                  </a:lnTo>
                  <a:lnTo>
                    <a:pt x="134" y="1"/>
                  </a:lnTo>
                  <a:lnTo>
                    <a:pt x="158" y="4"/>
                  </a:lnTo>
                  <a:lnTo>
                    <a:pt x="182" y="10"/>
                  </a:lnTo>
                  <a:lnTo>
                    <a:pt x="207" y="17"/>
                  </a:lnTo>
                  <a:lnTo>
                    <a:pt x="232" y="29"/>
                  </a:lnTo>
                  <a:lnTo>
                    <a:pt x="233" y="29"/>
                  </a:lnTo>
                  <a:lnTo>
                    <a:pt x="236" y="32"/>
                  </a:lnTo>
                  <a:lnTo>
                    <a:pt x="239" y="35"/>
                  </a:lnTo>
                  <a:lnTo>
                    <a:pt x="245" y="40"/>
                  </a:lnTo>
                  <a:lnTo>
                    <a:pt x="249" y="44"/>
                  </a:lnTo>
                  <a:lnTo>
                    <a:pt x="254" y="50"/>
                  </a:lnTo>
                  <a:lnTo>
                    <a:pt x="258" y="54"/>
                  </a:lnTo>
                  <a:lnTo>
                    <a:pt x="263" y="59"/>
                  </a:lnTo>
                  <a:lnTo>
                    <a:pt x="264" y="63"/>
                  </a:lnTo>
                  <a:lnTo>
                    <a:pt x="266" y="66"/>
                  </a:lnTo>
                  <a:lnTo>
                    <a:pt x="264" y="69"/>
                  </a:lnTo>
                  <a:lnTo>
                    <a:pt x="260" y="70"/>
                  </a:lnTo>
                  <a:lnTo>
                    <a:pt x="254" y="69"/>
                  </a:lnTo>
                  <a:lnTo>
                    <a:pt x="243" y="68"/>
                  </a:lnTo>
                  <a:lnTo>
                    <a:pt x="230" y="66"/>
                  </a:lnTo>
                  <a:lnTo>
                    <a:pt x="214" y="65"/>
                  </a:lnTo>
                  <a:lnTo>
                    <a:pt x="196" y="62"/>
                  </a:lnTo>
                  <a:lnTo>
                    <a:pt x="177" y="60"/>
                  </a:lnTo>
                  <a:lnTo>
                    <a:pt x="157" y="59"/>
                  </a:lnTo>
                  <a:lnTo>
                    <a:pt x="136" y="59"/>
                  </a:lnTo>
                  <a:lnTo>
                    <a:pt x="115" y="59"/>
                  </a:lnTo>
                  <a:lnTo>
                    <a:pt x="95" y="60"/>
                  </a:lnTo>
                  <a:lnTo>
                    <a:pt x="76" y="65"/>
                  </a:lnTo>
                  <a:lnTo>
                    <a:pt x="58" y="70"/>
                  </a:lnTo>
                  <a:lnTo>
                    <a:pt x="43" y="73"/>
                  </a:lnTo>
                  <a:lnTo>
                    <a:pt x="30" y="75"/>
                  </a:lnTo>
                  <a:lnTo>
                    <a:pt x="20" y="72"/>
                  </a:lnTo>
                  <a:lnTo>
                    <a:pt x="11" y="68"/>
                  </a:lnTo>
                  <a:lnTo>
                    <a:pt x="5" y="62"/>
                  </a:lnTo>
                  <a:lnTo>
                    <a:pt x="0" y="53"/>
                  </a:lnTo>
                  <a:lnTo>
                    <a:pt x="0" y="44"/>
                  </a:lnTo>
                  <a:lnTo>
                    <a:pt x="2" y="35"/>
                  </a:lnTo>
                  <a:lnTo>
                    <a:pt x="6" y="25"/>
                  </a:lnTo>
                  <a:lnTo>
                    <a:pt x="14" y="17"/>
                  </a:lnTo>
                  <a:lnTo>
                    <a:pt x="24" y="10"/>
                  </a:lnTo>
                  <a:lnTo>
                    <a:pt x="36" y="6"/>
                  </a:lnTo>
                  <a:close/>
                </a:path>
              </a:pathLst>
            </a:custGeom>
            <a:solidFill>
              <a:srgbClr val="F5FFE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3" name="Freeform 588"/>
            <p:cNvSpPr>
              <a:spLocks/>
            </p:cNvSpPr>
            <p:nvPr/>
          </p:nvSpPr>
          <p:spPr bwMode="auto">
            <a:xfrm>
              <a:off x="3487" y="2462"/>
              <a:ext cx="5" cy="4"/>
            </a:xfrm>
            <a:custGeom>
              <a:avLst/>
              <a:gdLst>
                <a:gd name="T0" fmla="*/ 16 w 16"/>
                <a:gd name="T1" fmla="*/ 0 h 11"/>
                <a:gd name="T2" fmla="*/ 2 w 16"/>
                <a:gd name="T3" fmla="*/ 0 h 11"/>
                <a:gd name="T4" fmla="*/ 2 w 16"/>
                <a:gd name="T5" fmla="*/ 1 h 11"/>
                <a:gd name="T6" fmla="*/ 0 w 16"/>
                <a:gd name="T7" fmla="*/ 3 h 11"/>
                <a:gd name="T8" fmla="*/ 5 w 16"/>
                <a:gd name="T9" fmla="*/ 7 h 11"/>
                <a:gd name="T10" fmla="*/ 9 w 16"/>
                <a:gd name="T11" fmla="*/ 11 h 11"/>
                <a:gd name="T12" fmla="*/ 16 w 16"/>
                <a:gd name="T13" fmla="*/ 4 h 11"/>
                <a:gd name="T14" fmla="*/ 16 w 16"/>
                <a:gd name="T15" fmla="*/ 0 h 11"/>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11"/>
                <a:gd name="T26" fmla="*/ 16 w 16"/>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11">
                  <a:moveTo>
                    <a:pt x="16" y="0"/>
                  </a:moveTo>
                  <a:lnTo>
                    <a:pt x="2" y="0"/>
                  </a:lnTo>
                  <a:lnTo>
                    <a:pt x="2" y="1"/>
                  </a:lnTo>
                  <a:lnTo>
                    <a:pt x="0" y="3"/>
                  </a:lnTo>
                  <a:lnTo>
                    <a:pt x="5" y="7"/>
                  </a:lnTo>
                  <a:lnTo>
                    <a:pt x="9" y="11"/>
                  </a:lnTo>
                  <a:lnTo>
                    <a:pt x="16" y="4"/>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4" name="Freeform 589"/>
            <p:cNvSpPr>
              <a:spLocks/>
            </p:cNvSpPr>
            <p:nvPr/>
          </p:nvSpPr>
          <p:spPr bwMode="auto">
            <a:xfrm>
              <a:off x="3481" y="2463"/>
              <a:ext cx="9" cy="10"/>
            </a:xfrm>
            <a:custGeom>
              <a:avLst/>
              <a:gdLst>
                <a:gd name="T0" fmla="*/ 18 w 28"/>
                <a:gd name="T1" fmla="*/ 0 h 30"/>
                <a:gd name="T2" fmla="*/ 12 w 28"/>
                <a:gd name="T3" fmla="*/ 5 h 30"/>
                <a:gd name="T4" fmla="*/ 12 w 28"/>
                <a:gd name="T5" fmla="*/ 5 h 30"/>
                <a:gd name="T6" fmla="*/ 6 w 28"/>
                <a:gd name="T7" fmla="*/ 13 h 30"/>
                <a:gd name="T8" fmla="*/ 0 w 28"/>
                <a:gd name="T9" fmla="*/ 22 h 30"/>
                <a:gd name="T10" fmla="*/ 6 w 28"/>
                <a:gd name="T11" fmla="*/ 26 h 30"/>
                <a:gd name="T12" fmla="*/ 12 w 28"/>
                <a:gd name="T13" fmla="*/ 30 h 30"/>
                <a:gd name="T14" fmla="*/ 18 w 28"/>
                <a:gd name="T15" fmla="*/ 22 h 30"/>
                <a:gd name="T16" fmla="*/ 24 w 28"/>
                <a:gd name="T17" fmla="*/ 14 h 30"/>
                <a:gd name="T18" fmla="*/ 28 w 28"/>
                <a:gd name="T19" fmla="*/ 8 h 30"/>
                <a:gd name="T20" fmla="*/ 23 w 28"/>
                <a:gd name="T21" fmla="*/ 4 h 30"/>
                <a:gd name="T22" fmla="*/ 18 w 28"/>
                <a:gd name="T23" fmla="*/ 0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
                <a:gd name="T37" fmla="*/ 0 h 30"/>
                <a:gd name="T38" fmla="*/ 28 w 28"/>
                <a:gd name="T39" fmla="*/ 30 h 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 h="30">
                  <a:moveTo>
                    <a:pt x="18" y="0"/>
                  </a:moveTo>
                  <a:lnTo>
                    <a:pt x="12" y="5"/>
                  </a:lnTo>
                  <a:lnTo>
                    <a:pt x="6" y="13"/>
                  </a:lnTo>
                  <a:lnTo>
                    <a:pt x="0" y="22"/>
                  </a:lnTo>
                  <a:lnTo>
                    <a:pt x="6" y="26"/>
                  </a:lnTo>
                  <a:lnTo>
                    <a:pt x="12" y="30"/>
                  </a:lnTo>
                  <a:lnTo>
                    <a:pt x="18" y="22"/>
                  </a:lnTo>
                  <a:lnTo>
                    <a:pt x="24" y="14"/>
                  </a:lnTo>
                  <a:lnTo>
                    <a:pt x="28" y="8"/>
                  </a:lnTo>
                  <a:lnTo>
                    <a:pt x="23" y="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5" name="Freeform 590"/>
            <p:cNvSpPr>
              <a:spLocks/>
            </p:cNvSpPr>
            <p:nvPr/>
          </p:nvSpPr>
          <p:spPr bwMode="auto">
            <a:xfrm>
              <a:off x="3478" y="2466"/>
              <a:ext cx="7" cy="12"/>
            </a:xfrm>
            <a:custGeom>
              <a:avLst/>
              <a:gdLst>
                <a:gd name="T0" fmla="*/ 7 w 19"/>
                <a:gd name="T1" fmla="*/ 14 h 37"/>
                <a:gd name="T2" fmla="*/ 16 w 19"/>
                <a:gd name="T3" fmla="*/ 0 h 37"/>
                <a:gd name="T4" fmla="*/ 2 w 19"/>
                <a:gd name="T5" fmla="*/ 25 h 37"/>
                <a:gd name="T6" fmla="*/ 0 w 19"/>
                <a:gd name="T7" fmla="*/ 31 h 37"/>
                <a:gd name="T8" fmla="*/ 0 w 19"/>
                <a:gd name="T9" fmla="*/ 37 h 37"/>
                <a:gd name="T10" fmla="*/ 7 w 19"/>
                <a:gd name="T11" fmla="*/ 37 h 37"/>
                <a:gd name="T12" fmla="*/ 15 w 19"/>
                <a:gd name="T13" fmla="*/ 37 h 37"/>
                <a:gd name="T14" fmla="*/ 15 w 19"/>
                <a:gd name="T15" fmla="*/ 34 h 37"/>
                <a:gd name="T16" fmla="*/ 16 w 19"/>
                <a:gd name="T17" fmla="*/ 25 h 37"/>
                <a:gd name="T18" fmla="*/ 19 w 19"/>
                <a:gd name="T19" fmla="*/ 21 h 37"/>
                <a:gd name="T20" fmla="*/ 13 w 19"/>
                <a:gd name="T21" fmla="*/ 18 h 37"/>
                <a:gd name="T22" fmla="*/ 7 w 19"/>
                <a:gd name="T23" fmla="*/ 14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37"/>
                <a:gd name="T38" fmla="*/ 19 w 19"/>
                <a:gd name="T39" fmla="*/ 37 h 3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37">
                  <a:moveTo>
                    <a:pt x="7" y="14"/>
                  </a:moveTo>
                  <a:lnTo>
                    <a:pt x="16" y="0"/>
                  </a:lnTo>
                  <a:lnTo>
                    <a:pt x="2" y="25"/>
                  </a:lnTo>
                  <a:lnTo>
                    <a:pt x="0" y="31"/>
                  </a:lnTo>
                  <a:lnTo>
                    <a:pt x="0" y="37"/>
                  </a:lnTo>
                  <a:lnTo>
                    <a:pt x="7" y="37"/>
                  </a:lnTo>
                  <a:lnTo>
                    <a:pt x="15" y="37"/>
                  </a:lnTo>
                  <a:lnTo>
                    <a:pt x="15" y="34"/>
                  </a:lnTo>
                  <a:lnTo>
                    <a:pt x="16" y="25"/>
                  </a:lnTo>
                  <a:lnTo>
                    <a:pt x="19" y="21"/>
                  </a:lnTo>
                  <a:lnTo>
                    <a:pt x="13" y="18"/>
                  </a:lnTo>
                  <a:lnTo>
                    <a:pt x="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6" name="Freeform 591"/>
            <p:cNvSpPr>
              <a:spLocks/>
            </p:cNvSpPr>
            <p:nvPr/>
          </p:nvSpPr>
          <p:spPr bwMode="auto">
            <a:xfrm>
              <a:off x="3478" y="2476"/>
              <a:ext cx="5" cy="5"/>
            </a:xfrm>
            <a:custGeom>
              <a:avLst/>
              <a:gdLst>
                <a:gd name="T0" fmla="*/ 0 w 13"/>
                <a:gd name="T1" fmla="*/ 6 h 14"/>
                <a:gd name="T2" fmla="*/ 0 w 13"/>
                <a:gd name="T3" fmla="*/ 9 h 14"/>
                <a:gd name="T4" fmla="*/ 7 w 13"/>
                <a:gd name="T5" fmla="*/ 14 h 14"/>
                <a:gd name="T6" fmla="*/ 10 w 13"/>
                <a:gd name="T7" fmla="*/ 8 h 14"/>
                <a:gd name="T8" fmla="*/ 13 w 13"/>
                <a:gd name="T9" fmla="*/ 2 h 14"/>
                <a:gd name="T10" fmla="*/ 10 w 13"/>
                <a:gd name="T11" fmla="*/ 0 h 14"/>
                <a:gd name="T12" fmla="*/ 7 w 13"/>
                <a:gd name="T13" fmla="*/ 6 h 14"/>
                <a:gd name="T14" fmla="*/ 0 w 13"/>
                <a:gd name="T15" fmla="*/ 6 h 14"/>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4"/>
                <a:gd name="T26" fmla="*/ 13 w 13"/>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4">
                  <a:moveTo>
                    <a:pt x="0" y="6"/>
                  </a:moveTo>
                  <a:lnTo>
                    <a:pt x="0" y="9"/>
                  </a:lnTo>
                  <a:lnTo>
                    <a:pt x="7" y="14"/>
                  </a:lnTo>
                  <a:lnTo>
                    <a:pt x="10" y="8"/>
                  </a:lnTo>
                  <a:lnTo>
                    <a:pt x="13" y="2"/>
                  </a:lnTo>
                  <a:lnTo>
                    <a:pt x="10" y="0"/>
                  </a:lnTo>
                  <a:lnTo>
                    <a:pt x="7"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7" name="Freeform 592"/>
            <p:cNvSpPr>
              <a:spLocks/>
            </p:cNvSpPr>
            <p:nvPr/>
          </p:nvSpPr>
          <p:spPr bwMode="auto">
            <a:xfrm>
              <a:off x="3481" y="2471"/>
              <a:ext cx="16" cy="10"/>
            </a:xfrm>
            <a:custGeom>
              <a:avLst/>
              <a:gdLst>
                <a:gd name="T0" fmla="*/ 0 w 48"/>
                <a:gd name="T1" fmla="*/ 30 h 31"/>
                <a:gd name="T2" fmla="*/ 3 w 48"/>
                <a:gd name="T3" fmla="*/ 31 h 31"/>
                <a:gd name="T4" fmla="*/ 15 w 48"/>
                <a:gd name="T5" fmla="*/ 30 h 31"/>
                <a:gd name="T6" fmla="*/ 26 w 48"/>
                <a:gd name="T7" fmla="*/ 25 h 31"/>
                <a:gd name="T8" fmla="*/ 48 w 48"/>
                <a:gd name="T9" fmla="*/ 12 h 31"/>
                <a:gd name="T10" fmla="*/ 45 w 48"/>
                <a:gd name="T11" fmla="*/ 6 h 31"/>
                <a:gd name="T12" fmla="*/ 42 w 48"/>
                <a:gd name="T13" fmla="*/ 0 h 31"/>
                <a:gd name="T14" fmla="*/ 26 w 48"/>
                <a:gd name="T15" fmla="*/ 10 h 31"/>
                <a:gd name="T16" fmla="*/ 9 w 48"/>
                <a:gd name="T17" fmla="*/ 15 h 31"/>
                <a:gd name="T18" fmla="*/ 3 w 48"/>
                <a:gd name="T19" fmla="*/ 16 h 31"/>
                <a:gd name="T20" fmla="*/ 3 w 48"/>
                <a:gd name="T21" fmla="*/ 24 h 31"/>
                <a:gd name="T22" fmla="*/ 0 w 48"/>
                <a:gd name="T23" fmla="*/ 3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
                <a:gd name="T37" fmla="*/ 0 h 31"/>
                <a:gd name="T38" fmla="*/ 48 w 48"/>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 h="31">
                  <a:moveTo>
                    <a:pt x="0" y="30"/>
                  </a:moveTo>
                  <a:lnTo>
                    <a:pt x="3" y="31"/>
                  </a:lnTo>
                  <a:lnTo>
                    <a:pt x="15" y="30"/>
                  </a:lnTo>
                  <a:lnTo>
                    <a:pt x="26" y="25"/>
                  </a:lnTo>
                  <a:lnTo>
                    <a:pt x="48" y="12"/>
                  </a:lnTo>
                  <a:lnTo>
                    <a:pt x="45" y="6"/>
                  </a:lnTo>
                  <a:lnTo>
                    <a:pt x="42" y="0"/>
                  </a:lnTo>
                  <a:lnTo>
                    <a:pt x="26" y="10"/>
                  </a:lnTo>
                  <a:lnTo>
                    <a:pt x="9" y="15"/>
                  </a:lnTo>
                  <a:lnTo>
                    <a:pt x="3" y="16"/>
                  </a:lnTo>
                  <a:lnTo>
                    <a:pt x="3" y="24"/>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8" name="Freeform 593"/>
            <p:cNvSpPr>
              <a:spLocks/>
            </p:cNvSpPr>
            <p:nvPr/>
          </p:nvSpPr>
          <p:spPr bwMode="auto">
            <a:xfrm>
              <a:off x="3494" y="2472"/>
              <a:ext cx="3" cy="3"/>
            </a:xfrm>
            <a:custGeom>
              <a:avLst/>
              <a:gdLst>
                <a:gd name="T0" fmla="*/ 8 w 9"/>
                <a:gd name="T1" fmla="*/ 10 h 10"/>
                <a:gd name="T2" fmla="*/ 8 w 9"/>
                <a:gd name="T3" fmla="*/ 10 h 10"/>
                <a:gd name="T4" fmla="*/ 9 w 9"/>
                <a:gd name="T5" fmla="*/ 8 h 10"/>
                <a:gd name="T6" fmla="*/ 0 w 9"/>
                <a:gd name="T7" fmla="*/ 0 h 10"/>
                <a:gd name="T8" fmla="*/ 5 w 9"/>
                <a:gd name="T9" fmla="*/ 4 h 10"/>
                <a:gd name="T10" fmla="*/ 8 w 9"/>
                <a:gd name="T11" fmla="*/ 10 h 10"/>
                <a:gd name="T12" fmla="*/ 0 60000 65536"/>
                <a:gd name="T13" fmla="*/ 0 60000 65536"/>
                <a:gd name="T14" fmla="*/ 0 60000 65536"/>
                <a:gd name="T15" fmla="*/ 0 60000 65536"/>
                <a:gd name="T16" fmla="*/ 0 60000 65536"/>
                <a:gd name="T17" fmla="*/ 0 60000 65536"/>
                <a:gd name="T18" fmla="*/ 0 w 9"/>
                <a:gd name="T19" fmla="*/ 0 h 10"/>
                <a:gd name="T20" fmla="*/ 9 w 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 h="10">
                  <a:moveTo>
                    <a:pt x="8" y="10"/>
                  </a:moveTo>
                  <a:lnTo>
                    <a:pt x="8" y="10"/>
                  </a:lnTo>
                  <a:lnTo>
                    <a:pt x="9" y="8"/>
                  </a:lnTo>
                  <a:lnTo>
                    <a:pt x="0" y="0"/>
                  </a:lnTo>
                  <a:lnTo>
                    <a:pt x="5" y="4"/>
                  </a:lnTo>
                  <a:lnTo>
                    <a:pt x="8"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9" name="Freeform 594"/>
            <p:cNvSpPr>
              <a:spLocks/>
            </p:cNvSpPr>
            <p:nvPr/>
          </p:nvSpPr>
          <p:spPr bwMode="auto">
            <a:xfrm>
              <a:off x="3494" y="2470"/>
              <a:ext cx="5" cy="4"/>
            </a:xfrm>
            <a:custGeom>
              <a:avLst/>
              <a:gdLst>
                <a:gd name="T0" fmla="*/ 9 w 15"/>
                <a:gd name="T1" fmla="*/ 14 h 14"/>
                <a:gd name="T2" fmla="*/ 15 w 15"/>
                <a:gd name="T3" fmla="*/ 9 h 14"/>
                <a:gd name="T4" fmla="*/ 11 w 15"/>
                <a:gd name="T5" fmla="*/ 4 h 14"/>
                <a:gd name="T6" fmla="*/ 6 w 15"/>
                <a:gd name="T7" fmla="*/ 0 h 14"/>
                <a:gd name="T8" fmla="*/ 0 w 15"/>
                <a:gd name="T9" fmla="*/ 6 h 14"/>
                <a:gd name="T10" fmla="*/ 9 w 15"/>
                <a:gd name="T11" fmla="*/ 14 h 14"/>
                <a:gd name="T12" fmla="*/ 0 60000 65536"/>
                <a:gd name="T13" fmla="*/ 0 60000 65536"/>
                <a:gd name="T14" fmla="*/ 0 60000 65536"/>
                <a:gd name="T15" fmla="*/ 0 60000 65536"/>
                <a:gd name="T16" fmla="*/ 0 60000 65536"/>
                <a:gd name="T17" fmla="*/ 0 60000 65536"/>
                <a:gd name="T18" fmla="*/ 0 w 15"/>
                <a:gd name="T19" fmla="*/ 0 h 14"/>
                <a:gd name="T20" fmla="*/ 15 w 1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5" h="14">
                  <a:moveTo>
                    <a:pt x="9" y="14"/>
                  </a:moveTo>
                  <a:lnTo>
                    <a:pt x="15" y="9"/>
                  </a:lnTo>
                  <a:lnTo>
                    <a:pt x="11" y="4"/>
                  </a:lnTo>
                  <a:lnTo>
                    <a:pt x="6" y="0"/>
                  </a:lnTo>
                  <a:lnTo>
                    <a:pt x="0" y="6"/>
                  </a:lnTo>
                  <a:lnTo>
                    <a:pt x="9"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0" name="Freeform 595"/>
            <p:cNvSpPr>
              <a:spLocks/>
            </p:cNvSpPr>
            <p:nvPr/>
          </p:nvSpPr>
          <p:spPr bwMode="auto">
            <a:xfrm>
              <a:off x="3496" y="2461"/>
              <a:ext cx="9" cy="12"/>
            </a:xfrm>
            <a:custGeom>
              <a:avLst/>
              <a:gdLst>
                <a:gd name="T0" fmla="*/ 10 w 28"/>
                <a:gd name="T1" fmla="*/ 34 h 34"/>
                <a:gd name="T2" fmla="*/ 14 w 28"/>
                <a:gd name="T3" fmla="*/ 29 h 34"/>
                <a:gd name="T4" fmla="*/ 20 w 28"/>
                <a:gd name="T5" fmla="*/ 20 h 34"/>
                <a:gd name="T6" fmla="*/ 28 w 28"/>
                <a:gd name="T7" fmla="*/ 6 h 34"/>
                <a:gd name="T8" fmla="*/ 22 w 28"/>
                <a:gd name="T9" fmla="*/ 3 h 34"/>
                <a:gd name="T10" fmla="*/ 16 w 28"/>
                <a:gd name="T11" fmla="*/ 0 h 34"/>
                <a:gd name="T12" fmla="*/ 14 w 28"/>
                <a:gd name="T13" fmla="*/ 3 h 34"/>
                <a:gd name="T14" fmla="*/ 0 w 28"/>
                <a:gd name="T15" fmla="*/ 25 h 34"/>
                <a:gd name="T16" fmla="*/ 6 w 28"/>
                <a:gd name="T17" fmla="*/ 29 h 34"/>
                <a:gd name="T18" fmla="*/ 10 w 28"/>
                <a:gd name="T19" fmla="*/ 34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34"/>
                <a:gd name="T32" fmla="*/ 28 w 28"/>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34">
                  <a:moveTo>
                    <a:pt x="10" y="34"/>
                  </a:moveTo>
                  <a:lnTo>
                    <a:pt x="14" y="29"/>
                  </a:lnTo>
                  <a:lnTo>
                    <a:pt x="20" y="20"/>
                  </a:lnTo>
                  <a:lnTo>
                    <a:pt x="28" y="6"/>
                  </a:lnTo>
                  <a:lnTo>
                    <a:pt x="22" y="3"/>
                  </a:lnTo>
                  <a:lnTo>
                    <a:pt x="16" y="0"/>
                  </a:lnTo>
                  <a:lnTo>
                    <a:pt x="14" y="3"/>
                  </a:lnTo>
                  <a:lnTo>
                    <a:pt x="0" y="25"/>
                  </a:lnTo>
                  <a:lnTo>
                    <a:pt x="6" y="29"/>
                  </a:lnTo>
                  <a:lnTo>
                    <a:pt x="1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1" name="Freeform 596"/>
            <p:cNvSpPr>
              <a:spLocks/>
            </p:cNvSpPr>
            <p:nvPr/>
          </p:nvSpPr>
          <p:spPr bwMode="auto">
            <a:xfrm>
              <a:off x="3500" y="2455"/>
              <a:ext cx="8" cy="8"/>
            </a:xfrm>
            <a:custGeom>
              <a:avLst/>
              <a:gdLst>
                <a:gd name="T0" fmla="*/ 14 w 22"/>
                <a:gd name="T1" fmla="*/ 26 h 26"/>
                <a:gd name="T2" fmla="*/ 22 w 22"/>
                <a:gd name="T3" fmla="*/ 6 h 26"/>
                <a:gd name="T4" fmla="*/ 20 w 22"/>
                <a:gd name="T5" fmla="*/ 15 h 26"/>
                <a:gd name="T6" fmla="*/ 22 w 22"/>
                <a:gd name="T7" fmla="*/ 8 h 26"/>
                <a:gd name="T8" fmla="*/ 22 w 22"/>
                <a:gd name="T9" fmla="*/ 0 h 26"/>
                <a:gd name="T10" fmla="*/ 15 w 22"/>
                <a:gd name="T11" fmla="*/ 0 h 26"/>
                <a:gd name="T12" fmla="*/ 8 w 22"/>
                <a:gd name="T13" fmla="*/ 0 h 26"/>
                <a:gd name="T14" fmla="*/ 8 w 22"/>
                <a:gd name="T15" fmla="*/ 2 h 26"/>
                <a:gd name="T16" fmla="*/ 5 w 22"/>
                <a:gd name="T17" fmla="*/ 9 h 26"/>
                <a:gd name="T18" fmla="*/ 0 w 22"/>
                <a:gd name="T19" fmla="*/ 20 h 26"/>
                <a:gd name="T20" fmla="*/ 8 w 22"/>
                <a:gd name="T21" fmla="*/ 23 h 26"/>
                <a:gd name="T22" fmla="*/ 14 w 22"/>
                <a:gd name="T23" fmla="*/ 26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6"/>
                <a:gd name="T38" fmla="*/ 22 w 22"/>
                <a:gd name="T39" fmla="*/ 26 h 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6">
                  <a:moveTo>
                    <a:pt x="14" y="26"/>
                  </a:moveTo>
                  <a:lnTo>
                    <a:pt x="22" y="6"/>
                  </a:lnTo>
                  <a:lnTo>
                    <a:pt x="20" y="15"/>
                  </a:lnTo>
                  <a:lnTo>
                    <a:pt x="22" y="8"/>
                  </a:lnTo>
                  <a:lnTo>
                    <a:pt x="22" y="0"/>
                  </a:lnTo>
                  <a:lnTo>
                    <a:pt x="15" y="0"/>
                  </a:lnTo>
                  <a:lnTo>
                    <a:pt x="8" y="0"/>
                  </a:lnTo>
                  <a:lnTo>
                    <a:pt x="8" y="2"/>
                  </a:lnTo>
                  <a:lnTo>
                    <a:pt x="5" y="9"/>
                  </a:lnTo>
                  <a:lnTo>
                    <a:pt x="0" y="20"/>
                  </a:lnTo>
                  <a:lnTo>
                    <a:pt x="8" y="23"/>
                  </a:lnTo>
                  <a:lnTo>
                    <a:pt x="14"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2" name="Freeform 597"/>
            <p:cNvSpPr>
              <a:spLocks/>
            </p:cNvSpPr>
            <p:nvPr/>
          </p:nvSpPr>
          <p:spPr bwMode="auto">
            <a:xfrm>
              <a:off x="3489" y="2452"/>
              <a:ext cx="19" cy="12"/>
            </a:xfrm>
            <a:custGeom>
              <a:avLst/>
              <a:gdLst>
                <a:gd name="T0" fmla="*/ 57 w 57"/>
                <a:gd name="T1" fmla="*/ 8 h 36"/>
                <a:gd name="T2" fmla="*/ 57 w 57"/>
                <a:gd name="T3" fmla="*/ 4 h 36"/>
                <a:gd name="T4" fmla="*/ 47 w 57"/>
                <a:gd name="T5" fmla="*/ 0 h 36"/>
                <a:gd name="T6" fmla="*/ 38 w 57"/>
                <a:gd name="T7" fmla="*/ 1 h 36"/>
                <a:gd name="T8" fmla="*/ 21 w 57"/>
                <a:gd name="T9" fmla="*/ 11 h 36"/>
                <a:gd name="T10" fmla="*/ 0 w 57"/>
                <a:gd name="T11" fmla="*/ 25 h 36"/>
                <a:gd name="T12" fmla="*/ 3 w 57"/>
                <a:gd name="T13" fmla="*/ 31 h 36"/>
                <a:gd name="T14" fmla="*/ 6 w 57"/>
                <a:gd name="T15" fmla="*/ 36 h 36"/>
                <a:gd name="T16" fmla="*/ 27 w 57"/>
                <a:gd name="T17" fmla="*/ 23 h 36"/>
                <a:gd name="T18" fmla="*/ 38 w 57"/>
                <a:gd name="T19" fmla="*/ 16 h 36"/>
                <a:gd name="T20" fmla="*/ 44 w 57"/>
                <a:gd name="T21" fmla="*/ 14 h 36"/>
                <a:gd name="T22" fmla="*/ 49 w 57"/>
                <a:gd name="T23" fmla="*/ 16 h 36"/>
                <a:gd name="T24" fmla="*/ 50 w 57"/>
                <a:gd name="T25" fmla="*/ 8 h 36"/>
                <a:gd name="T26" fmla="*/ 57 w 57"/>
                <a:gd name="T27" fmla="*/ 8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7"/>
                <a:gd name="T43" fmla="*/ 0 h 36"/>
                <a:gd name="T44" fmla="*/ 57 w 57"/>
                <a:gd name="T45" fmla="*/ 36 h 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7" h="36">
                  <a:moveTo>
                    <a:pt x="57" y="8"/>
                  </a:moveTo>
                  <a:lnTo>
                    <a:pt x="57" y="4"/>
                  </a:lnTo>
                  <a:lnTo>
                    <a:pt x="47" y="0"/>
                  </a:lnTo>
                  <a:lnTo>
                    <a:pt x="38" y="1"/>
                  </a:lnTo>
                  <a:lnTo>
                    <a:pt x="21" y="11"/>
                  </a:lnTo>
                  <a:lnTo>
                    <a:pt x="0" y="25"/>
                  </a:lnTo>
                  <a:lnTo>
                    <a:pt x="3" y="31"/>
                  </a:lnTo>
                  <a:lnTo>
                    <a:pt x="6" y="36"/>
                  </a:lnTo>
                  <a:lnTo>
                    <a:pt x="27" y="23"/>
                  </a:lnTo>
                  <a:lnTo>
                    <a:pt x="38" y="16"/>
                  </a:lnTo>
                  <a:lnTo>
                    <a:pt x="44" y="14"/>
                  </a:lnTo>
                  <a:lnTo>
                    <a:pt x="49" y="16"/>
                  </a:lnTo>
                  <a:lnTo>
                    <a:pt x="50" y="8"/>
                  </a:lnTo>
                  <a:lnTo>
                    <a:pt x="57"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3" name="Freeform 598"/>
            <p:cNvSpPr>
              <a:spLocks/>
            </p:cNvSpPr>
            <p:nvPr/>
          </p:nvSpPr>
          <p:spPr bwMode="auto">
            <a:xfrm>
              <a:off x="3487" y="2460"/>
              <a:ext cx="3" cy="2"/>
            </a:xfrm>
            <a:custGeom>
              <a:avLst/>
              <a:gdLst>
                <a:gd name="T0" fmla="*/ 4 w 7"/>
                <a:gd name="T1" fmla="*/ 0 h 6"/>
                <a:gd name="T2" fmla="*/ 0 w 7"/>
                <a:gd name="T3" fmla="*/ 1 h 6"/>
                <a:gd name="T4" fmla="*/ 0 w 7"/>
                <a:gd name="T5" fmla="*/ 6 h 6"/>
                <a:gd name="T6" fmla="*/ 7 w 7"/>
                <a:gd name="T7" fmla="*/ 6 h 6"/>
                <a:gd name="T8" fmla="*/ 4 w 7"/>
                <a:gd name="T9" fmla="*/ 0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0"/>
                  </a:moveTo>
                  <a:lnTo>
                    <a:pt x="0" y="1"/>
                  </a:lnTo>
                  <a:lnTo>
                    <a:pt x="0" y="6"/>
                  </a:lnTo>
                  <a:lnTo>
                    <a:pt x="7" y="6"/>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pSp>
    </p:spTree>
    <p:extLst>
      <p:ext uri="{BB962C8B-B14F-4D97-AF65-F5344CB8AC3E}">
        <p14:creationId xmlns:p14="http://schemas.microsoft.com/office/powerpoint/2010/main" val="5706735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4 Imagen" descr="peter_sellers_inspector_clouseau_pi[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32304" y="1987128"/>
            <a:ext cx="3095625"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a:xfrm>
            <a:off x="1919536" y="908720"/>
            <a:ext cx="8153400" cy="990600"/>
          </a:xfrm>
        </p:spPr>
        <p:txBody>
          <a:bodyPr>
            <a:normAutofit/>
          </a:bodyPr>
          <a:lstStyle/>
          <a:p>
            <a:r>
              <a:rPr lang="es-ES" altLang="es-AR" sz="3600" dirty="0"/>
              <a:t>Juicio de Experto</a:t>
            </a:r>
          </a:p>
        </p:txBody>
      </p:sp>
      <p:sp>
        <p:nvSpPr>
          <p:cNvPr id="23556" name="Rectangle 3"/>
          <p:cNvSpPr>
            <a:spLocks noGrp="1" noChangeArrowheads="1"/>
          </p:cNvSpPr>
          <p:nvPr>
            <p:ph sz="quarter" idx="1"/>
          </p:nvPr>
        </p:nvSpPr>
        <p:spPr>
          <a:xfrm>
            <a:off x="966788" y="1772816"/>
            <a:ext cx="8153400" cy="4495800"/>
          </a:xfrm>
        </p:spPr>
        <p:txBody>
          <a:bodyPr/>
          <a:lstStyle/>
          <a:p>
            <a:pPr>
              <a:lnSpc>
                <a:spcPct val="90000"/>
              </a:lnSpc>
            </a:pPr>
            <a:r>
              <a:rPr lang="es-ES" altLang="es-AR" sz="3200" dirty="0"/>
              <a:t>Es el enfoque de estimaciones mas utilizado en la practica. </a:t>
            </a:r>
          </a:p>
          <a:p>
            <a:pPr>
              <a:lnSpc>
                <a:spcPct val="90000"/>
              </a:lnSpc>
            </a:pPr>
            <a:endParaRPr lang="es-ES" altLang="es-AR" sz="3200" dirty="0"/>
          </a:p>
          <a:p>
            <a:r>
              <a:rPr lang="es-ES" altLang="es-AR" sz="3200" dirty="0"/>
              <a:t>Acerca del 75% de organizaciones de software usan principalmente “juicio de experto" </a:t>
            </a:r>
          </a:p>
          <a:p>
            <a:endParaRPr lang="es-ES" altLang="es-AR" sz="3200" dirty="0"/>
          </a:p>
          <a:p>
            <a:r>
              <a:rPr lang="es-ES" altLang="es-AR" sz="3200" dirty="0"/>
              <a:t>Experto en qué?</a:t>
            </a:r>
          </a:p>
        </p:txBody>
      </p:sp>
      <p:sp>
        <p:nvSpPr>
          <p:cNvPr id="4" name="4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00C2330B-7598-42CA-96D2-58EAD68B644C}" type="slidenum">
              <a:rPr lang="en-US" altLang="es-AR" sz="1200">
                <a:solidFill>
                  <a:srgbClr val="FFFFFF"/>
                </a:solidFill>
              </a:rPr>
              <a:pPr>
                <a:lnSpc>
                  <a:spcPct val="80000"/>
                </a:lnSpc>
              </a:pPr>
              <a:t>59</a:t>
            </a:fld>
            <a:endParaRPr lang="en-US" altLang="es-AR" sz="1200">
              <a:solidFill>
                <a:srgbClr val="FFFFFF"/>
              </a:solidFill>
            </a:endParaRPr>
          </a:p>
        </p:txBody>
      </p:sp>
    </p:spTree>
    <p:extLst>
      <p:ext uri="{BB962C8B-B14F-4D97-AF65-F5344CB8AC3E}">
        <p14:creationId xmlns:p14="http://schemas.microsoft.com/office/powerpoint/2010/main" val="2474335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528048" y="764704"/>
            <a:ext cx="5672233" cy="6093296"/>
          </a:xfrm>
          <a:prstGeom prst="rect">
            <a:avLst/>
          </a:prstGeom>
        </p:spPr>
      </p:pic>
      <p:sp>
        <p:nvSpPr>
          <p:cNvPr id="17410" name="Rectangle 2"/>
          <p:cNvSpPr>
            <a:spLocks noGrp="1" noChangeArrowheads="1"/>
          </p:cNvSpPr>
          <p:nvPr>
            <p:ph type="title"/>
          </p:nvPr>
        </p:nvSpPr>
        <p:spPr>
          <a:noFill/>
        </p:spPr>
        <p:txBody>
          <a:bodyPr vert="horz" wrap="square" lIns="121120" tIns="59497" rIns="121120" bIns="59497" numCol="1" anchor="ctr" anchorCtr="0" compatLnSpc="1">
            <a:prstTxWarp prst="textNoShape">
              <a:avLst/>
            </a:prstTxWarp>
            <a:normAutofit fontScale="90000"/>
          </a:bodyPr>
          <a:lstStyle/>
          <a:p>
            <a:pPr algn="l" eaLnBrk="1" hangingPunct="1"/>
            <a:r>
              <a:rPr lang="es-ES_tradnl" dirty="0"/>
              <a:t>Definición de Software</a:t>
            </a:r>
          </a:p>
        </p:txBody>
      </p:sp>
      <p:sp>
        <p:nvSpPr>
          <p:cNvPr id="17412" name="Rectangle 3"/>
          <p:cNvSpPr>
            <a:spLocks noGrp="1" noChangeArrowheads="1"/>
          </p:cNvSpPr>
          <p:nvPr>
            <p:ph idx="1"/>
          </p:nvPr>
        </p:nvSpPr>
        <p:spPr/>
        <p:txBody>
          <a:bodyPr>
            <a:normAutofit/>
          </a:bodyPr>
          <a:lstStyle/>
          <a:p>
            <a:pPr eaLnBrk="1" hangingPunct="1">
              <a:lnSpc>
                <a:spcPct val="110000"/>
              </a:lnSpc>
              <a:spcBef>
                <a:spcPts val="667"/>
              </a:spcBef>
              <a:spcAft>
                <a:spcPts val="667"/>
              </a:spcAft>
              <a:buNone/>
            </a:pPr>
            <a:r>
              <a:rPr lang="es-ES_tradnl" sz="3200" b="1" dirty="0"/>
              <a:t>Software, en general, es un set de </a:t>
            </a:r>
            <a:br>
              <a:rPr lang="es-ES_tradnl" sz="3200" b="1" dirty="0"/>
            </a:br>
            <a:r>
              <a:rPr lang="es-ES_tradnl" sz="3200" b="1" dirty="0"/>
              <a:t>programas y  la documentación </a:t>
            </a:r>
            <a:br>
              <a:rPr lang="es-ES_tradnl" sz="3200" b="1" dirty="0"/>
            </a:br>
            <a:r>
              <a:rPr lang="es-ES_tradnl" sz="3200" b="1" dirty="0"/>
              <a:t>que acompaña.</a:t>
            </a:r>
            <a:r>
              <a:rPr lang="es-ES_tradnl" sz="3200" dirty="0"/>
              <a:t> </a:t>
            </a:r>
          </a:p>
          <a:p>
            <a:pPr>
              <a:spcBef>
                <a:spcPts val="400"/>
              </a:spcBef>
              <a:spcAft>
                <a:spcPts val="667"/>
              </a:spcAft>
              <a:buClr>
                <a:schemeClr val="accent2"/>
              </a:buClr>
              <a:buFont typeface="Wingdings" pitchFamily="2" charset="2"/>
              <a:buChar char="§"/>
            </a:pPr>
            <a:r>
              <a:rPr lang="es-ES_tradnl" sz="2667" dirty="0"/>
              <a:t>Existen tres tipos básicos de software. </a:t>
            </a:r>
            <a:br>
              <a:rPr lang="es-ES_tradnl" sz="2667" dirty="0"/>
            </a:br>
            <a:r>
              <a:rPr lang="es-ES_tradnl" sz="2667" dirty="0"/>
              <a:t>Estos son: </a:t>
            </a:r>
          </a:p>
          <a:p>
            <a:pPr marL="685783" lvl="2">
              <a:spcBef>
                <a:spcPts val="400"/>
              </a:spcBef>
              <a:spcAft>
                <a:spcPts val="667"/>
              </a:spcAft>
              <a:buClr>
                <a:schemeClr val="accent2"/>
              </a:buClr>
              <a:buFont typeface="Wingdings" pitchFamily="2" charset="2"/>
              <a:buChar char="§"/>
            </a:pPr>
            <a:r>
              <a:rPr lang="es-ES_tradnl" sz="2667" dirty="0"/>
              <a:t>System software</a:t>
            </a:r>
          </a:p>
          <a:p>
            <a:pPr marL="685783" lvl="2">
              <a:spcBef>
                <a:spcPts val="400"/>
              </a:spcBef>
              <a:spcAft>
                <a:spcPts val="667"/>
              </a:spcAft>
              <a:buClr>
                <a:schemeClr val="accent2"/>
              </a:buClr>
              <a:buFont typeface="Wingdings" pitchFamily="2" charset="2"/>
              <a:buChar char="§"/>
            </a:pPr>
            <a:r>
              <a:rPr lang="es-ES_tradnl" sz="2667" dirty="0"/>
              <a:t>Utilitarios</a:t>
            </a:r>
          </a:p>
          <a:p>
            <a:pPr marL="685783" lvl="2">
              <a:spcBef>
                <a:spcPts val="400"/>
              </a:spcBef>
              <a:spcAft>
                <a:spcPts val="667"/>
              </a:spcAft>
              <a:buClr>
                <a:schemeClr val="accent2"/>
              </a:buClr>
              <a:buFont typeface="Wingdings" pitchFamily="2" charset="2"/>
              <a:buChar char="§"/>
            </a:pPr>
            <a:r>
              <a:rPr lang="es-ES_tradnl" sz="2667" dirty="0"/>
              <a:t>Software de Aplicación</a:t>
            </a:r>
          </a:p>
        </p:txBody>
      </p:sp>
      <p:sp>
        <p:nvSpPr>
          <p:cNvPr id="4" name="Slide Number Placeholder 3"/>
          <p:cNvSpPr>
            <a:spLocks noGrp="1"/>
          </p:cNvSpPr>
          <p:nvPr>
            <p:ph type="sldNum" sz="quarter" idx="12"/>
          </p:nvPr>
        </p:nvSpPr>
        <p:spPr/>
        <p:txBody>
          <a:bodyPr/>
          <a:lstStyle/>
          <a:p>
            <a:fld id="{D77EB563-7530-4964-9FA0-62EE78481E12}" type="slidenum">
              <a:rPr lang="es-AR" smtClean="0"/>
              <a:pPr/>
              <a:t>6</a:t>
            </a:fld>
            <a:endParaRPr lang="es-AR" dirty="0"/>
          </a:p>
        </p:txBody>
      </p:sp>
    </p:spTree>
    <p:extLst>
      <p:ext uri="{BB962C8B-B14F-4D97-AF65-F5344CB8AC3E}">
        <p14:creationId xmlns:p14="http://schemas.microsoft.com/office/powerpoint/2010/main" val="14356868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5"/>
          <p:cNvSpPr>
            <a:spLocks noGrp="1" noChangeArrowheads="1"/>
          </p:cNvSpPr>
          <p:nvPr>
            <p:ph type="title"/>
          </p:nvPr>
        </p:nvSpPr>
        <p:spPr>
          <a:xfrm>
            <a:off x="2217738" y="908720"/>
            <a:ext cx="8153400" cy="990600"/>
          </a:xfrm>
        </p:spPr>
        <p:txBody>
          <a:bodyPr>
            <a:normAutofit/>
          </a:bodyPr>
          <a:lstStyle/>
          <a:p>
            <a:pPr fontAlgn="auto">
              <a:spcAft>
                <a:spcPts val="0"/>
              </a:spcAft>
              <a:defRPr/>
            </a:pPr>
            <a:r>
              <a:rPr lang="es-ES_tradnl" sz="3600" dirty="0"/>
              <a:t>Juicio experto: </a:t>
            </a:r>
            <a:r>
              <a:rPr lang="es-ES_tradnl" sz="3600" dirty="0" err="1"/>
              <a:t>Wideband</a:t>
            </a:r>
            <a:r>
              <a:rPr lang="es-ES_tradnl" sz="3600" dirty="0"/>
              <a:t> Delphi</a:t>
            </a:r>
          </a:p>
        </p:txBody>
      </p:sp>
      <p:sp>
        <p:nvSpPr>
          <p:cNvPr id="127" name="4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7089B6FF-0D28-45EC-B126-D532DD3E10ED}" type="slidenum">
              <a:rPr lang="en-US" altLang="es-AR" sz="1200">
                <a:solidFill>
                  <a:srgbClr val="FFFFFF"/>
                </a:solidFill>
              </a:rPr>
              <a:pPr>
                <a:lnSpc>
                  <a:spcPct val="80000"/>
                </a:lnSpc>
              </a:pPr>
              <a:t>60</a:t>
            </a:fld>
            <a:endParaRPr lang="en-US" altLang="es-AR" sz="1200">
              <a:solidFill>
                <a:srgbClr val="FFFFFF"/>
              </a:solidFill>
            </a:endParaRPr>
          </a:p>
        </p:txBody>
      </p:sp>
      <p:sp>
        <p:nvSpPr>
          <p:cNvPr id="25604" name="Rectangle 6"/>
          <p:cNvSpPr>
            <a:spLocks noGrp="1" noChangeArrowheads="1"/>
          </p:cNvSpPr>
          <p:nvPr>
            <p:ph sz="quarter" idx="1"/>
          </p:nvPr>
        </p:nvSpPr>
        <p:spPr>
          <a:xfrm>
            <a:off x="727911" y="1762125"/>
            <a:ext cx="8235950" cy="4572000"/>
          </a:xfrm>
        </p:spPr>
        <p:txBody>
          <a:bodyPr/>
          <a:lstStyle/>
          <a:p>
            <a:r>
              <a:rPr lang="es-ES_tradnl" altLang="es-AR" sz="3200" dirty="0"/>
              <a:t>Un grupo de personas son informadas y tratan de adivinar lo que costará el desarrollo tanto en esfuerzo, como en duración.</a:t>
            </a:r>
          </a:p>
          <a:p>
            <a:r>
              <a:rPr lang="es-ES_tradnl" altLang="es-AR" sz="3200" dirty="0"/>
              <a:t>Las estimaciones</a:t>
            </a:r>
          </a:p>
          <a:p>
            <a:pPr>
              <a:buFont typeface="Wingdings" panose="05000000000000000000" pitchFamily="2" charset="2"/>
              <a:buNone/>
            </a:pPr>
            <a:r>
              <a:rPr lang="es-ES_tradnl" altLang="es-AR" sz="3200" dirty="0"/>
              <a:t>	en grupo suelen </a:t>
            </a:r>
          </a:p>
          <a:p>
            <a:pPr>
              <a:buFont typeface="Wingdings" panose="05000000000000000000" pitchFamily="2" charset="2"/>
              <a:buNone/>
            </a:pPr>
            <a:r>
              <a:rPr lang="es-ES_tradnl" altLang="es-AR" sz="3200" dirty="0"/>
              <a:t>	ser mejores que </a:t>
            </a:r>
          </a:p>
          <a:p>
            <a:pPr>
              <a:buFont typeface="Wingdings" panose="05000000000000000000" pitchFamily="2" charset="2"/>
              <a:buNone/>
            </a:pPr>
            <a:r>
              <a:rPr lang="es-ES_tradnl" altLang="es-AR" sz="3200" dirty="0"/>
              <a:t>	las individuales.</a:t>
            </a:r>
            <a:endParaRPr lang="es-ES_tradnl" altLang="es-AR" sz="2400" dirty="0"/>
          </a:p>
        </p:txBody>
      </p:sp>
      <p:sp>
        <p:nvSpPr>
          <p:cNvPr id="25605" name="Freeform 7"/>
          <p:cNvSpPr>
            <a:spLocks/>
          </p:cNvSpPr>
          <p:nvPr/>
        </p:nvSpPr>
        <p:spPr bwMode="auto">
          <a:xfrm>
            <a:off x="5761039" y="3475038"/>
            <a:ext cx="4600575" cy="2659062"/>
          </a:xfrm>
          <a:custGeom>
            <a:avLst/>
            <a:gdLst>
              <a:gd name="T0" fmla="*/ 393 w 5794"/>
              <a:gd name="T1" fmla="*/ 529 h 3349"/>
              <a:gd name="T2" fmla="*/ 382 w 5794"/>
              <a:gd name="T3" fmla="*/ 388 h 3349"/>
              <a:gd name="T4" fmla="*/ 420 w 5794"/>
              <a:gd name="T5" fmla="*/ 298 h 3349"/>
              <a:gd name="T6" fmla="*/ 476 w 5794"/>
              <a:gd name="T7" fmla="*/ 410 h 3349"/>
              <a:gd name="T8" fmla="*/ 568 w 5794"/>
              <a:gd name="T9" fmla="*/ 267 h 3349"/>
              <a:gd name="T10" fmla="*/ 1027 w 5794"/>
              <a:gd name="T11" fmla="*/ 65 h 3349"/>
              <a:gd name="T12" fmla="*/ 1353 w 5794"/>
              <a:gd name="T13" fmla="*/ 359 h 3349"/>
              <a:gd name="T14" fmla="*/ 1149 w 5794"/>
              <a:gd name="T15" fmla="*/ 667 h 3349"/>
              <a:gd name="T16" fmla="*/ 957 w 5794"/>
              <a:gd name="T17" fmla="*/ 1031 h 3349"/>
              <a:gd name="T18" fmla="*/ 1060 w 5794"/>
              <a:gd name="T19" fmla="*/ 1736 h 3349"/>
              <a:gd name="T20" fmla="*/ 881 w 5794"/>
              <a:gd name="T21" fmla="*/ 1515 h 3349"/>
              <a:gd name="T22" fmla="*/ 1044 w 5794"/>
              <a:gd name="T23" fmla="*/ 1801 h 3349"/>
              <a:gd name="T24" fmla="*/ 1408 w 5794"/>
              <a:gd name="T25" fmla="*/ 1844 h 3349"/>
              <a:gd name="T26" fmla="*/ 1812 w 5794"/>
              <a:gd name="T27" fmla="*/ 1200 h 3349"/>
              <a:gd name="T28" fmla="*/ 2204 w 5794"/>
              <a:gd name="T29" fmla="*/ 939 h 3349"/>
              <a:gd name="T30" fmla="*/ 2277 w 5794"/>
              <a:gd name="T31" fmla="*/ 1306 h 3349"/>
              <a:gd name="T32" fmla="*/ 2493 w 5794"/>
              <a:gd name="T33" fmla="*/ 1301 h 3349"/>
              <a:gd name="T34" fmla="*/ 2723 w 5794"/>
              <a:gd name="T35" fmla="*/ 1252 h 3349"/>
              <a:gd name="T36" fmla="*/ 2908 w 5794"/>
              <a:gd name="T37" fmla="*/ 1407 h 3349"/>
              <a:gd name="T38" fmla="*/ 2999 w 5794"/>
              <a:gd name="T39" fmla="*/ 1298 h 3349"/>
              <a:gd name="T40" fmla="*/ 2902 w 5794"/>
              <a:gd name="T41" fmla="*/ 1175 h 3349"/>
              <a:gd name="T42" fmla="*/ 2893 w 5794"/>
              <a:gd name="T43" fmla="*/ 952 h 3349"/>
              <a:gd name="T44" fmla="*/ 2964 w 5794"/>
              <a:gd name="T45" fmla="*/ 814 h 3349"/>
              <a:gd name="T46" fmla="*/ 3179 w 5794"/>
              <a:gd name="T47" fmla="*/ 667 h 3349"/>
              <a:gd name="T48" fmla="*/ 3587 w 5794"/>
              <a:gd name="T49" fmla="*/ 786 h 3349"/>
              <a:gd name="T50" fmla="*/ 3593 w 5794"/>
              <a:gd name="T51" fmla="*/ 991 h 3349"/>
              <a:gd name="T52" fmla="*/ 3505 w 5794"/>
              <a:gd name="T53" fmla="*/ 1206 h 3349"/>
              <a:gd name="T54" fmla="*/ 3461 w 5794"/>
              <a:gd name="T55" fmla="*/ 1319 h 3349"/>
              <a:gd name="T56" fmla="*/ 3387 w 5794"/>
              <a:gd name="T57" fmla="*/ 1345 h 3349"/>
              <a:gd name="T58" fmla="*/ 3535 w 5794"/>
              <a:gd name="T59" fmla="*/ 1308 h 3349"/>
              <a:gd name="T60" fmla="*/ 3921 w 5794"/>
              <a:gd name="T61" fmla="*/ 1197 h 3349"/>
              <a:gd name="T62" fmla="*/ 3695 w 5794"/>
              <a:gd name="T63" fmla="*/ 1181 h 3349"/>
              <a:gd name="T64" fmla="*/ 3695 w 5794"/>
              <a:gd name="T65" fmla="*/ 1095 h 3349"/>
              <a:gd name="T66" fmla="*/ 4067 w 5794"/>
              <a:gd name="T67" fmla="*/ 1481 h 3349"/>
              <a:gd name="T68" fmla="*/ 3994 w 5794"/>
              <a:gd name="T69" fmla="*/ 1503 h 3349"/>
              <a:gd name="T70" fmla="*/ 4360 w 5794"/>
              <a:gd name="T71" fmla="*/ 1204 h 3349"/>
              <a:gd name="T72" fmla="*/ 4505 w 5794"/>
              <a:gd name="T73" fmla="*/ 902 h 3349"/>
              <a:gd name="T74" fmla="*/ 4868 w 5794"/>
              <a:gd name="T75" fmla="*/ 1120 h 3349"/>
              <a:gd name="T76" fmla="*/ 4451 w 5794"/>
              <a:gd name="T77" fmla="*/ 1118 h 3349"/>
              <a:gd name="T78" fmla="*/ 4683 w 5794"/>
              <a:gd name="T79" fmla="*/ 1038 h 3349"/>
              <a:gd name="T80" fmla="*/ 4913 w 5794"/>
              <a:gd name="T81" fmla="*/ 1186 h 3349"/>
              <a:gd name="T82" fmla="*/ 4933 w 5794"/>
              <a:gd name="T83" fmla="*/ 1539 h 3349"/>
              <a:gd name="T84" fmla="*/ 5331 w 5794"/>
              <a:gd name="T85" fmla="*/ 2036 h 3349"/>
              <a:gd name="T86" fmla="*/ 4471 w 5794"/>
              <a:gd name="T87" fmla="*/ 2257 h 3349"/>
              <a:gd name="T88" fmla="*/ 4653 w 5794"/>
              <a:gd name="T89" fmla="*/ 2387 h 3349"/>
              <a:gd name="T90" fmla="*/ 5444 w 5794"/>
              <a:gd name="T91" fmla="*/ 2471 h 3349"/>
              <a:gd name="T92" fmla="*/ 4757 w 5794"/>
              <a:gd name="T93" fmla="*/ 2529 h 3349"/>
              <a:gd name="T94" fmla="*/ 4659 w 5794"/>
              <a:gd name="T95" fmla="*/ 2575 h 3349"/>
              <a:gd name="T96" fmla="*/ 4619 w 5794"/>
              <a:gd name="T97" fmla="*/ 2635 h 3349"/>
              <a:gd name="T98" fmla="*/ 4465 w 5794"/>
              <a:gd name="T99" fmla="*/ 2295 h 3349"/>
              <a:gd name="T100" fmla="*/ 3240 w 5794"/>
              <a:gd name="T101" fmla="*/ 2946 h 3349"/>
              <a:gd name="T102" fmla="*/ 3464 w 5794"/>
              <a:gd name="T103" fmla="*/ 2658 h 3349"/>
              <a:gd name="T104" fmla="*/ 3073 w 5794"/>
              <a:gd name="T105" fmla="*/ 2583 h 3349"/>
              <a:gd name="T106" fmla="*/ 2987 w 5794"/>
              <a:gd name="T107" fmla="*/ 3141 h 3349"/>
              <a:gd name="T108" fmla="*/ 2044 w 5794"/>
              <a:gd name="T109" fmla="*/ 2486 h 3349"/>
              <a:gd name="T110" fmla="*/ 1441 w 5794"/>
              <a:gd name="T111" fmla="*/ 3079 h 3349"/>
              <a:gd name="T112" fmla="*/ 1809 w 5794"/>
              <a:gd name="T113" fmla="*/ 2661 h 3349"/>
              <a:gd name="T114" fmla="*/ 1523 w 5794"/>
              <a:gd name="T115" fmla="*/ 2591 h 3349"/>
              <a:gd name="T116" fmla="*/ 1051 w 5794"/>
              <a:gd name="T117" fmla="*/ 2518 h 3349"/>
              <a:gd name="T118" fmla="*/ 886 w 5794"/>
              <a:gd name="T119" fmla="*/ 2696 h 3349"/>
              <a:gd name="T120" fmla="*/ 417 w 5794"/>
              <a:gd name="T121" fmla="*/ 2718 h 3349"/>
              <a:gd name="T122" fmla="*/ 217 w 5794"/>
              <a:gd name="T123" fmla="*/ 3073 h 33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94"/>
              <a:gd name="T187" fmla="*/ 0 h 3349"/>
              <a:gd name="T188" fmla="*/ 5794 w 5794"/>
              <a:gd name="T189" fmla="*/ 3349 h 33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94" h="3349">
                <a:moveTo>
                  <a:pt x="3" y="1674"/>
                </a:moveTo>
                <a:lnTo>
                  <a:pt x="4" y="1664"/>
                </a:lnTo>
                <a:lnTo>
                  <a:pt x="5" y="1652"/>
                </a:lnTo>
                <a:lnTo>
                  <a:pt x="5" y="1641"/>
                </a:lnTo>
                <a:lnTo>
                  <a:pt x="6" y="1629"/>
                </a:lnTo>
                <a:lnTo>
                  <a:pt x="8" y="1619"/>
                </a:lnTo>
                <a:lnTo>
                  <a:pt x="9" y="1607"/>
                </a:lnTo>
                <a:lnTo>
                  <a:pt x="10" y="1596"/>
                </a:lnTo>
                <a:lnTo>
                  <a:pt x="11" y="1584"/>
                </a:lnTo>
                <a:lnTo>
                  <a:pt x="12" y="1573"/>
                </a:lnTo>
                <a:lnTo>
                  <a:pt x="13" y="1561"/>
                </a:lnTo>
                <a:lnTo>
                  <a:pt x="15" y="1550"/>
                </a:lnTo>
                <a:lnTo>
                  <a:pt x="15" y="1538"/>
                </a:lnTo>
                <a:lnTo>
                  <a:pt x="28" y="1476"/>
                </a:lnTo>
                <a:lnTo>
                  <a:pt x="40" y="1414"/>
                </a:lnTo>
                <a:lnTo>
                  <a:pt x="52" y="1352"/>
                </a:lnTo>
                <a:lnTo>
                  <a:pt x="65" y="1290"/>
                </a:lnTo>
                <a:lnTo>
                  <a:pt x="78" y="1228"/>
                </a:lnTo>
                <a:lnTo>
                  <a:pt x="92" y="1166"/>
                </a:lnTo>
                <a:lnTo>
                  <a:pt x="105" y="1104"/>
                </a:lnTo>
                <a:lnTo>
                  <a:pt x="121" y="1043"/>
                </a:lnTo>
                <a:lnTo>
                  <a:pt x="137" y="983"/>
                </a:lnTo>
                <a:lnTo>
                  <a:pt x="155" y="922"/>
                </a:lnTo>
                <a:lnTo>
                  <a:pt x="174" y="863"/>
                </a:lnTo>
                <a:lnTo>
                  <a:pt x="195" y="803"/>
                </a:lnTo>
                <a:lnTo>
                  <a:pt x="200" y="776"/>
                </a:lnTo>
                <a:lnTo>
                  <a:pt x="208" y="748"/>
                </a:lnTo>
                <a:lnTo>
                  <a:pt x="218" y="723"/>
                </a:lnTo>
                <a:lnTo>
                  <a:pt x="231" y="700"/>
                </a:lnTo>
                <a:lnTo>
                  <a:pt x="247" y="678"/>
                </a:lnTo>
                <a:lnTo>
                  <a:pt x="264" y="658"/>
                </a:lnTo>
                <a:lnTo>
                  <a:pt x="282" y="639"/>
                </a:lnTo>
                <a:lnTo>
                  <a:pt x="303" y="621"/>
                </a:lnTo>
                <a:lnTo>
                  <a:pt x="324" y="604"/>
                </a:lnTo>
                <a:lnTo>
                  <a:pt x="345" y="588"/>
                </a:lnTo>
                <a:lnTo>
                  <a:pt x="368" y="573"/>
                </a:lnTo>
                <a:lnTo>
                  <a:pt x="390" y="558"/>
                </a:lnTo>
                <a:lnTo>
                  <a:pt x="390" y="548"/>
                </a:lnTo>
                <a:lnTo>
                  <a:pt x="391" y="538"/>
                </a:lnTo>
                <a:lnTo>
                  <a:pt x="393" y="529"/>
                </a:lnTo>
                <a:lnTo>
                  <a:pt x="395" y="519"/>
                </a:lnTo>
                <a:lnTo>
                  <a:pt x="398" y="508"/>
                </a:lnTo>
                <a:lnTo>
                  <a:pt x="401" y="499"/>
                </a:lnTo>
                <a:lnTo>
                  <a:pt x="405" y="489"/>
                </a:lnTo>
                <a:lnTo>
                  <a:pt x="409" y="480"/>
                </a:lnTo>
                <a:lnTo>
                  <a:pt x="413" y="470"/>
                </a:lnTo>
                <a:lnTo>
                  <a:pt x="418" y="461"/>
                </a:lnTo>
                <a:lnTo>
                  <a:pt x="421" y="452"/>
                </a:lnTo>
                <a:lnTo>
                  <a:pt x="425" y="443"/>
                </a:lnTo>
                <a:lnTo>
                  <a:pt x="422" y="441"/>
                </a:lnTo>
                <a:lnTo>
                  <a:pt x="420" y="437"/>
                </a:lnTo>
                <a:lnTo>
                  <a:pt x="419" y="434"/>
                </a:lnTo>
                <a:lnTo>
                  <a:pt x="418" y="429"/>
                </a:lnTo>
                <a:lnTo>
                  <a:pt x="418" y="424"/>
                </a:lnTo>
                <a:lnTo>
                  <a:pt x="417" y="420"/>
                </a:lnTo>
                <a:lnTo>
                  <a:pt x="418" y="415"/>
                </a:lnTo>
                <a:lnTo>
                  <a:pt x="417" y="411"/>
                </a:lnTo>
                <a:lnTo>
                  <a:pt x="417" y="406"/>
                </a:lnTo>
                <a:lnTo>
                  <a:pt x="417" y="403"/>
                </a:lnTo>
                <a:lnTo>
                  <a:pt x="414" y="398"/>
                </a:lnTo>
                <a:lnTo>
                  <a:pt x="412" y="393"/>
                </a:lnTo>
                <a:lnTo>
                  <a:pt x="398" y="413"/>
                </a:lnTo>
                <a:lnTo>
                  <a:pt x="398" y="411"/>
                </a:lnTo>
                <a:lnTo>
                  <a:pt x="397" y="408"/>
                </a:lnTo>
                <a:lnTo>
                  <a:pt x="396" y="406"/>
                </a:lnTo>
                <a:lnTo>
                  <a:pt x="395" y="404"/>
                </a:lnTo>
                <a:lnTo>
                  <a:pt x="393" y="401"/>
                </a:lnTo>
                <a:lnTo>
                  <a:pt x="391" y="398"/>
                </a:lnTo>
                <a:lnTo>
                  <a:pt x="391" y="396"/>
                </a:lnTo>
                <a:lnTo>
                  <a:pt x="390" y="393"/>
                </a:lnTo>
                <a:lnTo>
                  <a:pt x="390" y="390"/>
                </a:lnTo>
                <a:lnTo>
                  <a:pt x="391" y="388"/>
                </a:lnTo>
                <a:lnTo>
                  <a:pt x="393" y="385"/>
                </a:lnTo>
                <a:lnTo>
                  <a:pt x="394" y="382"/>
                </a:lnTo>
                <a:lnTo>
                  <a:pt x="393" y="382"/>
                </a:lnTo>
                <a:lnTo>
                  <a:pt x="390" y="382"/>
                </a:lnTo>
                <a:lnTo>
                  <a:pt x="388" y="382"/>
                </a:lnTo>
                <a:lnTo>
                  <a:pt x="386" y="384"/>
                </a:lnTo>
                <a:lnTo>
                  <a:pt x="385" y="385"/>
                </a:lnTo>
                <a:lnTo>
                  <a:pt x="382" y="388"/>
                </a:lnTo>
                <a:lnTo>
                  <a:pt x="380" y="390"/>
                </a:lnTo>
                <a:lnTo>
                  <a:pt x="378" y="391"/>
                </a:lnTo>
                <a:lnTo>
                  <a:pt x="375" y="391"/>
                </a:lnTo>
                <a:lnTo>
                  <a:pt x="373" y="391"/>
                </a:lnTo>
                <a:lnTo>
                  <a:pt x="371" y="389"/>
                </a:lnTo>
                <a:lnTo>
                  <a:pt x="367" y="385"/>
                </a:lnTo>
                <a:lnTo>
                  <a:pt x="374" y="364"/>
                </a:lnTo>
                <a:lnTo>
                  <a:pt x="383" y="341"/>
                </a:lnTo>
                <a:lnTo>
                  <a:pt x="395" y="319"/>
                </a:lnTo>
                <a:lnTo>
                  <a:pt x="408" y="297"/>
                </a:lnTo>
                <a:lnTo>
                  <a:pt x="422" y="276"/>
                </a:lnTo>
                <a:lnTo>
                  <a:pt x="439" y="257"/>
                </a:lnTo>
                <a:lnTo>
                  <a:pt x="457" y="238"/>
                </a:lnTo>
                <a:lnTo>
                  <a:pt x="476" y="221"/>
                </a:lnTo>
                <a:lnTo>
                  <a:pt x="497" y="206"/>
                </a:lnTo>
                <a:lnTo>
                  <a:pt x="519" y="192"/>
                </a:lnTo>
                <a:lnTo>
                  <a:pt x="542" y="181"/>
                </a:lnTo>
                <a:lnTo>
                  <a:pt x="566" y="172"/>
                </a:lnTo>
                <a:lnTo>
                  <a:pt x="566" y="176"/>
                </a:lnTo>
                <a:lnTo>
                  <a:pt x="565" y="179"/>
                </a:lnTo>
                <a:lnTo>
                  <a:pt x="562" y="182"/>
                </a:lnTo>
                <a:lnTo>
                  <a:pt x="558" y="184"/>
                </a:lnTo>
                <a:lnTo>
                  <a:pt x="553" y="186"/>
                </a:lnTo>
                <a:lnTo>
                  <a:pt x="548" y="188"/>
                </a:lnTo>
                <a:lnTo>
                  <a:pt x="543" y="189"/>
                </a:lnTo>
                <a:lnTo>
                  <a:pt x="537" y="191"/>
                </a:lnTo>
                <a:lnTo>
                  <a:pt x="532" y="194"/>
                </a:lnTo>
                <a:lnTo>
                  <a:pt x="526" y="195"/>
                </a:lnTo>
                <a:lnTo>
                  <a:pt x="521" y="197"/>
                </a:lnTo>
                <a:lnTo>
                  <a:pt x="517" y="199"/>
                </a:lnTo>
                <a:lnTo>
                  <a:pt x="507" y="209"/>
                </a:lnTo>
                <a:lnTo>
                  <a:pt x="497" y="218"/>
                </a:lnTo>
                <a:lnTo>
                  <a:pt x="487" y="227"/>
                </a:lnTo>
                <a:lnTo>
                  <a:pt x="476" y="236"/>
                </a:lnTo>
                <a:lnTo>
                  <a:pt x="466" y="246"/>
                </a:lnTo>
                <a:lnTo>
                  <a:pt x="456" y="256"/>
                </a:lnTo>
                <a:lnTo>
                  <a:pt x="445" y="266"/>
                </a:lnTo>
                <a:lnTo>
                  <a:pt x="436" y="276"/>
                </a:lnTo>
                <a:lnTo>
                  <a:pt x="428" y="287"/>
                </a:lnTo>
                <a:lnTo>
                  <a:pt x="420" y="298"/>
                </a:lnTo>
                <a:lnTo>
                  <a:pt x="413" y="311"/>
                </a:lnTo>
                <a:lnTo>
                  <a:pt x="406" y="322"/>
                </a:lnTo>
                <a:lnTo>
                  <a:pt x="413" y="320"/>
                </a:lnTo>
                <a:lnTo>
                  <a:pt x="418" y="319"/>
                </a:lnTo>
                <a:lnTo>
                  <a:pt x="421" y="320"/>
                </a:lnTo>
                <a:lnTo>
                  <a:pt x="422" y="322"/>
                </a:lnTo>
                <a:lnTo>
                  <a:pt x="422" y="326"/>
                </a:lnTo>
                <a:lnTo>
                  <a:pt x="422" y="330"/>
                </a:lnTo>
                <a:lnTo>
                  <a:pt x="421" y="336"/>
                </a:lnTo>
                <a:lnTo>
                  <a:pt x="421" y="341"/>
                </a:lnTo>
                <a:lnTo>
                  <a:pt x="422" y="345"/>
                </a:lnTo>
                <a:lnTo>
                  <a:pt x="424" y="349"/>
                </a:lnTo>
                <a:lnTo>
                  <a:pt x="427" y="352"/>
                </a:lnTo>
                <a:lnTo>
                  <a:pt x="432" y="352"/>
                </a:lnTo>
                <a:lnTo>
                  <a:pt x="428" y="356"/>
                </a:lnTo>
                <a:lnTo>
                  <a:pt x="440" y="360"/>
                </a:lnTo>
                <a:lnTo>
                  <a:pt x="436" y="365"/>
                </a:lnTo>
                <a:lnTo>
                  <a:pt x="433" y="369"/>
                </a:lnTo>
                <a:lnTo>
                  <a:pt x="431" y="374"/>
                </a:lnTo>
                <a:lnTo>
                  <a:pt x="428" y="380"/>
                </a:lnTo>
                <a:lnTo>
                  <a:pt x="428" y="385"/>
                </a:lnTo>
                <a:lnTo>
                  <a:pt x="427" y="391"/>
                </a:lnTo>
                <a:lnTo>
                  <a:pt x="428" y="397"/>
                </a:lnTo>
                <a:lnTo>
                  <a:pt x="428" y="403"/>
                </a:lnTo>
                <a:lnTo>
                  <a:pt x="429" y="408"/>
                </a:lnTo>
                <a:lnTo>
                  <a:pt x="431" y="414"/>
                </a:lnTo>
                <a:lnTo>
                  <a:pt x="432" y="420"/>
                </a:lnTo>
                <a:lnTo>
                  <a:pt x="432" y="424"/>
                </a:lnTo>
                <a:lnTo>
                  <a:pt x="440" y="437"/>
                </a:lnTo>
                <a:lnTo>
                  <a:pt x="445" y="435"/>
                </a:lnTo>
                <a:lnTo>
                  <a:pt x="449" y="432"/>
                </a:lnTo>
                <a:lnTo>
                  <a:pt x="452" y="429"/>
                </a:lnTo>
                <a:lnTo>
                  <a:pt x="455" y="426"/>
                </a:lnTo>
                <a:lnTo>
                  <a:pt x="458" y="423"/>
                </a:lnTo>
                <a:lnTo>
                  <a:pt x="459" y="420"/>
                </a:lnTo>
                <a:lnTo>
                  <a:pt x="463" y="416"/>
                </a:lnTo>
                <a:lnTo>
                  <a:pt x="465" y="414"/>
                </a:lnTo>
                <a:lnTo>
                  <a:pt x="468" y="412"/>
                </a:lnTo>
                <a:lnTo>
                  <a:pt x="472" y="411"/>
                </a:lnTo>
                <a:lnTo>
                  <a:pt x="476" y="410"/>
                </a:lnTo>
                <a:lnTo>
                  <a:pt x="482" y="410"/>
                </a:lnTo>
                <a:lnTo>
                  <a:pt x="489" y="447"/>
                </a:lnTo>
                <a:lnTo>
                  <a:pt x="513" y="432"/>
                </a:lnTo>
                <a:lnTo>
                  <a:pt x="527" y="451"/>
                </a:lnTo>
                <a:lnTo>
                  <a:pt x="540" y="443"/>
                </a:lnTo>
                <a:lnTo>
                  <a:pt x="542" y="451"/>
                </a:lnTo>
                <a:lnTo>
                  <a:pt x="543" y="459"/>
                </a:lnTo>
                <a:lnTo>
                  <a:pt x="544" y="467"/>
                </a:lnTo>
                <a:lnTo>
                  <a:pt x="543" y="475"/>
                </a:lnTo>
                <a:lnTo>
                  <a:pt x="543" y="482"/>
                </a:lnTo>
                <a:lnTo>
                  <a:pt x="542" y="489"/>
                </a:lnTo>
                <a:lnTo>
                  <a:pt x="542" y="497"/>
                </a:lnTo>
                <a:lnTo>
                  <a:pt x="543" y="503"/>
                </a:lnTo>
                <a:lnTo>
                  <a:pt x="544" y="509"/>
                </a:lnTo>
                <a:lnTo>
                  <a:pt x="547" y="515"/>
                </a:lnTo>
                <a:lnTo>
                  <a:pt x="550" y="520"/>
                </a:lnTo>
                <a:lnTo>
                  <a:pt x="555" y="524"/>
                </a:lnTo>
                <a:lnTo>
                  <a:pt x="589" y="520"/>
                </a:lnTo>
                <a:lnTo>
                  <a:pt x="591" y="501"/>
                </a:lnTo>
                <a:lnTo>
                  <a:pt x="591" y="482"/>
                </a:lnTo>
                <a:lnTo>
                  <a:pt x="590" y="462"/>
                </a:lnTo>
                <a:lnTo>
                  <a:pt x="590" y="442"/>
                </a:lnTo>
                <a:lnTo>
                  <a:pt x="589" y="422"/>
                </a:lnTo>
                <a:lnTo>
                  <a:pt x="589" y="401"/>
                </a:lnTo>
                <a:lnTo>
                  <a:pt x="590" y="382"/>
                </a:lnTo>
                <a:lnTo>
                  <a:pt x="594" y="364"/>
                </a:lnTo>
                <a:lnTo>
                  <a:pt x="599" y="345"/>
                </a:lnTo>
                <a:lnTo>
                  <a:pt x="606" y="329"/>
                </a:lnTo>
                <a:lnTo>
                  <a:pt x="618" y="313"/>
                </a:lnTo>
                <a:lnTo>
                  <a:pt x="632" y="298"/>
                </a:lnTo>
                <a:lnTo>
                  <a:pt x="625" y="299"/>
                </a:lnTo>
                <a:lnTo>
                  <a:pt x="617" y="298"/>
                </a:lnTo>
                <a:lnTo>
                  <a:pt x="609" y="297"/>
                </a:lnTo>
                <a:lnTo>
                  <a:pt x="602" y="295"/>
                </a:lnTo>
                <a:lnTo>
                  <a:pt x="595" y="292"/>
                </a:lnTo>
                <a:lnTo>
                  <a:pt x="588" y="288"/>
                </a:lnTo>
                <a:lnTo>
                  <a:pt x="582" y="284"/>
                </a:lnTo>
                <a:lnTo>
                  <a:pt x="576" y="279"/>
                </a:lnTo>
                <a:lnTo>
                  <a:pt x="572" y="273"/>
                </a:lnTo>
                <a:lnTo>
                  <a:pt x="568" y="267"/>
                </a:lnTo>
                <a:lnTo>
                  <a:pt x="565" y="260"/>
                </a:lnTo>
                <a:lnTo>
                  <a:pt x="563" y="252"/>
                </a:lnTo>
                <a:lnTo>
                  <a:pt x="563" y="235"/>
                </a:lnTo>
                <a:lnTo>
                  <a:pt x="565" y="219"/>
                </a:lnTo>
                <a:lnTo>
                  <a:pt x="570" y="204"/>
                </a:lnTo>
                <a:lnTo>
                  <a:pt x="576" y="190"/>
                </a:lnTo>
                <a:lnTo>
                  <a:pt x="586" y="176"/>
                </a:lnTo>
                <a:lnTo>
                  <a:pt x="595" y="164"/>
                </a:lnTo>
                <a:lnTo>
                  <a:pt x="606" y="152"/>
                </a:lnTo>
                <a:lnTo>
                  <a:pt x="618" y="141"/>
                </a:lnTo>
                <a:lnTo>
                  <a:pt x="629" y="129"/>
                </a:lnTo>
                <a:lnTo>
                  <a:pt x="641" y="118"/>
                </a:lnTo>
                <a:lnTo>
                  <a:pt x="652" y="105"/>
                </a:lnTo>
                <a:lnTo>
                  <a:pt x="661" y="93"/>
                </a:lnTo>
                <a:lnTo>
                  <a:pt x="673" y="82"/>
                </a:lnTo>
                <a:lnTo>
                  <a:pt x="684" y="71"/>
                </a:lnTo>
                <a:lnTo>
                  <a:pt x="697" y="60"/>
                </a:lnTo>
                <a:lnTo>
                  <a:pt x="710" y="50"/>
                </a:lnTo>
                <a:lnTo>
                  <a:pt x="722" y="40"/>
                </a:lnTo>
                <a:lnTo>
                  <a:pt x="737" y="31"/>
                </a:lnTo>
                <a:lnTo>
                  <a:pt x="751" y="23"/>
                </a:lnTo>
                <a:lnTo>
                  <a:pt x="767" y="16"/>
                </a:lnTo>
                <a:lnTo>
                  <a:pt x="782" y="10"/>
                </a:lnTo>
                <a:lnTo>
                  <a:pt x="798" y="5"/>
                </a:lnTo>
                <a:lnTo>
                  <a:pt x="814" y="2"/>
                </a:lnTo>
                <a:lnTo>
                  <a:pt x="830" y="0"/>
                </a:lnTo>
                <a:lnTo>
                  <a:pt x="849" y="1"/>
                </a:lnTo>
                <a:lnTo>
                  <a:pt x="867" y="2"/>
                </a:lnTo>
                <a:lnTo>
                  <a:pt x="884" y="4"/>
                </a:lnTo>
                <a:lnTo>
                  <a:pt x="902" y="8"/>
                </a:lnTo>
                <a:lnTo>
                  <a:pt x="918" y="12"/>
                </a:lnTo>
                <a:lnTo>
                  <a:pt x="934" y="17"/>
                </a:lnTo>
                <a:lnTo>
                  <a:pt x="950" y="24"/>
                </a:lnTo>
                <a:lnTo>
                  <a:pt x="966" y="31"/>
                </a:lnTo>
                <a:lnTo>
                  <a:pt x="981" y="39"/>
                </a:lnTo>
                <a:lnTo>
                  <a:pt x="995" y="48"/>
                </a:lnTo>
                <a:lnTo>
                  <a:pt x="1010" y="58"/>
                </a:lnTo>
                <a:lnTo>
                  <a:pt x="1022" y="68"/>
                </a:lnTo>
                <a:lnTo>
                  <a:pt x="1025" y="67"/>
                </a:lnTo>
                <a:lnTo>
                  <a:pt x="1027" y="65"/>
                </a:lnTo>
                <a:lnTo>
                  <a:pt x="1029" y="63"/>
                </a:lnTo>
                <a:lnTo>
                  <a:pt x="1030" y="60"/>
                </a:lnTo>
                <a:lnTo>
                  <a:pt x="1033" y="58"/>
                </a:lnTo>
                <a:lnTo>
                  <a:pt x="1034" y="55"/>
                </a:lnTo>
                <a:lnTo>
                  <a:pt x="1035" y="52"/>
                </a:lnTo>
                <a:lnTo>
                  <a:pt x="1037" y="50"/>
                </a:lnTo>
                <a:lnTo>
                  <a:pt x="1038" y="48"/>
                </a:lnTo>
                <a:lnTo>
                  <a:pt x="1041" y="45"/>
                </a:lnTo>
                <a:lnTo>
                  <a:pt x="1043" y="43"/>
                </a:lnTo>
                <a:lnTo>
                  <a:pt x="1044" y="41"/>
                </a:lnTo>
                <a:lnTo>
                  <a:pt x="1052" y="47"/>
                </a:lnTo>
                <a:lnTo>
                  <a:pt x="1058" y="52"/>
                </a:lnTo>
                <a:lnTo>
                  <a:pt x="1064" y="59"/>
                </a:lnTo>
                <a:lnTo>
                  <a:pt x="1068" y="66"/>
                </a:lnTo>
                <a:lnTo>
                  <a:pt x="1072" y="74"/>
                </a:lnTo>
                <a:lnTo>
                  <a:pt x="1075" y="82"/>
                </a:lnTo>
                <a:lnTo>
                  <a:pt x="1077" y="91"/>
                </a:lnTo>
                <a:lnTo>
                  <a:pt x="1080" y="99"/>
                </a:lnTo>
                <a:lnTo>
                  <a:pt x="1082" y="109"/>
                </a:lnTo>
                <a:lnTo>
                  <a:pt x="1084" y="118"/>
                </a:lnTo>
                <a:lnTo>
                  <a:pt x="1085" y="126"/>
                </a:lnTo>
                <a:lnTo>
                  <a:pt x="1088" y="134"/>
                </a:lnTo>
                <a:lnTo>
                  <a:pt x="1114" y="156"/>
                </a:lnTo>
                <a:lnTo>
                  <a:pt x="1145" y="168"/>
                </a:lnTo>
                <a:lnTo>
                  <a:pt x="1180" y="174"/>
                </a:lnTo>
                <a:lnTo>
                  <a:pt x="1215" y="176"/>
                </a:lnTo>
                <a:lnTo>
                  <a:pt x="1252" y="176"/>
                </a:lnTo>
                <a:lnTo>
                  <a:pt x="1289" y="176"/>
                </a:lnTo>
                <a:lnTo>
                  <a:pt x="1322" y="178"/>
                </a:lnTo>
                <a:lnTo>
                  <a:pt x="1353" y="183"/>
                </a:lnTo>
                <a:lnTo>
                  <a:pt x="1380" y="196"/>
                </a:lnTo>
                <a:lnTo>
                  <a:pt x="1399" y="217"/>
                </a:lnTo>
                <a:lnTo>
                  <a:pt x="1413" y="248"/>
                </a:lnTo>
                <a:lnTo>
                  <a:pt x="1416" y="290"/>
                </a:lnTo>
                <a:lnTo>
                  <a:pt x="1412" y="308"/>
                </a:lnTo>
                <a:lnTo>
                  <a:pt x="1404" y="323"/>
                </a:lnTo>
                <a:lnTo>
                  <a:pt x="1393" y="335"/>
                </a:lnTo>
                <a:lnTo>
                  <a:pt x="1382" y="345"/>
                </a:lnTo>
                <a:lnTo>
                  <a:pt x="1368" y="353"/>
                </a:lnTo>
                <a:lnTo>
                  <a:pt x="1353" y="359"/>
                </a:lnTo>
                <a:lnTo>
                  <a:pt x="1337" y="364"/>
                </a:lnTo>
                <a:lnTo>
                  <a:pt x="1321" y="368"/>
                </a:lnTo>
                <a:lnTo>
                  <a:pt x="1304" y="372"/>
                </a:lnTo>
                <a:lnTo>
                  <a:pt x="1288" y="375"/>
                </a:lnTo>
                <a:lnTo>
                  <a:pt x="1272" y="379"/>
                </a:lnTo>
                <a:lnTo>
                  <a:pt x="1256" y="382"/>
                </a:lnTo>
                <a:lnTo>
                  <a:pt x="1248" y="383"/>
                </a:lnTo>
                <a:lnTo>
                  <a:pt x="1238" y="384"/>
                </a:lnTo>
                <a:lnTo>
                  <a:pt x="1229" y="384"/>
                </a:lnTo>
                <a:lnTo>
                  <a:pt x="1220" y="383"/>
                </a:lnTo>
                <a:lnTo>
                  <a:pt x="1212" y="383"/>
                </a:lnTo>
                <a:lnTo>
                  <a:pt x="1203" y="382"/>
                </a:lnTo>
                <a:lnTo>
                  <a:pt x="1195" y="381"/>
                </a:lnTo>
                <a:lnTo>
                  <a:pt x="1185" y="380"/>
                </a:lnTo>
                <a:lnTo>
                  <a:pt x="1176" y="380"/>
                </a:lnTo>
                <a:lnTo>
                  <a:pt x="1168" y="380"/>
                </a:lnTo>
                <a:lnTo>
                  <a:pt x="1159" y="380"/>
                </a:lnTo>
                <a:lnTo>
                  <a:pt x="1149" y="380"/>
                </a:lnTo>
                <a:lnTo>
                  <a:pt x="1150" y="401"/>
                </a:lnTo>
                <a:lnTo>
                  <a:pt x="1150" y="422"/>
                </a:lnTo>
                <a:lnTo>
                  <a:pt x="1150" y="443"/>
                </a:lnTo>
                <a:lnTo>
                  <a:pt x="1149" y="463"/>
                </a:lnTo>
                <a:lnTo>
                  <a:pt x="1149" y="484"/>
                </a:lnTo>
                <a:lnTo>
                  <a:pt x="1148" y="505"/>
                </a:lnTo>
                <a:lnTo>
                  <a:pt x="1145" y="524"/>
                </a:lnTo>
                <a:lnTo>
                  <a:pt x="1142" y="545"/>
                </a:lnTo>
                <a:lnTo>
                  <a:pt x="1137" y="565"/>
                </a:lnTo>
                <a:lnTo>
                  <a:pt x="1131" y="583"/>
                </a:lnTo>
                <a:lnTo>
                  <a:pt x="1123" y="602"/>
                </a:lnTo>
                <a:lnTo>
                  <a:pt x="1114" y="620"/>
                </a:lnTo>
                <a:lnTo>
                  <a:pt x="1122" y="622"/>
                </a:lnTo>
                <a:lnTo>
                  <a:pt x="1129" y="624"/>
                </a:lnTo>
                <a:lnTo>
                  <a:pt x="1135" y="628"/>
                </a:lnTo>
                <a:lnTo>
                  <a:pt x="1139" y="632"/>
                </a:lnTo>
                <a:lnTo>
                  <a:pt x="1143" y="637"/>
                </a:lnTo>
                <a:lnTo>
                  <a:pt x="1145" y="641"/>
                </a:lnTo>
                <a:lnTo>
                  <a:pt x="1148" y="647"/>
                </a:lnTo>
                <a:lnTo>
                  <a:pt x="1149" y="654"/>
                </a:lnTo>
                <a:lnTo>
                  <a:pt x="1150" y="660"/>
                </a:lnTo>
                <a:lnTo>
                  <a:pt x="1149" y="667"/>
                </a:lnTo>
                <a:lnTo>
                  <a:pt x="1148" y="674"/>
                </a:lnTo>
                <a:lnTo>
                  <a:pt x="1145" y="681"/>
                </a:lnTo>
                <a:lnTo>
                  <a:pt x="1142" y="693"/>
                </a:lnTo>
                <a:lnTo>
                  <a:pt x="1138" y="705"/>
                </a:lnTo>
                <a:lnTo>
                  <a:pt x="1134" y="716"/>
                </a:lnTo>
                <a:lnTo>
                  <a:pt x="1129" y="728"/>
                </a:lnTo>
                <a:lnTo>
                  <a:pt x="1125" y="739"/>
                </a:lnTo>
                <a:lnTo>
                  <a:pt x="1120" y="749"/>
                </a:lnTo>
                <a:lnTo>
                  <a:pt x="1114" y="760"/>
                </a:lnTo>
                <a:lnTo>
                  <a:pt x="1107" y="769"/>
                </a:lnTo>
                <a:lnTo>
                  <a:pt x="1099" y="777"/>
                </a:lnTo>
                <a:lnTo>
                  <a:pt x="1090" y="785"/>
                </a:lnTo>
                <a:lnTo>
                  <a:pt x="1081" y="791"/>
                </a:lnTo>
                <a:lnTo>
                  <a:pt x="1068" y="795"/>
                </a:lnTo>
                <a:lnTo>
                  <a:pt x="1067" y="809"/>
                </a:lnTo>
                <a:lnTo>
                  <a:pt x="1064" y="823"/>
                </a:lnTo>
                <a:lnTo>
                  <a:pt x="1061" y="837"/>
                </a:lnTo>
                <a:lnTo>
                  <a:pt x="1057" y="849"/>
                </a:lnTo>
                <a:lnTo>
                  <a:pt x="1053" y="863"/>
                </a:lnTo>
                <a:lnTo>
                  <a:pt x="1048" y="876"/>
                </a:lnTo>
                <a:lnTo>
                  <a:pt x="1042" y="888"/>
                </a:lnTo>
                <a:lnTo>
                  <a:pt x="1035" y="900"/>
                </a:lnTo>
                <a:lnTo>
                  <a:pt x="1027" y="910"/>
                </a:lnTo>
                <a:lnTo>
                  <a:pt x="1018" y="919"/>
                </a:lnTo>
                <a:lnTo>
                  <a:pt x="1007" y="927"/>
                </a:lnTo>
                <a:lnTo>
                  <a:pt x="995" y="934"/>
                </a:lnTo>
                <a:lnTo>
                  <a:pt x="987" y="937"/>
                </a:lnTo>
                <a:lnTo>
                  <a:pt x="979" y="939"/>
                </a:lnTo>
                <a:lnTo>
                  <a:pt x="969" y="942"/>
                </a:lnTo>
                <a:lnTo>
                  <a:pt x="961" y="946"/>
                </a:lnTo>
                <a:lnTo>
                  <a:pt x="954" y="950"/>
                </a:lnTo>
                <a:lnTo>
                  <a:pt x="948" y="955"/>
                </a:lnTo>
                <a:lnTo>
                  <a:pt x="942" y="961"/>
                </a:lnTo>
                <a:lnTo>
                  <a:pt x="936" y="968"/>
                </a:lnTo>
                <a:lnTo>
                  <a:pt x="933" y="976"/>
                </a:lnTo>
                <a:lnTo>
                  <a:pt x="929" y="984"/>
                </a:lnTo>
                <a:lnTo>
                  <a:pt x="928" y="993"/>
                </a:lnTo>
                <a:lnTo>
                  <a:pt x="927" y="1003"/>
                </a:lnTo>
                <a:lnTo>
                  <a:pt x="944" y="1016"/>
                </a:lnTo>
                <a:lnTo>
                  <a:pt x="957" y="1031"/>
                </a:lnTo>
                <a:lnTo>
                  <a:pt x="965" y="1049"/>
                </a:lnTo>
                <a:lnTo>
                  <a:pt x="969" y="1069"/>
                </a:lnTo>
                <a:lnTo>
                  <a:pt x="972" y="1089"/>
                </a:lnTo>
                <a:lnTo>
                  <a:pt x="972" y="1110"/>
                </a:lnTo>
                <a:lnTo>
                  <a:pt x="973" y="1132"/>
                </a:lnTo>
                <a:lnTo>
                  <a:pt x="973" y="1154"/>
                </a:lnTo>
                <a:lnTo>
                  <a:pt x="974" y="1174"/>
                </a:lnTo>
                <a:lnTo>
                  <a:pt x="979" y="1193"/>
                </a:lnTo>
                <a:lnTo>
                  <a:pt x="984" y="1211"/>
                </a:lnTo>
                <a:lnTo>
                  <a:pt x="995" y="1225"/>
                </a:lnTo>
                <a:lnTo>
                  <a:pt x="999" y="1248"/>
                </a:lnTo>
                <a:lnTo>
                  <a:pt x="1003" y="1272"/>
                </a:lnTo>
                <a:lnTo>
                  <a:pt x="1005" y="1297"/>
                </a:lnTo>
                <a:lnTo>
                  <a:pt x="1007" y="1321"/>
                </a:lnTo>
                <a:lnTo>
                  <a:pt x="1008" y="1348"/>
                </a:lnTo>
                <a:lnTo>
                  <a:pt x="1010" y="1373"/>
                </a:lnTo>
                <a:lnTo>
                  <a:pt x="1010" y="1398"/>
                </a:lnTo>
                <a:lnTo>
                  <a:pt x="1011" y="1425"/>
                </a:lnTo>
                <a:lnTo>
                  <a:pt x="1012" y="1449"/>
                </a:lnTo>
                <a:lnTo>
                  <a:pt x="1012" y="1474"/>
                </a:lnTo>
                <a:lnTo>
                  <a:pt x="1013" y="1498"/>
                </a:lnTo>
                <a:lnTo>
                  <a:pt x="1014" y="1520"/>
                </a:lnTo>
                <a:lnTo>
                  <a:pt x="1018" y="1534"/>
                </a:lnTo>
                <a:lnTo>
                  <a:pt x="1022" y="1546"/>
                </a:lnTo>
                <a:lnTo>
                  <a:pt x="1026" y="1559"/>
                </a:lnTo>
                <a:lnTo>
                  <a:pt x="1029" y="1572"/>
                </a:lnTo>
                <a:lnTo>
                  <a:pt x="1034" y="1584"/>
                </a:lnTo>
                <a:lnTo>
                  <a:pt x="1037" y="1598"/>
                </a:lnTo>
                <a:lnTo>
                  <a:pt x="1042" y="1611"/>
                </a:lnTo>
                <a:lnTo>
                  <a:pt x="1045" y="1623"/>
                </a:lnTo>
                <a:lnTo>
                  <a:pt x="1049" y="1636"/>
                </a:lnTo>
                <a:lnTo>
                  <a:pt x="1052" y="1649"/>
                </a:lnTo>
                <a:lnTo>
                  <a:pt x="1056" y="1661"/>
                </a:lnTo>
                <a:lnTo>
                  <a:pt x="1058" y="1674"/>
                </a:lnTo>
                <a:lnTo>
                  <a:pt x="1059" y="1678"/>
                </a:lnTo>
                <a:lnTo>
                  <a:pt x="1060" y="1686"/>
                </a:lnTo>
                <a:lnTo>
                  <a:pt x="1060" y="1697"/>
                </a:lnTo>
                <a:lnTo>
                  <a:pt x="1060" y="1708"/>
                </a:lnTo>
                <a:lnTo>
                  <a:pt x="1060" y="1722"/>
                </a:lnTo>
                <a:lnTo>
                  <a:pt x="1060" y="1736"/>
                </a:lnTo>
                <a:lnTo>
                  <a:pt x="1060" y="1748"/>
                </a:lnTo>
                <a:lnTo>
                  <a:pt x="1060" y="1762"/>
                </a:lnTo>
                <a:lnTo>
                  <a:pt x="1060" y="1774"/>
                </a:lnTo>
                <a:lnTo>
                  <a:pt x="1060" y="1784"/>
                </a:lnTo>
                <a:lnTo>
                  <a:pt x="1060" y="1793"/>
                </a:lnTo>
                <a:lnTo>
                  <a:pt x="1059" y="1799"/>
                </a:lnTo>
                <a:lnTo>
                  <a:pt x="1044" y="1719"/>
                </a:lnTo>
                <a:lnTo>
                  <a:pt x="1044" y="1714"/>
                </a:lnTo>
                <a:lnTo>
                  <a:pt x="1043" y="1711"/>
                </a:lnTo>
                <a:lnTo>
                  <a:pt x="1043" y="1707"/>
                </a:lnTo>
                <a:lnTo>
                  <a:pt x="1042" y="1703"/>
                </a:lnTo>
                <a:lnTo>
                  <a:pt x="1041" y="1699"/>
                </a:lnTo>
                <a:lnTo>
                  <a:pt x="1040" y="1696"/>
                </a:lnTo>
                <a:lnTo>
                  <a:pt x="1038" y="1692"/>
                </a:lnTo>
                <a:lnTo>
                  <a:pt x="1037" y="1688"/>
                </a:lnTo>
                <a:lnTo>
                  <a:pt x="1036" y="1684"/>
                </a:lnTo>
                <a:lnTo>
                  <a:pt x="1035" y="1681"/>
                </a:lnTo>
                <a:lnTo>
                  <a:pt x="1034" y="1677"/>
                </a:lnTo>
                <a:lnTo>
                  <a:pt x="1031" y="1674"/>
                </a:lnTo>
                <a:lnTo>
                  <a:pt x="1022" y="1653"/>
                </a:lnTo>
                <a:lnTo>
                  <a:pt x="1012" y="1633"/>
                </a:lnTo>
                <a:lnTo>
                  <a:pt x="999" y="1612"/>
                </a:lnTo>
                <a:lnTo>
                  <a:pt x="986" y="1592"/>
                </a:lnTo>
                <a:lnTo>
                  <a:pt x="971" y="1573"/>
                </a:lnTo>
                <a:lnTo>
                  <a:pt x="954" y="1554"/>
                </a:lnTo>
                <a:lnTo>
                  <a:pt x="938" y="1536"/>
                </a:lnTo>
                <a:lnTo>
                  <a:pt x="922" y="1518"/>
                </a:lnTo>
                <a:lnTo>
                  <a:pt x="906" y="1499"/>
                </a:lnTo>
                <a:lnTo>
                  <a:pt x="890" y="1482"/>
                </a:lnTo>
                <a:lnTo>
                  <a:pt x="874" y="1465"/>
                </a:lnTo>
                <a:lnTo>
                  <a:pt x="858" y="1446"/>
                </a:lnTo>
                <a:lnTo>
                  <a:pt x="852" y="1458"/>
                </a:lnTo>
                <a:lnTo>
                  <a:pt x="850" y="1468"/>
                </a:lnTo>
                <a:lnTo>
                  <a:pt x="850" y="1476"/>
                </a:lnTo>
                <a:lnTo>
                  <a:pt x="852" y="1484"/>
                </a:lnTo>
                <a:lnTo>
                  <a:pt x="856" y="1491"/>
                </a:lnTo>
                <a:lnTo>
                  <a:pt x="861" y="1498"/>
                </a:lnTo>
                <a:lnTo>
                  <a:pt x="867" y="1504"/>
                </a:lnTo>
                <a:lnTo>
                  <a:pt x="874" y="1510"/>
                </a:lnTo>
                <a:lnTo>
                  <a:pt x="881" y="1515"/>
                </a:lnTo>
                <a:lnTo>
                  <a:pt x="887" y="1521"/>
                </a:lnTo>
                <a:lnTo>
                  <a:pt x="892" y="1527"/>
                </a:lnTo>
                <a:lnTo>
                  <a:pt x="896" y="1534"/>
                </a:lnTo>
                <a:lnTo>
                  <a:pt x="903" y="1548"/>
                </a:lnTo>
                <a:lnTo>
                  <a:pt x="910" y="1560"/>
                </a:lnTo>
                <a:lnTo>
                  <a:pt x="917" y="1572"/>
                </a:lnTo>
                <a:lnTo>
                  <a:pt x="926" y="1582"/>
                </a:lnTo>
                <a:lnTo>
                  <a:pt x="934" y="1593"/>
                </a:lnTo>
                <a:lnTo>
                  <a:pt x="943" y="1604"/>
                </a:lnTo>
                <a:lnTo>
                  <a:pt x="951" y="1614"/>
                </a:lnTo>
                <a:lnTo>
                  <a:pt x="959" y="1626"/>
                </a:lnTo>
                <a:lnTo>
                  <a:pt x="966" y="1637"/>
                </a:lnTo>
                <a:lnTo>
                  <a:pt x="973" y="1649"/>
                </a:lnTo>
                <a:lnTo>
                  <a:pt x="977" y="1661"/>
                </a:lnTo>
                <a:lnTo>
                  <a:pt x="980" y="1674"/>
                </a:lnTo>
                <a:lnTo>
                  <a:pt x="981" y="1675"/>
                </a:lnTo>
                <a:lnTo>
                  <a:pt x="981" y="1676"/>
                </a:lnTo>
                <a:lnTo>
                  <a:pt x="981" y="1677"/>
                </a:lnTo>
                <a:lnTo>
                  <a:pt x="981" y="1678"/>
                </a:lnTo>
                <a:lnTo>
                  <a:pt x="981" y="1680"/>
                </a:lnTo>
                <a:lnTo>
                  <a:pt x="981" y="1681"/>
                </a:lnTo>
                <a:lnTo>
                  <a:pt x="981" y="1682"/>
                </a:lnTo>
                <a:lnTo>
                  <a:pt x="981" y="1683"/>
                </a:lnTo>
                <a:lnTo>
                  <a:pt x="981" y="1684"/>
                </a:lnTo>
                <a:lnTo>
                  <a:pt x="981" y="1685"/>
                </a:lnTo>
                <a:lnTo>
                  <a:pt x="981" y="1688"/>
                </a:lnTo>
                <a:lnTo>
                  <a:pt x="976" y="1688"/>
                </a:lnTo>
                <a:lnTo>
                  <a:pt x="987" y="1711"/>
                </a:lnTo>
                <a:lnTo>
                  <a:pt x="973" y="1719"/>
                </a:lnTo>
                <a:lnTo>
                  <a:pt x="982" y="1724"/>
                </a:lnTo>
                <a:lnTo>
                  <a:pt x="990" y="1731"/>
                </a:lnTo>
                <a:lnTo>
                  <a:pt x="997" y="1738"/>
                </a:lnTo>
                <a:lnTo>
                  <a:pt x="1005" y="1746"/>
                </a:lnTo>
                <a:lnTo>
                  <a:pt x="1013" y="1754"/>
                </a:lnTo>
                <a:lnTo>
                  <a:pt x="1020" y="1763"/>
                </a:lnTo>
                <a:lnTo>
                  <a:pt x="1027" y="1773"/>
                </a:lnTo>
                <a:lnTo>
                  <a:pt x="1033" y="1782"/>
                </a:lnTo>
                <a:lnTo>
                  <a:pt x="1040" y="1791"/>
                </a:lnTo>
                <a:lnTo>
                  <a:pt x="1044" y="1801"/>
                </a:lnTo>
                <a:lnTo>
                  <a:pt x="1049" y="1811"/>
                </a:lnTo>
                <a:lnTo>
                  <a:pt x="1052" y="1821"/>
                </a:lnTo>
                <a:lnTo>
                  <a:pt x="1064" y="1845"/>
                </a:lnTo>
                <a:lnTo>
                  <a:pt x="1074" y="1869"/>
                </a:lnTo>
                <a:lnTo>
                  <a:pt x="1085" y="1893"/>
                </a:lnTo>
                <a:lnTo>
                  <a:pt x="1097" y="1918"/>
                </a:lnTo>
                <a:lnTo>
                  <a:pt x="1108" y="1943"/>
                </a:lnTo>
                <a:lnTo>
                  <a:pt x="1119" y="1967"/>
                </a:lnTo>
                <a:lnTo>
                  <a:pt x="1130" y="1991"/>
                </a:lnTo>
                <a:lnTo>
                  <a:pt x="1142" y="2015"/>
                </a:lnTo>
                <a:lnTo>
                  <a:pt x="1152" y="2040"/>
                </a:lnTo>
                <a:lnTo>
                  <a:pt x="1161" y="2065"/>
                </a:lnTo>
                <a:lnTo>
                  <a:pt x="1171" y="2090"/>
                </a:lnTo>
                <a:lnTo>
                  <a:pt x="1179" y="2116"/>
                </a:lnTo>
                <a:lnTo>
                  <a:pt x="1190" y="2118"/>
                </a:lnTo>
                <a:lnTo>
                  <a:pt x="1203" y="2121"/>
                </a:lnTo>
                <a:lnTo>
                  <a:pt x="1214" y="2123"/>
                </a:lnTo>
                <a:lnTo>
                  <a:pt x="1227" y="2124"/>
                </a:lnTo>
                <a:lnTo>
                  <a:pt x="1239" y="2124"/>
                </a:lnTo>
                <a:lnTo>
                  <a:pt x="1252" y="2124"/>
                </a:lnTo>
                <a:lnTo>
                  <a:pt x="1265" y="2123"/>
                </a:lnTo>
                <a:lnTo>
                  <a:pt x="1277" y="2122"/>
                </a:lnTo>
                <a:lnTo>
                  <a:pt x="1290" y="2121"/>
                </a:lnTo>
                <a:lnTo>
                  <a:pt x="1302" y="2118"/>
                </a:lnTo>
                <a:lnTo>
                  <a:pt x="1314" y="2117"/>
                </a:lnTo>
                <a:lnTo>
                  <a:pt x="1326" y="2116"/>
                </a:lnTo>
                <a:lnTo>
                  <a:pt x="1334" y="2099"/>
                </a:lnTo>
                <a:lnTo>
                  <a:pt x="1338" y="2080"/>
                </a:lnTo>
                <a:lnTo>
                  <a:pt x="1342" y="2061"/>
                </a:lnTo>
                <a:lnTo>
                  <a:pt x="1344" y="2041"/>
                </a:lnTo>
                <a:lnTo>
                  <a:pt x="1346" y="2023"/>
                </a:lnTo>
                <a:lnTo>
                  <a:pt x="1349" y="2003"/>
                </a:lnTo>
                <a:lnTo>
                  <a:pt x="1352" y="1984"/>
                </a:lnTo>
                <a:lnTo>
                  <a:pt x="1356" y="1966"/>
                </a:lnTo>
                <a:lnTo>
                  <a:pt x="1361" y="1947"/>
                </a:lnTo>
                <a:lnTo>
                  <a:pt x="1369" y="1931"/>
                </a:lnTo>
                <a:lnTo>
                  <a:pt x="1380" y="1916"/>
                </a:lnTo>
                <a:lnTo>
                  <a:pt x="1393" y="1902"/>
                </a:lnTo>
                <a:lnTo>
                  <a:pt x="1399" y="1871"/>
                </a:lnTo>
                <a:lnTo>
                  <a:pt x="1408" y="1844"/>
                </a:lnTo>
                <a:lnTo>
                  <a:pt x="1421" y="1819"/>
                </a:lnTo>
                <a:lnTo>
                  <a:pt x="1436" y="1796"/>
                </a:lnTo>
                <a:lnTo>
                  <a:pt x="1454" y="1776"/>
                </a:lnTo>
                <a:lnTo>
                  <a:pt x="1474" y="1758"/>
                </a:lnTo>
                <a:lnTo>
                  <a:pt x="1497" y="1742"/>
                </a:lnTo>
                <a:lnTo>
                  <a:pt x="1520" y="1727"/>
                </a:lnTo>
                <a:lnTo>
                  <a:pt x="1545" y="1712"/>
                </a:lnTo>
                <a:lnTo>
                  <a:pt x="1570" y="1699"/>
                </a:lnTo>
                <a:lnTo>
                  <a:pt x="1597" y="1686"/>
                </a:lnTo>
                <a:lnTo>
                  <a:pt x="1622" y="1674"/>
                </a:lnTo>
                <a:lnTo>
                  <a:pt x="1630" y="1670"/>
                </a:lnTo>
                <a:lnTo>
                  <a:pt x="1638" y="1667"/>
                </a:lnTo>
                <a:lnTo>
                  <a:pt x="1646" y="1664"/>
                </a:lnTo>
                <a:lnTo>
                  <a:pt x="1654" y="1659"/>
                </a:lnTo>
                <a:lnTo>
                  <a:pt x="1662" y="1655"/>
                </a:lnTo>
                <a:lnTo>
                  <a:pt x="1669" y="1651"/>
                </a:lnTo>
                <a:lnTo>
                  <a:pt x="1677" y="1646"/>
                </a:lnTo>
                <a:lnTo>
                  <a:pt x="1684" y="1643"/>
                </a:lnTo>
                <a:lnTo>
                  <a:pt x="1692" y="1638"/>
                </a:lnTo>
                <a:lnTo>
                  <a:pt x="1699" y="1634"/>
                </a:lnTo>
                <a:lnTo>
                  <a:pt x="1706" y="1629"/>
                </a:lnTo>
                <a:lnTo>
                  <a:pt x="1712" y="1623"/>
                </a:lnTo>
                <a:lnTo>
                  <a:pt x="1705" y="1588"/>
                </a:lnTo>
                <a:lnTo>
                  <a:pt x="1704" y="1553"/>
                </a:lnTo>
                <a:lnTo>
                  <a:pt x="1706" y="1520"/>
                </a:lnTo>
                <a:lnTo>
                  <a:pt x="1713" y="1488"/>
                </a:lnTo>
                <a:lnTo>
                  <a:pt x="1723" y="1457"/>
                </a:lnTo>
                <a:lnTo>
                  <a:pt x="1735" y="1426"/>
                </a:lnTo>
                <a:lnTo>
                  <a:pt x="1746" y="1396"/>
                </a:lnTo>
                <a:lnTo>
                  <a:pt x="1759" y="1365"/>
                </a:lnTo>
                <a:lnTo>
                  <a:pt x="1771" y="1334"/>
                </a:lnTo>
                <a:lnTo>
                  <a:pt x="1781" y="1303"/>
                </a:lnTo>
                <a:lnTo>
                  <a:pt x="1788" y="1271"/>
                </a:lnTo>
                <a:lnTo>
                  <a:pt x="1791" y="1236"/>
                </a:lnTo>
                <a:lnTo>
                  <a:pt x="1793" y="1231"/>
                </a:lnTo>
                <a:lnTo>
                  <a:pt x="1796" y="1225"/>
                </a:lnTo>
                <a:lnTo>
                  <a:pt x="1800" y="1218"/>
                </a:lnTo>
                <a:lnTo>
                  <a:pt x="1804" y="1212"/>
                </a:lnTo>
                <a:lnTo>
                  <a:pt x="1808" y="1205"/>
                </a:lnTo>
                <a:lnTo>
                  <a:pt x="1812" y="1200"/>
                </a:lnTo>
                <a:lnTo>
                  <a:pt x="1814" y="1193"/>
                </a:lnTo>
                <a:lnTo>
                  <a:pt x="1815" y="1187"/>
                </a:lnTo>
                <a:lnTo>
                  <a:pt x="1815" y="1181"/>
                </a:lnTo>
                <a:lnTo>
                  <a:pt x="1813" y="1175"/>
                </a:lnTo>
                <a:lnTo>
                  <a:pt x="1808" y="1170"/>
                </a:lnTo>
                <a:lnTo>
                  <a:pt x="1799" y="1164"/>
                </a:lnTo>
                <a:lnTo>
                  <a:pt x="1800" y="1161"/>
                </a:lnTo>
                <a:lnTo>
                  <a:pt x="1801" y="1156"/>
                </a:lnTo>
                <a:lnTo>
                  <a:pt x="1803" y="1151"/>
                </a:lnTo>
                <a:lnTo>
                  <a:pt x="1804" y="1147"/>
                </a:lnTo>
                <a:lnTo>
                  <a:pt x="1805" y="1142"/>
                </a:lnTo>
                <a:lnTo>
                  <a:pt x="1807" y="1138"/>
                </a:lnTo>
                <a:lnTo>
                  <a:pt x="1809" y="1134"/>
                </a:lnTo>
                <a:lnTo>
                  <a:pt x="1811" y="1131"/>
                </a:lnTo>
                <a:lnTo>
                  <a:pt x="1814" y="1127"/>
                </a:lnTo>
                <a:lnTo>
                  <a:pt x="1816" y="1124"/>
                </a:lnTo>
                <a:lnTo>
                  <a:pt x="1820" y="1120"/>
                </a:lnTo>
                <a:lnTo>
                  <a:pt x="1823" y="1118"/>
                </a:lnTo>
                <a:lnTo>
                  <a:pt x="1857" y="1110"/>
                </a:lnTo>
                <a:lnTo>
                  <a:pt x="1874" y="1092"/>
                </a:lnTo>
                <a:lnTo>
                  <a:pt x="1889" y="1071"/>
                </a:lnTo>
                <a:lnTo>
                  <a:pt x="1904" y="1049"/>
                </a:lnTo>
                <a:lnTo>
                  <a:pt x="1919" y="1027"/>
                </a:lnTo>
                <a:lnTo>
                  <a:pt x="1933" y="1004"/>
                </a:lnTo>
                <a:lnTo>
                  <a:pt x="1948" y="984"/>
                </a:lnTo>
                <a:lnTo>
                  <a:pt x="1966" y="964"/>
                </a:lnTo>
                <a:lnTo>
                  <a:pt x="1984" y="946"/>
                </a:lnTo>
                <a:lnTo>
                  <a:pt x="2004" y="932"/>
                </a:lnTo>
                <a:lnTo>
                  <a:pt x="2025" y="922"/>
                </a:lnTo>
                <a:lnTo>
                  <a:pt x="2051" y="916"/>
                </a:lnTo>
                <a:lnTo>
                  <a:pt x="2078" y="915"/>
                </a:lnTo>
                <a:lnTo>
                  <a:pt x="2093" y="918"/>
                </a:lnTo>
                <a:lnTo>
                  <a:pt x="2107" y="919"/>
                </a:lnTo>
                <a:lnTo>
                  <a:pt x="2122" y="922"/>
                </a:lnTo>
                <a:lnTo>
                  <a:pt x="2136" y="923"/>
                </a:lnTo>
                <a:lnTo>
                  <a:pt x="2151" y="925"/>
                </a:lnTo>
                <a:lnTo>
                  <a:pt x="2164" y="927"/>
                </a:lnTo>
                <a:lnTo>
                  <a:pt x="2178" y="931"/>
                </a:lnTo>
                <a:lnTo>
                  <a:pt x="2191" y="934"/>
                </a:lnTo>
                <a:lnTo>
                  <a:pt x="2204" y="939"/>
                </a:lnTo>
                <a:lnTo>
                  <a:pt x="2216" y="945"/>
                </a:lnTo>
                <a:lnTo>
                  <a:pt x="2227" y="952"/>
                </a:lnTo>
                <a:lnTo>
                  <a:pt x="2237" y="960"/>
                </a:lnTo>
                <a:lnTo>
                  <a:pt x="2247" y="976"/>
                </a:lnTo>
                <a:lnTo>
                  <a:pt x="2255" y="992"/>
                </a:lnTo>
                <a:lnTo>
                  <a:pt x="2262" y="1008"/>
                </a:lnTo>
                <a:lnTo>
                  <a:pt x="2268" y="1025"/>
                </a:lnTo>
                <a:lnTo>
                  <a:pt x="2272" y="1042"/>
                </a:lnTo>
                <a:lnTo>
                  <a:pt x="2275" y="1059"/>
                </a:lnTo>
                <a:lnTo>
                  <a:pt x="2277" y="1078"/>
                </a:lnTo>
                <a:lnTo>
                  <a:pt x="2278" y="1096"/>
                </a:lnTo>
                <a:lnTo>
                  <a:pt x="2279" y="1115"/>
                </a:lnTo>
                <a:lnTo>
                  <a:pt x="2278" y="1134"/>
                </a:lnTo>
                <a:lnTo>
                  <a:pt x="2277" y="1153"/>
                </a:lnTo>
                <a:lnTo>
                  <a:pt x="2275" y="1171"/>
                </a:lnTo>
                <a:lnTo>
                  <a:pt x="2282" y="1173"/>
                </a:lnTo>
                <a:lnTo>
                  <a:pt x="2286" y="1177"/>
                </a:lnTo>
                <a:lnTo>
                  <a:pt x="2291" y="1180"/>
                </a:lnTo>
                <a:lnTo>
                  <a:pt x="2295" y="1184"/>
                </a:lnTo>
                <a:lnTo>
                  <a:pt x="2298" y="1188"/>
                </a:lnTo>
                <a:lnTo>
                  <a:pt x="2301" y="1193"/>
                </a:lnTo>
                <a:lnTo>
                  <a:pt x="2304" y="1198"/>
                </a:lnTo>
                <a:lnTo>
                  <a:pt x="2306" y="1204"/>
                </a:lnTo>
                <a:lnTo>
                  <a:pt x="2308" y="1210"/>
                </a:lnTo>
                <a:lnTo>
                  <a:pt x="2309" y="1215"/>
                </a:lnTo>
                <a:lnTo>
                  <a:pt x="2312" y="1220"/>
                </a:lnTo>
                <a:lnTo>
                  <a:pt x="2313" y="1225"/>
                </a:lnTo>
                <a:lnTo>
                  <a:pt x="2314" y="1234"/>
                </a:lnTo>
                <a:lnTo>
                  <a:pt x="2314" y="1242"/>
                </a:lnTo>
                <a:lnTo>
                  <a:pt x="2314" y="1250"/>
                </a:lnTo>
                <a:lnTo>
                  <a:pt x="2313" y="1258"/>
                </a:lnTo>
                <a:lnTo>
                  <a:pt x="2312" y="1265"/>
                </a:lnTo>
                <a:lnTo>
                  <a:pt x="2309" y="1272"/>
                </a:lnTo>
                <a:lnTo>
                  <a:pt x="2306" y="1278"/>
                </a:lnTo>
                <a:lnTo>
                  <a:pt x="2302" y="1282"/>
                </a:lnTo>
                <a:lnTo>
                  <a:pt x="2298" y="1287"/>
                </a:lnTo>
                <a:lnTo>
                  <a:pt x="2291" y="1290"/>
                </a:lnTo>
                <a:lnTo>
                  <a:pt x="2284" y="1293"/>
                </a:lnTo>
                <a:lnTo>
                  <a:pt x="2275" y="1294"/>
                </a:lnTo>
                <a:lnTo>
                  <a:pt x="2277" y="1306"/>
                </a:lnTo>
                <a:lnTo>
                  <a:pt x="2278" y="1319"/>
                </a:lnTo>
                <a:lnTo>
                  <a:pt x="2282" y="1332"/>
                </a:lnTo>
                <a:lnTo>
                  <a:pt x="2284" y="1344"/>
                </a:lnTo>
                <a:lnTo>
                  <a:pt x="2286" y="1358"/>
                </a:lnTo>
                <a:lnTo>
                  <a:pt x="2289" y="1372"/>
                </a:lnTo>
                <a:lnTo>
                  <a:pt x="2290" y="1386"/>
                </a:lnTo>
                <a:lnTo>
                  <a:pt x="2291" y="1399"/>
                </a:lnTo>
                <a:lnTo>
                  <a:pt x="2291" y="1413"/>
                </a:lnTo>
                <a:lnTo>
                  <a:pt x="2289" y="1426"/>
                </a:lnTo>
                <a:lnTo>
                  <a:pt x="2285" y="1440"/>
                </a:lnTo>
                <a:lnTo>
                  <a:pt x="2278" y="1451"/>
                </a:lnTo>
                <a:lnTo>
                  <a:pt x="2360" y="1458"/>
                </a:lnTo>
                <a:lnTo>
                  <a:pt x="2367" y="1450"/>
                </a:lnTo>
                <a:lnTo>
                  <a:pt x="2374" y="1441"/>
                </a:lnTo>
                <a:lnTo>
                  <a:pt x="2380" y="1433"/>
                </a:lnTo>
                <a:lnTo>
                  <a:pt x="2387" y="1424"/>
                </a:lnTo>
                <a:lnTo>
                  <a:pt x="2394" y="1414"/>
                </a:lnTo>
                <a:lnTo>
                  <a:pt x="2401" y="1406"/>
                </a:lnTo>
                <a:lnTo>
                  <a:pt x="2409" y="1397"/>
                </a:lnTo>
                <a:lnTo>
                  <a:pt x="2417" y="1389"/>
                </a:lnTo>
                <a:lnTo>
                  <a:pt x="2425" y="1382"/>
                </a:lnTo>
                <a:lnTo>
                  <a:pt x="2433" y="1375"/>
                </a:lnTo>
                <a:lnTo>
                  <a:pt x="2443" y="1368"/>
                </a:lnTo>
                <a:lnTo>
                  <a:pt x="2451" y="1362"/>
                </a:lnTo>
                <a:lnTo>
                  <a:pt x="2475" y="1362"/>
                </a:lnTo>
                <a:lnTo>
                  <a:pt x="2486" y="1364"/>
                </a:lnTo>
                <a:lnTo>
                  <a:pt x="2492" y="1359"/>
                </a:lnTo>
                <a:lnTo>
                  <a:pt x="2497" y="1355"/>
                </a:lnTo>
                <a:lnTo>
                  <a:pt x="2501" y="1351"/>
                </a:lnTo>
                <a:lnTo>
                  <a:pt x="2507" y="1347"/>
                </a:lnTo>
                <a:lnTo>
                  <a:pt x="2511" y="1342"/>
                </a:lnTo>
                <a:lnTo>
                  <a:pt x="2514" y="1337"/>
                </a:lnTo>
                <a:lnTo>
                  <a:pt x="2516" y="1334"/>
                </a:lnTo>
                <a:lnTo>
                  <a:pt x="2517" y="1328"/>
                </a:lnTo>
                <a:lnTo>
                  <a:pt x="2516" y="1324"/>
                </a:lnTo>
                <a:lnTo>
                  <a:pt x="2513" y="1318"/>
                </a:lnTo>
                <a:lnTo>
                  <a:pt x="2506" y="1311"/>
                </a:lnTo>
                <a:lnTo>
                  <a:pt x="2497" y="1304"/>
                </a:lnTo>
                <a:lnTo>
                  <a:pt x="2493" y="1304"/>
                </a:lnTo>
                <a:lnTo>
                  <a:pt x="2493" y="1301"/>
                </a:lnTo>
                <a:lnTo>
                  <a:pt x="2497" y="1301"/>
                </a:lnTo>
                <a:lnTo>
                  <a:pt x="2499" y="1301"/>
                </a:lnTo>
                <a:lnTo>
                  <a:pt x="2502" y="1302"/>
                </a:lnTo>
                <a:lnTo>
                  <a:pt x="2506" y="1302"/>
                </a:lnTo>
                <a:lnTo>
                  <a:pt x="2509" y="1303"/>
                </a:lnTo>
                <a:lnTo>
                  <a:pt x="2513" y="1304"/>
                </a:lnTo>
                <a:lnTo>
                  <a:pt x="2515" y="1306"/>
                </a:lnTo>
                <a:lnTo>
                  <a:pt x="2518" y="1308"/>
                </a:lnTo>
                <a:lnTo>
                  <a:pt x="2522" y="1310"/>
                </a:lnTo>
                <a:lnTo>
                  <a:pt x="2524" y="1312"/>
                </a:lnTo>
                <a:lnTo>
                  <a:pt x="2526" y="1314"/>
                </a:lnTo>
                <a:lnTo>
                  <a:pt x="2528" y="1317"/>
                </a:lnTo>
                <a:lnTo>
                  <a:pt x="2538" y="1314"/>
                </a:lnTo>
                <a:lnTo>
                  <a:pt x="2548" y="1312"/>
                </a:lnTo>
                <a:lnTo>
                  <a:pt x="2560" y="1309"/>
                </a:lnTo>
                <a:lnTo>
                  <a:pt x="2570" y="1305"/>
                </a:lnTo>
                <a:lnTo>
                  <a:pt x="2582" y="1303"/>
                </a:lnTo>
                <a:lnTo>
                  <a:pt x="2593" y="1301"/>
                </a:lnTo>
                <a:lnTo>
                  <a:pt x="2605" y="1298"/>
                </a:lnTo>
                <a:lnTo>
                  <a:pt x="2617" y="1297"/>
                </a:lnTo>
                <a:lnTo>
                  <a:pt x="2629" y="1297"/>
                </a:lnTo>
                <a:lnTo>
                  <a:pt x="2641" y="1297"/>
                </a:lnTo>
                <a:lnTo>
                  <a:pt x="2654" y="1298"/>
                </a:lnTo>
                <a:lnTo>
                  <a:pt x="2665" y="1301"/>
                </a:lnTo>
                <a:lnTo>
                  <a:pt x="2664" y="1297"/>
                </a:lnTo>
                <a:lnTo>
                  <a:pt x="2661" y="1291"/>
                </a:lnTo>
                <a:lnTo>
                  <a:pt x="2659" y="1287"/>
                </a:lnTo>
                <a:lnTo>
                  <a:pt x="2655" y="1280"/>
                </a:lnTo>
                <a:lnTo>
                  <a:pt x="2652" y="1274"/>
                </a:lnTo>
                <a:lnTo>
                  <a:pt x="2649" y="1267"/>
                </a:lnTo>
                <a:lnTo>
                  <a:pt x="2648" y="1260"/>
                </a:lnTo>
                <a:lnTo>
                  <a:pt x="2648" y="1255"/>
                </a:lnTo>
                <a:lnTo>
                  <a:pt x="2651" y="1249"/>
                </a:lnTo>
                <a:lnTo>
                  <a:pt x="2654" y="1244"/>
                </a:lnTo>
                <a:lnTo>
                  <a:pt x="2661" y="1240"/>
                </a:lnTo>
                <a:lnTo>
                  <a:pt x="2669" y="1236"/>
                </a:lnTo>
                <a:lnTo>
                  <a:pt x="2685" y="1237"/>
                </a:lnTo>
                <a:lnTo>
                  <a:pt x="2699" y="1241"/>
                </a:lnTo>
                <a:lnTo>
                  <a:pt x="2711" y="1246"/>
                </a:lnTo>
                <a:lnTo>
                  <a:pt x="2723" y="1252"/>
                </a:lnTo>
                <a:lnTo>
                  <a:pt x="2733" y="1260"/>
                </a:lnTo>
                <a:lnTo>
                  <a:pt x="2744" y="1268"/>
                </a:lnTo>
                <a:lnTo>
                  <a:pt x="2754" y="1279"/>
                </a:lnTo>
                <a:lnTo>
                  <a:pt x="2763" y="1288"/>
                </a:lnTo>
                <a:lnTo>
                  <a:pt x="2773" y="1298"/>
                </a:lnTo>
                <a:lnTo>
                  <a:pt x="2783" y="1308"/>
                </a:lnTo>
                <a:lnTo>
                  <a:pt x="2793" y="1317"/>
                </a:lnTo>
                <a:lnTo>
                  <a:pt x="2803" y="1324"/>
                </a:lnTo>
                <a:lnTo>
                  <a:pt x="2798" y="1312"/>
                </a:lnTo>
                <a:lnTo>
                  <a:pt x="2790" y="1302"/>
                </a:lnTo>
                <a:lnTo>
                  <a:pt x="2782" y="1290"/>
                </a:lnTo>
                <a:lnTo>
                  <a:pt x="2773" y="1279"/>
                </a:lnTo>
                <a:lnTo>
                  <a:pt x="2764" y="1267"/>
                </a:lnTo>
                <a:lnTo>
                  <a:pt x="2754" y="1257"/>
                </a:lnTo>
                <a:lnTo>
                  <a:pt x="2744" y="1247"/>
                </a:lnTo>
                <a:lnTo>
                  <a:pt x="2732" y="1237"/>
                </a:lnTo>
                <a:lnTo>
                  <a:pt x="2721" y="1228"/>
                </a:lnTo>
                <a:lnTo>
                  <a:pt x="2709" y="1220"/>
                </a:lnTo>
                <a:lnTo>
                  <a:pt x="2698" y="1212"/>
                </a:lnTo>
                <a:lnTo>
                  <a:pt x="2685" y="1205"/>
                </a:lnTo>
                <a:lnTo>
                  <a:pt x="2701" y="1212"/>
                </a:lnTo>
                <a:lnTo>
                  <a:pt x="2717" y="1220"/>
                </a:lnTo>
                <a:lnTo>
                  <a:pt x="2733" y="1229"/>
                </a:lnTo>
                <a:lnTo>
                  <a:pt x="2749" y="1241"/>
                </a:lnTo>
                <a:lnTo>
                  <a:pt x="2764" y="1254"/>
                </a:lnTo>
                <a:lnTo>
                  <a:pt x="2779" y="1268"/>
                </a:lnTo>
                <a:lnTo>
                  <a:pt x="2793" y="1283"/>
                </a:lnTo>
                <a:lnTo>
                  <a:pt x="2806" y="1301"/>
                </a:lnTo>
                <a:lnTo>
                  <a:pt x="2817" y="1318"/>
                </a:lnTo>
                <a:lnTo>
                  <a:pt x="2826" y="1336"/>
                </a:lnTo>
                <a:lnTo>
                  <a:pt x="2833" y="1355"/>
                </a:lnTo>
                <a:lnTo>
                  <a:pt x="2838" y="1374"/>
                </a:lnTo>
                <a:lnTo>
                  <a:pt x="2847" y="1379"/>
                </a:lnTo>
                <a:lnTo>
                  <a:pt x="2855" y="1383"/>
                </a:lnTo>
                <a:lnTo>
                  <a:pt x="2864" y="1387"/>
                </a:lnTo>
                <a:lnTo>
                  <a:pt x="2873" y="1390"/>
                </a:lnTo>
                <a:lnTo>
                  <a:pt x="2883" y="1395"/>
                </a:lnTo>
                <a:lnTo>
                  <a:pt x="2891" y="1398"/>
                </a:lnTo>
                <a:lnTo>
                  <a:pt x="2900" y="1403"/>
                </a:lnTo>
                <a:lnTo>
                  <a:pt x="2908" y="1407"/>
                </a:lnTo>
                <a:lnTo>
                  <a:pt x="2916" y="1413"/>
                </a:lnTo>
                <a:lnTo>
                  <a:pt x="2924" y="1419"/>
                </a:lnTo>
                <a:lnTo>
                  <a:pt x="2931" y="1427"/>
                </a:lnTo>
                <a:lnTo>
                  <a:pt x="2938" y="1435"/>
                </a:lnTo>
                <a:lnTo>
                  <a:pt x="2953" y="1413"/>
                </a:lnTo>
                <a:lnTo>
                  <a:pt x="2945" y="1412"/>
                </a:lnTo>
                <a:lnTo>
                  <a:pt x="2939" y="1409"/>
                </a:lnTo>
                <a:lnTo>
                  <a:pt x="2933" y="1404"/>
                </a:lnTo>
                <a:lnTo>
                  <a:pt x="2930" y="1398"/>
                </a:lnTo>
                <a:lnTo>
                  <a:pt x="2926" y="1393"/>
                </a:lnTo>
                <a:lnTo>
                  <a:pt x="2923" y="1386"/>
                </a:lnTo>
                <a:lnTo>
                  <a:pt x="2922" y="1378"/>
                </a:lnTo>
                <a:lnTo>
                  <a:pt x="2921" y="1370"/>
                </a:lnTo>
                <a:lnTo>
                  <a:pt x="2921" y="1363"/>
                </a:lnTo>
                <a:lnTo>
                  <a:pt x="2922" y="1355"/>
                </a:lnTo>
                <a:lnTo>
                  <a:pt x="2924" y="1348"/>
                </a:lnTo>
                <a:lnTo>
                  <a:pt x="2926" y="1340"/>
                </a:lnTo>
                <a:lnTo>
                  <a:pt x="2927" y="1337"/>
                </a:lnTo>
                <a:lnTo>
                  <a:pt x="2929" y="1334"/>
                </a:lnTo>
                <a:lnTo>
                  <a:pt x="2931" y="1332"/>
                </a:lnTo>
                <a:lnTo>
                  <a:pt x="2932" y="1329"/>
                </a:lnTo>
                <a:lnTo>
                  <a:pt x="2934" y="1327"/>
                </a:lnTo>
                <a:lnTo>
                  <a:pt x="2935" y="1325"/>
                </a:lnTo>
                <a:lnTo>
                  <a:pt x="2938" y="1322"/>
                </a:lnTo>
                <a:lnTo>
                  <a:pt x="2940" y="1320"/>
                </a:lnTo>
                <a:lnTo>
                  <a:pt x="2944" y="1319"/>
                </a:lnTo>
                <a:lnTo>
                  <a:pt x="2946" y="1317"/>
                </a:lnTo>
                <a:lnTo>
                  <a:pt x="2949" y="1314"/>
                </a:lnTo>
                <a:lnTo>
                  <a:pt x="2953" y="1312"/>
                </a:lnTo>
                <a:lnTo>
                  <a:pt x="2987" y="1317"/>
                </a:lnTo>
                <a:lnTo>
                  <a:pt x="2988" y="1316"/>
                </a:lnTo>
                <a:lnTo>
                  <a:pt x="2990" y="1313"/>
                </a:lnTo>
                <a:lnTo>
                  <a:pt x="2991" y="1312"/>
                </a:lnTo>
                <a:lnTo>
                  <a:pt x="2992" y="1310"/>
                </a:lnTo>
                <a:lnTo>
                  <a:pt x="2993" y="1309"/>
                </a:lnTo>
                <a:lnTo>
                  <a:pt x="2994" y="1306"/>
                </a:lnTo>
                <a:lnTo>
                  <a:pt x="2995" y="1304"/>
                </a:lnTo>
                <a:lnTo>
                  <a:pt x="2996" y="1302"/>
                </a:lnTo>
                <a:lnTo>
                  <a:pt x="2996" y="1301"/>
                </a:lnTo>
                <a:lnTo>
                  <a:pt x="2999" y="1298"/>
                </a:lnTo>
                <a:lnTo>
                  <a:pt x="2999" y="1296"/>
                </a:lnTo>
                <a:lnTo>
                  <a:pt x="3001" y="1294"/>
                </a:lnTo>
                <a:lnTo>
                  <a:pt x="2993" y="1299"/>
                </a:lnTo>
                <a:lnTo>
                  <a:pt x="2984" y="1299"/>
                </a:lnTo>
                <a:lnTo>
                  <a:pt x="2976" y="1299"/>
                </a:lnTo>
                <a:lnTo>
                  <a:pt x="2967" y="1298"/>
                </a:lnTo>
                <a:lnTo>
                  <a:pt x="2958" y="1296"/>
                </a:lnTo>
                <a:lnTo>
                  <a:pt x="2950" y="1294"/>
                </a:lnTo>
                <a:lnTo>
                  <a:pt x="2942" y="1290"/>
                </a:lnTo>
                <a:lnTo>
                  <a:pt x="2935" y="1287"/>
                </a:lnTo>
                <a:lnTo>
                  <a:pt x="2930" y="1281"/>
                </a:lnTo>
                <a:lnTo>
                  <a:pt x="2925" y="1275"/>
                </a:lnTo>
                <a:lnTo>
                  <a:pt x="2923" y="1268"/>
                </a:lnTo>
                <a:lnTo>
                  <a:pt x="2922" y="1259"/>
                </a:lnTo>
                <a:lnTo>
                  <a:pt x="2923" y="1249"/>
                </a:lnTo>
                <a:lnTo>
                  <a:pt x="2923" y="1248"/>
                </a:lnTo>
                <a:lnTo>
                  <a:pt x="2923" y="1246"/>
                </a:lnTo>
                <a:lnTo>
                  <a:pt x="2924" y="1243"/>
                </a:lnTo>
                <a:lnTo>
                  <a:pt x="2924" y="1241"/>
                </a:lnTo>
                <a:lnTo>
                  <a:pt x="2925" y="1239"/>
                </a:lnTo>
                <a:lnTo>
                  <a:pt x="2926" y="1237"/>
                </a:lnTo>
                <a:lnTo>
                  <a:pt x="2929" y="1235"/>
                </a:lnTo>
                <a:lnTo>
                  <a:pt x="2930" y="1234"/>
                </a:lnTo>
                <a:lnTo>
                  <a:pt x="2932" y="1233"/>
                </a:lnTo>
                <a:lnTo>
                  <a:pt x="2934" y="1232"/>
                </a:lnTo>
                <a:lnTo>
                  <a:pt x="2938" y="1232"/>
                </a:lnTo>
                <a:lnTo>
                  <a:pt x="2941" y="1232"/>
                </a:lnTo>
                <a:lnTo>
                  <a:pt x="2935" y="1229"/>
                </a:lnTo>
                <a:lnTo>
                  <a:pt x="2930" y="1226"/>
                </a:lnTo>
                <a:lnTo>
                  <a:pt x="2924" y="1223"/>
                </a:lnTo>
                <a:lnTo>
                  <a:pt x="2918" y="1219"/>
                </a:lnTo>
                <a:lnTo>
                  <a:pt x="2914" y="1216"/>
                </a:lnTo>
                <a:lnTo>
                  <a:pt x="2909" y="1211"/>
                </a:lnTo>
                <a:lnTo>
                  <a:pt x="2904" y="1206"/>
                </a:lnTo>
                <a:lnTo>
                  <a:pt x="2902" y="1202"/>
                </a:lnTo>
                <a:lnTo>
                  <a:pt x="2900" y="1196"/>
                </a:lnTo>
                <a:lnTo>
                  <a:pt x="2899" y="1190"/>
                </a:lnTo>
                <a:lnTo>
                  <a:pt x="2900" y="1185"/>
                </a:lnTo>
                <a:lnTo>
                  <a:pt x="2902" y="1177"/>
                </a:lnTo>
                <a:lnTo>
                  <a:pt x="2902" y="1175"/>
                </a:lnTo>
                <a:lnTo>
                  <a:pt x="2903" y="1173"/>
                </a:lnTo>
                <a:lnTo>
                  <a:pt x="2904" y="1172"/>
                </a:lnTo>
                <a:lnTo>
                  <a:pt x="2907" y="1170"/>
                </a:lnTo>
                <a:lnTo>
                  <a:pt x="2908" y="1169"/>
                </a:lnTo>
                <a:lnTo>
                  <a:pt x="2910" y="1167"/>
                </a:lnTo>
                <a:lnTo>
                  <a:pt x="2913" y="1166"/>
                </a:lnTo>
                <a:lnTo>
                  <a:pt x="2915" y="1165"/>
                </a:lnTo>
                <a:lnTo>
                  <a:pt x="2917" y="1164"/>
                </a:lnTo>
                <a:lnTo>
                  <a:pt x="2919" y="1164"/>
                </a:lnTo>
                <a:lnTo>
                  <a:pt x="2922" y="1164"/>
                </a:lnTo>
                <a:lnTo>
                  <a:pt x="2925" y="1164"/>
                </a:lnTo>
                <a:lnTo>
                  <a:pt x="2916" y="1158"/>
                </a:lnTo>
                <a:lnTo>
                  <a:pt x="2907" y="1153"/>
                </a:lnTo>
                <a:lnTo>
                  <a:pt x="2898" y="1148"/>
                </a:lnTo>
                <a:lnTo>
                  <a:pt x="2890" y="1142"/>
                </a:lnTo>
                <a:lnTo>
                  <a:pt x="2880" y="1136"/>
                </a:lnTo>
                <a:lnTo>
                  <a:pt x="2872" y="1130"/>
                </a:lnTo>
                <a:lnTo>
                  <a:pt x="2864" y="1124"/>
                </a:lnTo>
                <a:lnTo>
                  <a:pt x="2856" y="1117"/>
                </a:lnTo>
                <a:lnTo>
                  <a:pt x="2850" y="1109"/>
                </a:lnTo>
                <a:lnTo>
                  <a:pt x="2846" y="1101"/>
                </a:lnTo>
                <a:lnTo>
                  <a:pt x="2842" y="1092"/>
                </a:lnTo>
                <a:lnTo>
                  <a:pt x="2840" y="1080"/>
                </a:lnTo>
                <a:lnTo>
                  <a:pt x="2840" y="1070"/>
                </a:lnTo>
                <a:lnTo>
                  <a:pt x="2841" y="1058"/>
                </a:lnTo>
                <a:lnTo>
                  <a:pt x="2844" y="1047"/>
                </a:lnTo>
                <a:lnTo>
                  <a:pt x="2847" y="1034"/>
                </a:lnTo>
                <a:lnTo>
                  <a:pt x="2852" y="1023"/>
                </a:lnTo>
                <a:lnTo>
                  <a:pt x="2856" y="1012"/>
                </a:lnTo>
                <a:lnTo>
                  <a:pt x="2863" y="1002"/>
                </a:lnTo>
                <a:lnTo>
                  <a:pt x="2871" y="993"/>
                </a:lnTo>
                <a:lnTo>
                  <a:pt x="2879" y="984"/>
                </a:lnTo>
                <a:lnTo>
                  <a:pt x="2890" y="978"/>
                </a:lnTo>
                <a:lnTo>
                  <a:pt x="2900" y="972"/>
                </a:lnTo>
                <a:lnTo>
                  <a:pt x="2913" y="969"/>
                </a:lnTo>
                <a:lnTo>
                  <a:pt x="2908" y="966"/>
                </a:lnTo>
                <a:lnTo>
                  <a:pt x="2903" y="963"/>
                </a:lnTo>
                <a:lnTo>
                  <a:pt x="2900" y="960"/>
                </a:lnTo>
                <a:lnTo>
                  <a:pt x="2896" y="955"/>
                </a:lnTo>
                <a:lnTo>
                  <a:pt x="2893" y="952"/>
                </a:lnTo>
                <a:lnTo>
                  <a:pt x="2891" y="947"/>
                </a:lnTo>
                <a:lnTo>
                  <a:pt x="2890" y="942"/>
                </a:lnTo>
                <a:lnTo>
                  <a:pt x="2888" y="938"/>
                </a:lnTo>
                <a:lnTo>
                  <a:pt x="2888" y="932"/>
                </a:lnTo>
                <a:lnTo>
                  <a:pt x="2890" y="927"/>
                </a:lnTo>
                <a:lnTo>
                  <a:pt x="2891" y="923"/>
                </a:lnTo>
                <a:lnTo>
                  <a:pt x="2894" y="918"/>
                </a:lnTo>
                <a:lnTo>
                  <a:pt x="2895" y="917"/>
                </a:lnTo>
                <a:lnTo>
                  <a:pt x="2898" y="917"/>
                </a:lnTo>
                <a:lnTo>
                  <a:pt x="2899" y="917"/>
                </a:lnTo>
                <a:lnTo>
                  <a:pt x="2900" y="917"/>
                </a:lnTo>
                <a:lnTo>
                  <a:pt x="2902" y="917"/>
                </a:lnTo>
                <a:lnTo>
                  <a:pt x="2903" y="917"/>
                </a:lnTo>
                <a:lnTo>
                  <a:pt x="2906" y="917"/>
                </a:lnTo>
                <a:lnTo>
                  <a:pt x="2907" y="917"/>
                </a:lnTo>
                <a:lnTo>
                  <a:pt x="2909" y="917"/>
                </a:lnTo>
                <a:lnTo>
                  <a:pt x="2910" y="917"/>
                </a:lnTo>
                <a:lnTo>
                  <a:pt x="2913" y="917"/>
                </a:lnTo>
                <a:lnTo>
                  <a:pt x="2909" y="909"/>
                </a:lnTo>
                <a:lnTo>
                  <a:pt x="2908" y="900"/>
                </a:lnTo>
                <a:lnTo>
                  <a:pt x="2908" y="892"/>
                </a:lnTo>
                <a:lnTo>
                  <a:pt x="2910" y="884"/>
                </a:lnTo>
                <a:lnTo>
                  <a:pt x="2913" y="876"/>
                </a:lnTo>
                <a:lnTo>
                  <a:pt x="2917" y="868"/>
                </a:lnTo>
                <a:lnTo>
                  <a:pt x="2922" y="860"/>
                </a:lnTo>
                <a:lnTo>
                  <a:pt x="2926" y="853"/>
                </a:lnTo>
                <a:lnTo>
                  <a:pt x="2932" y="845"/>
                </a:lnTo>
                <a:lnTo>
                  <a:pt x="2937" y="838"/>
                </a:lnTo>
                <a:lnTo>
                  <a:pt x="2941" y="831"/>
                </a:lnTo>
                <a:lnTo>
                  <a:pt x="2947" y="823"/>
                </a:lnTo>
                <a:lnTo>
                  <a:pt x="2947" y="822"/>
                </a:lnTo>
                <a:lnTo>
                  <a:pt x="2949" y="821"/>
                </a:lnTo>
                <a:lnTo>
                  <a:pt x="2950" y="818"/>
                </a:lnTo>
                <a:lnTo>
                  <a:pt x="2953" y="817"/>
                </a:lnTo>
                <a:lnTo>
                  <a:pt x="2954" y="816"/>
                </a:lnTo>
                <a:lnTo>
                  <a:pt x="2956" y="815"/>
                </a:lnTo>
                <a:lnTo>
                  <a:pt x="2958" y="814"/>
                </a:lnTo>
                <a:lnTo>
                  <a:pt x="2961" y="814"/>
                </a:lnTo>
                <a:lnTo>
                  <a:pt x="2964" y="814"/>
                </a:lnTo>
                <a:lnTo>
                  <a:pt x="2967" y="814"/>
                </a:lnTo>
                <a:lnTo>
                  <a:pt x="2969" y="816"/>
                </a:lnTo>
                <a:lnTo>
                  <a:pt x="2972" y="817"/>
                </a:lnTo>
                <a:lnTo>
                  <a:pt x="2969" y="809"/>
                </a:lnTo>
                <a:lnTo>
                  <a:pt x="2965" y="800"/>
                </a:lnTo>
                <a:lnTo>
                  <a:pt x="2963" y="791"/>
                </a:lnTo>
                <a:lnTo>
                  <a:pt x="2961" y="782"/>
                </a:lnTo>
                <a:lnTo>
                  <a:pt x="2961" y="772"/>
                </a:lnTo>
                <a:lnTo>
                  <a:pt x="2960" y="763"/>
                </a:lnTo>
                <a:lnTo>
                  <a:pt x="2961" y="755"/>
                </a:lnTo>
                <a:lnTo>
                  <a:pt x="2963" y="746"/>
                </a:lnTo>
                <a:lnTo>
                  <a:pt x="2965" y="738"/>
                </a:lnTo>
                <a:lnTo>
                  <a:pt x="2970" y="731"/>
                </a:lnTo>
                <a:lnTo>
                  <a:pt x="2975" y="723"/>
                </a:lnTo>
                <a:lnTo>
                  <a:pt x="2983" y="716"/>
                </a:lnTo>
                <a:lnTo>
                  <a:pt x="2988" y="712"/>
                </a:lnTo>
                <a:lnTo>
                  <a:pt x="2996" y="707"/>
                </a:lnTo>
                <a:lnTo>
                  <a:pt x="3003" y="702"/>
                </a:lnTo>
                <a:lnTo>
                  <a:pt x="3011" y="698"/>
                </a:lnTo>
                <a:lnTo>
                  <a:pt x="3019" y="694"/>
                </a:lnTo>
                <a:lnTo>
                  <a:pt x="3027" y="691"/>
                </a:lnTo>
                <a:lnTo>
                  <a:pt x="3037" y="687"/>
                </a:lnTo>
                <a:lnTo>
                  <a:pt x="3045" y="685"/>
                </a:lnTo>
                <a:lnTo>
                  <a:pt x="3053" y="683"/>
                </a:lnTo>
                <a:lnTo>
                  <a:pt x="3062" y="681"/>
                </a:lnTo>
                <a:lnTo>
                  <a:pt x="3070" y="678"/>
                </a:lnTo>
                <a:lnTo>
                  <a:pt x="3079" y="677"/>
                </a:lnTo>
                <a:lnTo>
                  <a:pt x="3085" y="677"/>
                </a:lnTo>
                <a:lnTo>
                  <a:pt x="3091" y="676"/>
                </a:lnTo>
                <a:lnTo>
                  <a:pt x="3098" y="674"/>
                </a:lnTo>
                <a:lnTo>
                  <a:pt x="3106" y="671"/>
                </a:lnTo>
                <a:lnTo>
                  <a:pt x="3112" y="670"/>
                </a:lnTo>
                <a:lnTo>
                  <a:pt x="3120" y="668"/>
                </a:lnTo>
                <a:lnTo>
                  <a:pt x="3129" y="666"/>
                </a:lnTo>
                <a:lnTo>
                  <a:pt x="3135" y="664"/>
                </a:lnTo>
                <a:lnTo>
                  <a:pt x="3143" y="663"/>
                </a:lnTo>
                <a:lnTo>
                  <a:pt x="3152" y="663"/>
                </a:lnTo>
                <a:lnTo>
                  <a:pt x="3160" y="663"/>
                </a:lnTo>
                <a:lnTo>
                  <a:pt x="3168" y="664"/>
                </a:lnTo>
                <a:lnTo>
                  <a:pt x="3179" y="667"/>
                </a:lnTo>
                <a:lnTo>
                  <a:pt x="3189" y="669"/>
                </a:lnTo>
                <a:lnTo>
                  <a:pt x="3201" y="671"/>
                </a:lnTo>
                <a:lnTo>
                  <a:pt x="3211" y="674"/>
                </a:lnTo>
                <a:lnTo>
                  <a:pt x="3220" y="676"/>
                </a:lnTo>
                <a:lnTo>
                  <a:pt x="3230" y="678"/>
                </a:lnTo>
                <a:lnTo>
                  <a:pt x="3239" y="682"/>
                </a:lnTo>
                <a:lnTo>
                  <a:pt x="3247" y="686"/>
                </a:lnTo>
                <a:lnTo>
                  <a:pt x="3256" y="692"/>
                </a:lnTo>
                <a:lnTo>
                  <a:pt x="3264" y="698"/>
                </a:lnTo>
                <a:lnTo>
                  <a:pt x="3272" y="706"/>
                </a:lnTo>
                <a:lnTo>
                  <a:pt x="3280" y="714"/>
                </a:lnTo>
                <a:lnTo>
                  <a:pt x="3292" y="700"/>
                </a:lnTo>
                <a:lnTo>
                  <a:pt x="3307" y="690"/>
                </a:lnTo>
                <a:lnTo>
                  <a:pt x="3324" y="682"/>
                </a:lnTo>
                <a:lnTo>
                  <a:pt x="3343" y="677"/>
                </a:lnTo>
                <a:lnTo>
                  <a:pt x="3364" y="675"/>
                </a:lnTo>
                <a:lnTo>
                  <a:pt x="3387" y="674"/>
                </a:lnTo>
                <a:lnTo>
                  <a:pt x="3409" y="676"/>
                </a:lnTo>
                <a:lnTo>
                  <a:pt x="3432" y="681"/>
                </a:lnTo>
                <a:lnTo>
                  <a:pt x="3454" y="687"/>
                </a:lnTo>
                <a:lnTo>
                  <a:pt x="3476" y="695"/>
                </a:lnTo>
                <a:lnTo>
                  <a:pt x="3496" y="706"/>
                </a:lnTo>
                <a:lnTo>
                  <a:pt x="3515" y="716"/>
                </a:lnTo>
                <a:lnTo>
                  <a:pt x="3517" y="718"/>
                </a:lnTo>
                <a:lnTo>
                  <a:pt x="3520" y="721"/>
                </a:lnTo>
                <a:lnTo>
                  <a:pt x="3524" y="723"/>
                </a:lnTo>
                <a:lnTo>
                  <a:pt x="3527" y="725"/>
                </a:lnTo>
                <a:lnTo>
                  <a:pt x="3530" y="728"/>
                </a:lnTo>
                <a:lnTo>
                  <a:pt x="3533" y="730"/>
                </a:lnTo>
                <a:lnTo>
                  <a:pt x="3535" y="732"/>
                </a:lnTo>
                <a:lnTo>
                  <a:pt x="3538" y="736"/>
                </a:lnTo>
                <a:lnTo>
                  <a:pt x="3539" y="739"/>
                </a:lnTo>
                <a:lnTo>
                  <a:pt x="3539" y="743"/>
                </a:lnTo>
                <a:lnTo>
                  <a:pt x="3539" y="746"/>
                </a:lnTo>
                <a:lnTo>
                  <a:pt x="3539" y="749"/>
                </a:lnTo>
                <a:lnTo>
                  <a:pt x="3550" y="754"/>
                </a:lnTo>
                <a:lnTo>
                  <a:pt x="3562" y="760"/>
                </a:lnTo>
                <a:lnTo>
                  <a:pt x="3571" y="767"/>
                </a:lnTo>
                <a:lnTo>
                  <a:pt x="3580" y="776"/>
                </a:lnTo>
                <a:lnTo>
                  <a:pt x="3587" y="786"/>
                </a:lnTo>
                <a:lnTo>
                  <a:pt x="3594" y="797"/>
                </a:lnTo>
                <a:lnTo>
                  <a:pt x="3599" y="809"/>
                </a:lnTo>
                <a:lnTo>
                  <a:pt x="3604" y="822"/>
                </a:lnTo>
                <a:lnTo>
                  <a:pt x="3608" y="834"/>
                </a:lnTo>
                <a:lnTo>
                  <a:pt x="3611" y="848"/>
                </a:lnTo>
                <a:lnTo>
                  <a:pt x="3613" y="862"/>
                </a:lnTo>
                <a:lnTo>
                  <a:pt x="3617" y="875"/>
                </a:lnTo>
                <a:lnTo>
                  <a:pt x="3616" y="878"/>
                </a:lnTo>
                <a:lnTo>
                  <a:pt x="3615" y="881"/>
                </a:lnTo>
                <a:lnTo>
                  <a:pt x="3612" y="884"/>
                </a:lnTo>
                <a:lnTo>
                  <a:pt x="3608" y="886"/>
                </a:lnTo>
                <a:lnTo>
                  <a:pt x="3604" y="890"/>
                </a:lnTo>
                <a:lnTo>
                  <a:pt x="3599" y="892"/>
                </a:lnTo>
                <a:lnTo>
                  <a:pt x="3593" y="894"/>
                </a:lnTo>
                <a:lnTo>
                  <a:pt x="3587" y="896"/>
                </a:lnTo>
                <a:lnTo>
                  <a:pt x="3581" y="898"/>
                </a:lnTo>
                <a:lnTo>
                  <a:pt x="3574" y="900"/>
                </a:lnTo>
                <a:lnTo>
                  <a:pt x="3569" y="901"/>
                </a:lnTo>
                <a:lnTo>
                  <a:pt x="3563" y="901"/>
                </a:lnTo>
                <a:lnTo>
                  <a:pt x="3571" y="904"/>
                </a:lnTo>
                <a:lnTo>
                  <a:pt x="3579" y="908"/>
                </a:lnTo>
                <a:lnTo>
                  <a:pt x="3587" y="912"/>
                </a:lnTo>
                <a:lnTo>
                  <a:pt x="3593" y="918"/>
                </a:lnTo>
                <a:lnTo>
                  <a:pt x="3597" y="924"/>
                </a:lnTo>
                <a:lnTo>
                  <a:pt x="3602" y="931"/>
                </a:lnTo>
                <a:lnTo>
                  <a:pt x="3605" y="939"/>
                </a:lnTo>
                <a:lnTo>
                  <a:pt x="3608" y="947"/>
                </a:lnTo>
                <a:lnTo>
                  <a:pt x="3609" y="955"/>
                </a:lnTo>
                <a:lnTo>
                  <a:pt x="3610" y="963"/>
                </a:lnTo>
                <a:lnTo>
                  <a:pt x="3610" y="972"/>
                </a:lnTo>
                <a:lnTo>
                  <a:pt x="3609" y="980"/>
                </a:lnTo>
                <a:lnTo>
                  <a:pt x="3608" y="983"/>
                </a:lnTo>
                <a:lnTo>
                  <a:pt x="3607" y="984"/>
                </a:lnTo>
                <a:lnTo>
                  <a:pt x="3605" y="986"/>
                </a:lnTo>
                <a:lnTo>
                  <a:pt x="3604" y="987"/>
                </a:lnTo>
                <a:lnTo>
                  <a:pt x="3602" y="987"/>
                </a:lnTo>
                <a:lnTo>
                  <a:pt x="3600" y="988"/>
                </a:lnTo>
                <a:lnTo>
                  <a:pt x="3597" y="989"/>
                </a:lnTo>
                <a:lnTo>
                  <a:pt x="3595" y="989"/>
                </a:lnTo>
                <a:lnTo>
                  <a:pt x="3593" y="991"/>
                </a:lnTo>
                <a:lnTo>
                  <a:pt x="3590" y="992"/>
                </a:lnTo>
                <a:lnTo>
                  <a:pt x="3588" y="993"/>
                </a:lnTo>
                <a:lnTo>
                  <a:pt x="3587" y="993"/>
                </a:lnTo>
                <a:lnTo>
                  <a:pt x="3595" y="1009"/>
                </a:lnTo>
                <a:lnTo>
                  <a:pt x="3600" y="1026"/>
                </a:lnTo>
                <a:lnTo>
                  <a:pt x="3601" y="1042"/>
                </a:lnTo>
                <a:lnTo>
                  <a:pt x="3601" y="1058"/>
                </a:lnTo>
                <a:lnTo>
                  <a:pt x="3596" y="1074"/>
                </a:lnTo>
                <a:lnTo>
                  <a:pt x="3590" y="1089"/>
                </a:lnTo>
                <a:lnTo>
                  <a:pt x="3581" y="1103"/>
                </a:lnTo>
                <a:lnTo>
                  <a:pt x="3571" y="1116"/>
                </a:lnTo>
                <a:lnTo>
                  <a:pt x="3558" y="1127"/>
                </a:lnTo>
                <a:lnTo>
                  <a:pt x="3545" y="1135"/>
                </a:lnTo>
                <a:lnTo>
                  <a:pt x="3528" y="1141"/>
                </a:lnTo>
                <a:lnTo>
                  <a:pt x="3511" y="1144"/>
                </a:lnTo>
                <a:lnTo>
                  <a:pt x="3517" y="1146"/>
                </a:lnTo>
                <a:lnTo>
                  <a:pt x="3522" y="1147"/>
                </a:lnTo>
                <a:lnTo>
                  <a:pt x="3525" y="1150"/>
                </a:lnTo>
                <a:lnTo>
                  <a:pt x="3527" y="1155"/>
                </a:lnTo>
                <a:lnTo>
                  <a:pt x="3530" y="1161"/>
                </a:lnTo>
                <a:lnTo>
                  <a:pt x="3531" y="1166"/>
                </a:lnTo>
                <a:lnTo>
                  <a:pt x="3531" y="1172"/>
                </a:lnTo>
                <a:lnTo>
                  <a:pt x="3531" y="1179"/>
                </a:lnTo>
                <a:lnTo>
                  <a:pt x="3531" y="1185"/>
                </a:lnTo>
                <a:lnTo>
                  <a:pt x="3531" y="1192"/>
                </a:lnTo>
                <a:lnTo>
                  <a:pt x="3531" y="1196"/>
                </a:lnTo>
                <a:lnTo>
                  <a:pt x="3532" y="1201"/>
                </a:lnTo>
                <a:lnTo>
                  <a:pt x="3528" y="1201"/>
                </a:lnTo>
                <a:lnTo>
                  <a:pt x="3526" y="1202"/>
                </a:lnTo>
                <a:lnTo>
                  <a:pt x="3524" y="1202"/>
                </a:lnTo>
                <a:lnTo>
                  <a:pt x="3522" y="1202"/>
                </a:lnTo>
                <a:lnTo>
                  <a:pt x="3519" y="1203"/>
                </a:lnTo>
                <a:lnTo>
                  <a:pt x="3517" y="1204"/>
                </a:lnTo>
                <a:lnTo>
                  <a:pt x="3515" y="1204"/>
                </a:lnTo>
                <a:lnTo>
                  <a:pt x="3512" y="1205"/>
                </a:lnTo>
                <a:lnTo>
                  <a:pt x="3510" y="1205"/>
                </a:lnTo>
                <a:lnTo>
                  <a:pt x="3508" y="1205"/>
                </a:lnTo>
                <a:lnTo>
                  <a:pt x="3505" y="1205"/>
                </a:lnTo>
                <a:lnTo>
                  <a:pt x="3503" y="1204"/>
                </a:lnTo>
                <a:lnTo>
                  <a:pt x="3505" y="1206"/>
                </a:lnTo>
                <a:lnTo>
                  <a:pt x="3508" y="1209"/>
                </a:lnTo>
                <a:lnTo>
                  <a:pt x="3510" y="1211"/>
                </a:lnTo>
                <a:lnTo>
                  <a:pt x="3511" y="1213"/>
                </a:lnTo>
                <a:lnTo>
                  <a:pt x="3513" y="1216"/>
                </a:lnTo>
                <a:lnTo>
                  <a:pt x="3515" y="1219"/>
                </a:lnTo>
                <a:lnTo>
                  <a:pt x="3516" y="1221"/>
                </a:lnTo>
                <a:lnTo>
                  <a:pt x="3517" y="1224"/>
                </a:lnTo>
                <a:lnTo>
                  <a:pt x="3518" y="1227"/>
                </a:lnTo>
                <a:lnTo>
                  <a:pt x="3518" y="1231"/>
                </a:lnTo>
                <a:lnTo>
                  <a:pt x="3519" y="1234"/>
                </a:lnTo>
                <a:lnTo>
                  <a:pt x="3519" y="1236"/>
                </a:lnTo>
                <a:lnTo>
                  <a:pt x="3517" y="1243"/>
                </a:lnTo>
                <a:lnTo>
                  <a:pt x="3516" y="1248"/>
                </a:lnTo>
                <a:lnTo>
                  <a:pt x="3512" y="1254"/>
                </a:lnTo>
                <a:lnTo>
                  <a:pt x="3509" y="1258"/>
                </a:lnTo>
                <a:lnTo>
                  <a:pt x="3505" y="1263"/>
                </a:lnTo>
                <a:lnTo>
                  <a:pt x="3501" y="1266"/>
                </a:lnTo>
                <a:lnTo>
                  <a:pt x="3495" y="1268"/>
                </a:lnTo>
                <a:lnTo>
                  <a:pt x="3490" y="1271"/>
                </a:lnTo>
                <a:lnTo>
                  <a:pt x="3485" y="1273"/>
                </a:lnTo>
                <a:lnTo>
                  <a:pt x="3479" y="1273"/>
                </a:lnTo>
                <a:lnTo>
                  <a:pt x="3473" y="1273"/>
                </a:lnTo>
                <a:lnTo>
                  <a:pt x="3468" y="1272"/>
                </a:lnTo>
                <a:lnTo>
                  <a:pt x="3470" y="1275"/>
                </a:lnTo>
                <a:lnTo>
                  <a:pt x="3471" y="1278"/>
                </a:lnTo>
                <a:lnTo>
                  <a:pt x="3473" y="1281"/>
                </a:lnTo>
                <a:lnTo>
                  <a:pt x="3474" y="1285"/>
                </a:lnTo>
                <a:lnTo>
                  <a:pt x="3474" y="1287"/>
                </a:lnTo>
                <a:lnTo>
                  <a:pt x="3476" y="1290"/>
                </a:lnTo>
                <a:lnTo>
                  <a:pt x="3476" y="1294"/>
                </a:lnTo>
                <a:lnTo>
                  <a:pt x="3476" y="1296"/>
                </a:lnTo>
                <a:lnTo>
                  <a:pt x="3476" y="1299"/>
                </a:lnTo>
                <a:lnTo>
                  <a:pt x="3474" y="1303"/>
                </a:lnTo>
                <a:lnTo>
                  <a:pt x="3473" y="1305"/>
                </a:lnTo>
                <a:lnTo>
                  <a:pt x="3473" y="1308"/>
                </a:lnTo>
                <a:lnTo>
                  <a:pt x="3471" y="1311"/>
                </a:lnTo>
                <a:lnTo>
                  <a:pt x="3469" y="1313"/>
                </a:lnTo>
                <a:lnTo>
                  <a:pt x="3466" y="1316"/>
                </a:lnTo>
                <a:lnTo>
                  <a:pt x="3464" y="1318"/>
                </a:lnTo>
                <a:lnTo>
                  <a:pt x="3461" y="1319"/>
                </a:lnTo>
                <a:lnTo>
                  <a:pt x="3457" y="1319"/>
                </a:lnTo>
                <a:lnTo>
                  <a:pt x="3454" y="1320"/>
                </a:lnTo>
                <a:lnTo>
                  <a:pt x="3450" y="1320"/>
                </a:lnTo>
                <a:lnTo>
                  <a:pt x="3446" y="1320"/>
                </a:lnTo>
                <a:lnTo>
                  <a:pt x="3442" y="1321"/>
                </a:lnTo>
                <a:lnTo>
                  <a:pt x="3439" y="1321"/>
                </a:lnTo>
                <a:lnTo>
                  <a:pt x="3435" y="1320"/>
                </a:lnTo>
                <a:lnTo>
                  <a:pt x="3435" y="1324"/>
                </a:lnTo>
                <a:lnTo>
                  <a:pt x="3435" y="1326"/>
                </a:lnTo>
                <a:lnTo>
                  <a:pt x="3435" y="1328"/>
                </a:lnTo>
                <a:lnTo>
                  <a:pt x="3434" y="1330"/>
                </a:lnTo>
                <a:lnTo>
                  <a:pt x="3434" y="1333"/>
                </a:lnTo>
                <a:lnTo>
                  <a:pt x="3433" y="1334"/>
                </a:lnTo>
                <a:lnTo>
                  <a:pt x="3432" y="1336"/>
                </a:lnTo>
                <a:lnTo>
                  <a:pt x="3430" y="1339"/>
                </a:lnTo>
                <a:lnTo>
                  <a:pt x="3428" y="1340"/>
                </a:lnTo>
                <a:lnTo>
                  <a:pt x="3426" y="1341"/>
                </a:lnTo>
                <a:lnTo>
                  <a:pt x="3424" y="1342"/>
                </a:lnTo>
                <a:lnTo>
                  <a:pt x="3423" y="1343"/>
                </a:lnTo>
                <a:lnTo>
                  <a:pt x="3419" y="1345"/>
                </a:lnTo>
                <a:lnTo>
                  <a:pt x="3417" y="1347"/>
                </a:lnTo>
                <a:lnTo>
                  <a:pt x="3414" y="1348"/>
                </a:lnTo>
                <a:lnTo>
                  <a:pt x="3411" y="1348"/>
                </a:lnTo>
                <a:lnTo>
                  <a:pt x="3408" y="1349"/>
                </a:lnTo>
                <a:lnTo>
                  <a:pt x="3405" y="1349"/>
                </a:lnTo>
                <a:lnTo>
                  <a:pt x="3402" y="1349"/>
                </a:lnTo>
                <a:lnTo>
                  <a:pt x="3400" y="1349"/>
                </a:lnTo>
                <a:lnTo>
                  <a:pt x="3396" y="1349"/>
                </a:lnTo>
                <a:lnTo>
                  <a:pt x="3394" y="1349"/>
                </a:lnTo>
                <a:lnTo>
                  <a:pt x="3391" y="1349"/>
                </a:lnTo>
                <a:lnTo>
                  <a:pt x="3388" y="1348"/>
                </a:lnTo>
                <a:lnTo>
                  <a:pt x="3387" y="1348"/>
                </a:lnTo>
                <a:lnTo>
                  <a:pt x="3387" y="1347"/>
                </a:lnTo>
                <a:lnTo>
                  <a:pt x="3387" y="1345"/>
                </a:lnTo>
                <a:lnTo>
                  <a:pt x="3388" y="1344"/>
                </a:lnTo>
                <a:lnTo>
                  <a:pt x="3385" y="1339"/>
                </a:lnTo>
                <a:lnTo>
                  <a:pt x="3385" y="1341"/>
                </a:lnTo>
                <a:lnTo>
                  <a:pt x="3385" y="1342"/>
                </a:lnTo>
                <a:lnTo>
                  <a:pt x="3385" y="1343"/>
                </a:lnTo>
                <a:lnTo>
                  <a:pt x="3385" y="1344"/>
                </a:lnTo>
                <a:lnTo>
                  <a:pt x="3385" y="1347"/>
                </a:lnTo>
                <a:lnTo>
                  <a:pt x="3385" y="1348"/>
                </a:lnTo>
                <a:lnTo>
                  <a:pt x="3385" y="1349"/>
                </a:lnTo>
                <a:lnTo>
                  <a:pt x="3385" y="1350"/>
                </a:lnTo>
                <a:lnTo>
                  <a:pt x="3385" y="1352"/>
                </a:lnTo>
                <a:lnTo>
                  <a:pt x="3385" y="1353"/>
                </a:lnTo>
                <a:lnTo>
                  <a:pt x="3385" y="1355"/>
                </a:lnTo>
                <a:lnTo>
                  <a:pt x="3386" y="1356"/>
                </a:lnTo>
                <a:lnTo>
                  <a:pt x="3388" y="1358"/>
                </a:lnTo>
                <a:lnTo>
                  <a:pt x="3392" y="1358"/>
                </a:lnTo>
                <a:lnTo>
                  <a:pt x="3396" y="1359"/>
                </a:lnTo>
                <a:lnTo>
                  <a:pt x="3400" y="1359"/>
                </a:lnTo>
                <a:lnTo>
                  <a:pt x="3403" y="1360"/>
                </a:lnTo>
                <a:lnTo>
                  <a:pt x="3408" y="1360"/>
                </a:lnTo>
                <a:lnTo>
                  <a:pt x="3411" y="1362"/>
                </a:lnTo>
                <a:lnTo>
                  <a:pt x="3415" y="1363"/>
                </a:lnTo>
                <a:lnTo>
                  <a:pt x="3417" y="1365"/>
                </a:lnTo>
                <a:lnTo>
                  <a:pt x="3419" y="1367"/>
                </a:lnTo>
                <a:lnTo>
                  <a:pt x="3422" y="1371"/>
                </a:lnTo>
                <a:lnTo>
                  <a:pt x="3424" y="1374"/>
                </a:lnTo>
                <a:lnTo>
                  <a:pt x="3424" y="1409"/>
                </a:lnTo>
                <a:lnTo>
                  <a:pt x="3433" y="1405"/>
                </a:lnTo>
                <a:lnTo>
                  <a:pt x="3442" y="1398"/>
                </a:lnTo>
                <a:lnTo>
                  <a:pt x="3453" y="1390"/>
                </a:lnTo>
                <a:lnTo>
                  <a:pt x="3463" y="1381"/>
                </a:lnTo>
                <a:lnTo>
                  <a:pt x="3473" y="1371"/>
                </a:lnTo>
                <a:lnTo>
                  <a:pt x="3484" y="1359"/>
                </a:lnTo>
                <a:lnTo>
                  <a:pt x="3494" y="1348"/>
                </a:lnTo>
                <a:lnTo>
                  <a:pt x="3504" y="1336"/>
                </a:lnTo>
                <a:lnTo>
                  <a:pt x="3515" y="1326"/>
                </a:lnTo>
                <a:lnTo>
                  <a:pt x="3525" y="1316"/>
                </a:lnTo>
                <a:lnTo>
                  <a:pt x="3535" y="1308"/>
                </a:lnTo>
                <a:lnTo>
                  <a:pt x="3547" y="1301"/>
                </a:lnTo>
                <a:lnTo>
                  <a:pt x="3553" y="1297"/>
                </a:lnTo>
                <a:lnTo>
                  <a:pt x="3558" y="1291"/>
                </a:lnTo>
                <a:lnTo>
                  <a:pt x="3562" y="1282"/>
                </a:lnTo>
                <a:lnTo>
                  <a:pt x="3564" y="1272"/>
                </a:lnTo>
                <a:lnTo>
                  <a:pt x="3567" y="1262"/>
                </a:lnTo>
                <a:lnTo>
                  <a:pt x="3570" y="1251"/>
                </a:lnTo>
                <a:lnTo>
                  <a:pt x="3573" y="1241"/>
                </a:lnTo>
                <a:lnTo>
                  <a:pt x="3577" y="1233"/>
                </a:lnTo>
                <a:lnTo>
                  <a:pt x="3581" y="1227"/>
                </a:lnTo>
                <a:lnTo>
                  <a:pt x="3588" y="1225"/>
                </a:lnTo>
                <a:lnTo>
                  <a:pt x="3596" y="1227"/>
                </a:lnTo>
                <a:lnTo>
                  <a:pt x="3608" y="1233"/>
                </a:lnTo>
                <a:lnTo>
                  <a:pt x="3608" y="1328"/>
                </a:lnTo>
                <a:lnTo>
                  <a:pt x="3625" y="1329"/>
                </a:lnTo>
                <a:lnTo>
                  <a:pt x="3643" y="1329"/>
                </a:lnTo>
                <a:lnTo>
                  <a:pt x="3662" y="1329"/>
                </a:lnTo>
                <a:lnTo>
                  <a:pt x="3680" y="1328"/>
                </a:lnTo>
                <a:lnTo>
                  <a:pt x="3700" y="1328"/>
                </a:lnTo>
                <a:lnTo>
                  <a:pt x="3719" y="1328"/>
                </a:lnTo>
                <a:lnTo>
                  <a:pt x="3740" y="1328"/>
                </a:lnTo>
                <a:lnTo>
                  <a:pt x="3759" y="1328"/>
                </a:lnTo>
                <a:lnTo>
                  <a:pt x="3780" y="1329"/>
                </a:lnTo>
                <a:lnTo>
                  <a:pt x="3800" y="1329"/>
                </a:lnTo>
                <a:lnTo>
                  <a:pt x="3820" y="1330"/>
                </a:lnTo>
                <a:lnTo>
                  <a:pt x="3841" y="1332"/>
                </a:lnTo>
                <a:lnTo>
                  <a:pt x="3849" y="1324"/>
                </a:lnTo>
                <a:lnTo>
                  <a:pt x="3857" y="1314"/>
                </a:lnTo>
                <a:lnTo>
                  <a:pt x="3864" y="1305"/>
                </a:lnTo>
                <a:lnTo>
                  <a:pt x="3870" y="1295"/>
                </a:lnTo>
                <a:lnTo>
                  <a:pt x="3874" y="1285"/>
                </a:lnTo>
                <a:lnTo>
                  <a:pt x="3878" y="1274"/>
                </a:lnTo>
                <a:lnTo>
                  <a:pt x="3880" y="1263"/>
                </a:lnTo>
                <a:lnTo>
                  <a:pt x="3882" y="1251"/>
                </a:lnTo>
                <a:lnTo>
                  <a:pt x="3885" y="1240"/>
                </a:lnTo>
                <a:lnTo>
                  <a:pt x="3886" y="1227"/>
                </a:lnTo>
                <a:lnTo>
                  <a:pt x="3886" y="1216"/>
                </a:lnTo>
                <a:lnTo>
                  <a:pt x="3887" y="1202"/>
                </a:lnTo>
                <a:lnTo>
                  <a:pt x="3904" y="1200"/>
                </a:lnTo>
                <a:lnTo>
                  <a:pt x="3921" y="1197"/>
                </a:lnTo>
                <a:lnTo>
                  <a:pt x="3940" y="1196"/>
                </a:lnTo>
                <a:lnTo>
                  <a:pt x="3957" y="1195"/>
                </a:lnTo>
                <a:lnTo>
                  <a:pt x="3975" y="1194"/>
                </a:lnTo>
                <a:lnTo>
                  <a:pt x="3993" y="1192"/>
                </a:lnTo>
                <a:lnTo>
                  <a:pt x="4010" y="1190"/>
                </a:lnTo>
                <a:lnTo>
                  <a:pt x="4027" y="1187"/>
                </a:lnTo>
                <a:lnTo>
                  <a:pt x="4043" y="1182"/>
                </a:lnTo>
                <a:lnTo>
                  <a:pt x="4059" y="1177"/>
                </a:lnTo>
                <a:lnTo>
                  <a:pt x="4074" y="1170"/>
                </a:lnTo>
                <a:lnTo>
                  <a:pt x="4089" y="1159"/>
                </a:lnTo>
                <a:lnTo>
                  <a:pt x="4068" y="1140"/>
                </a:lnTo>
                <a:lnTo>
                  <a:pt x="4047" y="1121"/>
                </a:lnTo>
                <a:lnTo>
                  <a:pt x="4023" y="1104"/>
                </a:lnTo>
                <a:lnTo>
                  <a:pt x="3998" y="1088"/>
                </a:lnTo>
                <a:lnTo>
                  <a:pt x="3973" y="1076"/>
                </a:lnTo>
                <a:lnTo>
                  <a:pt x="3946" y="1064"/>
                </a:lnTo>
                <a:lnTo>
                  <a:pt x="3918" y="1055"/>
                </a:lnTo>
                <a:lnTo>
                  <a:pt x="3890" y="1049"/>
                </a:lnTo>
                <a:lnTo>
                  <a:pt x="3861" y="1046"/>
                </a:lnTo>
                <a:lnTo>
                  <a:pt x="3832" y="1046"/>
                </a:lnTo>
                <a:lnTo>
                  <a:pt x="3802" y="1049"/>
                </a:lnTo>
                <a:lnTo>
                  <a:pt x="3772" y="1056"/>
                </a:lnTo>
                <a:lnTo>
                  <a:pt x="3761" y="1064"/>
                </a:lnTo>
                <a:lnTo>
                  <a:pt x="3749" y="1071"/>
                </a:lnTo>
                <a:lnTo>
                  <a:pt x="3739" y="1078"/>
                </a:lnTo>
                <a:lnTo>
                  <a:pt x="3727" y="1085"/>
                </a:lnTo>
                <a:lnTo>
                  <a:pt x="3718" y="1092"/>
                </a:lnTo>
                <a:lnTo>
                  <a:pt x="3708" y="1099"/>
                </a:lnTo>
                <a:lnTo>
                  <a:pt x="3700" y="1107"/>
                </a:lnTo>
                <a:lnTo>
                  <a:pt x="3692" y="1116"/>
                </a:lnTo>
                <a:lnTo>
                  <a:pt x="3684" y="1125"/>
                </a:lnTo>
                <a:lnTo>
                  <a:pt x="3678" y="1135"/>
                </a:lnTo>
                <a:lnTo>
                  <a:pt x="3672" y="1147"/>
                </a:lnTo>
                <a:lnTo>
                  <a:pt x="3669" y="1159"/>
                </a:lnTo>
                <a:lnTo>
                  <a:pt x="3673" y="1164"/>
                </a:lnTo>
                <a:lnTo>
                  <a:pt x="3678" y="1167"/>
                </a:lnTo>
                <a:lnTo>
                  <a:pt x="3682" y="1171"/>
                </a:lnTo>
                <a:lnTo>
                  <a:pt x="3687" y="1174"/>
                </a:lnTo>
                <a:lnTo>
                  <a:pt x="3690" y="1178"/>
                </a:lnTo>
                <a:lnTo>
                  <a:pt x="3695" y="1181"/>
                </a:lnTo>
                <a:lnTo>
                  <a:pt x="3698" y="1186"/>
                </a:lnTo>
                <a:lnTo>
                  <a:pt x="3702" y="1189"/>
                </a:lnTo>
                <a:lnTo>
                  <a:pt x="3705" y="1194"/>
                </a:lnTo>
                <a:lnTo>
                  <a:pt x="3708" y="1198"/>
                </a:lnTo>
                <a:lnTo>
                  <a:pt x="3711" y="1204"/>
                </a:lnTo>
                <a:lnTo>
                  <a:pt x="3715" y="1209"/>
                </a:lnTo>
                <a:lnTo>
                  <a:pt x="3707" y="1217"/>
                </a:lnTo>
                <a:lnTo>
                  <a:pt x="3702" y="1213"/>
                </a:lnTo>
                <a:lnTo>
                  <a:pt x="3698" y="1210"/>
                </a:lnTo>
                <a:lnTo>
                  <a:pt x="3695" y="1205"/>
                </a:lnTo>
                <a:lnTo>
                  <a:pt x="3692" y="1200"/>
                </a:lnTo>
                <a:lnTo>
                  <a:pt x="3688" y="1195"/>
                </a:lnTo>
                <a:lnTo>
                  <a:pt x="3685" y="1190"/>
                </a:lnTo>
                <a:lnTo>
                  <a:pt x="3681" y="1186"/>
                </a:lnTo>
                <a:lnTo>
                  <a:pt x="3678" y="1181"/>
                </a:lnTo>
                <a:lnTo>
                  <a:pt x="3673" y="1178"/>
                </a:lnTo>
                <a:lnTo>
                  <a:pt x="3667" y="1174"/>
                </a:lnTo>
                <a:lnTo>
                  <a:pt x="3663" y="1172"/>
                </a:lnTo>
                <a:lnTo>
                  <a:pt x="3657" y="1171"/>
                </a:lnTo>
                <a:lnTo>
                  <a:pt x="3627" y="1228"/>
                </a:lnTo>
                <a:lnTo>
                  <a:pt x="3626" y="1223"/>
                </a:lnTo>
                <a:lnTo>
                  <a:pt x="3626" y="1216"/>
                </a:lnTo>
                <a:lnTo>
                  <a:pt x="3627" y="1209"/>
                </a:lnTo>
                <a:lnTo>
                  <a:pt x="3630" y="1203"/>
                </a:lnTo>
                <a:lnTo>
                  <a:pt x="3633" y="1196"/>
                </a:lnTo>
                <a:lnTo>
                  <a:pt x="3635" y="1189"/>
                </a:lnTo>
                <a:lnTo>
                  <a:pt x="3638" y="1184"/>
                </a:lnTo>
                <a:lnTo>
                  <a:pt x="3639" y="1178"/>
                </a:lnTo>
                <a:lnTo>
                  <a:pt x="3639" y="1173"/>
                </a:lnTo>
                <a:lnTo>
                  <a:pt x="3636" y="1170"/>
                </a:lnTo>
                <a:lnTo>
                  <a:pt x="3633" y="1166"/>
                </a:lnTo>
                <a:lnTo>
                  <a:pt x="3627" y="1164"/>
                </a:lnTo>
                <a:lnTo>
                  <a:pt x="3638" y="1158"/>
                </a:lnTo>
                <a:lnTo>
                  <a:pt x="3647" y="1151"/>
                </a:lnTo>
                <a:lnTo>
                  <a:pt x="3655" y="1143"/>
                </a:lnTo>
                <a:lnTo>
                  <a:pt x="3663" y="1134"/>
                </a:lnTo>
                <a:lnTo>
                  <a:pt x="3671" y="1125"/>
                </a:lnTo>
                <a:lnTo>
                  <a:pt x="3679" y="1115"/>
                </a:lnTo>
                <a:lnTo>
                  <a:pt x="3687" y="1105"/>
                </a:lnTo>
                <a:lnTo>
                  <a:pt x="3695" y="1095"/>
                </a:lnTo>
                <a:lnTo>
                  <a:pt x="3703" y="1086"/>
                </a:lnTo>
                <a:lnTo>
                  <a:pt x="3712" y="1077"/>
                </a:lnTo>
                <a:lnTo>
                  <a:pt x="3723" y="1069"/>
                </a:lnTo>
                <a:lnTo>
                  <a:pt x="3734" y="1061"/>
                </a:lnTo>
                <a:lnTo>
                  <a:pt x="3762" y="1048"/>
                </a:lnTo>
                <a:lnTo>
                  <a:pt x="3789" y="1039"/>
                </a:lnTo>
                <a:lnTo>
                  <a:pt x="3818" y="1033"/>
                </a:lnTo>
                <a:lnTo>
                  <a:pt x="3847" y="1032"/>
                </a:lnTo>
                <a:lnTo>
                  <a:pt x="3875" y="1033"/>
                </a:lnTo>
                <a:lnTo>
                  <a:pt x="3904" y="1038"/>
                </a:lnTo>
                <a:lnTo>
                  <a:pt x="3933" y="1046"/>
                </a:lnTo>
                <a:lnTo>
                  <a:pt x="3962" y="1055"/>
                </a:lnTo>
                <a:lnTo>
                  <a:pt x="3989" y="1066"/>
                </a:lnTo>
                <a:lnTo>
                  <a:pt x="4016" y="1080"/>
                </a:lnTo>
                <a:lnTo>
                  <a:pt x="4042" y="1095"/>
                </a:lnTo>
                <a:lnTo>
                  <a:pt x="4067" y="1110"/>
                </a:lnTo>
                <a:lnTo>
                  <a:pt x="4081" y="1124"/>
                </a:lnTo>
                <a:lnTo>
                  <a:pt x="4096" y="1138"/>
                </a:lnTo>
                <a:lnTo>
                  <a:pt x="4110" y="1150"/>
                </a:lnTo>
                <a:lnTo>
                  <a:pt x="4125" y="1164"/>
                </a:lnTo>
                <a:lnTo>
                  <a:pt x="4139" y="1178"/>
                </a:lnTo>
                <a:lnTo>
                  <a:pt x="4150" y="1192"/>
                </a:lnTo>
                <a:lnTo>
                  <a:pt x="4162" y="1206"/>
                </a:lnTo>
                <a:lnTo>
                  <a:pt x="4171" y="1223"/>
                </a:lnTo>
                <a:lnTo>
                  <a:pt x="4176" y="1240"/>
                </a:lnTo>
                <a:lnTo>
                  <a:pt x="4181" y="1259"/>
                </a:lnTo>
                <a:lnTo>
                  <a:pt x="4181" y="1279"/>
                </a:lnTo>
                <a:lnTo>
                  <a:pt x="4179" y="1301"/>
                </a:lnTo>
                <a:lnTo>
                  <a:pt x="4178" y="1319"/>
                </a:lnTo>
                <a:lnTo>
                  <a:pt x="4176" y="1337"/>
                </a:lnTo>
                <a:lnTo>
                  <a:pt x="4172" y="1356"/>
                </a:lnTo>
                <a:lnTo>
                  <a:pt x="4166" y="1373"/>
                </a:lnTo>
                <a:lnTo>
                  <a:pt x="4159" y="1390"/>
                </a:lnTo>
                <a:lnTo>
                  <a:pt x="4150" y="1406"/>
                </a:lnTo>
                <a:lnTo>
                  <a:pt x="4140" y="1421"/>
                </a:lnTo>
                <a:lnTo>
                  <a:pt x="4127" y="1436"/>
                </a:lnTo>
                <a:lnTo>
                  <a:pt x="4114" y="1450"/>
                </a:lnTo>
                <a:lnTo>
                  <a:pt x="4100" y="1461"/>
                </a:lnTo>
                <a:lnTo>
                  <a:pt x="4083" y="1473"/>
                </a:lnTo>
                <a:lnTo>
                  <a:pt x="4067" y="1481"/>
                </a:lnTo>
                <a:lnTo>
                  <a:pt x="4065" y="1482"/>
                </a:lnTo>
                <a:lnTo>
                  <a:pt x="4064" y="1483"/>
                </a:lnTo>
                <a:lnTo>
                  <a:pt x="4062" y="1483"/>
                </a:lnTo>
                <a:lnTo>
                  <a:pt x="4060" y="1484"/>
                </a:lnTo>
                <a:lnTo>
                  <a:pt x="4059" y="1484"/>
                </a:lnTo>
                <a:lnTo>
                  <a:pt x="4057" y="1484"/>
                </a:lnTo>
                <a:lnTo>
                  <a:pt x="4056" y="1486"/>
                </a:lnTo>
                <a:lnTo>
                  <a:pt x="4055" y="1486"/>
                </a:lnTo>
                <a:lnTo>
                  <a:pt x="4052" y="1486"/>
                </a:lnTo>
                <a:lnTo>
                  <a:pt x="4051" y="1486"/>
                </a:lnTo>
                <a:lnTo>
                  <a:pt x="4049" y="1486"/>
                </a:lnTo>
                <a:lnTo>
                  <a:pt x="4048" y="1484"/>
                </a:lnTo>
                <a:lnTo>
                  <a:pt x="4048" y="1476"/>
                </a:lnTo>
                <a:lnTo>
                  <a:pt x="4049" y="1477"/>
                </a:lnTo>
                <a:lnTo>
                  <a:pt x="4050" y="1477"/>
                </a:lnTo>
                <a:lnTo>
                  <a:pt x="4051" y="1477"/>
                </a:lnTo>
                <a:lnTo>
                  <a:pt x="4052" y="1477"/>
                </a:lnTo>
                <a:lnTo>
                  <a:pt x="4054" y="1477"/>
                </a:lnTo>
                <a:lnTo>
                  <a:pt x="4055" y="1477"/>
                </a:lnTo>
                <a:lnTo>
                  <a:pt x="4056" y="1477"/>
                </a:lnTo>
                <a:lnTo>
                  <a:pt x="4056" y="1476"/>
                </a:lnTo>
                <a:lnTo>
                  <a:pt x="4057" y="1476"/>
                </a:lnTo>
                <a:lnTo>
                  <a:pt x="4058" y="1475"/>
                </a:lnTo>
                <a:lnTo>
                  <a:pt x="4059" y="1473"/>
                </a:lnTo>
                <a:lnTo>
                  <a:pt x="4054" y="1471"/>
                </a:lnTo>
                <a:lnTo>
                  <a:pt x="4049" y="1468"/>
                </a:lnTo>
                <a:lnTo>
                  <a:pt x="4046" y="1467"/>
                </a:lnTo>
                <a:lnTo>
                  <a:pt x="4041" y="1468"/>
                </a:lnTo>
                <a:lnTo>
                  <a:pt x="4037" y="1469"/>
                </a:lnTo>
                <a:lnTo>
                  <a:pt x="4033" y="1471"/>
                </a:lnTo>
                <a:lnTo>
                  <a:pt x="4029" y="1473"/>
                </a:lnTo>
                <a:lnTo>
                  <a:pt x="4026" y="1474"/>
                </a:lnTo>
                <a:lnTo>
                  <a:pt x="4021" y="1475"/>
                </a:lnTo>
                <a:lnTo>
                  <a:pt x="4018" y="1476"/>
                </a:lnTo>
                <a:lnTo>
                  <a:pt x="4013" y="1475"/>
                </a:lnTo>
                <a:lnTo>
                  <a:pt x="4010" y="1473"/>
                </a:lnTo>
                <a:lnTo>
                  <a:pt x="4004" y="1483"/>
                </a:lnTo>
                <a:lnTo>
                  <a:pt x="4000" y="1492"/>
                </a:lnTo>
                <a:lnTo>
                  <a:pt x="3994" y="1503"/>
                </a:lnTo>
                <a:lnTo>
                  <a:pt x="3990" y="1512"/>
                </a:lnTo>
                <a:lnTo>
                  <a:pt x="3986" y="1522"/>
                </a:lnTo>
                <a:lnTo>
                  <a:pt x="3982" y="1534"/>
                </a:lnTo>
                <a:lnTo>
                  <a:pt x="3980" y="1544"/>
                </a:lnTo>
                <a:lnTo>
                  <a:pt x="3978" y="1554"/>
                </a:lnTo>
                <a:lnTo>
                  <a:pt x="3978" y="1566"/>
                </a:lnTo>
                <a:lnTo>
                  <a:pt x="3978" y="1577"/>
                </a:lnTo>
                <a:lnTo>
                  <a:pt x="3979" y="1589"/>
                </a:lnTo>
                <a:lnTo>
                  <a:pt x="3982" y="1599"/>
                </a:lnTo>
                <a:lnTo>
                  <a:pt x="3998" y="1643"/>
                </a:lnTo>
                <a:lnTo>
                  <a:pt x="4016" y="1641"/>
                </a:lnTo>
                <a:lnTo>
                  <a:pt x="4032" y="1635"/>
                </a:lnTo>
                <a:lnTo>
                  <a:pt x="4046" y="1627"/>
                </a:lnTo>
                <a:lnTo>
                  <a:pt x="4058" y="1615"/>
                </a:lnTo>
                <a:lnTo>
                  <a:pt x="4071" y="1604"/>
                </a:lnTo>
                <a:lnTo>
                  <a:pt x="4082" y="1590"/>
                </a:lnTo>
                <a:lnTo>
                  <a:pt x="4093" y="1577"/>
                </a:lnTo>
                <a:lnTo>
                  <a:pt x="4105" y="1565"/>
                </a:lnTo>
                <a:lnTo>
                  <a:pt x="4118" y="1553"/>
                </a:lnTo>
                <a:lnTo>
                  <a:pt x="4132" y="1543"/>
                </a:lnTo>
                <a:lnTo>
                  <a:pt x="4148" y="1535"/>
                </a:lnTo>
                <a:lnTo>
                  <a:pt x="4166" y="1530"/>
                </a:lnTo>
                <a:lnTo>
                  <a:pt x="4243" y="1496"/>
                </a:lnTo>
                <a:lnTo>
                  <a:pt x="4244" y="1469"/>
                </a:lnTo>
                <a:lnTo>
                  <a:pt x="4249" y="1444"/>
                </a:lnTo>
                <a:lnTo>
                  <a:pt x="4256" y="1419"/>
                </a:lnTo>
                <a:lnTo>
                  <a:pt x="4265" y="1395"/>
                </a:lnTo>
                <a:lnTo>
                  <a:pt x="4275" y="1371"/>
                </a:lnTo>
                <a:lnTo>
                  <a:pt x="4288" y="1349"/>
                </a:lnTo>
                <a:lnTo>
                  <a:pt x="4302" y="1326"/>
                </a:lnTo>
                <a:lnTo>
                  <a:pt x="4317" y="1305"/>
                </a:lnTo>
                <a:lnTo>
                  <a:pt x="4330" y="1285"/>
                </a:lnTo>
                <a:lnTo>
                  <a:pt x="4345" y="1264"/>
                </a:lnTo>
                <a:lnTo>
                  <a:pt x="4360" y="1244"/>
                </a:lnTo>
                <a:lnTo>
                  <a:pt x="4374" y="1225"/>
                </a:lnTo>
                <a:lnTo>
                  <a:pt x="4370" y="1223"/>
                </a:lnTo>
                <a:lnTo>
                  <a:pt x="4366" y="1218"/>
                </a:lnTo>
                <a:lnTo>
                  <a:pt x="4364" y="1215"/>
                </a:lnTo>
                <a:lnTo>
                  <a:pt x="4361" y="1210"/>
                </a:lnTo>
                <a:lnTo>
                  <a:pt x="4360" y="1204"/>
                </a:lnTo>
                <a:lnTo>
                  <a:pt x="4359" y="1200"/>
                </a:lnTo>
                <a:lnTo>
                  <a:pt x="4358" y="1194"/>
                </a:lnTo>
                <a:lnTo>
                  <a:pt x="4358" y="1188"/>
                </a:lnTo>
                <a:lnTo>
                  <a:pt x="4358" y="1184"/>
                </a:lnTo>
                <a:lnTo>
                  <a:pt x="4359" y="1178"/>
                </a:lnTo>
                <a:lnTo>
                  <a:pt x="4360" y="1173"/>
                </a:lnTo>
                <a:lnTo>
                  <a:pt x="4363" y="1167"/>
                </a:lnTo>
                <a:lnTo>
                  <a:pt x="4366" y="1164"/>
                </a:lnTo>
                <a:lnTo>
                  <a:pt x="4371" y="1161"/>
                </a:lnTo>
                <a:lnTo>
                  <a:pt x="4374" y="1156"/>
                </a:lnTo>
                <a:lnTo>
                  <a:pt x="4378" y="1151"/>
                </a:lnTo>
                <a:lnTo>
                  <a:pt x="4381" y="1148"/>
                </a:lnTo>
                <a:lnTo>
                  <a:pt x="4384" y="1144"/>
                </a:lnTo>
                <a:lnTo>
                  <a:pt x="4388" y="1141"/>
                </a:lnTo>
                <a:lnTo>
                  <a:pt x="4391" y="1138"/>
                </a:lnTo>
                <a:lnTo>
                  <a:pt x="4396" y="1135"/>
                </a:lnTo>
                <a:lnTo>
                  <a:pt x="4401" y="1134"/>
                </a:lnTo>
                <a:lnTo>
                  <a:pt x="4405" y="1133"/>
                </a:lnTo>
                <a:lnTo>
                  <a:pt x="4412" y="1132"/>
                </a:lnTo>
                <a:lnTo>
                  <a:pt x="4416" y="1116"/>
                </a:lnTo>
                <a:lnTo>
                  <a:pt x="4418" y="1100"/>
                </a:lnTo>
                <a:lnTo>
                  <a:pt x="4420" y="1082"/>
                </a:lnTo>
                <a:lnTo>
                  <a:pt x="4422" y="1065"/>
                </a:lnTo>
                <a:lnTo>
                  <a:pt x="4425" y="1048"/>
                </a:lnTo>
                <a:lnTo>
                  <a:pt x="4427" y="1031"/>
                </a:lnTo>
                <a:lnTo>
                  <a:pt x="4430" y="1015"/>
                </a:lnTo>
                <a:lnTo>
                  <a:pt x="4435" y="999"/>
                </a:lnTo>
                <a:lnTo>
                  <a:pt x="4441" y="983"/>
                </a:lnTo>
                <a:lnTo>
                  <a:pt x="4448" y="968"/>
                </a:lnTo>
                <a:lnTo>
                  <a:pt x="4457" y="954"/>
                </a:lnTo>
                <a:lnTo>
                  <a:pt x="4470" y="941"/>
                </a:lnTo>
                <a:lnTo>
                  <a:pt x="4470" y="935"/>
                </a:lnTo>
                <a:lnTo>
                  <a:pt x="4471" y="930"/>
                </a:lnTo>
                <a:lnTo>
                  <a:pt x="4473" y="924"/>
                </a:lnTo>
                <a:lnTo>
                  <a:pt x="4478" y="919"/>
                </a:lnTo>
                <a:lnTo>
                  <a:pt x="4482" y="915"/>
                </a:lnTo>
                <a:lnTo>
                  <a:pt x="4487" y="910"/>
                </a:lnTo>
                <a:lnTo>
                  <a:pt x="4492" y="908"/>
                </a:lnTo>
                <a:lnTo>
                  <a:pt x="4498" y="904"/>
                </a:lnTo>
                <a:lnTo>
                  <a:pt x="4505" y="902"/>
                </a:lnTo>
                <a:lnTo>
                  <a:pt x="4511" y="900"/>
                </a:lnTo>
                <a:lnTo>
                  <a:pt x="4518" y="899"/>
                </a:lnTo>
                <a:lnTo>
                  <a:pt x="4524" y="896"/>
                </a:lnTo>
                <a:lnTo>
                  <a:pt x="4546" y="893"/>
                </a:lnTo>
                <a:lnTo>
                  <a:pt x="4572" y="891"/>
                </a:lnTo>
                <a:lnTo>
                  <a:pt x="4597" y="888"/>
                </a:lnTo>
                <a:lnTo>
                  <a:pt x="4622" y="888"/>
                </a:lnTo>
                <a:lnTo>
                  <a:pt x="4649" y="890"/>
                </a:lnTo>
                <a:lnTo>
                  <a:pt x="4675" y="892"/>
                </a:lnTo>
                <a:lnTo>
                  <a:pt x="4702" y="894"/>
                </a:lnTo>
                <a:lnTo>
                  <a:pt x="4728" y="898"/>
                </a:lnTo>
                <a:lnTo>
                  <a:pt x="4753" y="902"/>
                </a:lnTo>
                <a:lnTo>
                  <a:pt x="4779" y="908"/>
                </a:lnTo>
                <a:lnTo>
                  <a:pt x="4802" y="912"/>
                </a:lnTo>
                <a:lnTo>
                  <a:pt x="4826" y="918"/>
                </a:lnTo>
                <a:lnTo>
                  <a:pt x="4836" y="937"/>
                </a:lnTo>
                <a:lnTo>
                  <a:pt x="4846" y="956"/>
                </a:lnTo>
                <a:lnTo>
                  <a:pt x="4856" y="977"/>
                </a:lnTo>
                <a:lnTo>
                  <a:pt x="4864" y="997"/>
                </a:lnTo>
                <a:lnTo>
                  <a:pt x="4869" y="1020"/>
                </a:lnTo>
                <a:lnTo>
                  <a:pt x="4874" y="1042"/>
                </a:lnTo>
                <a:lnTo>
                  <a:pt x="4877" y="1065"/>
                </a:lnTo>
                <a:lnTo>
                  <a:pt x="4879" y="1089"/>
                </a:lnTo>
                <a:lnTo>
                  <a:pt x="4877" y="1112"/>
                </a:lnTo>
                <a:lnTo>
                  <a:pt x="4875" y="1135"/>
                </a:lnTo>
                <a:lnTo>
                  <a:pt x="4871" y="1157"/>
                </a:lnTo>
                <a:lnTo>
                  <a:pt x="4864" y="1179"/>
                </a:lnTo>
                <a:lnTo>
                  <a:pt x="4859" y="1177"/>
                </a:lnTo>
                <a:lnTo>
                  <a:pt x="4857" y="1174"/>
                </a:lnTo>
                <a:lnTo>
                  <a:pt x="4856" y="1171"/>
                </a:lnTo>
                <a:lnTo>
                  <a:pt x="4856" y="1167"/>
                </a:lnTo>
                <a:lnTo>
                  <a:pt x="4857" y="1164"/>
                </a:lnTo>
                <a:lnTo>
                  <a:pt x="4859" y="1161"/>
                </a:lnTo>
                <a:lnTo>
                  <a:pt x="4861" y="1157"/>
                </a:lnTo>
                <a:lnTo>
                  <a:pt x="4864" y="1153"/>
                </a:lnTo>
                <a:lnTo>
                  <a:pt x="4866" y="1149"/>
                </a:lnTo>
                <a:lnTo>
                  <a:pt x="4867" y="1144"/>
                </a:lnTo>
                <a:lnTo>
                  <a:pt x="4868" y="1141"/>
                </a:lnTo>
                <a:lnTo>
                  <a:pt x="4868" y="1136"/>
                </a:lnTo>
                <a:lnTo>
                  <a:pt x="4868" y="1120"/>
                </a:lnTo>
                <a:lnTo>
                  <a:pt x="4868" y="1104"/>
                </a:lnTo>
                <a:lnTo>
                  <a:pt x="4868" y="1088"/>
                </a:lnTo>
                <a:lnTo>
                  <a:pt x="4867" y="1073"/>
                </a:lnTo>
                <a:lnTo>
                  <a:pt x="4866" y="1058"/>
                </a:lnTo>
                <a:lnTo>
                  <a:pt x="4864" y="1045"/>
                </a:lnTo>
                <a:lnTo>
                  <a:pt x="4860" y="1031"/>
                </a:lnTo>
                <a:lnTo>
                  <a:pt x="4856" y="1018"/>
                </a:lnTo>
                <a:lnTo>
                  <a:pt x="4850" y="1006"/>
                </a:lnTo>
                <a:lnTo>
                  <a:pt x="4842" y="994"/>
                </a:lnTo>
                <a:lnTo>
                  <a:pt x="4833" y="983"/>
                </a:lnTo>
                <a:lnTo>
                  <a:pt x="4822" y="972"/>
                </a:lnTo>
                <a:lnTo>
                  <a:pt x="4796" y="964"/>
                </a:lnTo>
                <a:lnTo>
                  <a:pt x="4768" y="957"/>
                </a:lnTo>
                <a:lnTo>
                  <a:pt x="4741" y="950"/>
                </a:lnTo>
                <a:lnTo>
                  <a:pt x="4713" y="946"/>
                </a:lnTo>
                <a:lnTo>
                  <a:pt x="4686" y="941"/>
                </a:lnTo>
                <a:lnTo>
                  <a:pt x="4657" y="939"/>
                </a:lnTo>
                <a:lnTo>
                  <a:pt x="4628" y="938"/>
                </a:lnTo>
                <a:lnTo>
                  <a:pt x="4599" y="938"/>
                </a:lnTo>
                <a:lnTo>
                  <a:pt x="4572" y="939"/>
                </a:lnTo>
                <a:lnTo>
                  <a:pt x="4543" y="941"/>
                </a:lnTo>
                <a:lnTo>
                  <a:pt x="4515" y="945"/>
                </a:lnTo>
                <a:lnTo>
                  <a:pt x="4489" y="949"/>
                </a:lnTo>
                <a:lnTo>
                  <a:pt x="4473" y="958"/>
                </a:lnTo>
                <a:lnTo>
                  <a:pt x="4461" y="970"/>
                </a:lnTo>
                <a:lnTo>
                  <a:pt x="4452" y="983"/>
                </a:lnTo>
                <a:lnTo>
                  <a:pt x="4445" y="996"/>
                </a:lnTo>
                <a:lnTo>
                  <a:pt x="4441" y="1011"/>
                </a:lnTo>
                <a:lnTo>
                  <a:pt x="4437" y="1027"/>
                </a:lnTo>
                <a:lnTo>
                  <a:pt x="4436" y="1045"/>
                </a:lnTo>
                <a:lnTo>
                  <a:pt x="4434" y="1062"/>
                </a:lnTo>
                <a:lnTo>
                  <a:pt x="4434" y="1079"/>
                </a:lnTo>
                <a:lnTo>
                  <a:pt x="4432" y="1096"/>
                </a:lnTo>
                <a:lnTo>
                  <a:pt x="4430" y="1113"/>
                </a:lnTo>
                <a:lnTo>
                  <a:pt x="4428" y="1128"/>
                </a:lnTo>
                <a:lnTo>
                  <a:pt x="4432" y="1128"/>
                </a:lnTo>
                <a:lnTo>
                  <a:pt x="4436" y="1127"/>
                </a:lnTo>
                <a:lnTo>
                  <a:pt x="4441" y="1125"/>
                </a:lnTo>
                <a:lnTo>
                  <a:pt x="4447" y="1121"/>
                </a:lnTo>
                <a:lnTo>
                  <a:pt x="4451" y="1118"/>
                </a:lnTo>
                <a:lnTo>
                  <a:pt x="4457" y="1115"/>
                </a:lnTo>
                <a:lnTo>
                  <a:pt x="4461" y="1111"/>
                </a:lnTo>
                <a:lnTo>
                  <a:pt x="4467" y="1109"/>
                </a:lnTo>
                <a:lnTo>
                  <a:pt x="4472" y="1107"/>
                </a:lnTo>
                <a:lnTo>
                  <a:pt x="4478" y="1107"/>
                </a:lnTo>
                <a:lnTo>
                  <a:pt x="4483" y="1108"/>
                </a:lnTo>
                <a:lnTo>
                  <a:pt x="4489" y="1110"/>
                </a:lnTo>
                <a:lnTo>
                  <a:pt x="4492" y="1103"/>
                </a:lnTo>
                <a:lnTo>
                  <a:pt x="4496" y="1097"/>
                </a:lnTo>
                <a:lnTo>
                  <a:pt x="4501" y="1090"/>
                </a:lnTo>
                <a:lnTo>
                  <a:pt x="4506" y="1085"/>
                </a:lnTo>
                <a:lnTo>
                  <a:pt x="4512" y="1079"/>
                </a:lnTo>
                <a:lnTo>
                  <a:pt x="4518" y="1074"/>
                </a:lnTo>
                <a:lnTo>
                  <a:pt x="4524" y="1070"/>
                </a:lnTo>
                <a:lnTo>
                  <a:pt x="4530" y="1065"/>
                </a:lnTo>
                <a:lnTo>
                  <a:pt x="4537" y="1061"/>
                </a:lnTo>
                <a:lnTo>
                  <a:pt x="4543" y="1057"/>
                </a:lnTo>
                <a:lnTo>
                  <a:pt x="4550" y="1053"/>
                </a:lnTo>
                <a:lnTo>
                  <a:pt x="4557" y="1049"/>
                </a:lnTo>
                <a:lnTo>
                  <a:pt x="4565" y="1050"/>
                </a:lnTo>
                <a:lnTo>
                  <a:pt x="4573" y="1051"/>
                </a:lnTo>
                <a:lnTo>
                  <a:pt x="4581" y="1054"/>
                </a:lnTo>
                <a:lnTo>
                  <a:pt x="4588" y="1057"/>
                </a:lnTo>
                <a:lnTo>
                  <a:pt x="4595" y="1061"/>
                </a:lnTo>
                <a:lnTo>
                  <a:pt x="4602" y="1063"/>
                </a:lnTo>
                <a:lnTo>
                  <a:pt x="4607" y="1066"/>
                </a:lnTo>
                <a:lnTo>
                  <a:pt x="4614" y="1068"/>
                </a:lnTo>
                <a:lnTo>
                  <a:pt x="4621" y="1069"/>
                </a:lnTo>
                <a:lnTo>
                  <a:pt x="4627" y="1066"/>
                </a:lnTo>
                <a:lnTo>
                  <a:pt x="4634" y="1063"/>
                </a:lnTo>
                <a:lnTo>
                  <a:pt x="4642" y="1056"/>
                </a:lnTo>
                <a:lnTo>
                  <a:pt x="4644" y="1054"/>
                </a:lnTo>
                <a:lnTo>
                  <a:pt x="4649" y="1050"/>
                </a:lnTo>
                <a:lnTo>
                  <a:pt x="4653" y="1048"/>
                </a:lnTo>
                <a:lnTo>
                  <a:pt x="4658" y="1045"/>
                </a:lnTo>
                <a:lnTo>
                  <a:pt x="4663" y="1042"/>
                </a:lnTo>
                <a:lnTo>
                  <a:pt x="4667" y="1040"/>
                </a:lnTo>
                <a:lnTo>
                  <a:pt x="4673" y="1039"/>
                </a:lnTo>
                <a:lnTo>
                  <a:pt x="4677" y="1038"/>
                </a:lnTo>
                <a:lnTo>
                  <a:pt x="4683" y="1038"/>
                </a:lnTo>
                <a:lnTo>
                  <a:pt x="4689" y="1039"/>
                </a:lnTo>
                <a:lnTo>
                  <a:pt x="4694" y="1041"/>
                </a:lnTo>
                <a:lnTo>
                  <a:pt x="4699" y="1045"/>
                </a:lnTo>
                <a:lnTo>
                  <a:pt x="4702" y="1050"/>
                </a:lnTo>
                <a:lnTo>
                  <a:pt x="4705" y="1056"/>
                </a:lnTo>
                <a:lnTo>
                  <a:pt x="4707" y="1062"/>
                </a:lnTo>
                <a:lnTo>
                  <a:pt x="4711" y="1068"/>
                </a:lnTo>
                <a:lnTo>
                  <a:pt x="4713" y="1073"/>
                </a:lnTo>
                <a:lnTo>
                  <a:pt x="4715" y="1080"/>
                </a:lnTo>
                <a:lnTo>
                  <a:pt x="4717" y="1086"/>
                </a:lnTo>
                <a:lnTo>
                  <a:pt x="4718" y="1092"/>
                </a:lnTo>
                <a:lnTo>
                  <a:pt x="4719" y="1099"/>
                </a:lnTo>
                <a:lnTo>
                  <a:pt x="4718" y="1105"/>
                </a:lnTo>
                <a:lnTo>
                  <a:pt x="4717" y="1112"/>
                </a:lnTo>
                <a:lnTo>
                  <a:pt x="4715" y="1118"/>
                </a:lnTo>
                <a:lnTo>
                  <a:pt x="4725" y="1127"/>
                </a:lnTo>
                <a:lnTo>
                  <a:pt x="4734" y="1135"/>
                </a:lnTo>
                <a:lnTo>
                  <a:pt x="4744" y="1143"/>
                </a:lnTo>
                <a:lnTo>
                  <a:pt x="4754" y="1150"/>
                </a:lnTo>
                <a:lnTo>
                  <a:pt x="4765" y="1158"/>
                </a:lnTo>
                <a:lnTo>
                  <a:pt x="4775" y="1165"/>
                </a:lnTo>
                <a:lnTo>
                  <a:pt x="4786" y="1172"/>
                </a:lnTo>
                <a:lnTo>
                  <a:pt x="4797" y="1178"/>
                </a:lnTo>
                <a:lnTo>
                  <a:pt x="4807" y="1185"/>
                </a:lnTo>
                <a:lnTo>
                  <a:pt x="4819" y="1190"/>
                </a:lnTo>
                <a:lnTo>
                  <a:pt x="4829" y="1196"/>
                </a:lnTo>
                <a:lnTo>
                  <a:pt x="4841" y="1202"/>
                </a:lnTo>
                <a:lnTo>
                  <a:pt x="4845" y="1202"/>
                </a:lnTo>
                <a:lnTo>
                  <a:pt x="4851" y="1201"/>
                </a:lnTo>
                <a:lnTo>
                  <a:pt x="4856" y="1198"/>
                </a:lnTo>
                <a:lnTo>
                  <a:pt x="4860" y="1195"/>
                </a:lnTo>
                <a:lnTo>
                  <a:pt x="4865" y="1192"/>
                </a:lnTo>
                <a:lnTo>
                  <a:pt x="4869" y="1188"/>
                </a:lnTo>
                <a:lnTo>
                  <a:pt x="4875" y="1185"/>
                </a:lnTo>
                <a:lnTo>
                  <a:pt x="4880" y="1182"/>
                </a:lnTo>
                <a:lnTo>
                  <a:pt x="4885" y="1180"/>
                </a:lnTo>
                <a:lnTo>
                  <a:pt x="4891" y="1179"/>
                </a:lnTo>
                <a:lnTo>
                  <a:pt x="4898" y="1179"/>
                </a:lnTo>
                <a:lnTo>
                  <a:pt x="4906" y="1179"/>
                </a:lnTo>
                <a:lnTo>
                  <a:pt x="4913" y="1186"/>
                </a:lnTo>
                <a:lnTo>
                  <a:pt x="4919" y="1193"/>
                </a:lnTo>
                <a:lnTo>
                  <a:pt x="4922" y="1201"/>
                </a:lnTo>
                <a:lnTo>
                  <a:pt x="4925" y="1210"/>
                </a:lnTo>
                <a:lnTo>
                  <a:pt x="4926" y="1219"/>
                </a:lnTo>
                <a:lnTo>
                  <a:pt x="4927" y="1228"/>
                </a:lnTo>
                <a:lnTo>
                  <a:pt x="4926" y="1239"/>
                </a:lnTo>
                <a:lnTo>
                  <a:pt x="4925" y="1249"/>
                </a:lnTo>
                <a:lnTo>
                  <a:pt x="4923" y="1258"/>
                </a:lnTo>
                <a:lnTo>
                  <a:pt x="4922" y="1268"/>
                </a:lnTo>
                <a:lnTo>
                  <a:pt x="4921" y="1278"/>
                </a:lnTo>
                <a:lnTo>
                  <a:pt x="4921" y="1286"/>
                </a:lnTo>
                <a:lnTo>
                  <a:pt x="4918" y="1290"/>
                </a:lnTo>
                <a:lnTo>
                  <a:pt x="4914" y="1295"/>
                </a:lnTo>
                <a:lnTo>
                  <a:pt x="4910" y="1298"/>
                </a:lnTo>
                <a:lnTo>
                  <a:pt x="4906" y="1301"/>
                </a:lnTo>
                <a:lnTo>
                  <a:pt x="4902" y="1304"/>
                </a:lnTo>
                <a:lnTo>
                  <a:pt x="4897" y="1306"/>
                </a:lnTo>
                <a:lnTo>
                  <a:pt x="4891" y="1308"/>
                </a:lnTo>
                <a:lnTo>
                  <a:pt x="4887" y="1309"/>
                </a:lnTo>
                <a:lnTo>
                  <a:pt x="4881" y="1310"/>
                </a:lnTo>
                <a:lnTo>
                  <a:pt x="4875" y="1310"/>
                </a:lnTo>
                <a:lnTo>
                  <a:pt x="4869" y="1310"/>
                </a:lnTo>
                <a:lnTo>
                  <a:pt x="4864" y="1309"/>
                </a:lnTo>
                <a:lnTo>
                  <a:pt x="4867" y="1327"/>
                </a:lnTo>
                <a:lnTo>
                  <a:pt x="4872" y="1344"/>
                </a:lnTo>
                <a:lnTo>
                  <a:pt x="4876" y="1363"/>
                </a:lnTo>
                <a:lnTo>
                  <a:pt x="4880" y="1380"/>
                </a:lnTo>
                <a:lnTo>
                  <a:pt x="4884" y="1397"/>
                </a:lnTo>
                <a:lnTo>
                  <a:pt x="4889" y="1414"/>
                </a:lnTo>
                <a:lnTo>
                  <a:pt x="4894" y="1432"/>
                </a:lnTo>
                <a:lnTo>
                  <a:pt x="4898" y="1449"/>
                </a:lnTo>
                <a:lnTo>
                  <a:pt x="4902" y="1467"/>
                </a:lnTo>
                <a:lnTo>
                  <a:pt x="4905" y="1486"/>
                </a:lnTo>
                <a:lnTo>
                  <a:pt x="4910" y="1505"/>
                </a:lnTo>
                <a:lnTo>
                  <a:pt x="4913" y="1523"/>
                </a:lnTo>
                <a:lnTo>
                  <a:pt x="4918" y="1527"/>
                </a:lnTo>
                <a:lnTo>
                  <a:pt x="4922" y="1529"/>
                </a:lnTo>
                <a:lnTo>
                  <a:pt x="4926" y="1533"/>
                </a:lnTo>
                <a:lnTo>
                  <a:pt x="4929" y="1536"/>
                </a:lnTo>
                <a:lnTo>
                  <a:pt x="4933" y="1539"/>
                </a:lnTo>
                <a:lnTo>
                  <a:pt x="4935" y="1543"/>
                </a:lnTo>
                <a:lnTo>
                  <a:pt x="4937" y="1548"/>
                </a:lnTo>
                <a:lnTo>
                  <a:pt x="4939" y="1551"/>
                </a:lnTo>
                <a:lnTo>
                  <a:pt x="4942" y="1556"/>
                </a:lnTo>
                <a:lnTo>
                  <a:pt x="4944" y="1560"/>
                </a:lnTo>
                <a:lnTo>
                  <a:pt x="4946" y="1565"/>
                </a:lnTo>
                <a:lnTo>
                  <a:pt x="4949" y="1569"/>
                </a:lnTo>
                <a:lnTo>
                  <a:pt x="4961" y="1580"/>
                </a:lnTo>
                <a:lnTo>
                  <a:pt x="4975" y="1590"/>
                </a:lnTo>
                <a:lnTo>
                  <a:pt x="4990" y="1599"/>
                </a:lnTo>
                <a:lnTo>
                  <a:pt x="5005" y="1607"/>
                </a:lnTo>
                <a:lnTo>
                  <a:pt x="5020" y="1616"/>
                </a:lnTo>
                <a:lnTo>
                  <a:pt x="5035" y="1624"/>
                </a:lnTo>
                <a:lnTo>
                  <a:pt x="5051" y="1633"/>
                </a:lnTo>
                <a:lnTo>
                  <a:pt x="5066" y="1642"/>
                </a:lnTo>
                <a:lnTo>
                  <a:pt x="5082" y="1650"/>
                </a:lnTo>
                <a:lnTo>
                  <a:pt x="5097" y="1658"/>
                </a:lnTo>
                <a:lnTo>
                  <a:pt x="5112" y="1666"/>
                </a:lnTo>
                <a:lnTo>
                  <a:pt x="5128" y="1674"/>
                </a:lnTo>
                <a:lnTo>
                  <a:pt x="5146" y="1684"/>
                </a:lnTo>
                <a:lnTo>
                  <a:pt x="5164" y="1697"/>
                </a:lnTo>
                <a:lnTo>
                  <a:pt x="5181" y="1708"/>
                </a:lnTo>
                <a:lnTo>
                  <a:pt x="5198" y="1722"/>
                </a:lnTo>
                <a:lnTo>
                  <a:pt x="5214" y="1736"/>
                </a:lnTo>
                <a:lnTo>
                  <a:pt x="5229" y="1750"/>
                </a:lnTo>
                <a:lnTo>
                  <a:pt x="5243" y="1766"/>
                </a:lnTo>
                <a:lnTo>
                  <a:pt x="5255" y="1783"/>
                </a:lnTo>
                <a:lnTo>
                  <a:pt x="5267" y="1800"/>
                </a:lnTo>
                <a:lnTo>
                  <a:pt x="5277" y="1820"/>
                </a:lnTo>
                <a:lnTo>
                  <a:pt x="5285" y="1842"/>
                </a:lnTo>
                <a:lnTo>
                  <a:pt x="5293" y="1864"/>
                </a:lnTo>
                <a:lnTo>
                  <a:pt x="5298" y="1883"/>
                </a:lnTo>
                <a:lnTo>
                  <a:pt x="5303" y="1901"/>
                </a:lnTo>
                <a:lnTo>
                  <a:pt x="5307" y="1921"/>
                </a:lnTo>
                <a:lnTo>
                  <a:pt x="5312" y="1939"/>
                </a:lnTo>
                <a:lnTo>
                  <a:pt x="5315" y="1959"/>
                </a:lnTo>
                <a:lnTo>
                  <a:pt x="5320" y="1978"/>
                </a:lnTo>
                <a:lnTo>
                  <a:pt x="5323" y="1998"/>
                </a:lnTo>
                <a:lnTo>
                  <a:pt x="5328" y="2016"/>
                </a:lnTo>
                <a:lnTo>
                  <a:pt x="5331" y="2036"/>
                </a:lnTo>
                <a:lnTo>
                  <a:pt x="5335" y="2055"/>
                </a:lnTo>
                <a:lnTo>
                  <a:pt x="5338" y="2075"/>
                </a:lnTo>
                <a:lnTo>
                  <a:pt x="5343" y="2094"/>
                </a:lnTo>
                <a:lnTo>
                  <a:pt x="5553" y="2086"/>
                </a:lnTo>
                <a:lnTo>
                  <a:pt x="5553" y="2098"/>
                </a:lnTo>
                <a:lnTo>
                  <a:pt x="5484" y="2100"/>
                </a:lnTo>
                <a:lnTo>
                  <a:pt x="5422" y="2102"/>
                </a:lnTo>
                <a:lnTo>
                  <a:pt x="5366" y="2104"/>
                </a:lnTo>
                <a:lnTo>
                  <a:pt x="5314" y="2106"/>
                </a:lnTo>
                <a:lnTo>
                  <a:pt x="5265" y="2106"/>
                </a:lnTo>
                <a:lnTo>
                  <a:pt x="5219" y="2107"/>
                </a:lnTo>
                <a:lnTo>
                  <a:pt x="5175" y="2107"/>
                </a:lnTo>
                <a:lnTo>
                  <a:pt x="5131" y="2107"/>
                </a:lnTo>
                <a:lnTo>
                  <a:pt x="5088" y="2107"/>
                </a:lnTo>
                <a:lnTo>
                  <a:pt x="5043" y="2108"/>
                </a:lnTo>
                <a:lnTo>
                  <a:pt x="4995" y="2110"/>
                </a:lnTo>
                <a:lnTo>
                  <a:pt x="4945" y="2113"/>
                </a:lnTo>
                <a:lnTo>
                  <a:pt x="4461" y="2108"/>
                </a:lnTo>
                <a:lnTo>
                  <a:pt x="4456" y="2113"/>
                </a:lnTo>
                <a:lnTo>
                  <a:pt x="4452" y="2117"/>
                </a:lnTo>
                <a:lnTo>
                  <a:pt x="4451" y="2123"/>
                </a:lnTo>
                <a:lnTo>
                  <a:pt x="4451" y="2129"/>
                </a:lnTo>
                <a:lnTo>
                  <a:pt x="4451" y="2135"/>
                </a:lnTo>
                <a:lnTo>
                  <a:pt x="4453" y="2141"/>
                </a:lnTo>
                <a:lnTo>
                  <a:pt x="4455" y="2148"/>
                </a:lnTo>
                <a:lnTo>
                  <a:pt x="4457" y="2155"/>
                </a:lnTo>
                <a:lnTo>
                  <a:pt x="4459" y="2161"/>
                </a:lnTo>
                <a:lnTo>
                  <a:pt x="4460" y="2168"/>
                </a:lnTo>
                <a:lnTo>
                  <a:pt x="4461" y="2175"/>
                </a:lnTo>
                <a:lnTo>
                  <a:pt x="4461" y="2181"/>
                </a:lnTo>
                <a:lnTo>
                  <a:pt x="4460" y="2188"/>
                </a:lnTo>
                <a:lnTo>
                  <a:pt x="4461" y="2196"/>
                </a:lnTo>
                <a:lnTo>
                  <a:pt x="4464" y="2204"/>
                </a:lnTo>
                <a:lnTo>
                  <a:pt x="4466" y="2212"/>
                </a:lnTo>
                <a:lnTo>
                  <a:pt x="4468" y="2220"/>
                </a:lnTo>
                <a:lnTo>
                  <a:pt x="4470" y="2229"/>
                </a:lnTo>
                <a:lnTo>
                  <a:pt x="4472" y="2235"/>
                </a:lnTo>
                <a:lnTo>
                  <a:pt x="4473" y="2243"/>
                </a:lnTo>
                <a:lnTo>
                  <a:pt x="4472" y="2250"/>
                </a:lnTo>
                <a:lnTo>
                  <a:pt x="4471" y="2257"/>
                </a:lnTo>
                <a:lnTo>
                  <a:pt x="4466" y="2263"/>
                </a:lnTo>
                <a:lnTo>
                  <a:pt x="4461" y="2270"/>
                </a:lnTo>
                <a:lnTo>
                  <a:pt x="4468" y="2276"/>
                </a:lnTo>
                <a:lnTo>
                  <a:pt x="4476" y="2282"/>
                </a:lnTo>
                <a:lnTo>
                  <a:pt x="4483" y="2291"/>
                </a:lnTo>
                <a:lnTo>
                  <a:pt x="4489" y="2297"/>
                </a:lnTo>
                <a:lnTo>
                  <a:pt x="4496" y="2305"/>
                </a:lnTo>
                <a:lnTo>
                  <a:pt x="4501" y="2313"/>
                </a:lnTo>
                <a:lnTo>
                  <a:pt x="4506" y="2323"/>
                </a:lnTo>
                <a:lnTo>
                  <a:pt x="4511" y="2331"/>
                </a:lnTo>
                <a:lnTo>
                  <a:pt x="4515" y="2339"/>
                </a:lnTo>
                <a:lnTo>
                  <a:pt x="4521" y="2348"/>
                </a:lnTo>
                <a:lnTo>
                  <a:pt x="4526" y="2356"/>
                </a:lnTo>
                <a:lnTo>
                  <a:pt x="4530" y="2365"/>
                </a:lnTo>
                <a:lnTo>
                  <a:pt x="4601" y="2362"/>
                </a:lnTo>
                <a:lnTo>
                  <a:pt x="4690" y="2359"/>
                </a:lnTo>
                <a:lnTo>
                  <a:pt x="4794" y="2357"/>
                </a:lnTo>
                <a:lnTo>
                  <a:pt x="4907" y="2355"/>
                </a:lnTo>
                <a:lnTo>
                  <a:pt x="5026" y="2353"/>
                </a:lnTo>
                <a:lnTo>
                  <a:pt x="5144" y="2351"/>
                </a:lnTo>
                <a:lnTo>
                  <a:pt x="5258" y="2350"/>
                </a:lnTo>
                <a:lnTo>
                  <a:pt x="5362" y="2349"/>
                </a:lnTo>
                <a:lnTo>
                  <a:pt x="5451" y="2348"/>
                </a:lnTo>
                <a:lnTo>
                  <a:pt x="5521" y="2348"/>
                </a:lnTo>
                <a:lnTo>
                  <a:pt x="5566" y="2348"/>
                </a:lnTo>
                <a:lnTo>
                  <a:pt x="5583" y="2348"/>
                </a:lnTo>
                <a:lnTo>
                  <a:pt x="5581" y="2350"/>
                </a:lnTo>
                <a:lnTo>
                  <a:pt x="5794" y="2350"/>
                </a:lnTo>
                <a:lnTo>
                  <a:pt x="5794" y="2370"/>
                </a:lnTo>
                <a:lnTo>
                  <a:pt x="5693" y="2366"/>
                </a:lnTo>
                <a:lnTo>
                  <a:pt x="5592" y="2365"/>
                </a:lnTo>
                <a:lnTo>
                  <a:pt x="5490" y="2366"/>
                </a:lnTo>
                <a:lnTo>
                  <a:pt x="5386" y="2367"/>
                </a:lnTo>
                <a:lnTo>
                  <a:pt x="5283" y="2371"/>
                </a:lnTo>
                <a:lnTo>
                  <a:pt x="5178" y="2374"/>
                </a:lnTo>
                <a:lnTo>
                  <a:pt x="5074" y="2378"/>
                </a:lnTo>
                <a:lnTo>
                  <a:pt x="4969" y="2381"/>
                </a:lnTo>
                <a:lnTo>
                  <a:pt x="4864" y="2385"/>
                </a:lnTo>
                <a:lnTo>
                  <a:pt x="4759" y="2387"/>
                </a:lnTo>
                <a:lnTo>
                  <a:pt x="4653" y="2387"/>
                </a:lnTo>
                <a:lnTo>
                  <a:pt x="4549" y="2387"/>
                </a:lnTo>
                <a:lnTo>
                  <a:pt x="4549" y="2394"/>
                </a:lnTo>
                <a:lnTo>
                  <a:pt x="4550" y="2401"/>
                </a:lnTo>
                <a:lnTo>
                  <a:pt x="4551" y="2409"/>
                </a:lnTo>
                <a:lnTo>
                  <a:pt x="4553" y="2417"/>
                </a:lnTo>
                <a:lnTo>
                  <a:pt x="4557" y="2425"/>
                </a:lnTo>
                <a:lnTo>
                  <a:pt x="4560" y="2433"/>
                </a:lnTo>
                <a:lnTo>
                  <a:pt x="4563" y="2441"/>
                </a:lnTo>
                <a:lnTo>
                  <a:pt x="4566" y="2449"/>
                </a:lnTo>
                <a:lnTo>
                  <a:pt x="4569" y="2457"/>
                </a:lnTo>
                <a:lnTo>
                  <a:pt x="4572" y="2465"/>
                </a:lnTo>
                <a:lnTo>
                  <a:pt x="4574" y="2472"/>
                </a:lnTo>
                <a:lnTo>
                  <a:pt x="4576" y="2480"/>
                </a:lnTo>
                <a:lnTo>
                  <a:pt x="4604" y="2479"/>
                </a:lnTo>
                <a:lnTo>
                  <a:pt x="4633" y="2479"/>
                </a:lnTo>
                <a:lnTo>
                  <a:pt x="4661" y="2478"/>
                </a:lnTo>
                <a:lnTo>
                  <a:pt x="4689" y="2478"/>
                </a:lnTo>
                <a:lnTo>
                  <a:pt x="4718" y="2478"/>
                </a:lnTo>
                <a:lnTo>
                  <a:pt x="4745" y="2477"/>
                </a:lnTo>
                <a:lnTo>
                  <a:pt x="4774" y="2477"/>
                </a:lnTo>
                <a:lnTo>
                  <a:pt x="4802" y="2475"/>
                </a:lnTo>
                <a:lnTo>
                  <a:pt x="4829" y="2474"/>
                </a:lnTo>
                <a:lnTo>
                  <a:pt x="4857" y="2474"/>
                </a:lnTo>
                <a:lnTo>
                  <a:pt x="4884" y="2473"/>
                </a:lnTo>
                <a:lnTo>
                  <a:pt x="4913" y="2472"/>
                </a:lnTo>
                <a:lnTo>
                  <a:pt x="5369" y="2452"/>
                </a:lnTo>
                <a:lnTo>
                  <a:pt x="5375" y="2457"/>
                </a:lnTo>
                <a:lnTo>
                  <a:pt x="5383" y="2460"/>
                </a:lnTo>
                <a:lnTo>
                  <a:pt x="5391" y="2463"/>
                </a:lnTo>
                <a:lnTo>
                  <a:pt x="5400" y="2464"/>
                </a:lnTo>
                <a:lnTo>
                  <a:pt x="5409" y="2463"/>
                </a:lnTo>
                <a:lnTo>
                  <a:pt x="5419" y="2463"/>
                </a:lnTo>
                <a:lnTo>
                  <a:pt x="5428" y="2462"/>
                </a:lnTo>
                <a:lnTo>
                  <a:pt x="5437" y="2459"/>
                </a:lnTo>
                <a:lnTo>
                  <a:pt x="5446" y="2459"/>
                </a:lnTo>
                <a:lnTo>
                  <a:pt x="5455" y="2458"/>
                </a:lnTo>
                <a:lnTo>
                  <a:pt x="5463" y="2458"/>
                </a:lnTo>
                <a:lnTo>
                  <a:pt x="5473" y="2460"/>
                </a:lnTo>
                <a:lnTo>
                  <a:pt x="5459" y="2466"/>
                </a:lnTo>
                <a:lnTo>
                  <a:pt x="5444" y="2471"/>
                </a:lnTo>
                <a:lnTo>
                  <a:pt x="5427" y="2474"/>
                </a:lnTo>
                <a:lnTo>
                  <a:pt x="5409" y="2477"/>
                </a:lnTo>
                <a:lnTo>
                  <a:pt x="5391" y="2477"/>
                </a:lnTo>
                <a:lnTo>
                  <a:pt x="5372" y="2477"/>
                </a:lnTo>
                <a:lnTo>
                  <a:pt x="5352" y="2477"/>
                </a:lnTo>
                <a:lnTo>
                  <a:pt x="5332" y="2477"/>
                </a:lnTo>
                <a:lnTo>
                  <a:pt x="5313" y="2475"/>
                </a:lnTo>
                <a:lnTo>
                  <a:pt x="5293" y="2477"/>
                </a:lnTo>
                <a:lnTo>
                  <a:pt x="5275" y="2478"/>
                </a:lnTo>
                <a:lnTo>
                  <a:pt x="5258" y="2480"/>
                </a:lnTo>
                <a:lnTo>
                  <a:pt x="5213" y="2481"/>
                </a:lnTo>
                <a:lnTo>
                  <a:pt x="5168" y="2481"/>
                </a:lnTo>
                <a:lnTo>
                  <a:pt x="5121" y="2482"/>
                </a:lnTo>
                <a:lnTo>
                  <a:pt x="5073" y="2483"/>
                </a:lnTo>
                <a:lnTo>
                  <a:pt x="5025" y="2485"/>
                </a:lnTo>
                <a:lnTo>
                  <a:pt x="4975" y="2486"/>
                </a:lnTo>
                <a:lnTo>
                  <a:pt x="4926" y="2488"/>
                </a:lnTo>
                <a:lnTo>
                  <a:pt x="4877" y="2491"/>
                </a:lnTo>
                <a:lnTo>
                  <a:pt x="4829" y="2495"/>
                </a:lnTo>
                <a:lnTo>
                  <a:pt x="4782" y="2500"/>
                </a:lnTo>
                <a:lnTo>
                  <a:pt x="4735" y="2506"/>
                </a:lnTo>
                <a:lnTo>
                  <a:pt x="4691" y="2514"/>
                </a:lnTo>
                <a:lnTo>
                  <a:pt x="4699" y="2516"/>
                </a:lnTo>
                <a:lnTo>
                  <a:pt x="4710" y="2517"/>
                </a:lnTo>
                <a:lnTo>
                  <a:pt x="4720" y="2517"/>
                </a:lnTo>
                <a:lnTo>
                  <a:pt x="4730" y="2518"/>
                </a:lnTo>
                <a:lnTo>
                  <a:pt x="4742" y="2518"/>
                </a:lnTo>
                <a:lnTo>
                  <a:pt x="4753" y="2518"/>
                </a:lnTo>
                <a:lnTo>
                  <a:pt x="4766" y="2518"/>
                </a:lnTo>
                <a:lnTo>
                  <a:pt x="4777" y="2518"/>
                </a:lnTo>
                <a:lnTo>
                  <a:pt x="4790" y="2517"/>
                </a:lnTo>
                <a:lnTo>
                  <a:pt x="4802" y="2517"/>
                </a:lnTo>
                <a:lnTo>
                  <a:pt x="4814" y="2517"/>
                </a:lnTo>
                <a:lnTo>
                  <a:pt x="4826" y="2518"/>
                </a:lnTo>
                <a:lnTo>
                  <a:pt x="4826" y="2522"/>
                </a:lnTo>
                <a:lnTo>
                  <a:pt x="4812" y="2525"/>
                </a:lnTo>
                <a:lnTo>
                  <a:pt x="4798" y="2527"/>
                </a:lnTo>
                <a:lnTo>
                  <a:pt x="4784" y="2528"/>
                </a:lnTo>
                <a:lnTo>
                  <a:pt x="4771" y="2529"/>
                </a:lnTo>
                <a:lnTo>
                  <a:pt x="4757" y="2529"/>
                </a:lnTo>
                <a:lnTo>
                  <a:pt x="4743" y="2529"/>
                </a:lnTo>
                <a:lnTo>
                  <a:pt x="4728" y="2529"/>
                </a:lnTo>
                <a:lnTo>
                  <a:pt x="4714" y="2529"/>
                </a:lnTo>
                <a:lnTo>
                  <a:pt x="4699" y="2531"/>
                </a:lnTo>
                <a:lnTo>
                  <a:pt x="4686" y="2532"/>
                </a:lnTo>
                <a:lnTo>
                  <a:pt x="4672" y="2534"/>
                </a:lnTo>
                <a:lnTo>
                  <a:pt x="4658" y="2537"/>
                </a:lnTo>
                <a:lnTo>
                  <a:pt x="4663" y="2539"/>
                </a:lnTo>
                <a:lnTo>
                  <a:pt x="4667" y="2539"/>
                </a:lnTo>
                <a:lnTo>
                  <a:pt x="4673" y="2540"/>
                </a:lnTo>
                <a:lnTo>
                  <a:pt x="4679" y="2541"/>
                </a:lnTo>
                <a:lnTo>
                  <a:pt x="4684" y="2541"/>
                </a:lnTo>
                <a:lnTo>
                  <a:pt x="4690" y="2542"/>
                </a:lnTo>
                <a:lnTo>
                  <a:pt x="4695" y="2543"/>
                </a:lnTo>
                <a:lnTo>
                  <a:pt x="4700" y="2544"/>
                </a:lnTo>
                <a:lnTo>
                  <a:pt x="4705" y="2547"/>
                </a:lnTo>
                <a:lnTo>
                  <a:pt x="4711" y="2549"/>
                </a:lnTo>
                <a:lnTo>
                  <a:pt x="4714" y="2552"/>
                </a:lnTo>
                <a:lnTo>
                  <a:pt x="4719" y="2557"/>
                </a:lnTo>
                <a:lnTo>
                  <a:pt x="4710" y="2559"/>
                </a:lnTo>
                <a:lnTo>
                  <a:pt x="4702" y="2562"/>
                </a:lnTo>
                <a:lnTo>
                  <a:pt x="4692" y="2563"/>
                </a:lnTo>
                <a:lnTo>
                  <a:pt x="4684" y="2564"/>
                </a:lnTo>
                <a:lnTo>
                  <a:pt x="4675" y="2564"/>
                </a:lnTo>
                <a:lnTo>
                  <a:pt x="4666" y="2564"/>
                </a:lnTo>
                <a:lnTo>
                  <a:pt x="4657" y="2564"/>
                </a:lnTo>
                <a:lnTo>
                  <a:pt x="4646" y="2564"/>
                </a:lnTo>
                <a:lnTo>
                  <a:pt x="4637" y="2563"/>
                </a:lnTo>
                <a:lnTo>
                  <a:pt x="4628" y="2563"/>
                </a:lnTo>
                <a:lnTo>
                  <a:pt x="4619" y="2563"/>
                </a:lnTo>
                <a:lnTo>
                  <a:pt x="4611" y="2564"/>
                </a:lnTo>
                <a:lnTo>
                  <a:pt x="4614" y="2567"/>
                </a:lnTo>
                <a:lnTo>
                  <a:pt x="4619" y="2571"/>
                </a:lnTo>
                <a:lnTo>
                  <a:pt x="4623" y="2573"/>
                </a:lnTo>
                <a:lnTo>
                  <a:pt x="4629" y="2574"/>
                </a:lnTo>
                <a:lnTo>
                  <a:pt x="4635" y="2575"/>
                </a:lnTo>
                <a:lnTo>
                  <a:pt x="4641" y="2575"/>
                </a:lnTo>
                <a:lnTo>
                  <a:pt x="4646" y="2575"/>
                </a:lnTo>
                <a:lnTo>
                  <a:pt x="4652" y="2575"/>
                </a:lnTo>
                <a:lnTo>
                  <a:pt x="4659" y="2575"/>
                </a:lnTo>
                <a:lnTo>
                  <a:pt x="4665" y="2576"/>
                </a:lnTo>
                <a:lnTo>
                  <a:pt x="4671" y="2578"/>
                </a:lnTo>
                <a:lnTo>
                  <a:pt x="4676" y="2580"/>
                </a:lnTo>
                <a:lnTo>
                  <a:pt x="4673" y="2583"/>
                </a:lnTo>
                <a:lnTo>
                  <a:pt x="4669" y="2586"/>
                </a:lnTo>
                <a:lnTo>
                  <a:pt x="4665" y="2587"/>
                </a:lnTo>
                <a:lnTo>
                  <a:pt x="4660" y="2587"/>
                </a:lnTo>
                <a:lnTo>
                  <a:pt x="4656" y="2587"/>
                </a:lnTo>
                <a:lnTo>
                  <a:pt x="4652" y="2587"/>
                </a:lnTo>
                <a:lnTo>
                  <a:pt x="4648" y="2587"/>
                </a:lnTo>
                <a:lnTo>
                  <a:pt x="4644" y="2588"/>
                </a:lnTo>
                <a:lnTo>
                  <a:pt x="4641" y="2589"/>
                </a:lnTo>
                <a:lnTo>
                  <a:pt x="4638" y="2593"/>
                </a:lnTo>
                <a:lnTo>
                  <a:pt x="4637" y="2598"/>
                </a:lnTo>
                <a:lnTo>
                  <a:pt x="4638" y="2606"/>
                </a:lnTo>
                <a:lnTo>
                  <a:pt x="4636" y="2606"/>
                </a:lnTo>
                <a:lnTo>
                  <a:pt x="4634" y="2606"/>
                </a:lnTo>
                <a:lnTo>
                  <a:pt x="4632" y="2605"/>
                </a:lnTo>
                <a:lnTo>
                  <a:pt x="4629" y="2605"/>
                </a:lnTo>
                <a:lnTo>
                  <a:pt x="4627" y="2605"/>
                </a:lnTo>
                <a:lnTo>
                  <a:pt x="4626" y="2604"/>
                </a:lnTo>
                <a:lnTo>
                  <a:pt x="4623" y="2603"/>
                </a:lnTo>
                <a:lnTo>
                  <a:pt x="4621" y="2603"/>
                </a:lnTo>
                <a:lnTo>
                  <a:pt x="4620" y="2602"/>
                </a:lnTo>
                <a:lnTo>
                  <a:pt x="4618" y="2601"/>
                </a:lnTo>
                <a:lnTo>
                  <a:pt x="4615" y="2599"/>
                </a:lnTo>
                <a:lnTo>
                  <a:pt x="4614" y="2599"/>
                </a:lnTo>
                <a:lnTo>
                  <a:pt x="4611" y="2601"/>
                </a:lnTo>
                <a:lnTo>
                  <a:pt x="4610" y="2603"/>
                </a:lnTo>
                <a:lnTo>
                  <a:pt x="4610" y="2605"/>
                </a:lnTo>
                <a:lnTo>
                  <a:pt x="4610" y="2606"/>
                </a:lnTo>
                <a:lnTo>
                  <a:pt x="4611" y="2609"/>
                </a:lnTo>
                <a:lnTo>
                  <a:pt x="4613" y="2610"/>
                </a:lnTo>
                <a:lnTo>
                  <a:pt x="4614" y="2611"/>
                </a:lnTo>
                <a:lnTo>
                  <a:pt x="4615" y="2613"/>
                </a:lnTo>
                <a:lnTo>
                  <a:pt x="4618" y="2614"/>
                </a:lnTo>
                <a:lnTo>
                  <a:pt x="4618" y="2617"/>
                </a:lnTo>
                <a:lnTo>
                  <a:pt x="4619" y="2619"/>
                </a:lnTo>
                <a:lnTo>
                  <a:pt x="4619" y="2621"/>
                </a:lnTo>
                <a:lnTo>
                  <a:pt x="4619" y="2635"/>
                </a:lnTo>
                <a:lnTo>
                  <a:pt x="4620" y="2650"/>
                </a:lnTo>
                <a:lnTo>
                  <a:pt x="4621" y="2665"/>
                </a:lnTo>
                <a:lnTo>
                  <a:pt x="4623" y="2680"/>
                </a:lnTo>
                <a:lnTo>
                  <a:pt x="4626" y="2696"/>
                </a:lnTo>
                <a:lnTo>
                  <a:pt x="4629" y="2712"/>
                </a:lnTo>
                <a:lnTo>
                  <a:pt x="4632" y="2728"/>
                </a:lnTo>
                <a:lnTo>
                  <a:pt x="4633" y="2744"/>
                </a:lnTo>
                <a:lnTo>
                  <a:pt x="4635" y="2761"/>
                </a:lnTo>
                <a:lnTo>
                  <a:pt x="4635" y="2777"/>
                </a:lnTo>
                <a:lnTo>
                  <a:pt x="4635" y="2795"/>
                </a:lnTo>
                <a:lnTo>
                  <a:pt x="4634" y="2813"/>
                </a:lnTo>
                <a:lnTo>
                  <a:pt x="4633" y="2831"/>
                </a:lnTo>
                <a:lnTo>
                  <a:pt x="4633" y="2850"/>
                </a:lnTo>
                <a:lnTo>
                  <a:pt x="4633" y="2868"/>
                </a:lnTo>
                <a:lnTo>
                  <a:pt x="4634" y="2887"/>
                </a:lnTo>
                <a:lnTo>
                  <a:pt x="4635" y="2906"/>
                </a:lnTo>
                <a:lnTo>
                  <a:pt x="4636" y="2924"/>
                </a:lnTo>
                <a:lnTo>
                  <a:pt x="4637" y="2942"/>
                </a:lnTo>
                <a:lnTo>
                  <a:pt x="4637" y="2960"/>
                </a:lnTo>
                <a:lnTo>
                  <a:pt x="4637" y="2977"/>
                </a:lnTo>
                <a:lnTo>
                  <a:pt x="4637" y="2994"/>
                </a:lnTo>
                <a:lnTo>
                  <a:pt x="4636" y="3011"/>
                </a:lnTo>
                <a:lnTo>
                  <a:pt x="4634" y="3027"/>
                </a:lnTo>
                <a:lnTo>
                  <a:pt x="4630" y="3027"/>
                </a:lnTo>
                <a:lnTo>
                  <a:pt x="4629" y="2969"/>
                </a:lnTo>
                <a:lnTo>
                  <a:pt x="4628" y="2913"/>
                </a:lnTo>
                <a:lnTo>
                  <a:pt x="4626" y="2857"/>
                </a:lnTo>
                <a:lnTo>
                  <a:pt x="4622" y="2800"/>
                </a:lnTo>
                <a:lnTo>
                  <a:pt x="4618" y="2744"/>
                </a:lnTo>
                <a:lnTo>
                  <a:pt x="4611" y="2689"/>
                </a:lnTo>
                <a:lnTo>
                  <a:pt x="4603" y="2634"/>
                </a:lnTo>
                <a:lnTo>
                  <a:pt x="4591" y="2580"/>
                </a:lnTo>
                <a:lnTo>
                  <a:pt x="4579" y="2527"/>
                </a:lnTo>
                <a:lnTo>
                  <a:pt x="4563" y="2475"/>
                </a:lnTo>
                <a:lnTo>
                  <a:pt x="4544" y="2425"/>
                </a:lnTo>
                <a:lnTo>
                  <a:pt x="4524" y="2377"/>
                </a:lnTo>
                <a:lnTo>
                  <a:pt x="4513" y="2350"/>
                </a:lnTo>
                <a:lnTo>
                  <a:pt x="4499" y="2328"/>
                </a:lnTo>
                <a:lnTo>
                  <a:pt x="4483" y="2310"/>
                </a:lnTo>
                <a:lnTo>
                  <a:pt x="4465" y="2295"/>
                </a:lnTo>
                <a:lnTo>
                  <a:pt x="4444" y="2284"/>
                </a:lnTo>
                <a:lnTo>
                  <a:pt x="4422" y="2273"/>
                </a:lnTo>
                <a:lnTo>
                  <a:pt x="4398" y="2266"/>
                </a:lnTo>
                <a:lnTo>
                  <a:pt x="4374" y="2261"/>
                </a:lnTo>
                <a:lnTo>
                  <a:pt x="4349" y="2257"/>
                </a:lnTo>
                <a:lnTo>
                  <a:pt x="4324" y="2254"/>
                </a:lnTo>
                <a:lnTo>
                  <a:pt x="4298" y="2251"/>
                </a:lnTo>
                <a:lnTo>
                  <a:pt x="4274" y="2250"/>
                </a:lnTo>
                <a:lnTo>
                  <a:pt x="4231" y="2257"/>
                </a:lnTo>
                <a:lnTo>
                  <a:pt x="4185" y="2262"/>
                </a:lnTo>
                <a:lnTo>
                  <a:pt x="4139" y="2266"/>
                </a:lnTo>
                <a:lnTo>
                  <a:pt x="4093" y="2269"/>
                </a:lnTo>
                <a:lnTo>
                  <a:pt x="4047" y="2273"/>
                </a:lnTo>
                <a:lnTo>
                  <a:pt x="4002" y="2279"/>
                </a:lnTo>
                <a:lnTo>
                  <a:pt x="3958" y="2287"/>
                </a:lnTo>
                <a:lnTo>
                  <a:pt x="3917" y="2300"/>
                </a:lnTo>
                <a:lnTo>
                  <a:pt x="3878" y="2317"/>
                </a:lnTo>
                <a:lnTo>
                  <a:pt x="3842" y="2341"/>
                </a:lnTo>
                <a:lnTo>
                  <a:pt x="3810" y="2372"/>
                </a:lnTo>
                <a:lnTo>
                  <a:pt x="3784" y="2411"/>
                </a:lnTo>
                <a:lnTo>
                  <a:pt x="3762" y="2456"/>
                </a:lnTo>
                <a:lnTo>
                  <a:pt x="3744" y="2506"/>
                </a:lnTo>
                <a:lnTo>
                  <a:pt x="3728" y="2558"/>
                </a:lnTo>
                <a:lnTo>
                  <a:pt x="3715" y="2611"/>
                </a:lnTo>
                <a:lnTo>
                  <a:pt x="3700" y="2664"/>
                </a:lnTo>
                <a:lnTo>
                  <a:pt x="3682" y="2714"/>
                </a:lnTo>
                <a:lnTo>
                  <a:pt x="3662" y="2762"/>
                </a:lnTo>
                <a:lnTo>
                  <a:pt x="3635" y="2807"/>
                </a:lnTo>
                <a:lnTo>
                  <a:pt x="3603" y="2845"/>
                </a:lnTo>
                <a:lnTo>
                  <a:pt x="3564" y="2877"/>
                </a:lnTo>
                <a:lnTo>
                  <a:pt x="3515" y="2901"/>
                </a:lnTo>
                <a:lnTo>
                  <a:pt x="3455" y="2916"/>
                </a:lnTo>
                <a:lnTo>
                  <a:pt x="3427" y="2919"/>
                </a:lnTo>
                <a:lnTo>
                  <a:pt x="3400" y="2921"/>
                </a:lnTo>
                <a:lnTo>
                  <a:pt x="3372" y="2922"/>
                </a:lnTo>
                <a:lnTo>
                  <a:pt x="3343" y="2924"/>
                </a:lnTo>
                <a:lnTo>
                  <a:pt x="3316" y="2927"/>
                </a:lnTo>
                <a:lnTo>
                  <a:pt x="3289" y="2931"/>
                </a:lnTo>
                <a:lnTo>
                  <a:pt x="3264" y="2937"/>
                </a:lnTo>
                <a:lnTo>
                  <a:pt x="3240" y="2946"/>
                </a:lnTo>
                <a:lnTo>
                  <a:pt x="3218" y="2959"/>
                </a:lnTo>
                <a:lnTo>
                  <a:pt x="3199" y="2975"/>
                </a:lnTo>
                <a:lnTo>
                  <a:pt x="3183" y="2996"/>
                </a:lnTo>
                <a:lnTo>
                  <a:pt x="3170" y="3023"/>
                </a:lnTo>
                <a:lnTo>
                  <a:pt x="3168" y="3046"/>
                </a:lnTo>
                <a:lnTo>
                  <a:pt x="3164" y="3046"/>
                </a:lnTo>
                <a:lnTo>
                  <a:pt x="3163" y="3036"/>
                </a:lnTo>
                <a:lnTo>
                  <a:pt x="3163" y="3027"/>
                </a:lnTo>
                <a:lnTo>
                  <a:pt x="3164" y="3017"/>
                </a:lnTo>
                <a:lnTo>
                  <a:pt x="3166" y="3009"/>
                </a:lnTo>
                <a:lnTo>
                  <a:pt x="3169" y="3000"/>
                </a:lnTo>
                <a:lnTo>
                  <a:pt x="3172" y="2991"/>
                </a:lnTo>
                <a:lnTo>
                  <a:pt x="3177" y="2982"/>
                </a:lnTo>
                <a:lnTo>
                  <a:pt x="3181" y="2974"/>
                </a:lnTo>
                <a:lnTo>
                  <a:pt x="3187" y="2966"/>
                </a:lnTo>
                <a:lnTo>
                  <a:pt x="3194" y="2958"/>
                </a:lnTo>
                <a:lnTo>
                  <a:pt x="3201" y="2951"/>
                </a:lnTo>
                <a:lnTo>
                  <a:pt x="3209" y="2944"/>
                </a:lnTo>
                <a:lnTo>
                  <a:pt x="3227" y="2931"/>
                </a:lnTo>
                <a:lnTo>
                  <a:pt x="3246" y="2921"/>
                </a:lnTo>
                <a:lnTo>
                  <a:pt x="3265" y="2914"/>
                </a:lnTo>
                <a:lnTo>
                  <a:pt x="3285" y="2909"/>
                </a:lnTo>
                <a:lnTo>
                  <a:pt x="3304" y="2906"/>
                </a:lnTo>
                <a:lnTo>
                  <a:pt x="3325" y="2904"/>
                </a:lnTo>
                <a:lnTo>
                  <a:pt x="3345" y="2903"/>
                </a:lnTo>
                <a:lnTo>
                  <a:pt x="3365" y="2903"/>
                </a:lnTo>
                <a:lnTo>
                  <a:pt x="3385" y="2901"/>
                </a:lnTo>
                <a:lnTo>
                  <a:pt x="3405" y="2901"/>
                </a:lnTo>
                <a:lnTo>
                  <a:pt x="3425" y="2900"/>
                </a:lnTo>
                <a:lnTo>
                  <a:pt x="3446" y="2899"/>
                </a:lnTo>
                <a:lnTo>
                  <a:pt x="3447" y="2851"/>
                </a:lnTo>
                <a:lnTo>
                  <a:pt x="3446" y="2830"/>
                </a:lnTo>
                <a:lnTo>
                  <a:pt x="3447" y="2810"/>
                </a:lnTo>
                <a:lnTo>
                  <a:pt x="3448" y="2788"/>
                </a:lnTo>
                <a:lnTo>
                  <a:pt x="3449" y="2767"/>
                </a:lnTo>
                <a:lnTo>
                  <a:pt x="3451" y="2745"/>
                </a:lnTo>
                <a:lnTo>
                  <a:pt x="3455" y="2723"/>
                </a:lnTo>
                <a:lnTo>
                  <a:pt x="3457" y="2702"/>
                </a:lnTo>
                <a:lnTo>
                  <a:pt x="3461" y="2680"/>
                </a:lnTo>
                <a:lnTo>
                  <a:pt x="3464" y="2658"/>
                </a:lnTo>
                <a:lnTo>
                  <a:pt x="3469" y="2636"/>
                </a:lnTo>
                <a:lnTo>
                  <a:pt x="3472" y="2615"/>
                </a:lnTo>
                <a:lnTo>
                  <a:pt x="3477" y="2595"/>
                </a:lnTo>
                <a:lnTo>
                  <a:pt x="3439" y="2580"/>
                </a:lnTo>
                <a:lnTo>
                  <a:pt x="3225" y="2580"/>
                </a:lnTo>
                <a:lnTo>
                  <a:pt x="3237" y="2575"/>
                </a:lnTo>
                <a:lnTo>
                  <a:pt x="3249" y="2573"/>
                </a:lnTo>
                <a:lnTo>
                  <a:pt x="3263" y="2572"/>
                </a:lnTo>
                <a:lnTo>
                  <a:pt x="3277" y="2571"/>
                </a:lnTo>
                <a:lnTo>
                  <a:pt x="3291" y="2571"/>
                </a:lnTo>
                <a:lnTo>
                  <a:pt x="3305" y="2571"/>
                </a:lnTo>
                <a:lnTo>
                  <a:pt x="3319" y="2571"/>
                </a:lnTo>
                <a:lnTo>
                  <a:pt x="3334" y="2571"/>
                </a:lnTo>
                <a:lnTo>
                  <a:pt x="3348" y="2570"/>
                </a:lnTo>
                <a:lnTo>
                  <a:pt x="3361" y="2568"/>
                </a:lnTo>
                <a:lnTo>
                  <a:pt x="3373" y="2566"/>
                </a:lnTo>
                <a:lnTo>
                  <a:pt x="3386" y="2564"/>
                </a:lnTo>
                <a:lnTo>
                  <a:pt x="3364" y="2558"/>
                </a:lnTo>
                <a:lnTo>
                  <a:pt x="3342" y="2553"/>
                </a:lnTo>
                <a:lnTo>
                  <a:pt x="3320" y="2551"/>
                </a:lnTo>
                <a:lnTo>
                  <a:pt x="3297" y="2549"/>
                </a:lnTo>
                <a:lnTo>
                  <a:pt x="3274" y="2548"/>
                </a:lnTo>
                <a:lnTo>
                  <a:pt x="3250" y="2548"/>
                </a:lnTo>
                <a:lnTo>
                  <a:pt x="3227" y="2548"/>
                </a:lnTo>
                <a:lnTo>
                  <a:pt x="3203" y="2549"/>
                </a:lnTo>
                <a:lnTo>
                  <a:pt x="3181" y="2550"/>
                </a:lnTo>
                <a:lnTo>
                  <a:pt x="3158" y="2551"/>
                </a:lnTo>
                <a:lnTo>
                  <a:pt x="3137" y="2553"/>
                </a:lnTo>
                <a:lnTo>
                  <a:pt x="3117" y="2557"/>
                </a:lnTo>
                <a:lnTo>
                  <a:pt x="3129" y="2572"/>
                </a:lnTo>
                <a:lnTo>
                  <a:pt x="3124" y="2575"/>
                </a:lnTo>
                <a:lnTo>
                  <a:pt x="3119" y="2578"/>
                </a:lnTo>
                <a:lnTo>
                  <a:pt x="3114" y="2579"/>
                </a:lnTo>
                <a:lnTo>
                  <a:pt x="3107" y="2579"/>
                </a:lnTo>
                <a:lnTo>
                  <a:pt x="3101" y="2579"/>
                </a:lnTo>
                <a:lnTo>
                  <a:pt x="3094" y="2579"/>
                </a:lnTo>
                <a:lnTo>
                  <a:pt x="3088" y="2579"/>
                </a:lnTo>
                <a:lnTo>
                  <a:pt x="3083" y="2579"/>
                </a:lnTo>
                <a:lnTo>
                  <a:pt x="3078" y="2580"/>
                </a:lnTo>
                <a:lnTo>
                  <a:pt x="3073" y="2583"/>
                </a:lnTo>
                <a:lnTo>
                  <a:pt x="3071" y="2588"/>
                </a:lnTo>
                <a:lnTo>
                  <a:pt x="3071" y="2595"/>
                </a:lnTo>
                <a:lnTo>
                  <a:pt x="3066" y="2596"/>
                </a:lnTo>
                <a:lnTo>
                  <a:pt x="3062" y="2597"/>
                </a:lnTo>
                <a:lnTo>
                  <a:pt x="3057" y="2598"/>
                </a:lnTo>
                <a:lnTo>
                  <a:pt x="3052" y="2598"/>
                </a:lnTo>
                <a:lnTo>
                  <a:pt x="3046" y="2598"/>
                </a:lnTo>
                <a:lnTo>
                  <a:pt x="3040" y="2598"/>
                </a:lnTo>
                <a:lnTo>
                  <a:pt x="3034" y="2598"/>
                </a:lnTo>
                <a:lnTo>
                  <a:pt x="3027" y="2598"/>
                </a:lnTo>
                <a:lnTo>
                  <a:pt x="3022" y="2599"/>
                </a:lnTo>
                <a:lnTo>
                  <a:pt x="3016" y="2599"/>
                </a:lnTo>
                <a:lnTo>
                  <a:pt x="3010" y="2601"/>
                </a:lnTo>
                <a:lnTo>
                  <a:pt x="3006" y="2603"/>
                </a:lnTo>
                <a:lnTo>
                  <a:pt x="3014" y="2619"/>
                </a:lnTo>
                <a:lnTo>
                  <a:pt x="2986" y="2634"/>
                </a:lnTo>
                <a:lnTo>
                  <a:pt x="2969" y="2652"/>
                </a:lnTo>
                <a:lnTo>
                  <a:pt x="2958" y="2673"/>
                </a:lnTo>
                <a:lnTo>
                  <a:pt x="2955" y="2695"/>
                </a:lnTo>
                <a:lnTo>
                  <a:pt x="2957" y="2719"/>
                </a:lnTo>
                <a:lnTo>
                  <a:pt x="2963" y="2743"/>
                </a:lnTo>
                <a:lnTo>
                  <a:pt x="2971" y="2768"/>
                </a:lnTo>
                <a:lnTo>
                  <a:pt x="2979" y="2795"/>
                </a:lnTo>
                <a:lnTo>
                  <a:pt x="2988" y="2821"/>
                </a:lnTo>
                <a:lnTo>
                  <a:pt x="2994" y="2847"/>
                </a:lnTo>
                <a:lnTo>
                  <a:pt x="2998" y="2873"/>
                </a:lnTo>
                <a:lnTo>
                  <a:pt x="2998" y="2898"/>
                </a:lnTo>
                <a:lnTo>
                  <a:pt x="3000" y="2916"/>
                </a:lnTo>
                <a:lnTo>
                  <a:pt x="3001" y="2936"/>
                </a:lnTo>
                <a:lnTo>
                  <a:pt x="3002" y="2955"/>
                </a:lnTo>
                <a:lnTo>
                  <a:pt x="3002" y="2976"/>
                </a:lnTo>
                <a:lnTo>
                  <a:pt x="3001" y="2997"/>
                </a:lnTo>
                <a:lnTo>
                  <a:pt x="3001" y="3017"/>
                </a:lnTo>
                <a:lnTo>
                  <a:pt x="3000" y="3038"/>
                </a:lnTo>
                <a:lnTo>
                  <a:pt x="2999" y="3059"/>
                </a:lnTo>
                <a:lnTo>
                  <a:pt x="2998" y="3079"/>
                </a:lnTo>
                <a:lnTo>
                  <a:pt x="2996" y="3100"/>
                </a:lnTo>
                <a:lnTo>
                  <a:pt x="2995" y="3121"/>
                </a:lnTo>
                <a:lnTo>
                  <a:pt x="2995" y="3141"/>
                </a:lnTo>
                <a:lnTo>
                  <a:pt x="2987" y="3141"/>
                </a:lnTo>
                <a:lnTo>
                  <a:pt x="2990" y="3099"/>
                </a:lnTo>
                <a:lnTo>
                  <a:pt x="2992" y="3058"/>
                </a:lnTo>
                <a:lnTo>
                  <a:pt x="2992" y="3015"/>
                </a:lnTo>
                <a:lnTo>
                  <a:pt x="2991" y="2973"/>
                </a:lnTo>
                <a:lnTo>
                  <a:pt x="2988" y="2929"/>
                </a:lnTo>
                <a:lnTo>
                  <a:pt x="2984" y="2887"/>
                </a:lnTo>
                <a:lnTo>
                  <a:pt x="2978" y="2845"/>
                </a:lnTo>
                <a:lnTo>
                  <a:pt x="2971" y="2803"/>
                </a:lnTo>
                <a:lnTo>
                  <a:pt x="2963" y="2762"/>
                </a:lnTo>
                <a:lnTo>
                  <a:pt x="2953" y="2721"/>
                </a:lnTo>
                <a:lnTo>
                  <a:pt x="2942" y="2682"/>
                </a:lnTo>
                <a:lnTo>
                  <a:pt x="2930" y="2644"/>
                </a:lnTo>
                <a:lnTo>
                  <a:pt x="2913" y="2619"/>
                </a:lnTo>
                <a:lnTo>
                  <a:pt x="2896" y="2595"/>
                </a:lnTo>
                <a:lnTo>
                  <a:pt x="2883" y="2571"/>
                </a:lnTo>
                <a:lnTo>
                  <a:pt x="2867" y="2547"/>
                </a:lnTo>
                <a:lnTo>
                  <a:pt x="2852" y="2524"/>
                </a:lnTo>
                <a:lnTo>
                  <a:pt x="2834" y="2501"/>
                </a:lnTo>
                <a:lnTo>
                  <a:pt x="2817" y="2480"/>
                </a:lnTo>
                <a:lnTo>
                  <a:pt x="2796" y="2460"/>
                </a:lnTo>
                <a:lnTo>
                  <a:pt x="2775" y="2444"/>
                </a:lnTo>
                <a:lnTo>
                  <a:pt x="2750" y="2429"/>
                </a:lnTo>
                <a:lnTo>
                  <a:pt x="2723" y="2419"/>
                </a:lnTo>
                <a:lnTo>
                  <a:pt x="2692" y="2411"/>
                </a:lnTo>
                <a:lnTo>
                  <a:pt x="2649" y="2402"/>
                </a:lnTo>
                <a:lnTo>
                  <a:pt x="2605" y="2395"/>
                </a:lnTo>
                <a:lnTo>
                  <a:pt x="2560" y="2389"/>
                </a:lnTo>
                <a:lnTo>
                  <a:pt x="2514" y="2385"/>
                </a:lnTo>
                <a:lnTo>
                  <a:pt x="2467" y="2381"/>
                </a:lnTo>
                <a:lnTo>
                  <a:pt x="2421" y="2379"/>
                </a:lnTo>
                <a:lnTo>
                  <a:pt x="2375" y="2379"/>
                </a:lnTo>
                <a:lnTo>
                  <a:pt x="2328" y="2380"/>
                </a:lnTo>
                <a:lnTo>
                  <a:pt x="2282" y="2384"/>
                </a:lnTo>
                <a:lnTo>
                  <a:pt x="2237" y="2389"/>
                </a:lnTo>
                <a:lnTo>
                  <a:pt x="2192" y="2397"/>
                </a:lnTo>
                <a:lnTo>
                  <a:pt x="2148" y="2408"/>
                </a:lnTo>
                <a:lnTo>
                  <a:pt x="2115" y="2421"/>
                </a:lnTo>
                <a:lnTo>
                  <a:pt x="2087" y="2439"/>
                </a:lnTo>
                <a:lnTo>
                  <a:pt x="2063" y="2460"/>
                </a:lnTo>
                <a:lnTo>
                  <a:pt x="2044" y="2486"/>
                </a:lnTo>
                <a:lnTo>
                  <a:pt x="2028" y="2512"/>
                </a:lnTo>
                <a:lnTo>
                  <a:pt x="2014" y="2542"/>
                </a:lnTo>
                <a:lnTo>
                  <a:pt x="2004" y="2573"/>
                </a:lnTo>
                <a:lnTo>
                  <a:pt x="1994" y="2604"/>
                </a:lnTo>
                <a:lnTo>
                  <a:pt x="1985" y="2637"/>
                </a:lnTo>
                <a:lnTo>
                  <a:pt x="1978" y="2669"/>
                </a:lnTo>
                <a:lnTo>
                  <a:pt x="1970" y="2702"/>
                </a:lnTo>
                <a:lnTo>
                  <a:pt x="1961" y="2734"/>
                </a:lnTo>
                <a:lnTo>
                  <a:pt x="1955" y="2759"/>
                </a:lnTo>
                <a:lnTo>
                  <a:pt x="1951" y="2787"/>
                </a:lnTo>
                <a:lnTo>
                  <a:pt x="1946" y="2814"/>
                </a:lnTo>
                <a:lnTo>
                  <a:pt x="1943" y="2843"/>
                </a:lnTo>
                <a:lnTo>
                  <a:pt x="1938" y="2870"/>
                </a:lnTo>
                <a:lnTo>
                  <a:pt x="1931" y="2897"/>
                </a:lnTo>
                <a:lnTo>
                  <a:pt x="1924" y="2923"/>
                </a:lnTo>
                <a:lnTo>
                  <a:pt x="1914" y="2947"/>
                </a:lnTo>
                <a:lnTo>
                  <a:pt x="1901" y="2970"/>
                </a:lnTo>
                <a:lnTo>
                  <a:pt x="1884" y="2991"/>
                </a:lnTo>
                <a:lnTo>
                  <a:pt x="1865" y="3008"/>
                </a:lnTo>
                <a:lnTo>
                  <a:pt x="1838" y="3023"/>
                </a:lnTo>
                <a:lnTo>
                  <a:pt x="1798" y="3027"/>
                </a:lnTo>
                <a:lnTo>
                  <a:pt x="1757" y="3028"/>
                </a:lnTo>
                <a:lnTo>
                  <a:pt x="1714" y="3025"/>
                </a:lnTo>
                <a:lnTo>
                  <a:pt x="1673" y="3022"/>
                </a:lnTo>
                <a:lnTo>
                  <a:pt x="1632" y="3020"/>
                </a:lnTo>
                <a:lnTo>
                  <a:pt x="1592" y="3019"/>
                </a:lnTo>
                <a:lnTo>
                  <a:pt x="1555" y="3022"/>
                </a:lnTo>
                <a:lnTo>
                  <a:pt x="1520" y="3030"/>
                </a:lnTo>
                <a:lnTo>
                  <a:pt x="1487" y="3045"/>
                </a:lnTo>
                <a:lnTo>
                  <a:pt x="1457" y="3068"/>
                </a:lnTo>
                <a:lnTo>
                  <a:pt x="1431" y="3101"/>
                </a:lnTo>
                <a:lnTo>
                  <a:pt x="1408" y="3146"/>
                </a:lnTo>
                <a:lnTo>
                  <a:pt x="1387" y="3207"/>
                </a:lnTo>
                <a:lnTo>
                  <a:pt x="1388" y="3185"/>
                </a:lnTo>
                <a:lnTo>
                  <a:pt x="1390" y="3164"/>
                </a:lnTo>
                <a:lnTo>
                  <a:pt x="1396" y="3145"/>
                </a:lnTo>
                <a:lnTo>
                  <a:pt x="1404" y="3128"/>
                </a:lnTo>
                <a:lnTo>
                  <a:pt x="1414" y="3110"/>
                </a:lnTo>
                <a:lnTo>
                  <a:pt x="1427" y="3094"/>
                </a:lnTo>
                <a:lnTo>
                  <a:pt x="1441" y="3079"/>
                </a:lnTo>
                <a:lnTo>
                  <a:pt x="1455" y="3066"/>
                </a:lnTo>
                <a:lnTo>
                  <a:pt x="1470" y="3051"/>
                </a:lnTo>
                <a:lnTo>
                  <a:pt x="1487" y="3038"/>
                </a:lnTo>
                <a:lnTo>
                  <a:pt x="1504" y="3025"/>
                </a:lnTo>
                <a:lnTo>
                  <a:pt x="1520" y="3013"/>
                </a:lnTo>
                <a:lnTo>
                  <a:pt x="1538" y="3013"/>
                </a:lnTo>
                <a:lnTo>
                  <a:pt x="1554" y="3011"/>
                </a:lnTo>
                <a:lnTo>
                  <a:pt x="1568" y="3005"/>
                </a:lnTo>
                <a:lnTo>
                  <a:pt x="1582" y="2997"/>
                </a:lnTo>
                <a:lnTo>
                  <a:pt x="1593" y="2988"/>
                </a:lnTo>
                <a:lnTo>
                  <a:pt x="1606" y="2977"/>
                </a:lnTo>
                <a:lnTo>
                  <a:pt x="1616" y="2966"/>
                </a:lnTo>
                <a:lnTo>
                  <a:pt x="1628" y="2953"/>
                </a:lnTo>
                <a:lnTo>
                  <a:pt x="1639" y="2942"/>
                </a:lnTo>
                <a:lnTo>
                  <a:pt x="1650" y="2930"/>
                </a:lnTo>
                <a:lnTo>
                  <a:pt x="1662" y="2920"/>
                </a:lnTo>
                <a:lnTo>
                  <a:pt x="1674" y="2912"/>
                </a:lnTo>
                <a:lnTo>
                  <a:pt x="1666" y="2882"/>
                </a:lnTo>
                <a:lnTo>
                  <a:pt x="1665" y="2857"/>
                </a:lnTo>
                <a:lnTo>
                  <a:pt x="1669" y="2834"/>
                </a:lnTo>
                <a:lnTo>
                  <a:pt x="1680" y="2814"/>
                </a:lnTo>
                <a:lnTo>
                  <a:pt x="1694" y="2796"/>
                </a:lnTo>
                <a:lnTo>
                  <a:pt x="1712" y="2779"/>
                </a:lnTo>
                <a:lnTo>
                  <a:pt x="1731" y="2762"/>
                </a:lnTo>
                <a:lnTo>
                  <a:pt x="1751" y="2748"/>
                </a:lnTo>
                <a:lnTo>
                  <a:pt x="1771" y="2731"/>
                </a:lnTo>
                <a:lnTo>
                  <a:pt x="1790" y="2715"/>
                </a:lnTo>
                <a:lnTo>
                  <a:pt x="1806" y="2697"/>
                </a:lnTo>
                <a:lnTo>
                  <a:pt x="1819" y="2679"/>
                </a:lnTo>
                <a:lnTo>
                  <a:pt x="1817" y="2678"/>
                </a:lnTo>
                <a:lnTo>
                  <a:pt x="1815" y="2678"/>
                </a:lnTo>
                <a:lnTo>
                  <a:pt x="1813" y="2676"/>
                </a:lnTo>
                <a:lnTo>
                  <a:pt x="1812" y="2674"/>
                </a:lnTo>
                <a:lnTo>
                  <a:pt x="1811" y="2673"/>
                </a:lnTo>
                <a:lnTo>
                  <a:pt x="1809" y="2671"/>
                </a:lnTo>
                <a:lnTo>
                  <a:pt x="1808" y="2669"/>
                </a:lnTo>
                <a:lnTo>
                  <a:pt x="1808" y="2667"/>
                </a:lnTo>
                <a:lnTo>
                  <a:pt x="1808" y="2665"/>
                </a:lnTo>
                <a:lnTo>
                  <a:pt x="1808" y="2663"/>
                </a:lnTo>
                <a:lnTo>
                  <a:pt x="1809" y="2661"/>
                </a:lnTo>
                <a:lnTo>
                  <a:pt x="1811" y="2660"/>
                </a:lnTo>
                <a:lnTo>
                  <a:pt x="1773" y="2652"/>
                </a:lnTo>
                <a:lnTo>
                  <a:pt x="1781" y="2644"/>
                </a:lnTo>
                <a:lnTo>
                  <a:pt x="1746" y="2641"/>
                </a:lnTo>
                <a:lnTo>
                  <a:pt x="1746" y="2637"/>
                </a:lnTo>
                <a:lnTo>
                  <a:pt x="1742" y="2635"/>
                </a:lnTo>
                <a:lnTo>
                  <a:pt x="1737" y="2634"/>
                </a:lnTo>
                <a:lnTo>
                  <a:pt x="1732" y="2633"/>
                </a:lnTo>
                <a:lnTo>
                  <a:pt x="1728" y="2633"/>
                </a:lnTo>
                <a:lnTo>
                  <a:pt x="1724" y="2633"/>
                </a:lnTo>
                <a:lnTo>
                  <a:pt x="1720" y="2633"/>
                </a:lnTo>
                <a:lnTo>
                  <a:pt x="1715" y="2633"/>
                </a:lnTo>
                <a:lnTo>
                  <a:pt x="1712" y="2633"/>
                </a:lnTo>
                <a:lnTo>
                  <a:pt x="1707" y="2632"/>
                </a:lnTo>
                <a:lnTo>
                  <a:pt x="1703" y="2632"/>
                </a:lnTo>
                <a:lnTo>
                  <a:pt x="1698" y="2630"/>
                </a:lnTo>
                <a:lnTo>
                  <a:pt x="1692" y="2629"/>
                </a:lnTo>
                <a:lnTo>
                  <a:pt x="1697" y="2626"/>
                </a:lnTo>
                <a:lnTo>
                  <a:pt x="1699" y="2622"/>
                </a:lnTo>
                <a:lnTo>
                  <a:pt x="1700" y="2620"/>
                </a:lnTo>
                <a:lnTo>
                  <a:pt x="1700" y="2617"/>
                </a:lnTo>
                <a:lnTo>
                  <a:pt x="1699" y="2613"/>
                </a:lnTo>
                <a:lnTo>
                  <a:pt x="1698" y="2610"/>
                </a:lnTo>
                <a:lnTo>
                  <a:pt x="1696" y="2606"/>
                </a:lnTo>
                <a:lnTo>
                  <a:pt x="1693" y="2603"/>
                </a:lnTo>
                <a:lnTo>
                  <a:pt x="1690" y="2601"/>
                </a:lnTo>
                <a:lnTo>
                  <a:pt x="1688" y="2597"/>
                </a:lnTo>
                <a:lnTo>
                  <a:pt x="1684" y="2596"/>
                </a:lnTo>
                <a:lnTo>
                  <a:pt x="1681" y="2595"/>
                </a:lnTo>
                <a:lnTo>
                  <a:pt x="1436" y="2595"/>
                </a:lnTo>
                <a:lnTo>
                  <a:pt x="1443" y="2594"/>
                </a:lnTo>
                <a:lnTo>
                  <a:pt x="1451" y="2594"/>
                </a:lnTo>
                <a:lnTo>
                  <a:pt x="1459" y="2594"/>
                </a:lnTo>
                <a:lnTo>
                  <a:pt x="1468" y="2594"/>
                </a:lnTo>
                <a:lnTo>
                  <a:pt x="1477" y="2595"/>
                </a:lnTo>
                <a:lnTo>
                  <a:pt x="1487" y="2595"/>
                </a:lnTo>
                <a:lnTo>
                  <a:pt x="1496" y="2595"/>
                </a:lnTo>
                <a:lnTo>
                  <a:pt x="1505" y="2594"/>
                </a:lnTo>
                <a:lnTo>
                  <a:pt x="1514" y="2593"/>
                </a:lnTo>
                <a:lnTo>
                  <a:pt x="1523" y="2591"/>
                </a:lnTo>
                <a:lnTo>
                  <a:pt x="1531" y="2589"/>
                </a:lnTo>
                <a:lnTo>
                  <a:pt x="1539" y="2587"/>
                </a:lnTo>
                <a:lnTo>
                  <a:pt x="1531" y="2580"/>
                </a:lnTo>
                <a:lnTo>
                  <a:pt x="1444" y="2575"/>
                </a:lnTo>
                <a:lnTo>
                  <a:pt x="1445" y="2574"/>
                </a:lnTo>
                <a:lnTo>
                  <a:pt x="1444" y="2573"/>
                </a:lnTo>
                <a:lnTo>
                  <a:pt x="1444" y="2572"/>
                </a:lnTo>
                <a:lnTo>
                  <a:pt x="1444" y="2571"/>
                </a:lnTo>
                <a:lnTo>
                  <a:pt x="1443" y="2570"/>
                </a:lnTo>
                <a:lnTo>
                  <a:pt x="1442" y="2568"/>
                </a:lnTo>
                <a:lnTo>
                  <a:pt x="1441" y="2567"/>
                </a:lnTo>
                <a:lnTo>
                  <a:pt x="1439" y="2567"/>
                </a:lnTo>
                <a:lnTo>
                  <a:pt x="1439" y="2566"/>
                </a:lnTo>
                <a:lnTo>
                  <a:pt x="1438" y="2565"/>
                </a:lnTo>
                <a:lnTo>
                  <a:pt x="1437" y="2564"/>
                </a:lnTo>
                <a:lnTo>
                  <a:pt x="1436" y="2564"/>
                </a:lnTo>
                <a:lnTo>
                  <a:pt x="1306" y="2575"/>
                </a:lnTo>
                <a:lnTo>
                  <a:pt x="1305" y="2570"/>
                </a:lnTo>
                <a:lnTo>
                  <a:pt x="1303" y="2566"/>
                </a:lnTo>
                <a:lnTo>
                  <a:pt x="1300" y="2564"/>
                </a:lnTo>
                <a:lnTo>
                  <a:pt x="1298" y="2563"/>
                </a:lnTo>
                <a:lnTo>
                  <a:pt x="1295" y="2563"/>
                </a:lnTo>
                <a:lnTo>
                  <a:pt x="1291" y="2563"/>
                </a:lnTo>
                <a:lnTo>
                  <a:pt x="1288" y="2563"/>
                </a:lnTo>
                <a:lnTo>
                  <a:pt x="1284" y="2563"/>
                </a:lnTo>
                <a:lnTo>
                  <a:pt x="1281" y="2564"/>
                </a:lnTo>
                <a:lnTo>
                  <a:pt x="1276" y="2564"/>
                </a:lnTo>
                <a:lnTo>
                  <a:pt x="1273" y="2564"/>
                </a:lnTo>
                <a:lnTo>
                  <a:pt x="1268" y="2564"/>
                </a:lnTo>
                <a:lnTo>
                  <a:pt x="1221" y="2553"/>
                </a:lnTo>
                <a:lnTo>
                  <a:pt x="1196" y="3066"/>
                </a:lnTo>
                <a:lnTo>
                  <a:pt x="1198" y="2549"/>
                </a:lnTo>
                <a:lnTo>
                  <a:pt x="1044" y="2419"/>
                </a:lnTo>
                <a:lnTo>
                  <a:pt x="1045" y="2421"/>
                </a:lnTo>
                <a:lnTo>
                  <a:pt x="1048" y="2431"/>
                </a:lnTo>
                <a:lnTo>
                  <a:pt x="1050" y="2443"/>
                </a:lnTo>
                <a:lnTo>
                  <a:pt x="1052" y="2460"/>
                </a:lnTo>
                <a:lnTo>
                  <a:pt x="1053" y="2479"/>
                </a:lnTo>
                <a:lnTo>
                  <a:pt x="1053" y="2498"/>
                </a:lnTo>
                <a:lnTo>
                  <a:pt x="1051" y="2518"/>
                </a:lnTo>
                <a:lnTo>
                  <a:pt x="1045" y="2536"/>
                </a:lnTo>
                <a:lnTo>
                  <a:pt x="1036" y="2552"/>
                </a:lnTo>
                <a:lnTo>
                  <a:pt x="1023" y="2565"/>
                </a:lnTo>
                <a:lnTo>
                  <a:pt x="1005" y="2573"/>
                </a:lnTo>
                <a:lnTo>
                  <a:pt x="981" y="2575"/>
                </a:lnTo>
                <a:lnTo>
                  <a:pt x="974" y="2576"/>
                </a:lnTo>
                <a:lnTo>
                  <a:pt x="966" y="2578"/>
                </a:lnTo>
                <a:lnTo>
                  <a:pt x="959" y="2580"/>
                </a:lnTo>
                <a:lnTo>
                  <a:pt x="951" y="2581"/>
                </a:lnTo>
                <a:lnTo>
                  <a:pt x="944" y="2583"/>
                </a:lnTo>
                <a:lnTo>
                  <a:pt x="936" y="2584"/>
                </a:lnTo>
                <a:lnTo>
                  <a:pt x="929" y="2586"/>
                </a:lnTo>
                <a:lnTo>
                  <a:pt x="921" y="2588"/>
                </a:lnTo>
                <a:lnTo>
                  <a:pt x="914" y="2589"/>
                </a:lnTo>
                <a:lnTo>
                  <a:pt x="906" y="2591"/>
                </a:lnTo>
                <a:lnTo>
                  <a:pt x="899" y="2593"/>
                </a:lnTo>
                <a:lnTo>
                  <a:pt x="891" y="2595"/>
                </a:lnTo>
                <a:lnTo>
                  <a:pt x="898" y="2658"/>
                </a:lnTo>
                <a:lnTo>
                  <a:pt x="903" y="2722"/>
                </a:lnTo>
                <a:lnTo>
                  <a:pt x="904" y="2787"/>
                </a:lnTo>
                <a:lnTo>
                  <a:pt x="904" y="2851"/>
                </a:lnTo>
                <a:lnTo>
                  <a:pt x="902" y="2915"/>
                </a:lnTo>
                <a:lnTo>
                  <a:pt x="896" y="2980"/>
                </a:lnTo>
                <a:lnTo>
                  <a:pt x="889" y="3044"/>
                </a:lnTo>
                <a:lnTo>
                  <a:pt x="881" y="3107"/>
                </a:lnTo>
                <a:lnTo>
                  <a:pt x="871" y="3169"/>
                </a:lnTo>
                <a:lnTo>
                  <a:pt x="859" y="3230"/>
                </a:lnTo>
                <a:lnTo>
                  <a:pt x="845" y="3290"/>
                </a:lnTo>
                <a:lnTo>
                  <a:pt x="830" y="3349"/>
                </a:lnTo>
                <a:lnTo>
                  <a:pt x="841" y="3291"/>
                </a:lnTo>
                <a:lnTo>
                  <a:pt x="851" y="3233"/>
                </a:lnTo>
                <a:lnTo>
                  <a:pt x="860" y="3175"/>
                </a:lnTo>
                <a:lnTo>
                  <a:pt x="869" y="3115"/>
                </a:lnTo>
                <a:lnTo>
                  <a:pt x="877" y="3055"/>
                </a:lnTo>
                <a:lnTo>
                  <a:pt x="884" y="2996"/>
                </a:lnTo>
                <a:lnTo>
                  <a:pt x="890" y="2936"/>
                </a:lnTo>
                <a:lnTo>
                  <a:pt x="892" y="2876"/>
                </a:lnTo>
                <a:lnTo>
                  <a:pt x="894" y="2815"/>
                </a:lnTo>
                <a:lnTo>
                  <a:pt x="891" y="2756"/>
                </a:lnTo>
                <a:lnTo>
                  <a:pt x="886" y="2696"/>
                </a:lnTo>
                <a:lnTo>
                  <a:pt x="876" y="2637"/>
                </a:lnTo>
                <a:lnTo>
                  <a:pt x="852" y="2644"/>
                </a:lnTo>
                <a:lnTo>
                  <a:pt x="827" y="2652"/>
                </a:lnTo>
                <a:lnTo>
                  <a:pt x="802" y="2660"/>
                </a:lnTo>
                <a:lnTo>
                  <a:pt x="775" y="2667"/>
                </a:lnTo>
                <a:lnTo>
                  <a:pt x="749" y="2674"/>
                </a:lnTo>
                <a:lnTo>
                  <a:pt x="722" y="2680"/>
                </a:lnTo>
                <a:lnTo>
                  <a:pt x="695" y="2686"/>
                </a:lnTo>
                <a:lnTo>
                  <a:pt x="668" y="2690"/>
                </a:lnTo>
                <a:lnTo>
                  <a:pt x="641" y="2694"/>
                </a:lnTo>
                <a:lnTo>
                  <a:pt x="613" y="2697"/>
                </a:lnTo>
                <a:lnTo>
                  <a:pt x="587" y="2699"/>
                </a:lnTo>
                <a:lnTo>
                  <a:pt x="559" y="2702"/>
                </a:lnTo>
                <a:lnTo>
                  <a:pt x="555" y="2690"/>
                </a:lnTo>
                <a:lnTo>
                  <a:pt x="451" y="2702"/>
                </a:lnTo>
                <a:lnTo>
                  <a:pt x="450" y="2753"/>
                </a:lnTo>
                <a:lnTo>
                  <a:pt x="450" y="2805"/>
                </a:lnTo>
                <a:lnTo>
                  <a:pt x="451" y="2858"/>
                </a:lnTo>
                <a:lnTo>
                  <a:pt x="451" y="2911"/>
                </a:lnTo>
                <a:lnTo>
                  <a:pt x="452" y="2963"/>
                </a:lnTo>
                <a:lnTo>
                  <a:pt x="452" y="3016"/>
                </a:lnTo>
                <a:lnTo>
                  <a:pt x="452" y="3070"/>
                </a:lnTo>
                <a:lnTo>
                  <a:pt x="451" y="3123"/>
                </a:lnTo>
                <a:lnTo>
                  <a:pt x="449" y="3177"/>
                </a:lnTo>
                <a:lnTo>
                  <a:pt x="445" y="3230"/>
                </a:lnTo>
                <a:lnTo>
                  <a:pt x="440" y="3284"/>
                </a:lnTo>
                <a:lnTo>
                  <a:pt x="432" y="3338"/>
                </a:lnTo>
                <a:lnTo>
                  <a:pt x="437" y="3290"/>
                </a:lnTo>
                <a:lnTo>
                  <a:pt x="441" y="3239"/>
                </a:lnTo>
                <a:lnTo>
                  <a:pt x="443" y="3187"/>
                </a:lnTo>
                <a:lnTo>
                  <a:pt x="444" y="3135"/>
                </a:lnTo>
                <a:lnTo>
                  <a:pt x="444" y="3081"/>
                </a:lnTo>
                <a:lnTo>
                  <a:pt x="443" y="3027"/>
                </a:lnTo>
                <a:lnTo>
                  <a:pt x="442" y="2973"/>
                </a:lnTo>
                <a:lnTo>
                  <a:pt x="440" y="2919"/>
                </a:lnTo>
                <a:lnTo>
                  <a:pt x="437" y="2866"/>
                </a:lnTo>
                <a:lnTo>
                  <a:pt x="435" y="2814"/>
                </a:lnTo>
                <a:lnTo>
                  <a:pt x="432" y="2765"/>
                </a:lnTo>
                <a:lnTo>
                  <a:pt x="428" y="2718"/>
                </a:lnTo>
                <a:lnTo>
                  <a:pt x="417" y="2718"/>
                </a:lnTo>
                <a:lnTo>
                  <a:pt x="405" y="2719"/>
                </a:lnTo>
                <a:lnTo>
                  <a:pt x="393" y="2720"/>
                </a:lnTo>
                <a:lnTo>
                  <a:pt x="380" y="2721"/>
                </a:lnTo>
                <a:lnTo>
                  <a:pt x="367" y="2722"/>
                </a:lnTo>
                <a:lnTo>
                  <a:pt x="356" y="2722"/>
                </a:lnTo>
                <a:lnTo>
                  <a:pt x="344" y="2722"/>
                </a:lnTo>
                <a:lnTo>
                  <a:pt x="333" y="2721"/>
                </a:lnTo>
                <a:lnTo>
                  <a:pt x="321" y="2720"/>
                </a:lnTo>
                <a:lnTo>
                  <a:pt x="311" y="2717"/>
                </a:lnTo>
                <a:lnTo>
                  <a:pt x="301" y="2713"/>
                </a:lnTo>
                <a:lnTo>
                  <a:pt x="291" y="2710"/>
                </a:lnTo>
                <a:lnTo>
                  <a:pt x="285" y="2736"/>
                </a:lnTo>
                <a:lnTo>
                  <a:pt x="279" y="2764"/>
                </a:lnTo>
                <a:lnTo>
                  <a:pt x="273" y="2791"/>
                </a:lnTo>
                <a:lnTo>
                  <a:pt x="268" y="2819"/>
                </a:lnTo>
                <a:lnTo>
                  <a:pt x="264" y="2847"/>
                </a:lnTo>
                <a:lnTo>
                  <a:pt x="260" y="2875"/>
                </a:lnTo>
                <a:lnTo>
                  <a:pt x="257" y="2904"/>
                </a:lnTo>
                <a:lnTo>
                  <a:pt x="254" y="2931"/>
                </a:lnTo>
                <a:lnTo>
                  <a:pt x="249" y="2960"/>
                </a:lnTo>
                <a:lnTo>
                  <a:pt x="246" y="2988"/>
                </a:lnTo>
                <a:lnTo>
                  <a:pt x="240" y="3015"/>
                </a:lnTo>
                <a:lnTo>
                  <a:pt x="234" y="3043"/>
                </a:lnTo>
                <a:lnTo>
                  <a:pt x="227" y="3067"/>
                </a:lnTo>
                <a:lnTo>
                  <a:pt x="221" y="3091"/>
                </a:lnTo>
                <a:lnTo>
                  <a:pt x="217" y="3116"/>
                </a:lnTo>
                <a:lnTo>
                  <a:pt x="211" y="3141"/>
                </a:lnTo>
                <a:lnTo>
                  <a:pt x="208" y="3166"/>
                </a:lnTo>
                <a:lnTo>
                  <a:pt x="203" y="3191"/>
                </a:lnTo>
                <a:lnTo>
                  <a:pt x="197" y="3216"/>
                </a:lnTo>
                <a:lnTo>
                  <a:pt x="193" y="3240"/>
                </a:lnTo>
                <a:lnTo>
                  <a:pt x="186" y="3264"/>
                </a:lnTo>
                <a:lnTo>
                  <a:pt x="178" y="3288"/>
                </a:lnTo>
                <a:lnTo>
                  <a:pt x="169" y="3311"/>
                </a:lnTo>
                <a:lnTo>
                  <a:pt x="157" y="3333"/>
                </a:lnTo>
                <a:lnTo>
                  <a:pt x="171" y="3282"/>
                </a:lnTo>
                <a:lnTo>
                  <a:pt x="183" y="3231"/>
                </a:lnTo>
                <a:lnTo>
                  <a:pt x="195" y="3178"/>
                </a:lnTo>
                <a:lnTo>
                  <a:pt x="206" y="3125"/>
                </a:lnTo>
                <a:lnTo>
                  <a:pt x="217" y="3073"/>
                </a:lnTo>
                <a:lnTo>
                  <a:pt x="227" y="3019"/>
                </a:lnTo>
                <a:lnTo>
                  <a:pt x="236" y="2965"/>
                </a:lnTo>
                <a:lnTo>
                  <a:pt x="246" y="2911"/>
                </a:lnTo>
                <a:lnTo>
                  <a:pt x="252" y="2857"/>
                </a:lnTo>
                <a:lnTo>
                  <a:pt x="260" y="2803"/>
                </a:lnTo>
                <a:lnTo>
                  <a:pt x="266" y="2749"/>
                </a:lnTo>
                <a:lnTo>
                  <a:pt x="272" y="2695"/>
                </a:lnTo>
                <a:lnTo>
                  <a:pt x="254" y="2694"/>
                </a:lnTo>
                <a:lnTo>
                  <a:pt x="234" y="2690"/>
                </a:lnTo>
                <a:lnTo>
                  <a:pt x="216" y="2687"/>
                </a:lnTo>
                <a:lnTo>
                  <a:pt x="198" y="2681"/>
                </a:lnTo>
                <a:lnTo>
                  <a:pt x="181" y="2674"/>
                </a:lnTo>
                <a:lnTo>
                  <a:pt x="164" y="2667"/>
                </a:lnTo>
                <a:lnTo>
                  <a:pt x="148" y="2657"/>
                </a:lnTo>
                <a:lnTo>
                  <a:pt x="133" y="2646"/>
                </a:lnTo>
                <a:lnTo>
                  <a:pt x="118" y="2635"/>
                </a:lnTo>
                <a:lnTo>
                  <a:pt x="105" y="2622"/>
                </a:lnTo>
                <a:lnTo>
                  <a:pt x="93" y="2609"/>
                </a:lnTo>
                <a:lnTo>
                  <a:pt x="80" y="2595"/>
                </a:lnTo>
                <a:lnTo>
                  <a:pt x="67" y="2519"/>
                </a:lnTo>
                <a:lnTo>
                  <a:pt x="55" y="2443"/>
                </a:lnTo>
                <a:lnTo>
                  <a:pt x="43" y="2367"/>
                </a:lnTo>
                <a:lnTo>
                  <a:pt x="33" y="2291"/>
                </a:lnTo>
                <a:lnTo>
                  <a:pt x="24" y="2214"/>
                </a:lnTo>
                <a:lnTo>
                  <a:pt x="16" y="2137"/>
                </a:lnTo>
                <a:lnTo>
                  <a:pt x="9" y="2060"/>
                </a:lnTo>
                <a:lnTo>
                  <a:pt x="4" y="1983"/>
                </a:lnTo>
                <a:lnTo>
                  <a:pt x="1" y="1906"/>
                </a:lnTo>
                <a:lnTo>
                  <a:pt x="0" y="1828"/>
                </a:lnTo>
                <a:lnTo>
                  <a:pt x="1" y="1751"/>
                </a:lnTo>
                <a:lnTo>
                  <a:pt x="3" y="16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06" name="Freeform 8"/>
          <p:cNvSpPr>
            <a:spLocks/>
          </p:cNvSpPr>
          <p:nvPr/>
        </p:nvSpPr>
        <p:spPr bwMode="auto">
          <a:xfrm>
            <a:off x="6435725" y="4624388"/>
            <a:ext cx="166688" cy="296862"/>
          </a:xfrm>
          <a:custGeom>
            <a:avLst/>
            <a:gdLst>
              <a:gd name="T0" fmla="*/ 199 w 209"/>
              <a:gd name="T1" fmla="*/ 365 h 375"/>
              <a:gd name="T2" fmla="*/ 190 w 209"/>
              <a:gd name="T3" fmla="*/ 345 h 375"/>
              <a:gd name="T4" fmla="*/ 177 w 209"/>
              <a:gd name="T5" fmla="*/ 327 h 375"/>
              <a:gd name="T6" fmla="*/ 163 w 209"/>
              <a:gd name="T7" fmla="*/ 308 h 375"/>
              <a:gd name="T8" fmla="*/ 147 w 209"/>
              <a:gd name="T9" fmla="*/ 292 h 375"/>
              <a:gd name="T10" fmla="*/ 132 w 209"/>
              <a:gd name="T11" fmla="*/ 278 h 375"/>
              <a:gd name="T12" fmla="*/ 137 w 209"/>
              <a:gd name="T13" fmla="*/ 265 h 375"/>
              <a:gd name="T14" fmla="*/ 131 w 209"/>
              <a:gd name="T15" fmla="*/ 242 h 375"/>
              <a:gd name="T16" fmla="*/ 131 w 209"/>
              <a:gd name="T17" fmla="*/ 238 h 375"/>
              <a:gd name="T18" fmla="*/ 131 w 209"/>
              <a:gd name="T19" fmla="*/ 236 h 375"/>
              <a:gd name="T20" fmla="*/ 131 w 209"/>
              <a:gd name="T21" fmla="*/ 234 h 375"/>
              <a:gd name="T22" fmla="*/ 131 w 209"/>
              <a:gd name="T23" fmla="*/ 231 h 375"/>
              <a:gd name="T24" fmla="*/ 131 w 209"/>
              <a:gd name="T25" fmla="*/ 229 h 375"/>
              <a:gd name="T26" fmla="*/ 130 w 209"/>
              <a:gd name="T27" fmla="*/ 228 h 375"/>
              <a:gd name="T28" fmla="*/ 123 w 209"/>
              <a:gd name="T29" fmla="*/ 203 h 375"/>
              <a:gd name="T30" fmla="*/ 109 w 209"/>
              <a:gd name="T31" fmla="*/ 180 h 375"/>
              <a:gd name="T32" fmla="*/ 93 w 209"/>
              <a:gd name="T33" fmla="*/ 158 h 375"/>
              <a:gd name="T34" fmla="*/ 76 w 209"/>
              <a:gd name="T35" fmla="*/ 136 h 375"/>
              <a:gd name="T36" fmla="*/ 60 w 209"/>
              <a:gd name="T37" fmla="*/ 114 h 375"/>
              <a:gd name="T38" fmla="*/ 46 w 209"/>
              <a:gd name="T39" fmla="*/ 88 h 375"/>
              <a:gd name="T40" fmla="*/ 37 w 209"/>
              <a:gd name="T41" fmla="*/ 75 h 375"/>
              <a:gd name="T42" fmla="*/ 24 w 209"/>
              <a:gd name="T43" fmla="*/ 64 h 375"/>
              <a:gd name="T44" fmla="*/ 11 w 209"/>
              <a:gd name="T45" fmla="*/ 51 h 375"/>
              <a:gd name="T46" fmla="*/ 2 w 209"/>
              <a:gd name="T47" fmla="*/ 38 h 375"/>
              <a:gd name="T48" fmla="*/ 0 w 209"/>
              <a:gd name="T49" fmla="*/ 22 h 375"/>
              <a:gd name="T50" fmla="*/ 8 w 209"/>
              <a:gd name="T51" fmla="*/ 0 h 375"/>
              <a:gd name="T52" fmla="*/ 40 w 209"/>
              <a:gd name="T53" fmla="*/ 36 h 375"/>
              <a:gd name="T54" fmla="*/ 72 w 209"/>
              <a:gd name="T55" fmla="*/ 72 h 375"/>
              <a:gd name="T56" fmla="*/ 104 w 209"/>
              <a:gd name="T57" fmla="*/ 108 h 375"/>
              <a:gd name="T58" fmla="*/ 136 w 209"/>
              <a:gd name="T59" fmla="*/ 146 h 375"/>
              <a:gd name="T60" fmla="*/ 162 w 209"/>
              <a:gd name="T61" fmla="*/ 187 h 375"/>
              <a:gd name="T62" fmla="*/ 181 w 209"/>
              <a:gd name="T63" fmla="*/ 228 h 375"/>
              <a:gd name="T64" fmla="*/ 185 w 209"/>
              <a:gd name="T65" fmla="*/ 235 h 375"/>
              <a:gd name="T66" fmla="*/ 187 w 209"/>
              <a:gd name="T67" fmla="*/ 243 h 375"/>
              <a:gd name="T68" fmla="*/ 190 w 209"/>
              <a:gd name="T69" fmla="*/ 250 h 375"/>
              <a:gd name="T70" fmla="*/ 192 w 209"/>
              <a:gd name="T71" fmla="*/ 258 h 375"/>
              <a:gd name="T72" fmla="*/ 193 w 209"/>
              <a:gd name="T73" fmla="*/ 265 h 375"/>
              <a:gd name="T74" fmla="*/ 194 w 209"/>
              <a:gd name="T75" fmla="*/ 273 h 375"/>
              <a:gd name="T76" fmla="*/ 202 w 209"/>
              <a:gd name="T77" fmla="*/ 375 h 3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9"/>
              <a:gd name="T118" fmla="*/ 0 h 375"/>
              <a:gd name="T119" fmla="*/ 209 w 209"/>
              <a:gd name="T120" fmla="*/ 375 h 3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9" h="375">
                <a:moveTo>
                  <a:pt x="202" y="375"/>
                </a:moveTo>
                <a:lnTo>
                  <a:pt x="199" y="365"/>
                </a:lnTo>
                <a:lnTo>
                  <a:pt x="194" y="355"/>
                </a:lnTo>
                <a:lnTo>
                  <a:pt x="190" y="345"/>
                </a:lnTo>
                <a:lnTo>
                  <a:pt x="183" y="336"/>
                </a:lnTo>
                <a:lnTo>
                  <a:pt x="177" y="327"/>
                </a:lnTo>
                <a:lnTo>
                  <a:pt x="170" y="317"/>
                </a:lnTo>
                <a:lnTo>
                  <a:pt x="163" y="308"/>
                </a:lnTo>
                <a:lnTo>
                  <a:pt x="155" y="300"/>
                </a:lnTo>
                <a:lnTo>
                  <a:pt x="147" y="292"/>
                </a:lnTo>
                <a:lnTo>
                  <a:pt x="139" y="285"/>
                </a:lnTo>
                <a:lnTo>
                  <a:pt x="132" y="278"/>
                </a:lnTo>
                <a:lnTo>
                  <a:pt x="123" y="273"/>
                </a:lnTo>
                <a:lnTo>
                  <a:pt x="137" y="265"/>
                </a:lnTo>
                <a:lnTo>
                  <a:pt x="126" y="242"/>
                </a:lnTo>
                <a:lnTo>
                  <a:pt x="131" y="242"/>
                </a:lnTo>
                <a:lnTo>
                  <a:pt x="131" y="239"/>
                </a:lnTo>
                <a:lnTo>
                  <a:pt x="131" y="238"/>
                </a:lnTo>
                <a:lnTo>
                  <a:pt x="131" y="237"/>
                </a:lnTo>
                <a:lnTo>
                  <a:pt x="131" y="236"/>
                </a:lnTo>
                <a:lnTo>
                  <a:pt x="131" y="235"/>
                </a:lnTo>
                <a:lnTo>
                  <a:pt x="131" y="234"/>
                </a:lnTo>
                <a:lnTo>
                  <a:pt x="131" y="232"/>
                </a:lnTo>
                <a:lnTo>
                  <a:pt x="131" y="231"/>
                </a:lnTo>
                <a:lnTo>
                  <a:pt x="131" y="230"/>
                </a:lnTo>
                <a:lnTo>
                  <a:pt x="131" y="229"/>
                </a:lnTo>
                <a:lnTo>
                  <a:pt x="131" y="228"/>
                </a:lnTo>
                <a:lnTo>
                  <a:pt x="130" y="228"/>
                </a:lnTo>
                <a:lnTo>
                  <a:pt x="127" y="215"/>
                </a:lnTo>
                <a:lnTo>
                  <a:pt x="123" y="203"/>
                </a:lnTo>
                <a:lnTo>
                  <a:pt x="116" y="191"/>
                </a:lnTo>
                <a:lnTo>
                  <a:pt x="109" y="180"/>
                </a:lnTo>
                <a:lnTo>
                  <a:pt x="101" y="168"/>
                </a:lnTo>
                <a:lnTo>
                  <a:pt x="93" y="158"/>
                </a:lnTo>
                <a:lnTo>
                  <a:pt x="84" y="147"/>
                </a:lnTo>
                <a:lnTo>
                  <a:pt x="76" y="136"/>
                </a:lnTo>
                <a:lnTo>
                  <a:pt x="67" y="126"/>
                </a:lnTo>
                <a:lnTo>
                  <a:pt x="60" y="114"/>
                </a:lnTo>
                <a:lnTo>
                  <a:pt x="53" y="102"/>
                </a:lnTo>
                <a:lnTo>
                  <a:pt x="46" y="88"/>
                </a:lnTo>
                <a:lnTo>
                  <a:pt x="42" y="81"/>
                </a:lnTo>
                <a:lnTo>
                  <a:pt x="37" y="75"/>
                </a:lnTo>
                <a:lnTo>
                  <a:pt x="31" y="69"/>
                </a:lnTo>
                <a:lnTo>
                  <a:pt x="24" y="64"/>
                </a:lnTo>
                <a:lnTo>
                  <a:pt x="17" y="58"/>
                </a:lnTo>
                <a:lnTo>
                  <a:pt x="11" y="51"/>
                </a:lnTo>
                <a:lnTo>
                  <a:pt x="6" y="45"/>
                </a:lnTo>
                <a:lnTo>
                  <a:pt x="2" y="38"/>
                </a:lnTo>
                <a:lnTo>
                  <a:pt x="0" y="30"/>
                </a:lnTo>
                <a:lnTo>
                  <a:pt x="0" y="22"/>
                </a:lnTo>
                <a:lnTo>
                  <a:pt x="2" y="12"/>
                </a:lnTo>
                <a:lnTo>
                  <a:pt x="8" y="0"/>
                </a:lnTo>
                <a:lnTo>
                  <a:pt x="24" y="19"/>
                </a:lnTo>
                <a:lnTo>
                  <a:pt x="40" y="36"/>
                </a:lnTo>
                <a:lnTo>
                  <a:pt x="56" y="53"/>
                </a:lnTo>
                <a:lnTo>
                  <a:pt x="72" y="72"/>
                </a:lnTo>
                <a:lnTo>
                  <a:pt x="88" y="90"/>
                </a:lnTo>
                <a:lnTo>
                  <a:pt x="104" y="108"/>
                </a:lnTo>
                <a:lnTo>
                  <a:pt x="121" y="127"/>
                </a:lnTo>
                <a:lnTo>
                  <a:pt x="136" y="146"/>
                </a:lnTo>
                <a:lnTo>
                  <a:pt x="149" y="166"/>
                </a:lnTo>
                <a:lnTo>
                  <a:pt x="162" y="187"/>
                </a:lnTo>
                <a:lnTo>
                  <a:pt x="172" y="207"/>
                </a:lnTo>
                <a:lnTo>
                  <a:pt x="181" y="228"/>
                </a:lnTo>
                <a:lnTo>
                  <a:pt x="184" y="231"/>
                </a:lnTo>
                <a:lnTo>
                  <a:pt x="185" y="235"/>
                </a:lnTo>
                <a:lnTo>
                  <a:pt x="186" y="238"/>
                </a:lnTo>
                <a:lnTo>
                  <a:pt x="187" y="243"/>
                </a:lnTo>
                <a:lnTo>
                  <a:pt x="188" y="246"/>
                </a:lnTo>
                <a:lnTo>
                  <a:pt x="190" y="250"/>
                </a:lnTo>
                <a:lnTo>
                  <a:pt x="191" y="253"/>
                </a:lnTo>
                <a:lnTo>
                  <a:pt x="192" y="258"/>
                </a:lnTo>
                <a:lnTo>
                  <a:pt x="193" y="261"/>
                </a:lnTo>
                <a:lnTo>
                  <a:pt x="193" y="265"/>
                </a:lnTo>
                <a:lnTo>
                  <a:pt x="194" y="268"/>
                </a:lnTo>
                <a:lnTo>
                  <a:pt x="194" y="273"/>
                </a:lnTo>
                <a:lnTo>
                  <a:pt x="209" y="353"/>
                </a:lnTo>
                <a:lnTo>
                  <a:pt x="202" y="37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07" name="Freeform 9"/>
          <p:cNvSpPr>
            <a:spLocks/>
          </p:cNvSpPr>
          <p:nvPr/>
        </p:nvSpPr>
        <p:spPr bwMode="auto">
          <a:xfrm>
            <a:off x="9277350" y="4219575"/>
            <a:ext cx="349250" cy="209550"/>
          </a:xfrm>
          <a:custGeom>
            <a:avLst/>
            <a:gdLst>
              <a:gd name="T0" fmla="*/ 431 w 440"/>
              <a:gd name="T1" fmla="*/ 239 h 264"/>
              <a:gd name="T2" fmla="*/ 428 w 440"/>
              <a:gd name="T3" fmla="*/ 233 h 264"/>
              <a:gd name="T4" fmla="*/ 429 w 440"/>
              <a:gd name="T5" fmla="*/ 226 h 264"/>
              <a:gd name="T6" fmla="*/ 433 w 440"/>
              <a:gd name="T7" fmla="*/ 219 h 264"/>
              <a:gd name="T8" fmla="*/ 438 w 440"/>
              <a:gd name="T9" fmla="*/ 211 h 264"/>
              <a:gd name="T10" fmla="*/ 440 w 440"/>
              <a:gd name="T11" fmla="*/ 203 h 264"/>
              <a:gd name="T12" fmla="*/ 440 w 440"/>
              <a:gd name="T13" fmla="*/ 182 h 264"/>
              <a:gd name="T14" fmla="*/ 440 w 440"/>
              <a:gd name="T15" fmla="*/ 150 h 264"/>
              <a:gd name="T16" fmla="*/ 438 w 440"/>
              <a:gd name="T17" fmla="*/ 120 h 264"/>
              <a:gd name="T18" fmla="*/ 432 w 440"/>
              <a:gd name="T19" fmla="*/ 93 h 264"/>
              <a:gd name="T20" fmla="*/ 422 w 440"/>
              <a:gd name="T21" fmla="*/ 68 h 264"/>
              <a:gd name="T22" fmla="*/ 405 w 440"/>
              <a:gd name="T23" fmla="*/ 45 h 264"/>
              <a:gd name="T24" fmla="*/ 368 w 440"/>
              <a:gd name="T25" fmla="*/ 26 h 264"/>
              <a:gd name="T26" fmla="*/ 313 w 440"/>
              <a:gd name="T27" fmla="*/ 12 h 264"/>
              <a:gd name="T28" fmla="*/ 258 w 440"/>
              <a:gd name="T29" fmla="*/ 3 h 264"/>
              <a:gd name="T30" fmla="*/ 200 w 440"/>
              <a:gd name="T31" fmla="*/ 0 h 264"/>
              <a:gd name="T32" fmla="*/ 144 w 440"/>
              <a:gd name="T33" fmla="*/ 1 h 264"/>
              <a:gd name="T34" fmla="*/ 87 w 440"/>
              <a:gd name="T35" fmla="*/ 7 h 264"/>
              <a:gd name="T36" fmla="*/ 45 w 440"/>
              <a:gd name="T37" fmla="*/ 20 h 264"/>
              <a:gd name="T38" fmla="*/ 24 w 440"/>
              <a:gd name="T39" fmla="*/ 45 h 264"/>
              <a:gd name="T40" fmla="*/ 13 w 440"/>
              <a:gd name="T41" fmla="*/ 73 h 264"/>
              <a:gd name="T42" fmla="*/ 8 w 440"/>
              <a:gd name="T43" fmla="*/ 107 h 264"/>
              <a:gd name="T44" fmla="*/ 6 w 440"/>
              <a:gd name="T45" fmla="*/ 141 h 264"/>
              <a:gd name="T46" fmla="*/ 2 w 440"/>
              <a:gd name="T47" fmla="*/ 175 h 264"/>
              <a:gd name="T48" fmla="*/ 4 w 440"/>
              <a:gd name="T49" fmla="*/ 190 h 264"/>
              <a:gd name="T50" fmla="*/ 13 w 440"/>
              <a:gd name="T51" fmla="*/ 187 h 264"/>
              <a:gd name="T52" fmla="*/ 23 w 440"/>
              <a:gd name="T53" fmla="*/ 180 h 264"/>
              <a:gd name="T54" fmla="*/ 33 w 440"/>
              <a:gd name="T55" fmla="*/ 173 h 264"/>
              <a:gd name="T56" fmla="*/ 44 w 440"/>
              <a:gd name="T57" fmla="*/ 169 h 264"/>
              <a:gd name="T58" fmla="*/ 55 w 440"/>
              <a:gd name="T59" fmla="*/ 170 h 264"/>
              <a:gd name="T60" fmla="*/ 64 w 440"/>
              <a:gd name="T61" fmla="*/ 165 h 264"/>
              <a:gd name="T62" fmla="*/ 73 w 440"/>
              <a:gd name="T63" fmla="*/ 152 h 264"/>
              <a:gd name="T64" fmla="*/ 84 w 440"/>
              <a:gd name="T65" fmla="*/ 141 h 264"/>
              <a:gd name="T66" fmla="*/ 96 w 440"/>
              <a:gd name="T67" fmla="*/ 132 h 264"/>
              <a:gd name="T68" fmla="*/ 109 w 440"/>
              <a:gd name="T69" fmla="*/ 123 h 264"/>
              <a:gd name="T70" fmla="*/ 122 w 440"/>
              <a:gd name="T71" fmla="*/ 115 h 264"/>
              <a:gd name="T72" fmla="*/ 137 w 440"/>
              <a:gd name="T73" fmla="*/ 112 h 264"/>
              <a:gd name="T74" fmla="*/ 153 w 440"/>
              <a:gd name="T75" fmla="*/ 116 h 264"/>
              <a:gd name="T76" fmla="*/ 167 w 440"/>
              <a:gd name="T77" fmla="*/ 123 h 264"/>
              <a:gd name="T78" fmla="*/ 179 w 440"/>
              <a:gd name="T79" fmla="*/ 128 h 264"/>
              <a:gd name="T80" fmla="*/ 193 w 440"/>
              <a:gd name="T81" fmla="*/ 131 h 264"/>
              <a:gd name="T82" fmla="*/ 206 w 440"/>
              <a:gd name="T83" fmla="*/ 125 h 264"/>
              <a:gd name="T84" fmla="*/ 216 w 440"/>
              <a:gd name="T85" fmla="*/ 116 h 264"/>
              <a:gd name="T86" fmla="*/ 225 w 440"/>
              <a:gd name="T87" fmla="*/ 110 h 264"/>
              <a:gd name="T88" fmla="*/ 235 w 440"/>
              <a:gd name="T89" fmla="*/ 104 h 264"/>
              <a:gd name="T90" fmla="*/ 245 w 440"/>
              <a:gd name="T91" fmla="*/ 101 h 264"/>
              <a:gd name="T92" fmla="*/ 255 w 440"/>
              <a:gd name="T93" fmla="*/ 100 h 264"/>
              <a:gd name="T94" fmla="*/ 266 w 440"/>
              <a:gd name="T95" fmla="*/ 103 h 264"/>
              <a:gd name="T96" fmla="*/ 274 w 440"/>
              <a:gd name="T97" fmla="*/ 112 h 264"/>
              <a:gd name="T98" fmla="*/ 279 w 440"/>
              <a:gd name="T99" fmla="*/ 124 h 264"/>
              <a:gd name="T100" fmla="*/ 285 w 440"/>
              <a:gd name="T101" fmla="*/ 135 h 264"/>
              <a:gd name="T102" fmla="*/ 289 w 440"/>
              <a:gd name="T103" fmla="*/ 148 h 264"/>
              <a:gd name="T104" fmla="*/ 291 w 440"/>
              <a:gd name="T105" fmla="*/ 161 h 264"/>
              <a:gd name="T106" fmla="*/ 289 w 440"/>
              <a:gd name="T107" fmla="*/ 174 h 264"/>
              <a:gd name="T108" fmla="*/ 297 w 440"/>
              <a:gd name="T109" fmla="*/ 189 h 264"/>
              <a:gd name="T110" fmla="*/ 316 w 440"/>
              <a:gd name="T111" fmla="*/ 205 h 264"/>
              <a:gd name="T112" fmla="*/ 337 w 440"/>
              <a:gd name="T113" fmla="*/ 220 h 264"/>
              <a:gd name="T114" fmla="*/ 358 w 440"/>
              <a:gd name="T115" fmla="*/ 234 h 264"/>
              <a:gd name="T116" fmla="*/ 379 w 440"/>
              <a:gd name="T117" fmla="*/ 247 h 264"/>
              <a:gd name="T118" fmla="*/ 401 w 440"/>
              <a:gd name="T119" fmla="*/ 258 h 264"/>
              <a:gd name="T120" fmla="*/ 436 w 440"/>
              <a:gd name="T121" fmla="*/ 241 h 2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40"/>
              <a:gd name="T184" fmla="*/ 0 h 264"/>
              <a:gd name="T185" fmla="*/ 440 w 440"/>
              <a:gd name="T186" fmla="*/ 264 h 2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40" h="264">
                <a:moveTo>
                  <a:pt x="436" y="241"/>
                </a:moveTo>
                <a:lnTo>
                  <a:pt x="431" y="239"/>
                </a:lnTo>
                <a:lnTo>
                  <a:pt x="429" y="236"/>
                </a:lnTo>
                <a:lnTo>
                  <a:pt x="428" y="233"/>
                </a:lnTo>
                <a:lnTo>
                  <a:pt x="428" y="229"/>
                </a:lnTo>
                <a:lnTo>
                  <a:pt x="429" y="226"/>
                </a:lnTo>
                <a:lnTo>
                  <a:pt x="431" y="223"/>
                </a:lnTo>
                <a:lnTo>
                  <a:pt x="433" y="219"/>
                </a:lnTo>
                <a:lnTo>
                  <a:pt x="436" y="215"/>
                </a:lnTo>
                <a:lnTo>
                  <a:pt x="438" y="211"/>
                </a:lnTo>
                <a:lnTo>
                  <a:pt x="439" y="206"/>
                </a:lnTo>
                <a:lnTo>
                  <a:pt x="440" y="203"/>
                </a:lnTo>
                <a:lnTo>
                  <a:pt x="440" y="198"/>
                </a:lnTo>
                <a:lnTo>
                  <a:pt x="440" y="182"/>
                </a:lnTo>
                <a:lnTo>
                  <a:pt x="440" y="166"/>
                </a:lnTo>
                <a:lnTo>
                  <a:pt x="440" y="150"/>
                </a:lnTo>
                <a:lnTo>
                  <a:pt x="439" y="135"/>
                </a:lnTo>
                <a:lnTo>
                  <a:pt x="438" y="120"/>
                </a:lnTo>
                <a:lnTo>
                  <a:pt x="436" y="107"/>
                </a:lnTo>
                <a:lnTo>
                  <a:pt x="432" y="93"/>
                </a:lnTo>
                <a:lnTo>
                  <a:pt x="428" y="80"/>
                </a:lnTo>
                <a:lnTo>
                  <a:pt x="422" y="68"/>
                </a:lnTo>
                <a:lnTo>
                  <a:pt x="414" y="56"/>
                </a:lnTo>
                <a:lnTo>
                  <a:pt x="405" y="45"/>
                </a:lnTo>
                <a:lnTo>
                  <a:pt x="394" y="34"/>
                </a:lnTo>
                <a:lnTo>
                  <a:pt x="368" y="26"/>
                </a:lnTo>
                <a:lnTo>
                  <a:pt x="340" y="19"/>
                </a:lnTo>
                <a:lnTo>
                  <a:pt x="313" y="12"/>
                </a:lnTo>
                <a:lnTo>
                  <a:pt x="285" y="8"/>
                </a:lnTo>
                <a:lnTo>
                  <a:pt x="258" y="3"/>
                </a:lnTo>
                <a:lnTo>
                  <a:pt x="229" y="1"/>
                </a:lnTo>
                <a:lnTo>
                  <a:pt x="200" y="0"/>
                </a:lnTo>
                <a:lnTo>
                  <a:pt x="171" y="0"/>
                </a:lnTo>
                <a:lnTo>
                  <a:pt x="144" y="1"/>
                </a:lnTo>
                <a:lnTo>
                  <a:pt x="115" y="3"/>
                </a:lnTo>
                <a:lnTo>
                  <a:pt x="87" y="7"/>
                </a:lnTo>
                <a:lnTo>
                  <a:pt x="61" y="11"/>
                </a:lnTo>
                <a:lnTo>
                  <a:pt x="45" y="20"/>
                </a:lnTo>
                <a:lnTo>
                  <a:pt x="33" y="32"/>
                </a:lnTo>
                <a:lnTo>
                  <a:pt x="24" y="45"/>
                </a:lnTo>
                <a:lnTo>
                  <a:pt x="17" y="58"/>
                </a:lnTo>
                <a:lnTo>
                  <a:pt x="13" y="73"/>
                </a:lnTo>
                <a:lnTo>
                  <a:pt x="9" y="89"/>
                </a:lnTo>
                <a:lnTo>
                  <a:pt x="8" y="107"/>
                </a:lnTo>
                <a:lnTo>
                  <a:pt x="6" y="124"/>
                </a:lnTo>
                <a:lnTo>
                  <a:pt x="6" y="141"/>
                </a:lnTo>
                <a:lnTo>
                  <a:pt x="4" y="158"/>
                </a:lnTo>
                <a:lnTo>
                  <a:pt x="2" y="175"/>
                </a:lnTo>
                <a:lnTo>
                  <a:pt x="0" y="190"/>
                </a:lnTo>
                <a:lnTo>
                  <a:pt x="4" y="190"/>
                </a:lnTo>
                <a:lnTo>
                  <a:pt x="8" y="189"/>
                </a:lnTo>
                <a:lnTo>
                  <a:pt x="13" y="187"/>
                </a:lnTo>
                <a:lnTo>
                  <a:pt x="19" y="183"/>
                </a:lnTo>
                <a:lnTo>
                  <a:pt x="23" y="180"/>
                </a:lnTo>
                <a:lnTo>
                  <a:pt x="29" y="177"/>
                </a:lnTo>
                <a:lnTo>
                  <a:pt x="33" y="173"/>
                </a:lnTo>
                <a:lnTo>
                  <a:pt x="39" y="171"/>
                </a:lnTo>
                <a:lnTo>
                  <a:pt x="44" y="169"/>
                </a:lnTo>
                <a:lnTo>
                  <a:pt x="50" y="169"/>
                </a:lnTo>
                <a:lnTo>
                  <a:pt x="55" y="170"/>
                </a:lnTo>
                <a:lnTo>
                  <a:pt x="61" y="172"/>
                </a:lnTo>
                <a:lnTo>
                  <a:pt x="64" y="165"/>
                </a:lnTo>
                <a:lnTo>
                  <a:pt x="68" y="159"/>
                </a:lnTo>
                <a:lnTo>
                  <a:pt x="73" y="152"/>
                </a:lnTo>
                <a:lnTo>
                  <a:pt x="78" y="147"/>
                </a:lnTo>
                <a:lnTo>
                  <a:pt x="84" y="141"/>
                </a:lnTo>
                <a:lnTo>
                  <a:pt x="90" y="136"/>
                </a:lnTo>
                <a:lnTo>
                  <a:pt x="96" y="132"/>
                </a:lnTo>
                <a:lnTo>
                  <a:pt x="102" y="127"/>
                </a:lnTo>
                <a:lnTo>
                  <a:pt x="109" y="123"/>
                </a:lnTo>
                <a:lnTo>
                  <a:pt x="115" y="119"/>
                </a:lnTo>
                <a:lnTo>
                  <a:pt x="122" y="115"/>
                </a:lnTo>
                <a:lnTo>
                  <a:pt x="129" y="111"/>
                </a:lnTo>
                <a:lnTo>
                  <a:pt x="137" y="112"/>
                </a:lnTo>
                <a:lnTo>
                  <a:pt x="145" y="113"/>
                </a:lnTo>
                <a:lnTo>
                  <a:pt x="153" y="116"/>
                </a:lnTo>
                <a:lnTo>
                  <a:pt x="160" y="119"/>
                </a:lnTo>
                <a:lnTo>
                  <a:pt x="167" y="123"/>
                </a:lnTo>
                <a:lnTo>
                  <a:pt x="174" y="125"/>
                </a:lnTo>
                <a:lnTo>
                  <a:pt x="179" y="128"/>
                </a:lnTo>
                <a:lnTo>
                  <a:pt x="186" y="130"/>
                </a:lnTo>
                <a:lnTo>
                  <a:pt x="193" y="131"/>
                </a:lnTo>
                <a:lnTo>
                  <a:pt x="199" y="128"/>
                </a:lnTo>
                <a:lnTo>
                  <a:pt x="206" y="125"/>
                </a:lnTo>
                <a:lnTo>
                  <a:pt x="214" y="118"/>
                </a:lnTo>
                <a:lnTo>
                  <a:pt x="216" y="116"/>
                </a:lnTo>
                <a:lnTo>
                  <a:pt x="221" y="112"/>
                </a:lnTo>
                <a:lnTo>
                  <a:pt x="225" y="110"/>
                </a:lnTo>
                <a:lnTo>
                  <a:pt x="230" y="107"/>
                </a:lnTo>
                <a:lnTo>
                  <a:pt x="235" y="104"/>
                </a:lnTo>
                <a:lnTo>
                  <a:pt x="239" y="102"/>
                </a:lnTo>
                <a:lnTo>
                  <a:pt x="245" y="101"/>
                </a:lnTo>
                <a:lnTo>
                  <a:pt x="249" y="100"/>
                </a:lnTo>
                <a:lnTo>
                  <a:pt x="255" y="100"/>
                </a:lnTo>
                <a:lnTo>
                  <a:pt x="261" y="101"/>
                </a:lnTo>
                <a:lnTo>
                  <a:pt x="266" y="103"/>
                </a:lnTo>
                <a:lnTo>
                  <a:pt x="271" y="107"/>
                </a:lnTo>
                <a:lnTo>
                  <a:pt x="274" y="112"/>
                </a:lnTo>
                <a:lnTo>
                  <a:pt x="277" y="118"/>
                </a:lnTo>
                <a:lnTo>
                  <a:pt x="279" y="124"/>
                </a:lnTo>
                <a:lnTo>
                  <a:pt x="283" y="130"/>
                </a:lnTo>
                <a:lnTo>
                  <a:pt x="285" y="135"/>
                </a:lnTo>
                <a:lnTo>
                  <a:pt x="287" y="142"/>
                </a:lnTo>
                <a:lnTo>
                  <a:pt x="289" y="148"/>
                </a:lnTo>
                <a:lnTo>
                  <a:pt x="290" y="154"/>
                </a:lnTo>
                <a:lnTo>
                  <a:pt x="291" y="161"/>
                </a:lnTo>
                <a:lnTo>
                  <a:pt x="290" y="167"/>
                </a:lnTo>
                <a:lnTo>
                  <a:pt x="289" y="174"/>
                </a:lnTo>
                <a:lnTo>
                  <a:pt x="287" y="180"/>
                </a:lnTo>
                <a:lnTo>
                  <a:pt x="297" y="189"/>
                </a:lnTo>
                <a:lnTo>
                  <a:pt x="306" y="197"/>
                </a:lnTo>
                <a:lnTo>
                  <a:pt x="316" y="205"/>
                </a:lnTo>
                <a:lnTo>
                  <a:pt x="326" y="212"/>
                </a:lnTo>
                <a:lnTo>
                  <a:pt x="337" y="220"/>
                </a:lnTo>
                <a:lnTo>
                  <a:pt x="347" y="227"/>
                </a:lnTo>
                <a:lnTo>
                  <a:pt x="358" y="234"/>
                </a:lnTo>
                <a:lnTo>
                  <a:pt x="369" y="240"/>
                </a:lnTo>
                <a:lnTo>
                  <a:pt x="379" y="247"/>
                </a:lnTo>
                <a:lnTo>
                  <a:pt x="391" y="252"/>
                </a:lnTo>
                <a:lnTo>
                  <a:pt x="401" y="258"/>
                </a:lnTo>
                <a:lnTo>
                  <a:pt x="413" y="264"/>
                </a:lnTo>
                <a:lnTo>
                  <a:pt x="436" y="241"/>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08" name="Freeform 10"/>
          <p:cNvSpPr>
            <a:spLocks/>
          </p:cNvSpPr>
          <p:nvPr/>
        </p:nvSpPr>
        <p:spPr bwMode="auto">
          <a:xfrm>
            <a:off x="6084888" y="3611564"/>
            <a:ext cx="177800" cy="280987"/>
          </a:xfrm>
          <a:custGeom>
            <a:avLst/>
            <a:gdLst>
              <a:gd name="T0" fmla="*/ 152 w 226"/>
              <a:gd name="T1" fmla="*/ 12 h 353"/>
              <a:gd name="T2" fmla="*/ 146 w 226"/>
              <a:gd name="T3" fmla="*/ 16 h 353"/>
              <a:gd name="T4" fmla="*/ 138 w 226"/>
              <a:gd name="T5" fmla="*/ 18 h 353"/>
              <a:gd name="T6" fmla="*/ 130 w 226"/>
              <a:gd name="T7" fmla="*/ 20 h 353"/>
              <a:gd name="T8" fmla="*/ 122 w 226"/>
              <a:gd name="T9" fmla="*/ 24 h 353"/>
              <a:gd name="T10" fmla="*/ 114 w 226"/>
              <a:gd name="T11" fmla="*/ 27 h 353"/>
              <a:gd name="T12" fmla="*/ 101 w 226"/>
              <a:gd name="T13" fmla="*/ 38 h 353"/>
              <a:gd name="T14" fmla="*/ 81 w 226"/>
              <a:gd name="T15" fmla="*/ 56 h 353"/>
              <a:gd name="T16" fmla="*/ 60 w 226"/>
              <a:gd name="T17" fmla="*/ 75 h 353"/>
              <a:gd name="T18" fmla="*/ 39 w 226"/>
              <a:gd name="T19" fmla="*/ 95 h 353"/>
              <a:gd name="T20" fmla="*/ 22 w 226"/>
              <a:gd name="T21" fmla="*/ 116 h 353"/>
              <a:gd name="T22" fmla="*/ 7 w 226"/>
              <a:gd name="T23" fmla="*/ 140 h 353"/>
              <a:gd name="T24" fmla="*/ 7 w 226"/>
              <a:gd name="T25" fmla="*/ 149 h 353"/>
              <a:gd name="T26" fmla="*/ 15 w 226"/>
              <a:gd name="T27" fmla="*/ 149 h 353"/>
              <a:gd name="T28" fmla="*/ 16 w 226"/>
              <a:gd name="T29" fmla="*/ 155 h 353"/>
              <a:gd name="T30" fmla="*/ 15 w 226"/>
              <a:gd name="T31" fmla="*/ 165 h 353"/>
              <a:gd name="T32" fmla="*/ 16 w 226"/>
              <a:gd name="T33" fmla="*/ 174 h 353"/>
              <a:gd name="T34" fmla="*/ 21 w 226"/>
              <a:gd name="T35" fmla="*/ 181 h 353"/>
              <a:gd name="T36" fmla="*/ 22 w 226"/>
              <a:gd name="T37" fmla="*/ 185 h 353"/>
              <a:gd name="T38" fmla="*/ 30 w 226"/>
              <a:gd name="T39" fmla="*/ 194 h 353"/>
              <a:gd name="T40" fmla="*/ 25 w 226"/>
              <a:gd name="T41" fmla="*/ 203 h 353"/>
              <a:gd name="T42" fmla="*/ 22 w 226"/>
              <a:gd name="T43" fmla="*/ 214 h 353"/>
              <a:gd name="T44" fmla="*/ 22 w 226"/>
              <a:gd name="T45" fmla="*/ 226 h 353"/>
              <a:gd name="T46" fmla="*/ 23 w 226"/>
              <a:gd name="T47" fmla="*/ 237 h 353"/>
              <a:gd name="T48" fmla="*/ 26 w 226"/>
              <a:gd name="T49" fmla="*/ 249 h 353"/>
              <a:gd name="T50" fmla="*/ 34 w 226"/>
              <a:gd name="T51" fmla="*/ 266 h 353"/>
              <a:gd name="T52" fmla="*/ 43 w 226"/>
              <a:gd name="T53" fmla="*/ 261 h 353"/>
              <a:gd name="T54" fmla="*/ 49 w 226"/>
              <a:gd name="T55" fmla="*/ 255 h 353"/>
              <a:gd name="T56" fmla="*/ 53 w 226"/>
              <a:gd name="T57" fmla="*/ 249 h 353"/>
              <a:gd name="T58" fmla="*/ 59 w 226"/>
              <a:gd name="T59" fmla="*/ 243 h 353"/>
              <a:gd name="T60" fmla="*/ 66 w 226"/>
              <a:gd name="T61" fmla="*/ 240 h 353"/>
              <a:gd name="T62" fmla="*/ 76 w 226"/>
              <a:gd name="T63" fmla="*/ 239 h 353"/>
              <a:gd name="T64" fmla="*/ 107 w 226"/>
              <a:gd name="T65" fmla="*/ 261 h 353"/>
              <a:gd name="T66" fmla="*/ 134 w 226"/>
              <a:gd name="T67" fmla="*/ 272 h 353"/>
              <a:gd name="T68" fmla="*/ 137 w 226"/>
              <a:gd name="T69" fmla="*/ 288 h 353"/>
              <a:gd name="T70" fmla="*/ 137 w 226"/>
              <a:gd name="T71" fmla="*/ 304 h 353"/>
              <a:gd name="T72" fmla="*/ 136 w 226"/>
              <a:gd name="T73" fmla="*/ 318 h 353"/>
              <a:gd name="T74" fmla="*/ 137 w 226"/>
              <a:gd name="T75" fmla="*/ 332 h 353"/>
              <a:gd name="T76" fmla="*/ 141 w 226"/>
              <a:gd name="T77" fmla="*/ 344 h 353"/>
              <a:gd name="T78" fmla="*/ 149 w 226"/>
              <a:gd name="T79" fmla="*/ 353 h 353"/>
              <a:gd name="T80" fmla="*/ 185 w 226"/>
              <a:gd name="T81" fmla="*/ 330 h 353"/>
              <a:gd name="T82" fmla="*/ 184 w 226"/>
              <a:gd name="T83" fmla="*/ 291 h 353"/>
              <a:gd name="T84" fmla="*/ 183 w 226"/>
              <a:gd name="T85" fmla="*/ 251 h 353"/>
              <a:gd name="T86" fmla="*/ 184 w 226"/>
              <a:gd name="T87" fmla="*/ 211 h 353"/>
              <a:gd name="T88" fmla="*/ 193 w 226"/>
              <a:gd name="T89" fmla="*/ 174 h 353"/>
              <a:gd name="T90" fmla="*/ 212 w 226"/>
              <a:gd name="T91" fmla="*/ 142 h 353"/>
              <a:gd name="T92" fmla="*/ 219 w 226"/>
              <a:gd name="T93" fmla="*/ 128 h 353"/>
              <a:gd name="T94" fmla="*/ 203 w 226"/>
              <a:gd name="T95" fmla="*/ 126 h 353"/>
              <a:gd name="T96" fmla="*/ 189 w 226"/>
              <a:gd name="T97" fmla="*/ 121 h 353"/>
              <a:gd name="T98" fmla="*/ 176 w 226"/>
              <a:gd name="T99" fmla="*/ 113 h 353"/>
              <a:gd name="T100" fmla="*/ 166 w 226"/>
              <a:gd name="T101" fmla="*/ 102 h 353"/>
              <a:gd name="T102" fmla="*/ 159 w 226"/>
              <a:gd name="T103" fmla="*/ 89 h 353"/>
              <a:gd name="T104" fmla="*/ 157 w 226"/>
              <a:gd name="T105" fmla="*/ 73 h 353"/>
              <a:gd name="T106" fmla="*/ 157 w 226"/>
              <a:gd name="T107" fmla="*/ 58 h 353"/>
              <a:gd name="T108" fmla="*/ 160 w 226"/>
              <a:gd name="T109" fmla="*/ 44 h 353"/>
              <a:gd name="T110" fmla="*/ 165 w 226"/>
              <a:gd name="T111" fmla="*/ 31 h 353"/>
              <a:gd name="T112" fmla="*/ 170 w 226"/>
              <a:gd name="T113" fmla="*/ 18 h 353"/>
              <a:gd name="T114" fmla="*/ 178 w 226"/>
              <a:gd name="T115" fmla="*/ 7 h 353"/>
              <a:gd name="T116" fmla="*/ 154 w 226"/>
              <a:gd name="T117" fmla="*/ 10 h 35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26"/>
              <a:gd name="T178" fmla="*/ 0 h 353"/>
              <a:gd name="T179" fmla="*/ 226 w 226"/>
              <a:gd name="T180" fmla="*/ 353 h 35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26" h="353">
                <a:moveTo>
                  <a:pt x="154" y="10"/>
                </a:moveTo>
                <a:lnTo>
                  <a:pt x="152" y="12"/>
                </a:lnTo>
                <a:lnTo>
                  <a:pt x="150" y="15"/>
                </a:lnTo>
                <a:lnTo>
                  <a:pt x="146" y="16"/>
                </a:lnTo>
                <a:lnTo>
                  <a:pt x="142" y="17"/>
                </a:lnTo>
                <a:lnTo>
                  <a:pt x="138" y="18"/>
                </a:lnTo>
                <a:lnTo>
                  <a:pt x="134" y="19"/>
                </a:lnTo>
                <a:lnTo>
                  <a:pt x="130" y="20"/>
                </a:lnTo>
                <a:lnTo>
                  <a:pt x="126" y="21"/>
                </a:lnTo>
                <a:lnTo>
                  <a:pt x="122" y="24"/>
                </a:lnTo>
                <a:lnTo>
                  <a:pt x="118" y="25"/>
                </a:lnTo>
                <a:lnTo>
                  <a:pt x="114" y="27"/>
                </a:lnTo>
                <a:lnTo>
                  <a:pt x="111" y="28"/>
                </a:lnTo>
                <a:lnTo>
                  <a:pt x="101" y="38"/>
                </a:lnTo>
                <a:lnTo>
                  <a:pt x="91" y="47"/>
                </a:lnTo>
                <a:lnTo>
                  <a:pt x="81" y="56"/>
                </a:lnTo>
                <a:lnTo>
                  <a:pt x="70" y="65"/>
                </a:lnTo>
                <a:lnTo>
                  <a:pt x="60" y="75"/>
                </a:lnTo>
                <a:lnTo>
                  <a:pt x="50" y="85"/>
                </a:lnTo>
                <a:lnTo>
                  <a:pt x="39" y="95"/>
                </a:lnTo>
                <a:lnTo>
                  <a:pt x="30" y="105"/>
                </a:lnTo>
                <a:lnTo>
                  <a:pt x="22" y="116"/>
                </a:lnTo>
                <a:lnTo>
                  <a:pt x="14" y="127"/>
                </a:lnTo>
                <a:lnTo>
                  <a:pt x="7" y="140"/>
                </a:lnTo>
                <a:lnTo>
                  <a:pt x="0" y="151"/>
                </a:lnTo>
                <a:lnTo>
                  <a:pt x="7" y="149"/>
                </a:lnTo>
                <a:lnTo>
                  <a:pt x="12" y="148"/>
                </a:lnTo>
                <a:lnTo>
                  <a:pt x="15" y="149"/>
                </a:lnTo>
                <a:lnTo>
                  <a:pt x="16" y="151"/>
                </a:lnTo>
                <a:lnTo>
                  <a:pt x="16" y="155"/>
                </a:lnTo>
                <a:lnTo>
                  <a:pt x="16" y="159"/>
                </a:lnTo>
                <a:lnTo>
                  <a:pt x="15" y="165"/>
                </a:lnTo>
                <a:lnTo>
                  <a:pt x="15" y="170"/>
                </a:lnTo>
                <a:lnTo>
                  <a:pt x="16" y="174"/>
                </a:lnTo>
                <a:lnTo>
                  <a:pt x="18" y="178"/>
                </a:lnTo>
                <a:lnTo>
                  <a:pt x="21" y="181"/>
                </a:lnTo>
                <a:lnTo>
                  <a:pt x="26" y="181"/>
                </a:lnTo>
                <a:lnTo>
                  <a:pt x="22" y="185"/>
                </a:lnTo>
                <a:lnTo>
                  <a:pt x="34" y="189"/>
                </a:lnTo>
                <a:lnTo>
                  <a:pt x="30" y="194"/>
                </a:lnTo>
                <a:lnTo>
                  <a:pt x="27" y="198"/>
                </a:lnTo>
                <a:lnTo>
                  <a:pt x="25" y="203"/>
                </a:lnTo>
                <a:lnTo>
                  <a:pt x="22" y="209"/>
                </a:lnTo>
                <a:lnTo>
                  <a:pt x="22" y="214"/>
                </a:lnTo>
                <a:lnTo>
                  <a:pt x="21" y="220"/>
                </a:lnTo>
                <a:lnTo>
                  <a:pt x="22" y="226"/>
                </a:lnTo>
                <a:lnTo>
                  <a:pt x="22" y="232"/>
                </a:lnTo>
                <a:lnTo>
                  <a:pt x="23" y="237"/>
                </a:lnTo>
                <a:lnTo>
                  <a:pt x="25" y="243"/>
                </a:lnTo>
                <a:lnTo>
                  <a:pt x="26" y="249"/>
                </a:lnTo>
                <a:lnTo>
                  <a:pt x="26" y="253"/>
                </a:lnTo>
                <a:lnTo>
                  <a:pt x="34" y="266"/>
                </a:lnTo>
                <a:lnTo>
                  <a:pt x="39" y="264"/>
                </a:lnTo>
                <a:lnTo>
                  <a:pt x="43" y="261"/>
                </a:lnTo>
                <a:lnTo>
                  <a:pt x="46" y="258"/>
                </a:lnTo>
                <a:lnTo>
                  <a:pt x="49" y="255"/>
                </a:lnTo>
                <a:lnTo>
                  <a:pt x="52" y="252"/>
                </a:lnTo>
                <a:lnTo>
                  <a:pt x="53" y="249"/>
                </a:lnTo>
                <a:lnTo>
                  <a:pt x="57" y="245"/>
                </a:lnTo>
                <a:lnTo>
                  <a:pt x="59" y="243"/>
                </a:lnTo>
                <a:lnTo>
                  <a:pt x="62" y="241"/>
                </a:lnTo>
                <a:lnTo>
                  <a:pt x="66" y="240"/>
                </a:lnTo>
                <a:lnTo>
                  <a:pt x="70" y="239"/>
                </a:lnTo>
                <a:lnTo>
                  <a:pt x="76" y="239"/>
                </a:lnTo>
                <a:lnTo>
                  <a:pt x="83" y="276"/>
                </a:lnTo>
                <a:lnTo>
                  <a:pt x="107" y="261"/>
                </a:lnTo>
                <a:lnTo>
                  <a:pt x="121" y="280"/>
                </a:lnTo>
                <a:lnTo>
                  <a:pt x="134" y="272"/>
                </a:lnTo>
                <a:lnTo>
                  <a:pt x="136" y="280"/>
                </a:lnTo>
                <a:lnTo>
                  <a:pt x="137" y="288"/>
                </a:lnTo>
                <a:lnTo>
                  <a:pt x="138" y="296"/>
                </a:lnTo>
                <a:lnTo>
                  <a:pt x="137" y="304"/>
                </a:lnTo>
                <a:lnTo>
                  <a:pt x="137" y="311"/>
                </a:lnTo>
                <a:lnTo>
                  <a:pt x="136" y="318"/>
                </a:lnTo>
                <a:lnTo>
                  <a:pt x="136" y="326"/>
                </a:lnTo>
                <a:lnTo>
                  <a:pt x="137" y="332"/>
                </a:lnTo>
                <a:lnTo>
                  <a:pt x="138" y="338"/>
                </a:lnTo>
                <a:lnTo>
                  <a:pt x="141" y="344"/>
                </a:lnTo>
                <a:lnTo>
                  <a:pt x="144" y="349"/>
                </a:lnTo>
                <a:lnTo>
                  <a:pt x="149" y="353"/>
                </a:lnTo>
                <a:lnTo>
                  <a:pt x="183" y="349"/>
                </a:lnTo>
                <a:lnTo>
                  <a:pt x="185" y="330"/>
                </a:lnTo>
                <a:lnTo>
                  <a:pt x="185" y="311"/>
                </a:lnTo>
                <a:lnTo>
                  <a:pt x="184" y="291"/>
                </a:lnTo>
                <a:lnTo>
                  <a:pt x="184" y="271"/>
                </a:lnTo>
                <a:lnTo>
                  <a:pt x="183" y="251"/>
                </a:lnTo>
                <a:lnTo>
                  <a:pt x="183" y="230"/>
                </a:lnTo>
                <a:lnTo>
                  <a:pt x="184" y="211"/>
                </a:lnTo>
                <a:lnTo>
                  <a:pt x="188" y="193"/>
                </a:lnTo>
                <a:lnTo>
                  <a:pt x="193" y="174"/>
                </a:lnTo>
                <a:lnTo>
                  <a:pt x="200" y="158"/>
                </a:lnTo>
                <a:lnTo>
                  <a:pt x="212" y="142"/>
                </a:lnTo>
                <a:lnTo>
                  <a:pt x="226" y="127"/>
                </a:lnTo>
                <a:lnTo>
                  <a:pt x="219" y="128"/>
                </a:lnTo>
                <a:lnTo>
                  <a:pt x="211" y="127"/>
                </a:lnTo>
                <a:lnTo>
                  <a:pt x="203" y="126"/>
                </a:lnTo>
                <a:lnTo>
                  <a:pt x="196" y="124"/>
                </a:lnTo>
                <a:lnTo>
                  <a:pt x="189" y="121"/>
                </a:lnTo>
                <a:lnTo>
                  <a:pt x="182" y="117"/>
                </a:lnTo>
                <a:lnTo>
                  <a:pt x="176" y="113"/>
                </a:lnTo>
                <a:lnTo>
                  <a:pt x="170" y="108"/>
                </a:lnTo>
                <a:lnTo>
                  <a:pt x="166" y="102"/>
                </a:lnTo>
                <a:lnTo>
                  <a:pt x="162" y="96"/>
                </a:lnTo>
                <a:lnTo>
                  <a:pt x="159" y="89"/>
                </a:lnTo>
                <a:lnTo>
                  <a:pt x="157" y="81"/>
                </a:lnTo>
                <a:lnTo>
                  <a:pt x="157" y="73"/>
                </a:lnTo>
                <a:lnTo>
                  <a:pt x="157" y="66"/>
                </a:lnTo>
                <a:lnTo>
                  <a:pt x="157" y="58"/>
                </a:lnTo>
                <a:lnTo>
                  <a:pt x="158" y="51"/>
                </a:lnTo>
                <a:lnTo>
                  <a:pt x="160" y="44"/>
                </a:lnTo>
                <a:lnTo>
                  <a:pt x="161" y="38"/>
                </a:lnTo>
                <a:lnTo>
                  <a:pt x="165" y="31"/>
                </a:lnTo>
                <a:lnTo>
                  <a:pt x="167" y="24"/>
                </a:lnTo>
                <a:lnTo>
                  <a:pt x="170" y="18"/>
                </a:lnTo>
                <a:lnTo>
                  <a:pt x="174" y="12"/>
                </a:lnTo>
                <a:lnTo>
                  <a:pt x="178" y="7"/>
                </a:lnTo>
                <a:lnTo>
                  <a:pt x="182" y="0"/>
                </a:lnTo>
                <a:lnTo>
                  <a:pt x="154"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09" name="Freeform 11"/>
          <p:cNvSpPr>
            <a:spLocks/>
          </p:cNvSpPr>
          <p:nvPr/>
        </p:nvSpPr>
        <p:spPr bwMode="auto">
          <a:xfrm>
            <a:off x="8624889" y="4305301"/>
            <a:ext cx="382587" cy="227013"/>
          </a:xfrm>
          <a:custGeom>
            <a:avLst/>
            <a:gdLst>
              <a:gd name="T0" fmla="*/ 0 w 481"/>
              <a:gd name="T1" fmla="*/ 204 h 286"/>
              <a:gd name="T2" fmla="*/ 17 w 481"/>
              <a:gd name="T3" fmla="*/ 283 h 286"/>
              <a:gd name="T4" fmla="*/ 54 w 481"/>
              <a:gd name="T5" fmla="*/ 283 h 286"/>
              <a:gd name="T6" fmla="*/ 92 w 481"/>
              <a:gd name="T7" fmla="*/ 282 h 286"/>
              <a:gd name="T8" fmla="*/ 132 w 481"/>
              <a:gd name="T9" fmla="*/ 282 h 286"/>
              <a:gd name="T10" fmla="*/ 172 w 481"/>
              <a:gd name="T11" fmla="*/ 283 h 286"/>
              <a:gd name="T12" fmla="*/ 212 w 481"/>
              <a:gd name="T13" fmla="*/ 284 h 286"/>
              <a:gd name="T14" fmla="*/ 241 w 481"/>
              <a:gd name="T15" fmla="*/ 278 h 286"/>
              <a:gd name="T16" fmla="*/ 256 w 481"/>
              <a:gd name="T17" fmla="*/ 259 h 286"/>
              <a:gd name="T18" fmla="*/ 266 w 481"/>
              <a:gd name="T19" fmla="*/ 239 h 286"/>
              <a:gd name="T20" fmla="*/ 272 w 481"/>
              <a:gd name="T21" fmla="*/ 217 h 286"/>
              <a:gd name="T22" fmla="*/ 277 w 481"/>
              <a:gd name="T23" fmla="*/ 194 h 286"/>
              <a:gd name="T24" fmla="*/ 278 w 481"/>
              <a:gd name="T25" fmla="*/ 170 h 286"/>
              <a:gd name="T26" fmla="*/ 296 w 481"/>
              <a:gd name="T27" fmla="*/ 154 h 286"/>
              <a:gd name="T28" fmla="*/ 332 w 481"/>
              <a:gd name="T29" fmla="*/ 150 h 286"/>
              <a:gd name="T30" fmla="*/ 367 w 481"/>
              <a:gd name="T31" fmla="*/ 148 h 286"/>
              <a:gd name="T32" fmla="*/ 402 w 481"/>
              <a:gd name="T33" fmla="*/ 144 h 286"/>
              <a:gd name="T34" fmla="*/ 435 w 481"/>
              <a:gd name="T35" fmla="*/ 136 h 286"/>
              <a:gd name="T36" fmla="*/ 466 w 481"/>
              <a:gd name="T37" fmla="*/ 124 h 286"/>
              <a:gd name="T38" fmla="*/ 460 w 481"/>
              <a:gd name="T39" fmla="*/ 94 h 286"/>
              <a:gd name="T40" fmla="*/ 415 w 481"/>
              <a:gd name="T41" fmla="*/ 58 h 286"/>
              <a:gd name="T42" fmla="*/ 365 w 481"/>
              <a:gd name="T43" fmla="*/ 30 h 286"/>
              <a:gd name="T44" fmla="*/ 310 w 481"/>
              <a:gd name="T45" fmla="*/ 9 h 286"/>
              <a:gd name="T46" fmla="*/ 253 w 481"/>
              <a:gd name="T47" fmla="*/ 0 h 286"/>
              <a:gd name="T48" fmla="*/ 194 w 481"/>
              <a:gd name="T49" fmla="*/ 3 h 286"/>
              <a:gd name="T50" fmla="*/ 153 w 481"/>
              <a:gd name="T51" fmla="*/ 18 h 286"/>
              <a:gd name="T52" fmla="*/ 131 w 481"/>
              <a:gd name="T53" fmla="*/ 32 h 286"/>
              <a:gd name="T54" fmla="*/ 110 w 481"/>
              <a:gd name="T55" fmla="*/ 46 h 286"/>
              <a:gd name="T56" fmla="*/ 92 w 481"/>
              <a:gd name="T57" fmla="*/ 61 h 286"/>
              <a:gd name="T58" fmla="*/ 76 w 481"/>
              <a:gd name="T59" fmla="*/ 79 h 286"/>
              <a:gd name="T60" fmla="*/ 64 w 481"/>
              <a:gd name="T61" fmla="*/ 101 h 286"/>
              <a:gd name="T62" fmla="*/ 65 w 481"/>
              <a:gd name="T63" fmla="*/ 118 h 286"/>
              <a:gd name="T64" fmla="*/ 74 w 481"/>
              <a:gd name="T65" fmla="*/ 125 h 286"/>
              <a:gd name="T66" fmla="*/ 82 w 481"/>
              <a:gd name="T67" fmla="*/ 132 h 286"/>
              <a:gd name="T68" fmla="*/ 90 w 481"/>
              <a:gd name="T69" fmla="*/ 140 h 286"/>
              <a:gd name="T70" fmla="*/ 97 w 481"/>
              <a:gd name="T71" fmla="*/ 148 h 286"/>
              <a:gd name="T72" fmla="*/ 103 w 481"/>
              <a:gd name="T73" fmla="*/ 158 h 286"/>
              <a:gd name="T74" fmla="*/ 99 w 481"/>
              <a:gd name="T75" fmla="*/ 171 h 286"/>
              <a:gd name="T76" fmla="*/ 90 w 481"/>
              <a:gd name="T77" fmla="*/ 164 h 286"/>
              <a:gd name="T78" fmla="*/ 84 w 481"/>
              <a:gd name="T79" fmla="*/ 154 h 286"/>
              <a:gd name="T80" fmla="*/ 77 w 481"/>
              <a:gd name="T81" fmla="*/ 144 h 286"/>
              <a:gd name="T82" fmla="*/ 70 w 481"/>
              <a:gd name="T83" fmla="*/ 135 h 286"/>
              <a:gd name="T84" fmla="*/ 59 w 481"/>
              <a:gd name="T85" fmla="*/ 128 h 286"/>
              <a:gd name="T86" fmla="*/ 49 w 481"/>
              <a:gd name="T87" fmla="*/ 125 h 286"/>
              <a:gd name="T88" fmla="*/ 11 w 481"/>
              <a:gd name="T89" fmla="*/ 187 h 28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81"/>
              <a:gd name="T136" fmla="*/ 0 h 286"/>
              <a:gd name="T137" fmla="*/ 481 w 481"/>
              <a:gd name="T138" fmla="*/ 286 h 28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81" h="286">
                <a:moveTo>
                  <a:pt x="11" y="187"/>
                </a:moveTo>
                <a:lnTo>
                  <a:pt x="0" y="204"/>
                </a:lnTo>
                <a:lnTo>
                  <a:pt x="0" y="282"/>
                </a:lnTo>
                <a:lnTo>
                  <a:pt x="17" y="283"/>
                </a:lnTo>
                <a:lnTo>
                  <a:pt x="35" y="283"/>
                </a:lnTo>
                <a:lnTo>
                  <a:pt x="54" y="283"/>
                </a:lnTo>
                <a:lnTo>
                  <a:pt x="72" y="282"/>
                </a:lnTo>
                <a:lnTo>
                  <a:pt x="92" y="282"/>
                </a:lnTo>
                <a:lnTo>
                  <a:pt x="111" y="282"/>
                </a:lnTo>
                <a:lnTo>
                  <a:pt x="132" y="282"/>
                </a:lnTo>
                <a:lnTo>
                  <a:pt x="151" y="282"/>
                </a:lnTo>
                <a:lnTo>
                  <a:pt x="172" y="283"/>
                </a:lnTo>
                <a:lnTo>
                  <a:pt x="192" y="283"/>
                </a:lnTo>
                <a:lnTo>
                  <a:pt x="212" y="284"/>
                </a:lnTo>
                <a:lnTo>
                  <a:pt x="233" y="286"/>
                </a:lnTo>
                <a:lnTo>
                  <a:pt x="241" y="278"/>
                </a:lnTo>
                <a:lnTo>
                  <a:pt x="249" y="268"/>
                </a:lnTo>
                <a:lnTo>
                  <a:pt x="256" y="259"/>
                </a:lnTo>
                <a:lnTo>
                  <a:pt x="262" y="249"/>
                </a:lnTo>
                <a:lnTo>
                  <a:pt x="266" y="239"/>
                </a:lnTo>
                <a:lnTo>
                  <a:pt x="270" y="228"/>
                </a:lnTo>
                <a:lnTo>
                  <a:pt x="272" y="217"/>
                </a:lnTo>
                <a:lnTo>
                  <a:pt x="274" y="205"/>
                </a:lnTo>
                <a:lnTo>
                  <a:pt x="277" y="194"/>
                </a:lnTo>
                <a:lnTo>
                  <a:pt x="278" y="181"/>
                </a:lnTo>
                <a:lnTo>
                  <a:pt x="278" y="170"/>
                </a:lnTo>
                <a:lnTo>
                  <a:pt x="279" y="156"/>
                </a:lnTo>
                <a:lnTo>
                  <a:pt x="296" y="154"/>
                </a:lnTo>
                <a:lnTo>
                  <a:pt x="313" y="151"/>
                </a:lnTo>
                <a:lnTo>
                  <a:pt x="332" y="150"/>
                </a:lnTo>
                <a:lnTo>
                  <a:pt x="349" y="149"/>
                </a:lnTo>
                <a:lnTo>
                  <a:pt x="367" y="148"/>
                </a:lnTo>
                <a:lnTo>
                  <a:pt x="385" y="146"/>
                </a:lnTo>
                <a:lnTo>
                  <a:pt x="402" y="144"/>
                </a:lnTo>
                <a:lnTo>
                  <a:pt x="419" y="141"/>
                </a:lnTo>
                <a:lnTo>
                  <a:pt x="435" y="136"/>
                </a:lnTo>
                <a:lnTo>
                  <a:pt x="451" y="131"/>
                </a:lnTo>
                <a:lnTo>
                  <a:pt x="466" y="124"/>
                </a:lnTo>
                <a:lnTo>
                  <a:pt x="481" y="113"/>
                </a:lnTo>
                <a:lnTo>
                  <a:pt x="460" y="94"/>
                </a:lnTo>
                <a:lnTo>
                  <a:pt x="439" y="75"/>
                </a:lnTo>
                <a:lnTo>
                  <a:pt x="415" y="58"/>
                </a:lnTo>
                <a:lnTo>
                  <a:pt x="390" y="42"/>
                </a:lnTo>
                <a:lnTo>
                  <a:pt x="365" y="30"/>
                </a:lnTo>
                <a:lnTo>
                  <a:pt x="338" y="18"/>
                </a:lnTo>
                <a:lnTo>
                  <a:pt x="310" y="9"/>
                </a:lnTo>
                <a:lnTo>
                  <a:pt x="282" y="3"/>
                </a:lnTo>
                <a:lnTo>
                  <a:pt x="253" y="0"/>
                </a:lnTo>
                <a:lnTo>
                  <a:pt x="224" y="0"/>
                </a:lnTo>
                <a:lnTo>
                  <a:pt x="194" y="3"/>
                </a:lnTo>
                <a:lnTo>
                  <a:pt x="164" y="10"/>
                </a:lnTo>
                <a:lnTo>
                  <a:pt x="153" y="18"/>
                </a:lnTo>
                <a:lnTo>
                  <a:pt x="141" y="25"/>
                </a:lnTo>
                <a:lnTo>
                  <a:pt x="131" y="32"/>
                </a:lnTo>
                <a:lnTo>
                  <a:pt x="119" y="39"/>
                </a:lnTo>
                <a:lnTo>
                  <a:pt x="110" y="46"/>
                </a:lnTo>
                <a:lnTo>
                  <a:pt x="100" y="53"/>
                </a:lnTo>
                <a:lnTo>
                  <a:pt x="92" y="61"/>
                </a:lnTo>
                <a:lnTo>
                  <a:pt x="84" y="70"/>
                </a:lnTo>
                <a:lnTo>
                  <a:pt x="76" y="79"/>
                </a:lnTo>
                <a:lnTo>
                  <a:pt x="70" y="89"/>
                </a:lnTo>
                <a:lnTo>
                  <a:pt x="64" y="101"/>
                </a:lnTo>
                <a:lnTo>
                  <a:pt x="61" y="113"/>
                </a:lnTo>
                <a:lnTo>
                  <a:pt x="65" y="118"/>
                </a:lnTo>
                <a:lnTo>
                  <a:pt x="70" y="121"/>
                </a:lnTo>
                <a:lnTo>
                  <a:pt x="74" y="125"/>
                </a:lnTo>
                <a:lnTo>
                  <a:pt x="79" y="128"/>
                </a:lnTo>
                <a:lnTo>
                  <a:pt x="82" y="132"/>
                </a:lnTo>
                <a:lnTo>
                  <a:pt x="87" y="135"/>
                </a:lnTo>
                <a:lnTo>
                  <a:pt x="90" y="140"/>
                </a:lnTo>
                <a:lnTo>
                  <a:pt x="94" y="143"/>
                </a:lnTo>
                <a:lnTo>
                  <a:pt x="97" y="148"/>
                </a:lnTo>
                <a:lnTo>
                  <a:pt x="100" y="152"/>
                </a:lnTo>
                <a:lnTo>
                  <a:pt x="103" y="158"/>
                </a:lnTo>
                <a:lnTo>
                  <a:pt x="107" y="163"/>
                </a:lnTo>
                <a:lnTo>
                  <a:pt x="99" y="171"/>
                </a:lnTo>
                <a:lnTo>
                  <a:pt x="94" y="167"/>
                </a:lnTo>
                <a:lnTo>
                  <a:pt x="90" y="164"/>
                </a:lnTo>
                <a:lnTo>
                  <a:pt x="87" y="159"/>
                </a:lnTo>
                <a:lnTo>
                  <a:pt x="84" y="154"/>
                </a:lnTo>
                <a:lnTo>
                  <a:pt x="80" y="149"/>
                </a:lnTo>
                <a:lnTo>
                  <a:pt x="77" y="144"/>
                </a:lnTo>
                <a:lnTo>
                  <a:pt x="73" y="140"/>
                </a:lnTo>
                <a:lnTo>
                  <a:pt x="70" y="135"/>
                </a:lnTo>
                <a:lnTo>
                  <a:pt x="65" y="132"/>
                </a:lnTo>
                <a:lnTo>
                  <a:pt x="59" y="128"/>
                </a:lnTo>
                <a:lnTo>
                  <a:pt x="55" y="126"/>
                </a:lnTo>
                <a:lnTo>
                  <a:pt x="49" y="125"/>
                </a:lnTo>
                <a:lnTo>
                  <a:pt x="19" y="182"/>
                </a:lnTo>
                <a:lnTo>
                  <a:pt x="11" y="187"/>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0" name="Freeform 12"/>
          <p:cNvSpPr>
            <a:spLocks/>
          </p:cNvSpPr>
          <p:nvPr/>
        </p:nvSpPr>
        <p:spPr bwMode="auto">
          <a:xfrm>
            <a:off x="8304214" y="4175126"/>
            <a:ext cx="111125" cy="111125"/>
          </a:xfrm>
          <a:custGeom>
            <a:avLst/>
            <a:gdLst>
              <a:gd name="T0" fmla="*/ 106 w 140"/>
              <a:gd name="T1" fmla="*/ 130 h 142"/>
              <a:gd name="T2" fmla="*/ 91 w 140"/>
              <a:gd name="T3" fmla="*/ 122 h 142"/>
              <a:gd name="T4" fmla="*/ 72 w 140"/>
              <a:gd name="T5" fmla="*/ 119 h 142"/>
              <a:gd name="T6" fmla="*/ 55 w 140"/>
              <a:gd name="T7" fmla="*/ 117 h 142"/>
              <a:gd name="T8" fmla="*/ 39 w 140"/>
              <a:gd name="T9" fmla="*/ 116 h 142"/>
              <a:gd name="T10" fmla="*/ 31 w 140"/>
              <a:gd name="T11" fmla="*/ 116 h 142"/>
              <a:gd name="T12" fmla="*/ 38 w 140"/>
              <a:gd name="T13" fmla="*/ 112 h 142"/>
              <a:gd name="T14" fmla="*/ 56 w 140"/>
              <a:gd name="T15" fmla="*/ 107 h 142"/>
              <a:gd name="T16" fmla="*/ 75 w 140"/>
              <a:gd name="T17" fmla="*/ 106 h 142"/>
              <a:gd name="T18" fmla="*/ 91 w 140"/>
              <a:gd name="T19" fmla="*/ 109 h 142"/>
              <a:gd name="T20" fmla="*/ 105 w 140"/>
              <a:gd name="T21" fmla="*/ 115 h 142"/>
              <a:gd name="T22" fmla="*/ 117 w 140"/>
              <a:gd name="T23" fmla="*/ 123 h 142"/>
              <a:gd name="T24" fmla="*/ 124 w 140"/>
              <a:gd name="T25" fmla="*/ 126 h 142"/>
              <a:gd name="T26" fmla="*/ 128 w 140"/>
              <a:gd name="T27" fmla="*/ 122 h 142"/>
              <a:gd name="T28" fmla="*/ 128 w 140"/>
              <a:gd name="T29" fmla="*/ 117 h 142"/>
              <a:gd name="T30" fmla="*/ 126 w 140"/>
              <a:gd name="T31" fmla="*/ 114 h 142"/>
              <a:gd name="T32" fmla="*/ 124 w 140"/>
              <a:gd name="T33" fmla="*/ 109 h 142"/>
              <a:gd name="T34" fmla="*/ 122 w 140"/>
              <a:gd name="T35" fmla="*/ 105 h 142"/>
              <a:gd name="T36" fmla="*/ 115 w 140"/>
              <a:gd name="T37" fmla="*/ 97 h 142"/>
              <a:gd name="T38" fmla="*/ 100 w 140"/>
              <a:gd name="T39" fmla="*/ 88 h 142"/>
              <a:gd name="T40" fmla="*/ 84 w 140"/>
              <a:gd name="T41" fmla="*/ 82 h 142"/>
              <a:gd name="T42" fmla="*/ 67 w 140"/>
              <a:gd name="T43" fmla="*/ 78 h 142"/>
              <a:gd name="T44" fmla="*/ 51 w 140"/>
              <a:gd name="T45" fmla="*/ 75 h 142"/>
              <a:gd name="T46" fmla="*/ 38 w 140"/>
              <a:gd name="T47" fmla="*/ 67 h 142"/>
              <a:gd name="T48" fmla="*/ 38 w 140"/>
              <a:gd name="T49" fmla="*/ 59 h 142"/>
              <a:gd name="T50" fmla="*/ 49 w 140"/>
              <a:gd name="T51" fmla="*/ 59 h 142"/>
              <a:gd name="T52" fmla="*/ 61 w 140"/>
              <a:gd name="T53" fmla="*/ 62 h 142"/>
              <a:gd name="T54" fmla="*/ 74 w 140"/>
              <a:gd name="T55" fmla="*/ 67 h 142"/>
              <a:gd name="T56" fmla="*/ 85 w 140"/>
              <a:gd name="T57" fmla="*/ 69 h 142"/>
              <a:gd name="T58" fmla="*/ 97 w 140"/>
              <a:gd name="T59" fmla="*/ 68 h 142"/>
              <a:gd name="T60" fmla="*/ 95 w 140"/>
              <a:gd name="T61" fmla="*/ 58 h 142"/>
              <a:gd name="T62" fmla="*/ 81 w 140"/>
              <a:gd name="T63" fmla="*/ 44 h 142"/>
              <a:gd name="T64" fmla="*/ 64 w 140"/>
              <a:gd name="T65" fmla="*/ 31 h 142"/>
              <a:gd name="T66" fmla="*/ 47 w 140"/>
              <a:gd name="T67" fmla="*/ 21 h 142"/>
              <a:gd name="T68" fmla="*/ 28 w 140"/>
              <a:gd name="T69" fmla="*/ 11 h 142"/>
              <a:gd name="T70" fmla="*/ 9 w 140"/>
              <a:gd name="T71" fmla="*/ 4 h 142"/>
              <a:gd name="T72" fmla="*/ 9 w 140"/>
              <a:gd name="T73" fmla="*/ 5 h 142"/>
              <a:gd name="T74" fmla="*/ 31 w 140"/>
              <a:gd name="T75" fmla="*/ 12 h 142"/>
              <a:gd name="T76" fmla="*/ 52 w 140"/>
              <a:gd name="T77" fmla="*/ 20 h 142"/>
              <a:gd name="T78" fmla="*/ 71 w 140"/>
              <a:gd name="T79" fmla="*/ 29 h 142"/>
              <a:gd name="T80" fmla="*/ 91 w 140"/>
              <a:gd name="T81" fmla="*/ 41 h 142"/>
              <a:gd name="T82" fmla="*/ 107 w 140"/>
              <a:gd name="T83" fmla="*/ 54 h 142"/>
              <a:gd name="T84" fmla="*/ 110 w 140"/>
              <a:gd name="T85" fmla="*/ 69 h 142"/>
              <a:gd name="T86" fmla="*/ 113 w 140"/>
              <a:gd name="T87" fmla="*/ 83 h 142"/>
              <a:gd name="T88" fmla="*/ 123 w 140"/>
              <a:gd name="T89" fmla="*/ 96 h 142"/>
              <a:gd name="T90" fmla="*/ 135 w 140"/>
              <a:gd name="T91" fmla="*/ 107 h 142"/>
              <a:gd name="T92" fmla="*/ 140 w 140"/>
              <a:gd name="T93" fmla="*/ 120 h 142"/>
              <a:gd name="T94" fmla="*/ 132 w 140"/>
              <a:gd name="T95" fmla="*/ 135 h 142"/>
              <a:gd name="T96" fmla="*/ 112 w 140"/>
              <a:gd name="T97" fmla="*/ 136 h 14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0"/>
              <a:gd name="T148" fmla="*/ 0 h 142"/>
              <a:gd name="T149" fmla="*/ 140 w 140"/>
              <a:gd name="T150" fmla="*/ 142 h 14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0" h="142">
                <a:moveTo>
                  <a:pt x="112" y="136"/>
                </a:moveTo>
                <a:lnTo>
                  <a:pt x="106" y="130"/>
                </a:lnTo>
                <a:lnTo>
                  <a:pt x="99" y="126"/>
                </a:lnTo>
                <a:lnTo>
                  <a:pt x="91" y="122"/>
                </a:lnTo>
                <a:lnTo>
                  <a:pt x="82" y="120"/>
                </a:lnTo>
                <a:lnTo>
                  <a:pt x="72" y="119"/>
                </a:lnTo>
                <a:lnTo>
                  <a:pt x="63" y="117"/>
                </a:lnTo>
                <a:lnTo>
                  <a:pt x="55" y="117"/>
                </a:lnTo>
                <a:lnTo>
                  <a:pt x="47" y="116"/>
                </a:lnTo>
                <a:lnTo>
                  <a:pt x="39" y="116"/>
                </a:lnTo>
                <a:lnTo>
                  <a:pt x="35" y="116"/>
                </a:lnTo>
                <a:lnTo>
                  <a:pt x="31" y="116"/>
                </a:lnTo>
                <a:lnTo>
                  <a:pt x="30" y="115"/>
                </a:lnTo>
                <a:lnTo>
                  <a:pt x="38" y="112"/>
                </a:lnTo>
                <a:lnTo>
                  <a:pt x="47" y="108"/>
                </a:lnTo>
                <a:lnTo>
                  <a:pt x="56" y="107"/>
                </a:lnTo>
                <a:lnTo>
                  <a:pt x="66" y="106"/>
                </a:lnTo>
                <a:lnTo>
                  <a:pt x="75" y="106"/>
                </a:lnTo>
                <a:lnTo>
                  <a:pt x="83" y="107"/>
                </a:lnTo>
                <a:lnTo>
                  <a:pt x="91" y="109"/>
                </a:lnTo>
                <a:lnTo>
                  <a:pt x="98" y="112"/>
                </a:lnTo>
                <a:lnTo>
                  <a:pt x="105" y="115"/>
                </a:lnTo>
                <a:lnTo>
                  <a:pt x="112" y="119"/>
                </a:lnTo>
                <a:lnTo>
                  <a:pt x="117" y="123"/>
                </a:lnTo>
                <a:lnTo>
                  <a:pt x="122" y="127"/>
                </a:lnTo>
                <a:lnTo>
                  <a:pt x="124" y="126"/>
                </a:lnTo>
                <a:lnTo>
                  <a:pt x="126" y="123"/>
                </a:lnTo>
                <a:lnTo>
                  <a:pt x="128" y="122"/>
                </a:lnTo>
                <a:lnTo>
                  <a:pt x="128" y="120"/>
                </a:lnTo>
                <a:lnTo>
                  <a:pt x="128" y="117"/>
                </a:lnTo>
                <a:lnTo>
                  <a:pt x="128" y="115"/>
                </a:lnTo>
                <a:lnTo>
                  <a:pt x="126" y="114"/>
                </a:lnTo>
                <a:lnTo>
                  <a:pt x="125" y="112"/>
                </a:lnTo>
                <a:lnTo>
                  <a:pt x="124" y="109"/>
                </a:lnTo>
                <a:lnTo>
                  <a:pt x="123" y="107"/>
                </a:lnTo>
                <a:lnTo>
                  <a:pt x="122" y="105"/>
                </a:lnTo>
                <a:lnTo>
                  <a:pt x="122" y="103"/>
                </a:lnTo>
                <a:lnTo>
                  <a:pt x="115" y="97"/>
                </a:lnTo>
                <a:lnTo>
                  <a:pt x="108" y="91"/>
                </a:lnTo>
                <a:lnTo>
                  <a:pt x="100" y="88"/>
                </a:lnTo>
                <a:lnTo>
                  <a:pt x="92" y="84"/>
                </a:lnTo>
                <a:lnTo>
                  <a:pt x="84" y="82"/>
                </a:lnTo>
                <a:lnTo>
                  <a:pt x="75" y="81"/>
                </a:lnTo>
                <a:lnTo>
                  <a:pt x="67" y="78"/>
                </a:lnTo>
                <a:lnTo>
                  <a:pt x="59" y="77"/>
                </a:lnTo>
                <a:lnTo>
                  <a:pt x="51" y="75"/>
                </a:lnTo>
                <a:lnTo>
                  <a:pt x="44" y="72"/>
                </a:lnTo>
                <a:lnTo>
                  <a:pt x="38" y="67"/>
                </a:lnTo>
                <a:lnTo>
                  <a:pt x="33" y="61"/>
                </a:lnTo>
                <a:lnTo>
                  <a:pt x="38" y="59"/>
                </a:lnTo>
                <a:lnTo>
                  <a:pt x="44" y="59"/>
                </a:lnTo>
                <a:lnTo>
                  <a:pt x="49" y="59"/>
                </a:lnTo>
                <a:lnTo>
                  <a:pt x="55" y="60"/>
                </a:lnTo>
                <a:lnTo>
                  <a:pt x="61" y="62"/>
                </a:lnTo>
                <a:lnTo>
                  <a:pt x="68" y="65"/>
                </a:lnTo>
                <a:lnTo>
                  <a:pt x="74" y="67"/>
                </a:lnTo>
                <a:lnTo>
                  <a:pt x="79" y="68"/>
                </a:lnTo>
                <a:lnTo>
                  <a:pt x="85" y="69"/>
                </a:lnTo>
                <a:lnTo>
                  <a:pt x="91" y="69"/>
                </a:lnTo>
                <a:lnTo>
                  <a:pt x="97" y="68"/>
                </a:lnTo>
                <a:lnTo>
                  <a:pt x="102" y="64"/>
                </a:lnTo>
                <a:lnTo>
                  <a:pt x="95" y="58"/>
                </a:lnTo>
                <a:lnTo>
                  <a:pt x="89" y="51"/>
                </a:lnTo>
                <a:lnTo>
                  <a:pt x="81" y="44"/>
                </a:lnTo>
                <a:lnTo>
                  <a:pt x="72" y="38"/>
                </a:lnTo>
                <a:lnTo>
                  <a:pt x="64" y="31"/>
                </a:lnTo>
                <a:lnTo>
                  <a:pt x="55" y="26"/>
                </a:lnTo>
                <a:lnTo>
                  <a:pt x="47" y="21"/>
                </a:lnTo>
                <a:lnTo>
                  <a:pt x="38" y="15"/>
                </a:lnTo>
                <a:lnTo>
                  <a:pt x="28" y="11"/>
                </a:lnTo>
                <a:lnTo>
                  <a:pt x="18" y="7"/>
                </a:lnTo>
                <a:lnTo>
                  <a:pt x="9" y="4"/>
                </a:lnTo>
                <a:lnTo>
                  <a:pt x="0" y="0"/>
                </a:lnTo>
                <a:lnTo>
                  <a:pt x="9" y="5"/>
                </a:lnTo>
                <a:lnTo>
                  <a:pt x="20" y="8"/>
                </a:lnTo>
                <a:lnTo>
                  <a:pt x="31" y="12"/>
                </a:lnTo>
                <a:lnTo>
                  <a:pt x="41" y="15"/>
                </a:lnTo>
                <a:lnTo>
                  <a:pt x="52" y="20"/>
                </a:lnTo>
                <a:lnTo>
                  <a:pt x="62" y="24"/>
                </a:lnTo>
                <a:lnTo>
                  <a:pt x="71" y="29"/>
                </a:lnTo>
                <a:lnTo>
                  <a:pt x="82" y="35"/>
                </a:lnTo>
                <a:lnTo>
                  <a:pt x="91" y="41"/>
                </a:lnTo>
                <a:lnTo>
                  <a:pt x="99" y="47"/>
                </a:lnTo>
                <a:lnTo>
                  <a:pt x="107" y="54"/>
                </a:lnTo>
                <a:lnTo>
                  <a:pt x="115" y="61"/>
                </a:lnTo>
                <a:lnTo>
                  <a:pt x="110" y="69"/>
                </a:lnTo>
                <a:lnTo>
                  <a:pt x="110" y="76"/>
                </a:lnTo>
                <a:lnTo>
                  <a:pt x="113" y="83"/>
                </a:lnTo>
                <a:lnTo>
                  <a:pt x="117" y="89"/>
                </a:lnTo>
                <a:lnTo>
                  <a:pt x="123" y="96"/>
                </a:lnTo>
                <a:lnTo>
                  <a:pt x="130" y="101"/>
                </a:lnTo>
                <a:lnTo>
                  <a:pt x="135" y="107"/>
                </a:lnTo>
                <a:lnTo>
                  <a:pt x="139" y="113"/>
                </a:lnTo>
                <a:lnTo>
                  <a:pt x="140" y="120"/>
                </a:lnTo>
                <a:lnTo>
                  <a:pt x="138" y="127"/>
                </a:lnTo>
                <a:lnTo>
                  <a:pt x="132" y="135"/>
                </a:lnTo>
                <a:lnTo>
                  <a:pt x="122" y="142"/>
                </a:lnTo>
                <a:lnTo>
                  <a:pt x="112" y="13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1" name="Freeform 13"/>
          <p:cNvSpPr>
            <a:spLocks/>
          </p:cNvSpPr>
          <p:nvPr/>
        </p:nvSpPr>
        <p:spPr bwMode="auto">
          <a:xfrm>
            <a:off x="6086475" y="3495675"/>
            <a:ext cx="781050" cy="717550"/>
          </a:xfrm>
          <a:custGeom>
            <a:avLst/>
            <a:gdLst>
              <a:gd name="T0" fmla="*/ 594 w 983"/>
              <a:gd name="T1" fmla="*/ 126 h 905"/>
              <a:gd name="T2" fmla="*/ 587 w 983"/>
              <a:gd name="T3" fmla="*/ 182 h 905"/>
              <a:gd name="T4" fmla="*/ 405 w 983"/>
              <a:gd name="T5" fmla="*/ 226 h 905"/>
              <a:gd name="T6" fmla="*/ 597 w 983"/>
              <a:gd name="T7" fmla="*/ 203 h 905"/>
              <a:gd name="T8" fmla="*/ 610 w 983"/>
              <a:gd name="T9" fmla="*/ 254 h 905"/>
              <a:gd name="T10" fmla="*/ 654 w 983"/>
              <a:gd name="T11" fmla="*/ 266 h 905"/>
              <a:gd name="T12" fmla="*/ 679 w 983"/>
              <a:gd name="T13" fmla="*/ 182 h 905"/>
              <a:gd name="T14" fmla="*/ 805 w 983"/>
              <a:gd name="T15" fmla="*/ 170 h 905"/>
              <a:gd name="T16" fmla="*/ 983 w 983"/>
              <a:gd name="T17" fmla="*/ 252 h 905"/>
              <a:gd name="T18" fmla="*/ 835 w 983"/>
              <a:gd name="T19" fmla="*/ 340 h 905"/>
              <a:gd name="T20" fmla="*/ 681 w 983"/>
              <a:gd name="T21" fmla="*/ 341 h 905"/>
              <a:gd name="T22" fmla="*/ 674 w 983"/>
              <a:gd name="T23" fmla="*/ 351 h 905"/>
              <a:gd name="T24" fmla="*/ 682 w 983"/>
              <a:gd name="T25" fmla="*/ 365 h 905"/>
              <a:gd name="T26" fmla="*/ 704 w 983"/>
              <a:gd name="T27" fmla="*/ 360 h 905"/>
              <a:gd name="T28" fmla="*/ 640 w 983"/>
              <a:gd name="T29" fmla="*/ 480 h 905"/>
              <a:gd name="T30" fmla="*/ 513 w 983"/>
              <a:gd name="T31" fmla="*/ 626 h 905"/>
              <a:gd name="T32" fmla="*/ 567 w 983"/>
              <a:gd name="T33" fmla="*/ 591 h 905"/>
              <a:gd name="T34" fmla="*/ 621 w 983"/>
              <a:gd name="T35" fmla="*/ 572 h 905"/>
              <a:gd name="T36" fmla="*/ 689 w 983"/>
              <a:gd name="T37" fmla="*/ 612 h 905"/>
              <a:gd name="T38" fmla="*/ 716 w 983"/>
              <a:gd name="T39" fmla="*/ 669 h 905"/>
              <a:gd name="T40" fmla="*/ 685 w 983"/>
              <a:gd name="T41" fmla="*/ 734 h 905"/>
              <a:gd name="T42" fmla="*/ 651 w 983"/>
              <a:gd name="T43" fmla="*/ 752 h 905"/>
              <a:gd name="T44" fmla="*/ 633 w 983"/>
              <a:gd name="T45" fmla="*/ 781 h 905"/>
              <a:gd name="T46" fmla="*/ 623 w 983"/>
              <a:gd name="T47" fmla="*/ 847 h 905"/>
              <a:gd name="T48" fmla="*/ 588 w 983"/>
              <a:gd name="T49" fmla="*/ 890 h 905"/>
              <a:gd name="T50" fmla="*/ 542 w 983"/>
              <a:gd name="T51" fmla="*/ 904 h 905"/>
              <a:gd name="T52" fmla="*/ 327 w 983"/>
              <a:gd name="T53" fmla="*/ 772 h 905"/>
              <a:gd name="T54" fmla="*/ 76 w 983"/>
              <a:gd name="T55" fmla="*/ 541 h 905"/>
              <a:gd name="T56" fmla="*/ 63 w 983"/>
              <a:gd name="T57" fmla="*/ 526 h 905"/>
              <a:gd name="T58" fmla="*/ 43 w 983"/>
              <a:gd name="T59" fmla="*/ 527 h 905"/>
              <a:gd name="T60" fmla="*/ 16 w 983"/>
              <a:gd name="T61" fmla="*/ 530 h 905"/>
              <a:gd name="T62" fmla="*/ 2 w 983"/>
              <a:gd name="T63" fmla="*/ 497 h 905"/>
              <a:gd name="T64" fmla="*/ 24 w 983"/>
              <a:gd name="T65" fmla="*/ 442 h 905"/>
              <a:gd name="T66" fmla="*/ 65 w 983"/>
              <a:gd name="T67" fmla="*/ 429 h 905"/>
              <a:gd name="T68" fmla="*/ 66 w 983"/>
              <a:gd name="T69" fmla="*/ 467 h 905"/>
              <a:gd name="T70" fmla="*/ 83 w 983"/>
              <a:gd name="T71" fmla="*/ 467 h 905"/>
              <a:gd name="T72" fmla="*/ 92 w 983"/>
              <a:gd name="T73" fmla="*/ 450 h 905"/>
              <a:gd name="T74" fmla="*/ 92 w 983"/>
              <a:gd name="T75" fmla="*/ 476 h 905"/>
              <a:gd name="T76" fmla="*/ 116 w 983"/>
              <a:gd name="T77" fmla="*/ 479 h 905"/>
              <a:gd name="T78" fmla="*/ 132 w 983"/>
              <a:gd name="T79" fmla="*/ 513 h 905"/>
              <a:gd name="T80" fmla="*/ 166 w 983"/>
              <a:gd name="T81" fmla="*/ 519 h 905"/>
              <a:gd name="T82" fmla="*/ 195 w 983"/>
              <a:gd name="T83" fmla="*/ 509 h 905"/>
              <a:gd name="T84" fmla="*/ 219 w 983"/>
              <a:gd name="T85" fmla="*/ 463 h 905"/>
              <a:gd name="T86" fmla="*/ 276 w 983"/>
              <a:gd name="T87" fmla="*/ 474 h 905"/>
              <a:gd name="T88" fmla="*/ 253 w 983"/>
              <a:gd name="T89" fmla="*/ 453 h 905"/>
              <a:gd name="T90" fmla="*/ 209 w 983"/>
              <a:gd name="T91" fmla="*/ 428 h 905"/>
              <a:gd name="T92" fmla="*/ 195 w 983"/>
              <a:gd name="T93" fmla="*/ 360 h 905"/>
              <a:gd name="T94" fmla="*/ 218 w 983"/>
              <a:gd name="T95" fmla="*/ 302 h 905"/>
              <a:gd name="T96" fmla="*/ 261 w 983"/>
              <a:gd name="T97" fmla="*/ 286 h 905"/>
              <a:gd name="T98" fmla="*/ 303 w 983"/>
              <a:gd name="T99" fmla="*/ 310 h 905"/>
              <a:gd name="T100" fmla="*/ 337 w 983"/>
              <a:gd name="T101" fmla="*/ 323 h 905"/>
              <a:gd name="T102" fmla="*/ 294 w 983"/>
              <a:gd name="T103" fmla="*/ 275 h 905"/>
              <a:gd name="T104" fmla="*/ 234 w 983"/>
              <a:gd name="T105" fmla="*/ 257 h 905"/>
              <a:gd name="T106" fmla="*/ 188 w 983"/>
              <a:gd name="T107" fmla="*/ 247 h 905"/>
              <a:gd name="T108" fmla="*/ 171 w 983"/>
              <a:gd name="T109" fmla="*/ 192 h 905"/>
              <a:gd name="T110" fmla="*/ 223 w 983"/>
              <a:gd name="T111" fmla="*/ 122 h 905"/>
              <a:gd name="T112" fmla="*/ 332 w 983"/>
              <a:gd name="T113" fmla="*/ 27 h 905"/>
              <a:gd name="T114" fmla="*/ 501 w 983"/>
              <a:gd name="T115" fmla="*/ 10 h 905"/>
              <a:gd name="T116" fmla="*/ 565 w 983"/>
              <a:gd name="T117" fmla="*/ 38 h 90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83"/>
              <a:gd name="T178" fmla="*/ 0 h 905"/>
              <a:gd name="T179" fmla="*/ 983 w 983"/>
              <a:gd name="T180" fmla="*/ 905 h 90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83" h="905">
                <a:moveTo>
                  <a:pt x="605" y="66"/>
                </a:moveTo>
                <a:lnTo>
                  <a:pt x="602" y="76"/>
                </a:lnTo>
                <a:lnTo>
                  <a:pt x="600" y="86"/>
                </a:lnTo>
                <a:lnTo>
                  <a:pt x="597" y="95"/>
                </a:lnTo>
                <a:lnTo>
                  <a:pt x="595" y="105"/>
                </a:lnTo>
                <a:lnTo>
                  <a:pt x="595" y="116"/>
                </a:lnTo>
                <a:lnTo>
                  <a:pt x="594" y="126"/>
                </a:lnTo>
                <a:lnTo>
                  <a:pt x="594" y="136"/>
                </a:lnTo>
                <a:lnTo>
                  <a:pt x="594" y="147"/>
                </a:lnTo>
                <a:lnTo>
                  <a:pt x="594" y="156"/>
                </a:lnTo>
                <a:lnTo>
                  <a:pt x="593" y="164"/>
                </a:lnTo>
                <a:lnTo>
                  <a:pt x="593" y="172"/>
                </a:lnTo>
                <a:lnTo>
                  <a:pt x="592" y="179"/>
                </a:lnTo>
                <a:lnTo>
                  <a:pt x="587" y="182"/>
                </a:lnTo>
                <a:lnTo>
                  <a:pt x="574" y="187"/>
                </a:lnTo>
                <a:lnTo>
                  <a:pt x="555" y="192"/>
                </a:lnTo>
                <a:lnTo>
                  <a:pt x="531" y="198"/>
                </a:lnTo>
                <a:lnTo>
                  <a:pt x="503" y="205"/>
                </a:lnTo>
                <a:lnTo>
                  <a:pt x="472" y="212"/>
                </a:lnTo>
                <a:lnTo>
                  <a:pt x="439" y="219"/>
                </a:lnTo>
                <a:lnTo>
                  <a:pt x="405" y="226"/>
                </a:lnTo>
                <a:lnTo>
                  <a:pt x="373" y="233"/>
                </a:lnTo>
                <a:lnTo>
                  <a:pt x="341" y="239"/>
                </a:lnTo>
                <a:lnTo>
                  <a:pt x="312" y="243"/>
                </a:lnTo>
                <a:lnTo>
                  <a:pt x="287" y="246"/>
                </a:lnTo>
                <a:lnTo>
                  <a:pt x="276" y="258"/>
                </a:lnTo>
                <a:lnTo>
                  <a:pt x="287" y="265"/>
                </a:lnTo>
                <a:lnTo>
                  <a:pt x="597" y="203"/>
                </a:lnTo>
                <a:lnTo>
                  <a:pt x="601" y="210"/>
                </a:lnTo>
                <a:lnTo>
                  <a:pt x="603" y="217"/>
                </a:lnTo>
                <a:lnTo>
                  <a:pt x="604" y="225"/>
                </a:lnTo>
                <a:lnTo>
                  <a:pt x="605" y="232"/>
                </a:lnTo>
                <a:lnTo>
                  <a:pt x="608" y="239"/>
                </a:lnTo>
                <a:lnTo>
                  <a:pt x="609" y="247"/>
                </a:lnTo>
                <a:lnTo>
                  <a:pt x="610" y="254"/>
                </a:lnTo>
                <a:lnTo>
                  <a:pt x="613" y="261"/>
                </a:lnTo>
                <a:lnTo>
                  <a:pt x="617" y="266"/>
                </a:lnTo>
                <a:lnTo>
                  <a:pt x="621" y="272"/>
                </a:lnTo>
                <a:lnTo>
                  <a:pt x="627" y="278"/>
                </a:lnTo>
                <a:lnTo>
                  <a:pt x="634" y="281"/>
                </a:lnTo>
                <a:lnTo>
                  <a:pt x="644" y="275"/>
                </a:lnTo>
                <a:lnTo>
                  <a:pt x="654" y="266"/>
                </a:lnTo>
                <a:lnTo>
                  <a:pt x="661" y="257"/>
                </a:lnTo>
                <a:lnTo>
                  <a:pt x="666" y="247"/>
                </a:lnTo>
                <a:lnTo>
                  <a:pt x="671" y="234"/>
                </a:lnTo>
                <a:lnTo>
                  <a:pt x="673" y="223"/>
                </a:lnTo>
                <a:lnTo>
                  <a:pt x="677" y="210"/>
                </a:lnTo>
                <a:lnTo>
                  <a:pt x="678" y="196"/>
                </a:lnTo>
                <a:lnTo>
                  <a:pt x="679" y="182"/>
                </a:lnTo>
                <a:lnTo>
                  <a:pt x="680" y="170"/>
                </a:lnTo>
                <a:lnTo>
                  <a:pt x="681" y="156"/>
                </a:lnTo>
                <a:lnTo>
                  <a:pt x="681" y="143"/>
                </a:lnTo>
                <a:lnTo>
                  <a:pt x="704" y="158"/>
                </a:lnTo>
                <a:lnTo>
                  <a:pt x="734" y="166"/>
                </a:lnTo>
                <a:lnTo>
                  <a:pt x="769" y="170"/>
                </a:lnTo>
                <a:lnTo>
                  <a:pt x="805" y="170"/>
                </a:lnTo>
                <a:lnTo>
                  <a:pt x="843" y="170"/>
                </a:lnTo>
                <a:lnTo>
                  <a:pt x="880" y="171"/>
                </a:lnTo>
                <a:lnTo>
                  <a:pt x="914" y="174"/>
                </a:lnTo>
                <a:lnTo>
                  <a:pt x="943" y="182"/>
                </a:lnTo>
                <a:lnTo>
                  <a:pt x="966" y="196"/>
                </a:lnTo>
                <a:lnTo>
                  <a:pt x="980" y="219"/>
                </a:lnTo>
                <a:lnTo>
                  <a:pt x="983" y="252"/>
                </a:lnTo>
                <a:lnTo>
                  <a:pt x="973" y="297"/>
                </a:lnTo>
                <a:lnTo>
                  <a:pt x="952" y="312"/>
                </a:lnTo>
                <a:lnTo>
                  <a:pt x="931" y="323"/>
                </a:lnTo>
                <a:lnTo>
                  <a:pt x="908" y="331"/>
                </a:lnTo>
                <a:lnTo>
                  <a:pt x="885" y="336"/>
                </a:lnTo>
                <a:lnTo>
                  <a:pt x="860" y="339"/>
                </a:lnTo>
                <a:lnTo>
                  <a:pt x="835" y="340"/>
                </a:lnTo>
                <a:lnTo>
                  <a:pt x="810" y="340"/>
                </a:lnTo>
                <a:lnTo>
                  <a:pt x="785" y="340"/>
                </a:lnTo>
                <a:lnTo>
                  <a:pt x="759" y="339"/>
                </a:lnTo>
                <a:lnTo>
                  <a:pt x="734" y="337"/>
                </a:lnTo>
                <a:lnTo>
                  <a:pt x="708" y="337"/>
                </a:lnTo>
                <a:lnTo>
                  <a:pt x="681" y="339"/>
                </a:lnTo>
                <a:lnTo>
                  <a:pt x="681" y="341"/>
                </a:lnTo>
                <a:lnTo>
                  <a:pt x="680" y="342"/>
                </a:lnTo>
                <a:lnTo>
                  <a:pt x="679" y="343"/>
                </a:lnTo>
                <a:lnTo>
                  <a:pt x="678" y="345"/>
                </a:lnTo>
                <a:lnTo>
                  <a:pt x="677" y="347"/>
                </a:lnTo>
                <a:lnTo>
                  <a:pt x="675" y="348"/>
                </a:lnTo>
                <a:lnTo>
                  <a:pt x="674" y="349"/>
                </a:lnTo>
                <a:lnTo>
                  <a:pt x="674" y="351"/>
                </a:lnTo>
                <a:lnTo>
                  <a:pt x="673" y="352"/>
                </a:lnTo>
                <a:lnTo>
                  <a:pt x="673" y="355"/>
                </a:lnTo>
                <a:lnTo>
                  <a:pt x="673" y="356"/>
                </a:lnTo>
                <a:lnTo>
                  <a:pt x="673" y="357"/>
                </a:lnTo>
                <a:lnTo>
                  <a:pt x="677" y="362"/>
                </a:lnTo>
                <a:lnTo>
                  <a:pt x="679" y="364"/>
                </a:lnTo>
                <a:lnTo>
                  <a:pt x="682" y="365"/>
                </a:lnTo>
                <a:lnTo>
                  <a:pt x="685" y="365"/>
                </a:lnTo>
                <a:lnTo>
                  <a:pt x="688" y="365"/>
                </a:lnTo>
                <a:lnTo>
                  <a:pt x="690" y="364"/>
                </a:lnTo>
                <a:lnTo>
                  <a:pt x="694" y="363"/>
                </a:lnTo>
                <a:lnTo>
                  <a:pt x="697" y="362"/>
                </a:lnTo>
                <a:lnTo>
                  <a:pt x="701" y="360"/>
                </a:lnTo>
                <a:lnTo>
                  <a:pt x="704" y="360"/>
                </a:lnTo>
                <a:lnTo>
                  <a:pt x="708" y="360"/>
                </a:lnTo>
                <a:lnTo>
                  <a:pt x="711" y="360"/>
                </a:lnTo>
                <a:lnTo>
                  <a:pt x="698" y="386"/>
                </a:lnTo>
                <a:lnTo>
                  <a:pt x="685" y="411"/>
                </a:lnTo>
                <a:lnTo>
                  <a:pt x="670" y="434"/>
                </a:lnTo>
                <a:lnTo>
                  <a:pt x="655" y="458"/>
                </a:lnTo>
                <a:lnTo>
                  <a:pt x="640" y="480"/>
                </a:lnTo>
                <a:lnTo>
                  <a:pt x="624" y="503"/>
                </a:lnTo>
                <a:lnTo>
                  <a:pt x="608" y="525"/>
                </a:lnTo>
                <a:lnTo>
                  <a:pt x="590" y="545"/>
                </a:lnTo>
                <a:lnTo>
                  <a:pt x="573" y="567"/>
                </a:lnTo>
                <a:lnTo>
                  <a:pt x="554" y="587"/>
                </a:lnTo>
                <a:lnTo>
                  <a:pt x="534" y="607"/>
                </a:lnTo>
                <a:lnTo>
                  <a:pt x="513" y="626"/>
                </a:lnTo>
                <a:lnTo>
                  <a:pt x="523" y="626"/>
                </a:lnTo>
                <a:lnTo>
                  <a:pt x="531" y="622"/>
                </a:lnTo>
                <a:lnTo>
                  <a:pt x="539" y="619"/>
                </a:lnTo>
                <a:lnTo>
                  <a:pt x="546" y="613"/>
                </a:lnTo>
                <a:lnTo>
                  <a:pt x="553" y="606"/>
                </a:lnTo>
                <a:lnTo>
                  <a:pt x="561" y="599"/>
                </a:lnTo>
                <a:lnTo>
                  <a:pt x="567" y="591"/>
                </a:lnTo>
                <a:lnTo>
                  <a:pt x="574" y="584"/>
                </a:lnTo>
                <a:lnTo>
                  <a:pt x="582" y="576"/>
                </a:lnTo>
                <a:lnTo>
                  <a:pt x="589" y="569"/>
                </a:lnTo>
                <a:lnTo>
                  <a:pt x="597" y="563"/>
                </a:lnTo>
                <a:lnTo>
                  <a:pt x="604" y="557"/>
                </a:lnTo>
                <a:lnTo>
                  <a:pt x="613" y="565"/>
                </a:lnTo>
                <a:lnTo>
                  <a:pt x="621" y="572"/>
                </a:lnTo>
                <a:lnTo>
                  <a:pt x="631" y="579"/>
                </a:lnTo>
                <a:lnTo>
                  <a:pt x="640" y="584"/>
                </a:lnTo>
                <a:lnTo>
                  <a:pt x="649" y="591"/>
                </a:lnTo>
                <a:lnTo>
                  <a:pt x="659" y="597"/>
                </a:lnTo>
                <a:lnTo>
                  <a:pt x="670" y="602"/>
                </a:lnTo>
                <a:lnTo>
                  <a:pt x="679" y="607"/>
                </a:lnTo>
                <a:lnTo>
                  <a:pt x="689" y="612"/>
                </a:lnTo>
                <a:lnTo>
                  <a:pt x="700" y="618"/>
                </a:lnTo>
                <a:lnTo>
                  <a:pt x="710" y="622"/>
                </a:lnTo>
                <a:lnTo>
                  <a:pt x="719" y="626"/>
                </a:lnTo>
                <a:lnTo>
                  <a:pt x="720" y="637"/>
                </a:lnTo>
                <a:lnTo>
                  <a:pt x="719" y="649"/>
                </a:lnTo>
                <a:lnTo>
                  <a:pt x="718" y="659"/>
                </a:lnTo>
                <a:lnTo>
                  <a:pt x="716" y="669"/>
                </a:lnTo>
                <a:lnTo>
                  <a:pt x="713" y="680"/>
                </a:lnTo>
                <a:lnTo>
                  <a:pt x="710" y="689"/>
                </a:lnTo>
                <a:lnTo>
                  <a:pt x="705" y="698"/>
                </a:lnTo>
                <a:lnTo>
                  <a:pt x="701" y="707"/>
                </a:lnTo>
                <a:lnTo>
                  <a:pt x="696" y="716"/>
                </a:lnTo>
                <a:lnTo>
                  <a:pt x="690" y="724"/>
                </a:lnTo>
                <a:lnTo>
                  <a:pt x="685" y="734"/>
                </a:lnTo>
                <a:lnTo>
                  <a:pt x="678" y="741"/>
                </a:lnTo>
                <a:lnTo>
                  <a:pt x="674" y="743"/>
                </a:lnTo>
                <a:lnTo>
                  <a:pt x="670" y="745"/>
                </a:lnTo>
                <a:lnTo>
                  <a:pt x="665" y="746"/>
                </a:lnTo>
                <a:lnTo>
                  <a:pt x="661" y="749"/>
                </a:lnTo>
                <a:lnTo>
                  <a:pt x="656" y="750"/>
                </a:lnTo>
                <a:lnTo>
                  <a:pt x="651" y="752"/>
                </a:lnTo>
                <a:lnTo>
                  <a:pt x="648" y="753"/>
                </a:lnTo>
                <a:lnTo>
                  <a:pt x="643" y="757"/>
                </a:lnTo>
                <a:lnTo>
                  <a:pt x="640" y="759"/>
                </a:lnTo>
                <a:lnTo>
                  <a:pt x="638" y="762"/>
                </a:lnTo>
                <a:lnTo>
                  <a:pt x="634" y="766"/>
                </a:lnTo>
                <a:lnTo>
                  <a:pt x="632" y="770"/>
                </a:lnTo>
                <a:lnTo>
                  <a:pt x="633" y="781"/>
                </a:lnTo>
                <a:lnTo>
                  <a:pt x="633" y="791"/>
                </a:lnTo>
                <a:lnTo>
                  <a:pt x="633" y="801"/>
                </a:lnTo>
                <a:lnTo>
                  <a:pt x="632" y="812"/>
                </a:lnTo>
                <a:lnTo>
                  <a:pt x="631" y="821"/>
                </a:lnTo>
                <a:lnTo>
                  <a:pt x="628" y="830"/>
                </a:lnTo>
                <a:lnTo>
                  <a:pt x="626" y="839"/>
                </a:lnTo>
                <a:lnTo>
                  <a:pt x="623" y="847"/>
                </a:lnTo>
                <a:lnTo>
                  <a:pt x="619" y="855"/>
                </a:lnTo>
                <a:lnTo>
                  <a:pt x="616" y="863"/>
                </a:lnTo>
                <a:lnTo>
                  <a:pt x="610" y="871"/>
                </a:lnTo>
                <a:lnTo>
                  <a:pt x="604" y="877"/>
                </a:lnTo>
                <a:lnTo>
                  <a:pt x="600" y="883"/>
                </a:lnTo>
                <a:lnTo>
                  <a:pt x="594" y="886"/>
                </a:lnTo>
                <a:lnTo>
                  <a:pt x="588" y="890"/>
                </a:lnTo>
                <a:lnTo>
                  <a:pt x="582" y="893"/>
                </a:lnTo>
                <a:lnTo>
                  <a:pt x="576" y="896"/>
                </a:lnTo>
                <a:lnTo>
                  <a:pt x="570" y="898"/>
                </a:lnTo>
                <a:lnTo>
                  <a:pt x="563" y="900"/>
                </a:lnTo>
                <a:lnTo>
                  <a:pt x="556" y="901"/>
                </a:lnTo>
                <a:lnTo>
                  <a:pt x="549" y="902"/>
                </a:lnTo>
                <a:lnTo>
                  <a:pt x="542" y="904"/>
                </a:lnTo>
                <a:lnTo>
                  <a:pt x="535" y="905"/>
                </a:lnTo>
                <a:lnTo>
                  <a:pt x="527" y="905"/>
                </a:lnTo>
                <a:lnTo>
                  <a:pt x="478" y="889"/>
                </a:lnTo>
                <a:lnTo>
                  <a:pt x="434" y="866"/>
                </a:lnTo>
                <a:lnTo>
                  <a:pt x="395" y="838"/>
                </a:lnTo>
                <a:lnTo>
                  <a:pt x="359" y="806"/>
                </a:lnTo>
                <a:lnTo>
                  <a:pt x="327" y="772"/>
                </a:lnTo>
                <a:lnTo>
                  <a:pt x="296" y="735"/>
                </a:lnTo>
                <a:lnTo>
                  <a:pt x="266" y="698"/>
                </a:lnTo>
                <a:lnTo>
                  <a:pt x="234" y="661"/>
                </a:lnTo>
                <a:lnTo>
                  <a:pt x="201" y="627"/>
                </a:lnTo>
                <a:lnTo>
                  <a:pt x="164" y="594"/>
                </a:lnTo>
                <a:lnTo>
                  <a:pt x="123" y="565"/>
                </a:lnTo>
                <a:lnTo>
                  <a:pt x="76" y="541"/>
                </a:lnTo>
                <a:lnTo>
                  <a:pt x="76" y="538"/>
                </a:lnTo>
                <a:lnTo>
                  <a:pt x="75" y="535"/>
                </a:lnTo>
                <a:lnTo>
                  <a:pt x="73" y="533"/>
                </a:lnTo>
                <a:lnTo>
                  <a:pt x="71" y="530"/>
                </a:lnTo>
                <a:lnTo>
                  <a:pt x="69" y="528"/>
                </a:lnTo>
                <a:lnTo>
                  <a:pt x="65" y="527"/>
                </a:lnTo>
                <a:lnTo>
                  <a:pt x="63" y="526"/>
                </a:lnTo>
                <a:lnTo>
                  <a:pt x="60" y="525"/>
                </a:lnTo>
                <a:lnTo>
                  <a:pt x="56" y="522"/>
                </a:lnTo>
                <a:lnTo>
                  <a:pt x="53" y="521"/>
                </a:lnTo>
                <a:lnTo>
                  <a:pt x="49" y="520"/>
                </a:lnTo>
                <a:lnTo>
                  <a:pt x="46" y="519"/>
                </a:lnTo>
                <a:lnTo>
                  <a:pt x="45" y="523"/>
                </a:lnTo>
                <a:lnTo>
                  <a:pt x="43" y="527"/>
                </a:lnTo>
                <a:lnTo>
                  <a:pt x="40" y="529"/>
                </a:lnTo>
                <a:lnTo>
                  <a:pt x="37" y="530"/>
                </a:lnTo>
                <a:lnTo>
                  <a:pt x="33" y="532"/>
                </a:lnTo>
                <a:lnTo>
                  <a:pt x="29" y="532"/>
                </a:lnTo>
                <a:lnTo>
                  <a:pt x="24" y="532"/>
                </a:lnTo>
                <a:lnTo>
                  <a:pt x="19" y="530"/>
                </a:lnTo>
                <a:lnTo>
                  <a:pt x="16" y="530"/>
                </a:lnTo>
                <a:lnTo>
                  <a:pt x="11" y="529"/>
                </a:lnTo>
                <a:lnTo>
                  <a:pt x="7" y="529"/>
                </a:lnTo>
                <a:lnTo>
                  <a:pt x="2" y="529"/>
                </a:lnTo>
                <a:lnTo>
                  <a:pt x="1" y="521"/>
                </a:lnTo>
                <a:lnTo>
                  <a:pt x="0" y="513"/>
                </a:lnTo>
                <a:lnTo>
                  <a:pt x="1" y="505"/>
                </a:lnTo>
                <a:lnTo>
                  <a:pt x="2" y="497"/>
                </a:lnTo>
                <a:lnTo>
                  <a:pt x="4" y="489"/>
                </a:lnTo>
                <a:lnTo>
                  <a:pt x="8" y="481"/>
                </a:lnTo>
                <a:lnTo>
                  <a:pt x="11" y="474"/>
                </a:lnTo>
                <a:lnTo>
                  <a:pt x="15" y="466"/>
                </a:lnTo>
                <a:lnTo>
                  <a:pt x="18" y="458"/>
                </a:lnTo>
                <a:lnTo>
                  <a:pt x="22" y="450"/>
                </a:lnTo>
                <a:lnTo>
                  <a:pt x="24" y="442"/>
                </a:lnTo>
                <a:lnTo>
                  <a:pt x="26" y="434"/>
                </a:lnTo>
                <a:lnTo>
                  <a:pt x="30" y="437"/>
                </a:lnTo>
                <a:lnTo>
                  <a:pt x="60" y="407"/>
                </a:lnTo>
                <a:lnTo>
                  <a:pt x="62" y="413"/>
                </a:lnTo>
                <a:lnTo>
                  <a:pt x="64" y="418"/>
                </a:lnTo>
                <a:lnTo>
                  <a:pt x="64" y="424"/>
                </a:lnTo>
                <a:lnTo>
                  <a:pt x="65" y="429"/>
                </a:lnTo>
                <a:lnTo>
                  <a:pt x="65" y="435"/>
                </a:lnTo>
                <a:lnTo>
                  <a:pt x="65" y="440"/>
                </a:lnTo>
                <a:lnTo>
                  <a:pt x="65" y="445"/>
                </a:lnTo>
                <a:lnTo>
                  <a:pt x="65" y="451"/>
                </a:lnTo>
                <a:lnTo>
                  <a:pt x="65" y="457"/>
                </a:lnTo>
                <a:lnTo>
                  <a:pt x="65" y="463"/>
                </a:lnTo>
                <a:lnTo>
                  <a:pt x="66" y="467"/>
                </a:lnTo>
                <a:lnTo>
                  <a:pt x="68" y="472"/>
                </a:lnTo>
                <a:lnTo>
                  <a:pt x="71" y="473"/>
                </a:lnTo>
                <a:lnTo>
                  <a:pt x="73" y="472"/>
                </a:lnTo>
                <a:lnTo>
                  <a:pt x="76" y="472"/>
                </a:lnTo>
                <a:lnTo>
                  <a:pt x="78" y="471"/>
                </a:lnTo>
                <a:lnTo>
                  <a:pt x="80" y="468"/>
                </a:lnTo>
                <a:lnTo>
                  <a:pt x="83" y="467"/>
                </a:lnTo>
                <a:lnTo>
                  <a:pt x="85" y="465"/>
                </a:lnTo>
                <a:lnTo>
                  <a:pt x="86" y="463"/>
                </a:lnTo>
                <a:lnTo>
                  <a:pt x="88" y="460"/>
                </a:lnTo>
                <a:lnTo>
                  <a:pt x="89" y="458"/>
                </a:lnTo>
                <a:lnTo>
                  <a:pt x="91" y="456"/>
                </a:lnTo>
                <a:lnTo>
                  <a:pt x="92" y="453"/>
                </a:lnTo>
                <a:lnTo>
                  <a:pt x="92" y="450"/>
                </a:lnTo>
                <a:lnTo>
                  <a:pt x="94" y="453"/>
                </a:lnTo>
                <a:lnTo>
                  <a:pt x="94" y="456"/>
                </a:lnTo>
                <a:lnTo>
                  <a:pt x="94" y="460"/>
                </a:lnTo>
                <a:lnTo>
                  <a:pt x="94" y="464"/>
                </a:lnTo>
                <a:lnTo>
                  <a:pt x="93" y="468"/>
                </a:lnTo>
                <a:lnTo>
                  <a:pt x="92" y="472"/>
                </a:lnTo>
                <a:lnTo>
                  <a:pt x="92" y="476"/>
                </a:lnTo>
                <a:lnTo>
                  <a:pt x="92" y="481"/>
                </a:lnTo>
                <a:lnTo>
                  <a:pt x="93" y="484"/>
                </a:lnTo>
                <a:lnTo>
                  <a:pt x="94" y="489"/>
                </a:lnTo>
                <a:lnTo>
                  <a:pt x="96" y="492"/>
                </a:lnTo>
                <a:lnTo>
                  <a:pt x="99" y="495"/>
                </a:lnTo>
                <a:lnTo>
                  <a:pt x="115" y="472"/>
                </a:lnTo>
                <a:lnTo>
                  <a:pt x="116" y="479"/>
                </a:lnTo>
                <a:lnTo>
                  <a:pt x="116" y="484"/>
                </a:lnTo>
                <a:lnTo>
                  <a:pt x="118" y="490"/>
                </a:lnTo>
                <a:lnTo>
                  <a:pt x="119" y="495"/>
                </a:lnTo>
                <a:lnTo>
                  <a:pt x="122" y="501"/>
                </a:lnTo>
                <a:lnTo>
                  <a:pt x="125" y="505"/>
                </a:lnTo>
                <a:lnTo>
                  <a:pt x="129" y="509"/>
                </a:lnTo>
                <a:lnTo>
                  <a:pt x="132" y="513"/>
                </a:lnTo>
                <a:lnTo>
                  <a:pt x="137" y="515"/>
                </a:lnTo>
                <a:lnTo>
                  <a:pt x="141" y="518"/>
                </a:lnTo>
                <a:lnTo>
                  <a:pt x="147" y="519"/>
                </a:lnTo>
                <a:lnTo>
                  <a:pt x="153" y="519"/>
                </a:lnTo>
                <a:lnTo>
                  <a:pt x="157" y="520"/>
                </a:lnTo>
                <a:lnTo>
                  <a:pt x="162" y="519"/>
                </a:lnTo>
                <a:lnTo>
                  <a:pt x="166" y="519"/>
                </a:lnTo>
                <a:lnTo>
                  <a:pt x="171" y="519"/>
                </a:lnTo>
                <a:lnTo>
                  <a:pt x="176" y="519"/>
                </a:lnTo>
                <a:lnTo>
                  <a:pt x="180" y="518"/>
                </a:lnTo>
                <a:lnTo>
                  <a:pt x="185" y="517"/>
                </a:lnTo>
                <a:lnTo>
                  <a:pt x="188" y="514"/>
                </a:lnTo>
                <a:lnTo>
                  <a:pt x="192" y="512"/>
                </a:lnTo>
                <a:lnTo>
                  <a:pt x="195" y="509"/>
                </a:lnTo>
                <a:lnTo>
                  <a:pt x="197" y="505"/>
                </a:lnTo>
                <a:lnTo>
                  <a:pt x="199" y="499"/>
                </a:lnTo>
                <a:lnTo>
                  <a:pt x="191" y="445"/>
                </a:lnTo>
                <a:lnTo>
                  <a:pt x="197" y="451"/>
                </a:lnTo>
                <a:lnTo>
                  <a:pt x="204" y="456"/>
                </a:lnTo>
                <a:lnTo>
                  <a:pt x="211" y="459"/>
                </a:lnTo>
                <a:lnTo>
                  <a:pt x="219" y="463"/>
                </a:lnTo>
                <a:lnTo>
                  <a:pt x="227" y="466"/>
                </a:lnTo>
                <a:lnTo>
                  <a:pt x="235" y="470"/>
                </a:lnTo>
                <a:lnTo>
                  <a:pt x="243" y="472"/>
                </a:lnTo>
                <a:lnTo>
                  <a:pt x="251" y="473"/>
                </a:lnTo>
                <a:lnTo>
                  <a:pt x="260" y="474"/>
                </a:lnTo>
                <a:lnTo>
                  <a:pt x="268" y="474"/>
                </a:lnTo>
                <a:lnTo>
                  <a:pt x="276" y="474"/>
                </a:lnTo>
                <a:lnTo>
                  <a:pt x="284" y="472"/>
                </a:lnTo>
                <a:lnTo>
                  <a:pt x="280" y="467"/>
                </a:lnTo>
                <a:lnTo>
                  <a:pt x="276" y="464"/>
                </a:lnTo>
                <a:lnTo>
                  <a:pt x="271" y="460"/>
                </a:lnTo>
                <a:lnTo>
                  <a:pt x="265" y="458"/>
                </a:lnTo>
                <a:lnTo>
                  <a:pt x="258" y="456"/>
                </a:lnTo>
                <a:lnTo>
                  <a:pt x="253" y="453"/>
                </a:lnTo>
                <a:lnTo>
                  <a:pt x="246" y="451"/>
                </a:lnTo>
                <a:lnTo>
                  <a:pt x="239" y="450"/>
                </a:lnTo>
                <a:lnTo>
                  <a:pt x="232" y="448"/>
                </a:lnTo>
                <a:lnTo>
                  <a:pt x="226" y="445"/>
                </a:lnTo>
                <a:lnTo>
                  <a:pt x="219" y="442"/>
                </a:lnTo>
                <a:lnTo>
                  <a:pt x="214" y="437"/>
                </a:lnTo>
                <a:lnTo>
                  <a:pt x="209" y="428"/>
                </a:lnTo>
                <a:lnTo>
                  <a:pt x="206" y="419"/>
                </a:lnTo>
                <a:lnTo>
                  <a:pt x="202" y="410"/>
                </a:lnTo>
                <a:lnTo>
                  <a:pt x="199" y="399"/>
                </a:lnTo>
                <a:lnTo>
                  <a:pt x="197" y="390"/>
                </a:lnTo>
                <a:lnTo>
                  <a:pt x="195" y="380"/>
                </a:lnTo>
                <a:lnTo>
                  <a:pt x="195" y="370"/>
                </a:lnTo>
                <a:lnTo>
                  <a:pt x="195" y="360"/>
                </a:lnTo>
                <a:lnTo>
                  <a:pt x="196" y="350"/>
                </a:lnTo>
                <a:lnTo>
                  <a:pt x="200" y="340"/>
                </a:lnTo>
                <a:lnTo>
                  <a:pt x="203" y="329"/>
                </a:lnTo>
                <a:lnTo>
                  <a:pt x="207" y="319"/>
                </a:lnTo>
                <a:lnTo>
                  <a:pt x="210" y="313"/>
                </a:lnTo>
                <a:lnTo>
                  <a:pt x="214" y="308"/>
                </a:lnTo>
                <a:lnTo>
                  <a:pt x="218" y="302"/>
                </a:lnTo>
                <a:lnTo>
                  <a:pt x="223" y="297"/>
                </a:lnTo>
                <a:lnTo>
                  <a:pt x="228" y="294"/>
                </a:lnTo>
                <a:lnTo>
                  <a:pt x="234" y="290"/>
                </a:lnTo>
                <a:lnTo>
                  <a:pt x="240" y="288"/>
                </a:lnTo>
                <a:lnTo>
                  <a:pt x="247" y="286"/>
                </a:lnTo>
                <a:lnTo>
                  <a:pt x="254" y="286"/>
                </a:lnTo>
                <a:lnTo>
                  <a:pt x="261" y="286"/>
                </a:lnTo>
                <a:lnTo>
                  <a:pt x="269" y="287"/>
                </a:lnTo>
                <a:lnTo>
                  <a:pt x="276" y="289"/>
                </a:lnTo>
                <a:lnTo>
                  <a:pt x="282" y="292"/>
                </a:lnTo>
                <a:lnTo>
                  <a:pt x="288" y="295"/>
                </a:lnTo>
                <a:lnTo>
                  <a:pt x="293" y="300"/>
                </a:lnTo>
                <a:lnTo>
                  <a:pt x="299" y="305"/>
                </a:lnTo>
                <a:lnTo>
                  <a:pt x="303" y="310"/>
                </a:lnTo>
                <a:lnTo>
                  <a:pt x="308" y="316"/>
                </a:lnTo>
                <a:lnTo>
                  <a:pt x="312" y="320"/>
                </a:lnTo>
                <a:lnTo>
                  <a:pt x="317" y="324"/>
                </a:lnTo>
                <a:lnTo>
                  <a:pt x="322" y="327"/>
                </a:lnTo>
                <a:lnTo>
                  <a:pt x="326" y="328"/>
                </a:lnTo>
                <a:lnTo>
                  <a:pt x="332" y="327"/>
                </a:lnTo>
                <a:lnTo>
                  <a:pt x="337" y="323"/>
                </a:lnTo>
                <a:lnTo>
                  <a:pt x="334" y="314"/>
                </a:lnTo>
                <a:lnTo>
                  <a:pt x="330" y="308"/>
                </a:lnTo>
                <a:lnTo>
                  <a:pt x="324" y="300"/>
                </a:lnTo>
                <a:lnTo>
                  <a:pt x="318" y="293"/>
                </a:lnTo>
                <a:lnTo>
                  <a:pt x="310" y="287"/>
                </a:lnTo>
                <a:lnTo>
                  <a:pt x="303" y="280"/>
                </a:lnTo>
                <a:lnTo>
                  <a:pt x="294" y="275"/>
                </a:lnTo>
                <a:lnTo>
                  <a:pt x="286" y="271"/>
                </a:lnTo>
                <a:lnTo>
                  <a:pt x="277" y="266"/>
                </a:lnTo>
                <a:lnTo>
                  <a:pt x="268" y="263"/>
                </a:lnTo>
                <a:lnTo>
                  <a:pt x="258" y="261"/>
                </a:lnTo>
                <a:lnTo>
                  <a:pt x="248" y="258"/>
                </a:lnTo>
                <a:lnTo>
                  <a:pt x="237" y="262"/>
                </a:lnTo>
                <a:lnTo>
                  <a:pt x="234" y="257"/>
                </a:lnTo>
                <a:lnTo>
                  <a:pt x="230" y="255"/>
                </a:lnTo>
                <a:lnTo>
                  <a:pt x="224" y="252"/>
                </a:lnTo>
                <a:lnTo>
                  <a:pt x="217" y="251"/>
                </a:lnTo>
                <a:lnTo>
                  <a:pt x="210" y="250"/>
                </a:lnTo>
                <a:lnTo>
                  <a:pt x="203" y="250"/>
                </a:lnTo>
                <a:lnTo>
                  <a:pt x="195" y="249"/>
                </a:lnTo>
                <a:lnTo>
                  <a:pt x="188" y="247"/>
                </a:lnTo>
                <a:lnTo>
                  <a:pt x="183" y="244"/>
                </a:lnTo>
                <a:lnTo>
                  <a:pt x="177" y="241"/>
                </a:lnTo>
                <a:lnTo>
                  <a:pt x="172" y="235"/>
                </a:lnTo>
                <a:lnTo>
                  <a:pt x="169" y="227"/>
                </a:lnTo>
                <a:lnTo>
                  <a:pt x="168" y="216"/>
                </a:lnTo>
                <a:lnTo>
                  <a:pt x="169" y="203"/>
                </a:lnTo>
                <a:lnTo>
                  <a:pt x="171" y="192"/>
                </a:lnTo>
                <a:lnTo>
                  <a:pt x="176" y="180"/>
                </a:lnTo>
                <a:lnTo>
                  <a:pt x="183" y="170"/>
                </a:lnTo>
                <a:lnTo>
                  <a:pt x="189" y="158"/>
                </a:lnTo>
                <a:lnTo>
                  <a:pt x="197" y="149"/>
                </a:lnTo>
                <a:lnTo>
                  <a:pt x="207" y="139"/>
                </a:lnTo>
                <a:lnTo>
                  <a:pt x="215" y="130"/>
                </a:lnTo>
                <a:lnTo>
                  <a:pt x="223" y="122"/>
                </a:lnTo>
                <a:lnTo>
                  <a:pt x="231" y="114"/>
                </a:lnTo>
                <a:lnTo>
                  <a:pt x="237" y="105"/>
                </a:lnTo>
                <a:lnTo>
                  <a:pt x="253" y="88"/>
                </a:lnTo>
                <a:lnTo>
                  <a:pt x="271" y="71"/>
                </a:lnTo>
                <a:lnTo>
                  <a:pt x="289" y="55"/>
                </a:lnTo>
                <a:lnTo>
                  <a:pt x="310" y="40"/>
                </a:lnTo>
                <a:lnTo>
                  <a:pt x="332" y="27"/>
                </a:lnTo>
                <a:lnTo>
                  <a:pt x="354" y="17"/>
                </a:lnTo>
                <a:lnTo>
                  <a:pt x="377" y="9"/>
                </a:lnTo>
                <a:lnTo>
                  <a:pt x="401" y="3"/>
                </a:lnTo>
                <a:lnTo>
                  <a:pt x="425" y="0"/>
                </a:lnTo>
                <a:lnTo>
                  <a:pt x="450" y="0"/>
                </a:lnTo>
                <a:lnTo>
                  <a:pt x="476" y="3"/>
                </a:lnTo>
                <a:lnTo>
                  <a:pt x="501" y="10"/>
                </a:lnTo>
                <a:lnTo>
                  <a:pt x="511" y="12"/>
                </a:lnTo>
                <a:lnTo>
                  <a:pt x="520" y="15"/>
                </a:lnTo>
                <a:lnTo>
                  <a:pt x="530" y="18"/>
                </a:lnTo>
                <a:lnTo>
                  <a:pt x="539" y="23"/>
                </a:lnTo>
                <a:lnTo>
                  <a:pt x="548" y="27"/>
                </a:lnTo>
                <a:lnTo>
                  <a:pt x="556" y="32"/>
                </a:lnTo>
                <a:lnTo>
                  <a:pt x="565" y="38"/>
                </a:lnTo>
                <a:lnTo>
                  <a:pt x="573" y="43"/>
                </a:lnTo>
                <a:lnTo>
                  <a:pt x="582" y="49"/>
                </a:lnTo>
                <a:lnTo>
                  <a:pt x="590" y="55"/>
                </a:lnTo>
                <a:lnTo>
                  <a:pt x="598" y="61"/>
                </a:lnTo>
                <a:lnTo>
                  <a:pt x="605" y="66"/>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2" name="Freeform 14"/>
          <p:cNvSpPr>
            <a:spLocks/>
          </p:cNvSpPr>
          <p:nvPr/>
        </p:nvSpPr>
        <p:spPr bwMode="auto">
          <a:xfrm>
            <a:off x="6584950" y="3524250"/>
            <a:ext cx="20638" cy="39688"/>
          </a:xfrm>
          <a:custGeom>
            <a:avLst/>
            <a:gdLst>
              <a:gd name="T0" fmla="*/ 27 w 27"/>
              <a:gd name="T1" fmla="*/ 51 h 51"/>
              <a:gd name="T2" fmla="*/ 24 w 27"/>
              <a:gd name="T3" fmla="*/ 48 h 51"/>
              <a:gd name="T4" fmla="*/ 20 w 27"/>
              <a:gd name="T5" fmla="*/ 44 h 51"/>
              <a:gd name="T6" fmla="*/ 16 w 27"/>
              <a:gd name="T7" fmla="*/ 41 h 51"/>
              <a:gd name="T8" fmla="*/ 12 w 27"/>
              <a:gd name="T9" fmla="*/ 37 h 51"/>
              <a:gd name="T10" fmla="*/ 8 w 27"/>
              <a:gd name="T11" fmla="*/ 33 h 51"/>
              <a:gd name="T12" fmla="*/ 5 w 27"/>
              <a:gd name="T13" fmla="*/ 28 h 51"/>
              <a:gd name="T14" fmla="*/ 3 w 27"/>
              <a:gd name="T15" fmla="*/ 25 h 51"/>
              <a:gd name="T16" fmla="*/ 0 w 27"/>
              <a:gd name="T17" fmla="*/ 20 h 51"/>
              <a:gd name="T18" fmla="*/ 0 w 27"/>
              <a:gd name="T19" fmla="*/ 15 h 51"/>
              <a:gd name="T20" fmla="*/ 0 w 27"/>
              <a:gd name="T21" fmla="*/ 11 h 51"/>
              <a:gd name="T22" fmla="*/ 4 w 27"/>
              <a:gd name="T23" fmla="*/ 6 h 51"/>
              <a:gd name="T24" fmla="*/ 7 w 27"/>
              <a:gd name="T25" fmla="*/ 0 h 51"/>
              <a:gd name="T26" fmla="*/ 12 w 27"/>
              <a:gd name="T27" fmla="*/ 4 h 51"/>
              <a:gd name="T28" fmla="*/ 15 w 27"/>
              <a:gd name="T29" fmla="*/ 6 h 51"/>
              <a:gd name="T30" fmla="*/ 17 w 27"/>
              <a:gd name="T31" fmla="*/ 11 h 51"/>
              <a:gd name="T32" fmla="*/ 20 w 27"/>
              <a:gd name="T33" fmla="*/ 14 h 51"/>
              <a:gd name="T34" fmla="*/ 21 w 27"/>
              <a:gd name="T35" fmla="*/ 19 h 51"/>
              <a:gd name="T36" fmla="*/ 22 w 27"/>
              <a:gd name="T37" fmla="*/ 23 h 51"/>
              <a:gd name="T38" fmla="*/ 23 w 27"/>
              <a:gd name="T39" fmla="*/ 28 h 51"/>
              <a:gd name="T40" fmla="*/ 24 w 27"/>
              <a:gd name="T41" fmla="*/ 33 h 51"/>
              <a:gd name="T42" fmla="*/ 24 w 27"/>
              <a:gd name="T43" fmla="*/ 37 h 51"/>
              <a:gd name="T44" fmla="*/ 25 w 27"/>
              <a:gd name="T45" fmla="*/ 43 h 51"/>
              <a:gd name="T46" fmla="*/ 27 w 27"/>
              <a:gd name="T47" fmla="*/ 48 h 51"/>
              <a:gd name="T48" fmla="*/ 27 w 27"/>
              <a:gd name="T49" fmla="*/ 51 h 51"/>
              <a:gd name="T50" fmla="*/ 27 w 27"/>
              <a:gd name="T51" fmla="*/ 51 h 5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7"/>
              <a:gd name="T79" fmla="*/ 0 h 51"/>
              <a:gd name="T80" fmla="*/ 27 w 27"/>
              <a:gd name="T81" fmla="*/ 51 h 5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7" h="51">
                <a:moveTo>
                  <a:pt x="27" y="51"/>
                </a:moveTo>
                <a:lnTo>
                  <a:pt x="24" y="48"/>
                </a:lnTo>
                <a:lnTo>
                  <a:pt x="20" y="44"/>
                </a:lnTo>
                <a:lnTo>
                  <a:pt x="16" y="41"/>
                </a:lnTo>
                <a:lnTo>
                  <a:pt x="12" y="37"/>
                </a:lnTo>
                <a:lnTo>
                  <a:pt x="8" y="33"/>
                </a:lnTo>
                <a:lnTo>
                  <a:pt x="5" y="28"/>
                </a:lnTo>
                <a:lnTo>
                  <a:pt x="3" y="25"/>
                </a:lnTo>
                <a:lnTo>
                  <a:pt x="0" y="20"/>
                </a:lnTo>
                <a:lnTo>
                  <a:pt x="0" y="15"/>
                </a:lnTo>
                <a:lnTo>
                  <a:pt x="0" y="11"/>
                </a:lnTo>
                <a:lnTo>
                  <a:pt x="4" y="6"/>
                </a:lnTo>
                <a:lnTo>
                  <a:pt x="7" y="0"/>
                </a:lnTo>
                <a:lnTo>
                  <a:pt x="12" y="4"/>
                </a:lnTo>
                <a:lnTo>
                  <a:pt x="15" y="6"/>
                </a:lnTo>
                <a:lnTo>
                  <a:pt x="17" y="11"/>
                </a:lnTo>
                <a:lnTo>
                  <a:pt x="20" y="14"/>
                </a:lnTo>
                <a:lnTo>
                  <a:pt x="21" y="19"/>
                </a:lnTo>
                <a:lnTo>
                  <a:pt x="22" y="23"/>
                </a:lnTo>
                <a:lnTo>
                  <a:pt x="23" y="28"/>
                </a:lnTo>
                <a:lnTo>
                  <a:pt x="24" y="33"/>
                </a:lnTo>
                <a:lnTo>
                  <a:pt x="24" y="37"/>
                </a:lnTo>
                <a:lnTo>
                  <a:pt x="25" y="43"/>
                </a:lnTo>
                <a:lnTo>
                  <a:pt x="27" y="48"/>
                </a:lnTo>
                <a:lnTo>
                  <a:pt x="27" y="51"/>
                </a:lnTo>
                <a:close/>
              </a:path>
            </a:pathLst>
          </a:custGeom>
          <a:solidFill>
            <a:srgbClr val="66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3" name="Freeform 15"/>
          <p:cNvSpPr>
            <a:spLocks/>
          </p:cNvSpPr>
          <p:nvPr/>
        </p:nvSpPr>
        <p:spPr bwMode="auto">
          <a:xfrm>
            <a:off x="6573839" y="3563938"/>
            <a:ext cx="39687" cy="133350"/>
          </a:xfrm>
          <a:custGeom>
            <a:avLst/>
            <a:gdLst>
              <a:gd name="T0" fmla="*/ 46 w 51"/>
              <a:gd name="T1" fmla="*/ 134 h 168"/>
              <a:gd name="T2" fmla="*/ 46 w 51"/>
              <a:gd name="T3" fmla="*/ 138 h 168"/>
              <a:gd name="T4" fmla="*/ 46 w 51"/>
              <a:gd name="T5" fmla="*/ 141 h 168"/>
              <a:gd name="T6" fmla="*/ 45 w 51"/>
              <a:gd name="T7" fmla="*/ 143 h 168"/>
              <a:gd name="T8" fmla="*/ 43 w 51"/>
              <a:gd name="T9" fmla="*/ 146 h 168"/>
              <a:gd name="T10" fmla="*/ 42 w 51"/>
              <a:gd name="T11" fmla="*/ 149 h 168"/>
              <a:gd name="T12" fmla="*/ 39 w 51"/>
              <a:gd name="T13" fmla="*/ 152 h 168"/>
              <a:gd name="T14" fmla="*/ 38 w 51"/>
              <a:gd name="T15" fmla="*/ 154 h 168"/>
              <a:gd name="T16" fmla="*/ 36 w 51"/>
              <a:gd name="T17" fmla="*/ 157 h 168"/>
              <a:gd name="T18" fmla="*/ 35 w 51"/>
              <a:gd name="T19" fmla="*/ 160 h 168"/>
              <a:gd name="T20" fmla="*/ 32 w 51"/>
              <a:gd name="T21" fmla="*/ 162 h 168"/>
              <a:gd name="T22" fmla="*/ 31 w 51"/>
              <a:gd name="T23" fmla="*/ 165 h 168"/>
              <a:gd name="T24" fmla="*/ 30 w 51"/>
              <a:gd name="T25" fmla="*/ 168 h 168"/>
              <a:gd name="T26" fmla="*/ 27 w 51"/>
              <a:gd name="T27" fmla="*/ 164 h 168"/>
              <a:gd name="T28" fmla="*/ 22 w 51"/>
              <a:gd name="T29" fmla="*/ 161 h 168"/>
              <a:gd name="T30" fmla="*/ 19 w 51"/>
              <a:gd name="T31" fmla="*/ 155 h 168"/>
              <a:gd name="T32" fmla="*/ 16 w 51"/>
              <a:gd name="T33" fmla="*/ 149 h 168"/>
              <a:gd name="T34" fmla="*/ 13 w 51"/>
              <a:gd name="T35" fmla="*/ 143 h 168"/>
              <a:gd name="T36" fmla="*/ 11 w 51"/>
              <a:gd name="T37" fmla="*/ 137 h 168"/>
              <a:gd name="T38" fmla="*/ 9 w 51"/>
              <a:gd name="T39" fmla="*/ 130 h 168"/>
              <a:gd name="T40" fmla="*/ 8 w 51"/>
              <a:gd name="T41" fmla="*/ 123 h 168"/>
              <a:gd name="T42" fmla="*/ 8 w 51"/>
              <a:gd name="T43" fmla="*/ 117 h 168"/>
              <a:gd name="T44" fmla="*/ 7 w 51"/>
              <a:gd name="T45" fmla="*/ 110 h 168"/>
              <a:gd name="T46" fmla="*/ 8 w 51"/>
              <a:gd name="T47" fmla="*/ 103 h 168"/>
              <a:gd name="T48" fmla="*/ 8 w 51"/>
              <a:gd name="T49" fmla="*/ 96 h 168"/>
              <a:gd name="T50" fmla="*/ 6 w 51"/>
              <a:gd name="T51" fmla="*/ 90 h 168"/>
              <a:gd name="T52" fmla="*/ 4 w 51"/>
              <a:gd name="T53" fmla="*/ 83 h 168"/>
              <a:gd name="T54" fmla="*/ 3 w 51"/>
              <a:gd name="T55" fmla="*/ 75 h 168"/>
              <a:gd name="T56" fmla="*/ 1 w 51"/>
              <a:gd name="T57" fmla="*/ 67 h 168"/>
              <a:gd name="T58" fmla="*/ 0 w 51"/>
              <a:gd name="T59" fmla="*/ 57 h 168"/>
              <a:gd name="T60" fmla="*/ 0 w 51"/>
              <a:gd name="T61" fmla="*/ 49 h 168"/>
              <a:gd name="T62" fmla="*/ 0 w 51"/>
              <a:gd name="T63" fmla="*/ 40 h 168"/>
              <a:gd name="T64" fmla="*/ 1 w 51"/>
              <a:gd name="T65" fmla="*/ 32 h 168"/>
              <a:gd name="T66" fmla="*/ 1 w 51"/>
              <a:gd name="T67" fmla="*/ 24 h 168"/>
              <a:gd name="T68" fmla="*/ 3 w 51"/>
              <a:gd name="T69" fmla="*/ 16 h 168"/>
              <a:gd name="T70" fmla="*/ 4 w 51"/>
              <a:gd name="T71" fmla="*/ 8 h 168"/>
              <a:gd name="T72" fmla="*/ 4 w 51"/>
              <a:gd name="T73" fmla="*/ 0 h 168"/>
              <a:gd name="T74" fmla="*/ 18 w 51"/>
              <a:gd name="T75" fmla="*/ 9 h 168"/>
              <a:gd name="T76" fmla="*/ 28 w 51"/>
              <a:gd name="T77" fmla="*/ 18 h 168"/>
              <a:gd name="T78" fmla="*/ 36 w 51"/>
              <a:gd name="T79" fmla="*/ 29 h 168"/>
              <a:gd name="T80" fmla="*/ 42 w 51"/>
              <a:gd name="T81" fmla="*/ 38 h 168"/>
              <a:gd name="T82" fmla="*/ 46 w 51"/>
              <a:gd name="T83" fmla="*/ 48 h 168"/>
              <a:gd name="T84" fmla="*/ 49 w 51"/>
              <a:gd name="T85" fmla="*/ 60 h 168"/>
              <a:gd name="T86" fmla="*/ 50 w 51"/>
              <a:gd name="T87" fmla="*/ 71 h 168"/>
              <a:gd name="T88" fmla="*/ 51 w 51"/>
              <a:gd name="T89" fmla="*/ 83 h 168"/>
              <a:gd name="T90" fmla="*/ 50 w 51"/>
              <a:gd name="T91" fmla="*/ 95 h 168"/>
              <a:gd name="T92" fmla="*/ 49 w 51"/>
              <a:gd name="T93" fmla="*/ 108 h 168"/>
              <a:gd name="T94" fmla="*/ 47 w 51"/>
              <a:gd name="T95" fmla="*/ 121 h 168"/>
              <a:gd name="T96" fmla="*/ 46 w 51"/>
              <a:gd name="T97" fmla="*/ 134 h 168"/>
              <a:gd name="T98" fmla="*/ 46 w 51"/>
              <a:gd name="T99" fmla="*/ 134 h 16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1"/>
              <a:gd name="T151" fmla="*/ 0 h 168"/>
              <a:gd name="T152" fmla="*/ 51 w 51"/>
              <a:gd name="T153" fmla="*/ 168 h 16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1" h="168">
                <a:moveTo>
                  <a:pt x="46" y="134"/>
                </a:moveTo>
                <a:lnTo>
                  <a:pt x="46" y="138"/>
                </a:lnTo>
                <a:lnTo>
                  <a:pt x="46" y="141"/>
                </a:lnTo>
                <a:lnTo>
                  <a:pt x="45" y="143"/>
                </a:lnTo>
                <a:lnTo>
                  <a:pt x="43" y="146"/>
                </a:lnTo>
                <a:lnTo>
                  <a:pt x="42" y="149"/>
                </a:lnTo>
                <a:lnTo>
                  <a:pt x="39" y="152"/>
                </a:lnTo>
                <a:lnTo>
                  <a:pt x="38" y="154"/>
                </a:lnTo>
                <a:lnTo>
                  <a:pt x="36" y="157"/>
                </a:lnTo>
                <a:lnTo>
                  <a:pt x="35" y="160"/>
                </a:lnTo>
                <a:lnTo>
                  <a:pt x="32" y="162"/>
                </a:lnTo>
                <a:lnTo>
                  <a:pt x="31" y="165"/>
                </a:lnTo>
                <a:lnTo>
                  <a:pt x="30" y="168"/>
                </a:lnTo>
                <a:lnTo>
                  <a:pt x="27" y="164"/>
                </a:lnTo>
                <a:lnTo>
                  <a:pt x="22" y="161"/>
                </a:lnTo>
                <a:lnTo>
                  <a:pt x="19" y="155"/>
                </a:lnTo>
                <a:lnTo>
                  <a:pt x="16" y="149"/>
                </a:lnTo>
                <a:lnTo>
                  <a:pt x="13" y="143"/>
                </a:lnTo>
                <a:lnTo>
                  <a:pt x="11" y="137"/>
                </a:lnTo>
                <a:lnTo>
                  <a:pt x="9" y="130"/>
                </a:lnTo>
                <a:lnTo>
                  <a:pt x="8" y="123"/>
                </a:lnTo>
                <a:lnTo>
                  <a:pt x="8" y="117"/>
                </a:lnTo>
                <a:lnTo>
                  <a:pt x="7" y="110"/>
                </a:lnTo>
                <a:lnTo>
                  <a:pt x="8" y="103"/>
                </a:lnTo>
                <a:lnTo>
                  <a:pt x="8" y="96"/>
                </a:lnTo>
                <a:lnTo>
                  <a:pt x="6" y="90"/>
                </a:lnTo>
                <a:lnTo>
                  <a:pt x="4" y="83"/>
                </a:lnTo>
                <a:lnTo>
                  <a:pt x="3" y="75"/>
                </a:lnTo>
                <a:lnTo>
                  <a:pt x="1" y="67"/>
                </a:lnTo>
                <a:lnTo>
                  <a:pt x="0" y="57"/>
                </a:lnTo>
                <a:lnTo>
                  <a:pt x="0" y="49"/>
                </a:lnTo>
                <a:lnTo>
                  <a:pt x="0" y="40"/>
                </a:lnTo>
                <a:lnTo>
                  <a:pt x="1" y="32"/>
                </a:lnTo>
                <a:lnTo>
                  <a:pt x="1" y="24"/>
                </a:lnTo>
                <a:lnTo>
                  <a:pt x="3" y="16"/>
                </a:lnTo>
                <a:lnTo>
                  <a:pt x="4" y="8"/>
                </a:lnTo>
                <a:lnTo>
                  <a:pt x="4" y="0"/>
                </a:lnTo>
                <a:lnTo>
                  <a:pt x="18" y="9"/>
                </a:lnTo>
                <a:lnTo>
                  <a:pt x="28" y="18"/>
                </a:lnTo>
                <a:lnTo>
                  <a:pt x="36" y="29"/>
                </a:lnTo>
                <a:lnTo>
                  <a:pt x="42" y="38"/>
                </a:lnTo>
                <a:lnTo>
                  <a:pt x="46" y="48"/>
                </a:lnTo>
                <a:lnTo>
                  <a:pt x="49" y="60"/>
                </a:lnTo>
                <a:lnTo>
                  <a:pt x="50" y="71"/>
                </a:lnTo>
                <a:lnTo>
                  <a:pt x="51" y="83"/>
                </a:lnTo>
                <a:lnTo>
                  <a:pt x="50" y="95"/>
                </a:lnTo>
                <a:lnTo>
                  <a:pt x="49" y="108"/>
                </a:lnTo>
                <a:lnTo>
                  <a:pt x="47" y="121"/>
                </a:lnTo>
                <a:lnTo>
                  <a:pt x="46" y="134"/>
                </a:lnTo>
                <a:close/>
              </a:path>
            </a:pathLst>
          </a:custGeom>
          <a:solidFill>
            <a:srgbClr val="66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4" name="Freeform 16"/>
          <p:cNvSpPr>
            <a:spLocks/>
          </p:cNvSpPr>
          <p:nvPr/>
        </p:nvSpPr>
        <p:spPr bwMode="auto">
          <a:xfrm>
            <a:off x="6575426" y="3800475"/>
            <a:ext cx="85725" cy="147638"/>
          </a:xfrm>
          <a:custGeom>
            <a:avLst/>
            <a:gdLst>
              <a:gd name="T0" fmla="*/ 100 w 108"/>
              <a:gd name="T1" fmla="*/ 156 h 186"/>
              <a:gd name="T2" fmla="*/ 97 w 108"/>
              <a:gd name="T3" fmla="*/ 159 h 186"/>
              <a:gd name="T4" fmla="*/ 94 w 108"/>
              <a:gd name="T5" fmla="*/ 164 h 186"/>
              <a:gd name="T6" fmla="*/ 92 w 108"/>
              <a:gd name="T7" fmla="*/ 167 h 186"/>
              <a:gd name="T8" fmla="*/ 89 w 108"/>
              <a:gd name="T9" fmla="*/ 171 h 186"/>
              <a:gd name="T10" fmla="*/ 87 w 108"/>
              <a:gd name="T11" fmla="*/ 175 h 186"/>
              <a:gd name="T12" fmla="*/ 85 w 108"/>
              <a:gd name="T13" fmla="*/ 179 h 186"/>
              <a:gd name="T14" fmla="*/ 82 w 108"/>
              <a:gd name="T15" fmla="*/ 182 h 186"/>
              <a:gd name="T16" fmla="*/ 80 w 108"/>
              <a:gd name="T17" fmla="*/ 183 h 186"/>
              <a:gd name="T18" fmla="*/ 77 w 108"/>
              <a:gd name="T19" fmla="*/ 186 h 186"/>
              <a:gd name="T20" fmla="*/ 72 w 108"/>
              <a:gd name="T21" fmla="*/ 184 h 186"/>
              <a:gd name="T22" fmla="*/ 68 w 108"/>
              <a:gd name="T23" fmla="*/ 183 h 186"/>
              <a:gd name="T24" fmla="*/ 62 w 108"/>
              <a:gd name="T25" fmla="*/ 180 h 186"/>
              <a:gd name="T26" fmla="*/ 0 w 108"/>
              <a:gd name="T27" fmla="*/ 152 h 186"/>
              <a:gd name="T28" fmla="*/ 108 w 108"/>
              <a:gd name="T29" fmla="*/ 0 h 186"/>
              <a:gd name="T30" fmla="*/ 100 w 108"/>
              <a:gd name="T31" fmla="*/ 156 h 186"/>
              <a:gd name="T32" fmla="*/ 100 w 108"/>
              <a:gd name="T33" fmla="*/ 156 h 1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8"/>
              <a:gd name="T52" fmla="*/ 0 h 186"/>
              <a:gd name="T53" fmla="*/ 108 w 108"/>
              <a:gd name="T54" fmla="*/ 186 h 1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8" h="186">
                <a:moveTo>
                  <a:pt x="100" y="156"/>
                </a:moveTo>
                <a:lnTo>
                  <a:pt x="97" y="159"/>
                </a:lnTo>
                <a:lnTo>
                  <a:pt x="94" y="164"/>
                </a:lnTo>
                <a:lnTo>
                  <a:pt x="92" y="167"/>
                </a:lnTo>
                <a:lnTo>
                  <a:pt x="89" y="171"/>
                </a:lnTo>
                <a:lnTo>
                  <a:pt x="87" y="175"/>
                </a:lnTo>
                <a:lnTo>
                  <a:pt x="85" y="179"/>
                </a:lnTo>
                <a:lnTo>
                  <a:pt x="82" y="182"/>
                </a:lnTo>
                <a:lnTo>
                  <a:pt x="80" y="183"/>
                </a:lnTo>
                <a:lnTo>
                  <a:pt x="77" y="186"/>
                </a:lnTo>
                <a:lnTo>
                  <a:pt x="72" y="184"/>
                </a:lnTo>
                <a:lnTo>
                  <a:pt x="68" y="183"/>
                </a:lnTo>
                <a:lnTo>
                  <a:pt x="62" y="180"/>
                </a:lnTo>
                <a:lnTo>
                  <a:pt x="0" y="152"/>
                </a:lnTo>
                <a:lnTo>
                  <a:pt x="108" y="0"/>
                </a:lnTo>
                <a:lnTo>
                  <a:pt x="100" y="156"/>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5" name="Freeform 17"/>
          <p:cNvSpPr>
            <a:spLocks/>
          </p:cNvSpPr>
          <p:nvPr/>
        </p:nvSpPr>
        <p:spPr bwMode="auto">
          <a:xfrm>
            <a:off x="5773738" y="3935414"/>
            <a:ext cx="914400" cy="1658937"/>
          </a:xfrm>
          <a:custGeom>
            <a:avLst/>
            <a:gdLst>
              <a:gd name="T0" fmla="*/ 593 w 1151"/>
              <a:gd name="T1" fmla="*/ 173 h 2091"/>
              <a:gd name="T2" fmla="*/ 674 w 1151"/>
              <a:gd name="T3" fmla="*/ 380 h 2091"/>
              <a:gd name="T4" fmla="*/ 741 w 1151"/>
              <a:gd name="T5" fmla="*/ 500 h 2091"/>
              <a:gd name="T6" fmla="*/ 822 w 1151"/>
              <a:gd name="T7" fmla="*/ 579 h 2091"/>
              <a:gd name="T8" fmla="*/ 812 w 1151"/>
              <a:gd name="T9" fmla="*/ 666 h 2091"/>
              <a:gd name="T10" fmla="*/ 756 w 1151"/>
              <a:gd name="T11" fmla="*/ 731 h 2091"/>
              <a:gd name="T12" fmla="*/ 763 w 1151"/>
              <a:gd name="T13" fmla="*/ 789 h 2091"/>
              <a:gd name="T14" fmla="*/ 812 w 1151"/>
              <a:gd name="T15" fmla="*/ 839 h 2091"/>
              <a:gd name="T16" fmla="*/ 819 w 1151"/>
              <a:gd name="T17" fmla="*/ 881 h 2091"/>
              <a:gd name="T18" fmla="*/ 817 w 1151"/>
              <a:gd name="T19" fmla="*/ 908 h 2091"/>
              <a:gd name="T20" fmla="*/ 858 w 1151"/>
              <a:gd name="T21" fmla="*/ 953 h 2091"/>
              <a:gd name="T22" fmla="*/ 897 w 1151"/>
              <a:gd name="T23" fmla="*/ 1030 h 2091"/>
              <a:gd name="T24" fmla="*/ 942 w 1151"/>
              <a:gd name="T25" fmla="*/ 1095 h 2091"/>
              <a:gd name="T26" fmla="*/ 929 w 1151"/>
              <a:gd name="T27" fmla="*/ 1104 h 2091"/>
              <a:gd name="T28" fmla="*/ 929 w 1151"/>
              <a:gd name="T29" fmla="*/ 1117 h 2091"/>
              <a:gd name="T30" fmla="*/ 938 w 1151"/>
              <a:gd name="T31" fmla="*/ 1121 h 2091"/>
              <a:gd name="T32" fmla="*/ 925 w 1151"/>
              <a:gd name="T33" fmla="*/ 1137 h 2091"/>
              <a:gd name="T34" fmla="*/ 884 w 1151"/>
              <a:gd name="T35" fmla="*/ 1154 h 2091"/>
              <a:gd name="T36" fmla="*/ 902 w 1151"/>
              <a:gd name="T37" fmla="*/ 1175 h 2091"/>
              <a:gd name="T38" fmla="*/ 944 w 1151"/>
              <a:gd name="T39" fmla="*/ 1166 h 2091"/>
              <a:gd name="T40" fmla="*/ 1036 w 1151"/>
              <a:gd name="T41" fmla="*/ 1278 h 2091"/>
              <a:gd name="T42" fmla="*/ 1118 w 1151"/>
              <a:gd name="T43" fmla="*/ 1451 h 2091"/>
              <a:gd name="T44" fmla="*/ 1118 w 1151"/>
              <a:gd name="T45" fmla="*/ 1600 h 2091"/>
              <a:gd name="T46" fmla="*/ 1013 w 1151"/>
              <a:gd name="T47" fmla="*/ 1685 h 2091"/>
              <a:gd name="T48" fmla="*/ 936 w 1151"/>
              <a:gd name="T49" fmla="*/ 1745 h 2091"/>
              <a:gd name="T50" fmla="*/ 906 w 1151"/>
              <a:gd name="T51" fmla="*/ 1768 h 2091"/>
              <a:gd name="T52" fmla="*/ 801 w 1151"/>
              <a:gd name="T53" fmla="*/ 1624 h 2091"/>
              <a:gd name="T54" fmla="*/ 566 w 1151"/>
              <a:gd name="T55" fmla="*/ 1191 h 2091"/>
              <a:gd name="T56" fmla="*/ 442 w 1151"/>
              <a:gd name="T57" fmla="*/ 844 h 2091"/>
              <a:gd name="T58" fmla="*/ 408 w 1151"/>
              <a:gd name="T59" fmla="*/ 723 h 2091"/>
              <a:gd name="T60" fmla="*/ 394 w 1151"/>
              <a:gd name="T61" fmla="*/ 721 h 2091"/>
              <a:gd name="T62" fmla="*/ 458 w 1151"/>
              <a:gd name="T63" fmla="*/ 941 h 2091"/>
              <a:gd name="T64" fmla="*/ 560 w 1151"/>
              <a:gd name="T65" fmla="*/ 1208 h 2091"/>
              <a:gd name="T66" fmla="*/ 747 w 1151"/>
              <a:gd name="T67" fmla="*/ 1566 h 2091"/>
              <a:gd name="T68" fmla="*/ 902 w 1151"/>
              <a:gd name="T69" fmla="*/ 1786 h 2091"/>
              <a:gd name="T70" fmla="*/ 961 w 1151"/>
              <a:gd name="T71" fmla="*/ 1799 h 2091"/>
              <a:gd name="T72" fmla="*/ 1004 w 1151"/>
              <a:gd name="T73" fmla="*/ 1819 h 2091"/>
              <a:gd name="T74" fmla="*/ 1011 w 1151"/>
              <a:gd name="T75" fmla="*/ 1901 h 2091"/>
              <a:gd name="T76" fmla="*/ 967 w 1151"/>
              <a:gd name="T77" fmla="*/ 1971 h 2091"/>
              <a:gd name="T78" fmla="*/ 858 w 1151"/>
              <a:gd name="T79" fmla="*/ 2000 h 2091"/>
              <a:gd name="T80" fmla="*/ 687 w 1151"/>
              <a:gd name="T81" fmla="*/ 2048 h 2091"/>
              <a:gd name="T82" fmla="*/ 383 w 1151"/>
              <a:gd name="T83" fmla="*/ 2089 h 2091"/>
              <a:gd name="T84" fmla="*/ 157 w 1151"/>
              <a:gd name="T85" fmla="*/ 2071 h 2091"/>
              <a:gd name="T86" fmla="*/ 92 w 1151"/>
              <a:gd name="T87" fmla="*/ 2029 h 2091"/>
              <a:gd name="T88" fmla="*/ 67 w 1151"/>
              <a:gd name="T89" fmla="*/ 1947 h 2091"/>
              <a:gd name="T90" fmla="*/ 49 w 1151"/>
              <a:gd name="T91" fmla="*/ 1822 h 2091"/>
              <a:gd name="T92" fmla="*/ 16 w 1151"/>
              <a:gd name="T93" fmla="*/ 1593 h 2091"/>
              <a:gd name="T94" fmla="*/ 3 w 1151"/>
              <a:gd name="T95" fmla="*/ 1153 h 2091"/>
              <a:gd name="T96" fmla="*/ 51 w 1151"/>
              <a:gd name="T97" fmla="*/ 766 h 2091"/>
              <a:gd name="T98" fmla="*/ 118 w 1151"/>
              <a:gd name="T99" fmla="*/ 480 h 2091"/>
              <a:gd name="T100" fmla="*/ 178 w 1151"/>
              <a:gd name="T101" fmla="*/ 326 h 2091"/>
              <a:gd name="T102" fmla="*/ 187 w 1151"/>
              <a:gd name="T103" fmla="*/ 421 h 2091"/>
              <a:gd name="T104" fmla="*/ 197 w 1151"/>
              <a:gd name="T105" fmla="*/ 422 h 2091"/>
              <a:gd name="T106" fmla="*/ 195 w 1151"/>
              <a:gd name="T107" fmla="*/ 230 h 2091"/>
              <a:gd name="T108" fmla="*/ 277 w 1151"/>
              <a:gd name="T109" fmla="*/ 85 h 2091"/>
              <a:gd name="T110" fmla="*/ 417 w 1151"/>
              <a:gd name="T111" fmla="*/ 0 h 20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51"/>
              <a:gd name="T169" fmla="*/ 0 h 2091"/>
              <a:gd name="T170" fmla="*/ 1151 w 1151"/>
              <a:gd name="T171" fmla="*/ 2091 h 20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51" h="2091">
                <a:moveTo>
                  <a:pt x="509" y="45"/>
                </a:moveTo>
                <a:lnTo>
                  <a:pt x="505" y="50"/>
                </a:lnTo>
                <a:lnTo>
                  <a:pt x="528" y="81"/>
                </a:lnTo>
                <a:lnTo>
                  <a:pt x="550" y="111"/>
                </a:lnTo>
                <a:lnTo>
                  <a:pt x="572" y="142"/>
                </a:lnTo>
                <a:lnTo>
                  <a:pt x="593" y="173"/>
                </a:lnTo>
                <a:lnTo>
                  <a:pt x="612" y="204"/>
                </a:lnTo>
                <a:lnTo>
                  <a:pt x="629" y="237"/>
                </a:lnTo>
                <a:lnTo>
                  <a:pt x="644" y="270"/>
                </a:lnTo>
                <a:lnTo>
                  <a:pt x="658" y="306"/>
                </a:lnTo>
                <a:lnTo>
                  <a:pt x="667" y="341"/>
                </a:lnTo>
                <a:lnTo>
                  <a:pt x="674" y="380"/>
                </a:lnTo>
                <a:lnTo>
                  <a:pt x="675" y="421"/>
                </a:lnTo>
                <a:lnTo>
                  <a:pt x="673" y="463"/>
                </a:lnTo>
                <a:lnTo>
                  <a:pt x="690" y="472"/>
                </a:lnTo>
                <a:lnTo>
                  <a:pt x="708" y="481"/>
                </a:lnTo>
                <a:lnTo>
                  <a:pt x="725" y="491"/>
                </a:lnTo>
                <a:lnTo>
                  <a:pt x="741" y="500"/>
                </a:lnTo>
                <a:lnTo>
                  <a:pt x="757" y="511"/>
                </a:lnTo>
                <a:lnTo>
                  <a:pt x="773" y="523"/>
                </a:lnTo>
                <a:lnTo>
                  <a:pt x="788" y="535"/>
                </a:lnTo>
                <a:lnTo>
                  <a:pt x="801" y="548"/>
                </a:lnTo>
                <a:lnTo>
                  <a:pt x="812" y="563"/>
                </a:lnTo>
                <a:lnTo>
                  <a:pt x="822" y="579"/>
                </a:lnTo>
                <a:lnTo>
                  <a:pt x="829" y="597"/>
                </a:lnTo>
                <a:lnTo>
                  <a:pt x="834" y="616"/>
                </a:lnTo>
                <a:lnTo>
                  <a:pt x="830" y="630"/>
                </a:lnTo>
                <a:lnTo>
                  <a:pt x="826" y="642"/>
                </a:lnTo>
                <a:lnTo>
                  <a:pt x="819" y="654"/>
                </a:lnTo>
                <a:lnTo>
                  <a:pt x="812" y="666"/>
                </a:lnTo>
                <a:lnTo>
                  <a:pt x="803" y="677"/>
                </a:lnTo>
                <a:lnTo>
                  <a:pt x="795" y="688"/>
                </a:lnTo>
                <a:lnTo>
                  <a:pt x="786" y="700"/>
                </a:lnTo>
                <a:lnTo>
                  <a:pt x="775" y="710"/>
                </a:lnTo>
                <a:lnTo>
                  <a:pt x="765" y="720"/>
                </a:lnTo>
                <a:lnTo>
                  <a:pt x="756" y="731"/>
                </a:lnTo>
                <a:lnTo>
                  <a:pt x="745" y="741"/>
                </a:lnTo>
                <a:lnTo>
                  <a:pt x="735" y="750"/>
                </a:lnTo>
                <a:lnTo>
                  <a:pt x="740" y="762"/>
                </a:lnTo>
                <a:lnTo>
                  <a:pt x="747" y="772"/>
                </a:lnTo>
                <a:lnTo>
                  <a:pt x="753" y="780"/>
                </a:lnTo>
                <a:lnTo>
                  <a:pt x="763" y="789"/>
                </a:lnTo>
                <a:lnTo>
                  <a:pt x="771" y="797"/>
                </a:lnTo>
                <a:lnTo>
                  <a:pt x="780" y="804"/>
                </a:lnTo>
                <a:lnTo>
                  <a:pt x="789" y="812"/>
                </a:lnTo>
                <a:lnTo>
                  <a:pt x="798" y="820"/>
                </a:lnTo>
                <a:lnTo>
                  <a:pt x="805" y="829"/>
                </a:lnTo>
                <a:lnTo>
                  <a:pt x="812" y="839"/>
                </a:lnTo>
                <a:lnTo>
                  <a:pt x="816" y="849"/>
                </a:lnTo>
                <a:lnTo>
                  <a:pt x="818" y="860"/>
                </a:lnTo>
                <a:lnTo>
                  <a:pt x="818" y="866"/>
                </a:lnTo>
                <a:lnTo>
                  <a:pt x="819" y="871"/>
                </a:lnTo>
                <a:lnTo>
                  <a:pt x="819" y="875"/>
                </a:lnTo>
                <a:lnTo>
                  <a:pt x="819" y="881"/>
                </a:lnTo>
                <a:lnTo>
                  <a:pt x="819" y="886"/>
                </a:lnTo>
                <a:lnTo>
                  <a:pt x="820" y="890"/>
                </a:lnTo>
                <a:lnTo>
                  <a:pt x="820" y="895"/>
                </a:lnTo>
                <a:lnTo>
                  <a:pt x="819" y="899"/>
                </a:lnTo>
                <a:lnTo>
                  <a:pt x="818" y="904"/>
                </a:lnTo>
                <a:lnTo>
                  <a:pt x="817" y="908"/>
                </a:lnTo>
                <a:lnTo>
                  <a:pt x="814" y="912"/>
                </a:lnTo>
                <a:lnTo>
                  <a:pt x="811" y="914"/>
                </a:lnTo>
                <a:lnTo>
                  <a:pt x="827" y="921"/>
                </a:lnTo>
                <a:lnTo>
                  <a:pt x="840" y="930"/>
                </a:lnTo>
                <a:lnTo>
                  <a:pt x="850" y="941"/>
                </a:lnTo>
                <a:lnTo>
                  <a:pt x="858" y="953"/>
                </a:lnTo>
                <a:lnTo>
                  <a:pt x="864" y="966"/>
                </a:lnTo>
                <a:lnTo>
                  <a:pt x="870" y="981"/>
                </a:lnTo>
                <a:lnTo>
                  <a:pt x="875" y="995"/>
                </a:lnTo>
                <a:lnTo>
                  <a:pt x="881" y="1007"/>
                </a:lnTo>
                <a:lnTo>
                  <a:pt x="888" y="1020"/>
                </a:lnTo>
                <a:lnTo>
                  <a:pt x="897" y="1030"/>
                </a:lnTo>
                <a:lnTo>
                  <a:pt x="907" y="1040"/>
                </a:lnTo>
                <a:lnTo>
                  <a:pt x="921" y="1045"/>
                </a:lnTo>
                <a:lnTo>
                  <a:pt x="949" y="1095"/>
                </a:lnTo>
                <a:lnTo>
                  <a:pt x="947" y="1095"/>
                </a:lnTo>
                <a:lnTo>
                  <a:pt x="944" y="1095"/>
                </a:lnTo>
                <a:lnTo>
                  <a:pt x="942" y="1095"/>
                </a:lnTo>
                <a:lnTo>
                  <a:pt x="940" y="1096"/>
                </a:lnTo>
                <a:lnTo>
                  <a:pt x="937" y="1097"/>
                </a:lnTo>
                <a:lnTo>
                  <a:pt x="934" y="1098"/>
                </a:lnTo>
                <a:lnTo>
                  <a:pt x="933" y="1099"/>
                </a:lnTo>
                <a:lnTo>
                  <a:pt x="930" y="1102"/>
                </a:lnTo>
                <a:lnTo>
                  <a:pt x="929" y="1104"/>
                </a:lnTo>
                <a:lnTo>
                  <a:pt x="927" y="1107"/>
                </a:lnTo>
                <a:lnTo>
                  <a:pt x="927" y="1110"/>
                </a:lnTo>
                <a:lnTo>
                  <a:pt x="926" y="1114"/>
                </a:lnTo>
                <a:lnTo>
                  <a:pt x="927" y="1114"/>
                </a:lnTo>
                <a:lnTo>
                  <a:pt x="928" y="1115"/>
                </a:lnTo>
                <a:lnTo>
                  <a:pt x="929" y="1117"/>
                </a:lnTo>
                <a:lnTo>
                  <a:pt x="932" y="1118"/>
                </a:lnTo>
                <a:lnTo>
                  <a:pt x="933" y="1118"/>
                </a:lnTo>
                <a:lnTo>
                  <a:pt x="934" y="1119"/>
                </a:lnTo>
                <a:lnTo>
                  <a:pt x="935" y="1119"/>
                </a:lnTo>
                <a:lnTo>
                  <a:pt x="936" y="1120"/>
                </a:lnTo>
                <a:lnTo>
                  <a:pt x="938" y="1121"/>
                </a:lnTo>
                <a:lnTo>
                  <a:pt x="940" y="1121"/>
                </a:lnTo>
                <a:lnTo>
                  <a:pt x="941" y="1122"/>
                </a:lnTo>
                <a:lnTo>
                  <a:pt x="941" y="1125"/>
                </a:lnTo>
                <a:lnTo>
                  <a:pt x="937" y="1129"/>
                </a:lnTo>
                <a:lnTo>
                  <a:pt x="932" y="1134"/>
                </a:lnTo>
                <a:lnTo>
                  <a:pt x="925" y="1137"/>
                </a:lnTo>
                <a:lnTo>
                  <a:pt x="917" y="1139"/>
                </a:lnTo>
                <a:lnTo>
                  <a:pt x="910" y="1142"/>
                </a:lnTo>
                <a:lnTo>
                  <a:pt x="902" y="1144"/>
                </a:lnTo>
                <a:lnTo>
                  <a:pt x="895" y="1148"/>
                </a:lnTo>
                <a:lnTo>
                  <a:pt x="889" y="1151"/>
                </a:lnTo>
                <a:lnTo>
                  <a:pt x="884" y="1154"/>
                </a:lnTo>
                <a:lnTo>
                  <a:pt x="881" y="1160"/>
                </a:lnTo>
                <a:lnTo>
                  <a:pt x="880" y="1166"/>
                </a:lnTo>
                <a:lnTo>
                  <a:pt x="880" y="1175"/>
                </a:lnTo>
                <a:lnTo>
                  <a:pt x="888" y="1176"/>
                </a:lnTo>
                <a:lnTo>
                  <a:pt x="895" y="1176"/>
                </a:lnTo>
                <a:lnTo>
                  <a:pt x="902" y="1175"/>
                </a:lnTo>
                <a:lnTo>
                  <a:pt x="909" y="1174"/>
                </a:lnTo>
                <a:lnTo>
                  <a:pt x="916" y="1173"/>
                </a:lnTo>
                <a:lnTo>
                  <a:pt x="922" y="1170"/>
                </a:lnTo>
                <a:lnTo>
                  <a:pt x="930" y="1168"/>
                </a:lnTo>
                <a:lnTo>
                  <a:pt x="937" y="1167"/>
                </a:lnTo>
                <a:lnTo>
                  <a:pt x="944" y="1166"/>
                </a:lnTo>
                <a:lnTo>
                  <a:pt x="951" y="1165"/>
                </a:lnTo>
                <a:lnTo>
                  <a:pt x="958" y="1165"/>
                </a:lnTo>
                <a:lnTo>
                  <a:pt x="965" y="1167"/>
                </a:lnTo>
                <a:lnTo>
                  <a:pt x="1010" y="1221"/>
                </a:lnTo>
                <a:lnTo>
                  <a:pt x="1022" y="1250"/>
                </a:lnTo>
                <a:lnTo>
                  <a:pt x="1036" y="1278"/>
                </a:lnTo>
                <a:lnTo>
                  <a:pt x="1050" y="1307"/>
                </a:lnTo>
                <a:lnTo>
                  <a:pt x="1064" y="1336"/>
                </a:lnTo>
                <a:lnTo>
                  <a:pt x="1078" y="1363"/>
                </a:lnTo>
                <a:lnTo>
                  <a:pt x="1091" y="1392"/>
                </a:lnTo>
                <a:lnTo>
                  <a:pt x="1105" y="1421"/>
                </a:lnTo>
                <a:lnTo>
                  <a:pt x="1118" y="1451"/>
                </a:lnTo>
                <a:lnTo>
                  <a:pt x="1128" y="1479"/>
                </a:lnTo>
                <a:lnTo>
                  <a:pt x="1138" y="1510"/>
                </a:lnTo>
                <a:lnTo>
                  <a:pt x="1146" y="1541"/>
                </a:lnTo>
                <a:lnTo>
                  <a:pt x="1151" y="1574"/>
                </a:lnTo>
                <a:lnTo>
                  <a:pt x="1135" y="1586"/>
                </a:lnTo>
                <a:lnTo>
                  <a:pt x="1118" y="1600"/>
                </a:lnTo>
                <a:lnTo>
                  <a:pt x="1099" y="1614"/>
                </a:lnTo>
                <a:lnTo>
                  <a:pt x="1082" y="1628"/>
                </a:lnTo>
                <a:lnTo>
                  <a:pt x="1065" y="1641"/>
                </a:lnTo>
                <a:lnTo>
                  <a:pt x="1046" y="1656"/>
                </a:lnTo>
                <a:lnTo>
                  <a:pt x="1029" y="1671"/>
                </a:lnTo>
                <a:lnTo>
                  <a:pt x="1013" y="1685"/>
                </a:lnTo>
                <a:lnTo>
                  <a:pt x="996" y="1700"/>
                </a:lnTo>
                <a:lnTo>
                  <a:pt x="980" y="1715"/>
                </a:lnTo>
                <a:lnTo>
                  <a:pt x="965" y="1730"/>
                </a:lnTo>
                <a:lnTo>
                  <a:pt x="949" y="1746"/>
                </a:lnTo>
                <a:lnTo>
                  <a:pt x="943" y="1744"/>
                </a:lnTo>
                <a:lnTo>
                  <a:pt x="936" y="1745"/>
                </a:lnTo>
                <a:lnTo>
                  <a:pt x="932" y="1747"/>
                </a:lnTo>
                <a:lnTo>
                  <a:pt x="926" y="1750"/>
                </a:lnTo>
                <a:lnTo>
                  <a:pt x="921" y="1755"/>
                </a:lnTo>
                <a:lnTo>
                  <a:pt x="917" y="1760"/>
                </a:lnTo>
                <a:lnTo>
                  <a:pt x="912" y="1764"/>
                </a:lnTo>
                <a:lnTo>
                  <a:pt x="906" y="1768"/>
                </a:lnTo>
                <a:lnTo>
                  <a:pt x="902" y="1770"/>
                </a:lnTo>
                <a:lnTo>
                  <a:pt x="895" y="1771"/>
                </a:lnTo>
                <a:lnTo>
                  <a:pt x="888" y="1771"/>
                </a:lnTo>
                <a:lnTo>
                  <a:pt x="880" y="1768"/>
                </a:lnTo>
                <a:lnTo>
                  <a:pt x="841" y="1695"/>
                </a:lnTo>
                <a:lnTo>
                  <a:pt x="801" y="1624"/>
                </a:lnTo>
                <a:lnTo>
                  <a:pt x="760" y="1553"/>
                </a:lnTo>
                <a:lnTo>
                  <a:pt x="719" y="1481"/>
                </a:lnTo>
                <a:lnTo>
                  <a:pt x="679" y="1409"/>
                </a:lnTo>
                <a:lnTo>
                  <a:pt x="640" y="1337"/>
                </a:lnTo>
                <a:lnTo>
                  <a:pt x="602" y="1265"/>
                </a:lnTo>
                <a:lnTo>
                  <a:pt x="566" y="1191"/>
                </a:lnTo>
                <a:lnTo>
                  <a:pt x="533" y="1117"/>
                </a:lnTo>
                <a:lnTo>
                  <a:pt x="503" y="1042"/>
                </a:lnTo>
                <a:lnTo>
                  <a:pt x="477" y="964"/>
                </a:lnTo>
                <a:lnTo>
                  <a:pt x="454" y="885"/>
                </a:lnTo>
                <a:lnTo>
                  <a:pt x="448" y="865"/>
                </a:lnTo>
                <a:lnTo>
                  <a:pt x="442" y="844"/>
                </a:lnTo>
                <a:lnTo>
                  <a:pt x="436" y="824"/>
                </a:lnTo>
                <a:lnTo>
                  <a:pt x="431" y="803"/>
                </a:lnTo>
                <a:lnTo>
                  <a:pt x="425" y="782"/>
                </a:lnTo>
                <a:lnTo>
                  <a:pt x="419" y="763"/>
                </a:lnTo>
                <a:lnTo>
                  <a:pt x="413" y="742"/>
                </a:lnTo>
                <a:lnTo>
                  <a:pt x="408" y="723"/>
                </a:lnTo>
                <a:lnTo>
                  <a:pt x="401" y="703"/>
                </a:lnTo>
                <a:lnTo>
                  <a:pt x="394" y="684"/>
                </a:lnTo>
                <a:lnTo>
                  <a:pt x="387" y="665"/>
                </a:lnTo>
                <a:lnTo>
                  <a:pt x="378" y="647"/>
                </a:lnTo>
                <a:lnTo>
                  <a:pt x="386" y="685"/>
                </a:lnTo>
                <a:lnTo>
                  <a:pt x="394" y="721"/>
                </a:lnTo>
                <a:lnTo>
                  <a:pt x="403" y="758"/>
                </a:lnTo>
                <a:lnTo>
                  <a:pt x="412" y="795"/>
                </a:lnTo>
                <a:lnTo>
                  <a:pt x="424" y="832"/>
                </a:lnTo>
                <a:lnTo>
                  <a:pt x="434" y="867"/>
                </a:lnTo>
                <a:lnTo>
                  <a:pt x="446" y="904"/>
                </a:lnTo>
                <a:lnTo>
                  <a:pt x="458" y="941"/>
                </a:lnTo>
                <a:lnTo>
                  <a:pt x="470" y="978"/>
                </a:lnTo>
                <a:lnTo>
                  <a:pt x="480" y="1014"/>
                </a:lnTo>
                <a:lnTo>
                  <a:pt x="491" y="1051"/>
                </a:lnTo>
                <a:lnTo>
                  <a:pt x="501" y="1087"/>
                </a:lnTo>
                <a:lnTo>
                  <a:pt x="531" y="1148"/>
                </a:lnTo>
                <a:lnTo>
                  <a:pt x="560" y="1208"/>
                </a:lnTo>
                <a:lnTo>
                  <a:pt x="590" y="1268"/>
                </a:lnTo>
                <a:lnTo>
                  <a:pt x="621" y="1328"/>
                </a:lnTo>
                <a:lnTo>
                  <a:pt x="651" y="1388"/>
                </a:lnTo>
                <a:lnTo>
                  <a:pt x="683" y="1447"/>
                </a:lnTo>
                <a:lnTo>
                  <a:pt x="714" y="1507"/>
                </a:lnTo>
                <a:lnTo>
                  <a:pt x="747" y="1566"/>
                </a:lnTo>
                <a:lnTo>
                  <a:pt x="780" y="1625"/>
                </a:lnTo>
                <a:lnTo>
                  <a:pt x="813" y="1684"/>
                </a:lnTo>
                <a:lnTo>
                  <a:pt x="847" y="1744"/>
                </a:lnTo>
                <a:lnTo>
                  <a:pt x="880" y="1803"/>
                </a:lnTo>
                <a:lnTo>
                  <a:pt x="891" y="1792"/>
                </a:lnTo>
                <a:lnTo>
                  <a:pt x="902" y="1786"/>
                </a:lnTo>
                <a:lnTo>
                  <a:pt x="912" y="1784"/>
                </a:lnTo>
                <a:lnTo>
                  <a:pt x="922" y="1785"/>
                </a:lnTo>
                <a:lnTo>
                  <a:pt x="932" y="1787"/>
                </a:lnTo>
                <a:lnTo>
                  <a:pt x="942" y="1791"/>
                </a:lnTo>
                <a:lnTo>
                  <a:pt x="951" y="1795"/>
                </a:lnTo>
                <a:lnTo>
                  <a:pt x="961" y="1799"/>
                </a:lnTo>
                <a:lnTo>
                  <a:pt x="971" y="1801"/>
                </a:lnTo>
                <a:lnTo>
                  <a:pt x="981" y="1801"/>
                </a:lnTo>
                <a:lnTo>
                  <a:pt x="992" y="1799"/>
                </a:lnTo>
                <a:lnTo>
                  <a:pt x="1003" y="1792"/>
                </a:lnTo>
                <a:lnTo>
                  <a:pt x="1004" y="1806"/>
                </a:lnTo>
                <a:lnTo>
                  <a:pt x="1004" y="1819"/>
                </a:lnTo>
                <a:lnTo>
                  <a:pt x="1005" y="1833"/>
                </a:lnTo>
                <a:lnTo>
                  <a:pt x="1007" y="1847"/>
                </a:lnTo>
                <a:lnTo>
                  <a:pt x="1009" y="1861"/>
                </a:lnTo>
                <a:lnTo>
                  <a:pt x="1010" y="1873"/>
                </a:lnTo>
                <a:lnTo>
                  <a:pt x="1010" y="1887"/>
                </a:lnTo>
                <a:lnTo>
                  <a:pt x="1011" y="1901"/>
                </a:lnTo>
                <a:lnTo>
                  <a:pt x="1010" y="1913"/>
                </a:lnTo>
                <a:lnTo>
                  <a:pt x="1009" y="1927"/>
                </a:lnTo>
                <a:lnTo>
                  <a:pt x="1006" y="1941"/>
                </a:lnTo>
                <a:lnTo>
                  <a:pt x="1003" y="1956"/>
                </a:lnTo>
                <a:lnTo>
                  <a:pt x="986" y="1964"/>
                </a:lnTo>
                <a:lnTo>
                  <a:pt x="967" y="1971"/>
                </a:lnTo>
                <a:lnTo>
                  <a:pt x="949" y="1977"/>
                </a:lnTo>
                <a:lnTo>
                  <a:pt x="930" y="1982"/>
                </a:lnTo>
                <a:lnTo>
                  <a:pt x="912" y="1987"/>
                </a:lnTo>
                <a:lnTo>
                  <a:pt x="894" y="1990"/>
                </a:lnTo>
                <a:lnTo>
                  <a:pt x="876" y="1995"/>
                </a:lnTo>
                <a:lnTo>
                  <a:pt x="858" y="2000"/>
                </a:lnTo>
                <a:lnTo>
                  <a:pt x="840" y="2005"/>
                </a:lnTo>
                <a:lnTo>
                  <a:pt x="821" y="2011"/>
                </a:lnTo>
                <a:lnTo>
                  <a:pt x="803" y="2019"/>
                </a:lnTo>
                <a:lnTo>
                  <a:pt x="785" y="2028"/>
                </a:lnTo>
                <a:lnTo>
                  <a:pt x="736" y="2037"/>
                </a:lnTo>
                <a:lnTo>
                  <a:pt x="687" y="2048"/>
                </a:lnTo>
                <a:lnTo>
                  <a:pt x="637" y="2058"/>
                </a:lnTo>
                <a:lnTo>
                  <a:pt x="587" y="2066"/>
                </a:lnTo>
                <a:lnTo>
                  <a:pt x="536" y="2074"/>
                </a:lnTo>
                <a:lnTo>
                  <a:pt x="486" y="2081"/>
                </a:lnTo>
                <a:lnTo>
                  <a:pt x="434" y="2086"/>
                </a:lnTo>
                <a:lnTo>
                  <a:pt x="383" y="2089"/>
                </a:lnTo>
                <a:lnTo>
                  <a:pt x="332" y="2091"/>
                </a:lnTo>
                <a:lnTo>
                  <a:pt x="281" y="2090"/>
                </a:lnTo>
                <a:lnTo>
                  <a:pt x="230" y="2088"/>
                </a:lnTo>
                <a:lnTo>
                  <a:pt x="179" y="2082"/>
                </a:lnTo>
                <a:lnTo>
                  <a:pt x="169" y="2077"/>
                </a:lnTo>
                <a:lnTo>
                  <a:pt x="157" y="2071"/>
                </a:lnTo>
                <a:lnTo>
                  <a:pt x="146" y="2066"/>
                </a:lnTo>
                <a:lnTo>
                  <a:pt x="134" y="2059"/>
                </a:lnTo>
                <a:lnTo>
                  <a:pt x="123" y="2052"/>
                </a:lnTo>
                <a:lnTo>
                  <a:pt x="111" y="2046"/>
                </a:lnTo>
                <a:lnTo>
                  <a:pt x="102" y="2037"/>
                </a:lnTo>
                <a:lnTo>
                  <a:pt x="92" y="2029"/>
                </a:lnTo>
                <a:lnTo>
                  <a:pt x="84" y="2019"/>
                </a:lnTo>
                <a:lnTo>
                  <a:pt x="76" y="2009"/>
                </a:lnTo>
                <a:lnTo>
                  <a:pt x="70" y="1997"/>
                </a:lnTo>
                <a:lnTo>
                  <a:pt x="64" y="1986"/>
                </a:lnTo>
                <a:lnTo>
                  <a:pt x="67" y="1966"/>
                </a:lnTo>
                <a:lnTo>
                  <a:pt x="67" y="1947"/>
                </a:lnTo>
                <a:lnTo>
                  <a:pt x="66" y="1926"/>
                </a:lnTo>
                <a:lnTo>
                  <a:pt x="65" y="1905"/>
                </a:lnTo>
                <a:lnTo>
                  <a:pt x="62" y="1885"/>
                </a:lnTo>
                <a:lnTo>
                  <a:pt x="58" y="1864"/>
                </a:lnTo>
                <a:lnTo>
                  <a:pt x="54" y="1842"/>
                </a:lnTo>
                <a:lnTo>
                  <a:pt x="49" y="1822"/>
                </a:lnTo>
                <a:lnTo>
                  <a:pt x="46" y="1800"/>
                </a:lnTo>
                <a:lnTo>
                  <a:pt x="42" y="1779"/>
                </a:lnTo>
                <a:lnTo>
                  <a:pt x="40" y="1757"/>
                </a:lnTo>
                <a:lnTo>
                  <a:pt x="38" y="1738"/>
                </a:lnTo>
                <a:lnTo>
                  <a:pt x="26" y="1665"/>
                </a:lnTo>
                <a:lnTo>
                  <a:pt x="16" y="1593"/>
                </a:lnTo>
                <a:lnTo>
                  <a:pt x="9" y="1521"/>
                </a:lnTo>
                <a:lnTo>
                  <a:pt x="3" y="1447"/>
                </a:lnTo>
                <a:lnTo>
                  <a:pt x="1" y="1374"/>
                </a:lnTo>
                <a:lnTo>
                  <a:pt x="0" y="1300"/>
                </a:lnTo>
                <a:lnTo>
                  <a:pt x="1" y="1227"/>
                </a:lnTo>
                <a:lnTo>
                  <a:pt x="3" y="1153"/>
                </a:lnTo>
                <a:lnTo>
                  <a:pt x="8" y="1081"/>
                </a:lnTo>
                <a:lnTo>
                  <a:pt x="13" y="1007"/>
                </a:lnTo>
                <a:lnTo>
                  <a:pt x="22" y="934"/>
                </a:lnTo>
                <a:lnTo>
                  <a:pt x="30" y="860"/>
                </a:lnTo>
                <a:lnTo>
                  <a:pt x="41" y="813"/>
                </a:lnTo>
                <a:lnTo>
                  <a:pt x="51" y="766"/>
                </a:lnTo>
                <a:lnTo>
                  <a:pt x="62" y="718"/>
                </a:lnTo>
                <a:lnTo>
                  <a:pt x="72" y="670"/>
                </a:lnTo>
                <a:lnTo>
                  <a:pt x="82" y="623"/>
                </a:lnTo>
                <a:lnTo>
                  <a:pt x="94" y="575"/>
                </a:lnTo>
                <a:lnTo>
                  <a:pt x="105" y="527"/>
                </a:lnTo>
                <a:lnTo>
                  <a:pt x="118" y="480"/>
                </a:lnTo>
                <a:lnTo>
                  <a:pt x="131" y="433"/>
                </a:lnTo>
                <a:lnTo>
                  <a:pt x="144" y="386"/>
                </a:lnTo>
                <a:lnTo>
                  <a:pt x="159" y="340"/>
                </a:lnTo>
                <a:lnTo>
                  <a:pt x="174" y="294"/>
                </a:lnTo>
                <a:lnTo>
                  <a:pt x="177" y="310"/>
                </a:lnTo>
                <a:lnTo>
                  <a:pt x="178" y="326"/>
                </a:lnTo>
                <a:lnTo>
                  <a:pt x="180" y="343"/>
                </a:lnTo>
                <a:lnTo>
                  <a:pt x="181" y="357"/>
                </a:lnTo>
                <a:lnTo>
                  <a:pt x="182" y="374"/>
                </a:lnTo>
                <a:lnTo>
                  <a:pt x="185" y="390"/>
                </a:lnTo>
                <a:lnTo>
                  <a:pt x="186" y="406"/>
                </a:lnTo>
                <a:lnTo>
                  <a:pt x="187" y="421"/>
                </a:lnTo>
                <a:lnTo>
                  <a:pt x="189" y="437"/>
                </a:lnTo>
                <a:lnTo>
                  <a:pt x="190" y="452"/>
                </a:lnTo>
                <a:lnTo>
                  <a:pt x="193" y="468"/>
                </a:lnTo>
                <a:lnTo>
                  <a:pt x="194" y="483"/>
                </a:lnTo>
                <a:lnTo>
                  <a:pt x="197" y="453"/>
                </a:lnTo>
                <a:lnTo>
                  <a:pt x="197" y="422"/>
                </a:lnTo>
                <a:lnTo>
                  <a:pt x="196" y="390"/>
                </a:lnTo>
                <a:lnTo>
                  <a:pt x="195" y="356"/>
                </a:lnTo>
                <a:lnTo>
                  <a:pt x="193" y="324"/>
                </a:lnTo>
                <a:lnTo>
                  <a:pt x="192" y="292"/>
                </a:lnTo>
                <a:lnTo>
                  <a:pt x="193" y="261"/>
                </a:lnTo>
                <a:lnTo>
                  <a:pt x="195" y="230"/>
                </a:lnTo>
                <a:lnTo>
                  <a:pt x="200" y="200"/>
                </a:lnTo>
                <a:lnTo>
                  <a:pt x="209" y="173"/>
                </a:lnTo>
                <a:lnTo>
                  <a:pt x="223" y="146"/>
                </a:lnTo>
                <a:lnTo>
                  <a:pt x="240" y="122"/>
                </a:lnTo>
                <a:lnTo>
                  <a:pt x="258" y="105"/>
                </a:lnTo>
                <a:lnTo>
                  <a:pt x="277" y="85"/>
                </a:lnTo>
                <a:lnTo>
                  <a:pt x="298" y="66"/>
                </a:lnTo>
                <a:lnTo>
                  <a:pt x="320" y="47"/>
                </a:lnTo>
                <a:lnTo>
                  <a:pt x="343" y="30"/>
                </a:lnTo>
                <a:lnTo>
                  <a:pt x="367" y="16"/>
                </a:lnTo>
                <a:lnTo>
                  <a:pt x="392" y="6"/>
                </a:lnTo>
                <a:lnTo>
                  <a:pt x="417" y="0"/>
                </a:lnTo>
                <a:lnTo>
                  <a:pt x="441" y="0"/>
                </a:lnTo>
                <a:lnTo>
                  <a:pt x="464" y="7"/>
                </a:lnTo>
                <a:lnTo>
                  <a:pt x="487" y="22"/>
                </a:lnTo>
                <a:lnTo>
                  <a:pt x="509" y="4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6" name="Freeform 18"/>
          <p:cNvSpPr>
            <a:spLocks/>
          </p:cNvSpPr>
          <p:nvPr/>
        </p:nvSpPr>
        <p:spPr bwMode="auto">
          <a:xfrm>
            <a:off x="6221413" y="4005264"/>
            <a:ext cx="354012" cy="758825"/>
          </a:xfrm>
          <a:custGeom>
            <a:avLst/>
            <a:gdLst>
              <a:gd name="T0" fmla="*/ 40 w 447"/>
              <a:gd name="T1" fmla="*/ 25 h 956"/>
              <a:gd name="T2" fmla="*/ 37 w 447"/>
              <a:gd name="T3" fmla="*/ 26 h 956"/>
              <a:gd name="T4" fmla="*/ 34 w 447"/>
              <a:gd name="T5" fmla="*/ 27 h 956"/>
              <a:gd name="T6" fmla="*/ 32 w 447"/>
              <a:gd name="T7" fmla="*/ 28 h 956"/>
              <a:gd name="T8" fmla="*/ 30 w 447"/>
              <a:gd name="T9" fmla="*/ 31 h 956"/>
              <a:gd name="T10" fmla="*/ 27 w 447"/>
              <a:gd name="T11" fmla="*/ 33 h 956"/>
              <a:gd name="T12" fmla="*/ 34 w 447"/>
              <a:gd name="T13" fmla="*/ 37 h 956"/>
              <a:gd name="T14" fmla="*/ 50 w 447"/>
              <a:gd name="T15" fmla="*/ 46 h 956"/>
              <a:gd name="T16" fmla="*/ 65 w 447"/>
              <a:gd name="T17" fmla="*/ 56 h 956"/>
              <a:gd name="T18" fmla="*/ 80 w 447"/>
              <a:gd name="T19" fmla="*/ 70 h 956"/>
              <a:gd name="T20" fmla="*/ 94 w 447"/>
              <a:gd name="T21" fmla="*/ 85 h 956"/>
              <a:gd name="T22" fmla="*/ 105 w 447"/>
              <a:gd name="T23" fmla="*/ 102 h 956"/>
              <a:gd name="T24" fmla="*/ 136 w 447"/>
              <a:gd name="T25" fmla="*/ 150 h 956"/>
              <a:gd name="T26" fmla="*/ 187 w 447"/>
              <a:gd name="T27" fmla="*/ 232 h 956"/>
              <a:gd name="T28" fmla="*/ 233 w 447"/>
              <a:gd name="T29" fmla="*/ 318 h 956"/>
              <a:gd name="T30" fmla="*/ 276 w 447"/>
              <a:gd name="T31" fmla="*/ 406 h 956"/>
              <a:gd name="T32" fmla="*/ 313 w 447"/>
              <a:gd name="T33" fmla="*/ 496 h 956"/>
              <a:gd name="T34" fmla="*/ 348 w 447"/>
              <a:gd name="T35" fmla="*/ 588 h 956"/>
              <a:gd name="T36" fmla="*/ 371 w 447"/>
              <a:gd name="T37" fmla="*/ 661 h 956"/>
              <a:gd name="T38" fmla="*/ 387 w 447"/>
              <a:gd name="T39" fmla="*/ 715 h 956"/>
              <a:gd name="T40" fmla="*/ 402 w 447"/>
              <a:gd name="T41" fmla="*/ 768 h 956"/>
              <a:gd name="T42" fmla="*/ 417 w 447"/>
              <a:gd name="T43" fmla="*/ 822 h 956"/>
              <a:gd name="T44" fmla="*/ 429 w 447"/>
              <a:gd name="T45" fmla="*/ 875 h 956"/>
              <a:gd name="T46" fmla="*/ 442 w 447"/>
              <a:gd name="T47" fmla="*/ 930 h 956"/>
              <a:gd name="T48" fmla="*/ 427 w 447"/>
              <a:gd name="T49" fmla="*/ 931 h 956"/>
              <a:gd name="T50" fmla="*/ 387 w 447"/>
              <a:gd name="T51" fmla="*/ 881 h 956"/>
              <a:gd name="T52" fmla="*/ 347 w 447"/>
              <a:gd name="T53" fmla="*/ 831 h 956"/>
              <a:gd name="T54" fmla="*/ 304 w 447"/>
              <a:gd name="T55" fmla="*/ 784 h 956"/>
              <a:gd name="T56" fmla="*/ 261 w 447"/>
              <a:gd name="T57" fmla="*/ 738 h 956"/>
              <a:gd name="T58" fmla="*/ 217 w 447"/>
              <a:gd name="T59" fmla="*/ 692 h 956"/>
              <a:gd name="T60" fmla="*/ 207 w 447"/>
              <a:gd name="T61" fmla="*/ 657 h 956"/>
              <a:gd name="T62" fmla="*/ 232 w 447"/>
              <a:gd name="T63" fmla="*/ 630 h 956"/>
              <a:gd name="T64" fmla="*/ 256 w 447"/>
              <a:gd name="T65" fmla="*/ 600 h 956"/>
              <a:gd name="T66" fmla="*/ 276 w 447"/>
              <a:gd name="T67" fmla="*/ 569 h 956"/>
              <a:gd name="T68" fmla="*/ 288 w 447"/>
              <a:gd name="T69" fmla="*/ 537 h 956"/>
              <a:gd name="T70" fmla="*/ 288 w 447"/>
              <a:gd name="T71" fmla="*/ 503 h 956"/>
              <a:gd name="T72" fmla="*/ 276 w 447"/>
              <a:gd name="T73" fmla="*/ 469 h 956"/>
              <a:gd name="T74" fmla="*/ 255 w 447"/>
              <a:gd name="T75" fmla="*/ 443 h 956"/>
              <a:gd name="T76" fmla="*/ 231 w 447"/>
              <a:gd name="T77" fmla="*/ 419 h 956"/>
              <a:gd name="T78" fmla="*/ 203 w 447"/>
              <a:gd name="T79" fmla="*/ 397 h 956"/>
              <a:gd name="T80" fmla="*/ 174 w 447"/>
              <a:gd name="T81" fmla="*/ 378 h 956"/>
              <a:gd name="T82" fmla="*/ 145 w 447"/>
              <a:gd name="T83" fmla="*/ 359 h 956"/>
              <a:gd name="T84" fmla="*/ 133 w 447"/>
              <a:gd name="T85" fmla="*/ 316 h 956"/>
              <a:gd name="T86" fmla="*/ 128 w 447"/>
              <a:gd name="T87" fmla="*/ 249 h 956"/>
              <a:gd name="T88" fmla="*/ 112 w 447"/>
              <a:gd name="T89" fmla="*/ 188 h 956"/>
              <a:gd name="T90" fmla="*/ 86 w 447"/>
              <a:gd name="T91" fmla="*/ 132 h 956"/>
              <a:gd name="T92" fmla="*/ 54 w 447"/>
              <a:gd name="T93" fmla="*/ 78 h 956"/>
              <a:gd name="T94" fmla="*/ 18 w 447"/>
              <a:gd name="T95" fmla="*/ 26 h 956"/>
              <a:gd name="T96" fmla="*/ 41 w 447"/>
              <a:gd name="T97" fmla="*/ 25 h 9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47"/>
              <a:gd name="T148" fmla="*/ 0 h 956"/>
              <a:gd name="T149" fmla="*/ 447 w 447"/>
              <a:gd name="T150" fmla="*/ 956 h 9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47" h="956">
                <a:moveTo>
                  <a:pt x="41" y="25"/>
                </a:moveTo>
                <a:lnTo>
                  <a:pt x="40" y="25"/>
                </a:lnTo>
                <a:lnTo>
                  <a:pt x="39" y="25"/>
                </a:lnTo>
                <a:lnTo>
                  <a:pt x="37" y="26"/>
                </a:lnTo>
                <a:lnTo>
                  <a:pt x="35" y="26"/>
                </a:lnTo>
                <a:lnTo>
                  <a:pt x="34" y="27"/>
                </a:lnTo>
                <a:lnTo>
                  <a:pt x="33" y="27"/>
                </a:lnTo>
                <a:lnTo>
                  <a:pt x="32" y="28"/>
                </a:lnTo>
                <a:lnTo>
                  <a:pt x="31" y="30"/>
                </a:lnTo>
                <a:lnTo>
                  <a:pt x="30" y="31"/>
                </a:lnTo>
                <a:lnTo>
                  <a:pt x="28" y="32"/>
                </a:lnTo>
                <a:lnTo>
                  <a:pt x="27" y="33"/>
                </a:lnTo>
                <a:lnTo>
                  <a:pt x="25" y="33"/>
                </a:lnTo>
                <a:lnTo>
                  <a:pt x="34" y="37"/>
                </a:lnTo>
                <a:lnTo>
                  <a:pt x="42" y="41"/>
                </a:lnTo>
                <a:lnTo>
                  <a:pt x="50" y="46"/>
                </a:lnTo>
                <a:lnTo>
                  <a:pt x="58" y="50"/>
                </a:lnTo>
                <a:lnTo>
                  <a:pt x="65" y="56"/>
                </a:lnTo>
                <a:lnTo>
                  <a:pt x="73" y="63"/>
                </a:lnTo>
                <a:lnTo>
                  <a:pt x="80" y="70"/>
                </a:lnTo>
                <a:lnTo>
                  <a:pt x="87" y="77"/>
                </a:lnTo>
                <a:lnTo>
                  <a:pt x="94" y="85"/>
                </a:lnTo>
                <a:lnTo>
                  <a:pt x="100" y="93"/>
                </a:lnTo>
                <a:lnTo>
                  <a:pt x="105" y="102"/>
                </a:lnTo>
                <a:lnTo>
                  <a:pt x="110" y="110"/>
                </a:lnTo>
                <a:lnTo>
                  <a:pt x="136" y="150"/>
                </a:lnTo>
                <a:lnTo>
                  <a:pt x="162" y="190"/>
                </a:lnTo>
                <a:lnTo>
                  <a:pt x="187" y="232"/>
                </a:lnTo>
                <a:lnTo>
                  <a:pt x="210" y="274"/>
                </a:lnTo>
                <a:lnTo>
                  <a:pt x="233" y="318"/>
                </a:lnTo>
                <a:lnTo>
                  <a:pt x="255" y="361"/>
                </a:lnTo>
                <a:lnTo>
                  <a:pt x="276" y="406"/>
                </a:lnTo>
                <a:lnTo>
                  <a:pt x="295" y="451"/>
                </a:lnTo>
                <a:lnTo>
                  <a:pt x="313" y="496"/>
                </a:lnTo>
                <a:lnTo>
                  <a:pt x="332" y="542"/>
                </a:lnTo>
                <a:lnTo>
                  <a:pt x="348" y="588"/>
                </a:lnTo>
                <a:lnTo>
                  <a:pt x="363" y="634"/>
                </a:lnTo>
                <a:lnTo>
                  <a:pt x="371" y="661"/>
                </a:lnTo>
                <a:lnTo>
                  <a:pt x="379" y="688"/>
                </a:lnTo>
                <a:lnTo>
                  <a:pt x="387" y="715"/>
                </a:lnTo>
                <a:lnTo>
                  <a:pt x="394" y="742"/>
                </a:lnTo>
                <a:lnTo>
                  <a:pt x="402" y="768"/>
                </a:lnTo>
                <a:lnTo>
                  <a:pt x="409" y="794"/>
                </a:lnTo>
                <a:lnTo>
                  <a:pt x="417" y="822"/>
                </a:lnTo>
                <a:lnTo>
                  <a:pt x="424" y="848"/>
                </a:lnTo>
                <a:lnTo>
                  <a:pt x="429" y="875"/>
                </a:lnTo>
                <a:lnTo>
                  <a:pt x="436" y="902"/>
                </a:lnTo>
                <a:lnTo>
                  <a:pt x="442" y="930"/>
                </a:lnTo>
                <a:lnTo>
                  <a:pt x="447" y="956"/>
                </a:lnTo>
                <a:lnTo>
                  <a:pt x="427" y="931"/>
                </a:lnTo>
                <a:lnTo>
                  <a:pt x="408" y="905"/>
                </a:lnTo>
                <a:lnTo>
                  <a:pt x="387" y="881"/>
                </a:lnTo>
                <a:lnTo>
                  <a:pt x="367" y="855"/>
                </a:lnTo>
                <a:lnTo>
                  <a:pt x="347" y="831"/>
                </a:lnTo>
                <a:lnTo>
                  <a:pt x="325" y="807"/>
                </a:lnTo>
                <a:lnTo>
                  <a:pt x="304" y="784"/>
                </a:lnTo>
                <a:lnTo>
                  <a:pt x="282" y="761"/>
                </a:lnTo>
                <a:lnTo>
                  <a:pt x="261" y="738"/>
                </a:lnTo>
                <a:lnTo>
                  <a:pt x="239" y="715"/>
                </a:lnTo>
                <a:lnTo>
                  <a:pt x="217" y="692"/>
                </a:lnTo>
                <a:lnTo>
                  <a:pt x="194" y="669"/>
                </a:lnTo>
                <a:lnTo>
                  <a:pt x="207" y="657"/>
                </a:lnTo>
                <a:lnTo>
                  <a:pt x="219" y="644"/>
                </a:lnTo>
                <a:lnTo>
                  <a:pt x="232" y="630"/>
                </a:lnTo>
                <a:lnTo>
                  <a:pt x="244" y="615"/>
                </a:lnTo>
                <a:lnTo>
                  <a:pt x="256" y="600"/>
                </a:lnTo>
                <a:lnTo>
                  <a:pt x="266" y="585"/>
                </a:lnTo>
                <a:lnTo>
                  <a:pt x="276" y="569"/>
                </a:lnTo>
                <a:lnTo>
                  <a:pt x="284" y="553"/>
                </a:lnTo>
                <a:lnTo>
                  <a:pt x="288" y="537"/>
                </a:lnTo>
                <a:lnTo>
                  <a:pt x="290" y="520"/>
                </a:lnTo>
                <a:lnTo>
                  <a:pt x="288" y="503"/>
                </a:lnTo>
                <a:lnTo>
                  <a:pt x="282" y="484"/>
                </a:lnTo>
                <a:lnTo>
                  <a:pt x="276" y="469"/>
                </a:lnTo>
                <a:lnTo>
                  <a:pt x="266" y="456"/>
                </a:lnTo>
                <a:lnTo>
                  <a:pt x="255" y="443"/>
                </a:lnTo>
                <a:lnTo>
                  <a:pt x="243" y="430"/>
                </a:lnTo>
                <a:lnTo>
                  <a:pt x="231" y="419"/>
                </a:lnTo>
                <a:lnTo>
                  <a:pt x="218" y="407"/>
                </a:lnTo>
                <a:lnTo>
                  <a:pt x="203" y="397"/>
                </a:lnTo>
                <a:lnTo>
                  <a:pt x="189" y="388"/>
                </a:lnTo>
                <a:lnTo>
                  <a:pt x="174" y="378"/>
                </a:lnTo>
                <a:lnTo>
                  <a:pt x="159" y="368"/>
                </a:lnTo>
                <a:lnTo>
                  <a:pt x="145" y="359"/>
                </a:lnTo>
                <a:lnTo>
                  <a:pt x="128" y="350"/>
                </a:lnTo>
                <a:lnTo>
                  <a:pt x="133" y="316"/>
                </a:lnTo>
                <a:lnTo>
                  <a:pt x="133" y="281"/>
                </a:lnTo>
                <a:lnTo>
                  <a:pt x="128" y="249"/>
                </a:lnTo>
                <a:lnTo>
                  <a:pt x="122" y="218"/>
                </a:lnTo>
                <a:lnTo>
                  <a:pt x="112" y="188"/>
                </a:lnTo>
                <a:lnTo>
                  <a:pt x="100" y="159"/>
                </a:lnTo>
                <a:lnTo>
                  <a:pt x="86" y="132"/>
                </a:lnTo>
                <a:lnTo>
                  <a:pt x="70" y="104"/>
                </a:lnTo>
                <a:lnTo>
                  <a:pt x="54" y="78"/>
                </a:lnTo>
                <a:lnTo>
                  <a:pt x="35" y="51"/>
                </a:lnTo>
                <a:lnTo>
                  <a:pt x="18" y="26"/>
                </a:lnTo>
                <a:lnTo>
                  <a:pt x="0" y="0"/>
                </a:lnTo>
                <a:lnTo>
                  <a:pt x="41" y="2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7" name="Freeform 19"/>
          <p:cNvSpPr>
            <a:spLocks/>
          </p:cNvSpPr>
          <p:nvPr/>
        </p:nvSpPr>
        <p:spPr bwMode="auto">
          <a:xfrm>
            <a:off x="6000750" y="4048125"/>
            <a:ext cx="254000" cy="247650"/>
          </a:xfrm>
          <a:custGeom>
            <a:avLst/>
            <a:gdLst>
              <a:gd name="T0" fmla="*/ 318 w 318"/>
              <a:gd name="T1" fmla="*/ 86 h 312"/>
              <a:gd name="T2" fmla="*/ 304 w 318"/>
              <a:gd name="T3" fmla="*/ 80 h 312"/>
              <a:gd name="T4" fmla="*/ 289 w 318"/>
              <a:gd name="T5" fmla="*/ 72 h 312"/>
              <a:gd name="T6" fmla="*/ 276 w 318"/>
              <a:gd name="T7" fmla="*/ 63 h 312"/>
              <a:gd name="T8" fmla="*/ 263 w 318"/>
              <a:gd name="T9" fmla="*/ 53 h 312"/>
              <a:gd name="T10" fmla="*/ 248 w 318"/>
              <a:gd name="T11" fmla="*/ 45 h 312"/>
              <a:gd name="T12" fmla="*/ 233 w 318"/>
              <a:gd name="T13" fmla="*/ 36 h 312"/>
              <a:gd name="T14" fmla="*/ 215 w 318"/>
              <a:gd name="T15" fmla="*/ 31 h 312"/>
              <a:gd name="T16" fmla="*/ 194 w 318"/>
              <a:gd name="T17" fmla="*/ 24 h 312"/>
              <a:gd name="T18" fmla="*/ 172 w 318"/>
              <a:gd name="T19" fmla="*/ 17 h 312"/>
              <a:gd name="T20" fmla="*/ 151 w 318"/>
              <a:gd name="T21" fmla="*/ 15 h 312"/>
              <a:gd name="T22" fmla="*/ 130 w 318"/>
              <a:gd name="T23" fmla="*/ 16 h 312"/>
              <a:gd name="T24" fmla="*/ 108 w 318"/>
              <a:gd name="T25" fmla="*/ 22 h 312"/>
              <a:gd name="T26" fmla="*/ 64 w 318"/>
              <a:gd name="T27" fmla="*/ 56 h 312"/>
              <a:gd name="T28" fmla="*/ 35 w 318"/>
              <a:gd name="T29" fmla="*/ 98 h 312"/>
              <a:gd name="T30" fmla="*/ 17 w 318"/>
              <a:gd name="T31" fmla="*/ 149 h 312"/>
              <a:gd name="T32" fmla="*/ 8 w 318"/>
              <a:gd name="T33" fmla="*/ 202 h 312"/>
              <a:gd name="T34" fmla="*/ 3 w 318"/>
              <a:gd name="T35" fmla="*/ 258 h 312"/>
              <a:gd name="T36" fmla="*/ 0 w 318"/>
              <a:gd name="T37" fmla="*/ 312 h 312"/>
              <a:gd name="T38" fmla="*/ 0 w 318"/>
              <a:gd name="T39" fmla="*/ 270 h 312"/>
              <a:gd name="T40" fmla="*/ 1 w 318"/>
              <a:gd name="T41" fmla="*/ 219 h 312"/>
              <a:gd name="T42" fmla="*/ 6 w 318"/>
              <a:gd name="T43" fmla="*/ 166 h 312"/>
              <a:gd name="T44" fmla="*/ 16 w 318"/>
              <a:gd name="T45" fmla="*/ 113 h 312"/>
              <a:gd name="T46" fmla="*/ 37 w 318"/>
              <a:gd name="T47" fmla="*/ 65 h 312"/>
              <a:gd name="T48" fmla="*/ 69 w 318"/>
              <a:gd name="T49" fmla="*/ 25 h 312"/>
              <a:gd name="T50" fmla="*/ 101 w 318"/>
              <a:gd name="T51" fmla="*/ 5 h 312"/>
              <a:gd name="T52" fmla="*/ 135 w 318"/>
              <a:gd name="T53" fmla="*/ 0 h 312"/>
              <a:gd name="T54" fmla="*/ 171 w 318"/>
              <a:gd name="T55" fmla="*/ 4 h 312"/>
              <a:gd name="T56" fmla="*/ 207 w 318"/>
              <a:gd name="T57" fmla="*/ 15 h 312"/>
              <a:gd name="T58" fmla="*/ 241 w 318"/>
              <a:gd name="T59" fmla="*/ 28 h 312"/>
              <a:gd name="T60" fmla="*/ 272 w 318"/>
              <a:gd name="T61" fmla="*/ 41 h 312"/>
              <a:gd name="T62" fmla="*/ 280 w 318"/>
              <a:gd name="T63" fmla="*/ 47 h 312"/>
              <a:gd name="T64" fmla="*/ 288 w 318"/>
              <a:gd name="T65" fmla="*/ 53 h 312"/>
              <a:gd name="T66" fmla="*/ 295 w 318"/>
              <a:gd name="T67" fmla="*/ 58 h 312"/>
              <a:gd name="T68" fmla="*/ 303 w 318"/>
              <a:gd name="T69" fmla="*/ 64 h 312"/>
              <a:gd name="T70" fmla="*/ 311 w 318"/>
              <a:gd name="T71" fmla="*/ 70 h 312"/>
              <a:gd name="T72" fmla="*/ 318 w 318"/>
              <a:gd name="T73" fmla="*/ 74 h 3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18"/>
              <a:gd name="T112" fmla="*/ 0 h 312"/>
              <a:gd name="T113" fmla="*/ 318 w 318"/>
              <a:gd name="T114" fmla="*/ 312 h 3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18" h="312">
                <a:moveTo>
                  <a:pt x="318" y="74"/>
                </a:moveTo>
                <a:lnTo>
                  <a:pt x="318" y="86"/>
                </a:lnTo>
                <a:lnTo>
                  <a:pt x="311" y="84"/>
                </a:lnTo>
                <a:lnTo>
                  <a:pt x="304" y="80"/>
                </a:lnTo>
                <a:lnTo>
                  <a:pt x="296" y="77"/>
                </a:lnTo>
                <a:lnTo>
                  <a:pt x="289" y="72"/>
                </a:lnTo>
                <a:lnTo>
                  <a:pt x="282" y="67"/>
                </a:lnTo>
                <a:lnTo>
                  <a:pt x="276" y="63"/>
                </a:lnTo>
                <a:lnTo>
                  <a:pt x="270" y="57"/>
                </a:lnTo>
                <a:lnTo>
                  <a:pt x="263" y="53"/>
                </a:lnTo>
                <a:lnTo>
                  <a:pt x="256" y="48"/>
                </a:lnTo>
                <a:lnTo>
                  <a:pt x="248" y="45"/>
                </a:lnTo>
                <a:lnTo>
                  <a:pt x="241" y="40"/>
                </a:lnTo>
                <a:lnTo>
                  <a:pt x="233" y="36"/>
                </a:lnTo>
                <a:lnTo>
                  <a:pt x="224" y="34"/>
                </a:lnTo>
                <a:lnTo>
                  <a:pt x="215" y="31"/>
                </a:lnTo>
                <a:lnTo>
                  <a:pt x="204" y="27"/>
                </a:lnTo>
                <a:lnTo>
                  <a:pt x="194" y="24"/>
                </a:lnTo>
                <a:lnTo>
                  <a:pt x="184" y="20"/>
                </a:lnTo>
                <a:lnTo>
                  <a:pt x="172" y="17"/>
                </a:lnTo>
                <a:lnTo>
                  <a:pt x="162" y="16"/>
                </a:lnTo>
                <a:lnTo>
                  <a:pt x="151" y="15"/>
                </a:lnTo>
                <a:lnTo>
                  <a:pt x="141" y="15"/>
                </a:lnTo>
                <a:lnTo>
                  <a:pt x="130" y="16"/>
                </a:lnTo>
                <a:lnTo>
                  <a:pt x="119" y="18"/>
                </a:lnTo>
                <a:lnTo>
                  <a:pt x="108" y="22"/>
                </a:lnTo>
                <a:lnTo>
                  <a:pt x="84" y="38"/>
                </a:lnTo>
                <a:lnTo>
                  <a:pt x="64" y="56"/>
                </a:lnTo>
                <a:lnTo>
                  <a:pt x="48" y="77"/>
                </a:lnTo>
                <a:lnTo>
                  <a:pt x="35" y="98"/>
                </a:lnTo>
                <a:lnTo>
                  <a:pt x="25" y="123"/>
                </a:lnTo>
                <a:lnTo>
                  <a:pt x="17" y="149"/>
                </a:lnTo>
                <a:lnTo>
                  <a:pt x="11" y="175"/>
                </a:lnTo>
                <a:lnTo>
                  <a:pt x="8" y="202"/>
                </a:lnTo>
                <a:lnTo>
                  <a:pt x="6" y="229"/>
                </a:lnTo>
                <a:lnTo>
                  <a:pt x="3" y="258"/>
                </a:lnTo>
                <a:lnTo>
                  <a:pt x="2" y="286"/>
                </a:lnTo>
                <a:lnTo>
                  <a:pt x="0" y="312"/>
                </a:lnTo>
                <a:lnTo>
                  <a:pt x="0" y="293"/>
                </a:lnTo>
                <a:lnTo>
                  <a:pt x="0" y="270"/>
                </a:lnTo>
                <a:lnTo>
                  <a:pt x="0" y="245"/>
                </a:lnTo>
                <a:lnTo>
                  <a:pt x="1" y="219"/>
                </a:lnTo>
                <a:lnTo>
                  <a:pt x="2" y="193"/>
                </a:lnTo>
                <a:lnTo>
                  <a:pt x="6" y="166"/>
                </a:lnTo>
                <a:lnTo>
                  <a:pt x="10" y="140"/>
                </a:lnTo>
                <a:lnTo>
                  <a:pt x="16" y="113"/>
                </a:lnTo>
                <a:lnTo>
                  <a:pt x="25" y="88"/>
                </a:lnTo>
                <a:lnTo>
                  <a:pt x="37" y="65"/>
                </a:lnTo>
                <a:lnTo>
                  <a:pt x="52" y="45"/>
                </a:lnTo>
                <a:lnTo>
                  <a:pt x="69" y="25"/>
                </a:lnTo>
                <a:lnTo>
                  <a:pt x="85" y="14"/>
                </a:lnTo>
                <a:lnTo>
                  <a:pt x="101" y="5"/>
                </a:lnTo>
                <a:lnTo>
                  <a:pt x="118" y="1"/>
                </a:lnTo>
                <a:lnTo>
                  <a:pt x="135" y="0"/>
                </a:lnTo>
                <a:lnTo>
                  <a:pt x="154" y="1"/>
                </a:lnTo>
                <a:lnTo>
                  <a:pt x="171" y="4"/>
                </a:lnTo>
                <a:lnTo>
                  <a:pt x="188" y="9"/>
                </a:lnTo>
                <a:lnTo>
                  <a:pt x="207" y="15"/>
                </a:lnTo>
                <a:lnTo>
                  <a:pt x="224" y="22"/>
                </a:lnTo>
                <a:lnTo>
                  <a:pt x="241" y="28"/>
                </a:lnTo>
                <a:lnTo>
                  <a:pt x="257" y="35"/>
                </a:lnTo>
                <a:lnTo>
                  <a:pt x="272" y="41"/>
                </a:lnTo>
                <a:lnTo>
                  <a:pt x="277" y="45"/>
                </a:lnTo>
                <a:lnTo>
                  <a:pt x="280" y="47"/>
                </a:lnTo>
                <a:lnTo>
                  <a:pt x="284" y="50"/>
                </a:lnTo>
                <a:lnTo>
                  <a:pt x="288" y="53"/>
                </a:lnTo>
                <a:lnTo>
                  <a:pt x="292" y="56"/>
                </a:lnTo>
                <a:lnTo>
                  <a:pt x="295" y="58"/>
                </a:lnTo>
                <a:lnTo>
                  <a:pt x="299" y="61"/>
                </a:lnTo>
                <a:lnTo>
                  <a:pt x="303" y="64"/>
                </a:lnTo>
                <a:lnTo>
                  <a:pt x="307" y="66"/>
                </a:lnTo>
                <a:lnTo>
                  <a:pt x="311" y="70"/>
                </a:lnTo>
                <a:lnTo>
                  <a:pt x="315" y="72"/>
                </a:lnTo>
                <a:lnTo>
                  <a:pt x="318"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8" name="Freeform 20"/>
          <p:cNvSpPr>
            <a:spLocks/>
          </p:cNvSpPr>
          <p:nvPr/>
        </p:nvSpPr>
        <p:spPr bwMode="auto">
          <a:xfrm>
            <a:off x="6361114" y="4143376"/>
            <a:ext cx="123825" cy="182563"/>
          </a:xfrm>
          <a:custGeom>
            <a:avLst/>
            <a:gdLst>
              <a:gd name="T0" fmla="*/ 156 w 157"/>
              <a:gd name="T1" fmla="*/ 105 h 230"/>
              <a:gd name="T2" fmla="*/ 157 w 157"/>
              <a:gd name="T3" fmla="*/ 116 h 230"/>
              <a:gd name="T4" fmla="*/ 156 w 157"/>
              <a:gd name="T5" fmla="*/ 127 h 230"/>
              <a:gd name="T6" fmla="*/ 154 w 157"/>
              <a:gd name="T7" fmla="*/ 136 h 230"/>
              <a:gd name="T8" fmla="*/ 150 w 157"/>
              <a:gd name="T9" fmla="*/ 146 h 230"/>
              <a:gd name="T10" fmla="*/ 147 w 157"/>
              <a:gd name="T11" fmla="*/ 156 h 230"/>
              <a:gd name="T12" fmla="*/ 142 w 157"/>
              <a:gd name="T13" fmla="*/ 166 h 230"/>
              <a:gd name="T14" fmla="*/ 137 w 157"/>
              <a:gd name="T15" fmla="*/ 176 h 230"/>
              <a:gd name="T16" fmla="*/ 134 w 157"/>
              <a:gd name="T17" fmla="*/ 186 h 230"/>
              <a:gd name="T18" fmla="*/ 131 w 157"/>
              <a:gd name="T19" fmla="*/ 197 h 230"/>
              <a:gd name="T20" fmla="*/ 127 w 157"/>
              <a:gd name="T21" fmla="*/ 208 h 230"/>
              <a:gd name="T22" fmla="*/ 126 w 157"/>
              <a:gd name="T23" fmla="*/ 218 h 230"/>
              <a:gd name="T24" fmla="*/ 125 w 157"/>
              <a:gd name="T25" fmla="*/ 230 h 230"/>
              <a:gd name="T26" fmla="*/ 114 w 157"/>
              <a:gd name="T27" fmla="*/ 213 h 230"/>
              <a:gd name="T28" fmla="*/ 105 w 157"/>
              <a:gd name="T29" fmla="*/ 194 h 230"/>
              <a:gd name="T30" fmla="*/ 95 w 157"/>
              <a:gd name="T31" fmla="*/ 175 h 230"/>
              <a:gd name="T32" fmla="*/ 85 w 157"/>
              <a:gd name="T33" fmla="*/ 155 h 230"/>
              <a:gd name="T34" fmla="*/ 75 w 157"/>
              <a:gd name="T35" fmla="*/ 136 h 230"/>
              <a:gd name="T36" fmla="*/ 65 w 157"/>
              <a:gd name="T37" fmla="*/ 116 h 230"/>
              <a:gd name="T38" fmla="*/ 56 w 157"/>
              <a:gd name="T39" fmla="*/ 97 h 230"/>
              <a:gd name="T40" fmla="*/ 46 w 157"/>
              <a:gd name="T41" fmla="*/ 77 h 230"/>
              <a:gd name="T42" fmla="*/ 34 w 157"/>
              <a:gd name="T43" fmla="*/ 58 h 230"/>
              <a:gd name="T44" fmla="*/ 24 w 157"/>
              <a:gd name="T45" fmla="*/ 38 h 230"/>
              <a:gd name="T46" fmla="*/ 12 w 157"/>
              <a:gd name="T47" fmla="*/ 20 h 230"/>
              <a:gd name="T48" fmla="*/ 0 w 157"/>
              <a:gd name="T49" fmla="*/ 0 h 230"/>
              <a:gd name="T50" fmla="*/ 10 w 157"/>
              <a:gd name="T51" fmla="*/ 13 h 230"/>
              <a:gd name="T52" fmla="*/ 20 w 157"/>
              <a:gd name="T53" fmla="*/ 23 h 230"/>
              <a:gd name="T54" fmla="*/ 32 w 157"/>
              <a:gd name="T55" fmla="*/ 34 h 230"/>
              <a:gd name="T56" fmla="*/ 44 w 157"/>
              <a:gd name="T57" fmla="*/ 43 h 230"/>
              <a:gd name="T58" fmla="*/ 58 w 157"/>
              <a:gd name="T59" fmla="*/ 51 h 230"/>
              <a:gd name="T60" fmla="*/ 72 w 157"/>
              <a:gd name="T61" fmla="*/ 60 h 230"/>
              <a:gd name="T62" fmla="*/ 86 w 157"/>
              <a:gd name="T63" fmla="*/ 68 h 230"/>
              <a:gd name="T64" fmla="*/ 101 w 157"/>
              <a:gd name="T65" fmla="*/ 75 h 230"/>
              <a:gd name="T66" fmla="*/ 114 w 157"/>
              <a:gd name="T67" fmla="*/ 83 h 230"/>
              <a:gd name="T68" fmla="*/ 129 w 157"/>
              <a:gd name="T69" fmla="*/ 90 h 230"/>
              <a:gd name="T70" fmla="*/ 143 w 157"/>
              <a:gd name="T71" fmla="*/ 98 h 230"/>
              <a:gd name="T72" fmla="*/ 156 w 157"/>
              <a:gd name="T73" fmla="*/ 105 h 230"/>
              <a:gd name="T74" fmla="*/ 156 w 157"/>
              <a:gd name="T75" fmla="*/ 105 h 23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7"/>
              <a:gd name="T115" fmla="*/ 0 h 230"/>
              <a:gd name="T116" fmla="*/ 157 w 157"/>
              <a:gd name="T117" fmla="*/ 230 h 23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7" h="230">
                <a:moveTo>
                  <a:pt x="156" y="105"/>
                </a:moveTo>
                <a:lnTo>
                  <a:pt x="157" y="116"/>
                </a:lnTo>
                <a:lnTo>
                  <a:pt x="156" y="127"/>
                </a:lnTo>
                <a:lnTo>
                  <a:pt x="154" y="136"/>
                </a:lnTo>
                <a:lnTo>
                  <a:pt x="150" y="146"/>
                </a:lnTo>
                <a:lnTo>
                  <a:pt x="147" y="156"/>
                </a:lnTo>
                <a:lnTo>
                  <a:pt x="142" y="166"/>
                </a:lnTo>
                <a:lnTo>
                  <a:pt x="137" y="176"/>
                </a:lnTo>
                <a:lnTo>
                  <a:pt x="134" y="186"/>
                </a:lnTo>
                <a:lnTo>
                  <a:pt x="131" y="197"/>
                </a:lnTo>
                <a:lnTo>
                  <a:pt x="127" y="208"/>
                </a:lnTo>
                <a:lnTo>
                  <a:pt x="126" y="218"/>
                </a:lnTo>
                <a:lnTo>
                  <a:pt x="125" y="230"/>
                </a:lnTo>
                <a:lnTo>
                  <a:pt x="114" y="213"/>
                </a:lnTo>
                <a:lnTo>
                  <a:pt x="105" y="194"/>
                </a:lnTo>
                <a:lnTo>
                  <a:pt x="95" y="175"/>
                </a:lnTo>
                <a:lnTo>
                  <a:pt x="85" y="155"/>
                </a:lnTo>
                <a:lnTo>
                  <a:pt x="75" y="136"/>
                </a:lnTo>
                <a:lnTo>
                  <a:pt x="65" y="116"/>
                </a:lnTo>
                <a:lnTo>
                  <a:pt x="56" y="97"/>
                </a:lnTo>
                <a:lnTo>
                  <a:pt x="46" y="77"/>
                </a:lnTo>
                <a:lnTo>
                  <a:pt x="34" y="58"/>
                </a:lnTo>
                <a:lnTo>
                  <a:pt x="24" y="38"/>
                </a:lnTo>
                <a:lnTo>
                  <a:pt x="12" y="20"/>
                </a:lnTo>
                <a:lnTo>
                  <a:pt x="0" y="0"/>
                </a:lnTo>
                <a:lnTo>
                  <a:pt x="10" y="13"/>
                </a:lnTo>
                <a:lnTo>
                  <a:pt x="20" y="23"/>
                </a:lnTo>
                <a:lnTo>
                  <a:pt x="32" y="34"/>
                </a:lnTo>
                <a:lnTo>
                  <a:pt x="44" y="43"/>
                </a:lnTo>
                <a:lnTo>
                  <a:pt x="58" y="51"/>
                </a:lnTo>
                <a:lnTo>
                  <a:pt x="72" y="60"/>
                </a:lnTo>
                <a:lnTo>
                  <a:pt x="86" y="68"/>
                </a:lnTo>
                <a:lnTo>
                  <a:pt x="101" y="75"/>
                </a:lnTo>
                <a:lnTo>
                  <a:pt x="114" y="83"/>
                </a:lnTo>
                <a:lnTo>
                  <a:pt x="129" y="90"/>
                </a:lnTo>
                <a:lnTo>
                  <a:pt x="143" y="98"/>
                </a:lnTo>
                <a:lnTo>
                  <a:pt x="156"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9" name="Freeform 21"/>
          <p:cNvSpPr>
            <a:spLocks/>
          </p:cNvSpPr>
          <p:nvPr/>
        </p:nvSpPr>
        <p:spPr bwMode="auto">
          <a:xfrm>
            <a:off x="9332914" y="4198939"/>
            <a:ext cx="263525" cy="33337"/>
          </a:xfrm>
          <a:custGeom>
            <a:avLst/>
            <a:gdLst>
              <a:gd name="T0" fmla="*/ 331 w 331"/>
              <a:gd name="T1" fmla="*/ 44 h 44"/>
              <a:gd name="T2" fmla="*/ 306 w 331"/>
              <a:gd name="T3" fmla="*/ 36 h 44"/>
              <a:gd name="T4" fmla="*/ 280 w 331"/>
              <a:gd name="T5" fmla="*/ 28 h 44"/>
              <a:gd name="T6" fmla="*/ 253 w 331"/>
              <a:gd name="T7" fmla="*/ 22 h 44"/>
              <a:gd name="T8" fmla="*/ 226 w 331"/>
              <a:gd name="T9" fmla="*/ 16 h 44"/>
              <a:gd name="T10" fmla="*/ 198 w 331"/>
              <a:gd name="T11" fmla="*/ 13 h 44"/>
              <a:gd name="T12" fmla="*/ 169 w 331"/>
              <a:gd name="T13" fmla="*/ 11 h 44"/>
              <a:gd name="T14" fmla="*/ 142 w 331"/>
              <a:gd name="T15" fmla="*/ 9 h 44"/>
              <a:gd name="T16" fmla="*/ 113 w 331"/>
              <a:gd name="T17" fmla="*/ 9 h 44"/>
              <a:gd name="T18" fmla="*/ 84 w 331"/>
              <a:gd name="T19" fmla="*/ 9 h 44"/>
              <a:gd name="T20" fmla="*/ 56 w 331"/>
              <a:gd name="T21" fmla="*/ 12 h 44"/>
              <a:gd name="T22" fmla="*/ 28 w 331"/>
              <a:gd name="T23" fmla="*/ 14 h 44"/>
              <a:gd name="T24" fmla="*/ 0 w 331"/>
              <a:gd name="T25" fmla="*/ 16 h 44"/>
              <a:gd name="T26" fmla="*/ 22 w 331"/>
              <a:gd name="T27" fmla="*/ 11 h 44"/>
              <a:gd name="T28" fmla="*/ 46 w 331"/>
              <a:gd name="T29" fmla="*/ 6 h 44"/>
              <a:gd name="T30" fmla="*/ 72 w 331"/>
              <a:gd name="T31" fmla="*/ 2 h 44"/>
              <a:gd name="T32" fmla="*/ 97 w 331"/>
              <a:gd name="T33" fmla="*/ 1 h 44"/>
              <a:gd name="T34" fmla="*/ 124 w 331"/>
              <a:gd name="T35" fmla="*/ 0 h 44"/>
              <a:gd name="T36" fmla="*/ 152 w 331"/>
              <a:gd name="T37" fmla="*/ 1 h 44"/>
              <a:gd name="T38" fmla="*/ 180 w 331"/>
              <a:gd name="T39" fmla="*/ 2 h 44"/>
              <a:gd name="T40" fmla="*/ 207 w 331"/>
              <a:gd name="T41" fmla="*/ 6 h 44"/>
              <a:gd name="T42" fmla="*/ 235 w 331"/>
              <a:gd name="T43" fmla="*/ 9 h 44"/>
              <a:gd name="T44" fmla="*/ 262 w 331"/>
              <a:gd name="T45" fmla="*/ 14 h 44"/>
              <a:gd name="T46" fmla="*/ 289 w 331"/>
              <a:gd name="T47" fmla="*/ 19 h 44"/>
              <a:gd name="T48" fmla="*/ 315 w 331"/>
              <a:gd name="T49" fmla="*/ 24 h 44"/>
              <a:gd name="T50" fmla="*/ 331 w 331"/>
              <a:gd name="T51" fmla="*/ 44 h 44"/>
              <a:gd name="T52" fmla="*/ 331 w 331"/>
              <a:gd name="T53" fmla="*/ 44 h 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1"/>
              <a:gd name="T82" fmla="*/ 0 h 44"/>
              <a:gd name="T83" fmla="*/ 331 w 331"/>
              <a:gd name="T84" fmla="*/ 44 h 4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1" h="44">
                <a:moveTo>
                  <a:pt x="331" y="44"/>
                </a:moveTo>
                <a:lnTo>
                  <a:pt x="306" y="36"/>
                </a:lnTo>
                <a:lnTo>
                  <a:pt x="280" y="28"/>
                </a:lnTo>
                <a:lnTo>
                  <a:pt x="253" y="22"/>
                </a:lnTo>
                <a:lnTo>
                  <a:pt x="226" y="16"/>
                </a:lnTo>
                <a:lnTo>
                  <a:pt x="198" y="13"/>
                </a:lnTo>
                <a:lnTo>
                  <a:pt x="169" y="11"/>
                </a:lnTo>
                <a:lnTo>
                  <a:pt x="142" y="9"/>
                </a:lnTo>
                <a:lnTo>
                  <a:pt x="113" y="9"/>
                </a:lnTo>
                <a:lnTo>
                  <a:pt x="84" y="9"/>
                </a:lnTo>
                <a:lnTo>
                  <a:pt x="56" y="12"/>
                </a:lnTo>
                <a:lnTo>
                  <a:pt x="28" y="14"/>
                </a:lnTo>
                <a:lnTo>
                  <a:pt x="0" y="16"/>
                </a:lnTo>
                <a:lnTo>
                  <a:pt x="22" y="11"/>
                </a:lnTo>
                <a:lnTo>
                  <a:pt x="46" y="6"/>
                </a:lnTo>
                <a:lnTo>
                  <a:pt x="72" y="2"/>
                </a:lnTo>
                <a:lnTo>
                  <a:pt x="97" y="1"/>
                </a:lnTo>
                <a:lnTo>
                  <a:pt x="124" y="0"/>
                </a:lnTo>
                <a:lnTo>
                  <a:pt x="152" y="1"/>
                </a:lnTo>
                <a:lnTo>
                  <a:pt x="180" y="2"/>
                </a:lnTo>
                <a:lnTo>
                  <a:pt x="207" y="6"/>
                </a:lnTo>
                <a:lnTo>
                  <a:pt x="235" y="9"/>
                </a:lnTo>
                <a:lnTo>
                  <a:pt x="262" y="14"/>
                </a:lnTo>
                <a:lnTo>
                  <a:pt x="289" y="19"/>
                </a:lnTo>
                <a:lnTo>
                  <a:pt x="315" y="24"/>
                </a:lnTo>
                <a:lnTo>
                  <a:pt x="331" y="44"/>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0" name="Freeform 22"/>
          <p:cNvSpPr>
            <a:spLocks/>
          </p:cNvSpPr>
          <p:nvPr/>
        </p:nvSpPr>
        <p:spPr bwMode="auto">
          <a:xfrm>
            <a:off x="7132638" y="4217989"/>
            <a:ext cx="455612" cy="642937"/>
          </a:xfrm>
          <a:custGeom>
            <a:avLst/>
            <a:gdLst>
              <a:gd name="T0" fmla="*/ 512 w 572"/>
              <a:gd name="T1" fmla="*/ 63 h 811"/>
              <a:gd name="T2" fmla="*/ 527 w 572"/>
              <a:gd name="T3" fmla="*/ 116 h 811"/>
              <a:gd name="T4" fmla="*/ 531 w 572"/>
              <a:gd name="T5" fmla="*/ 171 h 811"/>
              <a:gd name="T6" fmla="*/ 526 w 572"/>
              <a:gd name="T7" fmla="*/ 225 h 811"/>
              <a:gd name="T8" fmla="*/ 533 w 572"/>
              <a:gd name="T9" fmla="*/ 256 h 811"/>
              <a:gd name="T10" fmla="*/ 551 w 572"/>
              <a:gd name="T11" fmla="*/ 271 h 811"/>
              <a:gd name="T12" fmla="*/ 567 w 572"/>
              <a:gd name="T13" fmla="*/ 287 h 811"/>
              <a:gd name="T14" fmla="*/ 572 w 572"/>
              <a:gd name="T15" fmla="*/ 314 h 811"/>
              <a:gd name="T16" fmla="*/ 564 w 572"/>
              <a:gd name="T17" fmla="*/ 334 h 811"/>
              <a:gd name="T18" fmla="*/ 551 w 572"/>
              <a:gd name="T19" fmla="*/ 337 h 811"/>
              <a:gd name="T20" fmla="*/ 538 w 572"/>
              <a:gd name="T21" fmla="*/ 333 h 811"/>
              <a:gd name="T22" fmla="*/ 526 w 572"/>
              <a:gd name="T23" fmla="*/ 339 h 811"/>
              <a:gd name="T24" fmla="*/ 530 w 572"/>
              <a:gd name="T25" fmla="*/ 374 h 811"/>
              <a:gd name="T26" fmla="*/ 538 w 572"/>
              <a:gd name="T27" fmla="*/ 417 h 811"/>
              <a:gd name="T28" fmla="*/ 543 w 572"/>
              <a:gd name="T29" fmla="*/ 461 h 811"/>
              <a:gd name="T30" fmla="*/ 542 w 572"/>
              <a:gd name="T31" fmla="*/ 506 h 811"/>
              <a:gd name="T32" fmla="*/ 507 w 572"/>
              <a:gd name="T33" fmla="*/ 530 h 811"/>
              <a:gd name="T34" fmla="*/ 461 w 572"/>
              <a:gd name="T35" fmla="*/ 550 h 811"/>
              <a:gd name="T36" fmla="*/ 423 w 572"/>
              <a:gd name="T37" fmla="*/ 583 h 811"/>
              <a:gd name="T38" fmla="*/ 395 w 572"/>
              <a:gd name="T39" fmla="*/ 624 h 811"/>
              <a:gd name="T40" fmla="*/ 393 w 572"/>
              <a:gd name="T41" fmla="*/ 654 h 811"/>
              <a:gd name="T42" fmla="*/ 403 w 572"/>
              <a:gd name="T43" fmla="*/ 673 h 811"/>
              <a:gd name="T44" fmla="*/ 420 w 572"/>
              <a:gd name="T45" fmla="*/ 689 h 811"/>
              <a:gd name="T46" fmla="*/ 440 w 572"/>
              <a:gd name="T47" fmla="*/ 700 h 811"/>
              <a:gd name="T48" fmla="*/ 488 w 572"/>
              <a:gd name="T49" fmla="*/ 725 h 811"/>
              <a:gd name="T50" fmla="*/ 455 w 572"/>
              <a:gd name="T51" fmla="*/ 763 h 811"/>
              <a:gd name="T52" fmla="*/ 415 w 572"/>
              <a:gd name="T53" fmla="*/ 790 h 811"/>
              <a:gd name="T54" fmla="*/ 366 w 572"/>
              <a:gd name="T55" fmla="*/ 808 h 811"/>
              <a:gd name="T56" fmla="*/ 303 w 572"/>
              <a:gd name="T57" fmla="*/ 811 h 811"/>
              <a:gd name="T58" fmla="*/ 231 w 572"/>
              <a:gd name="T59" fmla="*/ 803 h 811"/>
              <a:gd name="T60" fmla="*/ 161 w 572"/>
              <a:gd name="T61" fmla="*/ 782 h 811"/>
              <a:gd name="T62" fmla="*/ 94 w 572"/>
              <a:gd name="T63" fmla="*/ 754 h 811"/>
              <a:gd name="T64" fmla="*/ 34 w 572"/>
              <a:gd name="T65" fmla="*/ 725 h 811"/>
              <a:gd name="T66" fmla="*/ 7 w 572"/>
              <a:gd name="T67" fmla="*/ 686 h 811"/>
              <a:gd name="T68" fmla="*/ 0 w 572"/>
              <a:gd name="T69" fmla="*/ 639 h 811"/>
              <a:gd name="T70" fmla="*/ 2 w 572"/>
              <a:gd name="T71" fmla="*/ 588 h 811"/>
              <a:gd name="T72" fmla="*/ 7 w 572"/>
              <a:gd name="T73" fmla="*/ 534 h 811"/>
              <a:gd name="T74" fmla="*/ 30 w 572"/>
              <a:gd name="T75" fmla="*/ 476 h 811"/>
              <a:gd name="T76" fmla="*/ 60 w 572"/>
              <a:gd name="T77" fmla="*/ 419 h 811"/>
              <a:gd name="T78" fmla="*/ 80 w 572"/>
              <a:gd name="T79" fmla="*/ 359 h 811"/>
              <a:gd name="T80" fmla="*/ 89 w 572"/>
              <a:gd name="T81" fmla="*/ 287 h 811"/>
              <a:gd name="T82" fmla="*/ 125 w 572"/>
              <a:gd name="T83" fmla="*/ 220 h 811"/>
              <a:gd name="T84" fmla="*/ 168 w 572"/>
              <a:gd name="T85" fmla="*/ 156 h 811"/>
              <a:gd name="T86" fmla="*/ 214 w 572"/>
              <a:gd name="T87" fmla="*/ 94 h 811"/>
              <a:gd name="T88" fmla="*/ 261 w 572"/>
              <a:gd name="T89" fmla="*/ 34 h 811"/>
              <a:gd name="T90" fmla="*/ 320 w 572"/>
              <a:gd name="T91" fmla="*/ 4 h 811"/>
              <a:gd name="T92" fmla="*/ 388 w 572"/>
              <a:gd name="T93" fmla="*/ 3 h 811"/>
              <a:gd name="T94" fmla="*/ 455 w 572"/>
              <a:gd name="T95" fmla="*/ 18 h 811"/>
              <a:gd name="T96" fmla="*/ 493 w 572"/>
              <a:gd name="T97" fmla="*/ 34 h 81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2"/>
              <a:gd name="T148" fmla="*/ 0 h 811"/>
              <a:gd name="T149" fmla="*/ 572 w 572"/>
              <a:gd name="T150" fmla="*/ 811 h 81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2" h="811">
                <a:moveTo>
                  <a:pt x="493" y="34"/>
                </a:moveTo>
                <a:lnTo>
                  <a:pt x="503" y="49"/>
                </a:lnTo>
                <a:lnTo>
                  <a:pt x="512" y="63"/>
                </a:lnTo>
                <a:lnTo>
                  <a:pt x="519" y="81"/>
                </a:lnTo>
                <a:lnTo>
                  <a:pt x="524" y="98"/>
                </a:lnTo>
                <a:lnTo>
                  <a:pt x="527" y="116"/>
                </a:lnTo>
                <a:lnTo>
                  <a:pt x="530" y="135"/>
                </a:lnTo>
                <a:lnTo>
                  <a:pt x="531" y="153"/>
                </a:lnTo>
                <a:lnTo>
                  <a:pt x="531" y="171"/>
                </a:lnTo>
                <a:lnTo>
                  <a:pt x="531" y="190"/>
                </a:lnTo>
                <a:lnTo>
                  <a:pt x="528" y="208"/>
                </a:lnTo>
                <a:lnTo>
                  <a:pt x="526" y="225"/>
                </a:lnTo>
                <a:lnTo>
                  <a:pt x="523" y="241"/>
                </a:lnTo>
                <a:lnTo>
                  <a:pt x="527" y="250"/>
                </a:lnTo>
                <a:lnTo>
                  <a:pt x="533" y="256"/>
                </a:lnTo>
                <a:lnTo>
                  <a:pt x="539" y="262"/>
                </a:lnTo>
                <a:lnTo>
                  <a:pt x="544" y="267"/>
                </a:lnTo>
                <a:lnTo>
                  <a:pt x="551" y="271"/>
                </a:lnTo>
                <a:lnTo>
                  <a:pt x="557" y="276"/>
                </a:lnTo>
                <a:lnTo>
                  <a:pt x="563" y="282"/>
                </a:lnTo>
                <a:lnTo>
                  <a:pt x="567" y="287"/>
                </a:lnTo>
                <a:lnTo>
                  <a:pt x="571" y="294"/>
                </a:lnTo>
                <a:lnTo>
                  <a:pt x="572" y="303"/>
                </a:lnTo>
                <a:lnTo>
                  <a:pt x="572" y="314"/>
                </a:lnTo>
                <a:lnTo>
                  <a:pt x="570" y="325"/>
                </a:lnTo>
                <a:lnTo>
                  <a:pt x="567" y="331"/>
                </a:lnTo>
                <a:lnTo>
                  <a:pt x="564" y="334"/>
                </a:lnTo>
                <a:lnTo>
                  <a:pt x="559" y="337"/>
                </a:lnTo>
                <a:lnTo>
                  <a:pt x="556" y="337"/>
                </a:lnTo>
                <a:lnTo>
                  <a:pt x="551" y="337"/>
                </a:lnTo>
                <a:lnTo>
                  <a:pt x="547" y="336"/>
                </a:lnTo>
                <a:lnTo>
                  <a:pt x="542" y="334"/>
                </a:lnTo>
                <a:lnTo>
                  <a:pt x="538" y="333"/>
                </a:lnTo>
                <a:lnTo>
                  <a:pt x="534" y="334"/>
                </a:lnTo>
                <a:lnTo>
                  <a:pt x="530" y="336"/>
                </a:lnTo>
                <a:lnTo>
                  <a:pt x="526" y="339"/>
                </a:lnTo>
                <a:lnTo>
                  <a:pt x="523" y="345"/>
                </a:lnTo>
                <a:lnTo>
                  <a:pt x="526" y="360"/>
                </a:lnTo>
                <a:lnTo>
                  <a:pt x="530" y="374"/>
                </a:lnTo>
                <a:lnTo>
                  <a:pt x="532" y="388"/>
                </a:lnTo>
                <a:lnTo>
                  <a:pt x="535" y="402"/>
                </a:lnTo>
                <a:lnTo>
                  <a:pt x="538" y="417"/>
                </a:lnTo>
                <a:lnTo>
                  <a:pt x="540" y="432"/>
                </a:lnTo>
                <a:lnTo>
                  <a:pt x="542" y="446"/>
                </a:lnTo>
                <a:lnTo>
                  <a:pt x="543" y="461"/>
                </a:lnTo>
                <a:lnTo>
                  <a:pt x="543" y="476"/>
                </a:lnTo>
                <a:lnTo>
                  <a:pt x="543" y="491"/>
                </a:lnTo>
                <a:lnTo>
                  <a:pt x="542" y="506"/>
                </a:lnTo>
                <a:lnTo>
                  <a:pt x="539" y="521"/>
                </a:lnTo>
                <a:lnTo>
                  <a:pt x="523" y="525"/>
                </a:lnTo>
                <a:lnTo>
                  <a:pt x="507" y="530"/>
                </a:lnTo>
                <a:lnTo>
                  <a:pt x="490" y="535"/>
                </a:lnTo>
                <a:lnTo>
                  <a:pt x="476" y="542"/>
                </a:lnTo>
                <a:lnTo>
                  <a:pt x="461" y="550"/>
                </a:lnTo>
                <a:lnTo>
                  <a:pt x="447" y="560"/>
                </a:lnTo>
                <a:lnTo>
                  <a:pt x="434" y="571"/>
                </a:lnTo>
                <a:lnTo>
                  <a:pt x="423" y="583"/>
                </a:lnTo>
                <a:lnTo>
                  <a:pt x="412" y="595"/>
                </a:lnTo>
                <a:lnTo>
                  <a:pt x="403" y="609"/>
                </a:lnTo>
                <a:lnTo>
                  <a:pt x="395" y="624"/>
                </a:lnTo>
                <a:lnTo>
                  <a:pt x="389" y="639"/>
                </a:lnTo>
                <a:lnTo>
                  <a:pt x="391" y="647"/>
                </a:lnTo>
                <a:lnTo>
                  <a:pt x="393" y="654"/>
                </a:lnTo>
                <a:lnTo>
                  <a:pt x="395" y="661"/>
                </a:lnTo>
                <a:lnTo>
                  <a:pt x="400" y="668"/>
                </a:lnTo>
                <a:lnTo>
                  <a:pt x="403" y="673"/>
                </a:lnTo>
                <a:lnTo>
                  <a:pt x="409" y="679"/>
                </a:lnTo>
                <a:lnTo>
                  <a:pt x="415" y="685"/>
                </a:lnTo>
                <a:lnTo>
                  <a:pt x="420" y="689"/>
                </a:lnTo>
                <a:lnTo>
                  <a:pt x="427" y="693"/>
                </a:lnTo>
                <a:lnTo>
                  <a:pt x="434" y="696"/>
                </a:lnTo>
                <a:lnTo>
                  <a:pt x="440" y="700"/>
                </a:lnTo>
                <a:lnTo>
                  <a:pt x="447" y="701"/>
                </a:lnTo>
                <a:lnTo>
                  <a:pt x="497" y="709"/>
                </a:lnTo>
                <a:lnTo>
                  <a:pt x="488" y="725"/>
                </a:lnTo>
                <a:lnTo>
                  <a:pt x="478" y="739"/>
                </a:lnTo>
                <a:lnTo>
                  <a:pt x="466" y="750"/>
                </a:lnTo>
                <a:lnTo>
                  <a:pt x="455" y="763"/>
                </a:lnTo>
                <a:lnTo>
                  <a:pt x="442" y="773"/>
                </a:lnTo>
                <a:lnTo>
                  <a:pt x="428" y="782"/>
                </a:lnTo>
                <a:lnTo>
                  <a:pt x="415" y="790"/>
                </a:lnTo>
                <a:lnTo>
                  <a:pt x="400" y="797"/>
                </a:lnTo>
                <a:lnTo>
                  <a:pt x="384" y="803"/>
                </a:lnTo>
                <a:lnTo>
                  <a:pt x="366" y="808"/>
                </a:lnTo>
                <a:lnTo>
                  <a:pt x="348" y="810"/>
                </a:lnTo>
                <a:lnTo>
                  <a:pt x="328" y="811"/>
                </a:lnTo>
                <a:lnTo>
                  <a:pt x="303" y="811"/>
                </a:lnTo>
                <a:lnTo>
                  <a:pt x="279" y="810"/>
                </a:lnTo>
                <a:lnTo>
                  <a:pt x="255" y="808"/>
                </a:lnTo>
                <a:lnTo>
                  <a:pt x="231" y="803"/>
                </a:lnTo>
                <a:lnTo>
                  <a:pt x="207" y="797"/>
                </a:lnTo>
                <a:lnTo>
                  <a:pt x="184" y="790"/>
                </a:lnTo>
                <a:lnTo>
                  <a:pt x="161" y="782"/>
                </a:lnTo>
                <a:lnTo>
                  <a:pt x="138" y="773"/>
                </a:lnTo>
                <a:lnTo>
                  <a:pt x="116" y="764"/>
                </a:lnTo>
                <a:lnTo>
                  <a:pt x="94" y="754"/>
                </a:lnTo>
                <a:lnTo>
                  <a:pt x="72" y="743"/>
                </a:lnTo>
                <a:lnTo>
                  <a:pt x="49" y="734"/>
                </a:lnTo>
                <a:lnTo>
                  <a:pt x="34" y="725"/>
                </a:lnTo>
                <a:lnTo>
                  <a:pt x="23" y="713"/>
                </a:lnTo>
                <a:lnTo>
                  <a:pt x="14" y="701"/>
                </a:lnTo>
                <a:lnTo>
                  <a:pt x="7" y="686"/>
                </a:lnTo>
                <a:lnTo>
                  <a:pt x="3" y="671"/>
                </a:lnTo>
                <a:lnTo>
                  <a:pt x="1" y="655"/>
                </a:lnTo>
                <a:lnTo>
                  <a:pt x="0" y="639"/>
                </a:lnTo>
                <a:lnTo>
                  <a:pt x="0" y="622"/>
                </a:lnTo>
                <a:lnTo>
                  <a:pt x="1" y="605"/>
                </a:lnTo>
                <a:lnTo>
                  <a:pt x="2" y="588"/>
                </a:lnTo>
                <a:lnTo>
                  <a:pt x="3" y="572"/>
                </a:lnTo>
                <a:lnTo>
                  <a:pt x="3" y="555"/>
                </a:lnTo>
                <a:lnTo>
                  <a:pt x="7" y="534"/>
                </a:lnTo>
                <a:lnTo>
                  <a:pt x="12" y="514"/>
                </a:lnTo>
                <a:lnTo>
                  <a:pt x="20" y="494"/>
                </a:lnTo>
                <a:lnTo>
                  <a:pt x="30" y="476"/>
                </a:lnTo>
                <a:lnTo>
                  <a:pt x="40" y="457"/>
                </a:lnTo>
                <a:lnTo>
                  <a:pt x="50" y="438"/>
                </a:lnTo>
                <a:lnTo>
                  <a:pt x="60" y="419"/>
                </a:lnTo>
                <a:lnTo>
                  <a:pt x="68" y="400"/>
                </a:lnTo>
                <a:lnTo>
                  <a:pt x="76" y="380"/>
                </a:lnTo>
                <a:lnTo>
                  <a:pt x="80" y="359"/>
                </a:lnTo>
                <a:lnTo>
                  <a:pt x="81" y="337"/>
                </a:lnTo>
                <a:lnTo>
                  <a:pt x="79" y="313"/>
                </a:lnTo>
                <a:lnTo>
                  <a:pt x="89" y="287"/>
                </a:lnTo>
                <a:lnTo>
                  <a:pt x="100" y="264"/>
                </a:lnTo>
                <a:lnTo>
                  <a:pt x="112" y="241"/>
                </a:lnTo>
                <a:lnTo>
                  <a:pt x="125" y="220"/>
                </a:lnTo>
                <a:lnTo>
                  <a:pt x="139" y="198"/>
                </a:lnTo>
                <a:lnTo>
                  <a:pt x="153" y="177"/>
                </a:lnTo>
                <a:lnTo>
                  <a:pt x="168" y="156"/>
                </a:lnTo>
                <a:lnTo>
                  <a:pt x="184" y="137"/>
                </a:lnTo>
                <a:lnTo>
                  <a:pt x="199" y="116"/>
                </a:lnTo>
                <a:lnTo>
                  <a:pt x="214" y="94"/>
                </a:lnTo>
                <a:lnTo>
                  <a:pt x="230" y="73"/>
                </a:lnTo>
                <a:lnTo>
                  <a:pt x="243" y="50"/>
                </a:lnTo>
                <a:lnTo>
                  <a:pt x="261" y="34"/>
                </a:lnTo>
                <a:lnTo>
                  <a:pt x="279" y="20"/>
                </a:lnTo>
                <a:lnTo>
                  <a:pt x="299" y="11"/>
                </a:lnTo>
                <a:lnTo>
                  <a:pt x="320" y="4"/>
                </a:lnTo>
                <a:lnTo>
                  <a:pt x="342" y="1"/>
                </a:lnTo>
                <a:lnTo>
                  <a:pt x="365" y="0"/>
                </a:lnTo>
                <a:lnTo>
                  <a:pt x="388" y="3"/>
                </a:lnTo>
                <a:lnTo>
                  <a:pt x="411" y="6"/>
                </a:lnTo>
                <a:lnTo>
                  <a:pt x="433" y="12"/>
                </a:lnTo>
                <a:lnTo>
                  <a:pt x="455" y="18"/>
                </a:lnTo>
                <a:lnTo>
                  <a:pt x="474" y="26"/>
                </a:lnTo>
                <a:lnTo>
                  <a:pt x="493" y="34"/>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1" name="Freeform 23"/>
          <p:cNvSpPr>
            <a:spLocks/>
          </p:cNvSpPr>
          <p:nvPr/>
        </p:nvSpPr>
        <p:spPr bwMode="auto">
          <a:xfrm>
            <a:off x="7381876" y="4235450"/>
            <a:ext cx="87313" cy="7938"/>
          </a:xfrm>
          <a:custGeom>
            <a:avLst/>
            <a:gdLst>
              <a:gd name="T0" fmla="*/ 112 w 112"/>
              <a:gd name="T1" fmla="*/ 12 h 12"/>
              <a:gd name="T2" fmla="*/ 0 w 112"/>
              <a:gd name="T3" fmla="*/ 4 h 12"/>
              <a:gd name="T4" fmla="*/ 5 w 112"/>
              <a:gd name="T5" fmla="*/ 0 h 12"/>
              <a:gd name="T6" fmla="*/ 14 w 112"/>
              <a:gd name="T7" fmla="*/ 1 h 12"/>
              <a:gd name="T8" fmla="*/ 23 w 112"/>
              <a:gd name="T9" fmla="*/ 2 h 12"/>
              <a:gd name="T10" fmla="*/ 33 w 112"/>
              <a:gd name="T11" fmla="*/ 4 h 12"/>
              <a:gd name="T12" fmla="*/ 42 w 112"/>
              <a:gd name="T13" fmla="*/ 5 h 12"/>
              <a:gd name="T14" fmla="*/ 51 w 112"/>
              <a:gd name="T15" fmla="*/ 6 h 12"/>
              <a:gd name="T16" fmla="*/ 59 w 112"/>
              <a:gd name="T17" fmla="*/ 6 h 12"/>
              <a:gd name="T18" fmla="*/ 68 w 112"/>
              <a:gd name="T19" fmla="*/ 7 h 12"/>
              <a:gd name="T20" fmla="*/ 77 w 112"/>
              <a:gd name="T21" fmla="*/ 8 h 12"/>
              <a:gd name="T22" fmla="*/ 87 w 112"/>
              <a:gd name="T23" fmla="*/ 9 h 12"/>
              <a:gd name="T24" fmla="*/ 95 w 112"/>
              <a:gd name="T25" fmla="*/ 10 h 12"/>
              <a:gd name="T26" fmla="*/ 104 w 112"/>
              <a:gd name="T27" fmla="*/ 12 h 12"/>
              <a:gd name="T28" fmla="*/ 112 w 112"/>
              <a:gd name="T29" fmla="*/ 12 h 12"/>
              <a:gd name="T30" fmla="*/ 112 w 112"/>
              <a:gd name="T31" fmla="*/ 12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2"/>
              <a:gd name="T49" fmla="*/ 0 h 12"/>
              <a:gd name="T50" fmla="*/ 112 w 112"/>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2" h="12">
                <a:moveTo>
                  <a:pt x="112" y="12"/>
                </a:moveTo>
                <a:lnTo>
                  <a:pt x="0" y="4"/>
                </a:lnTo>
                <a:lnTo>
                  <a:pt x="5" y="0"/>
                </a:lnTo>
                <a:lnTo>
                  <a:pt x="14" y="1"/>
                </a:lnTo>
                <a:lnTo>
                  <a:pt x="23" y="2"/>
                </a:lnTo>
                <a:lnTo>
                  <a:pt x="33" y="4"/>
                </a:lnTo>
                <a:lnTo>
                  <a:pt x="42" y="5"/>
                </a:lnTo>
                <a:lnTo>
                  <a:pt x="51" y="6"/>
                </a:lnTo>
                <a:lnTo>
                  <a:pt x="59" y="6"/>
                </a:lnTo>
                <a:lnTo>
                  <a:pt x="68" y="7"/>
                </a:lnTo>
                <a:lnTo>
                  <a:pt x="77" y="8"/>
                </a:lnTo>
                <a:lnTo>
                  <a:pt x="87" y="9"/>
                </a:lnTo>
                <a:lnTo>
                  <a:pt x="95" y="10"/>
                </a:lnTo>
                <a:lnTo>
                  <a:pt x="104" y="12"/>
                </a:lnTo>
                <a:lnTo>
                  <a:pt x="11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2" name="Freeform 24"/>
          <p:cNvSpPr>
            <a:spLocks/>
          </p:cNvSpPr>
          <p:nvPr/>
        </p:nvSpPr>
        <p:spPr bwMode="auto">
          <a:xfrm>
            <a:off x="7385050" y="4259264"/>
            <a:ext cx="84138" cy="7937"/>
          </a:xfrm>
          <a:custGeom>
            <a:avLst/>
            <a:gdLst>
              <a:gd name="T0" fmla="*/ 107 w 107"/>
              <a:gd name="T1" fmla="*/ 8 h 10"/>
              <a:gd name="T2" fmla="*/ 99 w 107"/>
              <a:gd name="T3" fmla="*/ 9 h 10"/>
              <a:gd name="T4" fmla="*/ 91 w 107"/>
              <a:gd name="T5" fmla="*/ 10 h 10"/>
              <a:gd name="T6" fmla="*/ 83 w 107"/>
              <a:gd name="T7" fmla="*/ 10 h 10"/>
              <a:gd name="T8" fmla="*/ 74 w 107"/>
              <a:gd name="T9" fmla="*/ 9 h 10"/>
              <a:gd name="T10" fmla="*/ 64 w 107"/>
              <a:gd name="T11" fmla="*/ 8 h 10"/>
              <a:gd name="T12" fmla="*/ 55 w 107"/>
              <a:gd name="T13" fmla="*/ 7 h 10"/>
              <a:gd name="T14" fmla="*/ 47 w 107"/>
              <a:gd name="T15" fmla="*/ 6 h 10"/>
              <a:gd name="T16" fmla="*/ 38 w 107"/>
              <a:gd name="T17" fmla="*/ 5 h 10"/>
              <a:gd name="T18" fmla="*/ 29 w 107"/>
              <a:gd name="T19" fmla="*/ 4 h 10"/>
              <a:gd name="T20" fmla="*/ 19 w 107"/>
              <a:gd name="T21" fmla="*/ 2 h 10"/>
              <a:gd name="T22" fmla="*/ 10 w 107"/>
              <a:gd name="T23" fmla="*/ 1 h 10"/>
              <a:gd name="T24" fmla="*/ 0 w 107"/>
              <a:gd name="T25" fmla="*/ 0 h 10"/>
              <a:gd name="T26" fmla="*/ 107 w 107"/>
              <a:gd name="T27" fmla="*/ 8 h 10"/>
              <a:gd name="T28" fmla="*/ 107 w 107"/>
              <a:gd name="T29" fmla="*/ 8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7"/>
              <a:gd name="T46" fmla="*/ 0 h 10"/>
              <a:gd name="T47" fmla="*/ 107 w 107"/>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7" h="10">
                <a:moveTo>
                  <a:pt x="107" y="8"/>
                </a:moveTo>
                <a:lnTo>
                  <a:pt x="99" y="9"/>
                </a:lnTo>
                <a:lnTo>
                  <a:pt x="91" y="10"/>
                </a:lnTo>
                <a:lnTo>
                  <a:pt x="83" y="10"/>
                </a:lnTo>
                <a:lnTo>
                  <a:pt x="74" y="9"/>
                </a:lnTo>
                <a:lnTo>
                  <a:pt x="64" y="8"/>
                </a:lnTo>
                <a:lnTo>
                  <a:pt x="55" y="7"/>
                </a:lnTo>
                <a:lnTo>
                  <a:pt x="47" y="6"/>
                </a:lnTo>
                <a:lnTo>
                  <a:pt x="38" y="5"/>
                </a:lnTo>
                <a:lnTo>
                  <a:pt x="29" y="4"/>
                </a:lnTo>
                <a:lnTo>
                  <a:pt x="19" y="2"/>
                </a:lnTo>
                <a:lnTo>
                  <a:pt x="10" y="1"/>
                </a:lnTo>
                <a:lnTo>
                  <a:pt x="0" y="0"/>
                </a:lnTo>
                <a:lnTo>
                  <a:pt x="107"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3" name="Freeform 25"/>
          <p:cNvSpPr>
            <a:spLocks/>
          </p:cNvSpPr>
          <p:nvPr/>
        </p:nvSpPr>
        <p:spPr bwMode="auto">
          <a:xfrm>
            <a:off x="9445626" y="4262438"/>
            <a:ext cx="73025" cy="55562"/>
          </a:xfrm>
          <a:custGeom>
            <a:avLst/>
            <a:gdLst>
              <a:gd name="T0" fmla="*/ 84 w 92"/>
              <a:gd name="T1" fmla="*/ 46 h 70"/>
              <a:gd name="T2" fmla="*/ 84 w 92"/>
              <a:gd name="T3" fmla="*/ 48 h 70"/>
              <a:gd name="T4" fmla="*/ 85 w 92"/>
              <a:gd name="T5" fmla="*/ 50 h 70"/>
              <a:gd name="T6" fmla="*/ 86 w 92"/>
              <a:gd name="T7" fmla="*/ 51 h 70"/>
              <a:gd name="T8" fmla="*/ 87 w 92"/>
              <a:gd name="T9" fmla="*/ 54 h 70"/>
              <a:gd name="T10" fmla="*/ 88 w 92"/>
              <a:gd name="T11" fmla="*/ 55 h 70"/>
              <a:gd name="T12" fmla="*/ 90 w 92"/>
              <a:gd name="T13" fmla="*/ 57 h 70"/>
              <a:gd name="T14" fmla="*/ 91 w 92"/>
              <a:gd name="T15" fmla="*/ 58 h 70"/>
              <a:gd name="T16" fmla="*/ 91 w 92"/>
              <a:gd name="T17" fmla="*/ 60 h 70"/>
              <a:gd name="T18" fmla="*/ 92 w 92"/>
              <a:gd name="T19" fmla="*/ 63 h 70"/>
              <a:gd name="T20" fmla="*/ 92 w 92"/>
              <a:gd name="T21" fmla="*/ 65 h 70"/>
              <a:gd name="T22" fmla="*/ 92 w 92"/>
              <a:gd name="T23" fmla="*/ 67 h 70"/>
              <a:gd name="T24" fmla="*/ 92 w 92"/>
              <a:gd name="T25" fmla="*/ 70 h 70"/>
              <a:gd name="T26" fmla="*/ 87 w 92"/>
              <a:gd name="T27" fmla="*/ 70 h 70"/>
              <a:gd name="T28" fmla="*/ 84 w 92"/>
              <a:gd name="T29" fmla="*/ 67 h 70"/>
              <a:gd name="T30" fmla="*/ 79 w 92"/>
              <a:gd name="T31" fmla="*/ 65 h 70"/>
              <a:gd name="T32" fmla="*/ 77 w 92"/>
              <a:gd name="T33" fmla="*/ 63 h 70"/>
              <a:gd name="T34" fmla="*/ 73 w 92"/>
              <a:gd name="T35" fmla="*/ 59 h 70"/>
              <a:gd name="T36" fmla="*/ 71 w 92"/>
              <a:gd name="T37" fmla="*/ 56 h 70"/>
              <a:gd name="T38" fmla="*/ 68 w 92"/>
              <a:gd name="T39" fmla="*/ 51 h 70"/>
              <a:gd name="T40" fmla="*/ 65 w 92"/>
              <a:gd name="T41" fmla="*/ 48 h 70"/>
              <a:gd name="T42" fmla="*/ 63 w 92"/>
              <a:gd name="T43" fmla="*/ 43 h 70"/>
              <a:gd name="T44" fmla="*/ 61 w 92"/>
              <a:gd name="T45" fmla="*/ 39 h 70"/>
              <a:gd name="T46" fmla="*/ 58 w 92"/>
              <a:gd name="T47" fmla="*/ 35 h 70"/>
              <a:gd name="T48" fmla="*/ 57 w 92"/>
              <a:gd name="T49" fmla="*/ 31 h 70"/>
              <a:gd name="T50" fmla="*/ 0 w 92"/>
              <a:gd name="T51" fmla="*/ 4 h 70"/>
              <a:gd name="T52" fmla="*/ 2 w 92"/>
              <a:gd name="T53" fmla="*/ 3 h 70"/>
              <a:gd name="T54" fmla="*/ 7 w 92"/>
              <a:gd name="T55" fmla="*/ 2 h 70"/>
              <a:gd name="T56" fmla="*/ 10 w 92"/>
              <a:gd name="T57" fmla="*/ 1 h 70"/>
              <a:gd name="T58" fmla="*/ 14 w 92"/>
              <a:gd name="T59" fmla="*/ 0 h 70"/>
              <a:gd name="T60" fmla="*/ 18 w 92"/>
              <a:gd name="T61" fmla="*/ 0 h 70"/>
              <a:gd name="T62" fmla="*/ 23 w 92"/>
              <a:gd name="T63" fmla="*/ 0 h 70"/>
              <a:gd name="T64" fmla="*/ 26 w 92"/>
              <a:gd name="T65" fmla="*/ 0 h 70"/>
              <a:gd name="T66" fmla="*/ 31 w 92"/>
              <a:gd name="T67" fmla="*/ 0 h 70"/>
              <a:gd name="T68" fmla="*/ 34 w 92"/>
              <a:gd name="T69" fmla="*/ 1 h 70"/>
              <a:gd name="T70" fmla="*/ 38 w 92"/>
              <a:gd name="T71" fmla="*/ 2 h 70"/>
              <a:gd name="T72" fmla="*/ 42 w 92"/>
              <a:gd name="T73" fmla="*/ 3 h 70"/>
              <a:gd name="T74" fmla="*/ 46 w 92"/>
              <a:gd name="T75" fmla="*/ 4 h 70"/>
              <a:gd name="T76" fmla="*/ 84 w 92"/>
              <a:gd name="T77" fmla="*/ 46 h 70"/>
              <a:gd name="T78" fmla="*/ 84 w 92"/>
              <a:gd name="T79" fmla="*/ 46 h 7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2"/>
              <a:gd name="T121" fmla="*/ 0 h 70"/>
              <a:gd name="T122" fmla="*/ 92 w 92"/>
              <a:gd name="T123" fmla="*/ 70 h 7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2" h="70">
                <a:moveTo>
                  <a:pt x="84" y="46"/>
                </a:moveTo>
                <a:lnTo>
                  <a:pt x="84" y="48"/>
                </a:lnTo>
                <a:lnTo>
                  <a:pt x="85" y="50"/>
                </a:lnTo>
                <a:lnTo>
                  <a:pt x="86" y="51"/>
                </a:lnTo>
                <a:lnTo>
                  <a:pt x="87" y="54"/>
                </a:lnTo>
                <a:lnTo>
                  <a:pt x="88" y="55"/>
                </a:lnTo>
                <a:lnTo>
                  <a:pt x="90" y="57"/>
                </a:lnTo>
                <a:lnTo>
                  <a:pt x="91" y="58"/>
                </a:lnTo>
                <a:lnTo>
                  <a:pt x="91" y="60"/>
                </a:lnTo>
                <a:lnTo>
                  <a:pt x="92" y="63"/>
                </a:lnTo>
                <a:lnTo>
                  <a:pt x="92" y="65"/>
                </a:lnTo>
                <a:lnTo>
                  <a:pt x="92" y="67"/>
                </a:lnTo>
                <a:lnTo>
                  <a:pt x="92" y="70"/>
                </a:lnTo>
                <a:lnTo>
                  <a:pt x="87" y="70"/>
                </a:lnTo>
                <a:lnTo>
                  <a:pt x="84" y="67"/>
                </a:lnTo>
                <a:lnTo>
                  <a:pt x="79" y="65"/>
                </a:lnTo>
                <a:lnTo>
                  <a:pt x="77" y="63"/>
                </a:lnTo>
                <a:lnTo>
                  <a:pt x="73" y="59"/>
                </a:lnTo>
                <a:lnTo>
                  <a:pt x="71" y="56"/>
                </a:lnTo>
                <a:lnTo>
                  <a:pt x="68" y="51"/>
                </a:lnTo>
                <a:lnTo>
                  <a:pt x="65" y="48"/>
                </a:lnTo>
                <a:lnTo>
                  <a:pt x="63" y="43"/>
                </a:lnTo>
                <a:lnTo>
                  <a:pt x="61" y="39"/>
                </a:lnTo>
                <a:lnTo>
                  <a:pt x="58" y="35"/>
                </a:lnTo>
                <a:lnTo>
                  <a:pt x="57" y="31"/>
                </a:lnTo>
                <a:lnTo>
                  <a:pt x="0" y="4"/>
                </a:lnTo>
                <a:lnTo>
                  <a:pt x="2" y="3"/>
                </a:lnTo>
                <a:lnTo>
                  <a:pt x="7" y="2"/>
                </a:lnTo>
                <a:lnTo>
                  <a:pt x="10" y="1"/>
                </a:lnTo>
                <a:lnTo>
                  <a:pt x="14" y="0"/>
                </a:lnTo>
                <a:lnTo>
                  <a:pt x="18" y="0"/>
                </a:lnTo>
                <a:lnTo>
                  <a:pt x="23" y="0"/>
                </a:lnTo>
                <a:lnTo>
                  <a:pt x="26" y="0"/>
                </a:lnTo>
                <a:lnTo>
                  <a:pt x="31" y="0"/>
                </a:lnTo>
                <a:lnTo>
                  <a:pt x="34" y="1"/>
                </a:lnTo>
                <a:lnTo>
                  <a:pt x="38" y="2"/>
                </a:lnTo>
                <a:lnTo>
                  <a:pt x="42" y="3"/>
                </a:lnTo>
                <a:lnTo>
                  <a:pt x="46" y="4"/>
                </a:lnTo>
                <a:lnTo>
                  <a:pt x="84"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4" name="Freeform 26"/>
          <p:cNvSpPr>
            <a:spLocks/>
          </p:cNvSpPr>
          <p:nvPr/>
        </p:nvSpPr>
        <p:spPr bwMode="auto">
          <a:xfrm>
            <a:off x="7369176" y="4295775"/>
            <a:ext cx="22225" cy="25400"/>
          </a:xfrm>
          <a:custGeom>
            <a:avLst/>
            <a:gdLst>
              <a:gd name="T0" fmla="*/ 20 w 28"/>
              <a:gd name="T1" fmla="*/ 31 h 32"/>
              <a:gd name="T2" fmla="*/ 19 w 28"/>
              <a:gd name="T3" fmla="*/ 32 h 32"/>
              <a:gd name="T4" fmla="*/ 17 w 28"/>
              <a:gd name="T5" fmla="*/ 32 h 32"/>
              <a:gd name="T6" fmla="*/ 15 w 28"/>
              <a:gd name="T7" fmla="*/ 32 h 32"/>
              <a:gd name="T8" fmla="*/ 13 w 28"/>
              <a:gd name="T9" fmla="*/ 32 h 32"/>
              <a:gd name="T10" fmla="*/ 12 w 28"/>
              <a:gd name="T11" fmla="*/ 31 h 32"/>
              <a:gd name="T12" fmla="*/ 10 w 28"/>
              <a:gd name="T13" fmla="*/ 31 h 32"/>
              <a:gd name="T14" fmla="*/ 8 w 28"/>
              <a:gd name="T15" fmla="*/ 30 h 32"/>
              <a:gd name="T16" fmla="*/ 7 w 28"/>
              <a:gd name="T17" fmla="*/ 30 h 32"/>
              <a:gd name="T18" fmla="*/ 5 w 28"/>
              <a:gd name="T19" fmla="*/ 29 h 32"/>
              <a:gd name="T20" fmla="*/ 4 w 28"/>
              <a:gd name="T21" fmla="*/ 28 h 32"/>
              <a:gd name="T22" fmla="*/ 3 w 28"/>
              <a:gd name="T23" fmla="*/ 25 h 32"/>
              <a:gd name="T24" fmla="*/ 0 w 28"/>
              <a:gd name="T25" fmla="*/ 23 h 32"/>
              <a:gd name="T26" fmla="*/ 0 w 28"/>
              <a:gd name="T27" fmla="*/ 21 h 32"/>
              <a:gd name="T28" fmla="*/ 0 w 28"/>
              <a:gd name="T29" fmla="*/ 18 h 32"/>
              <a:gd name="T30" fmla="*/ 0 w 28"/>
              <a:gd name="T31" fmla="*/ 16 h 32"/>
              <a:gd name="T32" fmla="*/ 2 w 28"/>
              <a:gd name="T33" fmla="*/ 14 h 32"/>
              <a:gd name="T34" fmla="*/ 3 w 28"/>
              <a:gd name="T35" fmla="*/ 12 h 32"/>
              <a:gd name="T36" fmla="*/ 4 w 28"/>
              <a:gd name="T37" fmla="*/ 9 h 32"/>
              <a:gd name="T38" fmla="*/ 6 w 28"/>
              <a:gd name="T39" fmla="*/ 7 h 32"/>
              <a:gd name="T40" fmla="*/ 8 w 28"/>
              <a:gd name="T41" fmla="*/ 6 h 32"/>
              <a:gd name="T42" fmla="*/ 10 w 28"/>
              <a:gd name="T43" fmla="*/ 4 h 32"/>
              <a:gd name="T44" fmla="*/ 12 w 28"/>
              <a:gd name="T45" fmla="*/ 2 h 32"/>
              <a:gd name="T46" fmla="*/ 14 w 28"/>
              <a:gd name="T47" fmla="*/ 1 h 32"/>
              <a:gd name="T48" fmla="*/ 15 w 28"/>
              <a:gd name="T49" fmla="*/ 0 h 32"/>
              <a:gd name="T50" fmla="*/ 19 w 28"/>
              <a:gd name="T51" fmla="*/ 2 h 32"/>
              <a:gd name="T52" fmla="*/ 20 w 28"/>
              <a:gd name="T53" fmla="*/ 4 h 32"/>
              <a:gd name="T54" fmla="*/ 22 w 28"/>
              <a:gd name="T55" fmla="*/ 7 h 32"/>
              <a:gd name="T56" fmla="*/ 25 w 28"/>
              <a:gd name="T57" fmla="*/ 9 h 32"/>
              <a:gd name="T58" fmla="*/ 26 w 28"/>
              <a:gd name="T59" fmla="*/ 13 h 32"/>
              <a:gd name="T60" fmla="*/ 27 w 28"/>
              <a:gd name="T61" fmla="*/ 16 h 32"/>
              <a:gd name="T62" fmla="*/ 28 w 28"/>
              <a:gd name="T63" fmla="*/ 20 h 32"/>
              <a:gd name="T64" fmla="*/ 28 w 28"/>
              <a:gd name="T65" fmla="*/ 23 h 32"/>
              <a:gd name="T66" fmla="*/ 27 w 28"/>
              <a:gd name="T67" fmla="*/ 25 h 32"/>
              <a:gd name="T68" fmla="*/ 26 w 28"/>
              <a:gd name="T69" fmla="*/ 29 h 32"/>
              <a:gd name="T70" fmla="*/ 23 w 28"/>
              <a:gd name="T71" fmla="*/ 30 h 32"/>
              <a:gd name="T72" fmla="*/ 20 w 28"/>
              <a:gd name="T73" fmla="*/ 31 h 32"/>
              <a:gd name="T74" fmla="*/ 20 w 28"/>
              <a:gd name="T75" fmla="*/ 31 h 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8"/>
              <a:gd name="T115" fmla="*/ 0 h 32"/>
              <a:gd name="T116" fmla="*/ 28 w 28"/>
              <a:gd name="T117" fmla="*/ 32 h 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8" h="32">
                <a:moveTo>
                  <a:pt x="20" y="31"/>
                </a:moveTo>
                <a:lnTo>
                  <a:pt x="19" y="32"/>
                </a:lnTo>
                <a:lnTo>
                  <a:pt x="17" y="32"/>
                </a:lnTo>
                <a:lnTo>
                  <a:pt x="15" y="32"/>
                </a:lnTo>
                <a:lnTo>
                  <a:pt x="13" y="32"/>
                </a:lnTo>
                <a:lnTo>
                  <a:pt x="12" y="31"/>
                </a:lnTo>
                <a:lnTo>
                  <a:pt x="10" y="31"/>
                </a:lnTo>
                <a:lnTo>
                  <a:pt x="8" y="30"/>
                </a:lnTo>
                <a:lnTo>
                  <a:pt x="7" y="30"/>
                </a:lnTo>
                <a:lnTo>
                  <a:pt x="5" y="29"/>
                </a:lnTo>
                <a:lnTo>
                  <a:pt x="4" y="28"/>
                </a:lnTo>
                <a:lnTo>
                  <a:pt x="3" y="25"/>
                </a:lnTo>
                <a:lnTo>
                  <a:pt x="0" y="23"/>
                </a:lnTo>
                <a:lnTo>
                  <a:pt x="0" y="21"/>
                </a:lnTo>
                <a:lnTo>
                  <a:pt x="0" y="18"/>
                </a:lnTo>
                <a:lnTo>
                  <a:pt x="0" y="16"/>
                </a:lnTo>
                <a:lnTo>
                  <a:pt x="2" y="14"/>
                </a:lnTo>
                <a:lnTo>
                  <a:pt x="3" y="12"/>
                </a:lnTo>
                <a:lnTo>
                  <a:pt x="4" y="9"/>
                </a:lnTo>
                <a:lnTo>
                  <a:pt x="6" y="7"/>
                </a:lnTo>
                <a:lnTo>
                  <a:pt x="8" y="6"/>
                </a:lnTo>
                <a:lnTo>
                  <a:pt x="10" y="4"/>
                </a:lnTo>
                <a:lnTo>
                  <a:pt x="12" y="2"/>
                </a:lnTo>
                <a:lnTo>
                  <a:pt x="14" y="1"/>
                </a:lnTo>
                <a:lnTo>
                  <a:pt x="15" y="0"/>
                </a:lnTo>
                <a:lnTo>
                  <a:pt x="19" y="2"/>
                </a:lnTo>
                <a:lnTo>
                  <a:pt x="20" y="4"/>
                </a:lnTo>
                <a:lnTo>
                  <a:pt x="22" y="7"/>
                </a:lnTo>
                <a:lnTo>
                  <a:pt x="25" y="9"/>
                </a:lnTo>
                <a:lnTo>
                  <a:pt x="26" y="13"/>
                </a:lnTo>
                <a:lnTo>
                  <a:pt x="27" y="16"/>
                </a:lnTo>
                <a:lnTo>
                  <a:pt x="28" y="20"/>
                </a:lnTo>
                <a:lnTo>
                  <a:pt x="28" y="23"/>
                </a:lnTo>
                <a:lnTo>
                  <a:pt x="27" y="25"/>
                </a:lnTo>
                <a:lnTo>
                  <a:pt x="26" y="29"/>
                </a:lnTo>
                <a:lnTo>
                  <a:pt x="23" y="30"/>
                </a:lnTo>
                <a:lnTo>
                  <a:pt x="2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5" name="Freeform 27"/>
          <p:cNvSpPr>
            <a:spLocks/>
          </p:cNvSpPr>
          <p:nvPr/>
        </p:nvSpPr>
        <p:spPr bwMode="auto">
          <a:xfrm>
            <a:off x="7418388" y="4295775"/>
            <a:ext cx="17462" cy="25400"/>
          </a:xfrm>
          <a:custGeom>
            <a:avLst/>
            <a:gdLst>
              <a:gd name="T0" fmla="*/ 20 w 23"/>
              <a:gd name="T1" fmla="*/ 0 h 31"/>
              <a:gd name="T2" fmla="*/ 21 w 23"/>
              <a:gd name="T3" fmla="*/ 4 h 31"/>
              <a:gd name="T4" fmla="*/ 22 w 23"/>
              <a:gd name="T5" fmla="*/ 7 h 31"/>
              <a:gd name="T6" fmla="*/ 22 w 23"/>
              <a:gd name="T7" fmla="*/ 10 h 31"/>
              <a:gd name="T8" fmla="*/ 23 w 23"/>
              <a:gd name="T9" fmla="*/ 14 h 31"/>
              <a:gd name="T10" fmla="*/ 23 w 23"/>
              <a:gd name="T11" fmla="*/ 17 h 31"/>
              <a:gd name="T12" fmla="*/ 22 w 23"/>
              <a:gd name="T13" fmla="*/ 21 h 31"/>
              <a:gd name="T14" fmla="*/ 22 w 23"/>
              <a:gd name="T15" fmla="*/ 24 h 31"/>
              <a:gd name="T16" fmla="*/ 20 w 23"/>
              <a:gd name="T17" fmla="*/ 26 h 31"/>
              <a:gd name="T18" fmla="*/ 19 w 23"/>
              <a:gd name="T19" fmla="*/ 29 h 31"/>
              <a:gd name="T20" fmla="*/ 16 w 23"/>
              <a:gd name="T21" fmla="*/ 30 h 31"/>
              <a:gd name="T22" fmla="*/ 13 w 23"/>
              <a:gd name="T23" fmla="*/ 31 h 31"/>
              <a:gd name="T24" fmla="*/ 8 w 23"/>
              <a:gd name="T25" fmla="*/ 31 h 31"/>
              <a:gd name="T26" fmla="*/ 6 w 23"/>
              <a:gd name="T27" fmla="*/ 30 h 31"/>
              <a:gd name="T28" fmla="*/ 4 w 23"/>
              <a:gd name="T29" fmla="*/ 28 h 31"/>
              <a:gd name="T30" fmla="*/ 3 w 23"/>
              <a:gd name="T31" fmla="*/ 25 h 31"/>
              <a:gd name="T32" fmla="*/ 1 w 23"/>
              <a:gd name="T33" fmla="*/ 23 h 31"/>
              <a:gd name="T34" fmla="*/ 1 w 23"/>
              <a:gd name="T35" fmla="*/ 21 h 31"/>
              <a:gd name="T36" fmla="*/ 1 w 23"/>
              <a:gd name="T37" fmla="*/ 17 h 31"/>
              <a:gd name="T38" fmla="*/ 1 w 23"/>
              <a:gd name="T39" fmla="*/ 15 h 31"/>
              <a:gd name="T40" fmla="*/ 1 w 23"/>
              <a:gd name="T41" fmla="*/ 12 h 31"/>
              <a:gd name="T42" fmla="*/ 1 w 23"/>
              <a:gd name="T43" fmla="*/ 8 h 31"/>
              <a:gd name="T44" fmla="*/ 1 w 23"/>
              <a:gd name="T45" fmla="*/ 6 h 31"/>
              <a:gd name="T46" fmla="*/ 1 w 23"/>
              <a:gd name="T47" fmla="*/ 4 h 31"/>
              <a:gd name="T48" fmla="*/ 0 w 23"/>
              <a:gd name="T49" fmla="*/ 0 h 31"/>
              <a:gd name="T50" fmla="*/ 20 w 23"/>
              <a:gd name="T51" fmla="*/ 0 h 31"/>
              <a:gd name="T52" fmla="*/ 20 w 23"/>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3"/>
              <a:gd name="T82" fmla="*/ 0 h 31"/>
              <a:gd name="T83" fmla="*/ 23 w 23"/>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3" h="31">
                <a:moveTo>
                  <a:pt x="20" y="0"/>
                </a:moveTo>
                <a:lnTo>
                  <a:pt x="21" y="4"/>
                </a:lnTo>
                <a:lnTo>
                  <a:pt x="22" y="7"/>
                </a:lnTo>
                <a:lnTo>
                  <a:pt x="22" y="10"/>
                </a:lnTo>
                <a:lnTo>
                  <a:pt x="23" y="14"/>
                </a:lnTo>
                <a:lnTo>
                  <a:pt x="23" y="17"/>
                </a:lnTo>
                <a:lnTo>
                  <a:pt x="22" y="21"/>
                </a:lnTo>
                <a:lnTo>
                  <a:pt x="22" y="24"/>
                </a:lnTo>
                <a:lnTo>
                  <a:pt x="20" y="26"/>
                </a:lnTo>
                <a:lnTo>
                  <a:pt x="19" y="29"/>
                </a:lnTo>
                <a:lnTo>
                  <a:pt x="16" y="30"/>
                </a:lnTo>
                <a:lnTo>
                  <a:pt x="13" y="31"/>
                </a:lnTo>
                <a:lnTo>
                  <a:pt x="8" y="31"/>
                </a:lnTo>
                <a:lnTo>
                  <a:pt x="6" y="30"/>
                </a:lnTo>
                <a:lnTo>
                  <a:pt x="4" y="28"/>
                </a:lnTo>
                <a:lnTo>
                  <a:pt x="3" y="25"/>
                </a:lnTo>
                <a:lnTo>
                  <a:pt x="1" y="23"/>
                </a:lnTo>
                <a:lnTo>
                  <a:pt x="1" y="21"/>
                </a:lnTo>
                <a:lnTo>
                  <a:pt x="1" y="17"/>
                </a:lnTo>
                <a:lnTo>
                  <a:pt x="1" y="15"/>
                </a:lnTo>
                <a:lnTo>
                  <a:pt x="1" y="12"/>
                </a:lnTo>
                <a:lnTo>
                  <a:pt x="1" y="8"/>
                </a:lnTo>
                <a:lnTo>
                  <a:pt x="1" y="6"/>
                </a:lnTo>
                <a:lnTo>
                  <a:pt x="1" y="4"/>
                </a:lnTo>
                <a:lnTo>
                  <a:pt x="0" y="0"/>
                </a:lnTo>
                <a:lnTo>
                  <a:pt x="2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6" name="Freeform 28"/>
          <p:cNvSpPr>
            <a:spLocks/>
          </p:cNvSpPr>
          <p:nvPr/>
        </p:nvSpPr>
        <p:spPr bwMode="auto">
          <a:xfrm>
            <a:off x="8153400" y="4302126"/>
            <a:ext cx="280988" cy="354013"/>
          </a:xfrm>
          <a:custGeom>
            <a:avLst/>
            <a:gdLst>
              <a:gd name="T0" fmla="*/ 192 w 352"/>
              <a:gd name="T1" fmla="*/ 12 h 446"/>
              <a:gd name="T2" fmla="*/ 117 w 352"/>
              <a:gd name="T3" fmla="*/ 68 h 446"/>
              <a:gd name="T4" fmla="*/ 63 w 352"/>
              <a:gd name="T5" fmla="*/ 151 h 446"/>
              <a:gd name="T6" fmla="*/ 16 w 352"/>
              <a:gd name="T7" fmla="*/ 238 h 446"/>
              <a:gd name="T8" fmla="*/ 54 w 352"/>
              <a:gd name="T9" fmla="*/ 254 h 446"/>
              <a:gd name="T10" fmla="*/ 78 w 352"/>
              <a:gd name="T11" fmla="*/ 236 h 446"/>
              <a:gd name="T12" fmla="*/ 101 w 352"/>
              <a:gd name="T13" fmla="*/ 231 h 446"/>
              <a:gd name="T14" fmla="*/ 119 w 352"/>
              <a:gd name="T15" fmla="*/ 233 h 446"/>
              <a:gd name="T16" fmla="*/ 131 w 352"/>
              <a:gd name="T17" fmla="*/ 233 h 446"/>
              <a:gd name="T18" fmla="*/ 138 w 352"/>
              <a:gd name="T19" fmla="*/ 227 h 446"/>
              <a:gd name="T20" fmla="*/ 148 w 352"/>
              <a:gd name="T21" fmla="*/ 217 h 446"/>
              <a:gd name="T22" fmla="*/ 156 w 352"/>
              <a:gd name="T23" fmla="*/ 203 h 446"/>
              <a:gd name="T24" fmla="*/ 169 w 352"/>
              <a:gd name="T25" fmla="*/ 195 h 446"/>
              <a:gd name="T26" fmla="*/ 143 w 352"/>
              <a:gd name="T27" fmla="*/ 237 h 446"/>
              <a:gd name="T28" fmla="*/ 112 w 352"/>
              <a:gd name="T29" fmla="*/ 277 h 446"/>
              <a:gd name="T30" fmla="*/ 81 w 352"/>
              <a:gd name="T31" fmla="*/ 318 h 446"/>
              <a:gd name="T32" fmla="*/ 61 w 352"/>
              <a:gd name="T33" fmla="*/ 364 h 446"/>
              <a:gd name="T34" fmla="*/ 56 w 352"/>
              <a:gd name="T35" fmla="*/ 385 h 446"/>
              <a:gd name="T36" fmla="*/ 48 w 352"/>
              <a:gd name="T37" fmla="*/ 405 h 446"/>
              <a:gd name="T38" fmla="*/ 46 w 352"/>
              <a:gd name="T39" fmla="*/ 425 h 446"/>
              <a:gd name="T40" fmla="*/ 57 w 352"/>
              <a:gd name="T41" fmla="*/ 443 h 446"/>
              <a:gd name="T42" fmla="*/ 75 w 352"/>
              <a:gd name="T43" fmla="*/ 446 h 446"/>
              <a:gd name="T44" fmla="*/ 94 w 352"/>
              <a:gd name="T45" fmla="*/ 441 h 446"/>
              <a:gd name="T46" fmla="*/ 111 w 352"/>
              <a:gd name="T47" fmla="*/ 432 h 446"/>
              <a:gd name="T48" fmla="*/ 126 w 352"/>
              <a:gd name="T49" fmla="*/ 417 h 446"/>
              <a:gd name="T50" fmla="*/ 136 w 352"/>
              <a:gd name="T51" fmla="*/ 404 h 446"/>
              <a:gd name="T52" fmla="*/ 146 w 352"/>
              <a:gd name="T53" fmla="*/ 388 h 446"/>
              <a:gd name="T54" fmla="*/ 150 w 352"/>
              <a:gd name="T55" fmla="*/ 373 h 446"/>
              <a:gd name="T56" fmla="*/ 150 w 352"/>
              <a:gd name="T57" fmla="*/ 360 h 446"/>
              <a:gd name="T58" fmla="*/ 135 w 352"/>
              <a:gd name="T59" fmla="*/ 333 h 446"/>
              <a:gd name="T60" fmla="*/ 134 w 352"/>
              <a:gd name="T61" fmla="*/ 303 h 446"/>
              <a:gd name="T62" fmla="*/ 142 w 352"/>
              <a:gd name="T63" fmla="*/ 272 h 446"/>
              <a:gd name="T64" fmla="*/ 154 w 352"/>
              <a:gd name="T65" fmla="*/ 245 h 446"/>
              <a:gd name="T66" fmla="*/ 174 w 352"/>
              <a:gd name="T67" fmla="*/ 238 h 446"/>
              <a:gd name="T68" fmla="*/ 197 w 352"/>
              <a:gd name="T69" fmla="*/ 239 h 446"/>
              <a:gd name="T70" fmla="*/ 219 w 352"/>
              <a:gd name="T71" fmla="*/ 247 h 446"/>
              <a:gd name="T72" fmla="*/ 237 w 352"/>
              <a:gd name="T73" fmla="*/ 260 h 446"/>
              <a:gd name="T74" fmla="*/ 259 w 352"/>
              <a:gd name="T75" fmla="*/ 286 h 446"/>
              <a:gd name="T76" fmla="*/ 289 w 352"/>
              <a:gd name="T77" fmla="*/ 300 h 446"/>
              <a:gd name="T78" fmla="*/ 321 w 352"/>
              <a:gd name="T79" fmla="*/ 310 h 446"/>
              <a:gd name="T80" fmla="*/ 352 w 352"/>
              <a:gd name="T81" fmla="*/ 325 h 446"/>
              <a:gd name="T82" fmla="*/ 348 w 352"/>
              <a:gd name="T83" fmla="*/ 194 h 446"/>
              <a:gd name="T84" fmla="*/ 349 w 352"/>
              <a:gd name="T85" fmla="*/ 130 h 446"/>
              <a:gd name="T86" fmla="*/ 341 w 352"/>
              <a:gd name="T87" fmla="*/ 67 h 446"/>
              <a:gd name="T88" fmla="*/ 309 w 352"/>
              <a:gd name="T89" fmla="*/ 16 h 446"/>
              <a:gd name="T90" fmla="*/ 297 w 352"/>
              <a:gd name="T91" fmla="*/ 14 h 446"/>
              <a:gd name="T92" fmla="*/ 305 w 352"/>
              <a:gd name="T93" fmla="*/ 30 h 446"/>
              <a:gd name="T94" fmla="*/ 310 w 352"/>
              <a:gd name="T95" fmla="*/ 47 h 446"/>
              <a:gd name="T96" fmla="*/ 308 w 352"/>
              <a:gd name="T97" fmla="*/ 68 h 446"/>
              <a:gd name="T98" fmla="*/ 293 w 352"/>
              <a:gd name="T99" fmla="*/ 76 h 446"/>
              <a:gd name="T100" fmla="*/ 272 w 352"/>
              <a:gd name="T101" fmla="*/ 72 h 446"/>
              <a:gd name="T102" fmla="*/ 254 w 352"/>
              <a:gd name="T103" fmla="*/ 64 h 446"/>
              <a:gd name="T104" fmla="*/ 235 w 352"/>
              <a:gd name="T105" fmla="*/ 56 h 446"/>
              <a:gd name="T106" fmla="*/ 237 w 352"/>
              <a:gd name="T107" fmla="*/ 48 h 446"/>
              <a:gd name="T108" fmla="*/ 251 w 352"/>
              <a:gd name="T109" fmla="*/ 48 h 446"/>
              <a:gd name="T110" fmla="*/ 266 w 352"/>
              <a:gd name="T111" fmla="*/ 54 h 446"/>
              <a:gd name="T112" fmla="*/ 281 w 352"/>
              <a:gd name="T113" fmla="*/ 59 h 446"/>
              <a:gd name="T114" fmla="*/ 289 w 352"/>
              <a:gd name="T115" fmla="*/ 51 h 446"/>
              <a:gd name="T116" fmla="*/ 285 w 352"/>
              <a:gd name="T117" fmla="*/ 33 h 446"/>
              <a:gd name="T118" fmla="*/ 275 w 352"/>
              <a:gd name="T119" fmla="*/ 15 h 446"/>
              <a:gd name="T120" fmla="*/ 264 w 352"/>
              <a:gd name="T121" fmla="*/ 2 h 4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2"/>
              <a:gd name="T184" fmla="*/ 0 h 446"/>
              <a:gd name="T185" fmla="*/ 352 w 352"/>
              <a:gd name="T186" fmla="*/ 446 h 44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2" h="446">
                <a:moveTo>
                  <a:pt x="260" y="0"/>
                </a:moveTo>
                <a:lnTo>
                  <a:pt x="224" y="4"/>
                </a:lnTo>
                <a:lnTo>
                  <a:pt x="192" y="12"/>
                </a:lnTo>
                <a:lnTo>
                  <a:pt x="164" y="27"/>
                </a:lnTo>
                <a:lnTo>
                  <a:pt x="139" y="45"/>
                </a:lnTo>
                <a:lnTo>
                  <a:pt x="117" y="68"/>
                </a:lnTo>
                <a:lnTo>
                  <a:pt x="97" y="93"/>
                </a:lnTo>
                <a:lnTo>
                  <a:pt x="79" y="122"/>
                </a:lnTo>
                <a:lnTo>
                  <a:pt x="63" y="151"/>
                </a:lnTo>
                <a:lnTo>
                  <a:pt x="47" y="180"/>
                </a:lnTo>
                <a:lnTo>
                  <a:pt x="32" y="209"/>
                </a:lnTo>
                <a:lnTo>
                  <a:pt x="16" y="238"/>
                </a:lnTo>
                <a:lnTo>
                  <a:pt x="0" y="263"/>
                </a:lnTo>
                <a:lnTo>
                  <a:pt x="46" y="263"/>
                </a:lnTo>
                <a:lnTo>
                  <a:pt x="54" y="254"/>
                </a:lnTo>
                <a:lnTo>
                  <a:pt x="62" y="246"/>
                </a:lnTo>
                <a:lnTo>
                  <a:pt x="70" y="240"/>
                </a:lnTo>
                <a:lnTo>
                  <a:pt x="78" y="236"/>
                </a:lnTo>
                <a:lnTo>
                  <a:pt x="86" y="233"/>
                </a:lnTo>
                <a:lnTo>
                  <a:pt x="94" y="232"/>
                </a:lnTo>
                <a:lnTo>
                  <a:pt x="101" y="231"/>
                </a:lnTo>
                <a:lnTo>
                  <a:pt x="108" y="232"/>
                </a:lnTo>
                <a:lnTo>
                  <a:pt x="113" y="232"/>
                </a:lnTo>
                <a:lnTo>
                  <a:pt x="119" y="233"/>
                </a:lnTo>
                <a:lnTo>
                  <a:pt x="125" y="233"/>
                </a:lnTo>
                <a:lnTo>
                  <a:pt x="129" y="233"/>
                </a:lnTo>
                <a:lnTo>
                  <a:pt x="131" y="233"/>
                </a:lnTo>
                <a:lnTo>
                  <a:pt x="133" y="232"/>
                </a:lnTo>
                <a:lnTo>
                  <a:pt x="135" y="230"/>
                </a:lnTo>
                <a:lnTo>
                  <a:pt x="138" y="227"/>
                </a:lnTo>
                <a:lnTo>
                  <a:pt x="141" y="224"/>
                </a:lnTo>
                <a:lnTo>
                  <a:pt x="144" y="221"/>
                </a:lnTo>
                <a:lnTo>
                  <a:pt x="148" y="217"/>
                </a:lnTo>
                <a:lnTo>
                  <a:pt x="150" y="213"/>
                </a:lnTo>
                <a:lnTo>
                  <a:pt x="154" y="208"/>
                </a:lnTo>
                <a:lnTo>
                  <a:pt x="156" y="203"/>
                </a:lnTo>
                <a:lnTo>
                  <a:pt x="159" y="198"/>
                </a:lnTo>
                <a:lnTo>
                  <a:pt x="162" y="192"/>
                </a:lnTo>
                <a:lnTo>
                  <a:pt x="169" y="195"/>
                </a:lnTo>
                <a:lnTo>
                  <a:pt x="161" y="210"/>
                </a:lnTo>
                <a:lnTo>
                  <a:pt x="152" y="224"/>
                </a:lnTo>
                <a:lnTo>
                  <a:pt x="143" y="237"/>
                </a:lnTo>
                <a:lnTo>
                  <a:pt x="133" y="250"/>
                </a:lnTo>
                <a:lnTo>
                  <a:pt x="123" y="263"/>
                </a:lnTo>
                <a:lnTo>
                  <a:pt x="112" y="277"/>
                </a:lnTo>
                <a:lnTo>
                  <a:pt x="101" y="289"/>
                </a:lnTo>
                <a:lnTo>
                  <a:pt x="92" y="303"/>
                </a:lnTo>
                <a:lnTo>
                  <a:pt x="81" y="318"/>
                </a:lnTo>
                <a:lnTo>
                  <a:pt x="73" y="333"/>
                </a:lnTo>
                <a:lnTo>
                  <a:pt x="66" y="348"/>
                </a:lnTo>
                <a:lnTo>
                  <a:pt x="61" y="364"/>
                </a:lnTo>
                <a:lnTo>
                  <a:pt x="59" y="371"/>
                </a:lnTo>
                <a:lnTo>
                  <a:pt x="58" y="378"/>
                </a:lnTo>
                <a:lnTo>
                  <a:pt x="56" y="385"/>
                </a:lnTo>
                <a:lnTo>
                  <a:pt x="54" y="392"/>
                </a:lnTo>
                <a:lnTo>
                  <a:pt x="50" y="399"/>
                </a:lnTo>
                <a:lnTo>
                  <a:pt x="48" y="405"/>
                </a:lnTo>
                <a:lnTo>
                  <a:pt x="47" y="412"/>
                </a:lnTo>
                <a:lnTo>
                  <a:pt x="46" y="418"/>
                </a:lnTo>
                <a:lnTo>
                  <a:pt x="46" y="425"/>
                </a:lnTo>
                <a:lnTo>
                  <a:pt x="48" y="432"/>
                </a:lnTo>
                <a:lnTo>
                  <a:pt x="51" y="438"/>
                </a:lnTo>
                <a:lnTo>
                  <a:pt x="57" y="443"/>
                </a:lnTo>
                <a:lnTo>
                  <a:pt x="63" y="446"/>
                </a:lnTo>
                <a:lnTo>
                  <a:pt x="69" y="446"/>
                </a:lnTo>
                <a:lnTo>
                  <a:pt x="75" y="446"/>
                </a:lnTo>
                <a:lnTo>
                  <a:pt x="81" y="445"/>
                </a:lnTo>
                <a:lnTo>
                  <a:pt x="87" y="443"/>
                </a:lnTo>
                <a:lnTo>
                  <a:pt x="94" y="441"/>
                </a:lnTo>
                <a:lnTo>
                  <a:pt x="100" y="439"/>
                </a:lnTo>
                <a:lnTo>
                  <a:pt x="105" y="435"/>
                </a:lnTo>
                <a:lnTo>
                  <a:pt x="111" y="432"/>
                </a:lnTo>
                <a:lnTo>
                  <a:pt x="116" y="427"/>
                </a:lnTo>
                <a:lnTo>
                  <a:pt x="121" y="423"/>
                </a:lnTo>
                <a:lnTo>
                  <a:pt x="126" y="417"/>
                </a:lnTo>
                <a:lnTo>
                  <a:pt x="129" y="414"/>
                </a:lnTo>
                <a:lnTo>
                  <a:pt x="133" y="409"/>
                </a:lnTo>
                <a:lnTo>
                  <a:pt x="136" y="404"/>
                </a:lnTo>
                <a:lnTo>
                  <a:pt x="140" y="400"/>
                </a:lnTo>
                <a:lnTo>
                  <a:pt x="143" y="394"/>
                </a:lnTo>
                <a:lnTo>
                  <a:pt x="146" y="388"/>
                </a:lnTo>
                <a:lnTo>
                  <a:pt x="148" y="384"/>
                </a:lnTo>
                <a:lnTo>
                  <a:pt x="149" y="378"/>
                </a:lnTo>
                <a:lnTo>
                  <a:pt x="150" y="373"/>
                </a:lnTo>
                <a:lnTo>
                  <a:pt x="151" y="369"/>
                </a:lnTo>
                <a:lnTo>
                  <a:pt x="150" y="364"/>
                </a:lnTo>
                <a:lnTo>
                  <a:pt x="150" y="360"/>
                </a:lnTo>
                <a:lnTo>
                  <a:pt x="143" y="352"/>
                </a:lnTo>
                <a:lnTo>
                  <a:pt x="138" y="342"/>
                </a:lnTo>
                <a:lnTo>
                  <a:pt x="135" y="333"/>
                </a:lnTo>
                <a:lnTo>
                  <a:pt x="133" y="324"/>
                </a:lnTo>
                <a:lnTo>
                  <a:pt x="133" y="314"/>
                </a:lnTo>
                <a:lnTo>
                  <a:pt x="134" y="303"/>
                </a:lnTo>
                <a:lnTo>
                  <a:pt x="136" y="293"/>
                </a:lnTo>
                <a:lnTo>
                  <a:pt x="139" y="283"/>
                </a:lnTo>
                <a:lnTo>
                  <a:pt x="142" y="272"/>
                </a:lnTo>
                <a:lnTo>
                  <a:pt x="146" y="263"/>
                </a:lnTo>
                <a:lnTo>
                  <a:pt x="149" y="254"/>
                </a:lnTo>
                <a:lnTo>
                  <a:pt x="154" y="245"/>
                </a:lnTo>
                <a:lnTo>
                  <a:pt x="159" y="242"/>
                </a:lnTo>
                <a:lnTo>
                  <a:pt x="167" y="240"/>
                </a:lnTo>
                <a:lnTo>
                  <a:pt x="174" y="238"/>
                </a:lnTo>
                <a:lnTo>
                  <a:pt x="182" y="238"/>
                </a:lnTo>
                <a:lnTo>
                  <a:pt x="189" y="238"/>
                </a:lnTo>
                <a:lnTo>
                  <a:pt x="197" y="239"/>
                </a:lnTo>
                <a:lnTo>
                  <a:pt x="204" y="241"/>
                </a:lnTo>
                <a:lnTo>
                  <a:pt x="212" y="244"/>
                </a:lnTo>
                <a:lnTo>
                  <a:pt x="219" y="247"/>
                </a:lnTo>
                <a:lnTo>
                  <a:pt x="225" y="250"/>
                </a:lnTo>
                <a:lnTo>
                  <a:pt x="232" y="255"/>
                </a:lnTo>
                <a:lnTo>
                  <a:pt x="237" y="260"/>
                </a:lnTo>
                <a:lnTo>
                  <a:pt x="243" y="270"/>
                </a:lnTo>
                <a:lnTo>
                  <a:pt x="251" y="279"/>
                </a:lnTo>
                <a:lnTo>
                  <a:pt x="259" y="286"/>
                </a:lnTo>
                <a:lnTo>
                  <a:pt x="269" y="292"/>
                </a:lnTo>
                <a:lnTo>
                  <a:pt x="279" y="296"/>
                </a:lnTo>
                <a:lnTo>
                  <a:pt x="289" y="300"/>
                </a:lnTo>
                <a:lnTo>
                  <a:pt x="300" y="303"/>
                </a:lnTo>
                <a:lnTo>
                  <a:pt x="311" y="307"/>
                </a:lnTo>
                <a:lnTo>
                  <a:pt x="321" y="310"/>
                </a:lnTo>
                <a:lnTo>
                  <a:pt x="332" y="315"/>
                </a:lnTo>
                <a:lnTo>
                  <a:pt x="342" y="319"/>
                </a:lnTo>
                <a:lnTo>
                  <a:pt x="352" y="325"/>
                </a:lnTo>
                <a:lnTo>
                  <a:pt x="352" y="233"/>
                </a:lnTo>
                <a:lnTo>
                  <a:pt x="349" y="215"/>
                </a:lnTo>
                <a:lnTo>
                  <a:pt x="348" y="194"/>
                </a:lnTo>
                <a:lnTo>
                  <a:pt x="348" y="174"/>
                </a:lnTo>
                <a:lnTo>
                  <a:pt x="349" y="152"/>
                </a:lnTo>
                <a:lnTo>
                  <a:pt x="349" y="130"/>
                </a:lnTo>
                <a:lnTo>
                  <a:pt x="348" y="108"/>
                </a:lnTo>
                <a:lnTo>
                  <a:pt x="346" y="87"/>
                </a:lnTo>
                <a:lnTo>
                  <a:pt x="341" y="67"/>
                </a:lnTo>
                <a:lnTo>
                  <a:pt x="333" y="48"/>
                </a:lnTo>
                <a:lnTo>
                  <a:pt x="323" y="31"/>
                </a:lnTo>
                <a:lnTo>
                  <a:pt x="309" y="16"/>
                </a:lnTo>
                <a:lnTo>
                  <a:pt x="290" y="4"/>
                </a:lnTo>
                <a:lnTo>
                  <a:pt x="294" y="8"/>
                </a:lnTo>
                <a:lnTo>
                  <a:pt x="297" y="14"/>
                </a:lnTo>
                <a:lnTo>
                  <a:pt x="301" y="18"/>
                </a:lnTo>
                <a:lnTo>
                  <a:pt x="303" y="24"/>
                </a:lnTo>
                <a:lnTo>
                  <a:pt x="305" y="30"/>
                </a:lnTo>
                <a:lnTo>
                  <a:pt x="308" y="36"/>
                </a:lnTo>
                <a:lnTo>
                  <a:pt x="309" y="41"/>
                </a:lnTo>
                <a:lnTo>
                  <a:pt x="310" y="47"/>
                </a:lnTo>
                <a:lnTo>
                  <a:pt x="310" y="54"/>
                </a:lnTo>
                <a:lnTo>
                  <a:pt x="309" y="61"/>
                </a:lnTo>
                <a:lnTo>
                  <a:pt x="308" y="68"/>
                </a:lnTo>
                <a:lnTo>
                  <a:pt x="306" y="74"/>
                </a:lnTo>
                <a:lnTo>
                  <a:pt x="300" y="76"/>
                </a:lnTo>
                <a:lnTo>
                  <a:pt x="293" y="76"/>
                </a:lnTo>
                <a:lnTo>
                  <a:pt x="286" y="76"/>
                </a:lnTo>
                <a:lnTo>
                  <a:pt x="279" y="75"/>
                </a:lnTo>
                <a:lnTo>
                  <a:pt x="272" y="72"/>
                </a:lnTo>
                <a:lnTo>
                  <a:pt x="266" y="70"/>
                </a:lnTo>
                <a:lnTo>
                  <a:pt x="259" y="68"/>
                </a:lnTo>
                <a:lnTo>
                  <a:pt x="254" y="64"/>
                </a:lnTo>
                <a:lnTo>
                  <a:pt x="247" y="62"/>
                </a:lnTo>
                <a:lnTo>
                  <a:pt x="241" y="59"/>
                </a:lnTo>
                <a:lnTo>
                  <a:pt x="235" y="56"/>
                </a:lnTo>
                <a:lnTo>
                  <a:pt x="229" y="54"/>
                </a:lnTo>
                <a:lnTo>
                  <a:pt x="233" y="51"/>
                </a:lnTo>
                <a:lnTo>
                  <a:pt x="237" y="48"/>
                </a:lnTo>
                <a:lnTo>
                  <a:pt x="242" y="47"/>
                </a:lnTo>
                <a:lnTo>
                  <a:pt x="247" y="47"/>
                </a:lnTo>
                <a:lnTo>
                  <a:pt x="251" y="48"/>
                </a:lnTo>
                <a:lnTo>
                  <a:pt x="256" y="49"/>
                </a:lnTo>
                <a:lnTo>
                  <a:pt x="262" y="52"/>
                </a:lnTo>
                <a:lnTo>
                  <a:pt x="266" y="54"/>
                </a:lnTo>
                <a:lnTo>
                  <a:pt x="271" y="56"/>
                </a:lnTo>
                <a:lnTo>
                  <a:pt x="277" y="58"/>
                </a:lnTo>
                <a:lnTo>
                  <a:pt x="281" y="59"/>
                </a:lnTo>
                <a:lnTo>
                  <a:pt x="287" y="58"/>
                </a:lnTo>
                <a:lnTo>
                  <a:pt x="288" y="54"/>
                </a:lnTo>
                <a:lnTo>
                  <a:pt x="289" y="51"/>
                </a:lnTo>
                <a:lnTo>
                  <a:pt x="288" y="45"/>
                </a:lnTo>
                <a:lnTo>
                  <a:pt x="287" y="39"/>
                </a:lnTo>
                <a:lnTo>
                  <a:pt x="285" y="33"/>
                </a:lnTo>
                <a:lnTo>
                  <a:pt x="282" y="27"/>
                </a:lnTo>
                <a:lnTo>
                  <a:pt x="279" y="21"/>
                </a:lnTo>
                <a:lnTo>
                  <a:pt x="275" y="15"/>
                </a:lnTo>
                <a:lnTo>
                  <a:pt x="271" y="10"/>
                </a:lnTo>
                <a:lnTo>
                  <a:pt x="267" y="6"/>
                </a:lnTo>
                <a:lnTo>
                  <a:pt x="264" y="2"/>
                </a:lnTo>
                <a:lnTo>
                  <a:pt x="260" y="0"/>
                </a:lnTo>
                <a:close/>
              </a:path>
            </a:pathLst>
          </a:custGeom>
          <a:solidFill>
            <a:srgbClr val="FFDC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7" name="Freeform 29"/>
          <p:cNvSpPr>
            <a:spLocks/>
          </p:cNvSpPr>
          <p:nvPr/>
        </p:nvSpPr>
        <p:spPr bwMode="auto">
          <a:xfrm>
            <a:off x="9439276" y="4314825"/>
            <a:ext cx="55563" cy="65088"/>
          </a:xfrm>
          <a:custGeom>
            <a:avLst/>
            <a:gdLst>
              <a:gd name="T0" fmla="*/ 69 w 69"/>
              <a:gd name="T1" fmla="*/ 26 h 84"/>
              <a:gd name="T2" fmla="*/ 68 w 69"/>
              <a:gd name="T3" fmla="*/ 33 h 84"/>
              <a:gd name="T4" fmla="*/ 68 w 69"/>
              <a:gd name="T5" fmla="*/ 40 h 84"/>
              <a:gd name="T6" fmla="*/ 66 w 69"/>
              <a:gd name="T7" fmla="*/ 46 h 84"/>
              <a:gd name="T8" fmla="*/ 64 w 69"/>
              <a:gd name="T9" fmla="*/ 52 h 84"/>
              <a:gd name="T10" fmla="*/ 62 w 69"/>
              <a:gd name="T11" fmla="*/ 56 h 84"/>
              <a:gd name="T12" fmla="*/ 60 w 69"/>
              <a:gd name="T13" fmla="*/ 61 h 84"/>
              <a:gd name="T14" fmla="*/ 56 w 69"/>
              <a:gd name="T15" fmla="*/ 65 h 84"/>
              <a:gd name="T16" fmla="*/ 53 w 69"/>
              <a:gd name="T17" fmla="*/ 70 h 84"/>
              <a:gd name="T18" fmla="*/ 49 w 69"/>
              <a:gd name="T19" fmla="*/ 74 h 84"/>
              <a:gd name="T20" fmla="*/ 45 w 69"/>
              <a:gd name="T21" fmla="*/ 78 h 84"/>
              <a:gd name="T22" fmla="*/ 41 w 69"/>
              <a:gd name="T23" fmla="*/ 82 h 84"/>
              <a:gd name="T24" fmla="*/ 38 w 69"/>
              <a:gd name="T25" fmla="*/ 84 h 84"/>
              <a:gd name="T26" fmla="*/ 31 w 69"/>
              <a:gd name="T27" fmla="*/ 83 h 84"/>
              <a:gd name="T28" fmla="*/ 26 w 69"/>
              <a:gd name="T29" fmla="*/ 80 h 84"/>
              <a:gd name="T30" fmla="*/ 22 w 69"/>
              <a:gd name="T31" fmla="*/ 77 h 84"/>
              <a:gd name="T32" fmla="*/ 18 w 69"/>
              <a:gd name="T33" fmla="*/ 72 h 84"/>
              <a:gd name="T34" fmla="*/ 16 w 69"/>
              <a:gd name="T35" fmla="*/ 68 h 84"/>
              <a:gd name="T36" fmla="*/ 14 w 69"/>
              <a:gd name="T37" fmla="*/ 63 h 84"/>
              <a:gd name="T38" fmla="*/ 11 w 69"/>
              <a:gd name="T39" fmla="*/ 57 h 84"/>
              <a:gd name="T40" fmla="*/ 9 w 69"/>
              <a:gd name="T41" fmla="*/ 53 h 84"/>
              <a:gd name="T42" fmla="*/ 7 w 69"/>
              <a:gd name="T43" fmla="*/ 47 h 84"/>
              <a:gd name="T44" fmla="*/ 4 w 69"/>
              <a:gd name="T45" fmla="*/ 41 h 84"/>
              <a:gd name="T46" fmla="*/ 2 w 69"/>
              <a:gd name="T47" fmla="*/ 37 h 84"/>
              <a:gd name="T48" fmla="*/ 0 w 69"/>
              <a:gd name="T49" fmla="*/ 31 h 84"/>
              <a:gd name="T50" fmla="*/ 2 w 69"/>
              <a:gd name="T51" fmla="*/ 24 h 84"/>
              <a:gd name="T52" fmla="*/ 7 w 69"/>
              <a:gd name="T53" fmla="*/ 18 h 84"/>
              <a:gd name="T54" fmla="*/ 12 w 69"/>
              <a:gd name="T55" fmla="*/ 13 h 84"/>
              <a:gd name="T56" fmla="*/ 19 w 69"/>
              <a:gd name="T57" fmla="*/ 7 h 84"/>
              <a:gd name="T58" fmla="*/ 26 w 69"/>
              <a:gd name="T59" fmla="*/ 3 h 84"/>
              <a:gd name="T60" fmla="*/ 34 w 69"/>
              <a:gd name="T61" fmla="*/ 1 h 84"/>
              <a:gd name="T62" fmla="*/ 41 w 69"/>
              <a:gd name="T63" fmla="*/ 0 h 84"/>
              <a:gd name="T64" fmla="*/ 49 w 69"/>
              <a:gd name="T65" fmla="*/ 1 h 84"/>
              <a:gd name="T66" fmla="*/ 55 w 69"/>
              <a:gd name="T67" fmla="*/ 3 h 84"/>
              <a:gd name="T68" fmla="*/ 61 w 69"/>
              <a:gd name="T69" fmla="*/ 9 h 84"/>
              <a:gd name="T70" fmla="*/ 65 w 69"/>
              <a:gd name="T71" fmla="*/ 16 h 84"/>
              <a:gd name="T72" fmla="*/ 69 w 69"/>
              <a:gd name="T73" fmla="*/ 26 h 84"/>
              <a:gd name="T74" fmla="*/ 69 w 69"/>
              <a:gd name="T75" fmla="*/ 26 h 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9"/>
              <a:gd name="T115" fmla="*/ 0 h 84"/>
              <a:gd name="T116" fmla="*/ 69 w 69"/>
              <a:gd name="T117" fmla="*/ 84 h 8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9" h="84">
                <a:moveTo>
                  <a:pt x="69" y="26"/>
                </a:moveTo>
                <a:lnTo>
                  <a:pt x="68" y="33"/>
                </a:lnTo>
                <a:lnTo>
                  <a:pt x="68" y="40"/>
                </a:lnTo>
                <a:lnTo>
                  <a:pt x="66" y="46"/>
                </a:lnTo>
                <a:lnTo>
                  <a:pt x="64" y="52"/>
                </a:lnTo>
                <a:lnTo>
                  <a:pt x="62" y="56"/>
                </a:lnTo>
                <a:lnTo>
                  <a:pt x="60" y="61"/>
                </a:lnTo>
                <a:lnTo>
                  <a:pt x="56" y="65"/>
                </a:lnTo>
                <a:lnTo>
                  <a:pt x="53" y="70"/>
                </a:lnTo>
                <a:lnTo>
                  <a:pt x="49" y="74"/>
                </a:lnTo>
                <a:lnTo>
                  <a:pt x="45" y="78"/>
                </a:lnTo>
                <a:lnTo>
                  <a:pt x="41" y="82"/>
                </a:lnTo>
                <a:lnTo>
                  <a:pt x="38" y="84"/>
                </a:lnTo>
                <a:lnTo>
                  <a:pt x="31" y="83"/>
                </a:lnTo>
                <a:lnTo>
                  <a:pt x="26" y="80"/>
                </a:lnTo>
                <a:lnTo>
                  <a:pt x="22" y="77"/>
                </a:lnTo>
                <a:lnTo>
                  <a:pt x="18" y="72"/>
                </a:lnTo>
                <a:lnTo>
                  <a:pt x="16" y="68"/>
                </a:lnTo>
                <a:lnTo>
                  <a:pt x="14" y="63"/>
                </a:lnTo>
                <a:lnTo>
                  <a:pt x="11" y="57"/>
                </a:lnTo>
                <a:lnTo>
                  <a:pt x="9" y="53"/>
                </a:lnTo>
                <a:lnTo>
                  <a:pt x="7" y="47"/>
                </a:lnTo>
                <a:lnTo>
                  <a:pt x="4" y="41"/>
                </a:lnTo>
                <a:lnTo>
                  <a:pt x="2" y="37"/>
                </a:lnTo>
                <a:lnTo>
                  <a:pt x="0" y="31"/>
                </a:lnTo>
                <a:lnTo>
                  <a:pt x="2" y="24"/>
                </a:lnTo>
                <a:lnTo>
                  <a:pt x="7" y="18"/>
                </a:lnTo>
                <a:lnTo>
                  <a:pt x="12" y="13"/>
                </a:lnTo>
                <a:lnTo>
                  <a:pt x="19" y="7"/>
                </a:lnTo>
                <a:lnTo>
                  <a:pt x="26" y="3"/>
                </a:lnTo>
                <a:lnTo>
                  <a:pt x="34" y="1"/>
                </a:lnTo>
                <a:lnTo>
                  <a:pt x="41" y="0"/>
                </a:lnTo>
                <a:lnTo>
                  <a:pt x="49" y="1"/>
                </a:lnTo>
                <a:lnTo>
                  <a:pt x="55" y="3"/>
                </a:lnTo>
                <a:lnTo>
                  <a:pt x="61" y="9"/>
                </a:lnTo>
                <a:lnTo>
                  <a:pt x="65" y="16"/>
                </a:lnTo>
                <a:lnTo>
                  <a:pt x="69" y="26"/>
                </a:lnTo>
                <a:close/>
              </a:path>
            </a:pathLst>
          </a:custGeom>
          <a:solidFill>
            <a:srgbClr val="FF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8" name="Freeform 30"/>
          <p:cNvSpPr>
            <a:spLocks/>
          </p:cNvSpPr>
          <p:nvPr/>
        </p:nvSpPr>
        <p:spPr bwMode="auto">
          <a:xfrm>
            <a:off x="9339264" y="4324351"/>
            <a:ext cx="58737" cy="55563"/>
          </a:xfrm>
          <a:custGeom>
            <a:avLst/>
            <a:gdLst>
              <a:gd name="T0" fmla="*/ 74 w 74"/>
              <a:gd name="T1" fmla="*/ 21 h 71"/>
              <a:gd name="T2" fmla="*/ 71 w 74"/>
              <a:gd name="T3" fmla="*/ 28 h 71"/>
              <a:gd name="T4" fmla="*/ 66 w 74"/>
              <a:gd name="T5" fmla="*/ 34 h 71"/>
              <a:gd name="T6" fmla="*/ 61 w 74"/>
              <a:gd name="T7" fmla="*/ 40 h 71"/>
              <a:gd name="T8" fmla="*/ 57 w 74"/>
              <a:gd name="T9" fmla="*/ 46 h 71"/>
              <a:gd name="T10" fmla="*/ 52 w 74"/>
              <a:gd name="T11" fmla="*/ 51 h 71"/>
              <a:gd name="T12" fmla="*/ 46 w 74"/>
              <a:gd name="T13" fmla="*/ 56 h 71"/>
              <a:gd name="T14" fmla="*/ 41 w 74"/>
              <a:gd name="T15" fmla="*/ 61 h 71"/>
              <a:gd name="T16" fmla="*/ 35 w 74"/>
              <a:gd name="T17" fmla="*/ 64 h 71"/>
              <a:gd name="T18" fmla="*/ 28 w 74"/>
              <a:gd name="T19" fmla="*/ 67 h 71"/>
              <a:gd name="T20" fmla="*/ 22 w 74"/>
              <a:gd name="T21" fmla="*/ 70 h 71"/>
              <a:gd name="T22" fmla="*/ 15 w 74"/>
              <a:gd name="T23" fmla="*/ 71 h 71"/>
              <a:gd name="T24" fmla="*/ 8 w 74"/>
              <a:gd name="T25" fmla="*/ 71 h 71"/>
              <a:gd name="T26" fmla="*/ 5 w 74"/>
              <a:gd name="T27" fmla="*/ 70 h 71"/>
              <a:gd name="T28" fmla="*/ 3 w 74"/>
              <a:gd name="T29" fmla="*/ 67 h 71"/>
              <a:gd name="T30" fmla="*/ 2 w 74"/>
              <a:gd name="T31" fmla="*/ 65 h 71"/>
              <a:gd name="T32" fmla="*/ 0 w 74"/>
              <a:gd name="T33" fmla="*/ 63 h 71"/>
              <a:gd name="T34" fmla="*/ 0 w 74"/>
              <a:gd name="T35" fmla="*/ 61 h 71"/>
              <a:gd name="T36" fmla="*/ 0 w 74"/>
              <a:gd name="T37" fmla="*/ 57 h 71"/>
              <a:gd name="T38" fmla="*/ 0 w 74"/>
              <a:gd name="T39" fmla="*/ 54 h 71"/>
              <a:gd name="T40" fmla="*/ 0 w 74"/>
              <a:gd name="T41" fmla="*/ 50 h 71"/>
              <a:gd name="T42" fmla="*/ 0 w 74"/>
              <a:gd name="T43" fmla="*/ 48 h 71"/>
              <a:gd name="T44" fmla="*/ 0 w 74"/>
              <a:gd name="T45" fmla="*/ 44 h 71"/>
              <a:gd name="T46" fmla="*/ 0 w 74"/>
              <a:gd name="T47" fmla="*/ 41 h 71"/>
              <a:gd name="T48" fmla="*/ 0 w 74"/>
              <a:gd name="T49" fmla="*/ 38 h 71"/>
              <a:gd name="T50" fmla="*/ 4 w 74"/>
              <a:gd name="T51" fmla="*/ 33 h 71"/>
              <a:gd name="T52" fmla="*/ 10 w 74"/>
              <a:gd name="T53" fmla="*/ 26 h 71"/>
              <a:gd name="T54" fmla="*/ 17 w 74"/>
              <a:gd name="T55" fmla="*/ 20 h 71"/>
              <a:gd name="T56" fmla="*/ 25 w 74"/>
              <a:gd name="T57" fmla="*/ 13 h 71"/>
              <a:gd name="T58" fmla="*/ 33 w 74"/>
              <a:gd name="T59" fmla="*/ 8 h 71"/>
              <a:gd name="T60" fmla="*/ 41 w 74"/>
              <a:gd name="T61" fmla="*/ 3 h 71"/>
              <a:gd name="T62" fmla="*/ 48 w 74"/>
              <a:gd name="T63" fmla="*/ 1 h 71"/>
              <a:gd name="T64" fmla="*/ 56 w 74"/>
              <a:gd name="T65" fmla="*/ 0 h 71"/>
              <a:gd name="T66" fmla="*/ 61 w 74"/>
              <a:gd name="T67" fmla="*/ 1 h 71"/>
              <a:gd name="T68" fmla="*/ 67 w 74"/>
              <a:gd name="T69" fmla="*/ 4 h 71"/>
              <a:gd name="T70" fmla="*/ 71 w 74"/>
              <a:gd name="T71" fmla="*/ 11 h 71"/>
              <a:gd name="T72" fmla="*/ 74 w 74"/>
              <a:gd name="T73" fmla="*/ 21 h 71"/>
              <a:gd name="T74" fmla="*/ 74 w 74"/>
              <a:gd name="T75" fmla="*/ 21 h 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4"/>
              <a:gd name="T115" fmla="*/ 0 h 71"/>
              <a:gd name="T116" fmla="*/ 74 w 74"/>
              <a:gd name="T117" fmla="*/ 71 h 7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4" h="71">
                <a:moveTo>
                  <a:pt x="74" y="21"/>
                </a:moveTo>
                <a:lnTo>
                  <a:pt x="71" y="28"/>
                </a:lnTo>
                <a:lnTo>
                  <a:pt x="66" y="34"/>
                </a:lnTo>
                <a:lnTo>
                  <a:pt x="61" y="40"/>
                </a:lnTo>
                <a:lnTo>
                  <a:pt x="57" y="46"/>
                </a:lnTo>
                <a:lnTo>
                  <a:pt x="52" y="51"/>
                </a:lnTo>
                <a:lnTo>
                  <a:pt x="46" y="56"/>
                </a:lnTo>
                <a:lnTo>
                  <a:pt x="41" y="61"/>
                </a:lnTo>
                <a:lnTo>
                  <a:pt x="35" y="64"/>
                </a:lnTo>
                <a:lnTo>
                  <a:pt x="28" y="67"/>
                </a:lnTo>
                <a:lnTo>
                  <a:pt x="22" y="70"/>
                </a:lnTo>
                <a:lnTo>
                  <a:pt x="15" y="71"/>
                </a:lnTo>
                <a:lnTo>
                  <a:pt x="8" y="71"/>
                </a:lnTo>
                <a:lnTo>
                  <a:pt x="5" y="70"/>
                </a:lnTo>
                <a:lnTo>
                  <a:pt x="3" y="67"/>
                </a:lnTo>
                <a:lnTo>
                  <a:pt x="2" y="65"/>
                </a:lnTo>
                <a:lnTo>
                  <a:pt x="0" y="63"/>
                </a:lnTo>
                <a:lnTo>
                  <a:pt x="0" y="61"/>
                </a:lnTo>
                <a:lnTo>
                  <a:pt x="0" y="57"/>
                </a:lnTo>
                <a:lnTo>
                  <a:pt x="0" y="54"/>
                </a:lnTo>
                <a:lnTo>
                  <a:pt x="0" y="50"/>
                </a:lnTo>
                <a:lnTo>
                  <a:pt x="0" y="48"/>
                </a:lnTo>
                <a:lnTo>
                  <a:pt x="0" y="44"/>
                </a:lnTo>
                <a:lnTo>
                  <a:pt x="0" y="41"/>
                </a:lnTo>
                <a:lnTo>
                  <a:pt x="0" y="38"/>
                </a:lnTo>
                <a:lnTo>
                  <a:pt x="4" y="33"/>
                </a:lnTo>
                <a:lnTo>
                  <a:pt x="10" y="26"/>
                </a:lnTo>
                <a:lnTo>
                  <a:pt x="17" y="20"/>
                </a:lnTo>
                <a:lnTo>
                  <a:pt x="25" y="13"/>
                </a:lnTo>
                <a:lnTo>
                  <a:pt x="33" y="8"/>
                </a:lnTo>
                <a:lnTo>
                  <a:pt x="41" y="3"/>
                </a:lnTo>
                <a:lnTo>
                  <a:pt x="48" y="1"/>
                </a:lnTo>
                <a:lnTo>
                  <a:pt x="56" y="0"/>
                </a:lnTo>
                <a:lnTo>
                  <a:pt x="61" y="1"/>
                </a:lnTo>
                <a:lnTo>
                  <a:pt x="67" y="4"/>
                </a:lnTo>
                <a:lnTo>
                  <a:pt x="71" y="11"/>
                </a:lnTo>
                <a:lnTo>
                  <a:pt x="74" y="21"/>
                </a:lnTo>
                <a:close/>
              </a:path>
            </a:pathLst>
          </a:custGeom>
          <a:solidFill>
            <a:srgbClr val="FF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9" name="Freeform 31"/>
          <p:cNvSpPr>
            <a:spLocks/>
          </p:cNvSpPr>
          <p:nvPr/>
        </p:nvSpPr>
        <p:spPr bwMode="auto">
          <a:xfrm>
            <a:off x="9320213" y="4338639"/>
            <a:ext cx="131762" cy="155575"/>
          </a:xfrm>
          <a:custGeom>
            <a:avLst/>
            <a:gdLst>
              <a:gd name="T0" fmla="*/ 150 w 167"/>
              <a:gd name="T1" fmla="*/ 54 h 196"/>
              <a:gd name="T2" fmla="*/ 146 w 167"/>
              <a:gd name="T3" fmla="*/ 62 h 196"/>
              <a:gd name="T4" fmla="*/ 149 w 167"/>
              <a:gd name="T5" fmla="*/ 70 h 196"/>
              <a:gd name="T6" fmla="*/ 154 w 167"/>
              <a:gd name="T7" fmla="*/ 79 h 196"/>
              <a:gd name="T8" fmla="*/ 161 w 167"/>
              <a:gd name="T9" fmla="*/ 88 h 196"/>
              <a:gd name="T10" fmla="*/ 166 w 167"/>
              <a:gd name="T11" fmla="*/ 98 h 196"/>
              <a:gd name="T12" fmla="*/ 167 w 167"/>
              <a:gd name="T13" fmla="*/ 109 h 196"/>
              <a:gd name="T14" fmla="*/ 167 w 167"/>
              <a:gd name="T15" fmla="*/ 123 h 196"/>
              <a:gd name="T16" fmla="*/ 166 w 167"/>
              <a:gd name="T17" fmla="*/ 136 h 196"/>
              <a:gd name="T18" fmla="*/ 162 w 167"/>
              <a:gd name="T19" fmla="*/ 147 h 196"/>
              <a:gd name="T20" fmla="*/ 157 w 167"/>
              <a:gd name="T21" fmla="*/ 159 h 196"/>
              <a:gd name="T22" fmla="*/ 151 w 167"/>
              <a:gd name="T23" fmla="*/ 168 h 196"/>
              <a:gd name="T24" fmla="*/ 138 w 167"/>
              <a:gd name="T25" fmla="*/ 179 h 196"/>
              <a:gd name="T26" fmla="*/ 121 w 167"/>
              <a:gd name="T27" fmla="*/ 188 h 196"/>
              <a:gd name="T28" fmla="*/ 103 w 167"/>
              <a:gd name="T29" fmla="*/ 194 h 196"/>
              <a:gd name="T30" fmla="*/ 83 w 167"/>
              <a:gd name="T31" fmla="*/ 196 h 196"/>
              <a:gd name="T32" fmla="*/ 63 w 167"/>
              <a:gd name="T33" fmla="*/ 194 h 196"/>
              <a:gd name="T34" fmla="*/ 45 w 167"/>
              <a:gd name="T35" fmla="*/ 188 h 196"/>
              <a:gd name="T36" fmla="*/ 30 w 167"/>
              <a:gd name="T37" fmla="*/ 179 h 196"/>
              <a:gd name="T38" fmla="*/ 19 w 167"/>
              <a:gd name="T39" fmla="*/ 169 h 196"/>
              <a:gd name="T40" fmla="*/ 9 w 167"/>
              <a:gd name="T41" fmla="*/ 157 h 196"/>
              <a:gd name="T42" fmla="*/ 3 w 167"/>
              <a:gd name="T43" fmla="*/ 145 h 196"/>
              <a:gd name="T44" fmla="*/ 0 w 167"/>
              <a:gd name="T45" fmla="*/ 132 h 196"/>
              <a:gd name="T46" fmla="*/ 4 w 167"/>
              <a:gd name="T47" fmla="*/ 118 h 196"/>
              <a:gd name="T48" fmla="*/ 16 w 167"/>
              <a:gd name="T49" fmla="*/ 101 h 196"/>
              <a:gd name="T50" fmla="*/ 36 w 167"/>
              <a:gd name="T51" fmla="*/ 85 h 196"/>
              <a:gd name="T52" fmla="*/ 59 w 167"/>
              <a:gd name="T53" fmla="*/ 69 h 196"/>
              <a:gd name="T54" fmla="*/ 81 w 167"/>
              <a:gd name="T55" fmla="*/ 54 h 196"/>
              <a:gd name="T56" fmla="*/ 100 w 167"/>
              <a:gd name="T57" fmla="*/ 36 h 196"/>
              <a:gd name="T58" fmla="*/ 115 w 167"/>
              <a:gd name="T59" fmla="*/ 14 h 196"/>
              <a:gd name="T60" fmla="*/ 124 w 167"/>
              <a:gd name="T61" fmla="*/ 2 h 196"/>
              <a:gd name="T62" fmla="*/ 131 w 167"/>
              <a:gd name="T63" fmla="*/ 8 h 196"/>
              <a:gd name="T64" fmla="*/ 137 w 167"/>
              <a:gd name="T65" fmla="*/ 15 h 196"/>
              <a:gd name="T66" fmla="*/ 143 w 167"/>
              <a:gd name="T67" fmla="*/ 24 h 196"/>
              <a:gd name="T68" fmla="*/ 147 w 167"/>
              <a:gd name="T69" fmla="*/ 34 h 196"/>
              <a:gd name="T70" fmla="*/ 152 w 167"/>
              <a:gd name="T71" fmla="*/ 45 h 196"/>
              <a:gd name="T72" fmla="*/ 155 w 167"/>
              <a:gd name="T73" fmla="*/ 49 h 1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7"/>
              <a:gd name="T112" fmla="*/ 0 h 196"/>
              <a:gd name="T113" fmla="*/ 167 w 167"/>
              <a:gd name="T114" fmla="*/ 196 h 1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7" h="196">
                <a:moveTo>
                  <a:pt x="155" y="49"/>
                </a:moveTo>
                <a:lnTo>
                  <a:pt x="150" y="54"/>
                </a:lnTo>
                <a:lnTo>
                  <a:pt x="147" y="57"/>
                </a:lnTo>
                <a:lnTo>
                  <a:pt x="146" y="62"/>
                </a:lnTo>
                <a:lnTo>
                  <a:pt x="147" y="67"/>
                </a:lnTo>
                <a:lnTo>
                  <a:pt x="149" y="70"/>
                </a:lnTo>
                <a:lnTo>
                  <a:pt x="152" y="75"/>
                </a:lnTo>
                <a:lnTo>
                  <a:pt x="154" y="79"/>
                </a:lnTo>
                <a:lnTo>
                  <a:pt x="158" y="84"/>
                </a:lnTo>
                <a:lnTo>
                  <a:pt x="161" y="88"/>
                </a:lnTo>
                <a:lnTo>
                  <a:pt x="163" y="93"/>
                </a:lnTo>
                <a:lnTo>
                  <a:pt x="166" y="98"/>
                </a:lnTo>
                <a:lnTo>
                  <a:pt x="167" y="102"/>
                </a:lnTo>
                <a:lnTo>
                  <a:pt x="167" y="109"/>
                </a:lnTo>
                <a:lnTo>
                  <a:pt x="167" y="116"/>
                </a:lnTo>
                <a:lnTo>
                  <a:pt x="167" y="123"/>
                </a:lnTo>
                <a:lnTo>
                  <a:pt x="167" y="129"/>
                </a:lnTo>
                <a:lnTo>
                  <a:pt x="166" y="136"/>
                </a:lnTo>
                <a:lnTo>
                  <a:pt x="163" y="141"/>
                </a:lnTo>
                <a:lnTo>
                  <a:pt x="162" y="147"/>
                </a:lnTo>
                <a:lnTo>
                  <a:pt x="160" y="153"/>
                </a:lnTo>
                <a:lnTo>
                  <a:pt x="157" y="159"/>
                </a:lnTo>
                <a:lnTo>
                  <a:pt x="154" y="163"/>
                </a:lnTo>
                <a:lnTo>
                  <a:pt x="151" y="168"/>
                </a:lnTo>
                <a:lnTo>
                  <a:pt x="147" y="172"/>
                </a:lnTo>
                <a:lnTo>
                  <a:pt x="138" y="179"/>
                </a:lnTo>
                <a:lnTo>
                  <a:pt x="130" y="184"/>
                </a:lnTo>
                <a:lnTo>
                  <a:pt x="121" y="188"/>
                </a:lnTo>
                <a:lnTo>
                  <a:pt x="112" y="192"/>
                </a:lnTo>
                <a:lnTo>
                  <a:pt x="103" y="194"/>
                </a:lnTo>
                <a:lnTo>
                  <a:pt x="93" y="195"/>
                </a:lnTo>
                <a:lnTo>
                  <a:pt x="83" y="196"/>
                </a:lnTo>
                <a:lnTo>
                  <a:pt x="74" y="196"/>
                </a:lnTo>
                <a:lnTo>
                  <a:pt x="63" y="194"/>
                </a:lnTo>
                <a:lnTo>
                  <a:pt x="54" y="192"/>
                </a:lnTo>
                <a:lnTo>
                  <a:pt x="45" y="188"/>
                </a:lnTo>
                <a:lnTo>
                  <a:pt x="36" y="184"/>
                </a:lnTo>
                <a:lnTo>
                  <a:pt x="30" y="179"/>
                </a:lnTo>
                <a:lnTo>
                  <a:pt x="24" y="175"/>
                </a:lnTo>
                <a:lnTo>
                  <a:pt x="19" y="169"/>
                </a:lnTo>
                <a:lnTo>
                  <a:pt x="14" y="163"/>
                </a:lnTo>
                <a:lnTo>
                  <a:pt x="9" y="157"/>
                </a:lnTo>
                <a:lnTo>
                  <a:pt x="6" y="150"/>
                </a:lnTo>
                <a:lnTo>
                  <a:pt x="3" y="145"/>
                </a:lnTo>
                <a:lnTo>
                  <a:pt x="0" y="138"/>
                </a:lnTo>
                <a:lnTo>
                  <a:pt x="0" y="132"/>
                </a:lnTo>
                <a:lnTo>
                  <a:pt x="0" y="125"/>
                </a:lnTo>
                <a:lnTo>
                  <a:pt x="4" y="118"/>
                </a:lnTo>
                <a:lnTo>
                  <a:pt x="8" y="110"/>
                </a:lnTo>
                <a:lnTo>
                  <a:pt x="16" y="101"/>
                </a:lnTo>
                <a:lnTo>
                  <a:pt x="26" y="93"/>
                </a:lnTo>
                <a:lnTo>
                  <a:pt x="36" y="85"/>
                </a:lnTo>
                <a:lnTo>
                  <a:pt x="47" y="77"/>
                </a:lnTo>
                <a:lnTo>
                  <a:pt x="59" y="69"/>
                </a:lnTo>
                <a:lnTo>
                  <a:pt x="69" y="62"/>
                </a:lnTo>
                <a:lnTo>
                  <a:pt x="81" y="54"/>
                </a:lnTo>
                <a:lnTo>
                  <a:pt x="91" y="45"/>
                </a:lnTo>
                <a:lnTo>
                  <a:pt x="100" y="36"/>
                </a:lnTo>
                <a:lnTo>
                  <a:pt x="108" y="25"/>
                </a:lnTo>
                <a:lnTo>
                  <a:pt x="115" y="14"/>
                </a:lnTo>
                <a:lnTo>
                  <a:pt x="121" y="0"/>
                </a:lnTo>
                <a:lnTo>
                  <a:pt x="124" y="2"/>
                </a:lnTo>
                <a:lnTo>
                  <a:pt x="128" y="5"/>
                </a:lnTo>
                <a:lnTo>
                  <a:pt x="131" y="8"/>
                </a:lnTo>
                <a:lnTo>
                  <a:pt x="135" y="12"/>
                </a:lnTo>
                <a:lnTo>
                  <a:pt x="137" y="15"/>
                </a:lnTo>
                <a:lnTo>
                  <a:pt x="139" y="20"/>
                </a:lnTo>
                <a:lnTo>
                  <a:pt x="143" y="24"/>
                </a:lnTo>
                <a:lnTo>
                  <a:pt x="145" y="29"/>
                </a:lnTo>
                <a:lnTo>
                  <a:pt x="147" y="34"/>
                </a:lnTo>
                <a:lnTo>
                  <a:pt x="150" y="39"/>
                </a:lnTo>
                <a:lnTo>
                  <a:pt x="152" y="45"/>
                </a:lnTo>
                <a:lnTo>
                  <a:pt x="155" y="49"/>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0" name="Freeform 32"/>
          <p:cNvSpPr>
            <a:spLocks/>
          </p:cNvSpPr>
          <p:nvPr/>
        </p:nvSpPr>
        <p:spPr bwMode="auto">
          <a:xfrm>
            <a:off x="7205663" y="4357688"/>
            <a:ext cx="277812" cy="285750"/>
          </a:xfrm>
          <a:custGeom>
            <a:avLst/>
            <a:gdLst>
              <a:gd name="T0" fmla="*/ 271 w 349"/>
              <a:gd name="T1" fmla="*/ 96 h 361"/>
              <a:gd name="T2" fmla="*/ 317 w 349"/>
              <a:gd name="T3" fmla="*/ 208 h 361"/>
              <a:gd name="T4" fmla="*/ 349 w 349"/>
              <a:gd name="T5" fmla="*/ 327 h 361"/>
              <a:gd name="T6" fmla="*/ 339 w 349"/>
              <a:gd name="T7" fmla="*/ 350 h 361"/>
              <a:gd name="T8" fmla="*/ 334 w 349"/>
              <a:gd name="T9" fmla="*/ 354 h 361"/>
              <a:gd name="T10" fmla="*/ 332 w 349"/>
              <a:gd name="T11" fmla="*/ 358 h 361"/>
              <a:gd name="T12" fmla="*/ 319 w 349"/>
              <a:gd name="T13" fmla="*/ 357 h 361"/>
              <a:gd name="T14" fmla="*/ 297 w 349"/>
              <a:gd name="T15" fmla="*/ 351 h 361"/>
              <a:gd name="T16" fmla="*/ 277 w 349"/>
              <a:gd name="T17" fmla="*/ 346 h 361"/>
              <a:gd name="T18" fmla="*/ 251 w 349"/>
              <a:gd name="T19" fmla="*/ 325 h 361"/>
              <a:gd name="T20" fmla="*/ 240 w 349"/>
              <a:gd name="T21" fmla="*/ 323 h 361"/>
              <a:gd name="T22" fmla="*/ 223 w 349"/>
              <a:gd name="T23" fmla="*/ 317 h 361"/>
              <a:gd name="T24" fmla="*/ 201 w 349"/>
              <a:gd name="T25" fmla="*/ 317 h 361"/>
              <a:gd name="T26" fmla="*/ 184 w 349"/>
              <a:gd name="T27" fmla="*/ 317 h 361"/>
              <a:gd name="T28" fmla="*/ 161 w 349"/>
              <a:gd name="T29" fmla="*/ 310 h 361"/>
              <a:gd name="T30" fmla="*/ 141 w 349"/>
              <a:gd name="T31" fmla="*/ 310 h 361"/>
              <a:gd name="T32" fmla="*/ 94 w 349"/>
              <a:gd name="T33" fmla="*/ 317 h 361"/>
              <a:gd name="T34" fmla="*/ 78 w 349"/>
              <a:gd name="T35" fmla="*/ 312 h 361"/>
              <a:gd name="T36" fmla="*/ 81 w 349"/>
              <a:gd name="T37" fmla="*/ 309 h 361"/>
              <a:gd name="T38" fmla="*/ 84 w 349"/>
              <a:gd name="T39" fmla="*/ 305 h 361"/>
              <a:gd name="T40" fmla="*/ 56 w 349"/>
              <a:gd name="T41" fmla="*/ 325 h 361"/>
              <a:gd name="T42" fmla="*/ 47 w 349"/>
              <a:gd name="T43" fmla="*/ 311 h 361"/>
              <a:gd name="T44" fmla="*/ 43 w 349"/>
              <a:gd name="T45" fmla="*/ 317 h 361"/>
              <a:gd name="T46" fmla="*/ 41 w 349"/>
              <a:gd name="T47" fmla="*/ 324 h 361"/>
              <a:gd name="T48" fmla="*/ 34 w 349"/>
              <a:gd name="T49" fmla="*/ 325 h 361"/>
              <a:gd name="T50" fmla="*/ 31 w 349"/>
              <a:gd name="T51" fmla="*/ 317 h 361"/>
              <a:gd name="T52" fmla="*/ 28 w 349"/>
              <a:gd name="T53" fmla="*/ 308 h 361"/>
              <a:gd name="T54" fmla="*/ 19 w 349"/>
              <a:gd name="T55" fmla="*/ 315 h 361"/>
              <a:gd name="T56" fmla="*/ 16 w 349"/>
              <a:gd name="T57" fmla="*/ 328 h 361"/>
              <a:gd name="T58" fmla="*/ 10 w 349"/>
              <a:gd name="T59" fmla="*/ 340 h 361"/>
              <a:gd name="T60" fmla="*/ 0 w 349"/>
              <a:gd name="T61" fmla="*/ 312 h 361"/>
              <a:gd name="T62" fmla="*/ 11 w 349"/>
              <a:gd name="T63" fmla="*/ 272 h 361"/>
              <a:gd name="T64" fmla="*/ 32 w 349"/>
              <a:gd name="T65" fmla="*/ 235 h 361"/>
              <a:gd name="T66" fmla="*/ 65 w 349"/>
              <a:gd name="T67" fmla="*/ 188 h 361"/>
              <a:gd name="T68" fmla="*/ 109 w 349"/>
              <a:gd name="T69" fmla="*/ 144 h 361"/>
              <a:gd name="T70" fmla="*/ 136 w 349"/>
              <a:gd name="T71" fmla="*/ 91 h 361"/>
              <a:gd name="T72" fmla="*/ 150 w 349"/>
              <a:gd name="T73" fmla="*/ 54 h 361"/>
              <a:gd name="T74" fmla="*/ 161 w 349"/>
              <a:gd name="T75" fmla="*/ 25 h 361"/>
              <a:gd name="T76" fmla="*/ 180 w 349"/>
              <a:gd name="T77" fmla="*/ 6 h 361"/>
              <a:gd name="T78" fmla="*/ 162 w 349"/>
              <a:gd name="T79" fmla="*/ 51 h 361"/>
              <a:gd name="T80" fmla="*/ 131 w 349"/>
              <a:gd name="T81" fmla="*/ 114 h 361"/>
              <a:gd name="T82" fmla="*/ 122 w 349"/>
              <a:gd name="T83" fmla="*/ 184 h 361"/>
              <a:gd name="T84" fmla="*/ 135 w 349"/>
              <a:gd name="T85" fmla="*/ 216 h 361"/>
              <a:gd name="T86" fmla="*/ 150 w 349"/>
              <a:gd name="T87" fmla="*/ 231 h 361"/>
              <a:gd name="T88" fmla="*/ 170 w 349"/>
              <a:gd name="T89" fmla="*/ 239 h 361"/>
              <a:gd name="T90" fmla="*/ 205 w 349"/>
              <a:gd name="T91" fmla="*/ 226 h 361"/>
              <a:gd name="T92" fmla="*/ 233 w 349"/>
              <a:gd name="T93" fmla="*/ 198 h 361"/>
              <a:gd name="T94" fmla="*/ 254 w 349"/>
              <a:gd name="T95" fmla="*/ 164 h 361"/>
              <a:gd name="T96" fmla="*/ 267 w 349"/>
              <a:gd name="T97" fmla="*/ 117 h 361"/>
              <a:gd name="T98" fmla="*/ 262 w 349"/>
              <a:gd name="T99" fmla="*/ 64 h 361"/>
              <a:gd name="T100" fmla="*/ 256 w 349"/>
              <a:gd name="T101" fmla="*/ 13 h 36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49"/>
              <a:gd name="T154" fmla="*/ 0 h 361"/>
              <a:gd name="T155" fmla="*/ 349 w 349"/>
              <a:gd name="T156" fmla="*/ 361 h 36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49" h="361">
                <a:moveTo>
                  <a:pt x="258" y="3"/>
                </a:moveTo>
                <a:lnTo>
                  <a:pt x="259" y="36"/>
                </a:lnTo>
                <a:lnTo>
                  <a:pt x="263" y="67"/>
                </a:lnTo>
                <a:lnTo>
                  <a:pt x="271" y="96"/>
                </a:lnTo>
                <a:lnTo>
                  <a:pt x="281" y="125"/>
                </a:lnTo>
                <a:lnTo>
                  <a:pt x="293" y="153"/>
                </a:lnTo>
                <a:lnTo>
                  <a:pt x="305" y="180"/>
                </a:lnTo>
                <a:lnTo>
                  <a:pt x="317" y="208"/>
                </a:lnTo>
                <a:lnTo>
                  <a:pt x="328" y="237"/>
                </a:lnTo>
                <a:lnTo>
                  <a:pt x="339" y="265"/>
                </a:lnTo>
                <a:lnTo>
                  <a:pt x="346" y="296"/>
                </a:lnTo>
                <a:lnTo>
                  <a:pt x="349" y="327"/>
                </a:lnTo>
                <a:lnTo>
                  <a:pt x="348" y="361"/>
                </a:lnTo>
                <a:lnTo>
                  <a:pt x="340" y="348"/>
                </a:lnTo>
                <a:lnTo>
                  <a:pt x="340" y="349"/>
                </a:lnTo>
                <a:lnTo>
                  <a:pt x="339" y="350"/>
                </a:lnTo>
                <a:lnTo>
                  <a:pt x="338" y="351"/>
                </a:lnTo>
                <a:lnTo>
                  <a:pt x="336" y="353"/>
                </a:lnTo>
                <a:lnTo>
                  <a:pt x="335" y="354"/>
                </a:lnTo>
                <a:lnTo>
                  <a:pt x="334" y="354"/>
                </a:lnTo>
                <a:lnTo>
                  <a:pt x="334" y="355"/>
                </a:lnTo>
                <a:lnTo>
                  <a:pt x="333" y="356"/>
                </a:lnTo>
                <a:lnTo>
                  <a:pt x="333" y="357"/>
                </a:lnTo>
                <a:lnTo>
                  <a:pt x="332" y="358"/>
                </a:lnTo>
                <a:lnTo>
                  <a:pt x="332" y="359"/>
                </a:lnTo>
                <a:lnTo>
                  <a:pt x="332" y="361"/>
                </a:lnTo>
                <a:lnTo>
                  <a:pt x="326" y="359"/>
                </a:lnTo>
                <a:lnTo>
                  <a:pt x="319" y="357"/>
                </a:lnTo>
                <a:lnTo>
                  <a:pt x="313" y="356"/>
                </a:lnTo>
                <a:lnTo>
                  <a:pt x="308" y="355"/>
                </a:lnTo>
                <a:lnTo>
                  <a:pt x="302" y="353"/>
                </a:lnTo>
                <a:lnTo>
                  <a:pt x="297" y="351"/>
                </a:lnTo>
                <a:lnTo>
                  <a:pt x="292" y="350"/>
                </a:lnTo>
                <a:lnTo>
                  <a:pt x="287" y="348"/>
                </a:lnTo>
                <a:lnTo>
                  <a:pt x="281" y="347"/>
                </a:lnTo>
                <a:lnTo>
                  <a:pt x="277" y="346"/>
                </a:lnTo>
                <a:lnTo>
                  <a:pt x="272" y="343"/>
                </a:lnTo>
                <a:lnTo>
                  <a:pt x="266" y="341"/>
                </a:lnTo>
                <a:lnTo>
                  <a:pt x="253" y="325"/>
                </a:lnTo>
                <a:lnTo>
                  <a:pt x="251" y="325"/>
                </a:lnTo>
                <a:lnTo>
                  <a:pt x="249" y="325"/>
                </a:lnTo>
                <a:lnTo>
                  <a:pt x="247" y="324"/>
                </a:lnTo>
                <a:lnTo>
                  <a:pt x="243" y="324"/>
                </a:lnTo>
                <a:lnTo>
                  <a:pt x="240" y="323"/>
                </a:lnTo>
                <a:lnTo>
                  <a:pt x="235" y="322"/>
                </a:lnTo>
                <a:lnTo>
                  <a:pt x="232" y="320"/>
                </a:lnTo>
                <a:lnTo>
                  <a:pt x="227" y="319"/>
                </a:lnTo>
                <a:lnTo>
                  <a:pt x="223" y="317"/>
                </a:lnTo>
                <a:lnTo>
                  <a:pt x="218" y="315"/>
                </a:lnTo>
                <a:lnTo>
                  <a:pt x="213" y="312"/>
                </a:lnTo>
                <a:lnTo>
                  <a:pt x="209" y="309"/>
                </a:lnTo>
                <a:lnTo>
                  <a:pt x="201" y="317"/>
                </a:lnTo>
                <a:lnTo>
                  <a:pt x="195" y="309"/>
                </a:lnTo>
                <a:lnTo>
                  <a:pt x="193" y="314"/>
                </a:lnTo>
                <a:lnTo>
                  <a:pt x="188" y="316"/>
                </a:lnTo>
                <a:lnTo>
                  <a:pt x="184" y="317"/>
                </a:lnTo>
                <a:lnTo>
                  <a:pt x="178" y="316"/>
                </a:lnTo>
                <a:lnTo>
                  <a:pt x="172" y="315"/>
                </a:lnTo>
                <a:lnTo>
                  <a:pt x="166" y="312"/>
                </a:lnTo>
                <a:lnTo>
                  <a:pt x="161" y="310"/>
                </a:lnTo>
                <a:lnTo>
                  <a:pt x="155" y="308"/>
                </a:lnTo>
                <a:lnTo>
                  <a:pt x="149" y="308"/>
                </a:lnTo>
                <a:lnTo>
                  <a:pt x="145" y="308"/>
                </a:lnTo>
                <a:lnTo>
                  <a:pt x="141" y="310"/>
                </a:lnTo>
                <a:lnTo>
                  <a:pt x="138" y="314"/>
                </a:lnTo>
                <a:lnTo>
                  <a:pt x="122" y="305"/>
                </a:lnTo>
                <a:lnTo>
                  <a:pt x="102" y="333"/>
                </a:lnTo>
                <a:lnTo>
                  <a:pt x="94" y="317"/>
                </a:lnTo>
                <a:lnTo>
                  <a:pt x="86" y="325"/>
                </a:lnTo>
                <a:lnTo>
                  <a:pt x="76" y="314"/>
                </a:lnTo>
                <a:lnTo>
                  <a:pt x="77" y="314"/>
                </a:lnTo>
                <a:lnTo>
                  <a:pt x="78" y="312"/>
                </a:lnTo>
                <a:lnTo>
                  <a:pt x="79" y="311"/>
                </a:lnTo>
                <a:lnTo>
                  <a:pt x="79" y="310"/>
                </a:lnTo>
                <a:lnTo>
                  <a:pt x="80" y="310"/>
                </a:lnTo>
                <a:lnTo>
                  <a:pt x="81" y="309"/>
                </a:lnTo>
                <a:lnTo>
                  <a:pt x="82" y="308"/>
                </a:lnTo>
                <a:lnTo>
                  <a:pt x="84" y="308"/>
                </a:lnTo>
                <a:lnTo>
                  <a:pt x="84" y="307"/>
                </a:lnTo>
                <a:lnTo>
                  <a:pt x="84" y="305"/>
                </a:lnTo>
                <a:lnTo>
                  <a:pt x="85" y="304"/>
                </a:lnTo>
                <a:lnTo>
                  <a:pt x="84" y="303"/>
                </a:lnTo>
                <a:lnTo>
                  <a:pt x="80" y="299"/>
                </a:lnTo>
                <a:lnTo>
                  <a:pt x="56" y="325"/>
                </a:lnTo>
                <a:lnTo>
                  <a:pt x="48" y="305"/>
                </a:lnTo>
                <a:lnTo>
                  <a:pt x="48" y="308"/>
                </a:lnTo>
                <a:lnTo>
                  <a:pt x="48" y="309"/>
                </a:lnTo>
                <a:lnTo>
                  <a:pt x="47" y="311"/>
                </a:lnTo>
                <a:lnTo>
                  <a:pt x="46" y="312"/>
                </a:lnTo>
                <a:lnTo>
                  <a:pt x="45" y="314"/>
                </a:lnTo>
                <a:lnTo>
                  <a:pt x="43" y="316"/>
                </a:lnTo>
                <a:lnTo>
                  <a:pt x="43" y="317"/>
                </a:lnTo>
                <a:lnTo>
                  <a:pt x="42" y="318"/>
                </a:lnTo>
                <a:lnTo>
                  <a:pt x="41" y="320"/>
                </a:lnTo>
                <a:lnTo>
                  <a:pt x="41" y="322"/>
                </a:lnTo>
                <a:lnTo>
                  <a:pt x="41" y="324"/>
                </a:lnTo>
                <a:lnTo>
                  <a:pt x="41" y="325"/>
                </a:lnTo>
                <a:lnTo>
                  <a:pt x="39" y="326"/>
                </a:lnTo>
                <a:lnTo>
                  <a:pt x="35" y="326"/>
                </a:lnTo>
                <a:lnTo>
                  <a:pt x="34" y="325"/>
                </a:lnTo>
                <a:lnTo>
                  <a:pt x="33" y="324"/>
                </a:lnTo>
                <a:lnTo>
                  <a:pt x="32" y="322"/>
                </a:lnTo>
                <a:lnTo>
                  <a:pt x="31" y="319"/>
                </a:lnTo>
                <a:lnTo>
                  <a:pt x="31" y="317"/>
                </a:lnTo>
                <a:lnTo>
                  <a:pt x="31" y="315"/>
                </a:lnTo>
                <a:lnTo>
                  <a:pt x="30" y="312"/>
                </a:lnTo>
                <a:lnTo>
                  <a:pt x="30" y="310"/>
                </a:lnTo>
                <a:lnTo>
                  <a:pt x="28" y="308"/>
                </a:lnTo>
                <a:lnTo>
                  <a:pt x="26" y="305"/>
                </a:lnTo>
                <a:lnTo>
                  <a:pt x="24" y="309"/>
                </a:lnTo>
                <a:lnTo>
                  <a:pt x="22" y="312"/>
                </a:lnTo>
                <a:lnTo>
                  <a:pt x="19" y="315"/>
                </a:lnTo>
                <a:lnTo>
                  <a:pt x="18" y="318"/>
                </a:lnTo>
                <a:lnTo>
                  <a:pt x="17" y="322"/>
                </a:lnTo>
                <a:lnTo>
                  <a:pt x="17" y="325"/>
                </a:lnTo>
                <a:lnTo>
                  <a:pt x="16" y="328"/>
                </a:lnTo>
                <a:lnTo>
                  <a:pt x="15" y="332"/>
                </a:lnTo>
                <a:lnTo>
                  <a:pt x="14" y="334"/>
                </a:lnTo>
                <a:lnTo>
                  <a:pt x="12" y="338"/>
                </a:lnTo>
                <a:lnTo>
                  <a:pt x="10" y="340"/>
                </a:lnTo>
                <a:lnTo>
                  <a:pt x="7" y="341"/>
                </a:lnTo>
                <a:lnTo>
                  <a:pt x="2" y="332"/>
                </a:lnTo>
                <a:lnTo>
                  <a:pt x="0" y="323"/>
                </a:lnTo>
                <a:lnTo>
                  <a:pt x="0" y="312"/>
                </a:lnTo>
                <a:lnTo>
                  <a:pt x="1" y="302"/>
                </a:lnTo>
                <a:lnTo>
                  <a:pt x="3" y="293"/>
                </a:lnTo>
                <a:lnTo>
                  <a:pt x="7" y="283"/>
                </a:lnTo>
                <a:lnTo>
                  <a:pt x="11" y="272"/>
                </a:lnTo>
                <a:lnTo>
                  <a:pt x="16" y="263"/>
                </a:lnTo>
                <a:lnTo>
                  <a:pt x="22" y="254"/>
                </a:lnTo>
                <a:lnTo>
                  <a:pt x="27" y="245"/>
                </a:lnTo>
                <a:lnTo>
                  <a:pt x="32" y="235"/>
                </a:lnTo>
                <a:lnTo>
                  <a:pt x="37" y="226"/>
                </a:lnTo>
                <a:lnTo>
                  <a:pt x="46" y="212"/>
                </a:lnTo>
                <a:lnTo>
                  <a:pt x="55" y="200"/>
                </a:lnTo>
                <a:lnTo>
                  <a:pt x="65" y="188"/>
                </a:lnTo>
                <a:lnTo>
                  <a:pt x="77" y="177"/>
                </a:lnTo>
                <a:lnTo>
                  <a:pt x="87" y="165"/>
                </a:lnTo>
                <a:lnTo>
                  <a:pt x="99" y="155"/>
                </a:lnTo>
                <a:lnTo>
                  <a:pt x="109" y="144"/>
                </a:lnTo>
                <a:lnTo>
                  <a:pt x="118" y="132"/>
                </a:lnTo>
                <a:lnTo>
                  <a:pt x="126" y="119"/>
                </a:lnTo>
                <a:lnTo>
                  <a:pt x="132" y="106"/>
                </a:lnTo>
                <a:lnTo>
                  <a:pt x="136" y="91"/>
                </a:lnTo>
                <a:lnTo>
                  <a:pt x="138" y="74"/>
                </a:lnTo>
                <a:lnTo>
                  <a:pt x="143" y="68"/>
                </a:lnTo>
                <a:lnTo>
                  <a:pt x="147" y="61"/>
                </a:lnTo>
                <a:lnTo>
                  <a:pt x="150" y="54"/>
                </a:lnTo>
                <a:lnTo>
                  <a:pt x="153" y="47"/>
                </a:lnTo>
                <a:lnTo>
                  <a:pt x="156" y="40"/>
                </a:lnTo>
                <a:lnTo>
                  <a:pt x="158" y="32"/>
                </a:lnTo>
                <a:lnTo>
                  <a:pt x="161" y="25"/>
                </a:lnTo>
                <a:lnTo>
                  <a:pt x="164" y="20"/>
                </a:lnTo>
                <a:lnTo>
                  <a:pt x="169" y="14"/>
                </a:lnTo>
                <a:lnTo>
                  <a:pt x="173" y="9"/>
                </a:lnTo>
                <a:lnTo>
                  <a:pt x="180" y="6"/>
                </a:lnTo>
                <a:lnTo>
                  <a:pt x="187" y="3"/>
                </a:lnTo>
                <a:lnTo>
                  <a:pt x="179" y="20"/>
                </a:lnTo>
                <a:lnTo>
                  <a:pt x="171" y="34"/>
                </a:lnTo>
                <a:lnTo>
                  <a:pt x="162" y="51"/>
                </a:lnTo>
                <a:lnTo>
                  <a:pt x="153" y="65"/>
                </a:lnTo>
                <a:lnTo>
                  <a:pt x="145" y="82"/>
                </a:lnTo>
                <a:lnTo>
                  <a:pt x="138" y="98"/>
                </a:lnTo>
                <a:lnTo>
                  <a:pt x="131" y="114"/>
                </a:lnTo>
                <a:lnTo>
                  <a:pt x="126" y="130"/>
                </a:lnTo>
                <a:lnTo>
                  <a:pt x="123" y="147"/>
                </a:lnTo>
                <a:lnTo>
                  <a:pt x="122" y="165"/>
                </a:lnTo>
                <a:lnTo>
                  <a:pt x="122" y="184"/>
                </a:lnTo>
                <a:lnTo>
                  <a:pt x="125" y="202"/>
                </a:lnTo>
                <a:lnTo>
                  <a:pt x="128" y="207"/>
                </a:lnTo>
                <a:lnTo>
                  <a:pt x="132" y="211"/>
                </a:lnTo>
                <a:lnTo>
                  <a:pt x="135" y="216"/>
                </a:lnTo>
                <a:lnTo>
                  <a:pt x="139" y="219"/>
                </a:lnTo>
                <a:lnTo>
                  <a:pt x="142" y="224"/>
                </a:lnTo>
                <a:lnTo>
                  <a:pt x="147" y="227"/>
                </a:lnTo>
                <a:lnTo>
                  <a:pt x="150" y="231"/>
                </a:lnTo>
                <a:lnTo>
                  <a:pt x="155" y="234"/>
                </a:lnTo>
                <a:lnTo>
                  <a:pt x="159" y="237"/>
                </a:lnTo>
                <a:lnTo>
                  <a:pt x="165" y="238"/>
                </a:lnTo>
                <a:lnTo>
                  <a:pt x="170" y="239"/>
                </a:lnTo>
                <a:lnTo>
                  <a:pt x="176" y="238"/>
                </a:lnTo>
                <a:lnTo>
                  <a:pt x="187" y="235"/>
                </a:lnTo>
                <a:lnTo>
                  <a:pt x="196" y="232"/>
                </a:lnTo>
                <a:lnTo>
                  <a:pt x="205" y="226"/>
                </a:lnTo>
                <a:lnTo>
                  <a:pt x="213" y="220"/>
                </a:lnTo>
                <a:lnTo>
                  <a:pt x="220" y="214"/>
                </a:lnTo>
                <a:lnTo>
                  <a:pt x="227" y="206"/>
                </a:lnTo>
                <a:lnTo>
                  <a:pt x="233" y="198"/>
                </a:lnTo>
                <a:lnTo>
                  <a:pt x="239" y="189"/>
                </a:lnTo>
                <a:lnTo>
                  <a:pt x="244" y="181"/>
                </a:lnTo>
                <a:lnTo>
                  <a:pt x="249" y="172"/>
                </a:lnTo>
                <a:lnTo>
                  <a:pt x="254" y="164"/>
                </a:lnTo>
                <a:lnTo>
                  <a:pt x="258" y="156"/>
                </a:lnTo>
                <a:lnTo>
                  <a:pt x="264" y="144"/>
                </a:lnTo>
                <a:lnTo>
                  <a:pt x="266" y="131"/>
                </a:lnTo>
                <a:lnTo>
                  <a:pt x="267" y="117"/>
                </a:lnTo>
                <a:lnTo>
                  <a:pt x="267" y="105"/>
                </a:lnTo>
                <a:lnTo>
                  <a:pt x="266" y="91"/>
                </a:lnTo>
                <a:lnTo>
                  <a:pt x="264" y="78"/>
                </a:lnTo>
                <a:lnTo>
                  <a:pt x="262" y="64"/>
                </a:lnTo>
                <a:lnTo>
                  <a:pt x="259" y="52"/>
                </a:lnTo>
                <a:lnTo>
                  <a:pt x="258" y="39"/>
                </a:lnTo>
                <a:lnTo>
                  <a:pt x="256" y="25"/>
                </a:lnTo>
                <a:lnTo>
                  <a:pt x="256" y="13"/>
                </a:lnTo>
                <a:lnTo>
                  <a:pt x="256" y="0"/>
                </a:lnTo>
                <a:lnTo>
                  <a:pt x="258"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1" name="Freeform 33"/>
          <p:cNvSpPr>
            <a:spLocks/>
          </p:cNvSpPr>
          <p:nvPr/>
        </p:nvSpPr>
        <p:spPr bwMode="auto">
          <a:xfrm>
            <a:off x="9148764" y="4359276"/>
            <a:ext cx="509587" cy="434975"/>
          </a:xfrm>
          <a:custGeom>
            <a:avLst/>
            <a:gdLst>
              <a:gd name="T0" fmla="*/ 206 w 643"/>
              <a:gd name="T1" fmla="*/ 81 h 547"/>
              <a:gd name="T2" fmla="*/ 193 w 643"/>
              <a:gd name="T3" fmla="*/ 135 h 547"/>
              <a:gd name="T4" fmla="*/ 157 w 643"/>
              <a:gd name="T5" fmla="*/ 189 h 547"/>
              <a:gd name="T6" fmla="*/ 126 w 643"/>
              <a:gd name="T7" fmla="*/ 265 h 547"/>
              <a:gd name="T8" fmla="*/ 126 w 643"/>
              <a:gd name="T9" fmla="*/ 342 h 547"/>
              <a:gd name="T10" fmla="*/ 135 w 643"/>
              <a:gd name="T11" fmla="*/ 299 h 547"/>
              <a:gd name="T12" fmla="*/ 149 w 643"/>
              <a:gd name="T13" fmla="*/ 259 h 547"/>
              <a:gd name="T14" fmla="*/ 215 w 643"/>
              <a:gd name="T15" fmla="*/ 228 h 547"/>
              <a:gd name="T16" fmla="*/ 319 w 643"/>
              <a:gd name="T17" fmla="*/ 235 h 547"/>
              <a:gd name="T18" fmla="*/ 406 w 643"/>
              <a:gd name="T19" fmla="*/ 238 h 547"/>
              <a:gd name="T20" fmla="*/ 429 w 643"/>
              <a:gd name="T21" fmla="*/ 231 h 547"/>
              <a:gd name="T22" fmla="*/ 450 w 643"/>
              <a:gd name="T23" fmla="*/ 220 h 547"/>
              <a:gd name="T24" fmla="*/ 468 w 643"/>
              <a:gd name="T25" fmla="*/ 252 h 547"/>
              <a:gd name="T26" fmla="*/ 479 w 643"/>
              <a:gd name="T27" fmla="*/ 301 h 547"/>
              <a:gd name="T28" fmla="*/ 491 w 643"/>
              <a:gd name="T29" fmla="*/ 301 h 547"/>
              <a:gd name="T30" fmla="*/ 468 w 643"/>
              <a:gd name="T31" fmla="*/ 193 h 547"/>
              <a:gd name="T32" fmla="*/ 419 w 643"/>
              <a:gd name="T33" fmla="*/ 99 h 547"/>
              <a:gd name="T34" fmla="*/ 408 w 643"/>
              <a:gd name="T35" fmla="*/ 52 h 547"/>
              <a:gd name="T36" fmla="*/ 425 w 643"/>
              <a:gd name="T37" fmla="*/ 41 h 547"/>
              <a:gd name="T38" fmla="*/ 563 w 643"/>
              <a:gd name="T39" fmla="*/ 100 h 547"/>
              <a:gd name="T40" fmla="*/ 560 w 643"/>
              <a:gd name="T41" fmla="*/ 112 h 547"/>
              <a:gd name="T42" fmla="*/ 561 w 643"/>
              <a:gd name="T43" fmla="*/ 120 h 547"/>
              <a:gd name="T44" fmla="*/ 586 w 643"/>
              <a:gd name="T45" fmla="*/ 114 h 547"/>
              <a:gd name="T46" fmla="*/ 618 w 643"/>
              <a:gd name="T47" fmla="*/ 85 h 547"/>
              <a:gd name="T48" fmla="*/ 641 w 643"/>
              <a:gd name="T49" fmla="*/ 112 h 547"/>
              <a:gd name="T50" fmla="*/ 641 w 643"/>
              <a:gd name="T51" fmla="*/ 149 h 547"/>
              <a:gd name="T52" fmla="*/ 628 w 643"/>
              <a:gd name="T53" fmla="*/ 177 h 547"/>
              <a:gd name="T54" fmla="*/ 578 w 643"/>
              <a:gd name="T55" fmla="*/ 212 h 547"/>
              <a:gd name="T56" fmla="*/ 597 w 643"/>
              <a:gd name="T57" fmla="*/ 258 h 547"/>
              <a:gd name="T58" fmla="*/ 614 w 643"/>
              <a:gd name="T59" fmla="*/ 311 h 547"/>
              <a:gd name="T60" fmla="*/ 623 w 643"/>
              <a:gd name="T61" fmla="*/ 384 h 547"/>
              <a:gd name="T62" fmla="*/ 628 w 643"/>
              <a:gd name="T63" fmla="*/ 459 h 547"/>
              <a:gd name="T64" fmla="*/ 550 w 643"/>
              <a:gd name="T65" fmla="*/ 518 h 547"/>
              <a:gd name="T66" fmla="*/ 438 w 643"/>
              <a:gd name="T67" fmla="*/ 534 h 547"/>
              <a:gd name="T68" fmla="*/ 374 w 643"/>
              <a:gd name="T69" fmla="*/ 522 h 547"/>
              <a:gd name="T70" fmla="*/ 384 w 643"/>
              <a:gd name="T71" fmla="*/ 500 h 547"/>
              <a:gd name="T72" fmla="*/ 378 w 643"/>
              <a:gd name="T73" fmla="*/ 478 h 547"/>
              <a:gd name="T74" fmla="*/ 343 w 643"/>
              <a:gd name="T75" fmla="*/ 526 h 547"/>
              <a:gd name="T76" fmla="*/ 294 w 643"/>
              <a:gd name="T77" fmla="*/ 547 h 547"/>
              <a:gd name="T78" fmla="*/ 238 w 643"/>
              <a:gd name="T79" fmla="*/ 526 h 547"/>
              <a:gd name="T80" fmla="*/ 181 w 643"/>
              <a:gd name="T81" fmla="*/ 503 h 547"/>
              <a:gd name="T82" fmla="*/ 147 w 643"/>
              <a:gd name="T83" fmla="*/ 459 h 547"/>
              <a:gd name="T84" fmla="*/ 149 w 643"/>
              <a:gd name="T85" fmla="*/ 426 h 547"/>
              <a:gd name="T86" fmla="*/ 140 w 643"/>
              <a:gd name="T87" fmla="*/ 402 h 547"/>
              <a:gd name="T88" fmla="*/ 129 w 643"/>
              <a:gd name="T89" fmla="*/ 420 h 547"/>
              <a:gd name="T90" fmla="*/ 129 w 643"/>
              <a:gd name="T91" fmla="*/ 447 h 547"/>
              <a:gd name="T92" fmla="*/ 106 w 643"/>
              <a:gd name="T93" fmla="*/ 454 h 547"/>
              <a:gd name="T94" fmla="*/ 51 w 643"/>
              <a:gd name="T95" fmla="*/ 420 h 547"/>
              <a:gd name="T96" fmla="*/ 3 w 643"/>
              <a:gd name="T97" fmla="*/ 376 h 547"/>
              <a:gd name="T98" fmla="*/ 44 w 643"/>
              <a:gd name="T99" fmla="*/ 224 h 547"/>
              <a:gd name="T100" fmla="*/ 140 w 643"/>
              <a:gd name="T101" fmla="*/ 90 h 547"/>
              <a:gd name="T102" fmla="*/ 220 w 643"/>
              <a:gd name="T103" fmla="*/ 11 h 547"/>
              <a:gd name="T104" fmla="*/ 225 w 643"/>
              <a:gd name="T105" fmla="*/ 31 h 547"/>
              <a:gd name="T106" fmla="*/ 237 w 643"/>
              <a:gd name="T107" fmla="*/ 46 h 54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3"/>
              <a:gd name="T163" fmla="*/ 0 h 547"/>
              <a:gd name="T164" fmla="*/ 643 w 643"/>
              <a:gd name="T165" fmla="*/ 547 h 54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3" h="547">
                <a:moveTo>
                  <a:pt x="237" y="46"/>
                </a:moveTo>
                <a:lnTo>
                  <a:pt x="224" y="53"/>
                </a:lnTo>
                <a:lnTo>
                  <a:pt x="216" y="61"/>
                </a:lnTo>
                <a:lnTo>
                  <a:pt x="211" y="71"/>
                </a:lnTo>
                <a:lnTo>
                  <a:pt x="206" y="81"/>
                </a:lnTo>
                <a:lnTo>
                  <a:pt x="204" y="91"/>
                </a:lnTo>
                <a:lnTo>
                  <a:pt x="201" y="103"/>
                </a:lnTo>
                <a:lnTo>
                  <a:pt x="200" y="114"/>
                </a:lnTo>
                <a:lnTo>
                  <a:pt x="197" y="124"/>
                </a:lnTo>
                <a:lnTo>
                  <a:pt x="193" y="135"/>
                </a:lnTo>
                <a:lnTo>
                  <a:pt x="186" y="144"/>
                </a:lnTo>
                <a:lnTo>
                  <a:pt x="178" y="152"/>
                </a:lnTo>
                <a:lnTo>
                  <a:pt x="167" y="158"/>
                </a:lnTo>
                <a:lnTo>
                  <a:pt x="162" y="174"/>
                </a:lnTo>
                <a:lnTo>
                  <a:pt x="157" y="189"/>
                </a:lnTo>
                <a:lnTo>
                  <a:pt x="151" y="204"/>
                </a:lnTo>
                <a:lnTo>
                  <a:pt x="144" y="220"/>
                </a:lnTo>
                <a:lnTo>
                  <a:pt x="137" y="235"/>
                </a:lnTo>
                <a:lnTo>
                  <a:pt x="131" y="250"/>
                </a:lnTo>
                <a:lnTo>
                  <a:pt x="126" y="265"/>
                </a:lnTo>
                <a:lnTo>
                  <a:pt x="122" y="281"/>
                </a:lnTo>
                <a:lnTo>
                  <a:pt x="120" y="296"/>
                </a:lnTo>
                <a:lnTo>
                  <a:pt x="119" y="312"/>
                </a:lnTo>
                <a:lnTo>
                  <a:pt x="121" y="327"/>
                </a:lnTo>
                <a:lnTo>
                  <a:pt x="126" y="342"/>
                </a:lnTo>
                <a:lnTo>
                  <a:pt x="127" y="333"/>
                </a:lnTo>
                <a:lnTo>
                  <a:pt x="129" y="324"/>
                </a:lnTo>
                <a:lnTo>
                  <a:pt x="130" y="316"/>
                </a:lnTo>
                <a:lnTo>
                  <a:pt x="132" y="307"/>
                </a:lnTo>
                <a:lnTo>
                  <a:pt x="135" y="299"/>
                </a:lnTo>
                <a:lnTo>
                  <a:pt x="137" y="291"/>
                </a:lnTo>
                <a:lnTo>
                  <a:pt x="140" y="282"/>
                </a:lnTo>
                <a:lnTo>
                  <a:pt x="143" y="274"/>
                </a:lnTo>
                <a:lnTo>
                  <a:pt x="146" y="267"/>
                </a:lnTo>
                <a:lnTo>
                  <a:pt x="149" y="259"/>
                </a:lnTo>
                <a:lnTo>
                  <a:pt x="152" y="251"/>
                </a:lnTo>
                <a:lnTo>
                  <a:pt x="157" y="243"/>
                </a:lnTo>
                <a:lnTo>
                  <a:pt x="175" y="236"/>
                </a:lnTo>
                <a:lnTo>
                  <a:pt x="194" y="231"/>
                </a:lnTo>
                <a:lnTo>
                  <a:pt x="215" y="228"/>
                </a:lnTo>
                <a:lnTo>
                  <a:pt x="236" y="228"/>
                </a:lnTo>
                <a:lnTo>
                  <a:pt x="257" y="228"/>
                </a:lnTo>
                <a:lnTo>
                  <a:pt x="277" y="230"/>
                </a:lnTo>
                <a:lnTo>
                  <a:pt x="298" y="232"/>
                </a:lnTo>
                <a:lnTo>
                  <a:pt x="319" y="235"/>
                </a:lnTo>
                <a:lnTo>
                  <a:pt x="339" y="237"/>
                </a:lnTo>
                <a:lnTo>
                  <a:pt x="360" y="239"/>
                </a:lnTo>
                <a:lnTo>
                  <a:pt x="381" y="239"/>
                </a:lnTo>
                <a:lnTo>
                  <a:pt x="401" y="238"/>
                </a:lnTo>
                <a:lnTo>
                  <a:pt x="406" y="238"/>
                </a:lnTo>
                <a:lnTo>
                  <a:pt x="410" y="237"/>
                </a:lnTo>
                <a:lnTo>
                  <a:pt x="415" y="236"/>
                </a:lnTo>
                <a:lnTo>
                  <a:pt x="420" y="235"/>
                </a:lnTo>
                <a:lnTo>
                  <a:pt x="424" y="234"/>
                </a:lnTo>
                <a:lnTo>
                  <a:pt x="429" y="231"/>
                </a:lnTo>
                <a:lnTo>
                  <a:pt x="433" y="230"/>
                </a:lnTo>
                <a:lnTo>
                  <a:pt x="438" y="228"/>
                </a:lnTo>
                <a:lnTo>
                  <a:pt x="443" y="226"/>
                </a:lnTo>
                <a:lnTo>
                  <a:pt x="446" y="222"/>
                </a:lnTo>
                <a:lnTo>
                  <a:pt x="450" y="220"/>
                </a:lnTo>
                <a:lnTo>
                  <a:pt x="454" y="215"/>
                </a:lnTo>
                <a:lnTo>
                  <a:pt x="458" y="224"/>
                </a:lnTo>
                <a:lnTo>
                  <a:pt x="461" y="232"/>
                </a:lnTo>
                <a:lnTo>
                  <a:pt x="465" y="242"/>
                </a:lnTo>
                <a:lnTo>
                  <a:pt x="468" y="252"/>
                </a:lnTo>
                <a:lnTo>
                  <a:pt x="470" y="261"/>
                </a:lnTo>
                <a:lnTo>
                  <a:pt x="473" y="271"/>
                </a:lnTo>
                <a:lnTo>
                  <a:pt x="475" y="281"/>
                </a:lnTo>
                <a:lnTo>
                  <a:pt x="477" y="291"/>
                </a:lnTo>
                <a:lnTo>
                  <a:pt x="479" y="301"/>
                </a:lnTo>
                <a:lnTo>
                  <a:pt x="483" y="312"/>
                </a:lnTo>
                <a:lnTo>
                  <a:pt x="485" y="321"/>
                </a:lnTo>
                <a:lnTo>
                  <a:pt x="490" y="330"/>
                </a:lnTo>
                <a:lnTo>
                  <a:pt x="498" y="322"/>
                </a:lnTo>
                <a:lnTo>
                  <a:pt x="491" y="301"/>
                </a:lnTo>
                <a:lnTo>
                  <a:pt x="486" y="281"/>
                </a:lnTo>
                <a:lnTo>
                  <a:pt x="482" y="259"/>
                </a:lnTo>
                <a:lnTo>
                  <a:pt x="477" y="237"/>
                </a:lnTo>
                <a:lnTo>
                  <a:pt x="474" y="215"/>
                </a:lnTo>
                <a:lnTo>
                  <a:pt x="468" y="193"/>
                </a:lnTo>
                <a:lnTo>
                  <a:pt x="462" y="173"/>
                </a:lnTo>
                <a:lnTo>
                  <a:pt x="455" y="152"/>
                </a:lnTo>
                <a:lnTo>
                  <a:pt x="445" y="134"/>
                </a:lnTo>
                <a:lnTo>
                  <a:pt x="433" y="115"/>
                </a:lnTo>
                <a:lnTo>
                  <a:pt x="419" y="99"/>
                </a:lnTo>
                <a:lnTo>
                  <a:pt x="401" y="84"/>
                </a:lnTo>
                <a:lnTo>
                  <a:pt x="394" y="51"/>
                </a:lnTo>
                <a:lnTo>
                  <a:pt x="399" y="53"/>
                </a:lnTo>
                <a:lnTo>
                  <a:pt x="404" y="53"/>
                </a:lnTo>
                <a:lnTo>
                  <a:pt x="408" y="52"/>
                </a:lnTo>
                <a:lnTo>
                  <a:pt x="412" y="51"/>
                </a:lnTo>
                <a:lnTo>
                  <a:pt x="415" y="49"/>
                </a:lnTo>
                <a:lnTo>
                  <a:pt x="419" y="46"/>
                </a:lnTo>
                <a:lnTo>
                  <a:pt x="422" y="44"/>
                </a:lnTo>
                <a:lnTo>
                  <a:pt x="425" y="41"/>
                </a:lnTo>
                <a:lnTo>
                  <a:pt x="429" y="37"/>
                </a:lnTo>
                <a:lnTo>
                  <a:pt x="432" y="34"/>
                </a:lnTo>
                <a:lnTo>
                  <a:pt x="436" y="30"/>
                </a:lnTo>
                <a:lnTo>
                  <a:pt x="440" y="27"/>
                </a:lnTo>
                <a:lnTo>
                  <a:pt x="563" y="100"/>
                </a:lnTo>
                <a:lnTo>
                  <a:pt x="563" y="103"/>
                </a:lnTo>
                <a:lnTo>
                  <a:pt x="562" y="105"/>
                </a:lnTo>
                <a:lnTo>
                  <a:pt x="562" y="107"/>
                </a:lnTo>
                <a:lnTo>
                  <a:pt x="561" y="110"/>
                </a:lnTo>
                <a:lnTo>
                  <a:pt x="560" y="112"/>
                </a:lnTo>
                <a:lnTo>
                  <a:pt x="560" y="113"/>
                </a:lnTo>
                <a:lnTo>
                  <a:pt x="560" y="115"/>
                </a:lnTo>
                <a:lnTo>
                  <a:pt x="560" y="116"/>
                </a:lnTo>
                <a:lnTo>
                  <a:pt x="560" y="119"/>
                </a:lnTo>
                <a:lnTo>
                  <a:pt x="561" y="120"/>
                </a:lnTo>
                <a:lnTo>
                  <a:pt x="563" y="122"/>
                </a:lnTo>
                <a:lnTo>
                  <a:pt x="567" y="123"/>
                </a:lnTo>
                <a:lnTo>
                  <a:pt x="573" y="122"/>
                </a:lnTo>
                <a:lnTo>
                  <a:pt x="579" y="119"/>
                </a:lnTo>
                <a:lnTo>
                  <a:pt x="586" y="114"/>
                </a:lnTo>
                <a:lnTo>
                  <a:pt x="593" y="107"/>
                </a:lnTo>
                <a:lnTo>
                  <a:pt x="599" y="100"/>
                </a:lnTo>
                <a:lnTo>
                  <a:pt x="606" y="95"/>
                </a:lnTo>
                <a:lnTo>
                  <a:pt x="613" y="89"/>
                </a:lnTo>
                <a:lnTo>
                  <a:pt x="618" y="85"/>
                </a:lnTo>
                <a:lnTo>
                  <a:pt x="624" y="84"/>
                </a:lnTo>
                <a:lnTo>
                  <a:pt x="631" y="88"/>
                </a:lnTo>
                <a:lnTo>
                  <a:pt x="637" y="93"/>
                </a:lnTo>
                <a:lnTo>
                  <a:pt x="643" y="104"/>
                </a:lnTo>
                <a:lnTo>
                  <a:pt x="641" y="112"/>
                </a:lnTo>
                <a:lnTo>
                  <a:pt x="641" y="120"/>
                </a:lnTo>
                <a:lnTo>
                  <a:pt x="641" y="128"/>
                </a:lnTo>
                <a:lnTo>
                  <a:pt x="641" y="135"/>
                </a:lnTo>
                <a:lnTo>
                  <a:pt x="643" y="142"/>
                </a:lnTo>
                <a:lnTo>
                  <a:pt x="641" y="149"/>
                </a:lnTo>
                <a:lnTo>
                  <a:pt x="641" y="155"/>
                </a:lnTo>
                <a:lnTo>
                  <a:pt x="639" y="161"/>
                </a:lnTo>
                <a:lnTo>
                  <a:pt x="637" y="167"/>
                </a:lnTo>
                <a:lnTo>
                  <a:pt x="632" y="173"/>
                </a:lnTo>
                <a:lnTo>
                  <a:pt x="628" y="177"/>
                </a:lnTo>
                <a:lnTo>
                  <a:pt x="621" y="181"/>
                </a:lnTo>
                <a:lnTo>
                  <a:pt x="577" y="181"/>
                </a:lnTo>
                <a:lnTo>
                  <a:pt x="576" y="191"/>
                </a:lnTo>
                <a:lnTo>
                  <a:pt x="576" y="201"/>
                </a:lnTo>
                <a:lnTo>
                  <a:pt x="578" y="212"/>
                </a:lnTo>
                <a:lnTo>
                  <a:pt x="581" y="221"/>
                </a:lnTo>
                <a:lnTo>
                  <a:pt x="584" y="230"/>
                </a:lnTo>
                <a:lnTo>
                  <a:pt x="587" y="239"/>
                </a:lnTo>
                <a:lnTo>
                  <a:pt x="592" y="249"/>
                </a:lnTo>
                <a:lnTo>
                  <a:pt x="597" y="258"/>
                </a:lnTo>
                <a:lnTo>
                  <a:pt x="601" y="268"/>
                </a:lnTo>
                <a:lnTo>
                  <a:pt x="605" y="277"/>
                </a:lnTo>
                <a:lnTo>
                  <a:pt x="609" y="286"/>
                </a:lnTo>
                <a:lnTo>
                  <a:pt x="613" y="296"/>
                </a:lnTo>
                <a:lnTo>
                  <a:pt x="614" y="311"/>
                </a:lnTo>
                <a:lnTo>
                  <a:pt x="615" y="325"/>
                </a:lnTo>
                <a:lnTo>
                  <a:pt x="617" y="340"/>
                </a:lnTo>
                <a:lnTo>
                  <a:pt x="620" y="355"/>
                </a:lnTo>
                <a:lnTo>
                  <a:pt x="622" y="369"/>
                </a:lnTo>
                <a:lnTo>
                  <a:pt x="623" y="384"/>
                </a:lnTo>
                <a:lnTo>
                  <a:pt x="625" y="399"/>
                </a:lnTo>
                <a:lnTo>
                  <a:pt x="627" y="414"/>
                </a:lnTo>
                <a:lnTo>
                  <a:pt x="628" y="429"/>
                </a:lnTo>
                <a:lnTo>
                  <a:pt x="628" y="444"/>
                </a:lnTo>
                <a:lnTo>
                  <a:pt x="628" y="459"/>
                </a:lnTo>
                <a:lnTo>
                  <a:pt x="627" y="472"/>
                </a:lnTo>
                <a:lnTo>
                  <a:pt x="609" y="487"/>
                </a:lnTo>
                <a:lnTo>
                  <a:pt x="591" y="500"/>
                </a:lnTo>
                <a:lnTo>
                  <a:pt x="570" y="510"/>
                </a:lnTo>
                <a:lnTo>
                  <a:pt x="550" y="518"/>
                </a:lnTo>
                <a:lnTo>
                  <a:pt x="529" y="524"/>
                </a:lnTo>
                <a:lnTo>
                  <a:pt x="507" y="529"/>
                </a:lnTo>
                <a:lnTo>
                  <a:pt x="484" y="532"/>
                </a:lnTo>
                <a:lnTo>
                  <a:pt x="461" y="533"/>
                </a:lnTo>
                <a:lnTo>
                  <a:pt x="438" y="534"/>
                </a:lnTo>
                <a:lnTo>
                  <a:pt x="415" y="533"/>
                </a:lnTo>
                <a:lnTo>
                  <a:pt x="393" y="532"/>
                </a:lnTo>
                <a:lnTo>
                  <a:pt x="371" y="530"/>
                </a:lnTo>
                <a:lnTo>
                  <a:pt x="371" y="526"/>
                </a:lnTo>
                <a:lnTo>
                  <a:pt x="374" y="522"/>
                </a:lnTo>
                <a:lnTo>
                  <a:pt x="375" y="517"/>
                </a:lnTo>
                <a:lnTo>
                  <a:pt x="378" y="513"/>
                </a:lnTo>
                <a:lnTo>
                  <a:pt x="381" y="509"/>
                </a:lnTo>
                <a:lnTo>
                  <a:pt x="383" y="505"/>
                </a:lnTo>
                <a:lnTo>
                  <a:pt x="384" y="500"/>
                </a:lnTo>
                <a:lnTo>
                  <a:pt x="385" y="497"/>
                </a:lnTo>
                <a:lnTo>
                  <a:pt x="385" y="492"/>
                </a:lnTo>
                <a:lnTo>
                  <a:pt x="384" y="487"/>
                </a:lnTo>
                <a:lnTo>
                  <a:pt x="382" y="483"/>
                </a:lnTo>
                <a:lnTo>
                  <a:pt x="378" y="478"/>
                </a:lnTo>
                <a:lnTo>
                  <a:pt x="371" y="489"/>
                </a:lnTo>
                <a:lnTo>
                  <a:pt x="366" y="499"/>
                </a:lnTo>
                <a:lnTo>
                  <a:pt x="359" y="509"/>
                </a:lnTo>
                <a:lnTo>
                  <a:pt x="351" y="518"/>
                </a:lnTo>
                <a:lnTo>
                  <a:pt x="343" y="526"/>
                </a:lnTo>
                <a:lnTo>
                  <a:pt x="335" y="534"/>
                </a:lnTo>
                <a:lnTo>
                  <a:pt x="325" y="540"/>
                </a:lnTo>
                <a:lnTo>
                  <a:pt x="316" y="545"/>
                </a:lnTo>
                <a:lnTo>
                  <a:pt x="306" y="547"/>
                </a:lnTo>
                <a:lnTo>
                  <a:pt x="294" y="547"/>
                </a:lnTo>
                <a:lnTo>
                  <a:pt x="283" y="546"/>
                </a:lnTo>
                <a:lnTo>
                  <a:pt x="271" y="540"/>
                </a:lnTo>
                <a:lnTo>
                  <a:pt x="260" y="534"/>
                </a:lnTo>
                <a:lnTo>
                  <a:pt x="250" y="530"/>
                </a:lnTo>
                <a:lnTo>
                  <a:pt x="238" y="526"/>
                </a:lnTo>
                <a:lnTo>
                  <a:pt x="225" y="522"/>
                </a:lnTo>
                <a:lnTo>
                  <a:pt x="214" y="518"/>
                </a:lnTo>
                <a:lnTo>
                  <a:pt x="203" y="514"/>
                </a:lnTo>
                <a:lnTo>
                  <a:pt x="191" y="509"/>
                </a:lnTo>
                <a:lnTo>
                  <a:pt x="181" y="503"/>
                </a:lnTo>
                <a:lnTo>
                  <a:pt x="170" y="497"/>
                </a:lnTo>
                <a:lnTo>
                  <a:pt x="162" y="487"/>
                </a:lnTo>
                <a:lnTo>
                  <a:pt x="154" y="477"/>
                </a:lnTo>
                <a:lnTo>
                  <a:pt x="149" y="464"/>
                </a:lnTo>
                <a:lnTo>
                  <a:pt x="147" y="459"/>
                </a:lnTo>
                <a:lnTo>
                  <a:pt x="147" y="453"/>
                </a:lnTo>
                <a:lnTo>
                  <a:pt x="147" y="446"/>
                </a:lnTo>
                <a:lnTo>
                  <a:pt x="149" y="439"/>
                </a:lnTo>
                <a:lnTo>
                  <a:pt x="149" y="433"/>
                </a:lnTo>
                <a:lnTo>
                  <a:pt x="149" y="426"/>
                </a:lnTo>
                <a:lnTo>
                  <a:pt x="149" y="421"/>
                </a:lnTo>
                <a:lnTo>
                  <a:pt x="147" y="415"/>
                </a:lnTo>
                <a:lnTo>
                  <a:pt x="146" y="410"/>
                </a:lnTo>
                <a:lnTo>
                  <a:pt x="144" y="406"/>
                </a:lnTo>
                <a:lnTo>
                  <a:pt x="140" y="402"/>
                </a:lnTo>
                <a:lnTo>
                  <a:pt x="137" y="399"/>
                </a:lnTo>
                <a:lnTo>
                  <a:pt x="134" y="404"/>
                </a:lnTo>
                <a:lnTo>
                  <a:pt x="131" y="409"/>
                </a:lnTo>
                <a:lnTo>
                  <a:pt x="129" y="414"/>
                </a:lnTo>
                <a:lnTo>
                  <a:pt x="129" y="420"/>
                </a:lnTo>
                <a:lnTo>
                  <a:pt x="128" y="424"/>
                </a:lnTo>
                <a:lnTo>
                  <a:pt x="128" y="430"/>
                </a:lnTo>
                <a:lnTo>
                  <a:pt x="128" y="436"/>
                </a:lnTo>
                <a:lnTo>
                  <a:pt x="129" y="441"/>
                </a:lnTo>
                <a:lnTo>
                  <a:pt x="129" y="447"/>
                </a:lnTo>
                <a:lnTo>
                  <a:pt x="129" y="453"/>
                </a:lnTo>
                <a:lnTo>
                  <a:pt x="129" y="459"/>
                </a:lnTo>
                <a:lnTo>
                  <a:pt x="129" y="464"/>
                </a:lnTo>
                <a:lnTo>
                  <a:pt x="117" y="460"/>
                </a:lnTo>
                <a:lnTo>
                  <a:pt x="106" y="454"/>
                </a:lnTo>
                <a:lnTo>
                  <a:pt x="94" y="448"/>
                </a:lnTo>
                <a:lnTo>
                  <a:pt x="83" y="441"/>
                </a:lnTo>
                <a:lnTo>
                  <a:pt x="73" y="435"/>
                </a:lnTo>
                <a:lnTo>
                  <a:pt x="62" y="428"/>
                </a:lnTo>
                <a:lnTo>
                  <a:pt x="51" y="420"/>
                </a:lnTo>
                <a:lnTo>
                  <a:pt x="40" y="412"/>
                </a:lnTo>
                <a:lnTo>
                  <a:pt x="31" y="402"/>
                </a:lnTo>
                <a:lnTo>
                  <a:pt x="21" y="394"/>
                </a:lnTo>
                <a:lnTo>
                  <a:pt x="12" y="385"/>
                </a:lnTo>
                <a:lnTo>
                  <a:pt x="3" y="376"/>
                </a:lnTo>
                <a:lnTo>
                  <a:pt x="0" y="344"/>
                </a:lnTo>
                <a:lnTo>
                  <a:pt x="5" y="312"/>
                </a:lnTo>
                <a:lnTo>
                  <a:pt x="14" y="282"/>
                </a:lnTo>
                <a:lnTo>
                  <a:pt x="27" y="252"/>
                </a:lnTo>
                <a:lnTo>
                  <a:pt x="44" y="224"/>
                </a:lnTo>
                <a:lnTo>
                  <a:pt x="62" y="197"/>
                </a:lnTo>
                <a:lnTo>
                  <a:pt x="82" y="169"/>
                </a:lnTo>
                <a:lnTo>
                  <a:pt x="103" y="143"/>
                </a:lnTo>
                <a:lnTo>
                  <a:pt x="122" y="116"/>
                </a:lnTo>
                <a:lnTo>
                  <a:pt x="140" y="90"/>
                </a:lnTo>
                <a:lnTo>
                  <a:pt x="158" y="62"/>
                </a:lnTo>
                <a:lnTo>
                  <a:pt x="171" y="35"/>
                </a:lnTo>
                <a:lnTo>
                  <a:pt x="222" y="0"/>
                </a:lnTo>
                <a:lnTo>
                  <a:pt x="221" y="6"/>
                </a:lnTo>
                <a:lnTo>
                  <a:pt x="220" y="11"/>
                </a:lnTo>
                <a:lnTo>
                  <a:pt x="220" y="15"/>
                </a:lnTo>
                <a:lnTo>
                  <a:pt x="221" y="20"/>
                </a:lnTo>
                <a:lnTo>
                  <a:pt x="222" y="23"/>
                </a:lnTo>
                <a:lnTo>
                  <a:pt x="224" y="27"/>
                </a:lnTo>
                <a:lnTo>
                  <a:pt x="225" y="31"/>
                </a:lnTo>
                <a:lnTo>
                  <a:pt x="228" y="35"/>
                </a:lnTo>
                <a:lnTo>
                  <a:pt x="230" y="38"/>
                </a:lnTo>
                <a:lnTo>
                  <a:pt x="232" y="41"/>
                </a:lnTo>
                <a:lnTo>
                  <a:pt x="235" y="44"/>
                </a:lnTo>
                <a:lnTo>
                  <a:pt x="237" y="46"/>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2" name="Freeform 34"/>
          <p:cNvSpPr>
            <a:spLocks/>
          </p:cNvSpPr>
          <p:nvPr/>
        </p:nvSpPr>
        <p:spPr bwMode="auto">
          <a:xfrm>
            <a:off x="8266114" y="4365625"/>
            <a:ext cx="33337" cy="33338"/>
          </a:xfrm>
          <a:custGeom>
            <a:avLst/>
            <a:gdLst>
              <a:gd name="T0" fmla="*/ 42 w 42"/>
              <a:gd name="T1" fmla="*/ 5 h 43"/>
              <a:gd name="T2" fmla="*/ 39 w 42"/>
              <a:gd name="T3" fmla="*/ 7 h 43"/>
              <a:gd name="T4" fmla="*/ 37 w 42"/>
              <a:gd name="T5" fmla="*/ 10 h 43"/>
              <a:gd name="T6" fmla="*/ 33 w 42"/>
              <a:gd name="T7" fmla="*/ 13 h 43"/>
              <a:gd name="T8" fmla="*/ 30 w 42"/>
              <a:gd name="T9" fmla="*/ 17 h 43"/>
              <a:gd name="T10" fmla="*/ 26 w 42"/>
              <a:gd name="T11" fmla="*/ 20 h 43"/>
              <a:gd name="T12" fmla="*/ 23 w 42"/>
              <a:gd name="T13" fmla="*/ 25 h 43"/>
              <a:gd name="T14" fmla="*/ 20 w 42"/>
              <a:gd name="T15" fmla="*/ 28 h 43"/>
              <a:gd name="T16" fmla="*/ 15 w 42"/>
              <a:gd name="T17" fmla="*/ 32 h 43"/>
              <a:gd name="T18" fmla="*/ 11 w 42"/>
              <a:gd name="T19" fmla="*/ 36 h 43"/>
              <a:gd name="T20" fmla="*/ 8 w 42"/>
              <a:gd name="T21" fmla="*/ 38 h 43"/>
              <a:gd name="T22" fmla="*/ 5 w 42"/>
              <a:gd name="T23" fmla="*/ 42 h 43"/>
              <a:gd name="T24" fmla="*/ 1 w 42"/>
              <a:gd name="T25" fmla="*/ 43 h 43"/>
              <a:gd name="T26" fmla="*/ 0 w 42"/>
              <a:gd name="T27" fmla="*/ 40 h 43"/>
              <a:gd name="T28" fmla="*/ 1 w 42"/>
              <a:gd name="T29" fmla="*/ 36 h 43"/>
              <a:gd name="T30" fmla="*/ 2 w 42"/>
              <a:gd name="T31" fmla="*/ 33 h 43"/>
              <a:gd name="T32" fmla="*/ 5 w 42"/>
              <a:gd name="T33" fmla="*/ 28 h 43"/>
              <a:gd name="T34" fmla="*/ 7 w 42"/>
              <a:gd name="T35" fmla="*/ 25 h 43"/>
              <a:gd name="T36" fmla="*/ 9 w 42"/>
              <a:gd name="T37" fmla="*/ 20 h 43"/>
              <a:gd name="T38" fmla="*/ 11 w 42"/>
              <a:gd name="T39" fmla="*/ 17 h 43"/>
              <a:gd name="T40" fmla="*/ 15 w 42"/>
              <a:gd name="T41" fmla="*/ 13 h 43"/>
              <a:gd name="T42" fmla="*/ 18 w 42"/>
              <a:gd name="T43" fmla="*/ 10 h 43"/>
              <a:gd name="T44" fmla="*/ 22 w 42"/>
              <a:gd name="T45" fmla="*/ 6 h 43"/>
              <a:gd name="T46" fmla="*/ 24 w 42"/>
              <a:gd name="T47" fmla="*/ 4 h 43"/>
              <a:gd name="T48" fmla="*/ 28 w 42"/>
              <a:gd name="T49" fmla="*/ 0 h 43"/>
              <a:gd name="T50" fmla="*/ 29 w 42"/>
              <a:gd name="T51" fmla="*/ 2 h 43"/>
              <a:gd name="T52" fmla="*/ 30 w 42"/>
              <a:gd name="T53" fmla="*/ 2 h 43"/>
              <a:gd name="T54" fmla="*/ 31 w 42"/>
              <a:gd name="T55" fmla="*/ 2 h 43"/>
              <a:gd name="T56" fmla="*/ 32 w 42"/>
              <a:gd name="T57" fmla="*/ 0 h 43"/>
              <a:gd name="T58" fmla="*/ 34 w 42"/>
              <a:gd name="T59" fmla="*/ 0 h 43"/>
              <a:gd name="T60" fmla="*/ 36 w 42"/>
              <a:gd name="T61" fmla="*/ 0 h 43"/>
              <a:gd name="T62" fmla="*/ 37 w 42"/>
              <a:gd name="T63" fmla="*/ 0 h 43"/>
              <a:gd name="T64" fmla="*/ 38 w 42"/>
              <a:gd name="T65" fmla="*/ 2 h 43"/>
              <a:gd name="T66" fmla="*/ 39 w 42"/>
              <a:gd name="T67" fmla="*/ 2 h 43"/>
              <a:gd name="T68" fmla="*/ 40 w 42"/>
              <a:gd name="T69" fmla="*/ 3 h 43"/>
              <a:gd name="T70" fmla="*/ 41 w 42"/>
              <a:gd name="T71" fmla="*/ 4 h 43"/>
              <a:gd name="T72" fmla="*/ 42 w 42"/>
              <a:gd name="T73" fmla="*/ 5 h 43"/>
              <a:gd name="T74" fmla="*/ 42 w 42"/>
              <a:gd name="T75" fmla="*/ 5 h 4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
              <a:gd name="T115" fmla="*/ 0 h 43"/>
              <a:gd name="T116" fmla="*/ 42 w 42"/>
              <a:gd name="T117" fmla="*/ 43 h 4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 h="43">
                <a:moveTo>
                  <a:pt x="42" y="5"/>
                </a:moveTo>
                <a:lnTo>
                  <a:pt x="39" y="7"/>
                </a:lnTo>
                <a:lnTo>
                  <a:pt x="37" y="10"/>
                </a:lnTo>
                <a:lnTo>
                  <a:pt x="33" y="13"/>
                </a:lnTo>
                <a:lnTo>
                  <a:pt x="30" y="17"/>
                </a:lnTo>
                <a:lnTo>
                  <a:pt x="26" y="20"/>
                </a:lnTo>
                <a:lnTo>
                  <a:pt x="23" y="25"/>
                </a:lnTo>
                <a:lnTo>
                  <a:pt x="20" y="28"/>
                </a:lnTo>
                <a:lnTo>
                  <a:pt x="15" y="32"/>
                </a:lnTo>
                <a:lnTo>
                  <a:pt x="11" y="36"/>
                </a:lnTo>
                <a:lnTo>
                  <a:pt x="8" y="38"/>
                </a:lnTo>
                <a:lnTo>
                  <a:pt x="5" y="42"/>
                </a:lnTo>
                <a:lnTo>
                  <a:pt x="1" y="43"/>
                </a:lnTo>
                <a:lnTo>
                  <a:pt x="0" y="40"/>
                </a:lnTo>
                <a:lnTo>
                  <a:pt x="1" y="36"/>
                </a:lnTo>
                <a:lnTo>
                  <a:pt x="2" y="33"/>
                </a:lnTo>
                <a:lnTo>
                  <a:pt x="5" y="28"/>
                </a:lnTo>
                <a:lnTo>
                  <a:pt x="7" y="25"/>
                </a:lnTo>
                <a:lnTo>
                  <a:pt x="9" y="20"/>
                </a:lnTo>
                <a:lnTo>
                  <a:pt x="11" y="17"/>
                </a:lnTo>
                <a:lnTo>
                  <a:pt x="15" y="13"/>
                </a:lnTo>
                <a:lnTo>
                  <a:pt x="18" y="10"/>
                </a:lnTo>
                <a:lnTo>
                  <a:pt x="22" y="6"/>
                </a:lnTo>
                <a:lnTo>
                  <a:pt x="24" y="4"/>
                </a:lnTo>
                <a:lnTo>
                  <a:pt x="28" y="0"/>
                </a:lnTo>
                <a:lnTo>
                  <a:pt x="29" y="2"/>
                </a:lnTo>
                <a:lnTo>
                  <a:pt x="30" y="2"/>
                </a:lnTo>
                <a:lnTo>
                  <a:pt x="31" y="2"/>
                </a:lnTo>
                <a:lnTo>
                  <a:pt x="32" y="0"/>
                </a:lnTo>
                <a:lnTo>
                  <a:pt x="34" y="0"/>
                </a:lnTo>
                <a:lnTo>
                  <a:pt x="36" y="0"/>
                </a:lnTo>
                <a:lnTo>
                  <a:pt x="37" y="0"/>
                </a:lnTo>
                <a:lnTo>
                  <a:pt x="38" y="2"/>
                </a:lnTo>
                <a:lnTo>
                  <a:pt x="39" y="2"/>
                </a:lnTo>
                <a:lnTo>
                  <a:pt x="40" y="3"/>
                </a:lnTo>
                <a:lnTo>
                  <a:pt x="41" y="4"/>
                </a:lnTo>
                <a:lnTo>
                  <a:pt x="4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3" name="Freeform 35"/>
          <p:cNvSpPr>
            <a:spLocks/>
          </p:cNvSpPr>
          <p:nvPr/>
        </p:nvSpPr>
        <p:spPr bwMode="auto">
          <a:xfrm>
            <a:off x="8335963" y="4375151"/>
            <a:ext cx="36512" cy="23813"/>
          </a:xfrm>
          <a:custGeom>
            <a:avLst/>
            <a:gdLst>
              <a:gd name="T0" fmla="*/ 46 w 46"/>
              <a:gd name="T1" fmla="*/ 18 h 31"/>
              <a:gd name="T2" fmla="*/ 46 w 46"/>
              <a:gd name="T3" fmla="*/ 31 h 31"/>
              <a:gd name="T4" fmla="*/ 0 w 46"/>
              <a:gd name="T5" fmla="*/ 3 h 31"/>
              <a:gd name="T6" fmla="*/ 4 w 46"/>
              <a:gd name="T7" fmla="*/ 2 h 31"/>
              <a:gd name="T8" fmla="*/ 8 w 46"/>
              <a:gd name="T9" fmla="*/ 1 h 31"/>
              <a:gd name="T10" fmla="*/ 13 w 46"/>
              <a:gd name="T11" fmla="*/ 0 h 31"/>
              <a:gd name="T12" fmla="*/ 19 w 46"/>
              <a:gd name="T13" fmla="*/ 0 h 31"/>
              <a:gd name="T14" fmla="*/ 23 w 46"/>
              <a:gd name="T15" fmla="*/ 1 h 31"/>
              <a:gd name="T16" fmla="*/ 28 w 46"/>
              <a:gd name="T17" fmla="*/ 2 h 31"/>
              <a:gd name="T18" fmla="*/ 33 w 46"/>
              <a:gd name="T19" fmla="*/ 3 h 31"/>
              <a:gd name="T20" fmla="*/ 36 w 46"/>
              <a:gd name="T21" fmla="*/ 6 h 31"/>
              <a:gd name="T22" fmla="*/ 40 w 46"/>
              <a:gd name="T23" fmla="*/ 8 h 31"/>
              <a:gd name="T24" fmla="*/ 43 w 46"/>
              <a:gd name="T25" fmla="*/ 11 h 31"/>
              <a:gd name="T26" fmla="*/ 45 w 46"/>
              <a:gd name="T27" fmla="*/ 15 h 31"/>
              <a:gd name="T28" fmla="*/ 46 w 46"/>
              <a:gd name="T29" fmla="*/ 18 h 31"/>
              <a:gd name="T30" fmla="*/ 46 w 46"/>
              <a:gd name="T31" fmla="*/ 18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6"/>
              <a:gd name="T49" fmla="*/ 0 h 31"/>
              <a:gd name="T50" fmla="*/ 46 w 46"/>
              <a:gd name="T51" fmla="*/ 31 h 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6" h="31">
                <a:moveTo>
                  <a:pt x="46" y="18"/>
                </a:moveTo>
                <a:lnTo>
                  <a:pt x="46" y="31"/>
                </a:lnTo>
                <a:lnTo>
                  <a:pt x="0" y="3"/>
                </a:lnTo>
                <a:lnTo>
                  <a:pt x="4" y="2"/>
                </a:lnTo>
                <a:lnTo>
                  <a:pt x="8" y="1"/>
                </a:lnTo>
                <a:lnTo>
                  <a:pt x="13" y="0"/>
                </a:lnTo>
                <a:lnTo>
                  <a:pt x="19" y="0"/>
                </a:lnTo>
                <a:lnTo>
                  <a:pt x="23" y="1"/>
                </a:lnTo>
                <a:lnTo>
                  <a:pt x="28" y="2"/>
                </a:lnTo>
                <a:lnTo>
                  <a:pt x="33" y="3"/>
                </a:lnTo>
                <a:lnTo>
                  <a:pt x="36" y="6"/>
                </a:lnTo>
                <a:lnTo>
                  <a:pt x="40" y="8"/>
                </a:lnTo>
                <a:lnTo>
                  <a:pt x="43" y="11"/>
                </a:lnTo>
                <a:lnTo>
                  <a:pt x="45" y="15"/>
                </a:lnTo>
                <a:lnTo>
                  <a:pt x="4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4" name="Freeform 36"/>
          <p:cNvSpPr>
            <a:spLocks/>
          </p:cNvSpPr>
          <p:nvPr/>
        </p:nvSpPr>
        <p:spPr bwMode="auto">
          <a:xfrm>
            <a:off x="7207250" y="4378325"/>
            <a:ext cx="14288" cy="20638"/>
          </a:xfrm>
          <a:custGeom>
            <a:avLst/>
            <a:gdLst>
              <a:gd name="T0" fmla="*/ 2 w 17"/>
              <a:gd name="T1" fmla="*/ 28 h 28"/>
              <a:gd name="T2" fmla="*/ 1 w 17"/>
              <a:gd name="T3" fmla="*/ 26 h 28"/>
              <a:gd name="T4" fmla="*/ 0 w 17"/>
              <a:gd name="T5" fmla="*/ 23 h 28"/>
              <a:gd name="T6" fmla="*/ 0 w 17"/>
              <a:gd name="T7" fmla="*/ 21 h 28"/>
              <a:gd name="T8" fmla="*/ 0 w 17"/>
              <a:gd name="T9" fmla="*/ 19 h 28"/>
              <a:gd name="T10" fmla="*/ 1 w 17"/>
              <a:gd name="T11" fmla="*/ 17 h 28"/>
              <a:gd name="T12" fmla="*/ 2 w 17"/>
              <a:gd name="T13" fmla="*/ 14 h 28"/>
              <a:gd name="T14" fmla="*/ 3 w 17"/>
              <a:gd name="T15" fmla="*/ 12 h 28"/>
              <a:gd name="T16" fmla="*/ 4 w 17"/>
              <a:gd name="T17" fmla="*/ 10 h 28"/>
              <a:gd name="T18" fmla="*/ 7 w 17"/>
              <a:gd name="T19" fmla="*/ 7 h 28"/>
              <a:gd name="T20" fmla="*/ 8 w 17"/>
              <a:gd name="T21" fmla="*/ 5 h 28"/>
              <a:gd name="T22" fmla="*/ 9 w 17"/>
              <a:gd name="T23" fmla="*/ 3 h 28"/>
              <a:gd name="T24" fmla="*/ 9 w 17"/>
              <a:gd name="T25" fmla="*/ 0 h 28"/>
              <a:gd name="T26" fmla="*/ 17 w 17"/>
              <a:gd name="T27" fmla="*/ 0 h 28"/>
              <a:gd name="T28" fmla="*/ 2 w 17"/>
              <a:gd name="T29" fmla="*/ 28 h 28"/>
              <a:gd name="T30" fmla="*/ 2 w 17"/>
              <a:gd name="T31" fmla="*/ 28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28"/>
              <a:gd name="T50" fmla="*/ 17 w 17"/>
              <a:gd name="T51" fmla="*/ 28 h 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28">
                <a:moveTo>
                  <a:pt x="2" y="28"/>
                </a:moveTo>
                <a:lnTo>
                  <a:pt x="1" y="26"/>
                </a:lnTo>
                <a:lnTo>
                  <a:pt x="0" y="23"/>
                </a:lnTo>
                <a:lnTo>
                  <a:pt x="0" y="21"/>
                </a:lnTo>
                <a:lnTo>
                  <a:pt x="0" y="19"/>
                </a:lnTo>
                <a:lnTo>
                  <a:pt x="1" y="17"/>
                </a:lnTo>
                <a:lnTo>
                  <a:pt x="2" y="14"/>
                </a:lnTo>
                <a:lnTo>
                  <a:pt x="3" y="12"/>
                </a:lnTo>
                <a:lnTo>
                  <a:pt x="4" y="10"/>
                </a:lnTo>
                <a:lnTo>
                  <a:pt x="7" y="7"/>
                </a:lnTo>
                <a:lnTo>
                  <a:pt x="8" y="5"/>
                </a:lnTo>
                <a:lnTo>
                  <a:pt x="9" y="3"/>
                </a:lnTo>
                <a:lnTo>
                  <a:pt x="9" y="0"/>
                </a:lnTo>
                <a:lnTo>
                  <a:pt x="17" y="0"/>
                </a:lnTo>
                <a:lnTo>
                  <a:pt x="2" y="28"/>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5" name="Freeform 37"/>
          <p:cNvSpPr>
            <a:spLocks/>
          </p:cNvSpPr>
          <p:nvPr/>
        </p:nvSpPr>
        <p:spPr bwMode="auto">
          <a:xfrm>
            <a:off x="9236075" y="4395789"/>
            <a:ext cx="19050" cy="33337"/>
          </a:xfrm>
          <a:custGeom>
            <a:avLst/>
            <a:gdLst>
              <a:gd name="T0" fmla="*/ 25 w 25"/>
              <a:gd name="T1" fmla="*/ 12 h 43"/>
              <a:gd name="T2" fmla="*/ 25 w 25"/>
              <a:gd name="T3" fmla="*/ 14 h 43"/>
              <a:gd name="T4" fmla="*/ 25 w 25"/>
              <a:gd name="T5" fmla="*/ 16 h 43"/>
              <a:gd name="T6" fmla="*/ 25 w 25"/>
              <a:gd name="T7" fmla="*/ 19 h 43"/>
              <a:gd name="T8" fmla="*/ 22 w 25"/>
              <a:gd name="T9" fmla="*/ 21 h 43"/>
              <a:gd name="T10" fmla="*/ 20 w 25"/>
              <a:gd name="T11" fmla="*/ 23 h 43"/>
              <a:gd name="T12" fmla="*/ 18 w 25"/>
              <a:gd name="T13" fmla="*/ 26 h 43"/>
              <a:gd name="T14" fmla="*/ 15 w 25"/>
              <a:gd name="T15" fmla="*/ 29 h 43"/>
              <a:gd name="T16" fmla="*/ 12 w 25"/>
              <a:gd name="T17" fmla="*/ 31 h 43"/>
              <a:gd name="T18" fmla="*/ 10 w 25"/>
              <a:gd name="T19" fmla="*/ 35 h 43"/>
              <a:gd name="T20" fmla="*/ 7 w 25"/>
              <a:gd name="T21" fmla="*/ 37 h 43"/>
              <a:gd name="T22" fmla="*/ 5 w 25"/>
              <a:gd name="T23" fmla="*/ 41 h 43"/>
              <a:gd name="T24" fmla="*/ 5 w 25"/>
              <a:gd name="T25" fmla="*/ 43 h 43"/>
              <a:gd name="T26" fmla="*/ 3 w 25"/>
              <a:gd name="T27" fmla="*/ 39 h 43"/>
              <a:gd name="T28" fmla="*/ 2 w 25"/>
              <a:gd name="T29" fmla="*/ 35 h 43"/>
              <a:gd name="T30" fmla="*/ 0 w 25"/>
              <a:gd name="T31" fmla="*/ 31 h 43"/>
              <a:gd name="T32" fmla="*/ 2 w 25"/>
              <a:gd name="T33" fmla="*/ 27 h 43"/>
              <a:gd name="T34" fmla="*/ 3 w 25"/>
              <a:gd name="T35" fmla="*/ 23 h 43"/>
              <a:gd name="T36" fmla="*/ 4 w 25"/>
              <a:gd name="T37" fmla="*/ 20 h 43"/>
              <a:gd name="T38" fmla="*/ 6 w 25"/>
              <a:gd name="T39" fmla="*/ 16 h 43"/>
              <a:gd name="T40" fmla="*/ 8 w 25"/>
              <a:gd name="T41" fmla="*/ 13 h 43"/>
              <a:gd name="T42" fmla="*/ 11 w 25"/>
              <a:gd name="T43" fmla="*/ 10 h 43"/>
              <a:gd name="T44" fmla="*/ 13 w 25"/>
              <a:gd name="T45" fmla="*/ 7 h 43"/>
              <a:gd name="T46" fmla="*/ 17 w 25"/>
              <a:gd name="T47" fmla="*/ 4 h 43"/>
              <a:gd name="T48" fmla="*/ 20 w 25"/>
              <a:gd name="T49" fmla="*/ 0 h 43"/>
              <a:gd name="T50" fmla="*/ 20 w 25"/>
              <a:gd name="T51" fmla="*/ 2 h 43"/>
              <a:gd name="T52" fmla="*/ 20 w 25"/>
              <a:gd name="T53" fmla="*/ 3 h 43"/>
              <a:gd name="T54" fmla="*/ 20 w 25"/>
              <a:gd name="T55" fmla="*/ 4 h 43"/>
              <a:gd name="T56" fmla="*/ 20 w 25"/>
              <a:gd name="T57" fmla="*/ 5 h 43"/>
              <a:gd name="T58" fmla="*/ 20 w 25"/>
              <a:gd name="T59" fmla="*/ 6 h 43"/>
              <a:gd name="T60" fmla="*/ 20 w 25"/>
              <a:gd name="T61" fmla="*/ 7 h 43"/>
              <a:gd name="T62" fmla="*/ 20 w 25"/>
              <a:gd name="T63" fmla="*/ 8 h 43"/>
              <a:gd name="T64" fmla="*/ 21 w 25"/>
              <a:gd name="T65" fmla="*/ 10 h 43"/>
              <a:gd name="T66" fmla="*/ 21 w 25"/>
              <a:gd name="T67" fmla="*/ 11 h 43"/>
              <a:gd name="T68" fmla="*/ 22 w 25"/>
              <a:gd name="T69" fmla="*/ 11 h 43"/>
              <a:gd name="T70" fmla="*/ 23 w 25"/>
              <a:gd name="T71" fmla="*/ 12 h 43"/>
              <a:gd name="T72" fmla="*/ 25 w 25"/>
              <a:gd name="T73" fmla="*/ 12 h 43"/>
              <a:gd name="T74" fmla="*/ 25 w 25"/>
              <a:gd name="T75" fmla="*/ 12 h 4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5"/>
              <a:gd name="T115" fmla="*/ 0 h 43"/>
              <a:gd name="T116" fmla="*/ 25 w 25"/>
              <a:gd name="T117" fmla="*/ 43 h 4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5" h="43">
                <a:moveTo>
                  <a:pt x="25" y="12"/>
                </a:moveTo>
                <a:lnTo>
                  <a:pt x="25" y="14"/>
                </a:lnTo>
                <a:lnTo>
                  <a:pt x="25" y="16"/>
                </a:lnTo>
                <a:lnTo>
                  <a:pt x="25" y="19"/>
                </a:lnTo>
                <a:lnTo>
                  <a:pt x="22" y="21"/>
                </a:lnTo>
                <a:lnTo>
                  <a:pt x="20" y="23"/>
                </a:lnTo>
                <a:lnTo>
                  <a:pt x="18" y="26"/>
                </a:lnTo>
                <a:lnTo>
                  <a:pt x="15" y="29"/>
                </a:lnTo>
                <a:lnTo>
                  <a:pt x="12" y="31"/>
                </a:lnTo>
                <a:lnTo>
                  <a:pt x="10" y="35"/>
                </a:lnTo>
                <a:lnTo>
                  <a:pt x="7" y="37"/>
                </a:lnTo>
                <a:lnTo>
                  <a:pt x="5" y="41"/>
                </a:lnTo>
                <a:lnTo>
                  <a:pt x="5" y="43"/>
                </a:lnTo>
                <a:lnTo>
                  <a:pt x="3" y="39"/>
                </a:lnTo>
                <a:lnTo>
                  <a:pt x="2" y="35"/>
                </a:lnTo>
                <a:lnTo>
                  <a:pt x="0" y="31"/>
                </a:lnTo>
                <a:lnTo>
                  <a:pt x="2" y="27"/>
                </a:lnTo>
                <a:lnTo>
                  <a:pt x="3" y="23"/>
                </a:lnTo>
                <a:lnTo>
                  <a:pt x="4" y="20"/>
                </a:lnTo>
                <a:lnTo>
                  <a:pt x="6" y="16"/>
                </a:lnTo>
                <a:lnTo>
                  <a:pt x="8" y="13"/>
                </a:lnTo>
                <a:lnTo>
                  <a:pt x="11" y="10"/>
                </a:lnTo>
                <a:lnTo>
                  <a:pt x="13" y="7"/>
                </a:lnTo>
                <a:lnTo>
                  <a:pt x="17" y="4"/>
                </a:lnTo>
                <a:lnTo>
                  <a:pt x="20" y="0"/>
                </a:lnTo>
                <a:lnTo>
                  <a:pt x="20" y="2"/>
                </a:lnTo>
                <a:lnTo>
                  <a:pt x="20" y="3"/>
                </a:lnTo>
                <a:lnTo>
                  <a:pt x="20" y="4"/>
                </a:lnTo>
                <a:lnTo>
                  <a:pt x="20" y="5"/>
                </a:lnTo>
                <a:lnTo>
                  <a:pt x="20" y="6"/>
                </a:lnTo>
                <a:lnTo>
                  <a:pt x="20" y="7"/>
                </a:lnTo>
                <a:lnTo>
                  <a:pt x="20" y="8"/>
                </a:lnTo>
                <a:lnTo>
                  <a:pt x="21" y="10"/>
                </a:lnTo>
                <a:lnTo>
                  <a:pt x="21" y="11"/>
                </a:lnTo>
                <a:lnTo>
                  <a:pt x="22" y="11"/>
                </a:lnTo>
                <a:lnTo>
                  <a:pt x="23" y="12"/>
                </a:lnTo>
                <a:lnTo>
                  <a:pt x="25" y="12"/>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6" name="Freeform 38"/>
          <p:cNvSpPr>
            <a:spLocks/>
          </p:cNvSpPr>
          <p:nvPr/>
        </p:nvSpPr>
        <p:spPr bwMode="auto">
          <a:xfrm>
            <a:off x="6469064" y="4286251"/>
            <a:ext cx="52387" cy="117475"/>
          </a:xfrm>
          <a:custGeom>
            <a:avLst/>
            <a:gdLst>
              <a:gd name="T0" fmla="*/ 62 w 66"/>
              <a:gd name="T1" fmla="*/ 134 h 147"/>
              <a:gd name="T2" fmla="*/ 62 w 66"/>
              <a:gd name="T3" fmla="*/ 140 h 147"/>
              <a:gd name="T4" fmla="*/ 60 w 66"/>
              <a:gd name="T5" fmla="*/ 143 h 147"/>
              <a:gd name="T6" fmla="*/ 58 w 66"/>
              <a:gd name="T7" fmla="*/ 145 h 147"/>
              <a:gd name="T8" fmla="*/ 55 w 66"/>
              <a:gd name="T9" fmla="*/ 147 h 147"/>
              <a:gd name="T10" fmla="*/ 52 w 66"/>
              <a:gd name="T11" fmla="*/ 145 h 147"/>
              <a:gd name="T12" fmla="*/ 49 w 66"/>
              <a:gd name="T13" fmla="*/ 145 h 147"/>
              <a:gd name="T14" fmla="*/ 45 w 66"/>
              <a:gd name="T15" fmla="*/ 144 h 147"/>
              <a:gd name="T16" fmla="*/ 42 w 66"/>
              <a:gd name="T17" fmla="*/ 142 h 147"/>
              <a:gd name="T18" fmla="*/ 39 w 66"/>
              <a:gd name="T19" fmla="*/ 142 h 147"/>
              <a:gd name="T20" fmla="*/ 36 w 66"/>
              <a:gd name="T21" fmla="*/ 141 h 147"/>
              <a:gd name="T22" fmla="*/ 35 w 66"/>
              <a:gd name="T23" fmla="*/ 141 h 147"/>
              <a:gd name="T24" fmla="*/ 32 w 66"/>
              <a:gd name="T25" fmla="*/ 142 h 147"/>
              <a:gd name="T26" fmla="*/ 0 w 66"/>
              <a:gd name="T27" fmla="*/ 85 h 147"/>
              <a:gd name="T28" fmla="*/ 28 w 66"/>
              <a:gd name="T29" fmla="*/ 0 h 147"/>
              <a:gd name="T30" fmla="*/ 39 w 66"/>
              <a:gd name="T31" fmla="*/ 8 h 147"/>
              <a:gd name="T32" fmla="*/ 47 w 66"/>
              <a:gd name="T33" fmla="*/ 17 h 147"/>
              <a:gd name="T34" fmla="*/ 54 w 66"/>
              <a:gd name="T35" fmla="*/ 26 h 147"/>
              <a:gd name="T36" fmla="*/ 59 w 66"/>
              <a:gd name="T37" fmla="*/ 36 h 147"/>
              <a:gd name="T38" fmla="*/ 62 w 66"/>
              <a:gd name="T39" fmla="*/ 48 h 147"/>
              <a:gd name="T40" fmla="*/ 65 w 66"/>
              <a:gd name="T41" fmla="*/ 59 h 147"/>
              <a:gd name="T42" fmla="*/ 66 w 66"/>
              <a:gd name="T43" fmla="*/ 72 h 147"/>
              <a:gd name="T44" fmla="*/ 66 w 66"/>
              <a:gd name="T45" fmla="*/ 85 h 147"/>
              <a:gd name="T46" fmla="*/ 66 w 66"/>
              <a:gd name="T47" fmla="*/ 97 h 147"/>
              <a:gd name="T48" fmla="*/ 65 w 66"/>
              <a:gd name="T49" fmla="*/ 110 h 147"/>
              <a:gd name="T50" fmla="*/ 65 w 66"/>
              <a:gd name="T51" fmla="*/ 122 h 147"/>
              <a:gd name="T52" fmla="*/ 62 w 66"/>
              <a:gd name="T53" fmla="*/ 134 h 147"/>
              <a:gd name="T54" fmla="*/ 62 w 66"/>
              <a:gd name="T55" fmla="*/ 134 h 14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6"/>
              <a:gd name="T85" fmla="*/ 0 h 147"/>
              <a:gd name="T86" fmla="*/ 66 w 66"/>
              <a:gd name="T87" fmla="*/ 147 h 14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6" h="147">
                <a:moveTo>
                  <a:pt x="62" y="134"/>
                </a:moveTo>
                <a:lnTo>
                  <a:pt x="62" y="140"/>
                </a:lnTo>
                <a:lnTo>
                  <a:pt x="60" y="143"/>
                </a:lnTo>
                <a:lnTo>
                  <a:pt x="58" y="145"/>
                </a:lnTo>
                <a:lnTo>
                  <a:pt x="55" y="147"/>
                </a:lnTo>
                <a:lnTo>
                  <a:pt x="52" y="145"/>
                </a:lnTo>
                <a:lnTo>
                  <a:pt x="49" y="145"/>
                </a:lnTo>
                <a:lnTo>
                  <a:pt x="45" y="144"/>
                </a:lnTo>
                <a:lnTo>
                  <a:pt x="42" y="142"/>
                </a:lnTo>
                <a:lnTo>
                  <a:pt x="39" y="142"/>
                </a:lnTo>
                <a:lnTo>
                  <a:pt x="36" y="141"/>
                </a:lnTo>
                <a:lnTo>
                  <a:pt x="35" y="141"/>
                </a:lnTo>
                <a:lnTo>
                  <a:pt x="32" y="142"/>
                </a:lnTo>
                <a:lnTo>
                  <a:pt x="0" y="85"/>
                </a:lnTo>
                <a:lnTo>
                  <a:pt x="28" y="0"/>
                </a:lnTo>
                <a:lnTo>
                  <a:pt x="39" y="8"/>
                </a:lnTo>
                <a:lnTo>
                  <a:pt x="47" y="17"/>
                </a:lnTo>
                <a:lnTo>
                  <a:pt x="54" y="26"/>
                </a:lnTo>
                <a:lnTo>
                  <a:pt x="59" y="36"/>
                </a:lnTo>
                <a:lnTo>
                  <a:pt x="62" y="48"/>
                </a:lnTo>
                <a:lnTo>
                  <a:pt x="65" y="59"/>
                </a:lnTo>
                <a:lnTo>
                  <a:pt x="66" y="72"/>
                </a:lnTo>
                <a:lnTo>
                  <a:pt x="66" y="85"/>
                </a:lnTo>
                <a:lnTo>
                  <a:pt x="66" y="97"/>
                </a:lnTo>
                <a:lnTo>
                  <a:pt x="65" y="110"/>
                </a:lnTo>
                <a:lnTo>
                  <a:pt x="65" y="122"/>
                </a:lnTo>
                <a:lnTo>
                  <a:pt x="62" y="134"/>
                </a:lnTo>
                <a:close/>
              </a:path>
            </a:pathLst>
          </a:cu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7" name="Freeform 39"/>
          <p:cNvSpPr>
            <a:spLocks/>
          </p:cNvSpPr>
          <p:nvPr/>
        </p:nvSpPr>
        <p:spPr bwMode="auto">
          <a:xfrm>
            <a:off x="6502401" y="4419600"/>
            <a:ext cx="49213" cy="179388"/>
          </a:xfrm>
          <a:custGeom>
            <a:avLst/>
            <a:gdLst>
              <a:gd name="T0" fmla="*/ 61 w 61"/>
              <a:gd name="T1" fmla="*/ 143 h 226"/>
              <a:gd name="T2" fmla="*/ 61 w 61"/>
              <a:gd name="T3" fmla="*/ 226 h 226"/>
              <a:gd name="T4" fmla="*/ 0 w 61"/>
              <a:gd name="T5" fmla="*/ 0 h 226"/>
              <a:gd name="T6" fmla="*/ 12 w 61"/>
              <a:gd name="T7" fmla="*/ 7 h 226"/>
              <a:gd name="T8" fmla="*/ 24 w 61"/>
              <a:gd name="T9" fmla="*/ 16 h 226"/>
              <a:gd name="T10" fmla="*/ 32 w 61"/>
              <a:gd name="T11" fmla="*/ 26 h 226"/>
              <a:gd name="T12" fmla="*/ 39 w 61"/>
              <a:gd name="T13" fmla="*/ 37 h 226"/>
              <a:gd name="T14" fmla="*/ 45 w 61"/>
              <a:gd name="T15" fmla="*/ 48 h 226"/>
              <a:gd name="T16" fmla="*/ 48 w 61"/>
              <a:gd name="T17" fmla="*/ 62 h 226"/>
              <a:gd name="T18" fmla="*/ 52 w 61"/>
              <a:gd name="T19" fmla="*/ 75 h 226"/>
              <a:gd name="T20" fmla="*/ 54 w 61"/>
              <a:gd name="T21" fmla="*/ 89 h 226"/>
              <a:gd name="T22" fmla="*/ 56 w 61"/>
              <a:gd name="T23" fmla="*/ 102 h 226"/>
              <a:gd name="T24" fmla="*/ 57 w 61"/>
              <a:gd name="T25" fmla="*/ 116 h 226"/>
              <a:gd name="T26" fmla="*/ 60 w 61"/>
              <a:gd name="T27" fmla="*/ 130 h 226"/>
              <a:gd name="T28" fmla="*/ 61 w 61"/>
              <a:gd name="T29" fmla="*/ 143 h 226"/>
              <a:gd name="T30" fmla="*/ 61 w 61"/>
              <a:gd name="T31" fmla="*/ 143 h 2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
              <a:gd name="T49" fmla="*/ 0 h 226"/>
              <a:gd name="T50" fmla="*/ 61 w 61"/>
              <a:gd name="T51" fmla="*/ 226 h 2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 h="226">
                <a:moveTo>
                  <a:pt x="61" y="143"/>
                </a:moveTo>
                <a:lnTo>
                  <a:pt x="61" y="226"/>
                </a:lnTo>
                <a:lnTo>
                  <a:pt x="0" y="0"/>
                </a:lnTo>
                <a:lnTo>
                  <a:pt x="12" y="7"/>
                </a:lnTo>
                <a:lnTo>
                  <a:pt x="24" y="16"/>
                </a:lnTo>
                <a:lnTo>
                  <a:pt x="32" y="26"/>
                </a:lnTo>
                <a:lnTo>
                  <a:pt x="39" y="37"/>
                </a:lnTo>
                <a:lnTo>
                  <a:pt x="45" y="48"/>
                </a:lnTo>
                <a:lnTo>
                  <a:pt x="48" y="62"/>
                </a:lnTo>
                <a:lnTo>
                  <a:pt x="52" y="75"/>
                </a:lnTo>
                <a:lnTo>
                  <a:pt x="54" y="89"/>
                </a:lnTo>
                <a:lnTo>
                  <a:pt x="56" y="102"/>
                </a:lnTo>
                <a:lnTo>
                  <a:pt x="57" y="116"/>
                </a:lnTo>
                <a:lnTo>
                  <a:pt x="60" y="130"/>
                </a:lnTo>
                <a:lnTo>
                  <a:pt x="61" y="143"/>
                </a:lnTo>
                <a:close/>
              </a:path>
            </a:pathLst>
          </a:cu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8" name="Freeform 40"/>
          <p:cNvSpPr>
            <a:spLocks/>
          </p:cNvSpPr>
          <p:nvPr/>
        </p:nvSpPr>
        <p:spPr bwMode="auto">
          <a:xfrm>
            <a:off x="8323263" y="4422775"/>
            <a:ext cx="17462" cy="25400"/>
          </a:xfrm>
          <a:custGeom>
            <a:avLst/>
            <a:gdLst>
              <a:gd name="T0" fmla="*/ 13 w 22"/>
              <a:gd name="T1" fmla="*/ 31 h 31"/>
              <a:gd name="T2" fmla="*/ 0 w 22"/>
              <a:gd name="T3" fmla="*/ 31 h 31"/>
              <a:gd name="T4" fmla="*/ 0 w 22"/>
              <a:gd name="T5" fmla="*/ 30 h 31"/>
              <a:gd name="T6" fmla="*/ 0 w 22"/>
              <a:gd name="T7" fmla="*/ 26 h 31"/>
              <a:gd name="T8" fmla="*/ 0 w 22"/>
              <a:gd name="T9" fmla="*/ 24 h 31"/>
              <a:gd name="T10" fmla="*/ 0 w 22"/>
              <a:gd name="T11" fmla="*/ 21 h 31"/>
              <a:gd name="T12" fmla="*/ 0 w 22"/>
              <a:gd name="T13" fmla="*/ 17 h 31"/>
              <a:gd name="T14" fmla="*/ 0 w 22"/>
              <a:gd name="T15" fmla="*/ 14 h 31"/>
              <a:gd name="T16" fmla="*/ 2 w 22"/>
              <a:gd name="T17" fmla="*/ 10 h 31"/>
              <a:gd name="T18" fmla="*/ 2 w 22"/>
              <a:gd name="T19" fmla="*/ 7 h 31"/>
              <a:gd name="T20" fmla="*/ 4 w 22"/>
              <a:gd name="T21" fmla="*/ 4 h 31"/>
              <a:gd name="T22" fmla="*/ 6 w 22"/>
              <a:gd name="T23" fmla="*/ 2 h 31"/>
              <a:gd name="T24" fmla="*/ 8 w 22"/>
              <a:gd name="T25" fmla="*/ 1 h 31"/>
              <a:gd name="T26" fmla="*/ 13 w 22"/>
              <a:gd name="T27" fmla="*/ 0 h 31"/>
              <a:gd name="T28" fmla="*/ 15 w 22"/>
              <a:gd name="T29" fmla="*/ 2 h 31"/>
              <a:gd name="T30" fmla="*/ 19 w 22"/>
              <a:gd name="T31" fmla="*/ 4 h 31"/>
              <a:gd name="T32" fmla="*/ 20 w 22"/>
              <a:gd name="T33" fmla="*/ 7 h 31"/>
              <a:gd name="T34" fmla="*/ 21 w 22"/>
              <a:gd name="T35" fmla="*/ 9 h 31"/>
              <a:gd name="T36" fmla="*/ 22 w 22"/>
              <a:gd name="T37" fmla="*/ 12 h 31"/>
              <a:gd name="T38" fmla="*/ 22 w 22"/>
              <a:gd name="T39" fmla="*/ 16 h 31"/>
              <a:gd name="T40" fmla="*/ 21 w 22"/>
              <a:gd name="T41" fmla="*/ 18 h 31"/>
              <a:gd name="T42" fmla="*/ 20 w 22"/>
              <a:gd name="T43" fmla="*/ 22 h 31"/>
              <a:gd name="T44" fmla="*/ 19 w 22"/>
              <a:gd name="T45" fmla="*/ 24 h 31"/>
              <a:gd name="T46" fmla="*/ 18 w 22"/>
              <a:gd name="T47" fmla="*/ 27 h 31"/>
              <a:gd name="T48" fmla="*/ 15 w 22"/>
              <a:gd name="T49" fmla="*/ 30 h 31"/>
              <a:gd name="T50" fmla="*/ 13 w 22"/>
              <a:gd name="T51" fmla="*/ 31 h 31"/>
              <a:gd name="T52" fmla="*/ 13 w 22"/>
              <a:gd name="T53" fmla="*/ 31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31"/>
              <a:gd name="T83" fmla="*/ 22 w 22"/>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31">
                <a:moveTo>
                  <a:pt x="13" y="31"/>
                </a:moveTo>
                <a:lnTo>
                  <a:pt x="0" y="31"/>
                </a:lnTo>
                <a:lnTo>
                  <a:pt x="0" y="30"/>
                </a:lnTo>
                <a:lnTo>
                  <a:pt x="0" y="26"/>
                </a:lnTo>
                <a:lnTo>
                  <a:pt x="0" y="24"/>
                </a:lnTo>
                <a:lnTo>
                  <a:pt x="0" y="21"/>
                </a:lnTo>
                <a:lnTo>
                  <a:pt x="0" y="17"/>
                </a:lnTo>
                <a:lnTo>
                  <a:pt x="0" y="14"/>
                </a:lnTo>
                <a:lnTo>
                  <a:pt x="2" y="10"/>
                </a:lnTo>
                <a:lnTo>
                  <a:pt x="2" y="7"/>
                </a:lnTo>
                <a:lnTo>
                  <a:pt x="4" y="4"/>
                </a:lnTo>
                <a:lnTo>
                  <a:pt x="6" y="2"/>
                </a:lnTo>
                <a:lnTo>
                  <a:pt x="8" y="1"/>
                </a:lnTo>
                <a:lnTo>
                  <a:pt x="13" y="0"/>
                </a:lnTo>
                <a:lnTo>
                  <a:pt x="15" y="2"/>
                </a:lnTo>
                <a:lnTo>
                  <a:pt x="19" y="4"/>
                </a:lnTo>
                <a:lnTo>
                  <a:pt x="20" y="7"/>
                </a:lnTo>
                <a:lnTo>
                  <a:pt x="21" y="9"/>
                </a:lnTo>
                <a:lnTo>
                  <a:pt x="22" y="12"/>
                </a:lnTo>
                <a:lnTo>
                  <a:pt x="22" y="16"/>
                </a:lnTo>
                <a:lnTo>
                  <a:pt x="21" y="18"/>
                </a:lnTo>
                <a:lnTo>
                  <a:pt x="20" y="22"/>
                </a:lnTo>
                <a:lnTo>
                  <a:pt x="19" y="24"/>
                </a:lnTo>
                <a:lnTo>
                  <a:pt x="18" y="27"/>
                </a:lnTo>
                <a:lnTo>
                  <a:pt x="15" y="30"/>
                </a:lnTo>
                <a:lnTo>
                  <a:pt x="13"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9" name="Freeform 41"/>
          <p:cNvSpPr>
            <a:spLocks/>
          </p:cNvSpPr>
          <p:nvPr/>
        </p:nvSpPr>
        <p:spPr bwMode="auto">
          <a:xfrm>
            <a:off x="8269289" y="4425950"/>
            <a:ext cx="20637" cy="20638"/>
          </a:xfrm>
          <a:custGeom>
            <a:avLst/>
            <a:gdLst>
              <a:gd name="T0" fmla="*/ 26 w 26"/>
              <a:gd name="T1" fmla="*/ 5 h 26"/>
              <a:gd name="T2" fmla="*/ 26 w 26"/>
              <a:gd name="T3" fmla="*/ 7 h 26"/>
              <a:gd name="T4" fmla="*/ 26 w 26"/>
              <a:gd name="T5" fmla="*/ 9 h 26"/>
              <a:gd name="T6" fmla="*/ 26 w 26"/>
              <a:gd name="T7" fmla="*/ 12 h 26"/>
              <a:gd name="T8" fmla="*/ 26 w 26"/>
              <a:gd name="T9" fmla="*/ 13 h 26"/>
              <a:gd name="T10" fmla="*/ 26 w 26"/>
              <a:gd name="T11" fmla="*/ 15 h 26"/>
              <a:gd name="T12" fmla="*/ 25 w 26"/>
              <a:gd name="T13" fmla="*/ 16 h 26"/>
              <a:gd name="T14" fmla="*/ 24 w 26"/>
              <a:gd name="T15" fmla="*/ 19 h 26"/>
              <a:gd name="T16" fmla="*/ 23 w 26"/>
              <a:gd name="T17" fmla="*/ 20 h 26"/>
              <a:gd name="T18" fmla="*/ 21 w 26"/>
              <a:gd name="T19" fmla="*/ 21 h 26"/>
              <a:gd name="T20" fmla="*/ 20 w 26"/>
              <a:gd name="T21" fmla="*/ 22 h 26"/>
              <a:gd name="T22" fmla="*/ 19 w 26"/>
              <a:gd name="T23" fmla="*/ 23 h 26"/>
              <a:gd name="T24" fmla="*/ 18 w 26"/>
              <a:gd name="T25" fmla="*/ 24 h 26"/>
              <a:gd name="T26" fmla="*/ 16 w 26"/>
              <a:gd name="T27" fmla="*/ 24 h 26"/>
              <a:gd name="T28" fmla="*/ 15 w 26"/>
              <a:gd name="T29" fmla="*/ 24 h 26"/>
              <a:gd name="T30" fmla="*/ 12 w 26"/>
              <a:gd name="T31" fmla="*/ 24 h 26"/>
              <a:gd name="T32" fmla="*/ 11 w 26"/>
              <a:gd name="T33" fmla="*/ 26 h 26"/>
              <a:gd name="T34" fmla="*/ 10 w 26"/>
              <a:gd name="T35" fmla="*/ 26 h 26"/>
              <a:gd name="T36" fmla="*/ 8 w 26"/>
              <a:gd name="T37" fmla="*/ 26 h 26"/>
              <a:gd name="T38" fmla="*/ 6 w 26"/>
              <a:gd name="T39" fmla="*/ 26 h 26"/>
              <a:gd name="T40" fmla="*/ 4 w 26"/>
              <a:gd name="T41" fmla="*/ 24 h 26"/>
              <a:gd name="T42" fmla="*/ 3 w 26"/>
              <a:gd name="T43" fmla="*/ 24 h 26"/>
              <a:gd name="T44" fmla="*/ 2 w 26"/>
              <a:gd name="T45" fmla="*/ 23 h 26"/>
              <a:gd name="T46" fmla="*/ 1 w 26"/>
              <a:gd name="T47" fmla="*/ 22 h 26"/>
              <a:gd name="T48" fmla="*/ 0 w 26"/>
              <a:gd name="T49" fmla="*/ 20 h 26"/>
              <a:gd name="T50" fmla="*/ 0 w 26"/>
              <a:gd name="T51" fmla="*/ 18 h 26"/>
              <a:gd name="T52" fmla="*/ 1 w 26"/>
              <a:gd name="T53" fmla="*/ 14 h 26"/>
              <a:gd name="T54" fmla="*/ 2 w 26"/>
              <a:gd name="T55" fmla="*/ 12 h 26"/>
              <a:gd name="T56" fmla="*/ 3 w 26"/>
              <a:gd name="T57" fmla="*/ 8 h 26"/>
              <a:gd name="T58" fmla="*/ 5 w 26"/>
              <a:gd name="T59" fmla="*/ 6 h 26"/>
              <a:gd name="T60" fmla="*/ 8 w 26"/>
              <a:gd name="T61" fmla="*/ 4 h 26"/>
              <a:gd name="T62" fmla="*/ 11 w 26"/>
              <a:gd name="T63" fmla="*/ 3 h 26"/>
              <a:gd name="T64" fmla="*/ 13 w 26"/>
              <a:gd name="T65" fmla="*/ 1 h 26"/>
              <a:gd name="T66" fmla="*/ 17 w 26"/>
              <a:gd name="T67" fmla="*/ 0 h 26"/>
              <a:gd name="T68" fmla="*/ 19 w 26"/>
              <a:gd name="T69" fmla="*/ 1 h 26"/>
              <a:gd name="T70" fmla="*/ 23 w 26"/>
              <a:gd name="T71" fmla="*/ 3 h 26"/>
              <a:gd name="T72" fmla="*/ 26 w 26"/>
              <a:gd name="T73" fmla="*/ 5 h 26"/>
              <a:gd name="T74" fmla="*/ 26 w 26"/>
              <a:gd name="T75" fmla="*/ 5 h 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6"/>
              <a:gd name="T115" fmla="*/ 0 h 26"/>
              <a:gd name="T116" fmla="*/ 26 w 26"/>
              <a:gd name="T117" fmla="*/ 26 h 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6" h="26">
                <a:moveTo>
                  <a:pt x="26" y="5"/>
                </a:moveTo>
                <a:lnTo>
                  <a:pt x="26" y="7"/>
                </a:lnTo>
                <a:lnTo>
                  <a:pt x="26" y="9"/>
                </a:lnTo>
                <a:lnTo>
                  <a:pt x="26" y="12"/>
                </a:lnTo>
                <a:lnTo>
                  <a:pt x="26" y="13"/>
                </a:lnTo>
                <a:lnTo>
                  <a:pt x="26" y="15"/>
                </a:lnTo>
                <a:lnTo>
                  <a:pt x="25" y="16"/>
                </a:lnTo>
                <a:lnTo>
                  <a:pt x="24" y="19"/>
                </a:lnTo>
                <a:lnTo>
                  <a:pt x="23" y="20"/>
                </a:lnTo>
                <a:lnTo>
                  <a:pt x="21" y="21"/>
                </a:lnTo>
                <a:lnTo>
                  <a:pt x="20" y="22"/>
                </a:lnTo>
                <a:lnTo>
                  <a:pt x="19" y="23"/>
                </a:lnTo>
                <a:lnTo>
                  <a:pt x="18" y="24"/>
                </a:lnTo>
                <a:lnTo>
                  <a:pt x="16" y="24"/>
                </a:lnTo>
                <a:lnTo>
                  <a:pt x="15" y="24"/>
                </a:lnTo>
                <a:lnTo>
                  <a:pt x="12" y="24"/>
                </a:lnTo>
                <a:lnTo>
                  <a:pt x="11" y="26"/>
                </a:lnTo>
                <a:lnTo>
                  <a:pt x="10" y="26"/>
                </a:lnTo>
                <a:lnTo>
                  <a:pt x="8" y="26"/>
                </a:lnTo>
                <a:lnTo>
                  <a:pt x="6" y="26"/>
                </a:lnTo>
                <a:lnTo>
                  <a:pt x="4" y="24"/>
                </a:lnTo>
                <a:lnTo>
                  <a:pt x="3" y="24"/>
                </a:lnTo>
                <a:lnTo>
                  <a:pt x="2" y="23"/>
                </a:lnTo>
                <a:lnTo>
                  <a:pt x="1" y="22"/>
                </a:lnTo>
                <a:lnTo>
                  <a:pt x="0" y="20"/>
                </a:lnTo>
                <a:lnTo>
                  <a:pt x="0" y="18"/>
                </a:lnTo>
                <a:lnTo>
                  <a:pt x="1" y="14"/>
                </a:lnTo>
                <a:lnTo>
                  <a:pt x="2" y="12"/>
                </a:lnTo>
                <a:lnTo>
                  <a:pt x="3" y="8"/>
                </a:lnTo>
                <a:lnTo>
                  <a:pt x="5" y="6"/>
                </a:lnTo>
                <a:lnTo>
                  <a:pt x="8" y="4"/>
                </a:lnTo>
                <a:lnTo>
                  <a:pt x="11" y="3"/>
                </a:lnTo>
                <a:lnTo>
                  <a:pt x="13" y="1"/>
                </a:lnTo>
                <a:lnTo>
                  <a:pt x="17" y="0"/>
                </a:lnTo>
                <a:lnTo>
                  <a:pt x="19" y="1"/>
                </a:lnTo>
                <a:lnTo>
                  <a:pt x="23" y="3"/>
                </a:lnTo>
                <a:lnTo>
                  <a:pt x="2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0" name="Freeform 42"/>
          <p:cNvSpPr>
            <a:spLocks/>
          </p:cNvSpPr>
          <p:nvPr/>
        </p:nvSpPr>
        <p:spPr bwMode="auto">
          <a:xfrm>
            <a:off x="9280526" y="4451351"/>
            <a:ext cx="227013" cy="85725"/>
          </a:xfrm>
          <a:custGeom>
            <a:avLst/>
            <a:gdLst>
              <a:gd name="T0" fmla="*/ 286 w 286"/>
              <a:gd name="T1" fmla="*/ 70 h 108"/>
              <a:gd name="T2" fmla="*/ 263 w 286"/>
              <a:gd name="T3" fmla="*/ 88 h 108"/>
              <a:gd name="T4" fmla="*/ 241 w 286"/>
              <a:gd name="T5" fmla="*/ 98 h 108"/>
              <a:gd name="T6" fmla="*/ 218 w 286"/>
              <a:gd name="T7" fmla="*/ 104 h 108"/>
              <a:gd name="T8" fmla="*/ 195 w 286"/>
              <a:gd name="T9" fmla="*/ 105 h 108"/>
              <a:gd name="T10" fmla="*/ 171 w 286"/>
              <a:gd name="T11" fmla="*/ 104 h 108"/>
              <a:gd name="T12" fmla="*/ 147 w 286"/>
              <a:gd name="T13" fmla="*/ 100 h 108"/>
              <a:gd name="T14" fmla="*/ 123 w 286"/>
              <a:gd name="T15" fmla="*/ 97 h 108"/>
              <a:gd name="T16" fmla="*/ 99 w 286"/>
              <a:gd name="T17" fmla="*/ 93 h 108"/>
              <a:gd name="T18" fmla="*/ 74 w 286"/>
              <a:gd name="T19" fmla="*/ 92 h 108"/>
              <a:gd name="T20" fmla="*/ 49 w 286"/>
              <a:gd name="T21" fmla="*/ 93 h 108"/>
              <a:gd name="T22" fmla="*/ 25 w 286"/>
              <a:gd name="T23" fmla="*/ 98 h 108"/>
              <a:gd name="T24" fmla="*/ 1 w 286"/>
              <a:gd name="T25" fmla="*/ 108 h 108"/>
              <a:gd name="T26" fmla="*/ 0 w 286"/>
              <a:gd name="T27" fmla="*/ 101 h 108"/>
              <a:gd name="T28" fmla="*/ 1 w 286"/>
              <a:gd name="T29" fmla="*/ 93 h 108"/>
              <a:gd name="T30" fmla="*/ 3 w 286"/>
              <a:gd name="T31" fmla="*/ 86 h 108"/>
              <a:gd name="T32" fmla="*/ 5 w 286"/>
              <a:gd name="T33" fmla="*/ 80 h 108"/>
              <a:gd name="T34" fmla="*/ 9 w 286"/>
              <a:gd name="T35" fmla="*/ 71 h 108"/>
              <a:gd name="T36" fmla="*/ 12 w 286"/>
              <a:gd name="T37" fmla="*/ 65 h 108"/>
              <a:gd name="T38" fmla="*/ 16 w 286"/>
              <a:gd name="T39" fmla="*/ 58 h 108"/>
              <a:gd name="T40" fmla="*/ 20 w 286"/>
              <a:gd name="T41" fmla="*/ 51 h 108"/>
              <a:gd name="T42" fmla="*/ 25 w 286"/>
              <a:gd name="T43" fmla="*/ 45 h 108"/>
              <a:gd name="T44" fmla="*/ 30 w 286"/>
              <a:gd name="T45" fmla="*/ 38 h 108"/>
              <a:gd name="T46" fmla="*/ 34 w 286"/>
              <a:gd name="T47" fmla="*/ 32 h 108"/>
              <a:gd name="T48" fmla="*/ 40 w 286"/>
              <a:gd name="T49" fmla="*/ 27 h 108"/>
              <a:gd name="T50" fmla="*/ 45 w 286"/>
              <a:gd name="T51" fmla="*/ 34 h 108"/>
              <a:gd name="T52" fmla="*/ 50 w 286"/>
              <a:gd name="T53" fmla="*/ 39 h 108"/>
              <a:gd name="T54" fmla="*/ 57 w 286"/>
              <a:gd name="T55" fmla="*/ 45 h 108"/>
              <a:gd name="T56" fmla="*/ 63 w 286"/>
              <a:gd name="T57" fmla="*/ 51 h 108"/>
              <a:gd name="T58" fmla="*/ 70 w 286"/>
              <a:gd name="T59" fmla="*/ 57 h 108"/>
              <a:gd name="T60" fmla="*/ 77 w 286"/>
              <a:gd name="T61" fmla="*/ 61 h 108"/>
              <a:gd name="T62" fmla="*/ 84 w 286"/>
              <a:gd name="T63" fmla="*/ 66 h 108"/>
              <a:gd name="T64" fmla="*/ 91 w 286"/>
              <a:gd name="T65" fmla="*/ 69 h 108"/>
              <a:gd name="T66" fmla="*/ 99 w 286"/>
              <a:gd name="T67" fmla="*/ 73 h 108"/>
              <a:gd name="T68" fmla="*/ 107 w 286"/>
              <a:gd name="T69" fmla="*/ 75 h 108"/>
              <a:gd name="T70" fmla="*/ 115 w 286"/>
              <a:gd name="T71" fmla="*/ 76 h 108"/>
              <a:gd name="T72" fmla="*/ 124 w 286"/>
              <a:gd name="T73" fmla="*/ 76 h 108"/>
              <a:gd name="T74" fmla="*/ 135 w 286"/>
              <a:gd name="T75" fmla="*/ 76 h 108"/>
              <a:gd name="T76" fmla="*/ 147 w 286"/>
              <a:gd name="T77" fmla="*/ 75 h 108"/>
              <a:gd name="T78" fmla="*/ 158 w 286"/>
              <a:gd name="T79" fmla="*/ 74 h 108"/>
              <a:gd name="T80" fmla="*/ 170 w 286"/>
              <a:gd name="T81" fmla="*/ 70 h 108"/>
              <a:gd name="T82" fmla="*/ 180 w 286"/>
              <a:gd name="T83" fmla="*/ 67 h 108"/>
              <a:gd name="T84" fmla="*/ 192 w 286"/>
              <a:gd name="T85" fmla="*/ 62 h 108"/>
              <a:gd name="T86" fmla="*/ 201 w 286"/>
              <a:gd name="T87" fmla="*/ 57 h 108"/>
              <a:gd name="T88" fmla="*/ 210 w 286"/>
              <a:gd name="T89" fmla="*/ 51 h 108"/>
              <a:gd name="T90" fmla="*/ 218 w 286"/>
              <a:gd name="T91" fmla="*/ 43 h 108"/>
              <a:gd name="T92" fmla="*/ 225 w 286"/>
              <a:gd name="T93" fmla="*/ 34 h 108"/>
              <a:gd name="T94" fmla="*/ 231 w 286"/>
              <a:gd name="T95" fmla="*/ 24 h 108"/>
              <a:gd name="T96" fmla="*/ 235 w 286"/>
              <a:gd name="T97" fmla="*/ 13 h 108"/>
              <a:gd name="T98" fmla="*/ 235 w 286"/>
              <a:gd name="T99" fmla="*/ 0 h 108"/>
              <a:gd name="T100" fmla="*/ 241 w 286"/>
              <a:gd name="T101" fmla="*/ 5 h 108"/>
              <a:gd name="T102" fmla="*/ 247 w 286"/>
              <a:gd name="T103" fmla="*/ 8 h 108"/>
              <a:gd name="T104" fmla="*/ 253 w 286"/>
              <a:gd name="T105" fmla="*/ 14 h 108"/>
              <a:gd name="T106" fmla="*/ 256 w 286"/>
              <a:gd name="T107" fmla="*/ 20 h 108"/>
              <a:gd name="T108" fmla="*/ 261 w 286"/>
              <a:gd name="T109" fmla="*/ 26 h 108"/>
              <a:gd name="T110" fmla="*/ 264 w 286"/>
              <a:gd name="T111" fmla="*/ 31 h 108"/>
              <a:gd name="T112" fmla="*/ 267 w 286"/>
              <a:gd name="T113" fmla="*/ 38 h 108"/>
              <a:gd name="T114" fmla="*/ 271 w 286"/>
              <a:gd name="T115" fmla="*/ 45 h 108"/>
              <a:gd name="T116" fmla="*/ 274 w 286"/>
              <a:gd name="T117" fmla="*/ 52 h 108"/>
              <a:gd name="T118" fmla="*/ 278 w 286"/>
              <a:gd name="T119" fmla="*/ 58 h 108"/>
              <a:gd name="T120" fmla="*/ 281 w 286"/>
              <a:gd name="T121" fmla="*/ 65 h 108"/>
              <a:gd name="T122" fmla="*/ 286 w 286"/>
              <a:gd name="T123" fmla="*/ 70 h 108"/>
              <a:gd name="T124" fmla="*/ 286 w 286"/>
              <a:gd name="T125" fmla="*/ 70 h 1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6"/>
              <a:gd name="T190" fmla="*/ 0 h 108"/>
              <a:gd name="T191" fmla="*/ 286 w 286"/>
              <a:gd name="T192" fmla="*/ 108 h 1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6" h="108">
                <a:moveTo>
                  <a:pt x="286" y="70"/>
                </a:moveTo>
                <a:lnTo>
                  <a:pt x="263" y="88"/>
                </a:lnTo>
                <a:lnTo>
                  <a:pt x="241" y="98"/>
                </a:lnTo>
                <a:lnTo>
                  <a:pt x="218" y="104"/>
                </a:lnTo>
                <a:lnTo>
                  <a:pt x="195" y="105"/>
                </a:lnTo>
                <a:lnTo>
                  <a:pt x="171" y="104"/>
                </a:lnTo>
                <a:lnTo>
                  <a:pt x="147" y="100"/>
                </a:lnTo>
                <a:lnTo>
                  <a:pt x="123" y="97"/>
                </a:lnTo>
                <a:lnTo>
                  <a:pt x="99" y="93"/>
                </a:lnTo>
                <a:lnTo>
                  <a:pt x="74" y="92"/>
                </a:lnTo>
                <a:lnTo>
                  <a:pt x="49" y="93"/>
                </a:lnTo>
                <a:lnTo>
                  <a:pt x="25" y="98"/>
                </a:lnTo>
                <a:lnTo>
                  <a:pt x="1" y="108"/>
                </a:lnTo>
                <a:lnTo>
                  <a:pt x="0" y="101"/>
                </a:lnTo>
                <a:lnTo>
                  <a:pt x="1" y="93"/>
                </a:lnTo>
                <a:lnTo>
                  <a:pt x="3" y="86"/>
                </a:lnTo>
                <a:lnTo>
                  <a:pt x="5" y="80"/>
                </a:lnTo>
                <a:lnTo>
                  <a:pt x="9" y="71"/>
                </a:lnTo>
                <a:lnTo>
                  <a:pt x="12" y="65"/>
                </a:lnTo>
                <a:lnTo>
                  <a:pt x="16" y="58"/>
                </a:lnTo>
                <a:lnTo>
                  <a:pt x="20" y="51"/>
                </a:lnTo>
                <a:lnTo>
                  <a:pt x="25" y="45"/>
                </a:lnTo>
                <a:lnTo>
                  <a:pt x="30" y="38"/>
                </a:lnTo>
                <a:lnTo>
                  <a:pt x="34" y="32"/>
                </a:lnTo>
                <a:lnTo>
                  <a:pt x="40" y="27"/>
                </a:lnTo>
                <a:lnTo>
                  <a:pt x="45" y="34"/>
                </a:lnTo>
                <a:lnTo>
                  <a:pt x="50" y="39"/>
                </a:lnTo>
                <a:lnTo>
                  <a:pt x="57" y="45"/>
                </a:lnTo>
                <a:lnTo>
                  <a:pt x="63" y="51"/>
                </a:lnTo>
                <a:lnTo>
                  <a:pt x="70" y="57"/>
                </a:lnTo>
                <a:lnTo>
                  <a:pt x="77" y="61"/>
                </a:lnTo>
                <a:lnTo>
                  <a:pt x="84" y="66"/>
                </a:lnTo>
                <a:lnTo>
                  <a:pt x="91" y="69"/>
                </a:lnTo>
                <a:lnTo>
                  <a:pt x="99" y="73"/>
                </a:lnTo>
                <a:lnTo>
                  <a:pt x="107" y="75"/>
                </a:lnTo>
                <a:lnTo>
                  <a:pt x="115" y="76"/>
                </a:lnTo>
                <a:lnTo>
                  <a:pt x="124" y="76"/>
                </a:lnTo>
                <a:lnTo>
                  <a:pt x="135" y="76"/>
                </a:lnTo>
                <a:lnTo>
                  <a:pt x="147" y="75"/>
                </a:lnTo>
                <a:lnTo>
                  <a:pt x="158" y="74"/>
                </a:lnTo>
                <a:lnTo>
                  <a:pt x="170" y="70"/>
                </a:lnTo>
                <a:lnTo>
                  <a:pt x="180" y="67"/>
                </a:lnTo>
                <a:lnTo>
                  <a:pt x="192" y="62"/>
                </a:lnTo>
                <a:lnTo>
                  <a:pt x="201" y="57"/>
                </a:lnTo>
                <a:lnTo>
                  <a:pt x="210" y="51"/>
                </a:lnTo>
                <a:lnTo>
                  <a:pt x="218" y="43"/>
                </a:lnTo>
                <a:lnTo>
                  <a:pt x="225" y="34"/>
                </a:lnTo>
                <a:lnTo>
                  <a:pt x="231" y="24"/>
                </a:lnTo>
                <a:lnTo>
                  <a:pt x="235" y="13"/>
                </a:lnTo>
                <a:lnTo>
                  <a:pt x="235" y="0"/>
                </a:lnTo>
                <a:lnTo>
                  <a:pt x="241" y="5"/>
                </a:lnTo>
                <a:lnTo>
                  <a:pt x="247" y="8"/>
                </a:lnTo>
                <a:lnTo>
                  <a:pt x="253" y="14"/>
                </a:lnTo>
                <a:lnTo>
                  <a:pt x="256" y="20"/>
                </a:lnTo>
                <a:lnTo>
                  <a:pt x="261" y="26"/>
                </a:lnTo>
                <a:lnTo>
                  <a:pt x="264" y="31"/>
                </a:lnTo>
                <a:lnTo>
                  <a:pt x="267" y="38"/>
                </a:lnTo>
                <a:lnTo>
                  <a:pt x="271" y="45"/>
                </a:lnTo>
                <a:lnTo>
                  <a:pt x="274" y="52"/>
                </a:lnTo>
                <a:lnTo>
                  <a:pt x="278" y="58"/>
                </a:lnTo>
                <a:lnTo>
                  <a:pt x="281" y="65"/>
                </a:lnTo>
                <a:lnTo>
                  <a:pt x="286" y="7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1" name="Freeform 43"/>
          <p:cNvSpPr>
            <a:spLocks/>
          </p:cNvSpPr>
          <p:nvPr/>
        </p:nvSpPr>
        <p:spPr bwMode="auto">
          <a:xfrm>
            <a:off x="8593138" y="4465638"/>
            <a:ext cx="23812" cy="139700"/>
          </a:xfrm>
          <a:custGeom>
            <a:avLst/>
            <a:gdLst>
              <a:gd name="T0" fmla="*/ 0 w 30"/>
              <a:gd name="T1" fmla="*/ 177 h 177"/>
              <a:gd name="T2" fmla="*/ 0 w 30"/>
              <a:gd name="T3" fmla="*/ 162 h 177"/>
              <a:gd name="T4" fmla="*/ 1 w 30"/>
              <a:gd name="T5" fmla="*/ 147 h 177"/>
              <a:gd name="T6" fmla="*/ 3 w 30"/>
              <a:gd name="T7" fmla="*/ 132 h 177"/>
              <a:gd name="T8" fmla="*/ 4 w 30"/>
              <a:gd name="T9" fmla="*/ 117 h 177"/>
              <a:gd name="T10" fmla="*/ 5 w 30"/>
              <a:gd name="T11" fmla="*/ 102 h 177"/>
              <a:gd name="T12" fmla="*/ 6 w 30"/>
              <a:gd name="T13" fmla="*/ 87 h 177"/>
              <a:gd name="T14" fmla="*/ 8 w 30"/>
              <a:gd name="T15" fmla="*/ 72 h 177"/>
              <a:gd name="T16" fmla="*/ 11 w 30"/>
              <a:gd name="T17" fmla="*/ 57 h 177"/>
              <a:gd name="T18" fmla="*/ 13 w 30"/>
              <a:gd name="T19" fmla="*/ 42 h 177"/>
              <a:gd name="T20" fmla="*/ 16 w 30"/>
              <a:gd name="T21" fmla="*/ 28 h 177"/>
              <a:gd name="T22" fmla="*/ 21 w 30"/>
              <a:gd name="T23" fmla="*/ 13 h 177"/>
              <a:gd name="T24" fmla="*/ 26 w 30"/>
              <a:gd name="T25" fmla="*/ 0 h 177"/>
              <a:gd name="T26" fmla="*/ 28 w 30"/>
              <a:gd name="T27" fmla="*/ 16 h 177"/>
              <a:gd name="T28" fmla="*/ 29 w 30"/>
              <a:gd name="T29" fmla="*/ 32 h 177"/>
              <a:gd name="T30" fmla="*/ 30 w 30"/>
              <a:gd name="T31" fmla="*/ 47 h 177"/>
              <a:gd name="T32" fmla="*/ 29 w 30"/>
              <a:gd name="T33" fmla="*/ 62 h 177"/>
              <a:gd name="T34" fmla="*/ 28 w 30"/>
              <a:gd name="T35" fmla="*/ 77 h 177"/>
              <a:gd name="T36" fmla="*/ 26 w 30"/>
              <a:gd name="T37" fmla="*/ 90 h 177"/>
              <a:gd name="T38" fmla="*/ 22 w 30"/>
              <a:gd name="T39" fmla="*/ 105 h 177"/>
              <a:gd name="T40" fmla="*/ 19 w 30"/>
              <a:gd name="T41" fmla="*/ 119 h 177"/>
              <a:gd name="T42" fmla="*/ 14 w 30"/>
              <a:gd name="T43" fmla="*/ 134 h 177"/>
              <a:gd name="T44" fmla="*/ 10 w 30"/>
              <a:gd name="T45" fmla="*/ 148 h 177"/>
              <a:gd name="T46" fmla="*/ 5 w 30"/>
              <a:gd name="T47" fmla="*/ 163 h 177"/>
              <a:gd name="T48" fmla="*/ 0 w 30"/>
              <a:gd name="T49" fmla="*/ 177 h 177"/>
              <a:gd name="T50" fmla="*/ 0 w 30"/>
              <a:gd name="T51" fmla="*/ 177 h 17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0"/>
              <a:gd name="T79" fmla="*/ 0 h 177"/>
              <a:gd name="T80" fmla="*/ 30 w 30"/>
              <a:gd name="T81" fmla="*/ 177 h 17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0" h="177">
                <a:moveTo>
                  <a:pt x="0" y="177"/>
                </a:moveTo>
                <a:lnTo>
                  <a:pt x="0" y="162"/>
                </a:lnTo>
                <a:lnTo>
                  <a:pt x="1" y="147"/>
                </a:lnTo>
                <a:lnTo>
                  <a:pt x="3" y="132"/>
                </a:lnTo>
                <a:lnTo>
                  <a:pt x="4" y="117"/>
                </a:lnTo>
                <a:lnTo>
                  <a:pt x="5" y="102"/>
                </a:lnTo>
                <a:lnTo>
                  <a:pt x="6" y="87"/>
                </a:lnTo>
                <a:lnTo>
                  <a:pt x="8" y="72"/>
                </a:lnTo>
                <a:lnTo>
                  <a:pt x="11" y="57"/>
                </a:lnTo>
                <a:lnTo>
                  <a:pt x="13" y="42"/>
                </a:lnTo>
                <a:lnTo>
                  <a:pt x="16" y="28"/>
                </a:lnTo>
                <a:lnTo>
                  <a:pt x="21" y="13"/>
                </a:lnTo>
                <a:lnTo>
                  <a:pt x="26" y="0"/>
                </a:lnTo>
                <a:lnTo>
                  <a:pt x="28" y="16"/>
                </a:lnTo>
                <a:lnTo>
                  <a:pt x="29" y="32"/>
                </a:lnTo>
                <a:lnTo>
                  <a:pt x="30" y="47"/>
                </a:lnTo>
                <a:lnTo>
                  <a:pt x="29" y="62"/>
                </a:lnTo>
                <a:lnTo>
                  <a:pt x="28" y="77"/>
                </a:lnTo>
                <a:lnTo>
                  <a:pt x="26" y="90"/>
                </a:lnTo>
                <a:lnTo>
                  <a:pt x="22" y="105"/>
                </a:lnTo>
                <a:lnTo>
                  <a:pt x="19" y="119"/>
                </a:lnTo>
                <a:lnTo>
                  <a:pt x="14" y="134"/>
                </a:lnTo>
                <a:lnTo>
                  <a:pt x="10" y="148"/>
                </a:lnTo>
                <a:lnTo>
                  <a:pt x="5" y="163"/>
                </a:lnTo>
                <a:lnTo>
                  <a:pt x="0" y="177"/>
                </a:lnTo>
                <a:close/>
              </a:path>
            </a:pathLst>
          </a:custGeom>
          <a:solidFill>
            <a:srgbClr val="33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2" name="Freeform 44"/>
          <p:cNvSpPr>
            <a:spLocks/>
          </p:cNvSpPr>
          <p:nvPr/>
        </p:nvSpPr>
        <p:spPr bwMode="auto">
          <a:xfrm>
            <a:off x="7396164" y="4478339"/>
            <a:ext cx="60325" cy="73025"/>
          </a:xfrm>
          <a:custGeom>
            <a:avLst/>
            <a:gdLst>
              <a:gd name="T0" fmla="*/ 76 w 76"/>
              <a:gd name="T1" fmla="*/ 93 h 93"/>
              <a:gd name="T2" fmla="*/ 72 w 76"/>
              <a:gd name="T3" fmla="*/ 92 h 93"/>
              <a:gd name="T4" fmla="*/ 68 w 76"/>
              <a:gd name="T5" fmla="*/ 89 h 93"/>
              <a:gd name="T6" fmla="*/ 63 w 76"/>
              <a:gd name="T7" fmla="*/ 87 h 93"/>
              <a:gd name="T8" fmla="*/ 57 w 76"/>
              <a:gd name="T9" fmla="*/ 84 h 93"/>
              <a:gd name="T10" fmla="*/ 53 w 76"/>
              <a:gd name="T11" fmla="*/ 80 h 93"/>
              <a:gd name="T12" fmla="*/ 48 w 76"/>
              <a:gd name="T13" fmla="*/ 77 h 93"/>
              <a:gd name="T14" fmla="*/ 42 w 76"/>
              <a:gd name="T15" fmla="*/ 73 h 93"/>
              <a:gd name="T16" fmla="*/ 37 w 76"/>
              <a:gd name="T17" fmla="*/ 70 h 93"/>
              <a:gd name="T18" fmla="*/ 31 w 76"/>
              <a:gd name="T19" fmla="*/ 66 h 93"/>
              <a:gd name="T20" fmla="*/ 25 w 76"/>
              <a:gd name="T21" fmla="*/ 63 h 93"/>
              <a:gd name="T22" fmla="*/ 19 w 76"/>
              <a:gd name="T23" fmla="*/ 61 h 93"/>
              <a:gd name="T24" fmla="*/ 13 w 76"/>
              <a:gd name="T25" fmla="*/ 57 h 93"/>
              <a:gd name="T26" fmla="*/ 11 w 76"/>
              <a:gd name="T27" fmla="*/ 59 h 93"/>
              <a:gd name="T28" fmla="*/ 10 w 76"/>
              <a:gd name="T29" fmla="*/ 61 h 93"/>
              <a:gd name="T30" fmla="*/ 9 w 76"/>
              <a:gd name="T31" fmla="*/ 62 h 93"/>
              <a:gd name="T32" fmla="*/ 8 w 76"/>
              <a:gd name="T33" fmla="*/ 63 h 93"/>
              <a:gd name="T34" fmla="*/ 7 w 76"/>
              <a:gd name="T35" fmla="*/ 64 h 93"/>
              <a:gd name="T36" fmla="*/ 7 w 76"/>
              <a:gd name="T37" fmla="*/ 65 h 93"/>
              <a:gd name="T38" fmla="*/ 6 w 76"/>
              <a:gd name="T39" fmla="*/ 67 h 93"/>
              <a:gd name="T40" fmla="*/ 4 w 76"/>
              <a:gd name="T41" fmla="*/ 69 h 93"/>
              <a:gd name="T42" fmla="*/ 3 w 76"/>
              <a:gd name="T43" fmla="*/ 70 h 93"/>
              <a:gd name="T44" fmla="*/ 3 w 76"/>
              <a:gd name="T45" fmla="*/ 71 h 93"/>
              <a:gd name="T46" fmla="*/ 2 w 76"/>
              <a:gd name="T47" fmla="*/ 72 h 93"/>
              <a:gd name="T48" fmla="*/ 0 w 76"/>
              <a:gd name="T49" fmla="*/ 73 h 93"/>
              <a:gd name="T50" fmla="*/ 2 w 76"/>
              <a:gd name="T51" fmla="*/ 69 h 93"/>
              <a:gd name="T52" fmla="*/ 4 w 76"/>
              <a:gd name="T53" fmla="*/ 64 h 93"/>
              <a:gd name="T54" fmla="*/ 8 w 76"/>
              <a:gd name="T55" fmla="*/ 58 h 93"/>
              <a:gd name="T56" fmla="*/ 11 w 76"/>
              <a:gd name="T57" fmla="*/ 53 h 93"/>
              <a:gd name="T58" fmla="*/ 16 w 76"/>
              <a:gd name="T59" fmla="*/ 47 h 93"/>
              <a:gd name="T60" fmla="*/ 19 w 76"/>
              <a:gd name="T61" fmla="*/ 40 h 93"/>
              <a:gd name="T62" fmla="*/ 24 w 76"/>
              <a:gd name="T63" fmla="*/ 34 h 93"/>
              <a:gd name="T64" fmla="*/ 27 w 76"/>
              <a:gd name="T65" fmla="*/ 27 h 93"/>
              <a:gd name="T66" fmla="*/ 31 w 76"/>
              <a:gd name="T67" fmla="*/ 22 h 93"/>
              <a:gd name="T68" fmla="*/ 33 w 76"/>
              <a:gd name="T69" fmla="*/ 15 h 93"/>
              <a:gd name="T70" fmla="*/ 34 w 76"/>
              <a:gd name="T71" fmla="*/ 8 h 93"/>
              <a:gd name="T72" fmla="*/ 34 w 76"/>
              <a:gd name="T73" fmla="*/ 0 h 93"/>
              <a:gd name="T74" fmla="*/ 40 w 76"/>
              <a:gd name="T75" fmla="*/ 7 h 93"/>
              <a:gd name="T76" fmla="*/ 45 w 76"/>
              <a:gd name="T77" fmla="*/ 14 h 93"/>
              <a:gd name="T78" fmla="*/ 50 w 76"/>
              <a:gd name="T79" fmla="*/ 20 h 93"/>
              <a:gd name="T80" fmla="*/ 55 w 76"/>
              <a:gd name="T81" fmla="*/ 27 h 93"/>
              <a:gd name="T82" fmla="*/ 59 w 76"/>
              <a:gd name="T83" fmla="*/ 34 h 93"/>
              <a:gd name="T84" fmla="*/ 63 w 76"/>
              <a:gd name="T85" fmla="*/ 42 h 93"/>
              <a:gd name="T86" fmla="*/ 67 w 76"/>
              <a:gd name="T87" fmla="*/ 50 h 93"/>
              <a:gd name="T88" fmla="*/ 70 w 76"/>
              <a:gd name="T89" fmla="*/ 58 h 93"/>
              <a:gd name="T90" fmla="*/ 72 w 76"/>
              <a:gd name="T91" fmla="*/ 66 h 93"/>
              <a:gd name="T92" fmla="*/ 75 w 76"/>
              <a:gd name="T93" fmla="*/ 76 h 93"/>
              <a:gd name="T94" fmla="*/ 76 w 76"/>
              <a:gd name="T95" fmla="*/ 85 h 93"/>
              <a:gd name="T96" fmla="*/ 76 w 76"/>
              <a:gd name="T97" fmla="*/ 93 h 93"/>
              <a:gd name="T98" fmla="*/ 76 w 76"/>
              <a:gd name="T99" fmla="*/ 93 h 9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6"/>
              <a:gd name="T151" fmla="*/ 0 h 93"/>
              <a:gd name="T152" fmla="*/ 76 w 76"/>
              <a:gd name="T153" fmla="*/ 93 h 9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6" h="93">
                <a:moveTo>
                  <a:pt x="76" y="93"/>
                </a:moveTo>
                <a:lnTo>
                  <a:pt x="72" y="92"/>
                </a:lnTo>
                <a:lnTo>
                  <a:pt x="68" y="89"/>
                </a:lnTo>
                <a:lnTo>
                  <a:pt x="63" y="87"/>
                </a:lnTo>
                <a:lnTo>
                  <a:pt x="57" y="84"/>
                </a:lnTo>
                <a:lnTo>
                  <a:pt x="53" y="80"/>
                </a:lnTo>
                <a:lnTo>
                  <a:pt x="48" y="77"/>
                </a:lnTo>
                <a:lnTo>
                  <a:pt x="42" y="73"/>
                </a:lnTo>
                <a:lnTo>
                  <a:pt x="37" y="70"/>
                </a:lnTo>
                <a:lnTo>
                  <a:pt x="31" y="66"/>
                </a:lnTo>
                <a:lnTo>
                  <a:pt x="25" y="63"/>
                </a:lnTo>
                <a:lnTo>
                  <a:pt x="19" y="61"/>
                </a:lnTo>
                <a:lnTo>
                  <a:pt x="13" y="57"/>
                </a:lnTo>
                <a:lnTo>
                  <a:pt x="11" y="59"/>
                </a:lnTo>
                <a:lnTo>
                  <a:pt x="10" y="61"/>
                </a:lnTo>
                <a:lnTo>
                  <a:pt x="9" y="62"/>
                </a:lnTo>
                <a:lnTo>
                  <a:pt x="8" y="63"/>
                </a:lnTo>
                <a:lnTo>
                  <a:pt x="7" y="64"/>
                </a:lnTo>
                <a:lnTo>
                  <a:pt x="7" y="65"/>
                </a:lnTo>
                <a:lnTo>
                  <a:pt x="6" y="67"/>
                </a:lnTo>
                <a:lnTo>
                  <a:pt x="4" y="69"/>
                </a:lnTo>
                <a:lnTo>
                  <a:pt x="3" y="70"/>
                </a:lnTo>
                <a:lnTo>
                  <a:pt x="3" y="71"/>
                </a:lnTo>
                <a:lnTo>
                  <a:pt x="2" y="72"/>
                </a:lnTo>
                <a:lnTo>
                  <a:pt x="0" y="73"/>
                </a:lnTo>
                <a:lnTo>
                  <a:pt x="2" y="69"/>
                </a:lnTo>
                <a:lnTo>
                  <a:pt x="4" y="64"/>
                </a:lnTo>
                <a:lnTo>
                  <a:pt x="8" y="58"/>
                </a:lnTo>
                <a:lnTo>
                  <a:pt x="11" y="53"/>
                </a:lnTo>
                <a:lnTo>
                  <a:pt x="16" y="47"/>
                </a:lnTo>
                <a:lnTo>
                  <a:pt x="19" y="40"/>
                </a:lnTo>
                <a:lnTo>
                  <a:pt x="24" y="34"/>
                </a:lnTo>
                <a:lnTo>
                  <a:pt x="27" y="27"/>
                </a:lnTo>
                <a:lnTo>
                  <a:pt x="31" y="22"/>
                </a:lnTo>
                <a:lnTo>
                  <a:pt x="33" y="15"/>
                </a:lnTo>
                <a:lnTo>
                  <a:pt x="34" y="8"/>
                </a:lnTo>
                <a:lnTo>
                  <a:pt x="34" y="0"/>
                </a:lnTo>
                <a:lnTo>
                  <a:pt x="40" y="7"/>
                </a:lnTo>
                <a:lnTo>
                  <a:pt x="45" y="14"/>
                </a:lnTo>
                <a:lnTo>
                  <a:pt x="50" y="20"/>
                </a:lnTo>
                <a:lnTo>
                  <a:pt x="55" y="27"/>
                </a:lnTo>
                <a:lnTo>
                  <a:pt x="59" y="34"/>
                </a:lnTo>
                <a:lnTo>
                  <a:pt x="63" y="42"/>
                </a:lnTo>
                <a:lnTo>
                  <a:pt x="67" y="50"/>
                </a:lnTo>
                <a:lnTo>
                  <a:pt x="70" y="58"/>
                </a:lnTo>
                <a:lnTo>
                  <a:pt x="72" y="66"/>
                </a:lnTo>
                <a:lnTo>
                  <a:pt x="75" y="76"/>
                </a:lnTo>
                <a:lnTo>
                  <a:pt x="76" y="85"/>
                </a:lnTo>
                <a:lnTo>
                  <a:pt x="76" y="93"/>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3" name="Freeform 45"/>
          <p:cNvSpPr>
            <a:spLocks/>
          </p:cNvSpPr>
          <p:nvPr/>
        </p:nvSpPr>
        <p:spPr bwMode="auto">
          <a:xfrm>
            <a:off x="7897814" y="4484689"/>
            <a:ext cx="66675" cy="52387"/>
          </a:xfrm>
          <a:custGeom>
            <a:avLst/>
            <a:gdLst>
              <a:gd name="T0" fmla="*/ 84 w 84"/>
              <a:gd name="T1" fmla="*/ 65 h 65"/>
              <a:gd name="T2" fmla="*/ 78 w 84"/>
              <a:gd name="T3" fmla="*/ 58 h 65"/>
              <a:gd name="T4" fmla="*/ 70 w 84"/>
              <a:gd name="T5" fmla="*/ 54 h 65"/>
              <a:gd name="T6" fmla="*/ 62 w 84"/>
              <a:gd name="T7" fmla="*/ 49 h 65"/>
              <a:gd name="T8" fmla="*/ 53 w 84"/>
              <a:gd name="T9" fmla="*/ 47 h 65"/>
              <a:gd name="T10" fmla="*/ 42 w 84"/>
              <a:gd name="T11" fmla="*/ 45 h 65"/>
              <a:gd name="T12" fmla="*/ 33 w 84"/>
              <a:gd name="T13" fmla="*/ 41 h 65"/>
              <a:gd name="T14" fmla="*/ 24 w 84"/>
              <a:gd name="T15" fmla="*/ 39 h 65"/>
              <a:gd name="T16" fmla="*/ 16 w 84"/>
              <a:gd name="T17" fmla="*/ 35 h 65"/>
              <a:gd name="T18" fmla="*/ 9 w 84"/>
              <a:gd name="T19" fmla="*/ 30 h 65"/>
              <a:gd name="T20" fmla="*/ 4 w 84"/>
              <a:gd name="T21" fmla="*/ 23 h 65"/>
              <a:gd name="T22" fmla="*/ 1 w 84"/>
              <a:gd name="T23" fmla="*/ 12 h 65"/>
              <a:gd name="T24" fmla="*/ 0 w 84"/>
              <a:gd name="T25" fmla="*/ 0 h 65"/>
              <a:gd name="T26" fmla="*/ 9 w 84"/>
              <a:gd name="T27" fmla="*/ 4 h 65"/>
              <a:gd name="T28" fmla="*/ 17 w 84"/>
              <a:gd name="T29" fmla="*/ 9 h 65"/>
              <a:gd name="T30" fmla="*/ 24 w 84"/>
              <a:gd name="T31" fmla="*/ 15 h 65"/>
              <a:gd name="T32" fmla="*/ 32 w 84"/>
              <a:gd name="T33" fmla="*/ 19 h 65"/>
              <a:gd name="T34" fmla="*/ 39 w 84"/>
              <a:gd name="T35" fmla="*/ 25 h 65"/>
              <a:gd name="T36" fmla="*/ 46 w 84"/>
              <a:gd name="T37" fmla="*/ 31 h 65"/>
              <a:gd name="T38" fmla="*/ 52 w 84"/>
              <a:gd name="T39" fmla="*/ 37 h 65"/>
              <a:gd name="T40" fmla="*/ 58 w 84"/>
              <a:gd name="T41" fmla="*/ 42 h 65"/>
              <a:gd name="T42" fmla="*/ 65 w 84"/>
              <a:gd name="T43" fmla="*/ 49 h 65"/>
              <a:gd name="T44" fmla="*/ 71 w 84"/>
              <a:gd name="T45" fmla="*/ 55 h 65"/>
              <a:gd name="T46" fmla="*/ 78 w 84"/>
              <a:gd name="T47" fmla="*/ 61 h 65"/>
              <a:gd name="T48" fmla="*/ 84 w 84"/>
              <a:gd name="T49" fmla="*/ 65 h 65"/>
              <a:gd name="T50" fmla="*/ 84 w 84"/>
              <a:gd name="T51" fmla="*/ 65 h 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4"/>
              <a:gd name="T79" fmla="*/ 0 h 65"/>
              <a:gd name="T80" fmla="*/ 84 w 84"/>
              <a:gd name="T81" fmla="*/ 65 h 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4" h="65">
                <a:moveTo>
                  <a:pt x="84" y="65"/>
                </a:moveTo>
                <a:lnTo>
                  <a:pt x="78" y="58"/>
                </a:lnTo>
                <a:lnTo>
                  <a:pt x="70" y="54"/>
                </a:lnTo>
                <a:lnTo>
                  <a:pt x="62" y="49"/>
                </a:lnTo>
                <a:lnTo>
                  <a:pt x="53" y="47"/>
                </a:lnTo>
                <a:lnTo>
                  <a:pt x="42" y="45"/>
                </a:lnTo>
                <a:lnTo>
                  <a:pt x="33" y="41"/>
                </a:lnTo>
                <a:lnTo>
                  <a:pt x="24" y="39"/>
                </a:lnTo>
                <a:lnTo>
                  <a:pt x="16" y="35"/>
                </a:lnTo>
                <a:lnTo>
                  <a:pt x="9" y="30"/>
                </a:lnTo>
                <a:lnTo>
                  <a:pt x="4" y="23"/>
                </a:lnTo>
                <a:lnTo>
                  <a:pt x="1" y="12"/>
                </a:lnTo>
                <a:lnTo>
                  <a:pt x="0" y="0"/>
                </a:lnTo>
                <a:lnTo>
                  <a:pt x="9" y="4"/>
                </a:lnTo>
                <a:lnTo>
                  <a:pt x="17" y="9"/>
                </a:lnTo>
                <a:lnTo>
                  <a:pt x="24" y="15"/>
                </a:lnTo>
                <a:lnTo>
                  <a:pt x="32" y="19"/>
                </a:lnTo>
                <a:lnTo>
                  <a:pt x="39" y="25"/>
                </a:lnTo>
                <a:lnTo>
                  <a:pt x="46" y="31"/>
                </a:lnTo>
                <a:lnTo>
                  <a:pt x="52" y="37"/>
                </a:lnTo>
                <a:lnTo>
                  <a:pt x="58" y="42"/>
                </a:lnTo>
                <a:lnTo>
                  <a:pt x="65" y="49"/>
                </a:lnTo>
                <a:lnTo>
                  <a:pt x="71" y="55"/>
                </a:lnTo>
                <a:lnTo>
                  <a:pt x="78" y="61"/>
                </a:lnTo>
                <a:lnTo>
                  <a:pt x="84"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4" name="Freeform 46"/>
          <p:cNvSpPr>
            <a:spLocks/>
          </p:cNvSpPr>
          <p:nvPr/>
        </p:nvSpPr>
        <p:spPr bwMode="auto">
          <a:xfrm>
            <a:off x="7259639" y="4494213"/>
            <a:ext cx="34925" cy="31750"/>
          </a:xfrm>
          <a:custGeom>
            <a:avLst/>
            <a:gdLst>
              <a:gd name="T0" fmla="*/ 37 w 43"/>
              <a:gd name="T1" fmla="*/ 38 h 42"/>
              <a:gd name="T2" fmla="*/ 34 w 43"/>
              <a:gd name="T3" fmla="*/ 38 h 42"/>
              <a:gd name="T4" fmla="*/ 31 w 43"/>
              <a:gd name="T5" fmla="*/ 38 h 42"/>
              <a:gd name="T6" fmla="*/ 27 w 43"/>
              <a:gd name="T7" fmla="*/ 37 h 42"/>
              <a:gd name="T8" fmla="*/ 24 w 43"/>
              <a:gd name="T9" fmla="*/ 36 h 42"/>
              <a:gd name="T10" fmla="*/ 20 w 43"/>
              <a:gd name="T11" fmla="*/ 35 h 42"/>
              <a:gd name="T12" fmla="*/ 18 w 43"/>
              <a:gd name="T13" fmla="*/ 35 h 42"/>
              <a:gd name="T14" fmla="*/ 14 w 43"/>
              <a:gd name="T15" fmla="*/ 34 h 42"/>
              <a:gd name="T16" fmla="*/ 12 w 43"/>
              <a:gd name="T17" fmla="*/ 34 h 42"/>
              <a:gd name="T18" fmla="*/ 9 w 43"/>
              <a:gd name="T19" fmla="*/ 35 h 42"/>
              <a:gd name="T20" fmla="*/ 6 w 43"/>
              <a:gd name="T21" fmla="*/ 36 h 42"/>
              <a:gd name="T22" fmla="*/ 3 w 43"/>
              <a:gd name="T23" fmla="*/ 39 h 42"/>
              <a:gd name="T24" fmla="*/ 0 w 43"/>
              <a:gd name="T25" fmla="*/ 42 h 42"/>
              <a:gd name="T26" fmla="*/ 37 w 43"/>
              <a:gd name="T27" fmla="*/ 0 h 42"/>
              <a:gd name="T28" fmla="*/ 40 w 43"/>
              <a:gd name="T29" fmla="*/ 3 h 42"/>
              <a:gd name="T30" fmla="*/ 41 w 43"/>
              <a:gd name="T31" fmla="*/ 5 h 42"/>
              <a:gd name="T32" fmla="*/ 42 w 43"/>
              <a:gd name="T33" fmla="*/ 7 h 42"/>
              <a:gd name="T34" fmla="*/ 42 w 43"/>
              <a:gd name="T35" fmla="*/ 11 h 42"/>
              <a:gd name="T36" fmla="*/ 43 w 43"/>
              <a:gd name="T37" fmla="*/ 14 h 42"/>
              <a:gd name="T38" fmla="*/ 43 w 43"/>
              <a:gd name="T39" fmla="*/ 17 h 42"/>
              <a:gd name="T40" fmla="*/ 43 w 43"/>
              <a:gd name="T41" fmla="*/ 21 h 42"/>
              <a:gd name="T42" fmla="*/ 42 w 43"/>
              <a:gd name="T43" fmla="*/ 26 h 42"/>
              <a:gd name="T44" fmla="*/ 42 w 43"/>
              <a:gd name="T45" fmla="*/ 29 h 42"/>
              <a:gd name="T46" fmla="*/ 41 w 43"/>
              <a:gd name="T47" fmla="*/ 32 h 42"/>
              <a:gd name="T48" fmla="*/ 40 w 43"/>
              <a:gd name="T49" fmla="*/ 36 h 42"/>
              <a:gd name="T50" fmla="*/ 37 w 43"/>
              <a:gd name="T51" fmla="*/ 38 h 42"/>
              <a:gd name="T52" fmla="*/ 37 w 43"/>
              <a:gd name="T53" fmla="*/ 38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
              <a:gd name="T82" fmla="*/ 0 h 42"/>
              <a:gd name="T83" fmla="*/ 43 w 43"/>
              <a:gd name="T84" fmla="*/ 42 h 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 h="42">
                <a:moveTo>
                  <a:pt x="37" y="38"/>
                </a:moveTo>
                <a:lnTo>
                  <a:pt x="34" y="38"/>
                </a:lnTo>
                <a:lnTo>
                  <a:pt x="31" y="38"/>
                </a:lnTo>
                <a:lnTo>
                  <a:pt x="27" y="37"/>
                </a:lnTo>
                <a:lnTo>
                  <a:pt x="24" y="36"/>
                </a:lnTo>
                <a:lnTo>
                  <a:pt x="20" y="35"/>
                </a:lnTo>
                <a:lnTo>
                  <a:pt x="18" y="35"/>
                </a:lnTo>
                <a:lnTo>
                  <a:pt x="14" y="34"/>
                </a:lnTo>
                <a:lnTo>
                  <a:pt x="12" y="34"/>
                </a:lnTo>
                <a:lnTo>
                  <a:pt x="9" y="35"/>
                </a:lnTo>
                <a:lnTo>
                  <a:pt x="6" y="36"/>
                </a:lnTo>
                <a:lnTo>
                  <a:pt x="3" y="39"/>
                </a:lnTo>
                <a:lnTo>
                  <a:pt x="0" y="42"/>
                </a:lnTo>
                <a:lnTo>
                  <a:pt x="37" y="0"/>
                </a:lnTo>
                <a:lnTo>
                  <a:pt x="40" y="3"/>
                </a:lnTo>
                <a:lnTo>
                  <a:pt x="41" y="5"/>
                </a:lnTo>
                <a:lnTo>
                  <a:pt x="42" y="7"/>
                </a:lnTo>
                <a:lnTo>
                  <a:pt x="42" y="11"/>
                </a:lnTo>
                <a:lnTo>
                  <a:pt x="43" y="14"/>
                </a:lnTo>
                <a:lnTo>
                  <a:pt x="43" y="17"/>
                </a:lnTo>
                <a:lnTo>
                  <a:pt x="43" y="21"/>
                </a:lnTo>
                <a:lnTo>
                  <a:pt x="42" y="26"/>
                </a:lnTo>
                <a:lnTo>
                  <a:pt x="42" y="29"/>
                </a:lnTo>
                <a:lnTo>
                  <a:pt x="41" y="32"/>
                </a:lnTo>
                <a:lnTo>
                  <a:pt x="40" y="36"/>
                </a:lnTo>
                <a:lnTo>
                  <a:pt x="37" y="38"/>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5" name="Freeform 47"/>
          <p:cNvSpPr>
            <a:spLocks/>
          </p:cNvSpPr>
          <p:nvPr/>
        </p:nvSpPr>
        <p:spPr bwMode="auto">
          <a:xfrm>
            <a:off x="8505826" y="4787901"/>
            <a:ext cx="142875" cy="252413"/>
          </a:xfrm>
          <a:custGeom>
            <a:avLst/>
            <a:gdLst>
              <a:gd name="T0" fmla="*/ 169 w 180"/>
              <a:gd name="T1" fmla="*/ 224 h 318"/>
              <a:gd name="T2" fmla="*/ 148 w 180"/>
              <a:gd name="T3" fmla="*/ 240 h 318"/>
              <a:gd name="T4" fmla="*/ 126 w 180"/>
              <a:gd name="T5" fmla="*/ 256 h 318"/>
              <a:gd name="T6" fmla="*/ 106 w 180"/>
              <a:gd name="T7" fmla="*/ 273 h 318"/>
              <a:gd name="T8" fmla="*/ 86 w 180"/>
              <a:gd name="T9" fmla="*/ 291 h 318"/>
              <a:gd name="T10" fmla="*/ 67 w 180"/>
              <a:gd name="T11" fmla="*/ 309 h 318"/>
              <a:gd name="T12" fmla="*/ 54 w 180"/>
              <a:gd name="T13" fmla="*/ 299 h 318"/>
              <a:gd name="T14" fmla="*/ 47 w 180"/>
              <a:gd name="T15" fmla="*/ 260 h 318"/>
              <a:gd name="T16" fmla="*/ 39 w 180"/>
              <a:gd name="T17" fmla="*/ 222 h 318"/>
              <a:gd name="T18" fmla="*/ 30 w 180"/>
              <a:gd name="T19" fmla="*/ 184 h 318"/>
              <a:gd name="T20" fmla="*/ 20 w 180"/>
              <a:gd name="T21" fmla="*/ 146 h 318"/>
              <a:gd name="T22" fmla="*/ 7 w 180"/>
              <a:gd name="T23" fmla="*/ 109 h 318"/>
              <a:gd name="T24" fmla="*/ 0 w 180"/>
              <a:gd name="T25" fmla="*/ 84 h 318"/>
              <a:gd name="T26" fmla="*/ 5 w 180"/>
              <a:gd name="T27" fmla="*/ 73 h 318"/>
              <a:gd name="T28" fmla="*/ 16 w 180"/>
              <a:gd name="T29" fmla="*/ 63 h 318"/>
              <a:gd name="T30" fmla="*/ 32 w 180"/>
              <a:gd name="T31" fmla="*/ 56 h 318"/>
              <a:gd name="T32" fmla="*/ 47 w 180"/>
              <a:gd name="T33" fmla="*/ 50 h 318"/>
              <a:gd name="T34" fmla="*/ 61 w 180"/>
              <a:gd name="T35" fmla="*/ 43 h 318"/>
              <a:gd name="T36" fmla="*/ 116 w 180"/>
              <a:gd name="T37" fmla="*/ 0 h 318"/>
              <a:gd name="T38" fmla="*/ 120 w 180"/>
              <a:gd name="T39" fmla="*/ 19 h 318"/>
              <a:gd name="T40" fmla="*/ 120 w 180"/>
              <a:gd name="T41" fmla="*/ 36 h 318"/>
              <a:gd name="T42" fmla="*/ 120 w 180"/>
              <a:gd name="T43" fmla="*/ 56 h 318"/>
              <a:gd name="T44" fmla="*/ 120 w 180"/>
              <a:gd name="T45" fmla="*/ 77 h 318"/>
              <a:gd name="T46" fmla="*/ 124 w 180"/>
              <a:gd name="T47" fmla="*/ 97 h 318"/>
              <a:gd name="T48" fmla="*/ 136 w 180"/>
              <a:gd name="T49" fmla="*/ 115 h 318"/>
              <a:gd name="T50" fmla="*/ 138 w 180"/>
              <a:gd name="T51" fmla="*/ 133 h 318"/>
              <a:gd name="T52" fmla="*/ 143 w 180"/>
              <a:gd name="T53" fmla="*/ 151 h 318"/>
              <a:gd name="T54" fmla="*/ 149 w 180"/>
              <a:gd name="T55" fmla="*/ 168 h 318"/>
              <a:gd name="T56" fmla="*/ 159 w 180"/>
              <a:gd name="T57" fmla="*/ 184 h 318"/>
              <a:gd name="T58" fmla="*/ 168 w 180"/>
              <a:gd name="T59" fmla="*/ 199 h 318"/>
              <a:gd name="T60" fmla="*/ 178 w 180"/>
              <a:gd name="T61" fmla="*/ 215 h 318"/>
              <a:gd name="T62" fmla="*/ 180 w 180"/>
              <a:gd name="T63" fmla="*/ 217 h 3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318"/>
              <a:gd name="T98" fmla="*/ 180 w 180"/>
              <a:gd name="T99" fmla="*/ 318 h 3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318">
                <a:moveTo>
                  <a:pt x="180" y="217"/>
                </a:moveTo>
                <a:lnTo>
                  <a:pt x="169" y="224"/>
                </a:lnTo>
                <a:lnTo>
                  <a:pt x="159" y="232"/>
                </a:lnTo>
                <a:lnTo>
                  <a:pt x="148" y="240"/>
                </a:lnTo>
                <a:lnTo>
                  <a:pt x="138" y="248"/>
                </a:lnTo>
                <a:lnTo>
                  <a:pt x="126" y="256"/>
                </a:lnTo>
                <a:lnTo>
                  <a:pt x="116" y="264"/>
                </a:lnTo>
                <a:lnTo>
                  <a:pt x="106" y="273"/>
                </a:lnTo>
                <a:lnTo>
                  <a:pt x="95" y="282"/>
                </a:lnTo>
                <a:lnTo>
                  <a:pt x="86" y="291"/>
                </a:lnTo>
                <a:lnTo>
                  <a:pt x="76" y="300"/>
                </a:lnTo>
                <a:lnTo>
                  <a:pt x="67" y="309"/>
                </a:lnTo>
                <a:lnTo>
                  <a:pt x="59" y="318"/>
                </a:lnTo>
                <a:lnTo>
                  <a:pt x="54" y="299"/>
                </a:lnTo>
                <a:lnTo>
                  <a:pt x="51" y="279"/>
                </a:lnTo>
                <a:lnTo>
                  <a:pt x="47" y="260"/>
                </a:lnTo>
                <a:lnTo>
                  <a:pt x="44" y="240"/>
                </a:lnTo>
                <a:lnTo>
                  <a:pt x="39" y="222"/>
                </a:lnTo>
                <a:lnTo>
                  <a:pt x="34" y="202"/>
                </a:lnTo>
                <a:lnTo>
                  <a:pt x="30" y="184"/>
                </a:lnTo>
                <a:lnTo>
                  <a:pt x="24" y="164"/>
                </a:lnTo>
                <a:lnTo>
                  <a:pt x="20" y="146"/>
                </a:lnTo>
                <a:lnTo>
                  <a:pt x="14" y="128"/>
                </a:lnTo>
                <a:lnTo>
                  <a:pt x="7" y="109"/>
                </a:lnTo>
                <a:lnTo>
                  <a:pt x="1" y="92"/>
                </a:lnTo>
                <a:lnTo>
                  <a:pt x="0" y="84"/>
                </a:lnTo>
                <a:lnTo>
                  <a:pt x="1" y="77"/>
                </a:lnTo>
                <a:lnTo>
                  <a:pt x="5" y="73"/>
                </a:lnTo>
                <a:lnTo>
                  <a:pt x="10" y="68"/>
                </a:lnTo>
                <a:lnTo>
                  <a:pt x="16" y="63"/>
                </a:lnTo>
                <a:lnTo>
                  <a:pt x="24" y="60"/>
                </a:lnTo>
                <a:lnTo>
                  <a:pt x="32" y="56"/>
                </a:lnTo>
                <a:lnTo>
                  <a:pt x="40" y="53"/>
                </a:lnTo>
                <a:lnTo>
                  <a:pt x="47" y="50"/>
                </a:lnTo>
                <a:lnTo>
                  <a:pt x="55" y="47"/>
                </a:lnTo>
                <a:lnTo>
                  <a:pt x="61" y="43"/>
                </a:lnTo>
                <a:lnTo>
                  <a:pt x="67" y="39"/>
                </a:lnTo>
                <a:lnTo>
                  <a:pt x="116" y="0"/>
                </a:lnTo>
                <a:lnTo>
                  <a:pt x="118" y="9"/>
                </a:lnTo>
                <a:lnTo>
                  <a:pt x="120" y="19"/>
                </a:lnTo>
                <a:lnTo>
                  <a:pt x="120" y="27"/>
                </a:lnTo>
                <a:lnTo>
                  <a:pt x="120" y="36"/>
                </a:lnTo>
                <a:lnTo>
                  <a:pt x="120" y="46"/>
                </a:lnTo>
                <a:lnTo>
                  <a:pt x="120" y="56"/>
                </a:lnTo>
                <a:lnTo>
                  <a:pt x="120" y="67"/>
                </a:lnTo>
                <a:lnTo>
                  <a:pt x="120" y="77"/>
                </a:lnTo>
                <a:lnTo>
                  <a:pt x="122" y="87"/>
                </a:lnTo>
                <a:lnTo>
                  <a:pt x="124" y="97"/>
                </a:lnTo>
                <a:lnTo>
                  <a:pt x="129" y="106"/>
                </a:lnTo>
                <a:lnTo>
                  <a:pt x="136" y="115"/>
                </a:lnTo>
                <a:lnTo>
                  <a:pt x="137" y="124"/>
                </a:lnTo>
                <a:lnTo>
                  <a:pt x="138" y="133"/>
                </a:lnTo>
                <a:lnTo>
                  <a:pt x="140" y="143"/>
                </a:lnTo>
                <a:lnTo>
                  <a:pt x="143" y="151"/>
                </a:lnTo>
                <a:lnTo>
                  <a:pt x="146" y="159"/>
                </a:lnTo>
                <a:lnTo>
                  <a:pt x="149" y="168"/>
                </a:lnTo>
                <a:lnTo>
                  <a:pt x="154" y="176"/>
                </a:lnTo>
                <a:lnTo>
                  <a:pt x="159" y="184"/>
                </a:lnTo>
                <a:lnTo>
                  <a:pt x="163" y="191"/>
                </a:lnTo>
                <a:lnTo>
                  <a:pt x="168" y="199"/>
                </a:lnTo>
                <a:lnTo>
                  <a:pt x="172" y="207"/>
                </a:lnTo>
                <a:lnTo>
                  <a:pt x="178" y="215"/>
                </a:lnTo>
                <a:lnTo>
                  <a:pt x="180"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6" name="Freeform 48"/>
          <p:cNvSpPr>
            <a:spLocks/>
          </p:cNvSpPr>
          <p:nvPr/>
        </p:nvSpPr>
        <p:spPr bwMode="auto">
          <a:xfrm>
            <a:off x="8339138" y="4495801"/>
            <a:ext cx="590550" cy="454025"/>
          </a:xfrm>
          <a:custGeom>
            <a:avLst/>
            <a:gdLst>
              <a:gd name="T0" fmla="*/ 386 w 743"/>
              <a:gd name="T1" fmla="*/ 537 h 572"/>
              <a:gd name="T2" fmla="*/ 364 w 743"/>
              <a:gd name="T3" fmla="*/ 502 h 572"/>
              <a:gd name="T4" fmla="*/ 377 w 743"/>
              <a:gd name="T5" fmla="*/ 476 h 572"/>
              <a:gd name="T6" fmla="*/ 409 w 743"/>
              <a:gd name="T7" fmla="*/ 468 h 572"/>
              <a:gd name="T8" fmla="*/ 434 w 743"/>
              <a:gd name="T9" fmla="*/ 448 h 572"/>
              <a:gd name="T10" fmla="*/ 401 w 743"/>
              <a:gd name="T11" fmla="*/ 448 h 572"/>
              <a:gd name="T12" fmla="*/ 366 w 743"/>
              <a:gd name="T13" fmla="*/ 458 h 572"/>
              <a:gd name="T14" fmla="*/ 355 w 743"/>
              <a:gd name="T15" fmla="*/ 338 h 572"/>
              <a:gd name="T16" fmla="*/ 363 w 743"/>
              <a:gd name="T17" fmla="*/ 330 h 572"/>
              <a:gd name="T18" fmla="*/ 369 w 743"/>
              <a:gd name="T19" fmla="*/ 321 h 572"/>
              <a:gd name="T20" fmla="*/ 339 w 743"/>
              <a:gd name="T21" fmla="*/ 325 h 572"/>
              <a:gd name="T22" fmla="*/ 310 w 743"/>
              <a:gd name="T23" fmla="*/ 340 h 572"/>
              <a:gd name="T24" fmla="*/ 272 w 743"/>
              <a:gd name="T25" fmla="*/ 387 h 572"/>
              <a:gd name="T26" fmla="*/ 169 w 743"/>
              <a:gd name="T27" fmla="*/ 430 h 572"/>
              <a:gd name="T28" fmla="*/ 50 w 743"/>
              <a:gd name="T29" fmla="*/ 428 h 572"/>
              <a:gd name="T30" fmla="*/ 40 w 743"/>
              <a:gd name="T31" fmla="*/ 420 h 572"/>
              <a:gd name="T32" fmla="*/ 24 w 743"/>
              <a:gd name="T33" fmla="*/ 418 h 572"/>
              <a:gd name="T34" fmla="*/ 7 w 743"/>
              <a:gd name="T35" fmla="*/ 400 h 572"/>
              <a:gd name="T36" fmla="*/ 0 w 743"/>
              <a:gd name="T37" fmla="*/ 369 h 572"/>
              <a:gd name="T38" fmla="*/ 10 w 743"/>
              <a:gd name="T39" fmla="*/ 316 h 572"/>
              <a:gd name="T40" fmla="*/ 109 w 743"/>
              <a:gd name="T41" fmla="*/ 205 h 572"/>
              <a:gd name="T42" fmla="*/ 229 w 743"/>
              <a:gd name="T43" fmla="*/ 108 h 572"/>
              <a:gd name="T44" fmla="*/ 300 w 743"/>
              <a:gd name="T45" fmla="*/ 66 h 572"/>
              <a:gd name="T46" fmla="*/ 299 w 743"/>
              <a:gd name="T47" fmla="*/ 131 h 572"/>
              <a:gd name="T48" fmla="*/ 323 w 743"/>
              <a:gd name="T49" fmla="*/ 171 h 572"/>
              <a:gd name="T50" fmla="*/ 348 w 743"/>
              <a:gd name="T51" fmla="*/ 126 h 572"/>
              <a:gd name="T52" fmla="*/ 358 w 743"/>
              <a:gd name="T53" fmla="*/ 69 h 572"/>
              <a:gd name="T54" fmla="*/ 584 w 743"/>
              <a:gd name="T55" fmla="*/ 78 h 572"/>
              <a:gd name="T56" fmla="*/ 577 w 743"/>
              <a:gd name="T57" fmla="*/ 98 h 572"/>
              <a:gd name="T58" fmla="*/ 587 w 743"/>
              <a:gd name="T59" fmla="*/ 115 h 572"/>
              <a:gd name="T60" fmla="*/ 610 w 743"/>
              <a:gd name="T61" fmla="*/ 55 h 572"/>
              <a:gd name="T62" fmla="*/ 647 w 743"/>
              <a:gd name="T63" fmla="*/ 8 h 572"/>
              <a:gd name="T64" fmla="*/ 693 w 743"/>
              <a:gd name="T65" fmla="*/ 51 h 572"/>
              <a:gd name="T66" fmla="*/ 687 w 743"/>
              <a:gd name="T67" fmla="*/ 112 h 572"/>
              <a:gd name="T68" fmla="*/ 645 w 743"/>
              <a:gd name="T69" fmla="*/ 149 h 572"/>
              <a:gd name="T70" fmla="*/ 626 w 743"/>
              <a:gd name="T71" fmla="*/ 152 h 572"/>
              <a:gd name="T72" fmla="*/ 608 w 743"/>
              <a:gd name="T73" fmla="*/ 158 h 572"/>
              <a:gd name="T74" fmla="*/ 616 w 743"/>
              <a:gd name="T75" fmla="*/ 175 h 572"/>
              <a:gd name="T76" fmla="*/ 649 w 743"/>
              <a:gd name="T77" fmla="*/ 169 h 572"/>
              <a:gd name="T78" fmla="*/ 676 w 743"/>
              <a:gd name="T79" fmla="*/ 156 h 572"/>
              <a:gd name="T80" fmla="*/ 685 w 743"/>
              <a:gd name="T81" fmla="*/ 147 h 572"/>
              <a:gd name="T82" fmla="*/ 695 w 743"/>
              <a:gd name="T83" fmla="*/ 139 h 572"/>
              <a:gd name="T84" fmla="*/ 694 w 743"/>
              <a:gd name="T85" fmla="*/ 150 h 572"/>
              <a:gd name="T86" fmla="*/ 689 w 743"/>
              <a:gd name="T87" fmla="*/ 154 h 572"/>
              <a:gd name="T88" fmla="*/ 686 w 743"/>
              <a:gd name="T89" fmla="*/ 165 h 572"/>
              <a:gd name="T90" fmla="*/ 703 w 743"/>
              <a:gd name="T91" fmla="*/ 169 h 572"/>
              <a:gd name="T92" fmla="*/ 718 w 743"/>
              <a:gd name="T93" fmla="*/ 171 h 572"/>
              <a:gd name="T94" fmla="*/ 725 w 743"/>
              <a:gd name="T95" fmla="*/ 179 h 572"/>
              <a:gd name="T96" fmla="*/ 732 w 743"/>
              <a:gd name="T97" fmla="*/ 173 h 572"/>
              <a:gd name="T98" fmla="*/ 742 w 743"/>
              <a:gd name="T99" fmla="*/ 172 h 572"/>
              <a:gd name="T100" fmla="*/ 740 w 743"/>
              <a:gd name="T101" fmla="*/ 189 h 572"/>
              <a:gd name="T102" fmla="*/ 728 w 743"/>
              <a:gd name="T103" fmla="*/ 208 h 572"/>
              <a:gd name="T104" fmla="*/ 716 w 743"/>
              <a:gd name="T105" fmla="*/ 259 h 572"/>
              <a:gd name="T106" fmla="*/ 719 w 743"/>
              <a:gd name="T107" fmla="*/ 324 h 572"/>
              <a:gd name="T108" fmla="*/ 679 w 743"/>
              <a:gd name="T109" fmla="*/ 381 h 572"/>
              <a:gd name="T110" fmla="*/ 539 w 743"/>
              <a:gd name="T111" fmla="*/ 452 h 572"/>
              <a:gd name="T112" fmla="*/ 422 w 743"/>
              <a:gd name="T113" fmla="*/ 559 h 572"/>
              <a:gd name="T114" fmla="*/ 414 w 743"/>
              <a:gd name="T115" fmla="*/ 564 h 572"/>
              <a:gd name="T116" fmla="*/ 407 w 743"/>
              <a:gd name="T117" fmla="*/ 569 h 5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43"/>
              <a:gd name="T178" fmla="*/ 0 h 572"/>
              <a:gd name="T179" fmla="*/ 743 w 743"/>
              <a:gd name="T180" fmla="*/ 572 h 5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43" h="572">
                <a:moveTo>
                  <a:pt x="399" y="562"/>
                </a:moveTo>
                <a:lnTo>
                  <a:pt x="397" y="556"/>
                </a:lnTo>
                <a:lnTo>
                  <a:pt x="394" y="550"/>
                </a:lnTo>
                <a:lnTo>
                  <a:pt x="391" y="543"/>
                </a:lnTo>
                <a:lnTo>
                  <a:pt x="386" y="537"/>
                </a:lnTo>
                <a:lnTo>
                  <a:pt x="381" y="530"/>
                </a:lnTo>
                <a:lnTo>
                  <a:pt x="376" y="523"/>
                </a:lnTo>
                <a:lnTo>
                  <a:pt x="371" y="516"/>
                </a:lnTo>
                <a:lnTo>
                  <a:pt x="368" y="510"/>
                </a:lnTo>
                <a:lnTo>
                  <a:pt x="364" y="502"/>
                </a:lnTo>
                <a:lnTo>
                  <a:pt x="362" y="493"/>
                </a:lnTo>
                <a:lnTo>
                  <a:pt x="362" y="485"/>
                </a:lnTo>
                <a:lnTo>
                  <a:pt x="364" y="477"/>
                </a:lnTo>
                <a:lnTo>
                  <a:pt x="370" y="476"/>
                </a:lnTo>
                <a:lnTo>
                  <a:pt x="377" y="476"/>
                </a:lnTo>
                <a:lnTo>
                  <a:pt x="384" y="475"/>
                </a:lnTo>
                <a:lnTo>
                  <a:pt x="391" y="474"/>
                </a:lnTo>
                <a:lnTo>
                  <a:pt x="396" y="473"/>
                </a:lnTo>
                <a:lnTo>
                  <a:pt x="403" y="471"/>
                </a:lnTo>
                <a:lnTo>
                  <a:pt x="409" y="468"/>
                </a:lnTo>
                <a:lnTo>
                  <a:pt x="415" y="466"/>
                </a:lnTo>
                <a:lnTo>
                  <a:pt x="420" y="462"/>
                </a:lnTo>
                <a:lnTo>
                  <a:pt x="425" y="458"/>
                </a:lnTo>
                <a:lnTo>
                  <a:pt x="430" y="453"/>
                </a:lnTo>
                <a:lnTo>
                  <a:pt x="434" y="448"/>
                </a:lnTo>
                <a:lnTo>
                  <a:pt x="427" y="445"/>
                </a:lnTo>
                <a:lnTo>
                  <a:pt x="422" y="444"/>
                </a:lnTo>
                <a:lnTo>
                  <a:pt x="415" y="444"/>
                </a:lnTo>
                <a:lnTo>
                  <a:pt x="408" y="446"/>
                </a:lnTo>
                <a:lnTo>
                  <a:pt x="401" y="448"/>
                </a:lnTo>
                <a:lnTo>
                  <a:pt x="395" y="451"/>
                </a:lnTo>
                <a:lnTo>
                  <a:pt x="387" y="453"/>
                </a:lnTo>
                <a:lnTo>
                  <a:pt x="380" y="456"/>
                </a:lnTo>
                <a:lnTo>
                  <a:pt x="373" y="457"/>
                </a:lnTo>
                <a:lnTo>
                  <a:pt x="366" y="458"/>
                </a:lnTo>
                <a:lnTo>
                  <a:pt x="360" y="457"/>
                </a:lnTo>
                <a:lnTo>
                  <a:pt x="353" y="456"/>
                </a:lnTo>
                <a:lnTo>
                  <a:pt x="353" y="341"/>
                </a:lnTo>
                <a:lnTo>
                  <a:pt x="354" y="340"/>
                </a:lnTo>
                <a:lnTo>
                  <a:pt x="355" y="338"/>
                </a:lnTo>
                <a:lnTo>
                  <a:pt x="356" y="336"/>
                </a:lnTo>
                <a:lnTo>
                  <a:pt x="357" y="335"/>
                </a:lnTo>
                <a:lnTo>
                  <a:pt x="360" y="334"/>
                </a:lnTo>
                <a:lnTo>
                  <a:pt x="361" y="332"/>
                </a:lnTo>
                <a:lnTo>
                  <a:pt x="363" y="330"/>
                </a:lnTo>
                <a:lnTo>
                  <a:pt x="364" y="329"/>
                </a:lnTo>
                <a:lnTo>
                  <a:pt x="365" y="327"/>
                </a:lnTo>
                <a:lnTo>
                  <a:pt x="366" y="326"/>
                </a:lnTo>
                <a:lnTo>
                  <a:pt x="368" y="324"/>
                </a:lnTo>
                <a:lnTo>
                  <a:pt x="369" y="321"/>
                </a:lnTo>
                <a:lnTo>
                  <a:pt x="362" y="320"/>
                </a:lnTo>
                <a:lnTo>
                  <a:pt x="356" y="320"/>
                </a:lnTo>
                <a:lnTo>
                  <a:pt x="350" y="321"/>
                </a:lnTo>
                <a:lnTo>
                  <a:pt x="345" y="322"/>
                </a:lnTo>
                <a:lnTo>
                  <a:pt x="339" y="325"/>
                </a:lnTo>
                <a:lnTo>
                  <a:pt x="333" y="328"/>
                </a:lnTo>
                <a:lnTo>
                  <a:pt x="327" y="330"/>
                </a:lnTo>
                <a:lnTo>
                  <a:pt x="322" y="334"/>
                </a:lnTo>
                <a:lnTo>
                  <a:pt x="316" y="337"/>
                </a:lnTo>
                <a:lnTo>
                  <a:pt x="310" y="340"/>
                </a:lnTo>
                <a:lnTo>
                  <a:pt x="304" y="343"/>
                </a:lnTo>
                <a:lnTo>
                  <a:pt x="300" y="344"/>
                </a:lnTo>
                <a:lnTo>
                  <a:pt x="307" y="359"/>
                </a:lnTo>
                <a:lnTo>
                  <a:pt x="291" y="373"/>
                </a:lnTo>
                <a:lnTo>
                  <a:pt x="272" y="387"/>
                </a:lnTo>
                <a:lnTo>
                  <a:pt x="254" y="397"/>
                </a:lnTo>
                <a:lnTo>
                  <a:pt x="234" y="407"/>
                </a:lnTo>
                <a:lnTo>
                  <a:pt x="214" y="418"/>
                </a:lnTo>
                <a:lnTo>
                  <a:pt x="192" y="425"/>
                </a:lnTo>
                <a:lnTo>
                  <a:pt x="169" y="430"/>
                </a:lnTo>
                <a:lnTo>
                  <a:pt x="146" y="435"/>
                </a:lnTo>
                <a:lnTo>
                  <a:pt x="123" y="437"/>
                </a:lnTo>
                <a:lnTo>
                  <a:pt x="99" y="436"/>
                </a:lnTo>
                <a:lnTo>
                  <a:pt x="75" y="434"/>
                </a:lnTo>
                <a:lnTo>
                  <a:pt x="50" y="428"/>
                </a:lnTo>
                <a:lnTo>
                  <a:pt x="49" y="425"/>
                </a:lnTo>
                <a:lnTo>
                  <a:pt x="47" y="422"/>
                </a:lnTo>
                <a:lnTo>
                  <a:pt x="45" y="421"/>
                </a:lnTo>
                <a:lnTo>
                  <a:pt x="42" y="420"/>
                </a:lnTo>
                <a:lnTo>
                  <a:pt x="40" y="420"/>
                </a:lnTo>
                <a:lnTo>
                  <a:pt x="37" y="420"/>
                </a:lnTo>
                <a:lnTo>
                  <a:pt x="33" y="420"/>
                </a:lnTo>
                <a:lnTo>
                  <a:pt x="30" y="420"/>
                </a:lnTo>
                <a:lnTo>
                  <a:pt x="26" y="419"/>
                </a:lnTo>
                <a:lnTo>
                  <a:pt x="24" y="418"/>
                </a:lnTo>
                <a:lnTo>
                  <a:pt x="21" y="417"/>
                </a:lnTo>
                <a:lnTo>
                  <a:pt x="19" y="414"/>
                </a:lnTo>
                <a:lnTo>
                  <a:pt x="14" y="410"/>
                </a:lnTo>
                <a:lnTo>
                  <a:pt x="9" y="405"/>
                </a:lnTo>
                <a:lnTo>
                  <a:pt x="7" y="400"/>
                </a:lnTo>
                <a:lnTo>
                  <a:pt x="3" y="395"/>
                </a:lnTo>
                <a:lnTo>
                  <a:pt x="2" y="388"/>
                </a:lnTo>
                <a:lnTo>
                  <a:pt x="1" y="383"/>
                </a:lnTo>
                <a:lnTo>
                  <a:pt x="0" y="376"/>
                </a:lnTo>
                <a:lnTo>
                  <a:pt x="0" y="369"/>
                </a:lnTo>
                <a:lnTo>
                  <a:pt x="0" y="363"/>
                </a:lnTo>
                <a:lnTo>
                  <a:pt x="0" y="357"/>
                </a:lnTo>
                <a:lnTo>
                  <a:pt x="0" y="350"/>
                </a:lnTo>
                <a:lnTo>
                  <a:pt x="0" y="344"/>
                </a:lnTo>
                <a:lnTo>
                  <a:pt x="10" y="316"/>
                </a:lnTo>
                <a:lnTo>
                  <a:pt x="25" y="289"/>
                </a:lnTo>
                <a:lnTo>
                  <a:pt x="42" y="266"/>
                </a:lnTo>
                <a:lnTo>
                  <a:pt x="63" y="244"/>
                </a:lnTo>
                <a:lnTo>
                  <a:pt x="85" y="224"/>
                </a:lnTo>
                <a:lnTo>
                  <a:pt x="109" y="205"/>
                </a:lnTo>
                <a:lnTo>
                  <a:pt x="133" y="187"/>
                </a:lnTo>
                <a:lnTo>
                  <a:pt x="158" y="167"/>
                </a:lnTo>
                <a:lnTo>
                  <a:pt x="183" y="149"/>
                </a:lnTo>
                <a:lnTo>
                  <a:pt x="207" y="128"/>
                </a:lnTo>
                <a:lnTo>
                  <a:pt x="229" y="108"/>
                </a:lnTo>
                <a:lnTo>
                  <a:pt x="249" y="84"/>
                </a:lnTo>
                <a:lnTo>
                  <a:pt x="307" y="31"/>
                </a:lnTo>
                <a:lnTo>
                  <a:pt x="304" y="42"/>
                </a:lnTo>
                <a:lnTo>
                  <a:pt x="302" y="55"/>
                </a:lnTo>
                <a:lnTo>
                  <a:pt x="300" y="66"/>
                </a:lnTo>
                <a:lnTo>
                  <a:pt x="299" y="80"/>
                </a:lnTo>
                <a:lnTo>
                  <a:pt x="298" y="93"/>
                </a:lnTo>
                <a:lnTo>
                  <a:pt x="298" y="105"/>
                </a:lnTo>
                <a:lnTo>
                  <a:pt x="298" y="118"/>
                </a:lnTo>
                <a:lnTo>
                  <a:pt x="299" y="131"/>
                </a:lnTo>
                <a:lnTo>
                  <a:pt x="301" y="143"/>
                </a:lnTo>
                <a:lnTo>
                  <a:pt x="304" y="156"/>
                </a:lnTo>
                <a:lnTo>
                  <a:pt x="308" y="166"/>
                </a:lnTo>
                <a:lnTo>
                  <a:pt x="315" y="177"/>
                </a:lnTo>
                <a:lnTo>
                  <a:pt x="323" y="171"/>
                </a:lnTo>
                <a:lnTo>
                  <a:pt x="330" y="164"/>
                </a:lnTo>
                <a:lnTo>
                  <a:pt x="337" y="156"/>
                </a:lnTo>
                <a:lnTo>
                  <a:pt x="341" y="147"/>
                </a:lnTo>
                <a:lnTo>
                  <a:pt x="345" y="136"/>
                </a:lnTo>
                <a:lnTo>
                  <a:pt x="348" y="126"/>
                </a:lnTo>
                <a:lnTo>
                  <a:pt x="350" y="115"/>
                </a:lnTo>
                <a:lnTo>
                  <a:pt x="353" y="103"/>
                </a:lnTo>
                <a:lnTo>
                  <a:pt x="355" y="92"/>
                </a:lnTo>
                <a:lnTo>
                  <a:pt x="356" y="80"/>
                </a:lnTo>
                <a:lnTo>
                  <a:pt x="358" y="69"/>
                </a:lnTo>
                <a:lnTo>
                  <a:pt x="361" y="57"/>
                </a:lnTo>
                <a:lnTo>
                  <a:pt x="591" y="65"/>
                </a:lnTo>
                <a:lnTo>
                  <a:pt x="588" y="70"/>
                </a:lnTo>
                <a:lnTo>
                  <a:pt x="586" y="73"/>
                </a:lnTo>
                <a:lnTo>
                  <a:pt x="584" y="78"/>
                </a:lnTo>
                <a:lnTo>
                  <a:pt x="582" y="81"/>
                </a:lnTo>
                <a:lnTo>
                  <a:pt x="580" y="86"/>
                </a:lnTo>
                <a:lnTo>
                  <a:pt x="579" y="90"/>
                </a:lnTo>
                <a:lnTo>
                  <a:pt x="577" y="94"/>
                </a:lnTo>
                <a:lnTo>
                  <a:pt x="577" y="98"/>
                </a:lnTo>
                <a:lnTo>
                  <a:pt x="576" y="103"/>
                </a:lnTo>
                <a:lnTo>
                  <a:pt x="576" y="107"/>
                </a:lnTo>
                <a:lnTo>
                  <a:pt x="577" y="111"/>
                </a:lnTo>
                <a:lnTo>
                  <a:pt x="579" y="115"/>
                </a:lnTo>
                <a:lnTo>
                  <a:pt x="587" y="115"/>
                </a:lnTo>
                <a:lnTo>
                  <a:pt x="591" y="103"/>
                </a:lnTo>
                <a:lnTo>
                  <a:pt x="595" y="92"/>
                </a:lnTo>
                <a:lnTo>
                  <a:pt x="600" y="79"/>
                </a:lnTo>
                <a:lnTo>
                  <a:pt x="604" y="66"/>
                </a:lnTo>
                <a:lnTo>
                  <a:pt x="610" y="55"/>
                </a:lnTo>
                <a:lnTo>
                  <a:pt x="616" y="42"/>
                </a:lnTo>
                <a:lnTo>
                  <a:pt x="622" y="32"/>
                </a:lnTo>
                <a:lnTo>
                  <a:pt x="630" y="23"/>
                </a:lnTo>
                <a:lnTo>
                  <a:pt x="638" y="13"/>
                </a:lnTo>
                <a:lnTo>
                  <a:pt x="647" y="8"/>
                </a:lnTo>
                <a:lnTo>
                  <a:pt x="657" y="3"/>
                </a:lnTo>
                <a:lnTo>
                  <a:pt x="670" y="0"/>
                </a:lnTo>
                <a:lnTo>
                  <a:pt x="689" y="26"/>
                </a:lnTo>
                <a:lnTo>
                  <a:pt x="690" y="39"/>
                </a:lnTo>
                <a:lnTo>
                  <a:pt x="693" y="51"/>
                </a:lnTo>
                <a:lnTo>
                  <a:pt x="693" y="64"/>
                </a:lnTo>
                <a:lnTo>
                  <a:pt x="693" y="77"/>
                </a:lnTo>
                <a:lnTo>
                  <a:pt x="693" y="89"/>
                </a:lnTo>
                <a:lnTo>
                  <a:pt x="690" y="101"/>
                </a:lnTo>
                <a:lnTo>
                  <a:pt x="687" y="112"/>
                </a:lnTo>
                <a:lnTo>
                  <a:pt x="681" y="123"/>
                </a:lnTo>
                <a:lnTo>
                  <a:pt x="676" y="132"/>
                </a:lnTo>
                <a:lnTo>
                  <a:pt x="666" y="140"/>
                </a:lnTo>
                <a:lnTo>
                  <a:pt x="656" y="146"/>
                </a:lnTo>
                <a:lnTo>
                  <a:pt x="645" y="149"/>
                </a:lnTo>
                <a:lnTo>
                  <a:pt x="640" y="150"/>
                </a:lnTo>
                <a:lnTo>
                  <a:pt x="636" y="151"/>
                </a:lnTo>
                <a:lnTo>
                  <a:pt x="633" y="151"/>
                </a:lnTo>
                <a:lnTo>
                  <a:pt x="630" y="152"/>
                </a:lnTo>
                <a:lnTo>
                  <a:pt x="626" y="152"/>
                </a:lnTo>
                <a:lnTo>
                  <a:pt x="623" y="154"/>
                </a:lnTo>
                <a:lnTo>
                  <a:pt x="618" y="155"/>
                </a:lnTo>
                <a:lnTo>
                  <a:pt x="615" y="155"/>
                </a:lnTo>
                <a:lnTo>
                  <a:pt x="611" y="156"/>
                </a:lnTo>
                <a:lnTo>
                  <a:pt x="608" y="158"/>
                </a:lnTo>
                <a:lnTo>
                  <a:pt x="604" y="159"/>
                </a:lnTo>
                <a:lnTo>
                  <a:pt x="602" y="160"/>
                </a:lnTo>
                <a:lnTo>
                  <a:pt x="605" y="169"/>
                </a:lnTo>
                <a:lnTo>
                  <a:pt x="610" y="173"/>
                </a:lnTo>
                <a:lnTo>
                  <a:pt x="616" y="175"/>
                </a:lnTo>
                <a:lnTo>
                  <a:pt x="622" y="177"/>
                </a:lnTo>
                <a:lnTo>
                  <a:pt x="628" y="177"/>
                </a:lnTo>
                <a:lnTo>
                  <a:pt x="635" y="174"/>
                </a:lnTo>
                <a:lnTo>
                  <a:pt x="642" y="172"/>
                </a:lnTo>
                <a:lnTo>
                  <a:pt x="649" y="169"/>
                </a:lnTo>
                <a:lnTo>
                  <a:pt x="655" y="166"/>
                </a:lnTo>
                <a:lnTo>
                  <a:pt x="662" y="163"/>
                </a:lnTo>
                <a:lnTo>
                  <a:pt x="669" y="159"/>
                </a:lnTo>
                <a:lnTo>
                  <a:pt x="674" y="157"/>
                </a:lnTo>
                <a:lnTo>
                  <a:pt x="676" y="156"/>
                </a:lnTo>
                <a:lnTo>
                  <a:pt x="678" y="155"/>
                </a:lnTo>
                <a:lnTo>
                  <a:pt x="679" y="152"/>
                </a:lnTo>
                <a:lnTo>
                  <a:pt x="681" y="150"/>
                </a:lnTo>
                <a:lnTo>
                  <a:pt x="684" y="149"/>
                </a:lnTo>
                <a:lnTo>
                  <a:pt x="685" y="147"/>
                </a:lnTo>
                <a:lnTo>
                  <a:pt x="687" y="144"/>
                </a:lnTo>
                <a:lnTo>
                  <a:pt x="688" y="143"/>
                </a:lnTo>
                <a:lnTo>
                  <a:pt x="690" y="141"/>
                </a:lnTo>
                <a:lnTo>
                  <a:pt x="693" y="140"/>
                </a:lnTo>
                <a:lnTo>
                  <a:pt x="695" y="139"/>
                </a:lnTo>
                <a:lnTo>
                  <a:pt x="697" y="138"/>
                </a:lnTo>
                <a:lnTo>
                  <a:pt x="697" y="149"/>
                </a:lnTo>
                <a:lnTo>
                  <a:pt x="696" y="149"/>
                </a:lnTo>
                <a:lnTo>
                  <a:pt x="695" y="149"/>
                </a:lnTo>
                <a:lnTo>
                  <a:pt x="694" y="150"/>
                </a:lnTo>
                <a:lnTo>
                  <a:pt x="693" y="150"/>
                </a:lnTo>
                <a:lnTo>
                  <a:pt x="692" y="151"/>
                </a:lnTo>
                <a:lnTo>
                  <a:pt x="690" y="151"/>
                </a:lnTo>
                <a:lnTo>
                  <a:pt x="689" y="152"/>
                </a:lnTo>
                <a:lnTo>
                  <a:pt x="689" y="154"/>
                </a:lnTo>
                <a:lnTo>
                  <a:pt x="688" y="155"/>
                </a:lnTo>
                <a:lnTo>
                  <a:pt x="687" y="156"/>
                </a:lnTo>
                <a:lnTo>
                  <a:pt x="686" y="157"/>
                </a:lnTo>
                <a:lnTo>
                  <a:pt x="686" y="165"/>
                </a:lnTo>
                <a:lnTo>
                  <a:pt x="689" y="169"/>
                </a:lnTo>
                <a:lnTo>
                  <a:pt x="693" y="170"/>
                </a:lnTo>
                <a:lnTo>
                  <a:pt x="696" y="170"/>
                </a:lnTo>
                <a:lnTo>
                  <a:pt x="700" y="169"/>
                </a:lnTo>
                <a:lnTo>
                  <a:pt x="703" y="169"/>
                </a:lnTo>
                <a:lnTo>
                  <a:pt x="707" y="167"/>
                </a:lnTo>
                <a:lnTo>
                  <a:pt x="710" y="167"/>
                </a:lnTo>
                <a:lnTo>
                  <a:pt x="713" y="167"/>
                </a:lnTo>
                <a:lnTo>
                  <a:pt x="716" y="169"/>
                </a:lnTo>
                <a:lnTo>
                  <a:pt x="718" y="171"/>
                </a:lnTo>
                <a:lnTo>
                  <a:pt x="719" y="174"/>
                </a:lnTo>
                <a:lnTo>
                  <a:pt x="722" y="180"/>
                </a:lnTo>
                <a:lnTo>
                  <a:pt x="723" y="180"/>
                </a:lnTo>
                <a:lnTo>
                  <a:pt x="724" y="179"/>
                </a:lnTo>
                <a:lnTo>
                  <a:pt x="725" y="179"/>
                </a:lnTo>
                <a:lnTo>
                  <a:pt x="726" y="178"/>
                </a:lnTo>
                <a:lnTo>
                  <a:pt x="728" y="177"/>
                </a:lnTo>
                <a:lnTo>
                  <a:pt x="730" y="175"/>
                </a:lnTo>
                <a:lnTo>
                  <a:pt x="731" y="174"/>
                </a:lnTo>
                <a:lnTo>
                  <a:pt x="732" y="173"/>
                </a:lnTo>
                <a:lnTo>
                  <a:pt x="734" y="172"/>
                </a:lnTo>
                <a:lnTo>
                  <a:pt x="735" y="171"/>
                </a:lnTo>
                <a:lnTo>
                  <a:pt x="738" y="170"/>
                </a:lnTo>
                <a:lnTo>
                  <a:pt x="740" y="169"/>
                </a:lnTo>
                <a:lnTo>
                  <a:pt x="742" y="172"/>
                </a:lnTo>
                <a:lnTo>
                  <a:pt x="743" y="175"/>
                </a:lnTo>
                <a:lnTo>
                  <a:pt x="743" y="179"/>
                </a:lnTo>
                <a:lnTo>
                  <a:pt x="743" y="182"/>
                </a:lnTo>
                <a:lnTo>
                  <a:pt x="742" y="186"/>
                </a:lnTo>
                <a:lnTo>
                  <a:pt x="740" y="189"/>
                </a:lnTo>
                <a:lnTo>
                  <a:pt x="738" y="193"/>
                </a:lnTo>
                <a:lnTo>
                  <a:pt x="735" y="196"/>
                </a:lnTo>
                <a:lnTo>
                  <a:pt x="733" y="201"/>
                </a:lnTo>
                <a:lnTo>
                  <a:pt x="731" y="204"/>
                </a:lnTo>
                <a:lnTo>
                  <a:pt x="728" y="208"/>
                </a:lnTo>
                <a:lnTo>
                  <a:pt x="727" y="210"/>
                </a:lnTo>
                <a:lnTo>
                  <a:pt x="724" y="222"/>
                </a:lnTo>
                <a:lnTo>
                  <a:pt x="720" y="234"/>
                </a:lnTo>
                <a:lnTo>
                  <a:pt x="718" y="247"/>
                </a:lnTo>
                <a:lnTo>
                  <a:pt x="716" y="259"/>
                </a:lnTo>
                <a:lnTo>
                  <a:pt x="715" y="273"/>
                </a:lnTo>
                <a:lnTo>
                  <a:pt x="715" y="286"/>
                </a:lnTo>
                <a:lnTo>
                  <a:pt x="715" y="298"/>
                </a:lnTo>
                <a:lnTo>
                  <a:pt x="716" y="311"/>
                </a:lnTo>
                <a:lnTo>
                  <a:pt x="719" y="324"/>
                </a:lnTo>
                <a:lnTo>
                  <a:pt x="723" y="335"/>
                </a:lnTo>
                <a:lnTo>
                  <a:pt x="728" y="347"/>
                </a:lnTo>
                <a:lnTo>
                  <a:pt x="735" y="357"/>
                </a:lnTo>
                <a:lnTo>
                  <a:pt x="707" y="368"/>
                </a:lnTo>
                <a:lnTo>
                  <a:pt x="679" y="381"/>
                </a:lnTo>
                <a:lnTo>
                  <a:pt x="650" y="392"/>
                </a:lnTo>
                <a:lnTo>
                  <a:pt x="622" y="405"/>
                </a:lnTo>
                <a:lnTo>
                  <a:pt x="594" y="420"/>
                </a:lnTo>
                <a:lnTo>
                  <a:pt x="566" y="435"/>
                </a:lnTo>
                <a:lnTo>
                  <a:pt x="539" y="452"/>
                </a:lnTo>
                <a:lnTo>
                  <a:pt x="514" y="471"/>
                </a:lnTo>
                <a:lnTo>
                  <a:pt x="488" y="490"/>
                </a:lnTo>
                <a:lnTo>
                  <a:pt x="464" y="511"/>
                </a:lnTo>
                <a:lnTo>
                  <a:pt x="442" y="534"/>
                </a:lnTo>
                <a:lnTo>
                  <a:pt x="422" y="559"/>
                </a:lnTo>
                <a:lnTo>
                  <a:pt x="419" y="559"/>
                </a:lnTo>
                <a:lnTo>
                  <a:pt x="418" y="560"/>
                </a:lnTo>
                <a:lnTo>
                  <a:pt x="417" y="561"/>
                </a:lnTo>
                <a:lnTo>
                  <a:pt x="416" y="562"/>
                </a:lnTo>
                <a:lnTo>
                  <a:pt x="414" y="564"/>
                </a:lnTo>
                <a:lnTo>
                  <a:pt x="412" y="565"/>
                </a:lnTo>
                <a:lnTo>
                  <a:pt x="411" y="566"/>
                </a:lnTo>
                <a:lnTo>
                  <a:pt x="410" y="567"/>
                </a:lnTo>
                <a:lnTo>
                  <a:pt x="408" y="568"/>
                </a:lnTo>
                <a:lnTo>
                  <a:pt x="407" y="569"/>
                </a:lnTo>
                <a:lnTo>
                  <a:pt x="406" y="570"/>
                </a:lnTo>
                <a:lnTo>
                  <a:pt x="404" y="572"/>
                </a:lnTo>
                <a:lnTo>
                  <a:pt x="399" y="562"/>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7" name="Freeform 49"/>
          <p:cNvSpPr>
            <a:spLocks/>
          </p:cNvSpPr>
          <p:nvPr/>
        </p:nvSpPr>
        <p:spPr bwMode="auto">
          <a:xfrm>
            <a:off x="8186739" y="4495800"/>
            <a:ext cx="58737" cy="65088"/>
          </a:xfrm>
          <a:custGeom>
            <a:avLst/>
            <a:gdLst>
              <a:gd name="T0" fmla="*/ 74 w 74"/>
              <a:gd name="T1" fmla="*/ 0 h 80"/>
              <a:gd name="T2" fmla="*/ 69 w 74"/>
              <a:gd name="T3" fmla="*/ 8 h 80"/>
              <a:gd name="T4" fmla="*/ 63 w 74"/>
              <a:gd name="T5" fmla="*/ 15 h 80"/>
              <a:gd name="T6" fmla="*/ 59 w 74"/>
              <a:gd name="T7" fmla="*/ 22 h 80"/>
              <a:gd name="T8" fmla="*/ 53 w 74"/>
              <a:gd name="T9" fmla="*/ 30 h 80"/>
              <a:gd name="T10" fmla="*/ 47 w 74"/>
              <a:gd name="T11" fmla="*/ 36 h 80"/>
              <a:gd name="T12" fmla="*/ 40 w 74"/>
              <a:gd name="T13" fmla="*/ 43 h 80"/>
              <a:gd name="T14" fmla="*/ 34 w 74"/>
              <a:gd name="T15" fmla="*/ 50 h 80"/>
              <a:gd name="T16" fmla="*/ 29 w 74"/>
              <a:gd name="T17" fmla="*/ 56 h 80"/>
              <a:gd name="T18" fmla="*/ 23 w 74"/>
              <a:gd name="T19" fmla="*/ 63 h 80"/>
              <a:gd name="T20" fmla="*/ 17 w 74"/>
              <a:gd name="T21" fmla="*/ 69 h 80"/>
              <a:gd name="T22" fmla="*/ 13 w 74"/>
              <a:gd name="T23" fmla="*/ 76 h 80"/>
              <a:gd name="T24" fmla="*/ 8 w 74"/>
              <a:gd name="T25" fmla="*/ 80 h 80"/>
              <a:gd name="T26" fmla="*/ 5 w 74"/>
              <a:gd name="T27" fmla="*/ 78 h 80"/>
              <a:gd name="T28" fmla="*/ 1 w 74"/>
              <a:gd name="T29" fmla="*/ 73 h 80"/>
              <a:gd name="T30" fmla="*/ 0 w 74"/>
              <a:gd name="T31" fmla="*/ 70 h 80"/>
              <a:gd name="T32" fmla="*/ 0 w 74"/>
              <a:gd name="T33" fmla="*/ 66 h 80"/>
              <a:gd name="T34" fmla="*/ 0 w 74"/>
              <a:gd name="T35" fmla="*/ 62 h 80"/>
              <a:gd name="T36" fmla="*/ 1 w 74"/>
              <a:gd name="T37" fmla="*/ 57 h 80"/>
              <a:gd name="T38" fmla="*/ 2 w 74"/>
              <a:gd name="T39" fmla="*/ 54 h 80"/>
              <a:gd name="T40" fmla="*/ 3 w 74"/>
              <a:gd name="T41" fmla="*/ 49 h 80"/>
              <a:gd name="T42" fmla="*/ 6 w 74"/>
              <a:gd name="T43" fmla="*/ 46 h 80"/>
              <a:gd name="T44" fmla="*/ 8 w 74"/>
              <a:gd name="T45" fmla="*/ 42 h 80"/>
              <a:gd name="T46" fmla="*/ 10 w 74"/>
              <a:gd name="T47" fmla="*/ 38 h 80"/>
              <a:gd name="T48" fmla="*/ 13 w 74"/>
              <a:gd name="T49" fmla="*/ 34 h 80"/>
              <a:gd name="T50" fmla="*/ 16 w 74"/>
              <a:gd name="T51" fmla="*/ 30 h 80"/>
              <a:gd name="T52" fmla="*/ 21 w 74"/>
              <a:gd name="T53" fmla="*/ 25 h 80"/>
              <a:gd name="T54" fmla="*/ 25 w 74"/>
              <a:gd name="T55" fmla="*/ 22 h 80"/>
              <a:gd name="T56" fmla="*/ 30 w 74"/>
              <a:gd name="T57" fmla="*/ 17 h 80"/>
              <a:gd name="T58" fmla="*/ 34 w 74"/>
              <a:gd name="T59" fmla="*/ 13 h 80"/>
              <a:gd name="T60" fmla="*/ 39 w 74"/>
              <a:gd name="T61" fmla="*/ 10 h 80"/>
              <a:gd name="T62" fmla="*/ 44 w 74"/>
              <a:gd name="T63" fmla="*/ 8 h 80"/>
              <a:gd name="T64" fmla="*/ 49 w 74"/>
              <a:gd name="T65" fmla="*/ 4 h 80"/>
              <a:gd name="T66" fmla="*/ 55 w 74"/>
              <a:gd name="T67" fmla="*/ 3 h 80"/>
              <a:gd name="T68" fmla="*/ 61 w 74"/>
              <a:gd name="T69" fmla="*/ 2 h 80"/>
              <a:gd name="T70" fmla="*/ 67 w 74"/>
              <a:gd name="T71" fmla="*/ 1 h 80"/>
              <a:gd name="T72" fmla="*/ 74 w 74"/>
              <a:gd name="T73" fmla="*/ 0 h 80"/>
              <a:gd name="T74" fmla="*/ 74 w 74"/>
              <a:gd name="T75" fmla="*/ 0 h 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4"/>
              <a:gd name="T115" fmla="*/ 0 h 80"/>
              <a:gd name="T116" fmla="*/ 74 w 74"/>
              <a:gd name="T117" fmla="*/ 80 h 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4" h="80">
                <a:moveTo>
                  <a:pt x="74" y="0"/>
                </a:moveTo>
                <a:lnTo>
                  <a:pt x="69" y="8"/>
                </a:lnTo>
                <a:lnTo>
                  <a:pt x="63" y="15"/>
                </a:lnTo>
                <a:lnTo>
                  <a:pt x="59" y="22"/>
                </a:lnTo>
                <a:lnTo>
                  <a:pt x="53" y="30"/>
                </a:lnTo>
                <a:lnTo>
                  <a:pt x="47" y="36"/>
                </a:lnTo>
                <a:lnTo>
                  <a:pt x="40" y="43"/>
                </a:lnTo>
                <a:lnTo>
                  <a:pt x="34" y="50"/>
                </a:lnTo>
                <a:lnTo>
                  <a:pt x="29" y="56"/>
                </a:lnTo>
                <a:lnTo>
                  <a:pt x="23" y="63"/>
                </a:lnTo>
                <a:lnTo>
                  <a:pt x="17" y="69"/>
                </a:lnTo>
                <a:lnTo>
                  <a:pt x="13" y="76"/>
                </a:lnTo>
                <a:lnTo>
                  <a:pt x="8" y="80"/>
                </a:lnTo>
                <a:lnTo>
                  <a:pt x="5" y="78"/>
                </a:lnTo>
                <a:lnTo>
                  <a:pt x="1" y="73"/>
                </a:lnTo>
                <a:lnTo>
                  <a:pt x="0" y="70"/>
                </a:lnTo>
                <a:lnTo>
                  <a:pt x="0" y="66"/>
                </a:lnTo>
                <a:lnTo>
                  <a:pt x="0" y="62"/>
                </a:lnTo>
                <a:lnTo>
                  <a:pt x="1" y="57"/>
                </a:lnTo>
                <a:lnTo>
                  <a:pt x="2" y="54"/>
                </a:lnTo>
                <a:lnTo>
                  <a:pt x="3" y="49"/>
                </a:lnTo>
                <a:lnTo>
                  <a:pt x="6" y="46"/>
                </a:lnTo>
                <a:lnTo>
                  <a:pt x="8" y="42"/>
                </a:lnTo>
                <a:lnTo>
                  <a:pt x="10" y="38"/>
                </a:lnTo>
                <a:lnTo>
                  <a:pt x="13" y="34"/>
                </a:lnTo>
                <a:lnTo>
                  <a:pt x="16" y="30"/>
                </a:lnTo>
                <a:lnTo>
                  <a:pt x="21" y="25"/>
                </a:lnTo>
                <a:lnTo>
                  <a:pt x="25" y="22"/>
                </a:lnTo>
                <a:lnTo>
                  <a:pt x="30" y="17"/>
                </a:lnTo>
                <a:lnTo>
                  <a:pt x="34" y="13"/>
                </a:lnTo>
                <a:lnTo>
                  <a:pt x="39" y="10"/>
                </a:lnTo>
                <a:lnTo>
                  <a:pt x="44" y="8"/>
                </a:lnTo>
                <a:lnTo>
                  <a:pt x="49" y="4"/>
                </a:lnTo>
                <a:lnTo>
                  <a:pt x="55" y="3"/>
                </a:lnTo>
                <a:lnTo>
                  <a:pt x="61" y="2"/>
                </a:lnTo>
                <a:lnTo>
                  <a:pt x="67" y="1"/>
                </a:lnTo>
                <a:lnTo>
                  <a:pt x="74" y="0"/>
                </a:lnTo>
                <a:close/>
              </a:path>
            </a:pathLst>
          </a:cu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8" name="Freeform 50"/>
          <p:cNvSpPr>
            <a:spLocks/>
          </p:cNvSpPr>
          <p:nvPr/>
        </p:nvSpPr>
        <p:spPr bwMode="auto">
          <a:xfrm>
            <a:off x="8275638" y="4508500"/>
            <a:ext cx="50800" cy="71438"/>
          </a:xfrm>
          <a:custGeom>
            <a:avLst/>
            <a:gdLst>
              <a:gd name="T0" fmla="*/ 66 w 66"/>
              <a:gd name="T1" fmla="*/ 10 h 88"/>
              <a:gd name="T2" fmla="*/ 65 w 66"/>
              <a:gd name="T3" fmla="*/ 18 h 88"/>
              <a:gd name="T4" fmla="*/ 65 w 66"/>
              <a:gd name="T5" fmla="*/ 25 h 88"/>
              <a:gd name="T6" fmla="*/ 66 w 66"/>
              <a:gd name="T7" fmla="*/ 32 h 88"/>
              <a:gd name="T8" fmla="*/ 66 w 66"/>
              <a:gd name="T9" fmla="*/ 40 h 88"/>
              <a:gd name="T10" fmla="*/ 65 w 66"/>
              <a:gd name="T11" fmla="*/ 47 h 88"/>
              <a:gd name="T12" fmla="*/ 65 w 66"/>
              <a:gd name="T13" fmla="*/ 54 h 88"/>
              <a:gd name="T14" fmla="*/ 63 w 66"/>
              <a:gd name="T15" fmla="*/ 60 h 88"/>
              <a:gd name="T16" fmla="*/ 60 w 66"/>
              <a:gd name="T17" fmla="*/ 66 h 88"/>
              <a:gd name="T18" fmla="*/ 57 w 66"/>
              <a:gd name="T19" fmla="*/ 72 h 88"/>
              <a:gd name="T20" fmla="*/ 52 w 66"/>
              <a:gd name="T21" fmla="*/ 77 h 88"/>
              <a:gd name="T22" fmla="*/ 46 w 66"/>
              <a:gd name="T23" fmla="*/ 81 h 88"/>
              <a:gd name="T24" fmla="*/ 40 w 66"/>
              <a:gd name="T25" fmla="*/ 84 h 88"/>
              <a:gd name="T26" fmla="*/ 31 w 66"/>
              <a:gd name="T27" fmla="*/ 84 h 88"/>
              <a:gd name="T28" fmla="*/ 30 w 66"/>
              <a:gd name="T29" fmla="*/ 84 h 88"/>
              <a:gd name="T30" fmla="*/ 30 w 66"/>
              <a:gd name="T31" fmla="*/ 82 h 88"/>
              <a:gd name="T32" fmla="*/ 30 w 66"/>
              <a:gd name="T33" fmla="*/ 82 h 88"/>
              <a:gd name="T34" fmla="*/ 29 w 66"/>
              <a:gd name="T35" fmla="*/ 84 h 88"/>
              <a:gd name="T36" fmla="*/ 29 w 66"/>
              <a:gd name="T37" fmla="*/ 84 h 88"/>
              <a:gd name="T38" fmla="*/ 28 w 66"/>
              <a:gd name="T39" fmla="*/ 85 h 88"/>
              <a:gd name="T40" fmla="*/ 27 w 66"/>
              <a:gd name="T41" fmla="*/ 86 h 88"/>
              <a:gd name="T42" fmla="*/ 26 w 66"/>
              <a:gd name="T43" fmla="*/ 86 h 88"/>
              <a:gd name="T44" fmla="*/ 25 w 66"/>
              <a:gd name="T45" fmla="*/ 87 h 88"/>
              <a:gd name="T46" fmla="*/ 23 w 66"/>
              <a:gd name="T47" fmla="*/ 87 h 88"/>
              <a:gd name="T48" fmla="*/ 22 w 66"/>
              <a:gd name="T49" fmla="*/ 88 h 88"/>
              <a:gd name="T50" fmla="*/ 22 w 66"/>
              <a:gd name="T51" fmla="*/ 87 h 88"/>
              <a:gd name="T52" fmla="*/ 12 w 66"/>
              <a:gd name="T53" fmla="*/ 79 h 88"/>
              <a:gd name="T54" fmla="*/ 6 w 66"/>
              <a:gd name="T55" fmla="*/ 74 h 88"/>
              <a:gd name="T56" fmla="*/ 4 w 66"/>
              <a:gd name="T57" fmla="*/ 69 h 88"/>
              <a:gd name="T58" fmla="*/ 2 w 66"/>
              <a:gd name="T59" fmla="*/ 62 h 88"/>
              <a:gd name="T60" fmla="*/ 0 w 66"/>
              <a:gd name="T61" fmla="*/ 56 h 88"/>
              <a:gd name="T62" fmla="*/ 0 w 66"/>
              <a:gd name="T63" fmla="*/ 49 h 88"/>
              <a:gd name="T64" fmla="*/ 2 w 66"/>
              <a:gd name="T65" fmla="*/ 42 h 88"/>
              <a:gd name="T66" fmla="*/ 3 w 66"/>
              <a:gd name="T67" fmla="*/ 35 h 88"/>
              <a:gd name="T68" fmla="*/ 5 w 66"/>
              <a:gd name="T69" fmla="*/ 28 h 88"/>
              <a:gd name="T70" fmla="*/ 6 w 66"/>
              <a:gd name="T71" fmla="*/ 22 h 88"/>
              <a:gd name="T72" fmla="*/ 9 w 66"/>
              <a:gd name="T73" fmla="*/ 16 h 88"/>
              <a:gd name="T74" fmla="*/ 10 w 66"/>
              <a:gd name="T75" fmla="*/ 9 h 88"/>
              <a:gd name="T76" fmla="*/ 12 w 66"/>
              <a:gd name="T77" fmla="*/ 2 h 88"/>
              <a:gd name="T78" fmla="*/ 17 w 66"/>
              <a:gd name="T79" fmla="*/ 1 h 88"/>
              <a:gd name="T80" fmla="*/ 21 w 66"/>
              <a:gd name="T81" fmla="*/ 1 h 88"/>
              <a:gd name="T82" fmla="*/ 26 w 66"/>
              <a:gd name="T83" fmla="*/ 0 h 88"/>
              <a:gd name="T84" fmla="*/ 30 w 66"/>
              <a:gd name="T85" fmla="*/ 0 h 88"/>
              <a:gd name="T86" fmla="*/ 35 w 66"/>
              <a:gd name="T87" fmla="*/ 0 h 88"/>
              <a:gd name="T88" fmla="*/ 41 w 66"/>
              <a:gd name="T89" fmla="*/ 0 h 88"/>
              <a:gd name="T90" fmla="*/ 45 w 66"/>
              <a:gd name="T91" fmla="*/ 1 h 88"/>
              <a:gd name="T92" fmla="*/ 50 w 66"/>
              <a:gd name="T93" fmla="*/ 2 h 88"/>
              <a:gd name="T94" fmla="*/ 53 w 66"/>
              <a:gd name="T95" fmla="*/ 3 h 88"/>
              <a:gd name="T96" fmla="*/ 58 w 66"/>
              <a:gd name="T97" fmla="*/ 6 h 88"/>
              <a:gd name="T98" fmla="*/ 61 w 66"/>
              <a:gd name="T99" fmla="*/ 8 h 88"/>
              <a:gd name="T100" fmla="*/ 66 w 66"/>
              <a:gd name="T101" fmla="*/ 10 h 88"/>
              <a:gd name="T102" fmla="*/ 66 w 66"/>
              <a:gd name="T103" fmla="*/ 10 h 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6"/>
              <a:gd name="T157" fmla="*/ 0 h 88"/>
              <a:gd name="T158" fmla="*/ 66 w 66"/>
              <a:gd name="T159" fmla="*/ 88 h 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6" h="88">
                <a:moveTo>
                  <a:pt x="66" y="10"/>
                </a:moveTo>
                <a:lnTo>
                  <a:pt x="65" y="18"/>
                </a:lnTo>
                <a:lnTo>
                  <a:pt x="65" y="25"/>
                </a:lnTo>
                <a:lnTo>
                  <a:pt x="66" y="32"/>
                </a:lnTo>
                <a:lnTo>
                  <a:pt x="66" y="40"/>
                </a:lnTo>
                <a:lnTo>
                  <a:pt x="65" y="47"/>
                </a:lnTo>
                <a:lnTo>
                  <a:pt x="65" y="54"/>
                </a:lnTo>
                <a:lnTo>
                  <a:pt x="63" y="60"/>
                </a:lnTo>
                <a:lnTo>
                  <a:pt x="60" y="66"/>
                </a:lnTo>
                <a:lnTo>
                  <a:pt x="57" y="72"/>
                </a:lnTo>
                <a:lnTo>
                  <a:pt x="52" y="77"/>
                </a:lnTo>
                <a:lnTo>
                  <a:pt x="46" y="81"/>
                </a:lnTo>
                <a:lnTo>
                  <a:pt x="40" y="84"/>
                </a:lnTo>
                <a:lnTo>
                  <a:pt x="31" y="84"/>
                </a:lnTo>
                <a:lnTo>
                  <a:pt x="30" y="84"/>
                </a:lnTo>
                <a:lnTo>
                  <a:pt x="30" y="82"/>
                </a:lnTo>
                <a:lnTo>
                  <a:pt x="29" y="84"/>
                </a:lnTo>
                <a:lnTo>
                  <a:pt x="28" y="85"/>
                </a:lnTo>
                <a:lnTo>
                  <a:pt x="27" y="86"/>
                </a:lnTo>
                <a:lnTo>
                  <a:pt x="26" y="86"/>
                </a:lnTo>
                <a:lnTo>
                  <a:pt x="25" y="87"/>
                </a:lnTo>
                <a:lnTo>
                  <a:pt x="23" y="87"/>
                </a:lnTo>
                <a:lnTo>
                  <a:pt x="22" y="88"/>
                </a:lnTo>
                <a:lnTo>
                  <a:pt x="22" y="87"/>
                </a:lnTo>
                <a:lnTo>
                  <a:pt x="12" y="79"/>
                </a:lnTo>
                <a:lnTo>
                  <a:pt x="6" y="74"/>
                </a:lnTo>
                <a:lnTo>
                  <a:pt x="4" y="69"/>
                </a:lnTo>
                <a:lnTo>
                  <a:pt x="2" y="62"/>
                </a:lnTo>
                <a:lnTo>
                  <a:pt x="0" y="56"/>
                </a:lnTo>
                <a:lnTo>
                  <a:pt x="0" y="49"/>
                </a:lnTo>
                <a:lnTo>
                  <a:pt x="2" y="42"/>
                </a:lnTo>
                <a:lnTo>
                  <a:pt x="3" y="35"/>
                </a:lnTo>
                <a:lnTo>
                  <a:pt x="5" y="28"/>
                </a:lnTo>
                <a:lnTo>
                  <a:pt x="6" y="22"/>
                </a:lnTo>
                <a:lnTo>
                  <a:pt x="9" y="16"/>
                </a:lnTo>
                <a:lnTo>
                  <a:pt x="10" y="9"/>
                </a:lnTo>
                <a:lnTo>
                  <a:pt x="12" y="2"/>
                </a:lnTo>
                <a:lnTo>
                  <a:pt x="17" y="1"/>
                </a:lnTo>
                <a:lnTo>
                  <a:pt x="21" y="1"/>
                </a:lnTo>
                <a:lnTo>
                  <a:pt x="26" y="0"/>
                </a:lnTo>
                <a:lnTo>
                  <a:pt x="30" y="0"/>
                </a:lnTo>
                <a:lnTo>
                  <a:pt x="35" y="0"/>
                </a:lnTo>
                <a:lnTo>
                  <a:pt x="41" y="0"/>
                </a:lnTo>
                <a:lnTo>
                  <a:pt x="45" y="1"/>
                </a:lnTo>
                <a:lnTo>
                  <a:pt x="50" y="2"/>
                </a:lnTo>
                <a:lnTo>
                  <a:pt x="53" y="3"/>
                </a:lnTo>
                <a:lnTo>
                  <a:pt x="58" y="6"/>
                </a:lnTo>
                <a:lnTo>
                  <a:pt x="61" y="8"/>
                </a:lnTo>
                <a:lnTo>
                  <a:pt x="66" y="10"/>
                </a:lnTo>
                <a:close/>
              </a:path>
            </a:pathLst>
          </a:cu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9" name="Freeform 51"/>
          <p:cNvSpPr>
            <a:spLocks/>
          </p:cNvSpPr>
          <p:nvPr/>
        </p:nvSpPr>
        <p:spPr bwMode="auto">
          <a:xfrm>
            <a:off x="8829675" y="4525964"/>
            <a:ext cx="26988" cy="73025"/>
          </a:xfrm>
          <a:custGeom>
            <a:avLst/>
            <a:gdLst>
              <a:gd name="T0" fmla="*/ 18 w 33"/>
              <a:gd name="T1" fmla="*/ 91 h 91"/>
              <a:gd name="T2" fmla="*/ 18 w 33"/>
              <a:gd name="T3" fmla="*/ 89 h 91"/>
              <a:gd name="T4" fmla="*/ 18 w 33"/>
              <a:gd name="T5" fmla="*/ 86 h 91"/>
              <a:gd name="T6" fmla="*/ 20 w 33"/>
              <a:gd name="T7" fmla="*/ 82 h 91"/>
              <a:gd name="T8" fmla="*/ 21 w 33"/>
              <a:gd name="T9" fmla="*/ 79 h 91"/>
              <a:gd name="T10" fmla="*/ 21 w 33"/>
              <a:gd name="T11" fmla="*/ 74 h 91"/>
              <a:gd name="T12" fmla="*/ 22 w 33"/>
              <a:gd name="T13" fmla="*/ 70 h 91"/>
              <a:gd name="T14" fmla="*/ 22 w 33"/>
              <a:gd name="T15" fmla="*/ 65 h 91"/>
              <a:gd name="T16" fmla="*/ 22 w 33"/>
              <a:gd name="T17" fmla="*/ 62 h 91"/>
              <a:gd name="T18" fmla="*/ 21 w 33"/>
              <a:gd name="T19" fmla="*/ 57 h 91"/>
              <a:gd name="T20" fmla="*/ 20 w 33"/>
              <a:gd name="T21" fmla="*/ 52 h 91"/>
              <a:gd name="T22" fmla="*/ 17 w 33"/>
              <a:gd name="T23" fmla="*/ 49 h 91"/>
              <a:gd name="T24" fmla="*/ 14 w 33"/>
              <a:gd name="T25" fmla="*/ 46 h 91"/>
              <a:gd name="T26" fmla="*/ 2 w 33"/>
              <a:gd name="T27" fmla="*/ 65 h 91"/>
              <a:gd name="T28" fmla="*/ 0 w 33"/>
              <a:gd name="T29" fmla="*/ 60 h 91"/>
              <a:gd name="T30" fmla="*/ 0 w 33"/>
              <a:gd name="T31" fmla="*/ 55 h 91"/>
              <a:gd name="T32" fmla="*/ 2 w 33"/>
              <a:gd name="T33" fmla="*/ 50 h 91"/>
              <a:gd name="T34" fmla="*/ 4 w 33"/>
              <a:gd name="T35" fmla="*/ 44 h 91"/>
              <a:gd name="T36" fmla="*/ 7 w 33"/>
              <a:gd name="T37" fmla="*/ 39 h 91"/>
              <a:gd name="T38" fmla="*/ 10 w 33"/>
              <a:gd name="T39" fmla="*/ 33 h 91"/>
              <a:gd name="T40" fmla="*/ 14 w 33"/>
              <a:gd name="T41" fmla="*/ 28 h 91"/>
              <a:gd name="T42" fmla="*/ 18 w 33"/>
              <a:gd name="T43" fmla="*/ 23 h 91"/>
              <a:gd name="T44" fmla="*/ 22 w 33"/>
              <a:gd name="T45" fmla="*/ 17 h 91"/>
              <a:gd name="T46" fmla="*/ 27 w 33"/>
              <a:gd name="T47" fmla="*/ 11 h 91"/>
              <a:gd name="T48" fmla="*/ 30 w 33"/>
              <a:gd name="T49" fmla="*/ 5 h 91"/>
              <a:gd name="T50" fmla="*/ 33 w 33"/>
              <a:gd name="T51" fmla="*/ 0 h 91"/>
              <a:gd name="T52" fmla="*/ 29 w 33"/>
              <a:gd name="T53" fmla="*/ 6 h 91"/>
              <a:gd name="T54" fmla="*/ 25 w 33"/>
              <a:gd name="T55" fmla="*/ 13 h 91"/>
              <a:gd name="T56" fmla="*/ 24 w 33"/>
              <a:gd name="T57" fmla="*/ 21 h 91"/>
              <a:gd name="T58" fmla="*/ 25 w 33"/>
              <a:gd name="T59" fmla="*/ 28 h 91"/>
              <a:gd name="T60" fmla="*/ 25 w 33"/>
              <a:gd name="T61" fmla="*/ 36 h 91"/>
              <a:gd name="T62" fmla="*/ 28 w 33"/>
              <a:gd name="T63" fmla="*/ 44 h 91"/>
              <a:gd name="T64" fmla="*/ 29 w 33"/>
              <a:gd name="T65" fmla="*/ 52 h 91"/>
              <a:gd name="T66" fmla="*/ 29 w 33"/>
              <a:gd name="T67" fmla="*/ 60 h 91"/>
              <a:gd name="T68" fmla="*/ 29 w 33"/>
              <a:gd name="T69" fmla="*/ 69 h 91"/>
              <a:gd name="T70" fmla="*/ 27 w 33"/>
              <a:gd name="T71" fmla="*/ 77 h 91"/>
              <a:gd name="T72" fmla="*/ 23 w 33"/>
              <a:gd name="T73" fmla="*/ 85 h 91"/>
              <a:gd name="T74" fmla="*/ 18 w 33"/>
              <a:gd name="T75" fmla="*/ 91 h 91"/>
              <a:gd name="T76" fmla="*/ 18 w 33"/>
              <a:gd name="T77" fmla="*/ 91 h 9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3"/>
              <a:gd name="T118" fmla="*/ 0 h 91"/>
              <a:gd name="T119" fmla="*/ 33 w 33"/>
              <a:gd name="T120" fmla="*/ 91 h 9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3" h="91">
                <a:moveTo>
                  <a:pt x="18" y="91"/>
                </a:moveTo>
                <a:lnTo>
                  <a:pt x="18" y="89"/>
                </a:lnTo>
                <a:lnTo>
                  <a:pt x="18" y="86"/>
                </a:lnTo>
                <a:lnTo>
                  <a:pt x="20" y="82"/>
                </a:lnTo>
                <a:lnTo>
                  <a:pt x="21" y="79"/>
                </a:lnTo>
                <a:lnTo>
                  <a:pt x="21" y="74"/>
                </a:lnTo>
                <a:lnTo>
                  <a:pt x="22" y="70"/>
                </a:lnTo>
                <a:lnTo>
                  <a:pt x="22" y="65"/>
                </a:lnTo>
                <a:lnTo>
                  <a:pt x="22" y="62"/>
                </a:lnTo>
                <a:lnTo>
                  <a:pt x="21" y="57"/>
                </a:lnTo>
                <a:lnTo>
                  <a:pt x="20" y="52"/>
                </a:lnTo>
                <a:lnTo>
                  <a:pt x="17" y="49"/>
                </a:lnTo>
                <a:lnTo>
                  <a:pt x="14" y="46"/>
                </a:lnTo>
                <a:lnTo>
                  <a:pt x="2" y="65"/>
                </a:lnTo>
                <a:lnTo>
                  <a:pt x="0" y="60"/>
                </a:lnTo>
                <a:lnTo>
                  <a:pt x="0" y="55"/>
                </a:lnTo>
                <a:lnTo>
                  <a:pt x="2" y="50"/>
                </a:lnTo>
                <a:lnTo>
                  <a:pt x="4" y="44"/>
                </a:lnTo>
                <a:lnTo>
                  <a:pt x="7" y="39"/>
                </a:lnTo>
                <a:lnTo>
                  <a:pt x="10" y="33"/>
                </a:lnTo>
                <a:lnTo>
                  <a:pt x="14" y="28"/>
                </a:lnTo>
                <a:lnTo>
                  <a:pt x="18" y="23"/>
                </a:lnTo>
                <a:lnTo>
                  <a:pt x="22" y="17"/>
                </a:lnTo>
                <a:lnTo>
                  <a:pt x="27" y="11"/>
                </a:lnTo>
                <a:lnTo>
                  <a:pt x="30" y="5"/>
                </a:lnTo>
                <a:lnTo>
                  <a:pt x="33" y="0"/>
                </a:lnTo>
                <a:lnTo>
                  <a:pt x="29" y="6"/>
                </a:lnTo>
                <a:lnTo>
                  <a:pt x="25" y="13"/>
                </a:lnTo>
                <a:lnTo>
                  <a:pt x="24" y="21"/>
                </a:lnTo>
                <a:lnTo>
                  <a:pt x="25" y="28"/>
                </a:lnTo>
                <a:lnTo>
                  <a:pt x="25" y="36"/>
                </a:lnTo>
                <a:lnTo>
                  <a:pt x="28" y="44"/>
                </a:lnTo>
                <a:lnTo>
                  <a:pt x="29" y="52"/>
                </a:lnTo>
                <a:lnTo>
                  <a:pt x="29" y="60"/>
                </a:lnTo>
                <a:lnTo>
                  <a:pt x="29" y="69"/>
                </a:lnTo>
                <a:lnTo>
                  <a:pt x="27" y="77"/>
                </a:lnTo>
                <a:lnTo>
                  <a:pt x="23" y="85"/>
                </a:lnTo>
                <a:lnTo>
                  <a:pt x="18"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0" name="Freeform 52"/>
          <p:cNvSpPr>
            <a:spLocks/>
          </p:cNvSpPr>
          <p:nvPr/>
        </p:nvSpPr>
        <p:spPr bwMode="auto">
          <a:xfrm>
            <a:off x="8072439" y="4527551"/>
            <a:ext cx="357187" cy="354013"/>
          </a:xfrm>
          <a:custGeom>
            <a:avLst/>
            <a:gdLst>
              <a:gd name="T0" fmla="*/ 248 w 451"/>
              <a:gd name="T1" fmla="*/ 288 h 444"/>
              <a:gd name="T2" fmla="*/ 239 w 451"/>
              <a:gd name="T3" fmla="*/ 312 h 444"/>
              <a:gd name="T4" fmla="*/ 246 w 451"/>
              <a:gd name="T5" fmla="*/ 329 h 444"/>
              <a:gd name="T6" fmla="*/ 268 w 451"/>
              <a:gd name="T7" fmla="*/ 281 h 444"/>
              <a:gd name="T8" fmla="*/ 279 w 451"/>
              <a:gd name="T9" fmla="*/ 208 h 444"/>
              <a:gd name="T10" fmla="*/ 268 w 451"/>
              <a:gd name="T11" fmla="*/ 138 h 444"/>
              <a:gd name="T12" fmla="*/ 277 w 451"/>
              <a:gd name="T13" fmla="*/ 93 h 444"/>
              <a:gd name="T14" fmla="*/ 319 w 451"/>
              <a:gd name="T15" fmla="*/ 72 h 444"/>
              <a:gd name="T16" fmla="*/ 343 w 451"/>
              <a:gd name="T17" fmla="*/ 37 h 444"/>
              <a:gd name="T18" fmla="*/ 368 w 451"/>
              <a:gd name="T19" fmla="*/ 27 h 444"/>
              <a:gd name="T20" fmla="*/ 404 w 451"/>
              <a:gd name="T21" fmla="*/ 45 h 444"/>
              <a:gd name="T22" fmla="*/ 439 w 451"/>
              <a:gd name="T23" fmla="*/ 61 h 444"/>
              <a:gd name="T24" fmla="*/ 438 w 451"/>
              <a:gd name="T25" fmla="*/ 137 h 444"/>
              <a:gd name="T26" fmla="*/ 369 w 451"/>
              <a:gd name="T27" fmla="*/ 210 h 444"/>
              <a:gd name="T28" fmla="*/ 315 w 451"/>
              <a:gd name="T29" fmla="*/ 295 h 444"/>
              <a:gd name="T30" fmla="*/ 317 w 451"/>
              <a:gd name="T31" fmla="*/ 344 h 444"/>
              <a:gd name="T32" fmla="*/ 328 w 451"/>
              <a:gd name="T33" fmla="*/ 369 h 444"/>
              <a:gd name="T34" fmla="*/ 346 w 451"/>
              <a:gd name="T35" fmla="*/ 388 h 444"/>
              <a:gd name="T36" fmla="*/ 277 w 451"/>
              <a:gd name="T37" fmla="*/ 426 h 444"/>
              <a:gd name="T38" fmla="*/ 158 w 451"/>
              <a:gd name="T39" fmla="*/ 444 h 444"/>
              <a:gd name="T40" fmla="*/ 44 w 451"/>
              <a:gd name="T41" fmla="*/ 418 h 444"/>
              <a:gd name="T42" fmla="*/ 29 w 451"/>
              <a:gd name="T43" fmla="*/ 366 h 444"/>
              <a:gd name="T44" fmla="*/ 63 w 451"/>
              <a:gd name="T45" fmla="*/ 315 h 444"/>
              <a:gd name="T46" fmla="*/ 78 w 451"/>
              <a:gd name="T47" fmla="*/ 249 h 444"/>
              <a:gd name="T48" fmla="*/ 78 w 451"/>
              <a:gd name="T49" fmla="*/ 200 h 444"/>
              <a:gd name="T50" fmla="*/ 66 w 451"/>
              <a:gd name="T51" fmla="*/ 171 h 444"/>
              <a:gd name="T52" fmla="*/ 50 w 451"/>
              <a:gd name="T53" fmla="*/ 145 h 444"/>
              <a:gd name="T54" fmla="*/ 51 w 451"/>
              <a:gd name="T55" fmla="*/ 110 h 444"/>
              <a:gd name="T56" fmla="*/ 66 w 451"/>
              <a:gd name="T57" fmla="*/ 63 h 444"/>
              <a:gd name="T58" fmla="*/ 85 w 451"/>
              <a:gd name="T59" fmla="*/ 18 h 444"/>
              <a:gd name="T60" fmla="*/ 104 w 451"/>
              <a:gd name="T61" fmla="*/ 1 h 444"/>
              <a:gd name="T62" fmla="*/ 115 w 451"/>
              <a:gd name="T63" fmla="*/ 1 h 444"/>
              <a:gd name="T64" fmla="*/ 129 w 451"/>
              <a:gd name="T65" fmla="*/ 1 h 444"/>
              <a:gd name="T66" fmla="*/ 131 w 451"/>
              <a:gd name="T67" fmla="*/ 9 h 444"/>
              <a:gd name="T68" fmla="*/ 127 w 451"/>
              <a:gd name="T69" fmla="*/ 27 h 444"/>
              <a:gd name="T70" fmla="*/ 127 w 451"/>
              <a:gd name="T71" fmla="*/ 46 h 444"/>
              <a:gd name="T72" fmla="*/ 135 w 451"/>
              <a:gd name="T73" fmla="*/ 54 h 444"/>
              <a:gd name="T74" fmla="*/ 145 w 451"/>
              <a:gd name="T75" fmla="*/ 55 h 444"/>
              <a:gd name="T76" fmla="*/ 152 w 451"/>
              <a:gd name="T77" fmla="*/ 57 h 444"/>
              <a:gd name="T78" fmla="*/ 151 w 451"/>
              <a:gd name="T79" fmla="*/ 65 h 444"/>
              <a:gd name="T80" fmla="*/ 139 w 451"/>
              <a:gd name="T81" fmla="*/ 92 h 444"/>
              <a:gd name="T82" fmla="*/ 130 w 451"/>
              <a:gd name="T83" fmla="*/ 130 h 444"/>
              <a:gd name="T84" fmla="*/ 122 w 451"/>
              <a:gd name="T85" fmla="*/ 151 h 444"/>
              <a:gd name="T86" fmla="*/ 111 w 451"/>
              <a:gd name="T87" fmla="*/ 171 h 444"/>
              <a:gd name="T88" fmla="*/ 105 w 451"/>
              <a:gd name="T89" fmla="*/ 194 h 444"/>
              <a:gd name="T90" fmla="*/ 112 w 451"/>
              <a:gd name="T91" fmla="*/ 218 h 444"/>
              <a:gd name="T92" fmla="*/ 125 w 451"/>
              <a:gd name="T93" fmla="*/ 240 h 444"/>
              <a:gd name="T94" fmla="*/ 132 w 451"/>
              <a:gd name="T95" fmla="*/ 264 h 444"/>
              <a:gd name="T96" fmla="*/ 131 w 451"/>
              <a:gd name="T97" fmla="*/ 285 h 444"/>
              <a:gd name="T98" fmla="*/ 130 w 451"/>
              <a:gd name="T99" fmla="*/ 290 h 444"/>
              <a:gd name="T100" fmla="*/ 131 w 451"/>
              <a:gd name="T101" fmla="*/ 296 h 444"/>
              <a:gd name="T102" fmla="*/ 140 w 451"/>
              <a:gd name="T103" fmla="*/ 293 h 444"/>
              <a:gd name="T104" fmla="*/ 144 w 451"/>
              <a:gd name="T105" fmla="*/ 279 h 444"/>
              <a:gd name="T106" fmla="*/ 142 w 451"/>
              <a:gd name="T107" fmla="*/ 262 h 444"/>
              <a:gd name="T108" fmla="*/ 143 w 451"/>
              <a:gd name="T109" fmla="*/ 255 h 444"/>
              <a:gd name="T110" fmla="*/ 150 w 451"/>
              <a:gd name="T111" fmla="*/ 266 h 444"/>
              <a:gd name="T112" fmla="*/ 169 w 451"/>
              <a:gd name="T113" fmla="*/ 279 h 444"/>
              <a:gd name="T114" fmla="*/ 199 w 451"/>
              <a:gd name="T115" fmla="*/ 282 h 444"/>
              <a:gd name="T116" fmla="*/ 227 w 451"/>
              <a:gd name="T117" fmla="*/ 278 h 444"/>
              <a:gd name="T118" fmla="*/ 246 w 451"/>
              <a:gd name="T119" fmla="*/ 271 h 44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51"/>
              <a:gd name="T181" fmla="*/ 0 h 444"/>
              <a:gd name="T182" fmla="*/ 451 w 451"/>
              <a:gd name="T183" fmla="*/ 444 h 44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51" h="444">
                <a:moveTo>
                  <a:pt x="250" y="270"/>
                </a:moveTo>
                <a:lnTo>
                  <a:pt x="250" y="276"/>
                </a:lnTo>
                <a:lnTo>
                  <a:pt x="250" y="281"/>
                </a:lnTo>
                <a:lnTo>
                  <a:pt x="248" y="288"/>
                </a:lnTo>
                <a:lnTo>
                  <a:pt x="246" y="294"/>
                </a:lnTo>
                <a:lnTo>
                  <a:pt x="243" y="301"/>
                </a:lnTo>
                <a:lnTo>
                  <a:pt x="240" y="307"/>
                </a:lnTo>
                <a:lnTo>
                  <a:pt x="239" y="312"/>
                </a:lnTo>
                <a:lnTo>
                  <a:pt x="238" y="318"/>
                </a:lnTo>
                <a:lnTo>
                  <a:pt x="238" y="323"/>
                </a:lnTo>
                <a:lnTo>
                  <a:pt x="242" y="326"/>
                </a:lnTo>
                <a:lnTo>
                  <a:pt x="246" y="329"/>
                </a:lnTo>
                <a:lnTo>
                  <a:pt x="254" y="331"/>
                </a:lnTo>
                <a:lnTo>
                  <a:pt x="259" y="316"/>
                </a:lnTo>
                <a:lnTo>
                  <a:pt x="263" y="298"/>
                </a:lnTo>
                <a:lnTo>
                  <a:pt x="268" y="281"/>
                </a:lnTo>
                <a:lnTo>
                  <a:pt x="271" y="263"/>
                </a:lnTo>
                <a:lnTo>
                  <a:pt x="276" y="245"/>
                </a:lnTo>
                <a:lnTo>
                  <a:pt x="278" y="226"/>
                </a:lnTo>
                <a:lnTo>
                  <a:pt x="279" y="208"/>
                </a:lnTo>
                <a:lnTo>
                  <a:pt x="279" y="189"/>
                </a:lnTo>
                <a:lnTo>
                  <a:pt x="277" y="172"/>
                </a:lnTo>
                <a:lnTo>
                  <a:pt x="274" y="154"/>
                </a:lnTo>
                <a:lnTo>
                  <a:pt x="268" y="138"/>
                </a:lnTo>
                <a:lnTo>
                  <a:pt x="260" y="120"/>
                </a:lnTo>
                <a:lnTo>
                  <a:pt x="262" y="109"/>
                </a:lnTo>
                <a:lnTo>
                  <a:pt x="269" y="100"/>
                </a:lnTo>
                <a:lnTo>
                  <a:pt x="277" y="93"/>
                </a:lnTo>
                <a:lnTo>
                  <a:pt x="286" y="87"/>
                </a:lnTo>
                <a:lnTo>
                  <a:pt x="298" y="81"/>
                </a:lnTo>
                <a:lnTo>
                  <a:pt x="308" y="77"/>
                </a:lnTo>
                <a:lnTo>
                  <a:pt x="319" y="72"/>
                </a:lnTo>
                <a:lnTo>
                  <a:pt x="328" y="65"/>
                </a:lnTo>
                <a:lnTo>
                  <a:pt x="336" y="58"/>
                </a:lnTo>
                <a:lnTo>
                  <a:pt x="340" y="49"/>
                </a:lnTo>
                <a:lnTo>
                  <a:pt x="343" y="37"/>
                </a:lnTo>
                <a:lnTo>
                  <a:pt x="341" y="22"/>
                </a:lnTo>
                <a:lnTo>
                  <a:pt x="350" y="23"/>
                </a:lnTo>
                <a:lnTo>
                  <a:pt x="359" y="25"/>
                </a:lnTo>
                <a:lnTo>
                  <a:pt x="368" y="27"/>
                </a:lnTo>
                <a:lnTo>
                  <a:pt x="377" y="31"/>
                </a:lnTo>
                <a:lnTo>
                  <a:pt x="385" y="36"/>
                </a:lnTo>
                <a:lnTo>
                  <a:pt x="394" y="39"/>
                </a:lnTo>
                <a:lnTo>
                  <a:pt x="404" y="45"/>
                </a:lnTo>
                <a:lnTo>
                  <a:pt x="412" y="49"/>
                </a:lnTo>
                <a:lnTo>
                  <a:pt x="421" y="54"/>
                </a:lnTo>
                <a:lnTo>
                  <a:pt x="430" y="57"/>
                </a:lnTo>
                <a:lnTo>
                  <a:pt x="439" y="61"/>
                </a:lnTo>
                <a:lnTo>
                  <a:pt x="448" y="63"/>
                </a:lnTo>
                <a:lnTo>
                  <a:pt x="451" y="91"/>
                </a:lnTo>
                <a:lnTo>
                  <a:pt x="447" y="115"/>
                </a:lnTo>
                <a:lnTo>
                  <a:pt x="438" y="137"/>
                </a:lnTo>
                <a:lnTo>
                  <a:pt x="424" y="156"/>
                </a:lnTo>
                <a:lnTo>
                  <a:pt x="407" y="174"/>
                </a:lnTo>
                <a:lnTo>
                  <a:pt x="387" y="193"/>
                </a:lnTo>
                <a:lnTo>
                  <a:pt x="369" y="210"/>
                </a:lnTo>
                <a:lnTo>
                  <a:pt x="351" y="230"/>
                </a:lnTo>
                <a:lnTo>
                  <a:pt x="335" y="249"/>
                </a:lnTo>
                <a:lnTo>
                  <a:pt x="323" y="271"/>
                </a:lnTo>
                <a:lnTo>
                  <a:pt x="315" y="295"/>
                </a:lnTo>
                <a:lnTo>
                  <a:pt x="315" y="323"/>
                </a:lnTo>
                <a:lnTo>
                  <a:pt x="315" y="331"/>
                </a:lnTo>
                <a:lnTo>
                  <a:pt x="315" y="338"/>
                </a:lnTo>
                <a:lnTo>
                  <a:pt x="317" y="344"/>
                </a:lnTo>
                <a:lnTo>
                  <a:pt x="319" y="350"/>
                </a:lnTo>
                <a:lnTo>
                  <a:pt x="321" y="356"/>
                </a:lnTo>
                <a:lnTo>
                  <a:pt x="324" y="363"/>
                </a:lnTo>
                <a:lnTo>
                  <a:pt x="328" y="369"/>
                </a:lnTo>
                <a:lnTo>
                  <a:pt x="331" y="374"/>
                </a:lnTo>
                <a:lnTo>
                  <a:pt x="336" y="379"/>
                </a:lnTo>
                <a:lnTo>
                  <a:pt x="340" y="385"/>
                </a:lnTo>
                <a:lnTo>
                  <a:pt x="346" y="388"/>
                </a:lnTo>
                <a:lnTo>
                  <a:pt x="353" y="393"/>
                </a:lnTo>
                <a:lnTo>
                  <a:pt x="330" y="405"/>
                </a:lnTo>
                <a:lnTo>
                  <a:pt x="305" y="417"/>
                </a:lnTo>
                <a:lnTo>
                  <a:pt x="277" y="426"/>
                </a:lnTo>
                <a:lnTo>
                  <a:pt x="248" y="434"/>
                </a:lnTo>
                <a:lnTo>
                  <a:pt x="219" y="440"/>
                </a:lnTo>
                <a:lnTo>
                  <a:pt x="188" y="443"/>
                </a:lnTo>
                <a:lnTo>
                  <a:pt x="158" y="444"/>
                </a:lnTo>
                <a:lnTo>
                  <a:pt x="128" y="442"/>
                </a:lnTo>
                <a:lnTo>
                  <a:pt x="98" y="437"/>
                </a:lnTo>
                <a:lnTo>
                  <a:pt x="70" y="429"/>
                </a:lnTo>
                <a:lnTo>
                  <a:pt x="44" y="418"/>
                </a:lnTo>
                <a:lnTo>
                  <a:pt x="20" y="404"/>
                </a:lnTo>
                <a:lnTo>
                  <a:pt x="0" y="385"/>
                </a:lnTo>
                <a:lnTo>
                  <a:pt x="15" y="375"/>
                </a:lnTo>
                <a:lnTo>
                  <a:pt x="29" y="366"/>
                </a:lnTo>
                <a:lnTo>
                  <a:pt x="40" y="355"/>
                </a:lnTo>
                <a:lnTo>
                  <a:pt x="50" y="342"/>
                </a:lnTo>
                <a:lnTo>
                  <a:pt x="58" y="328"/>
                </a:lnTo>
                <a:lnTo>
                  <a:pt x="63" y="315"/>
                </a:lnTo>
                <a:lnTo>
                  <a:pt x="69" y="298"/>
                </a:lnTo>
                <a:lnTo>
                  <a:pt x="73" y="282"/>
                </a:lnTo>
                <a:lnTo>
                  <a:pt x="76" y="266"/>
                </a:lnTo>
                <a:lnTo>
                  <a:pt x="78" y="249"/>
                </a:lnTo>
                <a:lnTo>
                  <a:pt x="80" y="233"/>
                </a:lnTo>
                <a:lnTo>
                  <a:pt x="82" y="216"/>
                </a:lnTo>
                <a:lnTo>
                  <a:pt x="81" y="208"/>
                </a:lnTo>
                <a:lnTo>
                  <a:pt x="78" y="200"/>
                </a:lnTo>
                <a:lnTo>
                  <a:pt x="76" y="192"/>
                </a:lnTo>
                <a:lnTo>
                  <a:pt x="73" y="185"/>
                </a:lnTo>
                <a:lnTo>
                  <a:pt x="70" y="178"/>
                </a:lnTo>
                <a:lnTo>
                  <a:pt x="66" y="171"/>
                </a:lnTo>
                <a:lnTo>
                  <a:pt x="62" y="165"/>
                </a:lnTo>
                <a:lnTo>
                  <a:pt x="58" y="158"/>
                </a:lnTo>
                <a:lnTo>
                  <a:pt x="54" y="151"/>
                </a:lnTo>
                <a:lnTo>
                  <a:pt x="50" y="145"/>
                </a:lnTo>
                <a:lnTo>
                  <a:pt x="46" y="137"/>
                </a:lnTo>
                <a:lnTo>
                  <a:pt x="43" y="129"/>
                </a:lnTo>
                <a:lnTo>
                  <a:pt x="46" y="120"/>
                </a:lnTo>
                <a:lnTo>
                  <a:pt x="51" y="110"/>
                </a:lnTo>
                <a:lnTo>
                  <a:pt x="54" y="99"/>
                </a:lnTo>
                <a:lnTo>
                  <a:pt x="59" y="87"/>
                </a:lnTo>
                <a:lnTo>
                  <a:pt x="62" y="75"/>
                </a:lnTo>
                <a:lnTo>
                  <a:pt x="66" y="63"/>
                </a:lnTo>
                <a:lnTo>
                  <a:pt x="70" y="50"/>
                </a:lnTo>
                <a:lnTo>
                  <a:pt x="75" y="39"/>
                </a:lnTo>
                <a:lnTo>
                  <a:pt x="80" y="29"/>
                </a:lnTo>
                <a:lnTo>
                  <a:pt x="85" y="18"/>
                </a:lnTo>
                <a:lnTo>
                  <a:pt x="91" y="10"/>
                </a:lnTo>
                <a:lnTo>
                  <a:pt x="99" y="2"/>
                </a:lnTo>
                <a:lnTo>
                  <a:pt x="100" y="2"/>
                </a:lnTo>
                <a:lnTo>
                  <a:pt x="104" y="1"/>
                </a:lnTo>
                <a:lnTo>
                  <a:pt x="106" y="1"/>
                </a:lnTo>
                <a:lnTo>
                  <a:pt x="109" y="1"/>
                </a:lnTo>
                <a:lnTo>
                  <a:pt x="112" y="1"/>
                </a:lnTo>
                <a:lnTo>
                  <a:pt x="115" y="1"/>
                </a:lnTo>
                <a:lnTo>
                  <a:pt x="119" y="1"/>
                </a:lnTo>
                <a:lnTo>
                  <a:pt x="122" y="1"/>
                </a:lnTo>
                <a:lnTo>
                  <a:pt x="125" y="1"/>
                </a:lnTo>
                <a:lnTo>
                  <a:pt x="129" y="1"/>
                </a:lnTo>
                <a:lnTo>
                  <a:pt x="131" y="1"/>
                </a:lnTo>
                <a:lnTo>
                  <a:pt x="135" y="0"/>
                </a:lnTo>
                <a:lnTo>
                  <a:pt x="134" y="4"/>
                </a:lnTo>
                <a:lnTo>
                  <a:pt x="131" y="9"/>
                </a:lnTo>
                <a:lnTo>
                  <a:pt x="130" y="14"/>
                </a:lnTo>
                <a:lnTo>
                  <a:pt x="129" y="18"/>
                </a:lnTo>
                <a:lnTo>
                  <a:pt x="128" y="23"/>
                </a:lnTo>
                <a:lnTo>
                  <a:pt x="127" y="27"/>
                </a:lnTo>
                <a:lnTo>
                  <a:pt x="125" y="32"/>
                </a:lnTo>
                <a:lnTo>
                  <a:pt x="125" y="37"/>
                </a:lnTo>
                <a:lnTo>
                  <a:pt x="125" y="41"/>
                </a:lnTo>
                <a:lnTo>
                  <a:pt x="127" y="46"/>
                </a:lnTo>
                <a:lnTo>
                  <a:pt x="128" y="49"/>
                </a:lnTo>
                <a:lnTo>
                  <a:pt x="131" y="52"/>
                </a:lnTo>
                <a:lnTo>
                  <a:pt x="132" y="53"/>
                </a:lnTo>
                <a:lnTo>
                  <a:pt x="135" y="54"/>
                </a:lnTo>
                <a:lnTo>
                  <a:pt x="138" y="54"/>
                </a:lnTo>
                <a:lnTo>
                  <a:pt x="140" y="54"/>
                </a:lnTo>
                <a:lnTo>
                  <a:pt x="143" y="54"/>
                </a:lnTo>
                <a:lnTo>
                  <a:pt x="145" y="55"/>
                </a:lnTo>
                <a:lnTo>
                  <a:pt x="147" y="55"/>
                </a:lnTo>
                <a:lnTo>
                  <a:pt x="150" y="56"/>
                </a:lnTo>
                <a:lnTo>
                  <a:pt x="151" y="56"/>
                </a:lnTo>
                <a:lnTo>
                  <a:pt x="152" y="57"/>
                </a:lnTo>
                <a:lnTo>
                  <a:pt x="152" y="60"/>
                </a:lnTo>
                <a:lnTo>
                  <a:pt x="153" y="61"/>
                </a:lnTo>
                <a:lnTo>
                  <a:pt x="152" y="62"/>
                </a:lnTo>
                <a:lnTo>
                  <a:pt x="151" y="65"/>
                </a:lnTo>
                <a:lnTo>
                  <a:pt x="148" y="70"/>
                </a:lnTo>
                <a:lnTo>
                  <a:pt x="145" y="76"/>
                </a:lnTo>
                <a:lnTo>
                  <a:pt x="143" y="84"/>
                </a:lnTo>
                <a:lnTo>
                  <a:pt x="139" y="92"/>
                </a:lnTo>
                <a:lnTo>
                  <a:pt x="136" y="101"/>
                </a:lnTo>
                <a:lnTo>
                  <a:pt x="134" y="110"/>
                </a:lnTo>
                <a:lnTo>
                  <a:pt x="131" y="120"/>
                </a:lnTo>
                <a:lnTo>
                  <a:pt x="130" y="130"/>
                </a:lnTo>
                <a:lnTo>
                  <a:pt x="130" y="138"/>
                </a:lnTo>
                <a:lnTo>
                  <a:pt x="131" y="145"/>
                </a:lnTo>
                <a:lnTo>
                  <a:pt x="125" y="148"/>
                </a:lnTo>
                <a:lnTo>
                  <a:pt x="122" y="151"/>
                </a:lnTo>
                <a:lnTo>
                  <a:pt x="119" y="156"/>
                </a:lnTo>
                <a:lnTo>
                  <a:pt x="115" y="161"/>
                </a:lnTo>
                <a:lnTo>
                  <a:pt x="113" y="165"/>
                </a:lnTo>
                <a:lnTo>
                  <a:pt x="111" y="171"/>
                </a:lnTo>
                <a:lnTo>
                  <a:pt x="108" y="177"/>
                </a:lnTo>
                <a:lnTo>
                  <a:pt x="107" y="182"/>
                </a:lnTo>
                <a:lnTo>
                  <a:pt x="106" y="188"/>
                </a:lnTo>
                <a:lnTo>
                  <a:pt x="105" y="194"/>
                </a:lnTo>
                <a:lnTo>
                  <a:pt x="104" y="200"/>
                </a:lnTo>
                <a:lnTo>
                  <a:pt x="104" y="204"/>
                </a:lnTo>
                <a:lnTo>
                  <a:pt x="107" y="212"/>
                </a:lnTo>
                <a:lnTo>
                  <a:pt x="112" y="218"/>
                </a:lnTo>
                <a:lnTo>
                  <a:pt x="115" y="224"/>
                </a:lnTo>
                <a:lnTo>
                  <a:pt x="120" y="230"/>
                </a:lnTo>
                <a:lnTo>
                  <a:pt x="122" y="235"/>
                </a:lnTo>
                <a:lnTo>
                  <a:pt x="125" y="240"/>
                </a:lnTo>
                <a:lnTo>
                  <a:pt x="128" y="246"/>
                </a:lnTo>
                <a:lnTo>
                  <a:pt x="130" y="251"/>
                </a:lnTo>
                <a:lnTo>
                  <a:pt x="131" y="257"/>
                </a:lnTo>
                <a:lnTo>
                  <a:pt x="132" y="264"/>
                </a:lnTo>
                <a:lnTo>
                  <a:pt x="131" y="272"/>
                </a:lnTo>
                <a:lnTo>
                  <a:pt x="131" y="281"/>
                </a:lnTo>
                <a:lnTo>
                  <a:pt x="131" y="284"/>
                </a:lnTo>
                <a:lnTo>
                  <a:pt x="131" y="285"/>
                </a:lnTo>
                <a:lnTo>
                  <a:pt x="131" y="286"/>
                </a:lnTo>
                <a:lnTo>
                  <a:pt x="130" y="287"/>
                </a:lnTo>
                <a:lnTo>
                  <a:pt x="130" y="289"/>
                </a:lnTo>
                <a:lnTo>
                  <a:pt x="130" y="290"/>
                </a:lnTo>
                <a:lnTo>
                  <a:pt x="130" y="292"/>
                </a:lnTo>
                <a:lnTo>
                  <a:pt x="130" y="293"/>
                </a:lnTo>
                <a:lnTo>
                  <a:pt x="131" y="295"/>
                </a:lnTo>
                <a:lnTo>
                  <a:pt x="131" y="296"/>
                </a:lnTo>
                <a:lnTo>
                  <a:pt x="132" y="297"/>
                </a:lnTo>
                <a:lnTo>
                  <a:pt x="135" y="297"/>
                </a:lnTo>
                <a:lnTo>
                  <a:pt x="138" y="295"/>
                </a:lnTo>
                <a:lnTo>
                  <a:pt x="140" y="293"/>
                </a:lnTo>
                <a:lnTo>
                  <a:pt x="143" y="289"/>
                </a:lnTo>
                <a:lnTo>
                  <a:pt x="144" y="286"/>
                </a:lnTo>
                <a:lnTo>
                  <a:pt x="144" y="282"/>
                </a:lnTo>
                <a:lnTo>
                  <a:pt x="144" y="279"/>
                </a:lnTo>
                <a:lnTo>
                  <a:pt x="143" y="274"/>
                </a:lnTo>
                <a:lnTo>
                  <a:pt x="142" y="270"/>
                </a:lnTo>
                <a:lnTo>
                  <a:pt x="142" y="266"/>
                </a:lnTo>
                <a:lnTo>
                  <a:pt x="142" y="262"/>
                </a:lnTo>
                <a:lnTo>
                  <a:pt x="142" y="257"/>
                </a:lnTo>
                <a:lnTo>
                  <a:pt x="143" y="253"/>
                </a:lnTo>
                <a:lnTo>
                  <a:pt x="143" y="254"/>
                </a:lnTo>
                <a:lnTo>
                  <a:pt x="143" y="255"/>
                </a:lnTo>
                <a:lnTo>
                  <a:pt x="144" y="257"/>
                </a:lnTo>
                <a:lnTo>
                  <a:pt x="145" y="259"/>
                </a:lnTo>
                <a:lnTo>
                  <a:pt x="147" y="263"/>
                </a:lnTo>
                <a:lnTo>
                  <a:pt x="150" y="266"/>
                </a:lnTo>
                <a:lnTo>
                  <a:pt x="153" y="270"/>
                </a:lnTo>
                <a:lnTo>
                  <a:pt x="158" y="273"/>
                </a:lnTo>
                <a:lnTo>
                  <a:pt x="163" y="276"/>
                </a:lnTo>
                <a:lnTo>
                  <a:pt x="169" y="279"/>
                </a:lnTo>
                <a:lnTo>
                  <a:pt x="177" y="281"/>
                </a:lnTo>
                <a:lnTo>
                  <a:pt x="188" y="282"/>
                </a:lnTo>
                <a:lnTo>
                  <a:pt x="192" y="284"/>
                </a:lnTo>
                <a:lnTo>
                  <a:pt x="199" y="282"/>
                </a:lnTo>
                <a:lnTo>
                  <a:pt x="206" y="282"/>
                </a:lnTo>
                <a:lnTo>
                  <a:pt x="213" y="281"/>
                </a:lnTo>
                <a:lnTo>
                  <a:pt x="220" y="279"/>
                </a:lnTo>
                <a:lnTo>
                  <a:pt x="227" y="278"/>
                </a:lnTo>
                <a:lnTo>
                  <a:pt x="232" y="276"/>
                </a:lnTo>
                <a:lnTo>
                  <a:pt x="238" y="274"/>
                </a:lnTo>
                <a:lnTo>
                  <a:pt x="243" y="273"/>
                </a:lnTo>
                <a:lnTo>
                  <a:pt x="246" y="271"/>
                </a:lnTo>
                <a:lnTo>
                  <a:pt x="248" y="271"/>
                </a:lnTo>
                <a:lnTo>
                  <a:pt x="250" y="270"/>
                </a:lnTo>
                <a:close/>
              </a:path>
            </a:pathLst>
          </a:custGeom>
          <a:solidFill>
            <a:srgbClr val="FFDC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1" name="Freeform 53"/>
          <p:cNvSpPr>
            <a:spLocks/>
          </p:cNvSpPr>
          <p:nvPr/>
        </p:nvSpPr>
        <p:spPr bwMode="auto">
          <a:xfrm>
            <a:off x="8093076" y="4532314"/>
            <a:ext cx="28575" cy="46037"/>
          </a:xfrm>
          <a:custGeom>
            <a:avLst/>
            <a:gdLst>
              <a:gd name="T0" fmla="*/ 19 w 35"/>
              <a:gd name="T1" fmla="*/ 57 h 57"/>
              <a:gd name="T2" fmla="*/ 17 w 35"/>
              <a:gd name="T3" fmla="*/ 56 h 57"/>
              <a:gd name="T4" fmla="*/ 15 w 35"/>
              <a:gd name="T5" fmla="*/ 55 h 57"/>
              <a:gd name="T6" fmla="*/ 12 w 35"/>
              <a:gd name="T7" fmla="*/ 54 h 57"/>
              <a:gd name="T8" fmla="*/ 10 w 35"/>
              <a:gd name="T9" fmla="*/ 54 h 57"/>
              <a:gd name="T10" fmla="*/ 9 w 35"/>
              <a:gd name="T11" fmla="*/ 52 h 57"/>
              <a:gd name="T12" fmla="*/ 7 w 35"/>
              <a:gd name="T13" fmla="*/ 52 h 57"/>
              <a:gd name="T14" fmla="*/ 5 w 35"/>
              <a:gd name="T15" fmla="*/ 51 h 57"/>
              <a:gd name="T16" fmla="*/ 4 w 35"/>
              <a:gd name="T17" fmla="*/ 50 h 57"/>
              <a:gd name="T18" fmla="*/ 2 w 35"/>
              <a:gd name="T19" fmla="*/ 49 h 57"/>
              <a:gd name="T20" fmla="*/ 2 w 35"/>
              <a:gd name="T21" fmla="*/ 48 h 57"/>
              <a:gd name="T22" fmla="*/ 1 w 35"/>
              <a:gd name="T23" fmla="*/ 46 h 57"/>
              <a:gd name="T24" fmla="*/ 1 w 35"/>
              <a:gd name="T25" fmla="*/ 42 h 57"/>
              <a:gd name="T26" fmla="*/ 0 w 35"/>
              <a:gd name="T27" fmla="*/ 38 h 57"/>
              <a:gd name="T28" fmla="*/ 0 w 35"/>
              <a:gd name="T29" fmla="*/ 33 h 57"/>
              <a:gd name="T30" fmla="*/ 0 w 35"/>
              <a:gd name="T31" fmla="*/ 28 h 57"/>
              <a:gd name="T32" fmla="*/ 0 w 35"/>
              <a:gd name="T33" fmla="*/ 24 h 57"/>
              <a:gd name="T34" fmla="*/ 1 w 35"/>
              <a:gd name="T35" fmla="*/ 20 h 57"/>
              <a:gd name="T36" fmla="*/ 3 w 35"/>
              <a:gd name="T37" fmla="*/ 16 h 57"/>
              <a:gd name="T38" fmla="*/ 4 w 35"/>
              <a:gd name="T39" fmla="*/ 12 h 57"/>
              <a:gd name="T40" fmla="*/ 7 w 35"/>
              <a:gd name="T41" fmla="*/ 9 h 57"/>
              <a:gd name="T42" fmla="*/ 10 w 35"/>
              <a:gd name="T43" fmla="*/ 5 h 57"/>
              <a:gd name="T44" fmla="*/ 13 w 35"/>
              <a:gd name="T45" fmla="*/ 3 h 57"/>
              <a:gd name="T46" fmla="*/ 17 w 35"/>
              <a:gd name="T47" fmla="*/ 2 h 57"/>
              <a:gd name="T48" fmla="*/ 23 w 35"/>
              <a:gd name="T49" fmla="*/ 0 h 57"/>
              <a:gd name="T50" fmla="*/ 35 w 35"/>
              <a:gd name="T51" fmla="*/ 4 h 57"/>
              <a:gd name="T52" fmla="*/ 19 w 35"/>
              <a:gd name="T53" fmla="*/ 57 h 57"/>
              <a:gd name="T54" fmla="*/ 19 w 35"/>
              <a:gd name="T55" fmla="*/ 57 h 5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5"/>
              <a:gd name="T85" fmla="*/ 0 h 57"/>
              <a:gd name="T86" fmla="*/ 35 w 35"/>
              <a:gd name="T87" fmla="*/ 57 h 5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5" h="57">
                <a:moveTo>
                  <a:pt x="19" y="57"/>
                </a:moveTo>
                <a:lnTo>
                  <a:pt x="17" y="56"/>
                </a:lnTo>
                <a:lnTo>
                  <a:pt x="15" y="55"/>
                </a:lnTo>
                <a:lnTo>
                  <a:pt x="12" y="54"/>
                </a:lnTo>
                <a:lnTo>
                  <a:pt x="10" y="54"/>
                </a:lnTo>
                <a:lnTo>
                  <a:pt x="9" y="52"/>
                </a:lnTo>
                <a:lnTo>
                  <a:pt x="7" y="52"/>
                </a:lnTo>
                <a:lnTo>
                  <a:pt x="5" y="51"/>
                </a:lnTo>
                <a:lnTo>
                  <a:pt x="4" y="50"/>
                </a:lnTo>
                <a:lnTo>
                  <a:pt x="2" y="49"/>
                </a:lnTo>
                <a:lnTo>
                  <a:pt x="2" y="48"/>
                </a:lnTo>
                <a:lnTo>
                  <a:pt x="1" y="46"/>
                </a:lnTo>
                <a:lnTo>
                  <a:pt x="1" y="42"/>
                </a:lnTo>
                <a:lnTo>
                  <a:pt x="0" y="38"/>
                </a:lnTo>
                <a:lnTo>
                  <a:pt x="0" y="33"/>
                </a:lnTo>
                <a:lnTo>
                  <a:pt x="0" y="28"/>
                </a:lnTo>
                <a:lnTo>
                  <a:pt x="0" y="24"/>
                </a:lnTo>
                <a:lnTo>
                  <a:pt x="1" y="20"/>
                </a:lnTo>
                <a:lnTo>
                  <a:pt x="3" y="16"/>
                </a:lnTo>
                <a:lnTo>
                  <a:pt x="4" y="12"/>
                </a:lnTo>
                <a:lnTo>
                  <a:pt x="7" y="9"/>
                </a:lnTo>
                <a:lnTo>
                  <a:pt x="10" y="5"/>
                </a:lnTo>
                <a:lnTo>
                  <a:pt x="13" y="3"/>
                </a:lnTo>
                <a:lnTo>
                  <a:pt x="17" y="2"/>
                </a:lnTo>
                <a:lnTo>
                  <a:pt x="23" y="0"/>
                </a:lnTo>
                <a:lnTo>
                  <a:pt x="35" y="4"/>
                </a:lnTo>
                <a:lnTo>
                  <a:pt x="19" y="57"/>
                </a:lnTo>
                <a:close/>
              </a:path>
            </a:pathLst>
          </a:custGeom>
          <a:solidFill>
            <a:srgbClr val="FFDC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2" name="Freeform 54"/>
          <p:cNvSpPr>
            <a:spLocks/>
          </p:cNvSpPr>
          <p:nvPr/>
        </p:nvSpPr>
        <p:spPr bwMode="auto">
          <a:xfrm>
            <a:off x="8435976" y="4568825"/>
            <a:ext cx="34925" cy="63500"/>
          </a:xfrm>
          <a:custGeom>
            <a:avLst/>
            <a:gdLst>
              <a:gd name="T0" fmla="*/ 38 w 42"/>
              <a:gd name="T1" fmla="*/ 11 h 80"/>
              <a:gd name="T2" fmla="*/ 39 w 42"/>
              <a:gd name="T3" fmla="*/ 15 h 80"/>
              <a:gd name="T4" fmla="*/ 39 w 42"/>
              <a:gd name="T5" fmla="*/ 18 h 80"/>
              <a:gd name="T6" fmla="*/ 39 w 42"/>
              <a:gd name="T7" fmla="*/ 20 h 80"/>
              <a:gd name="T8" fmla="*/ 38 w 42"/>
              <a:gd name="T9" fmla="*/ 24 h 80"/>
              <a:gd name="T10" fmla="*/ 37 w 42"/>
              <a:gd name="T11" fmla="*/ 26 h 80"/>
              <a:gd name="T12" fmla="*/ 35 w 42"/>
              <a:gd name="T13" fmla="*/ 28 h 80"/>
              <a:gd name="T14" fmla="*/ 34 w 42"/>
              <a:gd name="T15" fmla="*/ 31 h 80"/>
              <a:gd name="T16" fmla="*/ 34 w 42"/>
              <a:gd name="T17" fmla="*/ 33 h 80"/>
              <a:gd name="T18" fmla="*/ 34 w 42"/>
              <a:gd name="T19" fmla="*/ 35 h 80"/>
              <a:gd name="T20" fmla="*/ 35 w 42"/>
              <a:gd name="T21" fmla="*/ 37 h 80"/>
              <a:gd name="T22" fmla="*/ 38 w 42"/>
              <a:gd name="T23" fmla="*/ 40 h 80"/>
              <a:gd name="T24" fmla="*/ 42 w 42"/>
              <a:gd name="T25" fmla="*/ 41 h 80"/>
              <a:gd name="T26" fmla="*/ 0 w 42"/>
              <a:gd name="T27" fmla="*/ 80 h 80"/>
              <a:gd name="T28" fmla="*/ 0 w 42"/>
              <a:gd name="T29" fmla="*/ 75 h 80"/>
              <a:gd name="T30" fmla="*/ 1 w 42"/>
              <a:gd name="T31" fmla="*/ 68 h 80"/>
              <a:gd name="T32" fmla="*/ 2 w 42"/>
              <a:gd name="T33" fmla="*/ 62 h 80"/>
              <a:gd name="T34" fmla="*/ 3 w 42"/>
              <a:gd name="T35" fmla="*/ 55 h 80"/>
              <a:gd name="T36" fmla="*/ 6 w 42"/>
              <a:gd name="T37" fmla="*/ 48 h 80"/>
              <a:gd name="T38" fmla="*/ 8 w 42"/>
              <a:gd name="T39" fmla="*/ 40 h 80"/>
              <a:gd name="T40" fmla="*/ 10 w 42"/>
              <a:gd name="T41" fmla="*/ 33 h 80"/>
              <a:gd name="T42" fmla="*/ 12 w 42"/>
              <a:gd name="T43" fmla="*/ 26 h 80"/>
              <a:gd name="T44" fmla="*/ 16 w 42"/>
              <a:gd name="T45" fmla="*/ 19 h 80"/>
              <a:gd name="T46" fmla="*/ 19 w 42"/>
              <a:gd name="T47" fmla="*/ 12 h 80"/>
              <a:gd name="T48" fmla="*/ 23 w 42"/>
              <a:gd name="T49" fmla="*/ 5 h 80"/>
              <a:gd name="T50" fmla="*/ 27 w 42"/>
              <a:gd name="T51" fmla="*/ 0 h 80"/>
              <a:gd name="T52" fmla="*/ 29 w 42"/>
              <a:gd name="T53" fmla="*/ 1 h 80"/>
              <a:gd name="T54" fmla="*/ 30 w 42"/>
              <a:gd name="T55" fmla="*/ 1 h 80"/>
              <a:gd name="T56" fmla="*/ 31 w 42"/>
              <a:gd name="T57" fmla="*/ 1 h 80"/>
              <a:gd name="T58" fmla="*/ 32 w 42"/>
              <a:gd name="T59" fmla="*/ 2 h 80"/>
              <a:gd name="T60" fmla="*/ 33 w 42"/>
              <a:gd name="T61" fmla="*/ 3 h 80"/>
              <a:gd name="T62" fmla="*/ 34 w 42"/>
              <a:gd name="T63" fmla="*/ 4 h 80"/>
              <a:gd name="T64" fmla="*/ 34 w 42"/>
              <a:gd name="T65" fmla="*/ 5 h 80"/>
              <a:gd name="T66" fmla="*/ 35 w 42"/>
              <a:gd name="T67" fmla="*/ 6 h 80"/>
              <a:gd name="T68" fmla="*/ 37 w 42"/>
              <a:gd name="T69" fmla="*/ 8 h 80"/>
              <a:gd name="T70" fmla="*/ 37 w 42"/>
              <a:gd name="T71" fmla="*/ 9 h 80"/>
              <a:gd name="T72" fmla="*/ 37 w 42"/>
              <a:gd name="T73" fmla="*/ 10 h 80"/>
              <a:gd name="T74" fmla="*/ 38 w 42"/>
              <a:gd name="T75" fmla="*/ 11 h 80"/>
              <a:gd name="T76" fmla="*/ 38 w 42"/>
              <a:gd name="T77" fmla="*/ 11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2"/>
              <a:gd name="T118" fmla="*/ 0 h 80"/>
              <a:gd name="T119" fmla="*/ 42 w 42"/>
              <a:gd name="T120" fmla="*/ 80 h 8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2" h="80">
                <a:moveTo>
                  <a:pt x="38" y="11"/>
                </a:moveTo>
                <a:lnTo>
                  <a:pt x="39" y="15"/>
                </a:lnTo>
                <a:lnTo>
                  <a:pt x="39" y="18"/>
                </a:lnTo>
                <a:lnTo>
                  <a:pt x="39" y="20"/>
                </a:lnTo>
                <a:lnTo>
                  <a:pt x="38" y="24"/>
                </a:lnTo>
                <a:lnTo>
                  <a:pt x="37" y="26"/>
                </a:lnTo>
                <a:lnTo>
                  <a:pt x="35" y="28"/>
                </a:lnTo>
                <a:lnTo>
                  <a:pt x="34" y="31"/>
                </a:lnTo>
                <a:lnTo>
                  <a:pt x="34" y="33"/>
                </a:lnTo>
                <a:lnTo>
                  <a:pt x="34" y="35"/>
                </a:lnTo>
                <a:lnTo>
                  <a:pt x="35" y="37"/>
                </a:lnTo>
                <a:lnTo>
                  <a:pt x="38" y="40"/>
                </a:lnTo>
                <a:lnTo>
                  <a:pt x="42" y="41"/>
                </a:lnTo>
                <a:lnTo>
                  <a:pt x="0" y="80"/>
                </a:lnTo>
                <a:lnTo>
                  <a:pt x="0" y="75"/>
                </a:lnTo>
                <a:lnTo>
                  <a:pt x="1" y="68"/>
                </a:lnTo>
                <a:lnTo>
                  <a:pt x="2" y="62"/>
                </a:lnTo>
                <a:lnTo>
                  <a:pt x="3" y="55"/>
                </a:lnTo>
                <a:lnTo>
                  <a:pt x="6" y="48"/>
                </a:lnTo>
                <a:lnTo>
                  <a:pt x="8" y="40"/>
                </a:lnTo>
                <a:lnTo>
                  <a:pt x="10" y="33"/>
                </a:lnTo>
                <a:lnTo>
                  <a:pt x="12" y="26"/>
                </a:lnTo>
                <a:lnTo>
                  <a:pt x="16" y="19"/>
                </a:lnTo>
                <a:lnTo>
                  <a:pt x="19" y="12"/>
                </a:lnTo>
                <a:lnTo>
                  <a:pt x="23" y="5"/>
                </a:lnTo>
                <a:lnTo>
                  <a:pt x="27" y="0"/>
                </a:lnTo>
                <a:lnTo>
                  <a:pt x="29" y="1"/>
                </a:lnTo>
                <a:lnTo>
                  <a:pt x="30" y="1"/>
                </a:lnTo>
                <a:lnTo>
                  <a:pt x="31" y="1"/>
                </a:lnTo>
                <a:lnTo>
                  <a:pt x="32" y="2"/>
                </a:lnTo>
                <a:lnTo>
                  <a:pt x="33" y="3"/>
                </a:lnTo>
                <a:lnTo>
                  <a:pt x="34" y="4"/>
                </a:lnTo>
                <a:lnTo>
                  <a:pt x="34" y="5"/>
                </a:lnTo>
                <a:lnTo>
                  <a:pt x="35" y="6"/>
                </a:lnTo>
                <a:lnTo>
                  <a:pt x="37" y="8"/>
                </a:lnTo>
                <a:lnTo>
                  <a:pt x="37" y="9"/>
                </a:lnTo>
                <a:lnTo>
                  <a:pt x="37" y="10"/>
                </a:lnTo>
                <a:lnTo>
                  <a:pt x="38" y="11"/>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3" name="Freeform 55"/>
          <p:cNvSpPr>
            <a:spLocks/>
          </p:cNvSpPr>
          <p:nvPr/>
        </p:nvSpPr>
        <p:spPr bwMode="auto">
          <a:xfrm>
            <a:off x="7639050" y="4584701"/>
            <a:ext cx="52388" cy="73025"/>
          </a:xfrm>
          <a:custGeom>
            <a:avLst/>
            <a:gdLst>
              <a:gd name="T0" fmla="*/ 0 w 65"/>
              <a:gd name="T1" fmla="*/ 92 h 92"/>
              <a:gd name="T2" fmla="*/ 4 w 65"/>
              <a:gd name="T3" fmla="*/ 83 h 92"/>
              <a:gd name="T4" fmla="*/ 8 w 65"/>
              <a:gd name="T5" fmla="*/ 74 h 92"/>
              <a:gd name="T6" fmla="*/ 12 w 65"/>
              <a:gd name="T7" fmla="*/ 66 h 92"/>
              <a:gd name="T8" fmla="*/ 17 w 65"/>
              <a:gd name="T9" fmla="*/ 56 h 92"/>
              <a:gd name="T10" fmla="*/ 23 w 65"/>
              <a:gd name="T11" fmla="*/ 48 h 92"/>
              <a:gd name="T12" fmla="*/ 28 w 65"/>
              <a:gd name="T13" fmla="*/ 40 h 92"/>
              <a:gd name="T14" fmla="*/ 34 w 65"/>
              <a:gd name="T15" fmla="*/ 33 h 92"/>
              <a:gd name="T16" fmla="*/ 40 w 65"/>
              <a:gd name="T17" fmla="*/ 25 h 92"/>
              <a:gd name="T18" fmla="*/ 47 w 65"/>
              <a:gd name="T19" fmla="*/ 18 h 92"/>
              <a:gd name="T20" fmla="*/ 52 w 65"/>
              <a:gd name="T21" fmla="*/ 13 h 92"/>
              <a:gd name="T22" fmla="*/ 59 w 65"/>
              <a:gd name="T23" fmla="*/ 6 h 92"/>
              <a:gd name="T24" fmla="*/ 65 w 65"/>
              <a:gd name="T25" fmla="*/ 0 h 92"/>
              <a:gd name="T26" fmla="*/ 0 w 65"/>
              <a:gd name="T27" fmla="*/ 92 h 92"/>
              <a:gd name="T28" fmla="*/ 0 w 65"/>
              <a:gd name="T29" fmla="*/ 92 h 9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92"/>
              <a:gd name="T47" fmla="*/ 65 w 65"/>
              <a:gd name="T48" fmla="*/ 92 h 9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92">
                <a:moveTo>
                  <a:pt x="0" y="92"/>
                </a:moveTo>
                <a:lnTo>
                  <a:pt x="4" y="83"/>
                </a:lnTo>
                <a:lnTo>
                  <a:pt x="8" y="74"/>
                </a:lnTo>
                <a:lnTo>
                  <a:pt x="12" y="66"/>
                </a:lnTo>
                <a:lnTo>
                  <a:pt x="17" y="56"/>
                </a:lnTo>
                <a:lnTo>
                  <a:pt x="23" y="48"/>
                </a:lnTo>
                <a:lnTo>
                  <a:pt x="28" y="40"/>
                </a:lnTo>
                <a:lnTo>
                  <a:pt x="34" y="33"/>
                </a:lnTo>
                <a:lnTo>
                  <a:pt x="40" y="25"/>
                </a:lnTo>
                <a:lnTo>
                  <a:pt x="47" y="18"/>
                </a:lnTo>
                <a:lnTo>
                  <a:pt x="52" y="13"/>
                </a:lnTo>
                <a:lnTo>
                  <a:pt x="59" y="6"/>
                </a:lnTo>
                <a:lnTo>
                  <a:pt x="65" y="0"/>
                </a:lnTo>
                <a:lnTo>
                  <a:pt x="0" y="92"/>
                </a:lnTo>
                <a:close/>
              </a:path>
            </a:pathLst>
          </a:custGeom>
          <a:solidFill>
            <a:srgbClr val="00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4" name="Freeform 56"/>
          <p:cNvSpPr>
            <a:spLocks/>
          </p:cNvSpPr>
          <p:nvPr/>
        </p:nvSpPr>
        <p:spPr bwMode="auto">
          <a:xfrm>
            <a:off x="7248526" y="4633914"/>
            <a:ext cx="123825" cy="20637"/>
          </a:xfrm>
          <a:custGeom>
            <a:avLst/>
            <a:gdLst>
              <a:gd name="T0" fmla="*/ 156 w 156"/>
              <a:gd name="T1" fmla="*/ 12 h 25"/>
              <a:gd name="T2" fmla="*/ 146 w 156"/>
              <a:gd name="T3" fmla="*/ 14 h 25"/>
              <a:gd name="T4" fmla="*/ 133 w 156"/>
              <a:gd name="T5" fmla="*/ 15 h 25"/>
              <a:gd name="T6" fmla="*/ 120 w 156"/>
              <a:gd name="T7" fmla="*/ 15 h 25"/>
              <a:gd name="T8" fmla="*/ 108 w 156"/>
              <a:gd name="T9" fmla="*/ 15 h 25"/>
              <a:gd name="T10" fmla="*/ 95 w 156"/>
              <a:gd name="T11" fmla="*/ 15 h 25"/>
              <a:gd name="T12" fmla="*/ 82 w 156"/>
              <a:gd name="T13" fmla="*/ 15 h 25"/>
              <a:gd name="T14" fmla="*/ 69 w 156"/>
              <a:gd name="T15" fmla="*/ 16 h 25"/>
              <a:gd name="T16" fmla="*/ 56 w 156"/>
              <a:gd name="T17" fmla="*/ 16 h 25"/>
              <a:gd name="T18" fmla="*/ 42 w 156"/>
              <a:gd name="T19" fmla="*/ 17 h 25"/>
              <a:gd name="T20" fmla="*/ 29 w 156"/>
              <a:gd name="T21" fmla="*/ 20 h 25"/>
              <a:gd name="T22" fmla="*/ 17 w 156"/>
              <a:gd name="T23" fmla="*/ 22 h 25"/>
              <a:gd name="T24" fmla="*/ 3 w 156"/>
              <a:gd name="T25" fmla="*/ 25 h 25"/>
              <a:gd name="T26" fmla="*/ 0 w 156"/>
              <a:gd name="T27" fmla="*/ 22 h 25"/>
              <a:gd name="T28" fmla="*/ 12 w 156"/>
              <a:gd name="T29" fmla="*/ 18 h 25"/>
              <a:gd name="T30" fmla="*/ 25 w 156"/>
              <a:gd name="T31" fmla="*/ 14 h 25"/>
              <a:gd name="T32" fmla="*/ 38 w 156"/>
              <a:gd name="T33" fmla="*/ 10 h 25"/>
              <a:gd name="T34" fmla="*/ 50 w 156"/>
              <a:gd name="T35" fmla="*/ 7 h 25"/>
              <a:gd name="T36" fmla="*/ 63 w 156"/>
              <a:gd name="T37" fmla="*/ 5 h 25"/>
              <a:gd name="T38" fmla="*/ 77 w 156"/>
              <a:gd name="T39" fmla="*/ 2 h 25"/>
              <a:gd name="T40" fmla="*/ 89 w 156"/>
              <a:gd name="T41" fmla="*/ 1 h 25"/>
              <a:gd name="T42" fmla="*/ 103 w 156"/>
              <a:gd name="T43" fmla="*/ 0 h 25"/>
              <a:gd name="T44" fmla="*/ 116 w 156"/>
              <a:gd name="T45" fmla="*/ 0 h 25"/>
              <a:gd name="T46" fmla="*/ 129 w 156"/>
              <a:gd name="T47" fmla="*/ 0 h 25"/>
              <a:gd name="T48" fmla="*/ 143 w 156"/>
              <a:gd name="T49" fmla="*/ 1 h 25"/>
              <a:gd name="T50" fmla="*/ 156 w 156"/>
              <a:gd name="T51" fmla="*/ 4 h 25"/>
              <a:gd name="T52" fmla="*/ 156 w 156"/>
              <a:gd name="T53" fmla="*/ 12 h 25"/>
              <a:gd name="T54" fmla="*/ 156 w 156"/>
              <a:gd name="T55" fmla="*/ 12 h 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6"/>
              <a:gd name="T85" fmla="*/ 0 h 25"/>
              <a:gd name="T86" fmla="*/ 156 w 156"/>
              <a:gd name="T87" fmla="*/ 25 h 2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6" h="25">
                <a:moveTo>
                  <a:pt x="156" y="12"/>
                </a:moveTo>
                <a:lnTo>
                  <a:pt x="146" y="14"/>
                </a:lnTo>
                <a:lnTo>
                  <a:pt x="133" y="15"/>
                </a:lnTo>
                <a:lnTo>
                  <a:pt x="120" y="15"/>
                </a:lnTo>
                <a:lnTo>
                  <a:pt x="108" y="15"/>
                </a:lnTo>
                <a:lnTo>
                  <a:pt x="95" y="15"/>
                </a:lnTo>
                <a:lnTo>
                  <a:pt x="82" y="15"/>
                </a:lnTo>
                <a:lnTo>
                  <a:pt x="69" y="16"/>
                </a:lnTo>
                <a:lnTo>
                  <a:pt x="56" y="16"/>
                </a:lnTo>
                <a:lnTo>
                  <a:pt x="42" y="17"/>
                </a:lnTo>
                <a:lnTo>
                  <a:pt x="29" y="20"/>
                </a:lnTo>
                <a:lnTo>
                  <a:pt x="17" y="22"/>
                </a:lnTo>
                <a:lnTo>
                  <a:pt x="3" y="25"/>
                </a:lnTo>
                <a:lnTo>
                  <a:pt x="0" y="22"/>
                </a:lnTo>
                <a:lnTo>
                  <a:pt x="12" y="18"/>
                </a:lnTo>
                <a:lnTo>
                  <a:pt x="25" y="14"/>
                </a:lnTo>
                <a:lnTo>
                  <a:pt x="38" y="10"/>
                </a:lnTo>
                <a:lnTo>
                  <a:pt x="50" y="7"/>
                </a:lnTo>
                <a:lnTo>
                  <a:pt x="63" y="5"/>
                </a:lnTo>
                <a:lnTo>
                  <a:pt x="77" y="2"/>
                </a:lnTo>
                <a:lnTo>
                  <a:pt x="89" y="1"/>
                </a:lnTo>
                <a:lnTo>
                  <a:pt x="103" y="0"/>
                </a:lnTo>
                <a:lnTo>
                  <a:pt x="116" y="0"/>
                </a:lnTo>
                <a:lnTo>
                  <a:pt x="129" y="0"/>
                </a:lnTo>
                <a:lnTo>
                  <a:pt x="143" y="1"/>
                </a:lnTo>
                <a:lnTo>
                  <a:pt x="156" y="4"/>
                </a:lnTo>
                <a:lnTo>
                  <a:pt x="15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5" name="Freeform 57"/>
          <p:cNvSpPr>
            <a:spLocks/>
          </p:cNvSpPr>
          <p:nvPr/>
        </p:nvSpPr>
        <p:spPr bwMode="auto">
          <a:xfrm>
            <a:off x="8170863" y="4640263"/>
            <a:ext cx="106362" cy="74612"/>
          </a:xfrm>
          <a:custGeom>
            <a:avLst/>
            <a:gdLst>
              <a:gd name="T0" fmla="*/ 130 w 136"/>
              <a:gd name="T1" fmla="*/ 95 h 95"/>
              <a:gd name="T2" fmla="*/ 122 w 136"/>
              <a:gd name="T3" fmla="*/ 91 h 95"/>
              <a:gd name="T4" fmla="*/ 114 w 136"/>
              <a:gd name="T5" fmla="*/ 83 h 95"/>
              <a:gd name="T6" fmla="*/ 106 w 136"/>
              <a:gd name="T7" fmla="*/ 75 h 95"/>
              <a:gd name="T8" fmla="*/ 99 w 136"/>
              <a:gd name="T9" fmla="*/ 67 h 95"/>
              <a:gd name="T10" fmla="*/ 92 w 136"/>
              <a:gd name="T11" fmla="*/ 62 h 95"/>
              <a:gd name="T12" fmla="*/ 86 w 136"/>
              <a:gd name="T13" fmla="*/ 61 h 95"/>
              <a:gd name="T14" fmla="*/ 82 w 136"/>
              <a:gd name="T15" fmla="*/ 62 h 95"/>
              <a:gd name="T16" fmla="*/ 78 w 136"/>
              <a:gd name="T17" fmla="*/ 64 h 95"/>
              <a:gd name="T18" fmla="*/ 75 w 136"/>
              <a:gd name="T19" fmla="*/ 68 h 95"/>
              <a:gd name="T20" fmla="*/ 72 w 136"/>
              <a:gd name="T21" fmla="*/ 70 h 95"/>
              <a:gd name="T22" fmla="*/ 67 w 136"/>
              <a:gd name="T23" fmla="*/ 71 h 95"/>
              <a:gd name="T24" fmla="*/ 64 w 136"/>
              <a:gd name="T25" fmla="*/ 70 h 95"/>
              <a:gd name="T26" fmla="*/ 60 w 136"/>
              <a:gd name="T27" fmla="*/ 67 h 95"/>
              <a:gd name="T28" fmla="*/ 55 w 136"/>
              <a:gd name="T29" fmla="*/ 63 h 95"/>
              <a:gd name="T30" fmla="*/ 52 w 136"/>
              <a:gd name="T31" fmla="*/ 60 h 95"/>
              <a:gd name="T32" fmla="*/ 49 w 136"/>
              <a:gd name="T33" fmla="*/ 56 h 95"/>
              <a:gd name="T34" fmla="*/ 45 w 136"/>
              <a:gd name="T35" fmla="*/ 53 h 95"/>
              <a:gd name="T36" fmla="*/ 39 w 136"/>
              <a:gd name="T37" fmla="*/ 52 h 95"/>
              <a:gd name="T38" fmla="*/ 32 w 136"/>
              <a:gd name="T39" fmla="*/ 54 h 95"/>
              <a:gd name="T40" fmla="*/ 26 w 136"/>
              <a:gd name="T41" fmla="*/ 59 h 95"/>
              <a:gd name="T42" fmla="*/ 19 w 136"/>
              <a:gd name="T43" fmla="*/ 63 h 95"/>
              <a:gd name="T44" fmla="*/ 12 w 136"/>
              <a:gd name="T45" fmla="*/ 68 h 95"/>
              <a:gd name="T46" fmla="*/ 5 w 136"/>
              <a:gd name="T47" fmla="*/ 69 h 95"/>
              <a:gd name="T48" fmla="*/ 0 w 136"/>
              <a:gd name="T49" fmla="*/ 54 h 95"/>
              <a:gd name="T50" fmla="*/ 15 w 136"/>
              <a:gd name="T51" fmla="*/ 30 h 95"/>
              <a:gd name="T52" fmla="*/ 22 w 136"/>
              <a:gd name="T53" fmla="*/ 38 h 95"/>
              <a:gd name="T54" fmla="*/ 31 w 136"/>
              <a:gd name="T55" fmla="*/ 42 h 95"/>
              <a:gd name="T56" fmla="*/ 42 w 136"/>
              <a:gd name="T57" fmla="*/ 45 h 95"/>
              <a:gd name="T58" fmla="*/ 52 w 136"/>
              <a:gd name="T59" fmla="*/ 46 h 95"/>
              <a:gd name="T60" fmla="*/ 62 w 136"/>
              <a:gd name="T61" fmla="*/ 46 h 95"/>
              <a:gd name="T62" fmla="*/ 73 w 136"/>
              <a:gd name="T63" fmla="*/ 42 h 95"/>
              <a:gd name="T64" fmla="*/ 126 w 136"/>
              <a:gd name="T65" fmla="*/ 7 h 95"/>
              <a:gd name="T66" fmla="*/ 131 w 136"/>
              <a:gd name="T67" fmla="*/ 22 h 95"/>
              <a:gd name="T68" fmla="*/ 135 w 136"/>
              <a:gd name="T69" fmla="*/ 38 h 95"/>
              <a:gd name="T70" fmla="*/ 136 w 136"/>
              <a:gd name="T71" fmla="*/ 54 h 95"/>
              <a:gd name="T72" fmla="*/ 136 w 136"/>
              <a:gd name="T73" fmla="*/ 71 h 95"/>
              <a:gd name="T74" fmla="*/ 136 w 136"/>
              <a:gd name="T75" fmla="*/ 87 h 95"/>
              <a:gd name="T76" fmla="*/ 136 w 136"/>
              <a:gd name="T77" fmla="*/ 95 h 9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6"/>
              <a:gd name="T118" fmla="*/ 0 h 95"/>
              <a:gd name="T119" fmla="*/ 136 w 136"/>
              <a:gd name="T120" fmla="*/ 95 h 9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6" h="95">
                <a:moveTo>
                  <a:pt x="136" y="95"/>
                </a:moveTo>
                <a:lnTo>
                  <a:pt x="130" y="95"/>
                </a:lnTo>
                <a:lnTo>
                  <a:pt x="126" y="93"/>
                </a:lnTo>
                <a:lnTo>
                  <a:pt x="122" y="91"/>
                </a:lnTo>
                <a:lnTo>
                  <a:pt x="118" y="87"/>
                </a:lnTo>
                <a:lnTo>
                  <a:pt x="114" y="83"/>
                </a:lnTo>
                <a:lnTo>
                  <a:pt x="111" y="79"/>
                </a:lnTo>
                <a:lnTo>
                  <a:pt x="106" y="75"/>
                </a:lnTo>
                <a:lnTo>
                  <a:pt x="103" y="70"/>
                </a:lnTo>
                <a:lnTo>
                  <a:pt x="99" y="67"/>
                </a:lnTo>
                <a:lnTo>
                  <a:pt x="96" y="63"/>
                </a:lnTo>
                <a:lnTo>
                  <a:pt x="92" y="62"/>
                </a:lnTo>
                <a:lnTo>
                  <a:pt x="89" y="60"/>
                </a:lnTo>
                <a:lnTo>
                  <a:pt x="86" y="61"/>
                </a:lnTo>
                <a:lnTo>
                  <a:pt x="84" y="61"/>
                </a:lnTo>
                <a:lnTo>
                  <a:pt x="82" y="62"/>
                </a:lnTo>
                <a:lnTo>
                  <a:pt x="81" y="63"/>
                </a:lnTo>
                <a:lnTo>
                  <a:pt x="78" y="64"/>
                </a:lnTo>
                <a:lnTo>
                  <a:pt x="77" y="65"/>
                </a:lnTo>
                <a:lnTo>
                  <a:pt x="75" y="68"/>
                </a:lnTo>
                <a:lnTo>
                  <a:pt x="73" y="69"/>
                </a:lnTo>
                <a:lnTo>
                  <a:pt x="72" y="70"/>
                </a:lnTo>
                <a:lnTo>
                  <a:pt x="69" y="70"/>
                </a:lnTo>
                <a:lnTo>
                  <a:pt x="67" y="71"/>
                </a:lnTo>
                <a:lnTo>
                  <a:pt x="66" y="70"/>
                </a:lnTo>
                <a:lnTo>
                  <a:pt x="64" y="70"/>
                </a:lnTo>
                <a:lnTo>
                  <a:pt x="61" y="69"/>
                </a:lnTo>
                <a:lnTo>
                  <a:pt x="60" y="67"/>
                </a:lnTo>
                <a:lnTo>
                  <a:pt x="58" y="65"/>
                </a:lnTo>
                <a:lnTo>
                  <a:pt x="55" y="63"/>
                </a:lnTo>
                <a:lnTo>
                  <a:pt x="54" y="61"/>
                </a:lnTo>
                <a:lnTo>
                  <a:pt x="52" y="60"/>
                </a:lnTo>
                <a:lnTo>
                  <a:pt x="50" y="57"/>
                </a:lnTo>
                <a:lnTo>
                  <a:pt x="49" y="56"/>
                </a:lnTo>
                <a:lnTo>
                  <a:pt x="46" y="54"/>
                </a:lnTo>
                <a:lnTo>
                  <a:pt x="45" y="53"/>
                </a:lnTo>
                <a:lnTo>
                  <a:pt x="44" y="52"/>
                </a:lnTo>
                <a:lnTo>
                  <a:pt x="39" y="52"/>
                </a:lnTo>
                <a:lnTo>
                  <a:pt x="36" y="52"/>
                </a:lnTo>
                <a:lnTo>
                  <a:pt x="32" y="54"/>
                </a:lnTo>
                <a:lnTo>
                  <a:pt x="29" y="55"/>
                </a:lnTo>
                <a:lnTo>
                  <a:pt x="26" y="59"/>
                </a:lnTo>
                <a:lnTo>
                  <a:pt x="22" y="61"/>
                </a:lnTo>
                <a:lnTo>
                  <a:pt x="19" y="63"/>
                </a:lnTo>
                <a:lnTo>
                  <a:pt x="15" y="65"/>
                </a:lnTo>
                <a:lnTo>
                  <a:pt x="12" y="68"/>
                </a:lnTo>
                <a:lnTo>
                  <a:pt x="8" y="69"/>
                </a:lnTo>
                <a:lnTo>
                  <a:pt x="5" y="69"/>
                </a:lnTo>
                <a:lnTo>
                  <a:pt x="1" y="68"/>
                </a:lnTo>
                <a:lnTo>
                  <a:pt x="0" y="54"/>
                </a:lnTo>
                <a:lnTo>
                  <a:pt x="7" y="39"/>
                </a:lnTo>
                <a:lnTo>
                  <a:pt x="15" y="30"/>
                </a:lnTo>
                <a:lnTo>
                  <a:pt x="19" y="34"/>
                </a:lnTo>
                <a:lnTo>
                  <a:pt x="22" y="38"/>
                </a:lnTo>
                <a:lnTo>
                  <a:pt x="27" y="40"/>
                </a:lnTo>
                <a:lnTo>
                  <a:pt x="31" y="42"/>
                </a:lnTo>
                <a:lnTo>
                  <a:pt x="36" y="44"/>
                </a:lnTo>
                <a:lnTo>
                  <a:pt x="42" y="45"/>
                </a:lnTo>
                <a:lnTo>
                  <a:pt x="46" y="46"/>
                </a:lnTo>
                <a:lnTo>
                  <a:pt x="52" y="46"/>
                </a:lnTo>
                <a:lnTo>
                  <a:pt x="57" y="46"/>
                </a:lnTo>
                <a:lnTo>
                  <a:pt x="62" y="46"/>
                </a:lnTo>
                <a:lnTo>
                  <a:pt x="67" y="45"/>
                </a:lnTo>
                <a:lnTo>
                  <a:pt x="73" y="42"/>
                </a:lnTo>
                <a:lnTo>
                  <a:pt x="122" y="0"/>
                </a:lnTo>
                <a:lnTo>
                  <a:pt x="126" y="7"/>
                </a:lnTo>
                <a:lnTo>
                  <a:pt x="128" y="15"/>
                </a:lnTo>
                <a:lnTo>
                  <a:pt x="131" y="22"/>
                </a:lnTo>
                <a:lnTo>
                  <a:pt x="132" y="30"/>
                </a:lnTo>
                <a:lnTo>
                  <a:pt x="135" y="38"/>
                </a:lnTo>
                <a:lnTo>
                  <a:pt x="136" y="46"/>
                </a:lnTo>
                <a:lnTo>
                  <a:pt x="136" y="54"/>
                </a:lnTo>
                <a:lnTo>
                  <a:pt x="136" y="62"/>
                </a:lnTo>
                <a:lnTo>
                  <a:pt x="136" y="71"/>
                </a:lnTo>
                <a:lnTo>
                  <a:pt x="136" y="79"/>
                </a:lnTo>
                <a:lnTo>
                  <a:pt x="136" y="87"/>
                </a:lnTo>
                <a:lnTo>
                  <a:pt x="136" y="95"/>
                </a:lnTo>
                <a:close/>
              </a:path>
            </a:pathLst>
          </a:custGeom>
          <a:solidFill>
            <a:srgbClr val="FFDC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6" name="Freeform 58"/>
          <p:cNvSpPr>
            <a:spLocks/>
          </p:cNvSpPr>
          <p:nvPr/>
        </p:nvSpPr>
        <p:spPr bwMode="auto">
          <a:xfrm>
            <a:off x="8986838" y="4678364"/>
            <a:ext cx="157162" cy="185737"/>
          </a:xfrm>
          <a:custGeom>
            <a:avLst/>
            <a:gdLst>
              <a:gd name="T0" fmla="*/ 187 w 198"/>
              <a:gd name="T1" fmla="*/ 0 h 235"/>
              <a:gd name="T2" fmla="*/ 184 w 198"/>
              <a:gd name="T3" fmla="*/ 19 h 235"/>
              <a:gd name="T4" fmla="*/ 180 w 198"/>
              <a:gd name="T5" fmla="*/ 37 h 235"/>
              <a:gd name="T6" fmla="*/ 176 w 198"/>
              <a:gd name="T7" fmla="*/ 56 h 235"/>
              <a:gd name="T8" fmla="*/ 171 w 198"/>
              <a:gd name="T9" fmla="*/ 75 h 235"/>
              <a:gd name="T10" fmla="*/ 167 w 198"/>
              <a:gd name="T11" fmla="*/ 95 h 235"/>
              <a:gd name="T12" fmla="*/ 164 w 198"/>
              <a:gd name="T13" fmla="*/ 114 h 235"/>
              <a:gd name="T14" fmla="*/ 162 w 198"/>
              <a:gd name="T15" fmla="*/ 134 h 235"/>
              <a:gd name="T16" fmla="*/ 163 w 198"/>
              <a:gd name="T17" fmla="*/ 152 h 235"/>
              <a:gd name="T18" fmla="*/ 167 w 198"/>
              <a:gd name="T19" fmla="*/ 169 h 235"/>
              <a:gd name="T20" fmla="*/ 172 w 198"/>
              <a:gd name="T21" fmla="*/ 186 h 235"/>
              <a:gd name="T22" fmla="*/ 183 w 198"/>
              <a:gd name="T23" fmla="*/ 202 h 235"/>
              <a:gd name="T24" fmla="*/ 198 w 198"/>
              <a:gd name="T25" fmla="*/ 219 h 235"/>
              <a:gd name="T26" fmla="*/ 194 w 198"/>
              <a:gd name="T27" fmla="*/ 217 h 235"/>
              <a:gd name="T28" fmla="*/ 192 w 198"/>
              <a:gd name="T29" fmla="*/ 217 h 235"/>
              <a:gd name="T30" fmla="*/ 189 w 198"/>
              <a:gd name="T31" fmla="*/ 217 h 235"/>
              <a:gd name="T32" fmla="*/ 186 w 198"/>
              <a:gd name="T33" fmla="*/ 219 h 235"/>
              <a:gd name="T34" fmla="*/ 184 w 198"/>
              <a:gd name="T35" fmla="*/ 219 h 235"/>
              <a:gd name="T36" fmla="*/ 181 w 198"/>
              <a:gd name="T37" fmla="*/ 221 h 235"/>
              <a:gd name="T38" fmla="*/ 179 w 198"/>
              <a:gd name="T39" fmla="*/ 222 h 235"/>
              <a:gd name="T40" fmla="*/ 178 w 198"/>
              <a:gd name="T41" fmla="*/ 224 h 235"/>
              <a:gd name="T42" fmla="*/ 176 w 198"/>
              <a:gd name="T43" fmla="*/ 227 h 235"/>
              <a:gd name="T44" fmla="*/ 175 w 198"/>
              <a:gd name="T45" fmla="*/ 229 h 235"/>
              <a:gd name="T46" fmla="*/ 172 w 198"/>
              <a:gd name="T47" fmla="*/ 231 h 235"/>
              <a:gd name="T48" fmla="*/ 172 w 198"/>
              <a:gd name="T49" fmla="*/ 235 h 235"/>
              <a:gd name="T50" fmla="*/ 163 w 198"/>
              <a:gd name="T51" fmla="*/ 225 h 235"/>
              <a:gd name="T52" fmla="*/ 154 w 198"/>
              <a:gd name="T53" fmla="*/ 219 h 235"/>
              <a:gd name="T54" fmla="*/ 144 w 198"/>
              <a:gd name="T55" fmla="*/ 212 h 235"/>
              <a:gd name="T56" fmla="*/ 132 w 198"/>
              <a:gd name="T57" fmla="*/ 206 h 235"/>
              <a:gd name="T58" fmla="*/ 121 w 198"/>
              <a:gd name="T59" fmla="*/ 201 h 235"/>
              <a:gd name="T60" fmla="*/ 108 w 198"/>
              <a:gd name="T61" fmla="*/ 197 h 235"/>
              <a:gd name="T62" fmla="*/ 95 w 198"/>
              <a:gd name="T63" fmla="*/ 193 h 235"/>
              <a:gd name="T64" fmla="*/ 83 w 198"/>
              <a:gd name="T65" fmla="*/ 191 h 235"/>
              <a:gd name="T66" fmla="*/ 69 w 198"/>
              <a:gd name="T67" fmla="*/ 189 h 235"/>
              <a:gd name="T68" fmla="*/ 56 w 198"/>
              <a:gd name="T69" fmla="*/ 186 h 235"/>
              <a:gd name="T70" fmla="*/ 42 w 198"/>
              <a:gd name="T71" fmla="*/ 185 h 235"/>
              <a:gd name="T72" fmla="*/ 30 w 198"/>
              <a:gd name="T73" fmla="*/ 185 h 235"/>
              <a:gd name="T74" fmla="*/ 0 w 198"/>
              <a:gd name="T75" fmla="*/ 115 h 235"/>
              <a:gd name="T76" fmla="*/ 11 w 198"/>
              <a:gd name="T77" fmla="*/ 101 h 235"/>
              <a:gd name="T78" fmla="*/ 24 w 198"/>
              <a:gd name="T79" fmla="*/ 88 h 235"/>
              <a:gd name="T80" fmla="*/ 38 w 198"/>
              <a:gd name="T81" fmla="*/ 76 h 235"/>
              <a:gd name="T82" fmla="*/ 53 w 198"/>
              <a:gd name="T83" fmla="*/ 66 h 235"/>
              <a:gd name="T84" fmla="*/ 69 w 198"/>
              <a:gd name="T85" fmla="*/ 56 h 235"/>
              <a:gd name="T86" fmla="*/ 85 w 198"/>
              <a:gd name="T87" fmla="*/ 46 h 235"/>
              <a:gd name="T88" fmla="*/ 102 w 198"/>
              <a:gd name="T89" fmla="*/ 38 h 235"/>
              <a:gd name="T90" fmla="*/ 119 w 198"/>
              <a:gd name="T91" fmla="*/ 30 h 235"/>
              <a:gd name="T92" fmla="*/ 135 w 198"/>
              <a:gd name="T93" fmla="*/ 23 h 235"/>
              <a:gd name="T94" fmla="*/ 153 w 198"/>
              <a:gd name="T95" fmla="*/ 15 h 235"/>
              <a:gd name="T96" fmla="*/ 170 w 198"/>
              <a:gd name="T97" fmla="*/ 8 h 235"/>
              <a:gd name="T98" fmla="*/ 187 w 198"/>
              <a:gd name="T99" fmla="*/ 0 h 235"/>
              <a:gd name="T100" fmla="*/ 187 w 198"/>
              <a:gd name="T101" fmla="*/ 0 h 23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8"/>
              <a:gd name="T154" fmla="*/ 0 h 235"/>
              <a:gd name="T155" fmla="*/ 198 w 198"/>
              <a:gd name="T156" fmla="*/ 235 h 23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8" h="235">
                <a:moveTo>
                  <a:pt x="187" y="0"/>
                </a:moveTo>
                <a:lnTo>
                  <a:pt x="184" y="19"/>
                </a:lnTo>
                <a:lnTo>
                  <a:pt x="180" y="37"/>
                </a:lnTo>
                <a:lnTo>
                  <a:pt x="176" y="56"/>
                </a:lnTo>
                <a:lnTo>
                  <a:pt x="171" y="75"/>
                </a:lnTo>
                <a:lnTo>
                  <a:pt x="167" y="95"/>
                </a:lnTo>
                <a:lnTo>
                  <a:pt x="164" y="114"/>
                </a:lnTo>
                <a:lnTo>
                  <a:pt x="162" y="134"/>
                </a:lnTo>
                <a:lnTo>
                  <a:pt x="163" y="152"/>
                </a:lnTo>
                <a:lnTo>
                  <a:pt x="167" y="169"/>
                </a:lnTo>
                <a:lnTo>
                  <a:pt x="172" y="186"/>
                </a:lnTo>
                <a:lnTo>
                  <a:pt x="183" y="202"/>
                </a:lnTo>
                <a:lnTo>
                  <a:pt x="198" y="219"/>
                </a:lnTo>
                <a:lnTo>
                  <a:pt x="194" y="217"/>
                </a:lnTo>
                <a:lnTo>
                  <a:pt x="192" y="217"/>
                </a:lnTo>
                <a:lnTo>
                  <a:pt x="189" y="217"/>
                </a:lnTo>
                <a:lnTo>
                  <a:pt x="186" y="219"/>
                </a:lnTo>
                <a:lnTo>
                  <a:pt x="184" y="219"/>
                </a:lnTo>
                <a:lnTo>
                  <a:pt x="181" y="221"/>
                </a:lnTo>
                <a:lnTo>
                  <a:pt x="179" y="222"/>
                </a:lnTo>
                <a:lnTo>
                  <a:pt x="178" y="224"/>
                </a:lnTo>
                <a:lnTo>
                  <a:pt x="176" y="227"/>
                </a:lnTo>
                <a:lnTo>
                  <a:pt x="175" y="229"/>
                </a:lnTo>
                <a:lnTo>
                  <a:pt x="172" y="231"/>
                </a:lnTo>
                <a:lnTo>
                  <a:pt x="172" y="235"/>
                </a:lnTo>
                <a:lnTo>
                  <a:pt x="163" y="225"/>
                </a:lnTo>
                <a:lnTo>
                  <a:pt x="154" y="219"/>
                </a:lnTo>
                <a:lnTo>
                  <a:pt x="144" y="212"/>
                </a:lnTo>
                <a:lnTo>
                  <a:pt x="132" y="206"/>
                </a:lnTo>
                <a:lnTo>
                  <a:pt x="121" y="201"/>
                </a:lnTo>
                <a:lnTo>
                  <a:pt x="108" y="197"/>
                </a:lnTo>
                <a:lnTo>
                  <a:pt x="95" y="193"/>
                </a:lnTo>
                <a:lnTo>
                  <a:pt x="83" y="191"/>
                </a:lnTo>
                <a:lnTo>
                  <a:pt x="69" y="189"/>
                </a:lnTo>
                <a:lnTo>
                  <a:pt x="56" y="186"/>
                </a:lnTo>
                <a:lnTo>
                  <a:pt x="42" y="185"/>
                </a:lnTo>
                <a:lnTo>
                  <a:pt x="30" y="185"/>
                </a:lnTo>
                <a:lnTo>
                  <a:pt x="0" y="115"/>
                </a:lnTo>
                <a:lnTo>
                  <a:pt x="11" y="101"/>
                </a:lnTo>
                <a:lnTo>
                  <a:pt x="24" y="88"/>
                </a:lnTo>
                <a:lnTo>
                  <a:pt x="38" y="76"/>
                </a:lnTo>
                <a:lnTo>
                  <a:pt x="53" y="66"/>
                </a:lnTo>
                <a:lnTo>
                  <a:pt x="69" y="56"/>
                </a:lnTo>
                <a:lnTo>
                  <a:pt x="85" y="46"/>
                </a:lnTo>
                <a:lnTo>
                  <a:pt x="102" y="38"/>
                </a:lnTo>
                <a:lnTo>
                  <a:pt x="119" y="30"/>
                </a:lnTo>
                <a:lnTo>
                  <a:pt x="135" y="23"/>
                </a:lnTo>
                <a:lnTo>
                  <a:pt x="153" y="15"/>
                </a:lnTo>
                <a:lnTo>
                  <a:pt x="170" y="8"/>
                </a:lnTo>
                <a:lnTo>
                  <a:pt x="187" y="0"/>
                </a:lnTo>
                <a:close/>
              </a:path>
            </a:pathLst>
          </a:custGeom>
          <a:solidFill>
            <a:srgbClr val="99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7" name="Freeform 59"/>
          <p:cNvSpPr>
            <a:spLocks/>
          </p:cNvSpPr>
          <p:nvPr/>
        </p:nvSpPr>
        <p:spPr bwMode="auto">
          <a:xfrm>
            <a:off x="9139239" y="4684714"/>
            <a:ext cx="185737" cy="454025"/>
          </a:xfrm>
          <a:custGeom>
            <a:avLst/>
            <a:gdLst>
              <a:gd name="T0" fmla="*/ 75 w 234"/>
              <a:gd name="T1" fmla="*/ 93 h 571"/>
              <a:gd name="T2" fmla="*/ 93 w 234"/>
              <a:gd name="T3" fmla="*/ 183 h 571"/>
              <a:gd name="T4" fmla="*/ 116 w 234"/>
              <a:gd name="T5" fmla="*/ 270 h 571"/>
              <a:gd name="T6" fmla="*/ 144 w 234"/>
              <a:gd name="T7" fmla="*/ 355 h 571"/>
              <a:gd name="T8" fmla="*/ 175 w 234"/>
              <a:gd name="T9" fmla="*/ 439 h 571"/>
              <a:gd name="T10" fmla="*/ 208 w 234"/>
              <a:gd name="T11" fmla="*/ 524 h 571"/>
              <a:gd name="T12" fmla="*/ 234 w 234"/>
              <a:gd name="T13" fmla="*/ 567 h 571"/>
              <a:gd name="T14" fmla="*/ 194 w 234"/>
              <a:gd name="T15" fmla="*/ 538 h 571"/>
              <a:gd name="T16" fmla="*/ 179 w 234"/>
              <a:gd name="T17" fmla="*/ 474 h 571"/>
              <a:gd name="T18" fmla="*/ 155 w 234"/>
              <a:gd name="T19" fmla="*/ 413 h 571"/>
              <a:gd name="T20" fmla="*/ 121 w 234"/>
              <a:gd name="T21" fmla="*/ 358 h 571"/>
              <a:gd name="T22" fmla="*/ 80 w 234"/>
              <a:gd name="T23" fmla="*/ 307 h 571"/>
              <a:gd name="T24" fmla="*/ 30 w 234"/>
              <a:gd name="T25" fmla="*/ 263 h 571"/>
              <a:gd name="T26" fmla="*/ 3 w 234"/>
              <a:gd name="T27" fmla="*/ 242 h 571"/>
              <a:gd name="T28" fmla="*/ 12 w 234"/>
              <a:gd name="T29" fmla="*/ 236 h 571"/>
              <a:gd name="T30" fmla="*/ 23 w 234"/>
              <a:gd name="T31" fmla="*/ 231 h 571"/>
              <a:gd name="T32" fmla="*/ 33 w 234"/>
              <a:gd name="T33" fmla="*/ 225 h 571"/>
              <a:gd name="T34" fmla="*/ 40 w 234"/>
              <a:gd name="T35" fmla="*/ 219 h 571"/>
              <a:gd name="T36" fmla="*/ 43 w 234"/>
              <a:gd name="T37" fmla="*/ 208 h 571"/>
              <a:gd name="T38" fmla="*/ 38 w 234"/>
              <a:gd name="T39" fmla="*/ 199 h 571"/>
              <a:gd name="T40" fmla="*/ 30 w 234"/>
              <a:gd name="T41" fmla="*/ 193 h 571"/>
              <a:gd name="T42" fmla="*/ 21 w 234"/>
              <a:gd name="T43" fmla="*/ 189 h 571"/>
              <a:gd name="T44" fmla="*/ 15 w 234"/>
              <a:gd name="T45" fmla="*/ 183 h 571"/>
              <a:gd name="T46" fmla="*/ 8 w 234"/>
              <a:gd name="T47" fmla="*/ 177 h 571"/>
              <a:gd name="T48" fmla="*/ 3 w 234"/>
              <a:gd name="T49" fmla="*/ 169 h 571"/>
              <a:gd name="T50" fmla="*/ 0 w 234"/>
              <a:gd name="T51" fmla="*/ 150 h 571"/>
              <a:gd name="T52" fmla="*/ 0 w 234"/>
              <a:gd name="T53" fmla="*/ 122 h 571"/>
              <a:gd name="T54" fmla="*/ 1 w 234"/>
              <a:gd name="T55" fmla="*/ 93 h 571"/>
              <a:gd name="T56" fmla="*/ 3 w 234"/>
              <a:gd name="T57" fmla="*/ 66 h 571"/>
              <a:gd name="T58" fmla="*/ 7 w 234"/>
              <a:gd name="T59" fmla="*/ 38 h 571"/>
              <a:gd name="T60" fmla="*/ 11 w 234"/>
              <a:gd name="T61" fmla="*/ 13 h 571"/>
              <a:gd name="T62" fmla="*/ 19 w 234"/>
              <a:gd name="T63" fmla="*/ 4 h 571"/>
              <a:gd name="T64" fmla="*/ 30 w 234"/>
              <a:gd name="T65" fmla="*/ 10 h 571"/>
              <a:gd name="T66" fmla="*/ 40 w 234"/>
              <a:gd name="T67" fmla="*/ 18 h 571"/>
              <a:gd name="T68" fmla="*/ 50 w 234"/>
              <a:gd name="T69" fmla="*/ 26 h 571"/>
              <a:gd name="T70" fmla="*/ 59 w 234"/>
              <a:gd name="T71" fmla="*/ 34 h 571"/>
              <a:gd name="T72" fmla="*/ 67 w 234"/>
              <a:gd name="T73" fmla="*/ 43 h 571"/>
              <a:gd name="T74" fmla="*/ 72 w 234"/>
              <a:gd name="T75" fmla="*/ 46 h 5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4"/>
              <a:gd name="T115" fmla="*/ 0 h 571"/>
              <a:gd name="T116" fmla="*/ 234 w 234"/>
              <a:gd name="T117" fmla="*/ 571 h 57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4" h="571">
                <a:moveTo>
                  <a:pt x="72" y="46"/>
                </a:moveTo>
                <a:lnTo>
                  <a:pt x="75" y="93"/>
                </a:lnTo>
                <a:lnTo>
                  <a:pt x="84" y="139"/>
                </a:lnTo>
                <a:lnTo>
                  <a:pt x="93" y="183"/>
                </a:lnTo>
                <a:lnTo>
                  <a:pt x="103" y="227"/>
                </a:lnTo>
                <a:lnTo>
                  <a:pt x="116" y="270"/>
                </a:lnTo>
                <a:lnTo>
                  <a:pt x="129" y="313"/>
                </a:lnTo>
                <a:lnTo>
                  <a:pt x="144" y="355"/>
                </a:lnTo>
                <a:lnTo>
                  <a:pt x="161" y="398"/>
                </a:lnTo>
                <a:lnTo>
                  <a:pt x="175" y="439"/>
                </a:lnTo>
                <a:lnTo>
                  <a:pt x="192" y="482"/>
                </a:lnTo>
                <a:lnTo>
                  <a:pt x="208" y="524"/>
                </a:lnTo>
                <a:lnTo>
                  <a:pt x="223" y="567"/>
                </a:lnTo>
                <a:lnTo>
                  <a:pt x="234" y="567"/>
                </a:lnTo>
                <a:lnTo>
                  <a:pt x="198" y="571"/>
                </a:lnTo>
                <a:lnTo>
                  <a:pt x="194" y="538"/>
                </a:lnTo>
                <a:lnTo>
                  <a:pt x="187" y="505"/>
                </a:lnTo>
                <a:lnTo>
                  <a:pt x="179" y="474"/>
                </a:lnTo>
                <a:lnTo>
                  <a:pt x="167" y="443"/>
                </a:lnTo>
                <a:lnTo>
                  <a:pt x="155" y="413"/>
                </a:lnTo>
                <a:lnTo>
                  <a:pt x="139" y="384"/>
                </a:lnTo>
                <a:lnTo>
                  <a:pt x="121" y="358"/>
                </a:lnTo>
                <a:lnTo>
                  <a:pt x="102" y="331"/>
                </a:lnTo>
                <a:lnTo>
                  <a:pt x="80" y="307"/>
                </a:lnTo>
                <a:lnTo>
                  <a:pt x="56" y="284"/>
                </a:lnTo>
                <a:lnTo>
                  <a:pt x="30" y="263"/>
                </a:lnTo>
                <a:lnTo>
                  <a:pt x="1" y="245"/>
                </a:lnTo>
                <a:lnTo>
                  <a:pt x="3" y="242"/>
                </a:lnTo>
                <a:lnTo>
                  <a:pt x="8" y="238"/>
                </a:lnTo>
                <a:lnTo>
                  <a:pt x="12" y="236"/>
                </a:lnTo>
                <a:lnTo>
                  <a:pt x="17" y="234"/>
                </a:lnTo>
                <a:lnTo>
                  <a:pt x="23" y="231"/>
                </a:lnTo>
                <a:lnTo>
                  <a:pt x="28" y="228"/>
                </a:lnTo>
                <a:lnTo>
                  <a:pt x="33" y="225"/>
                </a:lnTo>
                <a:lnTo>
                  <a:pt x="38" y="222"/>
                </a:lnTo>
                <a:lnTo>
                  <a:pt x="40" y="219"/>
                </a:lnTo>
                <a:lnTo>
                  <a:pt x="42" y="214"/>
                </a:lnTo>
                <a:lnTo>
                  <a:pt x="43" y="208"/>
                </a:lnTo>
                <a:lnTo>
                  <a:pt x="42" y="203"/>
                </a:lnTo>
                <a:lnTo>
                  <a:pt x="38" y="199"/>
                </a:lnTo>
                <a:lnTo>
                  <a:pt x="33" y="196"/>
                </a:lnTo>
                <a:lnTo>
                  <a:pt x="30" y="193"/>
                </a:lnTo>
                <a:lnTo>
                  <a:pt x="25" y="191"/>
                </a:lnTo>
                <a:lnTo>
                  <a:pt x="21" y="189"/>
                </a:lnTo>
                <a:lnTo>
                  <a:pt x="18" y="186"/>
                </a:lnTo>
                <a:lnTo>
                  <a:pt x="15" y="183"/>
                </a:lnTo>
                <a:lnTo>
                  <a:pt x="11" y="181"/>
                </a:lnTo>
                <a:lnTo>
                  <a:pt x="8" y="177"/>
                </a:lnTo>
                <a:lnTo>
                  <a:pt x="5" y="173"/>
                </a:lnTo>
                <a:lnTo>
                  <a:pt x="3" y="169"/>
                </a:lnTo>
                <a:lnTo>
                  <a:pt x="1" y="165"/>
                </a:lnTo>
                <a:lnTo>
                  <a:pt x="0" y="150"/>
                </a:lnTo>
                <a:lnTo>
                  <a:pt x="0" y="137"/>
                </a:lnTo>
                <a:lnTo>
                  <a:pt x="0" y="122"/>
                </a:lnTo>
                <a:lnTo>
                  <a:pt x="0" y="108"/>
                </a:lnTo>
                <a:lnTo>
                  <a:pt x="1" y="93"/>
                </a:lnTo>
                <a:lnTo>
                  <a:pt x="2" y="80"/>
                </a:lnTo>
                <a:lnTo>
                  <a:pt x="3" y="66"/>
                </a:lnTo>
                <a:lnTo>
                  <a:pt x="5" y="52"/>
                </a:lnTo>
                <a:lnTo>
                  <a:pt x="7" y="38"/>
                </a:lnTo>
                <a:lnTo>
                  <a:pt x="9" y="26"/>
                </a:lnTo>
                <a:lnTo>
                  <a:pt x="11" y="13"/>
                </a:lnTo>
                <a:lnTo>
                  <a:pt x="15" y="0"/>
                </a:lnTo>
                <a:lnTo>
                  <a:pt x="19" y="4"/>
                </a:lnTo>
                <a:lnTo>
                  <a:pt x="25" y="7"/>
                </a:lnTo>
                <a:lnTo>
                  <a:pt x="30" y="10"/>
                </a:lnTo>
                <a:lnTo>
                  <a:pt x="35" y="14"/>
                </a:lnTo>
                <a:lnTo>
                  <a:pt x="40" y="18"/>
                </a:lnTo>
                <a:lnTo>
                  <a:pt x="46" y="21"/>
                </a:lnTo>
                <a:lnTo>
                  <a:pt x="50" y="26"/>
                </a:lnTo>
                <a:lnTo>
                  <a:pt x="55" y="29"/>
                </a:lnTo>
                <a:lnTo>
                  <a:pt x="59" y="34"/>
                </a:lnTo>
                <a:lnTo>
                  <a:pt x="64" y="38"/>
                </a:lnTo>
                <a:lnTo>
                  <a:pt x="67" y="43"/>
                </a:lnTo>
                <a:lnTo>
                  <a:pt x="72" y="46"/>
                </a:lnTo>
                <a:close/>
              </a:path>
            </a:pathLst>
          </a:custGeom>
          <a:solidFill>
            <a:srgbClr val="99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8" name="Freeform 60"/>
          <p:cNvSpPr>
            <a:spLocks/>
          </p:cNvSpPr>
          <p:nvPr/>
        </p:nvSpPr>
        <p:spPr bwMode="auto">
          <a:xfrm>
            <a:off x="9332913" y="4703763"/>
            <a:ext cx="354012" cy="430212"/>
          </a:xfrm>
          <a:custGeom>
            <a:avLst/>
            <a:gdLst>
              <a:gd name="T0" fmla="*/ 400 w 445"/>
              <a:gd name="T1" fmla="*/ 220 h 544"/>
              <a:gd name="T2" fmla="*/ 389 w 445"/>
              <a:gd name="T3" fmla="*/ 245 h 544"/>
              <a:gd name="T4" fmla="*/ 377 w 445"/>
              <a:gd name="T5" fmla="*/ 273 h 544"/>
              <a:gd name="T6" fmla="*/ 369 w 445"/>
              <a:gd name="T7" fmla="*/ 299 h 544"/>
              <a:gd name="T8" fmla="*/ 365 w 445"/>
              <a:gd name="T9" fmla="*/ 327 h 544"/>
              <a:gd name="T10" fmla="*/ 363 w 445"/>
              <a:gd name="T11" fmla="*/ 354 h 544"/>
              <a:gd name="T12" fmla="*/ 355 w 445"/>
              <a:gd name="T13" fmla="*/ 368 h 544"/>
              <a:gd name="T14" fmla="*/ 334 w 445"/>
              <a:gd name="T15" fmla="*/ 364 h 544"/>
              <a:gd name="T16" fmla="*/ 309 w 445"/>
              <a:gd name="T17" fmla="*/ 359 h 544"/>
              <a:gd name="T18" fmla="*/ 285 w 445"/>
              <a:gd name="T19" fmla="*/ 355 h 544"/>
              <a:gd name="T20" fmla="*/ 264 w 445"/>
              <a:gd name="T21" fmla="*/ 358 h 544"/>
              <a:gd name="T22" fmla="*/ 245 w 445"/>
              <a:gd name="T23" fmla="*/ 369 h 544"/>
              <a:gd name="T24" fmla="*/ 239 w 445"/>
              <a:gd name="T25" fmla="*/ 385 h 544"/>
              <a:gd name="T26" fmla="*/ 244 w 445"/>
              <a:gd name="T27" fmla="*/ 394 h 544"/>
              <a:gd name="T28" fmla="*/ 251 w 445"/>
              <a:gd name="T29" fmla="*/ 401 h 544"/>
              <a:gd name="T30" fmla="*/ 260 w 445"/>
              <a:gd name="T31" fmla="*/ 407 h 544"/>
              <a:gd name="T32" fmla="*/ 269 w 445"/>
              <a:gd name="T33" fmla="*/ 413 h 544"/>
              <a:gd name="T34" fmla="*/ 278 w 445"/>
              <a:gd name="T35" fmla="*/ 418 h 544"/>
              <a:gd name="T36" fmla="*/ 266 w 445"/>
              <a:gd name="T37" fmla="*/ 421 h 544"/>
              <a:gd name="T38" fmla="*/ 239 w 445"/>
              <a:gd name="T39" fmla="*/ 431 h 544"/>
              <a:gd name="T40" fmla="*/ 221 w 445"/>
              <a:gd name="T41" fmla="*/ 452 h 544"/>
              <a:gd name="T42" fmla="*/ 208 w 445"/>
              <a:gd name="T43" fmla="*/ 479 h 544"/>
              <a:gd name="T44" fmla="*/ 196 w 445"/>
              <a:gd name="T45" fmla="*/ 508 h 544"/>
              <a:gd name="T46" fmla="*/ 180 w 445"/>
              <a:gd name="T47" fmla="*/ 533 h 544"/>
              <a:gd name="T48" fmla="*/ 0 w 445"/>
              <a:gd name="T49" fmla="*/ 544 h 544"/>
              <a:gd name="T50" fmla="*/ 68 w 445"/>
              <a:gd name="T51" fmla="*/ 476 h 544"/>
              <a:gd name="T52" fmla="*/ 133 w 445"/>
              <a:gd name="T53" fmla="*/ 403 h 544"/>
              <a:gd name="T54" fmla="*/ 193 w 445"/>
              <a:gd name="T55" fmla="*/ 328 h 544"/>
              <a:gd name="T56" fmla="*/ 252 w 445"/>
              <a:gd name="T57" fmla="*/ 250 h 544"/>
              <a:gd name="T58" fmla="*/ 307 w 445"/>
              <a:gd name="T59" fmla="*/ 170 h 544"/>
              <a:gd name="T60" fmla="*/ 361 w 445"/>
              <a:gd name="T61" fmla="*/ 92 h 544"/>
              <a:gd name="T62" fmla="*/ 375 w 445"/>
              <a:gd name="T63" fmla="*/ 83 h 544"/>
              <a:gd name="T64" fmla="*/ 390 w 445"/>
              <a:gd name="T65" fmla="*/ 72 h 544"/>
              <a:gd name="T66" fmla="*/ 404 w 445"/>
              <a:gd name="T67" fmla="*/ 57 h 544"/>
              <a:gd name="T68" fmla="*/ 414 w 445"/>
              <a:gd name="T69" fmla="*/ 39 h 544"/>
              <a:gd name="T70" fmla="*/ 420 w 445"/>
              <a:gd name="T71" fmla="*/ 21 h 544"/>
              <a:gd name="T72" fmla="*/ 419 w 445"/>
              <a:gd name="T73" fmla="*/ 0 h 544"/>
              <a:gd name="T74" fmla="*/ 439 w 445"/>
              <a:gd name="T75" fmla="*/ 34 h 544"/>
              <a:gd name="T76" fmla="*/ 445 w 445"/>
              <a:gd name="T77" fmla="*/ 68 h 544"/>
              <a:gd name="T78" fmla="*/ 440 w 445"/>
              <a:gd name="T79" fmla="*/ 103 h 544"/>
              <a:gd name="T80" fmla="*/ 430 w 445"/>
              <a:gd name="T81" fmla="*/ 137 h 544"/>
              <a:gd name="T82" fmla="*/ 418 w 445"/>
              <a:gd name="T83" fmla="*/ 171 h 544"/>
              <a:gd name="T84" fmla="*/ 407 w 445"/>
              <a:gd name="T85" fmla="*/ 207 h 5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45"/>
              <a:gd name="T130" fmla="*/ 0 h 544"/>
              <a:gd name="T131" fmla="*/ 445 w 445"/>
              <a:gd name="T132" fmla="*/ 544 h 54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45" h="544">
                <a:moveTo>
                  <a:pt x="407" y="207"/>
                </a:moveTo>
                <a:lnTo>
                  <a:pt x="400" y="220"/>
                </a:lnTo>
                <a:lnTo>
                  <a:pt x="395" y="232"/>
                </a:lnTo>
                <a:lnTo>
                  <a:pt x="389" y="245"/>
                </a:lnTo>
                <a:lnTo>
                  <a:pt x="383" y="259"/>
                </a:lnTo>
                <a:lnTo>
                  <a:pt x="377" y="273"/>
                </a:lnTo>
                <a:lnTo>
                  <a:pt x="374" y="285"/>
                </a:lnTo>
                <a:lnTo>
                  <a:pt x="369" y="299"/>
                </a:lnTo>
                <a:lnTo>
                  <a:pt x="367" y="313"/>
                </a:lnTo>
                <a:lnTo>
                  <a:pt x="365" y="327"/>
                </a:lnTo>
                <a:lnTo>
                  <a:pt x="363" y="340"/>
                </a:lnTo>
                <a:lnTo>
                  <a:pt x="363" y="354"/>
                </a:lnTo>
                <a:lnTo>
                  <a:pt x="365" y="368"/>
                </a:lnTo>
                <a:lnTo>
                  <a:pt x="355" y="368"/>
                </a:lnTo>
                <a:lnTo>
                  <a:pt x="345" y="366"/>
                </a:lnTo>
                <a:lnTo>
                  <a:pt x="334" y="364"/>
                </a:lnTo>
                <a:lnTo>
                  <a:pt x="322" y="361"/>
                </a:lnTo>
                <a:lnTo>
                  <a:pt x="309" y="359"/>
                </a:lnTo>
                <a:lnTo>
                  <a:pt x="298" y="356"/>
                </a:lnTo>
                <a:lnTo>
                  <a:pt x="285" y="355"/>
                </a:lnTo>
                <a:lnTo>
                  <a:pt x="274" y="355"/>
                </a:lnTo>
                <a:lnTo>
                  <a:pt x="264" y="358"/>
                </a:lnTo>
                <a:lnTo>
                  <a:pt x="253" y="362"/>
                </a:lnTo>
                <a:lnTo>
                  <a:pt x="245" y="369"/>
                </a:lnTo>
                <a:lnTo>
                  <a:pt x="238" y="379"/>
                </a:lnTo>
                <a:lnTo>
                  <a:pt x="239" y="385"/>
                </a:lnTo>
                <a:lnTo>
                  <a:pt x="241" y="390"/>
                </a:lnTo>
                <a:lnTo>
                  <a:pt x="244" y="394"/>
                </a:lnTo>
                <a:lnTo>
                  <a:pt x="247" y="398"/>
                </a:lnTo>
                <a:lnTo>
                  <a:pt x="251" y="401"/>
                </a:lnTo>
                <a:lnTo>
                  <a:pt x="255" y="405"/>
                </a:lnTo>
                <a:lnTo>
                  <a:pt x="260" y="407"/>
                </a:lnTo>
                <a:lnTo>
                  <a:pt x="265" y="409"/>
                </a:lnTo>
                <a:lnTo>
                  <a:pt x="269" y="413"/>
                </a:lnTo>
                <a:lnTo>
                  <a:pt x="274" y="415"/>
                </a:lnTo>
                <a:lnTo>
                  <a:pt x="278" y="418"/>
                </a:lnTo>
                <a:lnTo>
                  <a:pt x="284" y="422"/>
                </a:lnTo>
                <a:lnTo>
                  <a:pt x="266" y="421"/>
                </a:lnTo>
                <a:lnTo>
                  <a:pt x="251" y="424"/>
                </a:lnTo>
                <a:lnTo>
                  <a:pt x="239" y="431"/>
                </a:lnTo>
                <a:lnTo>
                  <a:pt x="229" y="440"/>
                </a:lnTo>
                <a:lnTo>
                  <a:pt x="221" y="452"/>
                </a:lnTo>
                <a:lnTo>
                  <a:pt x="214" y="465"/>
                </a:lnTo>
                <a:lnTo>
                  <a:pt x="208" y="479"/>
                </a:lnTo>
                <a:lnTo>
                  <a:pt x="203" y="493"/>
                </a:lnTo>
                <a:lnTo>
                  <a:pt x="196" y="508"/>
                </a:lnTo>
                <a:lnTo>
                  <a:pt x="189" y="522"/>
                </a:lnTo>
                <a:lnTo>
                  <a:pt x="180" y="533"/>
                </a:lnTo>
                <a:lnTo>
                  <a:pt x="169" y="544"/>
                </a:lnTo>
                <a:lnTo>
                  <a:pt x="0" y="544"/>
                </a:lnTo>
                <a:lnTo>
                  <a:pt x="34" y="510"/>
                </a:lnTo>
                <a:lnTo>
                  <a:pt x="68" y="476"/>
                </a:lnTo>
                <a:lnTo>
                  <a:pt x="100" y="440"/>
                </a:lnTo>
                <a:lnTo>
                  <a:pt x="133" y="403"/>
                </a:lnTo>
                <a:lnTo>
                  <a:pt x="164" y="366"/>
                </a:lnTo>
                <a:lnTo>
                  <a:pt x="193" y="328"/>
                </a:lnTo>
                <a:lnTo>
                  <a:pt x="223" y="289"/>
                </a:lnTo>
                <a:lnTo>
                  <a:pt x="252" y="250"/>
                </a:lnTo>
                <a:lnTo>
                  <a:pt x="280" y="211"/>
                </a:lnTo>
                <a:lnTo>
                  <a:pt x="307" y="170"/>
                </a:lnTo>
                <a:lnTo>
                  <a:pt x="335" y="131"/>
                </a:lnTo>
                <a:lnTo>
                  <a:pt x="361" y="92"/>
                </a:lnTo>
                <a:lnTo>
                  <a:pt x="368" y="89"/>
                </a:lnTo>
                <a:lnTo>
                  <a:pt x="375" y="83"/>
                </a:lnTo>
                <a:lnTo>
                  <a:pt x="383" y="77"/>
                </a:lnTo>
                <a:lnTo>
                  <a:pt x="390" y="72"/>
                </a:lnTo>
                <a:lnTo>
                  <a:pt x="398" y="64"/>
                </a:lnTo>
                <a:lnTo>
                  <a:pt x="404" y="57"/>
                </a:lnTo>
                <a:lnTo>
                  <a:pt x="409" y="49"/>
                </a:lnTo>
                <a:lnTo>
                  <a:pt x="414" y="39"/>
                </a:lnTo>
                <a:lnTo>
                  <a:pt x="418" y="30"/>
                </a:lnTo>
                <a:lnTo>
                  <a:pt x="420" y="21"/>
                </a:lnTo>
                <a:lnTo>
                  <a:pt x="420" y="11"/>
                </a:lnTo>
                <a:lnTo>
                  <a:pt x="419" y="0"/>
                </a:lnTo>
                <a:lnTo>
                  <a:pt x="430" y="18"/>
                </a:lnTo>
                <a:lnTo>
                  <a:pt x="439" y="34"/>
                </a:lnTo>
                <a:lnTo>
                  <a:pt x="444" y="51"/>
                </a:lnTo>
                <a:lnTo>
                  <a:pt x="445" y="68"/>
                </a:lnTo>
                <a:lnTo>
                  <a:pt x="444" y="85"/>
                </a:lnTo>
                <a:lnTo>
                  <a:pt x="440" y="103"/>
                </a:lnTo>
                <a:lnTo>
                  <a:pt x="436" y="121"/>
                </a:lnTo>
                <a:lnTo>
                  <a:pt x="430" y="137"/>
                </a:lnTo>
                <a:lnTo>
                  <a:pt x="423" y="154"/>
                </a:lnTo>
                <a:lnTo>
                  <a:pt x="418" y="171"/>
                </a:lnTo>
                <a:lnTo>
                  <a:pt x="412" y="189"/>
                </a:lnTo>
                <a:lnTo>
                  <a:pt x="407" y="207"/>
                </a:lnTo>
                <a:close/>
              </a:path>
            </a:pathLst>
          </a:custGeom>
          <a:solidFill>
            <a:srgbClr val="99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9" name="Freeform 61"/>
          <p:cNvSpPr>
            <a:spLocks/>
          </p:cNvSpPr>
          <p:nvPr/>
        </p:nvSpPr>
        <p:spPr bwMode="auto">
          <a:xfrm>
            <a:off x="9321800" y="4708525"/>
            <a:ext cx="26988" cy="19050"/>
          </a:xfrm>
          <a:custGeom>
            <a:avLst/>
            <a:gdLst>
              <a:gd name="T0" fmla="*/ 33 w 33"/>
              <a:gd name="T1" fmla="*/ 0 h 24"/>
              <a:gd name="T2" fmla="*/ 32 w 33"/>
              <a:gd name="T3" fmla="*/ 4 h 24"/>
              <a:gd name="T4" fmla="*/ 31 w 33"/>
              <a:gd name="T5" fmla="*/ 6 h 24"/>
              <a:gd name="T6" fmla="*/ 29 w 33"/>
              <a:gd name="T7" fmla="*/ 8 h 24"/>
              <a:gd name="T8" fmla="*/ 27 w 33"/>
              <a:gd name="T9" fmla="*/ 11 h 24"/>
              <a:gd name="T10" fmla="*/ 25 w 33"/>
              <a:gd name="T11" fmla="*/ 13 h 24"/>
              <a:gd name="T12" fmla="*/ 23 w 33"/>
              <a:gd name="T13" fmla="*/ 14 h 24"/>
              <a:gd name="T14" fmla="*/ 19 w 33"/>
              <a:gd name="T15" fmla="*/ 16 h 24"/>
              <a:gd name="T16" fmla="*/ 17 w 33"/>
              <a:gd name="T17" fmla="*/ 18 h 24"/>
              <a:gd name="T18" fmla="*/ 13 w 33"/>
              <a:gd name="T19" fmla="*/ 20 h 24"/>
              <a:gd name="T20" fmla="*/ 10 w 33"/>
              <a:gd name="T21" fmla="*/ 21 h 24"/>
              <a:gd name="T22" fmla="*/ 8 w 33"/>
              <a:gd name="T23" fmla="*/ 23 h 24"/>
              <a:gd name="T24" fmla="*/ 5 w 33"/>
              <a:gd name="T25" fmla="*/ 24 h 24"/>
              <a:gd name="T26" fmla="*/ 0 w 33"/>
              <a:gd name="T27" fmla="*/ 16 h 24"/>
              <a:gd name="T28" fmla="*/ 1 w 33"/>
              <a:gd name="T29" fmla="*/ 16 h 24"/>
              <a:gd name="T30" fmla="*/ 3 w 33"/>
              <a:gd name="T31" fmla="*/ 14 h 24"/>
              <a:gd name="T32" fmla="*/ 5 w 33"/>
              <a:gd name="T33" fmla="*/ 13 h 24"/>
              <a:gd name="T34" fmla="*/ 8 w 33"/>
              <a:gd name="T35" fmla="*/ 11 h 24"/>
              <a:gd name="T36" fmla="*/ 10 w 33"/>
              <a:gd name="T37" fmla="*/ 9 h 24"/>
              <a:gd name="T38" fmla="*/ 13 w 33"/>
              <a:gd name="T39" fmla="*/ 7 h 24"/>
              <a:gd name="T40" fmla="*/ 16 w 33"/>
              <a:gd name="T41" fmla="*/ 5 h 24"/>
              <a:gd name="T42" fmla="*/ 19 w 33"/>
              <a:gd name="T43" fmla="*/ 4 h 24"/>
              <a:gd name="T44" fmla="*/ 21 w 33"/>
              <a:gd name="T45" fmla="*/ 3 h 24"/>
              <a:gd name="T46" fmla="*/ 25 w 33"/>
              <a:gd name="T47" fmla="*/ 1 h 24"/>
              <a:gd name="T48" fmla="*/ 28 w 33"/>
              <a:gd name="T49" fmla="*/ 1 h 24"/>
              <a:gd name="T50" fmla="*/ 33 w 33"/>
              <a:gd name="T51" fmla="*/ 0 h 24"/>
              <a:gd name="T52" fmla="*/ 33 w 33"/>
              <a:gd name="T53" fmla="*/ 0 h 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
              <a:gd name="T82" fmla="*/ 0 h 24"/>
              <a:gd name="T83" fmla="*/ 33 w 33"/>
              <a:gd name="T84" fmla="*/ 24 h 2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 h="24">
                <a:moveTo>
                  <a:pt x="33" y="0"/>
                </a:moveTo>
                <a:lnTo>
                  <a:pt x="32" y="4"/>
                </a:lnTo>
                <a:lnTo>
                  <a:pt x="31" y="6"/>
                </a:lnTo>
                <a:lnTo>
                  <a:pt x="29" y="8"/>
                </a:lnTo>
                <a:lnTo>
                  <a:pt x="27" y="11"/>
                </a:lnTo>
                <a:lnTo>
                  <a:pt x="25" y="13"/>
                </a:lnTo>
                <a:lnTo>
                  <a:pt x="23" y="14"/>
                </a:lnTo>
                <a:lnTo>
                  <a:pt x="19" y="16"/>
                </a:lnTo>
                <a:lnTo>
                  <a:pt x="17" y="18"/>
                </a:lnTo>
                <a:lnTo>
                  <a:pt x="13" y="20"/>
                </a:lnTo>
                <a:lnTo>
                  <a:pt x="10" y="21"/>
                </a:lnTo>
                <a:lnTo>
                  <a:pt x="8" y="23"/>
                </a:lnTo>
                <a:lnTo>
                  <a:pt x="5" y="24"/>
                </a:lnTo>
                <a:lnTo>
                  <a:pt x="0" y="16"/>
                </a:lnTo>
                <a:lnTo>
                  <a:pt x="1" y="16"/>
                </a:lnTo>
                <a:lnTo>
                  <a:pt x="3" y="14"/>
                </a:lnTo>
                <a:lnTo>
                  <a:pt x="5" y="13"/>
                </a:lnTo>
                <a:lnTo>
                  <a:pt x="8" y="11"/>
                </a:lnTo>
                <a:lnTo>
                  <a:pt x="10" y="9"/>
                </a:lnTo>
                <a:lnTo>
                  <a:pt x="13" y="7"/>
                </a:lnTo>
                <a:lnTo>
                  <a:pt x="16" y="5"/>
                </a:lnTo>
                <a:lnTo>
                  <a:pt x="19" y="4"/>
                </a:lnTo>
                <a:lnTo>
                  <a:pt x="21" y="3"/>
                </a:lnTo>
                <a:lnTo>
                  <a:pt x="25" y="1"/>
                </a:lnTo>
                <a:lnTo>
                  <a:pt x="28" y="1"/>
                </a:lnTo>
                <a:lnTo>
                  <a:pt x="3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0" name="Freeform 62"/>
          <p:cNvSpPr>
            <a:spLocks/>
          </p:cNvSpPr>
          <p:nvPr/>
        </p:nvSpPr>
        <p:spPr bwMode="auto">
          <a:xfrm>
            <a:off x="7886701" y="4718051"/>
            <a:ext cx="66675" cy="61913"/>
          </a:xfrm>
          <a:custGeom>
            <a:avLst/>
            <a:gdLst>
              <a:gd name="T0" fmla="*/ 85 w 85"/>
              <a:gd name="T1" fmla="*/ 0 h 77"/>
              <a:gd name="T2" fmla="*/ 73 w 85"/>
              <a:gd name="T3" fmla="*/ 2 h 77"/>
              <a:gd name="T4" fmla="*/ 65 w 85"/>
              <a:gd name="T5" fmla="*/ 6 h 77"/>
              <a:gd name="T6" fmla="*/ 59 w 85"/>
              <a:gd name="T7" fmla="*/ 11 h 77"/>
              <a:gd name="T8" fmla="*/ 55 w 85"/>
              <a:gd name="T9" fmla="*/ 19 h 77"/>
              <a:gd name="T10" fmla="*/ 52 w 85"/>
              <a:gd name="T11" fmla="*/ 27 h 77"/>
              <a:gd name="T12" fmla="*/ 49 w 85"/>
              <a:gd name="T13" fmla="*/ 38 h 77"/>
              <a:gd name="T14" fmla="*/ 47 w 85"/>
              <a:gd name="T15" fmla="*/ 47 h 77"/>
              <a:gd name="T16" fmla="*/ 45 w 85"/>
              <a:gd name="T17" fmla="*/ 55 h 77"/>
              <a:gd name="T18" fmla="*/ 40 w 85"/>
              <a:gd name="T19" fmla="*/ 63 h 77"/>
              <a:gd name="T20" fmla="*/ 34 w 85"/>
              <a:gd name="T21" fmla="*/ 70 h 77"/>
              <a:gd name="T22" fmla="*/ 26 w 85"/>
              <a:gd name="T23" fmla="*/ 75 h 77"/>
              <a:gd name="T24" fmla="*/ 15 w 85"/>
              <a:gd name="T25" fmla="*/ 77 h 77"/>
              <a:gd name="T26" fmla="*/ 16 w 85"/>
              <a:gd name="T27" fmla="*/ 73 h 77"/>
              <a:gd name="T28" fmla="*/ 18 w 85"/>
              <a:gd name="T29" fmla="*/ 69 h 77"/>
              <a:gd name="T30" fmla="*/ 21 w 85"/>
              <a:gd name="T31" fmla="*/ 65 h 77"/>
              <a:gd name="T32" fmla="*/ 23 w 85"/>
              <a:gd name="T33" fmla="*/ 62 h 77"/>
              <a:gd name="T34" fmla="*/ 26 w 85"/>
              <a:gd name="T35" fmla="*/ 60 h 77"/>
              <a:gd name="T36" fmla="*/ 29 w 85"/>
              <a:gd name="T37" fmla="*/ 56 h 77"/>
              <a:gd name="T38" fmla="*/ 32 w 85"/>
              <a:gd name="T39" fmla="*/ 53 h 77"/>
              <a:gd name="T40" fmla="*/ 34 w 85"/>
              <a:gd name="T41" fmla="*/ 49 h 77"/>
              <a:gd name="T42" fmla="*/ 37 w 85"/>
              <a:gd name="T43" fmla="*/ 46 h 77"/>
              <a:gd name="T44" fmla="*/ 38 w 85"/>
              <a:gd name="T45" fmla="*/ 42 h 77"/>
              <a:gd name="T46" fmla="*/ 39 w 85"/>
              <a:gd name="T47" fmla="*/ 39 h 77"/>
              <a:gd name="T48" fmla="*/ 38 w 85"/>
              <a:gd name="T49" fmla="*/ 33 h 77"/>
              <a:gd name="T50" fmla="*/ 36 w 85"/>
              <a:gd name="T51" fmla="*/ 32 h 77"/>
              <a:gd name="T52" fmla="*/ 32 w 85"/>
              <a:gd name="T53" fmla="*/ 31 h 77"/>
              <a:gd name="T54" fmla="*/ 29 w 85"/>
              <a:gd name="T55" fmla="*/ 31 h 77"/>
              <a:gd name="T56" fmla="*/ 26 w 85"/>
              <a:gd name="T57" fmla="*/ 31 h 77"/>
              <a:gd name="T58" fmla="*/ 23 w 85"/>
              <a:gd name="T59" fmla="*/ 32 h 77"/>
              <a:gd name="T60" fmla="*/ 19 w 85"/>
              <a:gd name="T61" fmla="*/ 34 h 77"/>
              <a:gd name="T62" fmla="*/ 17 w 85"/>
              <a:gd name="T63" fmla="*/ 37 h 77"/>
              <a:gd name="T64" fmla="*/ 15 w 85"/>
              <a:gd name="T65" fmla="*/ 39 h 77"/>
              <a:gd name="T66" fmla="*/ 13 w 85"/>
              <a:gd name="T67" fmla="*/ 41 h 77"/>
              <a:gd name="T68" fmla="*/ 11 w 85"/>
              <a:gd name="T69" fmla="*/ 44 h 77"/>
              <a:gd name="T70" fmla="*/ 9 w 85"/>
              <a:gd name="T71" fmla="*/ 47 h 77"/>
              <a:gd name="T72" fmla="*/ 8 w 85"/>
              <a:gd name="T73" fmla="*/ 49 h 77"/>
              <a:gd name="T74" fmla="*/ 8 w 85"/>
              <a:gd name="T75" fmla="*/ 50 h 77"/>
              <a:gd name="T76" fmla="*/ 7 w 85"/>
              <a:gd name="T77" fmla="*/ 50 h 77"/>
              <a:gd name="T78" fmla="*/ 6 w 85"/>
              <a:gd name="T79" fmla="*/ 50 h 77"/>
              <a:gd name="T80" fmla="*/ 5 w 85"/>
              <a:gd name="T81" fmla="*/ 50 h 77"/>
              <a:gd name="T82" fmla="*/ 5 w 85"/>
              <a:gd name="T83" fmla="*/ 49 h 77"/>
              <a:gd name="T84" fmla="*/ 3 w 85"/>
              <a:gd name="T85" fmla="*/ 49 h 77"/>
              <a:gd name="T86" fmla="*/ 3 w 85"/>
              <a:gd name="T87" fmla="*/ 49 h 77"/>
              <a:gd name="T88" fmla="*/ 2 w 85"/>
              <a:gd name="T89" fmla="*/ 48 h 77"/>
              <a:gd name="T90" fmla="*/ 2 w 85"/>
              <a:gd name="T91" fmla="*/ 48 h 77"/>
              <a:gd name="T92" fmla="*/ 1 w 85"/>
              <a:gd name="T93" fmla="*/ 47 h 77"/>
              <a:gd name="T94" fmla="*/ 1 w 85"/>
              <a:gd name="T95" fmla="*/ 46 h 77"/>
              <a:gd name="T96" fmla="*/ 0 w 85"/>
              <a:gd name="T97" fmla="*/ 45 h 77"/>
              <a:gd name="T98" fmla="*/ 5 w 85"/>
              <a:gd name="T99" fmla="*/ 40 h 77"/>
              <a:gd name="T100" fmla="*/ 10 w 85"/>
              <a:gd name="T101" fmla="*/ 34 h 77"/>
              <a:gd name="T102" fmla="*/ 16 w 85"/>
              <a:gd name="T103" fmla="*/ 29 h 77"/>
              <a:gd name="T104" fmla="*/ 23 w 85"/>
              <a:gd name="T105" fmla="*/ 24 h 77"/>
              <a:gd name="T106" fmla="*/ 30 w 85"/>
              <a:gd name="T107" fmla="*/ 19 h 77"/>
              <a:gd name="T108" fmla="*/ 38 w 85"/>
              <a:gd name="T109" fmla="*/ 15 h 77"/>
              <a:gd name="T110" fmla="*/ 46 w 85"/>
              <a:gd name="T111" fmla="*/ 11 h 77"/>
              <a:gd name="T112" fmla="*/ 54 w 85"/>
              <a:gd name="T113" fmla="*/ 8 h 77"/>
              <a:gd name="T114" fmla="*/ 62 w 85"/>
              <a:gd name="T115" fmla="*/ 5 h 77"/>
              <a:gd name="T116" fmla="*/ 70 w 85"/>
              <a:gd name="T117" fmla="*/ 2 h 77"/>
              <a:gd name="T118" fmla="*/ 78 w 85"/>
              <a:gd name="T119" fmla="*/ 1 h 77"/>
              <a:gd name="T120" fmla="*/ 85 w 85"/>
              <a:gd name="T121" fmla="*/ 0 h 77"/>
              <a:gd name="T122" fmla="*/ 85 w 85"/>
              <a:gd name="T123" fmla="*/ 0 h 7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5"/>
              <a:gd name="T187" fmla="*/ 0 h 77"/>
              <a:gd name="T188" fmla="*/ 85 w 85"/>
              <a:gd name="T189" fmla="*/ 77 h 7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5" h="77">
                <a:moveTo>
                  <a:pt x="85" y="0"/>
                </a:moveTo>
                <a:lnTo>
                  <a:pt x="73" y="2"/>
                </a:lnTo>
                <a:lnTo>
                  <a:pt x="65" y="6"/>
                </a:lnTo>
                <a:lnTo>
                  <a:pt x="59" y="11"/>
                </a:lnTo>
                <a:lnTo>
                  <a:pt x="55" y="19"/>
                </a:lnTo>
                <a:lnTo>
                  <a:pt x="52" y="27"/>
                </a:lnTo>
                <a:lnTo>
                  <a:pt x="49" y="38"/>
                </a:lnTo>
                <a:lnTo>
                  <a:pt x="47" y="47"/>
                </a:lnTo>
                <a:lnTo>
                  <a:pt x="45" y="55"/>
                </a:lnTo>
                <a:lnTo>
                  <a:pt x="40" y="63"/>
                </a:lnTo>
                <a:lnTo>
                  <a:pt x="34" y="70"/>
                </a:lnTo>
                <a:lnTo>
                  <a:pt x="26" y="75"/>
                </a:lnTo>
                <a:lnTo>
                  <a:pt x="15" y="77"/>
                </a:lnTo>
                <a:lnTo>
                  <a:pt x="16" y="73"/>
                </a:lnTo>
                <a:lnTo>
                  <a:pt x="18" y="69"/>
                </a:lnTo>
                <a:lnTo>
                  <a:pt x="21" y="65"/>
                </a:lnTo>
                <a:lnTo>
                  <a:pt x="23" y="62"/>
                </a:lnTo>
                <a:lnTo>
                  <a:pt x="26" y="60"/>
                </a:lnTo>
                <a:lnTo>
                  <a:pt x="29" y="56"/>
                </a:lnTo>
                <a:lnTo>
                  <a:pt x="32" y="53"/>
                </a:lnTo>
                <a:lnTo>
                  <a:pt x="34" y="49"/>
                </a:lnTo>
                <a:lnTo>
                  <a:pt x="37" y="46"/>
                </a:lnTo>
                <a:lnTo>
                  <a:pt x="38" y="42"/>
                </a:lnTo>
                <a:lnTo>
                  <a:pt x="39" y="39"/>
                </a:lnTo>
                <a:lnTo>
                  <a:pt x="38" y="33"/>
                </a:lnTo>
                <a:lnTo>
                  <a:pt x="36" y="32"/>
                </a:lnTo>
                <a:lnTo>
                  <a:pt x="32" y="31"/>
                </a:lnTo>
                <a:lnTo>
                  <a:pt x="29" y="31"/>
                </a:lnTo>
                <a:lnTo>
                  <a:pt x="26" y="31"/>
                </a:lnTo>
                <a:lnTo>
                  <a:pt x="23" y="32"/>
                </a:lnTo>
                <a:lnTo>
                  <a:pt x="19" y="34"/>
                </a:lnTo>
                <a:lnTo>
                  <a:pt x="17" y="37"/>
                </a:lnTo>
                <a:lnTo>
                  <a:pt x="15" y="39"/>
                </a:lnTo>
                <a:lnTo>
                  <a:pt x="13" y="41"/>
                </a:lnTo>
                <a:lnTo>
                  <a:pt x="11" y="44"/>
                </a:lnTo>
                <a:lnTo>
                  <a:pt x="9" y="47"/>
                </a:lnTo>
                <a:lnTo>
                  <a:pt x="8" y="49"/>
                </a:lnTo>
                <a:lnTo>
                  <a:pt x="8" y="50"/>
                </a:lnTo>
                <a:lnTo>
                  <a:pt x="7" y="50"/>
                </a:lnTo>
                <a:lnTo>
                  <a:pt x="6" y="50"/>
                </a:lnTo>
                <a:lnTo>
                  <a:pt x="5" y="50"/>
                </a:lnTo>
                <a:lnTo>
                  <a:pt x="5" y="49"/>
                </a:lnTo>
                <a:lnTo>
                  <a:pt x="3" y="49"/>
                </a:lnTo>
                <a:lnTo>
                  <a:pt x="2" y="48"/>
                </a:lnTo>
                <a:lnTo>
                  <a:pt x="1" y="47"/>
                </a:lnTo>
                <a:lnTo>
                  <a:pt x="1" y="46"/>
                </a:lnTo>
                <a:lnTo>
                  <a:pt x="0" y="45"/>
                </a:lnTo>
                <a:lnTo>
                  <a:pt x="5" y="40"/>
                </a:lnTo>
                <a:lnTo>
                  <a:pt x="10" y="34"/>
                </a:lnTo>
                <a:lnTo>
                  <a:pt x="16" y="29"/>
                </a:lnTo>
                <a:lnTo>
                  <a:pt x="23" y="24"/>
                </a:lnTo>
                <a:lnTo>
                  <a:pt x="30" y="19"/>
                </a:lnTo>
                <a:lnTo>
                  <a:pt x="38" y="15"/>
                </a:lnTo>
                <a:lnTo>
                  <a:pt x="46" y="11"/>
                </a:lnTo>
                <a:lnTo>
                  <a:pt x="54" y="8"/>
                </a:lnTo>
                <a:lnTo>
                  <a:pt x="62" y="5"/>
                </a:lnTo>
                <a:lnTo>
                  <a:pt x="70" y="2"/>
                </a:lnTo>
                <a:lnTo>
                  <a:pt x="78" y="1"/>
                </a:lnTo>
                <a:lnTo>
                  <a:pt x="8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1" name="Freeform 63"/>
          <p:cNvSpPr>
            <a:spLocks/>
          </p:cNvSpPr>
          <p:nvPr/>
        </p:nvSpPr>
        <p:spPr bwMode="auto">
          <a:xfrm>
            <a:off x="9217026" y="4730750"/>
            <a:ext cx="112713" cy="120650"/>
          </a:xfrm>
          <a:custGeom>
            <a:avLst/>
            <a:gdLst>
              <a:gd name="T0" fmla="*/ 143 w 143"/>
              <a:gd name="T1" fmla="*/ 80 h 153"/>
              <a:gd name="T2" fmla="*/ 85 w 143"/>
              <a:gd name="T3" fmla="*/ 153 h 153"/>
              <a:gd name="T4" fmla="*/ 73 w 143"/>
              <a:gd name="T5" fmla="*/ 143 h 153"/>
              <a:gd name="T6" fmla="*/ 61 w 143"/>
              <a:gd name="T7" fmla="*/ 133 h 153"/>
              <a:gd name="T8" fmla="*/ 51 w 143"/>
              <a:gd name="T9" fmla="*/ 123 h 153"/>
              <a:gd name="T10" fmla="*/ 41 w 143"/>
              <a:gd name="T11" fmla="*/ 111 h 153"/>
              <a:gd name="T12" fmla="*/ 31 w 143"/>
              <a:gd name="T13" fmla="*/ 99 h 153"/>
              <a:gd name="T14" fmla="*/ 23 w 143"/>
              <a:gd name="T15" fmla="*/ 87 h 153"/>
              <a:gd name="T16" fmla="*/ 17 w 143"/>
              <a:gd name="T17" fmla="*/ 73 h 153"/>
              <a:gd name="T18" fmla="*/ 11 w 143"/>
              <a:gd name="T19" fmla="*/ 58 h 153"/>
              <a:gd name="T20" fmla="*/ 6 w 143"/>
              <a:gd name="T21" fmla="*/ 45 h 153"/>
              <a:gd name="T22" fmla="*/ 3 w 143"/>
              <a:gd name="T23" fmla="*/ 30 h 153"/>
              <a:gd name="T24" fmla="*/ 0 w 143"/>
              <a:gd name="T25" fmla="*/ 15 h 153"/>
              <a:gd name="T26" fmla="*/ 2 w 143"/>
              <a:gd name="T27" fmla="*/ 0 h 153"/>
              <a:gd name="T28" fmla="*/ 15 w 143"/>
              <a:gd name="T29" fmla="*/ 3 h 153"/>
              <a:gd name="T30" fmla="*/ 28 w 143"/>
              <a:gd name="T31" fmla="*/ 8 h 153"/>
              <a:gd name="T32" fmla="*/ 40 w 143"/>
              <a:gd name="T33" fmla="*/ 15 h 153"/>
              <a:gd name="T34" fmla="*/ 50 w 143"/>
              <a:gd name="T35" fmla="*/ 24 h 153"/>
              <a:gd name="T36" fmla="*/ 60 w 143"/>
              <a:gd name="T37" fmla="*/ 33 h 153"/>
              <a:gd name="T38" fmla="*/ 71 w 143"/>
              <a:gd name="T39" fmla="*/ 42 h 153"/>
              <a:gd name="T40" fmla="*/ 81 w 143"/>
              <a:gd name="T41" fmla="*/ 52 h 153"/>
              <a:gd name="T42" fmla="*/ 91 w 143"/>
              <a:gd name="T43" fmla="*/ 61 h 153"/>
              <a:gd name="T44" fmla="*/ 103 w 143"/>
              <a:gd name="T45" fmla="*/ 69 h 153"/>
              <a:gd name="T46" fmla="*/ 114 w 143"/>
              <a:gd name="T47" fmla="*/ 74 h 153"/>
              <a:gd name="T48" fmla="*/ 128 w 143"/>
              <a:gd name="T49" fmla="*/ 79 h 153"/>
              <a:gd name="T50" fmla="*/ 143 w 143"/>
              <a:gd name="T51" fmla="*/ 80 h 153"/>
              <a:gd name="T52" fmla="*/ 143 w 143"/>
              <a:gd name="T53" fmla="*/ 80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3"/>
              <a:gd name="T82" fmla="*/ 0 h 153"/>
              <a:gd name="T83" fmla="*/ 143 w 143"/>
              <a:gd name="T84" fmla="*/ 153 h 15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3" h="153">
                <a:moveTo>
                  <a:pt x="143" y="80"/>
                </a:moveTo>
                <a:lnTo>
                  <a:pt x="85" y="153"/>
                </a:lnTo>
                <a:lnTo>
                  <a:pt x="73" y="143"/>
                </a:lnTo>
                <a:lnTo>
                  <a:pt x="61" y="133"/>
                </a:lnTo>
                <a:lnTo>
                  <a:pt x="51" y="123"/>
                </a:lnTo>
                <a:lnTo>
                  <a:pt x="41" y="111"/>
                </a:lnTo>
                <a:lnTo>
                  <a:pt x="31" y="99"/>
                </a:lnTo>
                <a:lnTo>
                  <a:pt x="23" y="87"/>
                </a:lnTo>
                <a:lnTo>
                  <a:pt x="17" y="73"/>
                </a:lnTo>
                <a:lnTo>
                  <a:pt x="11" y="58"/>
                </a:lnTo>
                <a:lnTo>
                  <a:pt x="6" y="45"/>
                </a:lnTo>
                <a:lnTo>
                  <a:pt x="3" y="30"/>
                </a:lnTo>
                <a:lnTo>
                  <a:pt x="0" y="15"/>
                </a:lnTo>
                <a:lnTo>
                  <a:pt x="2" y="0"/>
                </a:lnTo>
                <a:lnTo>
                  <a:pt x="15" y="3"/>
                </a:lnTo>
                <a:lnTo>
                  <a:pt x="28" y="8"/>
                </a:lnTo>
                <a:lnTo>
                  <a:pt x="40" y="15"/>
                </a:lnTo>
                <a:lnTo>
                  <a:pt x="50" y="24"/>
                </a:lnTo>
                <a:lnTo>
                  <a:pt x="60" y="33"/>
                </a:lnTo>
                <a:lnTo>
                  <a:pt x="71" y="42"/>
                </a:lnTo>
                <a:lnTo>
                  <a:pt x="81" y="52"/>
                </a:lnTo>
                <a:lnTo>
                  <a:pt x="91" y="61"/>
                </a:lnTo>
                <a:lnTo>
                  <a:pt x="103" y="69"/>
                </a:lnTo>
                <a:lnTo>
                  <a:pt x="114" y="74"/>
                </a:lnTo>
                <a:lnTo>
                  <a:pt x="128" y="79"/>
                </a:lnTo>
                <a:lnTo>
                  <a:pt x="143"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2" name="Freeform 64"/>
          <p:cNvSpPr>
            <a:spLocks/>
          </p:cNvSpPr>
          <p:nvPr/>
        </p:nvSpPr>
        <p:spPr bwMode="auto">
          <a:xfrm>
            <a:off x="9491664" y="4751388"/>
            <a:ext cx="484187" cy="385762"/>
          </a:xfrm>
          <a:custGeom>
            <a:avLst/>
            <a:gdLst>
              <a:gd name="T0" fmla="*/ 583 w 609"/>
              <a:gd name="T1" fmla="*/ 291 h 486"/>
              <a:gd name="T2" fmla="*/ 593 w 609"/>
              <a:gd name="T3" fmla="*/ 324 h 486"/>
              <a:gd name="T4" fmla="*/ 601 w 609"/>
              <a:gd name="T5" fmla="*/ 359 h 486"/>
              <a:gd name="T6" fmla="*/ 607 w 609"/>
              <a:gd name="T7" fmla="*/ 394 h 486"/>
              <a:gd name="T8" fmla="*/ 609 w 609"/>
              <a:gd name="T9" fmla="*/ 429 h 486"/>
              <a:gd name="T10" fmla="*/ 607 w 609"/>
              <a:gd name="T11" fmla="*/ 461 h 486"/>
              <a:gd name="T12" fmla="*/ 550 w 609"/>
              <a:gd name="T13" fmla="*/ 480 h 486"/>
              <a:gd name="T14" fmla="*/ 445 w 609"/>
              <a:gd name="T15" fmla="*/ 486 h 486"/>
              <a:gd name="T16" fmla="*/ 344 w 609"/>
              <a:gd name="T17" fmla="*/ 486 h 486"/>
              <a:gd name="T18" fmla="*/ 244 w 609"/>
              <a:gd name="T19" fmla="*/ 484 h 486"/>
              <a:gd name="T20" fmla="*/ 146 w 609"/>
              <a:gd name="T21" fmla="*/ 481 h 486"/>
              <a:gd name="T22" fmla="*/ 49 w 609"/>
              <a:gd name="T23" fmla="*/ 481 h 486"/>
              <a:gd name="T24" fmla="*/ 7 w 609"/>
              <a:gd name="T25" fmla="*/ 471 h 486"/>
              <a:gd name="T26" fmla="*/ 20 w 609"/>
              <a:gd name="T27" fmla="*/ 447 h 486"/>
              <a:gd name="T28" fmla="*/ 33 w 609"/>
              <a:gd name="T29" fmla="*/ 423 h 486"/>
              <a:gd name="T30" fmla="*/ 49 w 609"/>
              <a:gd name="T31" fmla="*/ 402 h 486"/>
              <a:gd name="T32" fmla="*/ 68 w 609"/>
              <a:gd name="T33" fmla="*/ 387 h 486"/>
              <a:gd name="T34" fmla="*/ 95 w 609"/>
              <a:gd name="T35" fmla="*/ 381 h 486"/>
              <a:gd name="T36" fmla="*/ 116 w 609"/>
              <a:gd name="T37" fmla="*/ 375 h 486"/>
              <a:gd name="T38" fmla="*/ 119 w 609"/>
              <a:gd name="T39" fmla="*/ 362 h 486"/>
              <a:gd name="T40" fmla="*/ 112 w 609"/>
              <a:gd name="T41" fmla="*/ 353 h 486"/>
              <a:gd name="T42" fmla="*/ 99 w 609"/>
              <a:gd name="T43" fmla="*/ 346 h 486"/>
              <a:gd name="T44" fmla="*/ 87 w 609"/>
              <a:gd name="T45" fmla="*/ 338 h 486"/>
              <a:gd name="T46" fmla="*/ 76 w 609"/>
              <a:gd name="T47" fmla="*/ 330 h 486"/>
              <a:gd name="T48" fmla="*/ 85 w 609"/>
              <a:gd name="T49" fmla="*/ 323 h 486"/>
              <a:gd name="T50" fmla="*/ 109 w 609"/>
              <a:gd name="T51" fmla="*/ 319 h 486"/>
              <a:gd name="T52" fmla="*/ 134 w 609"/>
              <a:gd name="T53" fmla="*/ 319 h 486"/>
              <a:gd name="T54" fmla="*/ 153 w 609"/>
              <a:gd name="T55" fmla="*/ 321 h 486"/>
              <a:gd name="T56" fmla="*/ 169 w 609"/>
              <a:gd name="T57" fmla="*/ 322 h 486"/>
              <a:gd name="T58" fmla="*/ 177 w 609"/>
              <a:gd name="T59" fmla="*/ 322 h 486"/>
              <a:gd name="T60" fmla="*/ 181 w 609"/>
              <a:gd name="T61" fmla="*/ 303 h 486"/>
              <a:gd name="T62" fmla="*/ 193 w 609"/>
              <a:gd name="T63" fmla="*/ 252 h 486"/>
              <a:gd name="T64" fmla="*/ 212 w 609"/>
              <a:gd name="T65" fmla="*/ 189 h 486"/>
              <a:gd name="T66" fmla="*/ 234 w 609"/>
              <a:gd name="T67" fmla="*/ 122 h 486"/>
              <a:gd name="T68" fmla="*/ 252 w 609"/>
              <a:gd name="T69" fmla="*/ 63 h 486"/>
              <a:gd name="T70" fmla="*/ 265 w 609"/>
              <a:gd name="T71" fmla="*/ 16 h 486"/>
              <a:gd name="T72" fmla="*/ 298 w 609"/>
              <a:gd name="T73" fmla="*/ 15 h 486"/>
              <a:gd name="T74" fmla="*/ 362 w 609"/>
              <a:gd name="T75" fmla="*/ 46 h 486"/>
              <a:gd name="T76" fmla="*/ 427 w 609"/>
              <a:gd name="T77" fmla="*/ 82 h 486"/>
              <a:gd name="T78" fmla="*/ 486 w 609"/>
              <a:gd name="T79" fmla="*/ 124 h 486"/>
              <a:gd name="T80" fmla="*/ 536 w 609"/>
              <a:gd name="T81" fmla="*/ 176 h 486"/>
              <a:gd name="T82" fmla="*/ 569 w 609"/>
              <a:gd name="T83" fmla="*/ 239 h 486"/>
              <a:gd name="T84" fmla="*/ 578 w 609"/>
              <a:gd name="T85" fmla="*/ 276 h 4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9"/>
              <a:gd name="T130" fmla="*/ 0 h 486"/>
              <a:gd name="T131" fmla="*/ 609 w 609"/>
              <a:gd name="T132" fmla="*/ 486 h 48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9" h="486">
                <a:moveTo>
                  <a:pt x="578" y="276"/>
                </a:moveTo>
                <a:lnTo>
                  <a:pt x="583" y="291"/>
                </a:lnTo>
                <a:lnTo>
                  <a:pt x="588" y="307"/>
                </a:lnTo>
                <a:lnTo>
                  <a:pt x="593" y="324"/>
                </a:lnTo>
                <a:lnTo>
                  <a:pt x="597" y="341"/>
                </a:lnTo>
                <a:lnTo>
                  <a:pt x="601" y="359"/>
                </a:lnTo>
                <a:lnTo>
                  <a:pt x="605" y="377"/>
                </a:lnTo>
                <a:lnTo>
                  <a:pt x="607" y="394"/>
                </a:lnTo>
                <a:lnTo>
                  <a:pt x="608" y="411"/>
                </a:lnTo>
                <a:lnTo>
                  <a:pt x="609" y="429"/>
                </a:lnTo>
                <a:lnTo>
                  <a:pt x="609" y="445"/>
                </a:lnTo>
                <a:lnTo>
                  <a:pt x="607" y="461"/>
                </a:lnTo>
                <a:lnTo>
                  <a:pt x="605" y="476"/>
                </a:lnTo>
                <a:lnTo>
                  <a:pt x="550" y="480"/>
                </a:lnTo>
                <a:lnTo>
                  <a:pt x="497" y="484"/>
                </a:lnTo>
                <a:lnTo>
                  <a:pt x="445" y="486"/>
                </a:lnTo>
                <a:lnTo>
                  <a:pt x="393" y="486"/>
                </a:lnTo>
                <a:lnTo>
                  <a:pt x="344" y="486"/>
                </a:lnTo>
                <a:lnTo>
                  <a:pt x="293" y="486"/>
                </a:lnTo>
                <a:lnTo>
                  <a:pt x="244" y="484"/>
                </a:lnTo>
                <a:lnTo>
                  <a:pt x="196" y="483"/>
                </a:lnTo>
                <a:lnTo>
                  <a:pt x="146" y="481"/>
                </a:lnTo>
                <a:lnTo>
                  <a:pt x="98" y="481"/>
                </a:lnTo>
                <a:lnTo>
                  <a:pt x="49" y="481"/>
                </a:lnTo>
                <a:lnTo>
                  <a:pt x="0" y="483"/>
                </a:lnTo>
                <a:lnTo>
                  <a:pt x="7" y="471"/>
                </a:lnTo>
                <a:lnTo>
                  <a:pt x="13" y="460"/>
                </a:lnTo>
                <a:lnTo>
                  <a:pt x="20" y="447"/>
                </a:lnTo>
                <a:lnTo>
                  <a:pt x="26" y="434"/>
                </a:lnTo>
                <a:lnTo>
                  <a:pt x="33" y="423"/>
                </a:lnTo>
                <a:lnTo>
                  <a:pt x="41" y="413"/>
                </a:lnTo>
                <a:lnTo>
                  <a:pt x="49" y="402"/>
                </a:lnTo>
                <a:lnTo>
                  <a:pt x="58" y="394"/>
                </a:lnTo>
                <a:lnTo>
                  <a:pt x="68" y="387"/>
                </a:lnTo>
                <a:lnTo>
                  <a:pt x="81" y="383"/>
                </a:lnTo>
                <a:lnTo>
                  <a:pt x="95" y="381"/>
                </a:lnTo>
                <a:lnTo>
                  <a:pt x="112" y="383"/>
                </a:lnTo>
                <a:lnTo>
                  <a:pt x="116" y="375"/>
                </a:lnTo>
                <a:lnTo>
                  <a:pt x="119" y="368"/>
                </a:lnTo>
                <a:lnTo>
                  <a:pt x="119" y="362"/>
                </a:lnTo>
                <a:lnTo>
                  <a:pt x="116" y="357"/>
                </a:lnTo>
                <a:lnTo>
                  <a:pt x="112" y="353"/>
                </a:lnTo>
                <a:lnTo>
                  <a:pt x="106" y="349"/>
                </a:lnTo>
                <a:lnTo>
                  <a:pt x="99" y="346"/>
                </a:lnTo>
                <a:lnTo>
                  <a:pt x="93" y="341"/>
                </a:lnTo>
                <a:lnTo>
                  <a:pt x="87" y="338"/>
                </a:lnTo>
                <a:lnTo>
                  <a:pt x="81" y="334"/>
                </a:lnTo>
                <a:lnTo>
                  <a:pt x="76" y="330"/>
                </a:lnTo>
                <a:lnTo>
                  <a:pt x="74" y="325"/>
                </a:lnTo>
                <a:lnTo>
                  <a:pt x="85" y="323"/>
                </a:lnTo>
                <a:lnTo>
                  <a:pt x="98" y="321"/>
                </a:lnTo>
                <a:lnTo>
                  <a:pt x="109" y="319"/>
                </a:lnTo>
                <a:lnTo>
                  <a:pt x="122" y="319"/>
                </a:lnTo>
                <a:lnTo>
                  <a:pt x="134" y="319"/>
                </a:lnTo>
                <a:lnTo>
                  <a:pt x="144" y="319"/>
                </a:lnTo>
                <a:lnTo>
                  <a:pt x="153" y="321"/>
                </a:lnTo>
                <a:lnTo>
                  <a:pt x="162" y="321"/>
                </a:lnTo>
                <a:lnTo>
                  <a:pt x="169" y="322"/>
                </a:lnTo>
                <a:lnTo>
                  <a:pt x="175" y="322"/>
                </a:lnTo>
                <a:lnTo>
                  <a:pt x="177" y="322"/>
                </a:lnTo>
                <a:lnTo>
                  <a:pt x="180" y="323"/>
                </a:lnTo>
                <a:lnTo>
                  <a:pt x="181" y="303"/>
                </a:lnTo>
                <a:lnTo>
                  <a:pt x="185" y="279"/>
                </a:lnTo>
                <a:lnTo>
                  <a:pt x="193" y="252"/>
                </a:lnTo>
                <a:lnTo>
                  <a:pt x="201" y="221"/>
                </a:lnTo>
                <a:lnTo>
                  <a:pt x="212" y="189"/>
                </a:lnTo>
                <a:lnTo>
                  <a:pt x="222" y="155"/>
                </a:lnTo>
                <a:lnTo>
                  <a:pt x="234" y="122"/>
                </a:lnTo>
                <a:lnTo>
                  <a:pt x="243" y="91"/>
                </a:lnTo>
                <a:lnTo>
                  <a:pt x="252" y="63"/>
                </a:lnTo>
                <a:lnTo>
                  <a:pt x="260" y="37"/>
                </a:lnTo>
                <a:lnTo>
                  <a:pt x="265" y="16"/>
                </a:lnTo>
                <a:lnTo>
                  <a:pt x="268" y="0"/>
                </a:lnTo>
                <a:lnTo>
                  <a:pt x="298" y="15"/>
                </a:lnTo>
                <a:lnTo>
                  <a:pt x="330" y="30"/>
                </a:lnTo>
                <a:lnTo>
                  <a:pt x="362" y="46"/>
                </a:lnTo>
                <a:lnTo>
                  <a:pt x="396" y="63"/>
                </a:lnTo>
                <a:lnTo>
                  <a:pt x="427" y="82"/>
                </a:lnTo>
                <a:lnTo>
                  <a:pt x="458" y="101"/>
                </a:lnTo>
                <a:lnTo>
                  <a:pt x="486" y="124"/>
                </a:lnTo>
                <a:lnTo>
                  <a:pt x="513" y="150"/>
                </a:lnTo>
                <a:lnTo>
                  <a:pt x="536" y="176"/>
                </a:lnTo>
                <a:lnTo>
                  <a:pt x="554" y="206"/>
                </a:lnTo>
                <a:lnTo>
                  <a:pt x="569" y="239"/>
                </a:lnTo>
                <a:lnTo>
                  <a:pt x="578" y="276"/>
                </a:lnTo>
                <a:close/>
              </a:path>
            </a:pathLst>
          </a:custGeom>
          <a:solidFill>
            <a:srgbClr val="99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3" name="Freeform 65"/>
          <p:cNvSpPr>
            <a:spLocks/>
          </p:cNvSpPr>
          <p:nvPr/>
        </p:nvSpPr>
        <p:spPr bwMode="auto">
          <a:xfrm>
            <a:off x="7245351" y="4760914"/>
            <a:ext cx="123825" cy="66675"/>
          </a:xfrm>
          <a:custGeom>
            <a:avLst/>
            <a:gdLst>
              <a:gd name="T0" fmla="*/ 8 w 157"/>
              <a:gd name="T1" fmla="*/ 8 h 85"/>
              <a:gd name="T2" fmla="*/ 9 w 157"/>
              <a:gd name="T3" fmla="*/ 20 h 85"/>
              <a:gd name="T4" fmla="*/ 15 w 157"/>
              <a:gd name="T5" fmla="*/ 32 h 85"/>
              <a:gd name="T6" fmla="*/ 24 w 157"/>
              <a:gd name="T7" fmla="*/ 43 h 85"/>
              <a:gd name="T8" fmla="*/ 34 w 157"/>
              <a:gd name="T9" fmla="*/ 51 h 85"/>
              <a:gd name="T10" fmla="*/ 46 w 157"/>
              <a:gd name="T11" fmla="*/ 58 h 85"/>
              <a:gd name="T12" fmla="*/ 56 w 157"/>
              <a:gd name="T13" fmla="*/ 64 h 85"/>
              <a:gd name="T14" fmla="*/ 67 w 157"/>
              <a:gd name="T15" fmla="*/ 67 h 85"/>
              <a:gd name="T16" fmla="*/ 77 w 157"/>
              <a:gd name="T17" fmla="*/ 67 h 85"/>
              <a:gd name="T18" fmla="*/ 88 w 157"/>
              <a:gd name="T19" fmla="*/ 66 h 85"/>
              <a:gd name="T20" fmla="*/ 100 w 157"/>
              <a:gd name="T21" fmla="*/ 63 h 85"/>
              <a:gd name="T22" fmla="*/ 110 w 157"/>
              <a:gd name="T23" fmla="*/ 62 h 85"/>
              <a:gd name="T24" fmla="*/ 120 w 157"/>
              <a:gd name="T25" fmla="*/ 58 h 85"/>
              <a:gd name="T26" fmla="*/ 128 w 157"/>
              <a:gd name="T27" fmla="*/ 51 h 85"/>
              <a:gd name="T28" fmla="*/ 134 w 157"/>
              <a:gd name="T29" fmla="*/ 43 h 85"/>
              <a:gd name="T30" fmla="*/ 140 w 157"/>
              <a:gd name="T31" fmla="*/ 35 h 85"/>
              <a:gd name="T32" fmla="*/ 146 w 157"/>
              <a:gd name="T33" fmla="*/ 28 h 85"/>
              <a:gd name="T34" fmla="*/ 154 w 157"/>
              <a:gd name="T35" fmla="*/ 25 h 85"/>
              <a:gd name="T36" fmla="*/ 156 w 157"/>
              <a:gd name="T37" fmla="*/ 32 h 85"/>
              <a:gd name="T38" fmla="*/ 151 w 157"/>
              <a:gd name="T39" fmla="*/ 45 h 85"/>
              <a:gd name="T40" fmla="*/ 144 w 157"/>
              <a:gd name="T41" fmla="*/ 54 h 85"/>
              <a:gd name="T42" fmla="*/ 134 w 157"/>
              <a:gd name="T43" fmla="*/ 64 h 85"/>
              <a:gd name="T44" fmla="*/ 123 w 157"/>
              <a:gd name="T45" fmla="*/ 72 h 85"/>
              <a:gd name="T46" fmla="*/ 110 w 157"/>
              <a:gd name="T47" fmla="*/ 79 h 85"/>
              <a:gd name="T48" fmla="*/ 95 w 157"/>
              <a:gd name="T49" fmla="*/ 85 h 85"/>
              <a:gd name="T50" fmla="*/ 78 w 157"/>
              <a:gd name="T51" fmla="*/ 85 h 85"/>
              <a:gd name="T52" fmla="*/ 62 w 157"/>
              <a:gd name="T53" fmla="*/ 81 h 85"/>
              <a:gd name="T54" fmla="*/ 48 w 157"/>
              <a:gd name="T55" fmla="*/ 76 h 85"/>
              <a:gd name="T56" fmla="*/ 33 w 157"/>
              <a:gd name="T57" fmla="*/ 69 h 85"/>
              <a:gd name="T58" fmla="*/ 20 w 157"/>
              <a:gd name="T59" fmla="*/ 61 h 85"/>
              <a:gd name="T60" fmla="*/ 11 w 157"/>
              <a:gd name="T61" fmla="*/ 54 h 85"/>
              <a:gd name="T62" fmla="*/ 7 w 157"/>
              <a:gd name="T63" fmla="*/ 45 h 85"/>
              <a:gd name="T64" fmla="*/ 5 w 157"/>
              <a:gd name="T65" fmla="*/ 36 h 85"/>
              <a:gd name="T66" fmla="*/ 2 w 157"/>
              <a:gd name="T67" fmla="*/ 26 h 85"/>
              <a:gd name="T68" fmla="*/ 1 w 157"/>
              <a:gd name="T69" fmla="*/ 16 h 85"/>
              <a:gd name="T70" fmla="*/ 0 w 157"/>
              <a:gd name="T71" fmla="*/ 5 h 85"/>
              <a:gd name="T72" fmla="*/ 8 w 157"/>
              <a:gd name="T73" fmla="*/ 0 h 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7"/>
              <a:gd name="T112" fmla="*/ 0 h 85"/>
              <a:gd name="T113" fmla="*/ 157 w 157"/>
              <a:gd name="T114" fmla="*/ 85 h 8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7" h="85">
                <a:moveTo>
                  <a:pt x="8" y="0"/>
                </a:moveTo>
                <a:lnTo>
                  <a:pt x="8" y="8"/>
                </a:lnTo>
                <a:lnTo>
                  <a:pt x="8" y="14"/>
                </a:lnTo>
                <a:lnTo>
                  <a:pt x="9" y="20"/>
                </a:lnTo>
                <a:lnTo>
                  <a:pt x="11" y="26"/>
                </a:lnTo>
                <a:lnTo>
                  <a:pt x="15" y="32"/>
                </a:lnTo>
                <a:lnTo>
                  <a:pt x="20" y="38"/>
                </a:lnTo>
                <a:lnTo>
                  <a:pt x="24" y="43"/>
                </a:lnTo>
                <a:lnTo>
                  <a:pt x="29" y="48"/>
                </a:lnTo>
                <a:lnTo>
                  <a:pt x="34" y="51"/>
                </a:lnTo>
                <a:lnTo>
                  <a:pt x="40" y="55"/>
                </a:lnTo>
                <a:lnTo>
                  <a:pt x="46" y="58"/>
                </a:lnTo>
                <a:lnTo>
                  <a:pt x="51" y="62"/>
                </a:lnTo>
                <a:lnTo>
                  <a:pt x="56" y="64"/>
                </a:lnTo>
                <a:lnTo>
                  <a:pt x="61" y="66"/>
                </a:lnTo>
                <a:lnTo>
                  <a:pt x="67" y="67"/>
                </a:lnTo>
                <a:lnTo>
                  <a:pt x="72" y="69"/>
                </a:lnTo>
                <a:lnTo>
                  <a:pt x="77" y="67"/>
                </a:lnTo>
                <a:lnTo>
                  <a:pt x="83" y="67"/>
                </a:lnTo>
                <a:lnTo>
                  <a:pt x="88" y="66"/>
                </a:lnTo>
                <a:lnTo>
                  <a:pt x="94" y="65"/>
                </a:lnTo>
                <a:lnTo>
                  <a:pt x="100" y="63"/>
                </a:lnTo>
                <a:lnTo>
                  <a:pt x="105" y="62"/>
                </a:lnTo>
                <a:lnTo>
                  <a:pt x="110" y="62"/>
                </a:lnTo>
                <a:lnTo>
                  <a:pt x="115" y="62"/>
                </a:lnTo>
                <a:lnTo>
                  <a:pt x="120" y="58"/>
                </a:lnTo>
                <a:lnTo>
                  <a:pt x="124" y="55"/>
                </a:lnTo>
                <a:lnTo>
                  <a:pt x="128" y="51"/>
                </a:lnTo>
                <a:lnTo>
                  <a:pt x="131" y="47"/>
                </a:lnTo>
                <a:lnTo>
                  <a:pt x="134" y="43"/>
                </a:lnTo>
                <a:lnTo>
                  <a:pt x="137" y="39"/>
                </a:lnTo>
                <a:lnTo>
                  <a:pt x="140" y="35"/>
                </a:lnTo>
                <a:lnTo>
                  <a:pt x="144" y="32"/>
                </a:lnTo>
                <a:lnTo>
                  <a:pt x="146" y="28"/>
                </a:lnTo>
                <a:lnTo>
                  <a:pt x="149" y="26"/>
                </a:lnTo>
                <a:lnTo>
                  <a:pt x="154" y="25"/>
                </a:lnTo>
                <a:lnTo>
                  <a:pt x="157" y="24"/>
                </a:lnTo>
                <a:lnTo>
                  <a:pt x="156" y="32"/>
                </a:lnTo>
                <a:lnTo>
                  <a:pt x="154" y="39"/>
                </a:lnTo>
                <a:lnTo>
                  <a:pt x="151" y="45"/>
                </a:lnTo>
                <a:lnTo>
                  <a:pt x="147" y="50"/>
                </a:lnTo>
                <a:lnTo>
                  <a:pt x="144" y="54"/>
                </a:lnTo>
                <a:lnTo>
                  <a:pt x="139" y="59"/>
                </a:lnTo>
                <a:lnTo>
                  <a:pt x="134" y="64"/>
                </a:lnTo>
                <a:lnTo>
                  <a:pt x="129" y="67"/>
                </a:lnTo>
                <a:lnTo>
                  <a:pt x="123" y="72"/>
                </a:lnTo>
                <a:lnTo>
                  <a:pt x="117" y="76"/>
                </a:lnTo>
                <a:lnTo>
                  <a:pt x="110" y="79"/>
                </a:lnTo>
                <a:lnTo>
                  <a:pt x="103" y="84"/>
                </a:lnTo>
                <a:lnTo>
                  <a:pt x="95" y="85"/>
                </a:lnTo>
                <a:lnTo>
                  <a:pt x="86" y="85"/>
                </a:lnTo>
                <a:lnTo>
                  <a:pt x="78" y="85"/>
                </a:lnTo>
                <a:lnTo>
                  <a:pt x="70" y="84"/>
                </a:lnTo>
                <a:lnTo>
                  <a:pt x="62" y="81"/>
                </a:lnTo>
                <a:lnTo>
                  <a:pt x="55" y="79"/>
                </a:lnTo>
                <a:lnTo>
                  <a:pt x="48" y="76"/>
                </a:lnTo>
                <a:lnTo>
                  <a:pt x="41" y="72"/>
                </a:lnTo>
                <a:lnTo>
                  <a:pt x="33" y="69"/>
                </a:lnTo>
                <a:lnTo>
                  <a:pt x="26" y="65"/>
                </a:lnTo>
                <a:lnTo>
                  <a:pt x="20" y="61"/>
                </a:lnTo>
                <a:lnTo>
                  <a:pt x="13" y="57"/>
                </a:lnTo>
                <a:lnTo>
                  <a:pt x="11" y="54"/>
                </a:lnTo>
                <a:lnTo>
                  <a:pt x="9" y="49"/>
                </a:lnTo>
                <a:lnTo>
                  <a:pt x="7" y="45"/>
                </a:lnTo>
                <a:lnTo>
                  <a:pt x="6" y="41"/>
                </a:lnTo>
                <a:lnTo>
                  <a:pt x="5" y="36"/>
                </a:lnTo>
                <a:lnTo>
                  <a:pt x="3" y="31"/>
                </a:lnTo>
                <a:lnTo>
                  <a:pt x="2" y="26"/>
                </a:lnTo>
                <a:lnTo>
                  <a:pt x="1" y="22"/>
                </a:lnTo>
                <a:lnTo>
                  <a:pt x="1" y="16"/>
                </a:lnTo>
                <a:lnTo>
                  <a:pt x="0" y="11"/>
                </a:lnTo>
                <a:lnTo>
                  <a:pt x="0" y="5"/>
                </a:lnTo>
                <a:lnTo>
                  <a:pt x="0"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4" name="Freeform 66"/>
          <p:cNvSpPr>
            <a:spLocks/>
          </p:cNvSpPr>
          <p:nvPr/>
        </p:nvSpPr>
        <p:spPr bwMode="auto">
          <a:xfrm>
            <a:off x="8694739" y="4779964"/>
            <a:ext cx="295275" cy="153987"/>
          </a:xfrm>
          <a:custGeom>
            <a:avLst/>
            <a:gdLst>
              <a:gd name="T0" fmla="*/ 372 w 372"/>
              <a:gd name="T1" fmla="*/ 53 h 194"/>
              <a:gd name="T2" fmla="*/ 339 w 372"/>
              <a:gd name="T3" fmla="*/ 61 h 194"/>
              <a:gd name="T4" fmla="*/ 307 w 372"/>
              <a:gd name="T5" fmla="*/ 71 h 194"/>
              <a:gd name="T6" fmla="*/ 276 w 372"/>
              <a:gd name="T7" fmla="*/ 83 h 194"/>
              <a:gd name="T8" fmla="*/ 245 w 372"/>
              <a:gd name="T9" fmla="*/ 94 h 194"/>
              <a:gd name="T10" fmla="*/ 214 w 372"/>
              <a:gd name="T11" fmla="*/ 108 h 194"/>
              <a:gd name="T12" fmla="*/ 184 w 372"/>
              <a:gd name="T13" fmla="*/ 120 h 194"/>
              <a:gd name="T14" fmla="*/ 153 w 372"/>
              <a:gd name="T15" fmla="*/ 134 h 194"/>
              <a:gd name="T16" fmla="*/ 123 w 372"/>
              <a:gd name="T17" fmla="*/ 147 h 194"/>
              <a:gd name="T18" fmla="*/ 92 w 372"/>
              <a:gd name="T19" fmla="*/ 161 h 194"/>
              <a:gd name="T20" fmla="*/ 61 w 372"/>
              <a:gd name="T21" fmla="*/ 172 h 194"/>
              <a:gd name="T22" fmla="*/ 31 w 372"/>
              <a:gd name="T23" fmla="*/ 184 h 194"/>
              <a:gd name="T24" fmla="*/ 0 w 372"/>
              <a:gd name="T25" fmla="*/ 194 h 194"/>
              <a:gd name="T26" fmla="*/ 25 w 372"/>
              <a:gd name="T27" fmla="*/ 169 h 194"/>
              <a:gd name="T28" fmla="*/ 52 w 372"/>
              <a:gd name="T29" fmla="*/ 147 h 194"/>
              <a:gd name="T30" fmla="*/ 79 w 372"/>
              <a:gd name="T31" fmla="*/ 127 h 194"/>
              <a:gd name="T32" fmla="*/ 108 w 372"/>
              <a:gd name="T33" fmla="*/ 109 h 194"/>
              <a:gd name="T34" fmla="*/ 137 w 372"/>
              <a:gd name="T35" fmla="*/ 93 h 194"/>
              <a:gd name="T36" fmla="*/ 167 w 372"/>
              <a:gd name="T37" fmla="*/ 78 h 194"/>
              <a:gd name="T38" fmla="*/ 197 w 372"/>
              <a:gd name="T39" fmla="*/ 64 h 194"/>
              <a:gd name="T40" fmla="*/ 228 w 372"/>
              <a:gd name="T41" fmla="*/ 52 h 194"/>
              <a:gd name="T42" fmla="*/ 257 w 372"/>
              <a:gd name="T43" fmla="*/ 38 h 194"/>
              <a:gd name="T44" fmla="*/ 288 w 372"/>
              <a:gd name="T45" fmla="*/ 26 h 194"/>
              <a:gd name="T46" fmla="*/ 318 w 372"/>
              <a:gd name="T47" fmla="*/ 14 h 194"/>
              <a:gd name="T48" fmla="*/ 349 w 372"/>
              <a:gd name="T49" fmla="*/ 0 h 194"/>
              <a:gd name="T50" fmla="*/ 351 w 372"/>
              <a:gd name="T51" fmla="*/ 4 h 194"/>
              <a:gd name="T52" fmla="*/ 353 w 372"/>
              <a:gd name="T53" fmla="*/ 8 h 194"/>
              <a:gd name="T54" fmla="*/ 355 w 372"/>
              <a:gd name="T55" fmla="*/ 11 h 194"/>
              <a:gd name="T56" fmla="*/ 357 w 372"/>
              <a:gd name="T57" fmla="*/ 16 h 194"/>
              <a:gd name="T58" fmla="*/ 360 w 372"/>
              <a:gd name="T59" fmla="*/ 19 h 194"/>
              <a:gd name="T60" fmla="*/ 362 w 372"/>
              <a:gd name="T61" fmla="*/ 24 h 194"/>
              <a:gd name="T62" fmla="*/ 364 w 372"/>
              <a:gd name="T63" fmla="*/ 29 h 194"/>
              <a:gd name="T64" fmla="*/ 367 w 372"/>
              <a:gd name="T65" fmla="*/ 32 h 194"/>
              <a:gd name="T66" fmla="*/ 369 w 372"/>
              <a:gd name="T67" fmla="*/ 37 h 194"/>
              <a:gd name="T68" fmla="*/ 370 w 372"/>
              <a:gd name="T69" fmla="*/ 41 h 194"/>
              <a:gd name="T70" fmla="*/ 371 w 372"/>
              <a:gd name="T71" fmla="*/ 47 h 194"/>
              <a:gd name="T72" fmla="*/ 372 w 372"/>
              <a:gd name="T73" fmla="*/ 53 h 194"/>
              <a:gd name="T74" fmla="*/ 372 w 372"/>
              <a:gd name="T75" fmla="*/ 53 h 19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72"/>
              <a:gd name="T115" fmla="*/ 0 h 194"/>
              <a:gd name="T116" fmla="*/ 372 w 372"/>
              <a:gd name="T117" fmla="*/ 194 h 19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72" h="194">
                <a:moveTo>
                  <a:pt x="372" y="53"/>
                </a:moveTo>
                <a:lnTo>
                  <a:pt x="339" y="61"/>
                </a:lnTo>
                <a:lnTo>
                  <a:pt x="307" y="71"/>
                </a:lnTo>
                <a:lnTo>
                  <a:pt x="276" y="83"/>
                </a:lnTo>
                <a:lnTo>
                  <a:pt x="245" y="94"/>
                </a:lnTo>
                <a:lnTo>
                  <a:pt x="214" y="108"/>
                </a:lnTo>
                <a:lnTo>
                  <a:pt x="184" y="120"/>
                </a:lnTo>
                <a:lnTo>
                  <a:pt x="153" y="134"/>
                </a:lnTo>
                <a:lnTo>
                  <a:pt x="123" y="147"/>
                </a:lnTo>
                <a:lnTo>
                  <a:pt x="92" y="161"/>
                </a:lnTo>
                <a:lnTo>
                  <a:pt x="61" y="172"/>
                </a:lnTo>
                <a:lnTo>
                  <a:pt x="31" y="184"/>
                </a:lnTo>
                <a:lnTo>
                  <a:pt x="0" y="194"/>
                </a:lnTo>
                <a:lnTo>
                  <a:pt x="25" y="169"/>
                </a:lnTo>
                <a:lnTo>
                  <a:pt x="52" y="147"/>
                </a:lnTo>
                <a:lnTo>
                  <a:pt x="79" y="127"/>
                </a:lnTo>
                <a:lnTo>
                  <a:pt x="108" y="109"/>
                </a:lnTo>
                <a:lnTo>
                  <a:pt x="137" y="93"/>
                </a:lnTo>
                <a:lnTo>
                  <a:pt x="167" y="78"/>
                </a:lnTo>
                <a:lnTo>
                  <a:pt x="197" y="64"/>
                </a:lnTo>
                <a:lnTo>
                  <a:pt x="228" y="52"/>
                </a:lnTo>
                <a:lnTo>
                  <a:pt x="257" y="38"/>
                </a:lnTo>
                <a:lnTo>
                  <a:pt x="288" y="26"/>
                </a:lnTo>
                <a:lnTo>
                  <a:pt x="318" y="14"/>
                </a:lnTo>
                <a:lnTo>
                  <a:pt x="349" y="0"/>
                </a:lnTo>
                <a:lnTo>
                  <a:pt x="351" y="4"/>
                </a:lnTo>
                <a:lnTo>
                  <a:pt x="353" y="8"/>
                </a:lnTo>
                <a:lnTo>
                  <a:pt x="355" y="11"/>
                </a:lnTo>
                <a:lnTo>
                  <a:pt x="357" y="16"/>
                </a:lnTo>
                <a:lnTo>
                  <a:pt x="360" y="19"/>
                </a:lnTo>
                <a:lnTo>
                  <a:pt x="362" y="24"/>
                </a:lnTo>
                <a:lnTo>
                  <a:pt x="364" y="29"/>
                </a:lnTo>
                <a:lnTo>
                  <a:pt x="367" y="32"/>
                </a:lnTo>
                <a:lnTo>
                  <a:pt x="369" y="37"/>
                </a:lnTo>
                <a:lnTo>
                  <a:pt x="370" y="41"/>
                </a:lnTo>
                <a:lnTo>
                  <a:pt x="371" y="47"/>
                </a:lnTo>
                <a:lnTo>
                  <a:pt x="372"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5" name="Freeform 67"/>
          <p:cNvSpPr>
            <a:spLocks/>
          </p:cNvSpPr>
          <p:nvPr/>
        </p:nvSpPr>
        <p:spPr bwMode="auto">
          <a:xfrm>
            <a:off x="9402763" y="4787901"/>
            <a:ext cx="182562" cy="93663"/>
          </a:xfrm>
          <a:custGeom>
            <a:avLst/>
            <a:gdLst>
              <a:gd name="T0" fmla="*/ 32 w 231"/>
              <a:gd name="T1" fmla="*/ 118 h 118"/>
              <a:gd name="T2" fmla="*/ 1 w 231"/>
              <a:gd name="T3" fmla="*/ 118 h 118"/>
              <a:gd name="T4" fmla="*/ 4 w 231"/>
              <a:gd name="T5" fmla="*/ 109 h 118"/>
              <a:gd name="T6" fmla="*/ 5 w 231"/>
              <a:gd name="T7" fmla="*/ 99 h 118"/>
              <a:gd name="T8" fmla="*/ 5 w 231"/>
              <a:gd name="T9" fmla="*/ 89 h 118"/>
              <a:gd name="T10" fmla="*/ 4 w 231"/>
              <a:gd name="T11" fmla="*/ 78 h 118"/>
              <a:gd name="T12" fmla="*/ 2 w 231"/>
              <a:gd name="T13" fmla="*/ 68 h 118"/>
              <a:gd name="T14" fmla="*/ 1 w 231"/>
              <a:gd name="T15" fmla="*/ 58 h 118"/>
              <a:gd name="T16" fmla="*/ 0 w 231"/>
              <a:gd name="T17" fmla="*/ 47 h 118"/>
              <a:gd name="T18" fmla="*/ 1 w 231"/>
              <a:gd name="T19" fmla="*/ 39 h 118"/>
              <a:gd name="T20" fmla="*/ 3 w 231"/>
              <a:gd name="T21" fmla="*/ 31 h 118"/>
              <a:gd name="T22" fmla="*/ 9 w 231"/>
              <a:gd name="T23" fmla="*/ 25 h 118"/>
              <a:gd name="T24" fmla="*/ 18 w 231"/>
              <a:gd name="T25" fmla="*/ 21 h 118"/>
              <a:gd name="T26" fmla="*/ 32 w 231"/>
              <a:gd name="T27" fmla="*/ 20 h 118"/>
              <a:gd name="T28" fmla="*/ 39 w 231"/>
              <a:gd name="T29" fmla="*/ 19 h 118"/>
              <a:gd name="T30" fmla="*/ 47 w 231"/>
              <a:gd name="T31" fmla="*/ 17 h 118"/>
              <a:gd name="T32" fmla="*/ 54 w 231"/>
              <a:gd name="T33" fmla="*/ 17 h 118"/>
              <a:gd name="T34" fmla="*/ 61 w 231"/>
              <a:gd name="T35" fmla="*/ 17 h 118"/>
              <a:gd name="T36" fmla="*/ 68 w 231"/>
              <a:gd name="T37" fmla="*/ 19 h 118"/>
              <a:gd name="T38" fmla="*/ 74 w 231"/>
              <a:gd name="T39" fmla="*/ 20 h 118"/>
              <a:gd name="T40" fmla="*/ 80 w 231"/>
              <a:gd name="T41" fmla="*/ 20 h 118"/>
              <a:gd name="T42" fmla="*/ 87 w 231"/>
              <a:gd name="T43" fmla="*/ 21 h 118"/>
              <a:gd name="T44" fmla="*/ 93 w 231"/>
              <a:gd name="T45" fmla="*/ 23 h 118"/>
              <a:gd name="T46" fmla="*/ 100 w 231"/>
              <a:gd name="T47" fmla="*/ 24 h 118"/>
              <a:gd name="T48" fmla="*/ 105 w 231"/>
              <a:gd name="T49" fmla="*/ 25 h 118"/>
              <a:gd name="T50" fmla="*/ 112 w 231"/>
              <a:gd name="T51" fmla="*/ 28 h 118"/>
              <a:gd name="T52" fmla="*/ 112 w 231"/>
              <a:gd name="T53" fmla="*/ 20 h 118"/>
              <a:gd name="T54" fmla="*/ 122 w 231"/>
              <a:gd name="T55" fmla="*/ 19 h 118"/>
              <a:gd name="T56" fmla="*/ 132 w 231"/>
              <a:gd name="T57" fmla="*/ 19 h 118"/>
              <a:gd name="T58" fmla="*/ 142 w 231"/>
              <a:gd name="T59" fmla="*/ 17 h 118"/>
              <a:gd name="T60" fmla="*/ 153 w 231"/>
              <a:gd name="T61" fmla="*/ 16 h 118"/>
              <a:gd name="T62" fmla="*/ 163 w 231"/>
              <a:gd name="T63" fmla="*/ 16 h 118"/>
              <a:gd name="T64" fmla="*/ 173 w 231"/>
              <a:gd name="T65" fmla="*/ 15 h 118"/>
              <a:gd name="T66" fmla="*/ 184 w 231"/>
              <a:gd name="T67" fmla="*/ 14 h 118"/>
              <a:gd name="T68" fmla="*/ 193 w 231"/>
              <a:gd name="T69" fmla="*/ 13 h 118"/>
              <a:gd name="T70" fmla="*/ 203 w 231"/>
              <a:gd name="T71" fmla="*/ 11 h 118"/>
              <a:gd name="T72" fmla="*/ 212 w 231"/>
              <a:gd name="T73" fmla="*/ 8 h 118"/>
              <a:gd name="T74" fmla="*/ 221 w 231"/>
              <a:gd name="T75" fmla="*/ 5 h 118"/>
              <a:gd name="T76" fmla="*/ 231 w 231"/>
              <a:gd name="T77" fmla="*/ 0 h 118"/>
              <a:gd name="T78" fmla="*/ 219 w 231"/>
              <a:gd name="T79" fmla="*/ 19 h 118"/>
              <a:gd name="T80" fmla="*/ 208 w 231"/>
              <a:gd name="T81" fmla="*/ 32 h 118"/>
              <a:gd name="T82" fmla="*/ 193 w 231"/>
              <a:gd name="T83" fmla="*/ 46 h 118"/>
              <a:gd name="T84" fmla="*/ 177 w 231"/>
              <a:gd name="T85" fmla="*/ 56 h 118"/>
              <a:gd name="T86" fmla="*/ 159 w 231"/>
              <a:gd name="T87" fmla="*/ 66 h 118"/>
              <a:gd name="T88" fmla="*/ 141 w 231"/>
              <a:gd name="T89" fmla="*/ 74 h 118"/>
              <a:gd name="T90" fmla="*/ 123 w 231"/>
              <a:gd name="T91" fmla="*/ 81 h 118"/>
              <a:gd name="T92" fmla="*/ 104 w 231"/>
              <a:gd name="T93" fmla="*/ 87 h 118"/>
              <a:gd name="T94" fmla="*/ 85 w 231"/>
              <a:gd name="T95" fmla="*/ 94 h 118"/>
              <a:gd name="T96" fmla="*/ 66 w 231"/>
              <a:gd name="T97" fmla="*/ 101 h 118"/>
              <a:gd name="T98" fmla="*/ 48 w 231"/>
              <a:gd name="T99" fmla="*/ 109 h 118"/>
              <a:gd name="T100" fmla="*/ 32 w 231"/>
              <a:gd name="T101" fmla="*/ 118 h 118"/>
              <a:gd name="T102" fmla="*/ 32 w 231"/>
              <a:gd name="T103" fmla="*/ 118 h 11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31"/>
              <a:gd name="T157" fmla="*/ 0 h 118"/>
              <a:gd name="T158" fmla="*/ 231 w 231"/>
              <a:gd name="T159" fmla="*/ 118 h 11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31" h="118">
                <a:moveTo>
                  <a:pt x="32" y="118"/>
                </a:moveTo>
                <a:lnTo>
                  <a:pt x="1" y="118"/>
                </a:lnTo>
                <a:lnTo>
                  <a:pt x="4" y="109"/>
                </a:lnTo>
                <a:lnTo>
                  <a:pt x="5" y="99"/>
                </a:lnTo>
                <a:lnTo>
                  <a:pt x="5" y="89"/>
                </a:lnTo>
                <a:lnTo>
                  <a:pt x="4" y="78"/>
                </a:lnTo>
                <a:lnTo>
                  <a:pt x="2" y="68"/>
                </a:lnTo>
                <a:lnTo>
                  <a:pt x="1" y="58"/>
                </a:lnTo>
                <a:lnTo>
                  <a:pt x="0" y="47"/>
                </a:lnTo>
                <a:lnTo>
                  <a:pt x="1" y="39"/>
                </a:lnTo>
                <a:lnTo>
                  <a:pt x="3" y="31"/>
                </a:lnTo>
                <a:lnTo>
                  <a:pt x="9" y="25"/>
                </a:lnTo>
                <a:lnTo>
                  <a:pt x="18" y="21"/>
                </a:lnTo>
                <a:lnTo>
                  <a:pt x="32" y="20"/>
                </a:lnTo>
                <a:lnTo>
                  <a:pt x="39" y="19"/>
                </a:lnTo>
                <a:lnTo>
                  <a:pt x="47" y="17"/>
                </a:lnTo>
                <a:lnTo>
                  <a:pt x="54" y="17"/>
                </a:lnTo>
                <a:lnTo>
                  <a:pt x="61" y="17"/>
                </a:lnTo>
                <a:lnTo>
                  <a:pt x="68" y="19"/>
                </a:lnTo>
                <a:lnTo>
                  <a:pt x="74" y="20"/>
                </a:lnTo>
                <a:lnTo>
                  <a:pt x="80" y="20"/>
                </a:lnTo>
                <a:lnTo>
                  <a:pt x="87" y="21"/>
                </a:lnTo>
                <a:lnTo>
                  <a:pt x="93" y="23"/>
                </a:lnTo>
                <a:lnTo>
                  <a:pt x="100" y="24"/>
                </a:lnTo>
                <a:lnTo>
                  <a:pt x="105" y="25"/>
                </a:lnTo>
                <a:lnTo>
                  <a:pt x="112" y="28"/>
                </a:lnTo>
                <a:lnTo>
                  <a:pt x="112" y="20"/>
                </a:lnTo>
                <a:lnTo>
                  <a:pt x="122" y="19"/>
                </a:lnTo>
                <a:lnTo>
                  <a:pt x="132" y="19"/>
                </a:lnTo>
                <a:lnTo>
                  <a:pt x="142" y="17"/>
                </a:lnTo>
                <a:lnTo>
                  <a:pt x="153" y="16"/>
                </a:lnTo>
                <a:lnTo>
                  <a:pt x="163" y="16"/>
                </a:lnTo>
                <a:lnTo>
                  <a:pt x="173" y="15"/>
                </a:lnTo>
                <a:lnTo>
                  <a:pt x="184" y="14"/>
                </a:lnTo>
                <a:lnTo>
                  <a:pt x="193" y="13"/>
                </a:lnTo>
                <a:lnTo>
                  <a:pt x="203" y="11"/>
                </a:lnTo>
                <a:lnTo>
                  <a:pt x="212" y="8"/>
                </a:lnTo>
                <a:lnTo>
                  <a:pt x="221" y="5"/>
                </a:lnTo>
                <a:lnTo>
                  <a:pt x="231" y="0"/>
                </a:lnTo>
                <a:lnTo>
                  <a:pt x="219" y="19"/>
                </a:lnTo>
                <a:lnTo>
                  <a:pt x="208" y="32"/>
                </a:lnTo>
                <a:lnTo>
                  <a:pt x="193" y="46"/>
                </a:lnTo>
                <a:lnTo>
                  <a:pt x="177" y="56"/>
                </a:lnTo>
                <a:lnTo>
                  <a:pt x="159" y="66"/>
                </a:lnTo>
                <a:lnTo>
                  <a:pt x="141" y="74"/>
                </a:lnTo>
                <a:lnTo>
                  <a:pt x="123" y="81"/>
                </a:lnTo>
                <a:lnTo>
                  <a:pt x="104" y="87"/>
                </a:lnTo>
                <a:lnTo>
                  <a:pt x="85" y="94"/>
                </a:lnTo>
                <a:lnTo>
                  <a:pt x="66" y="101"/>
                </a:lnTo>
                <a:lnTo>
                  <a:pt x="48" y="109"/>
                </a:lnTo>
                <a:lnTo>
                  <a:pt x="32"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6" name="Freeform 68"/>
          <p:cNvSpPr>
            <a:spLocks/>
          </p:cNvSpPr>
          <p:nvPr/>
        </p:nvSpPr>
        <p:spPr bwMode="auto">
          <a:xfrm>
            <a:off x="6829425" y="4797425"/>
            <a:ext cx="330200" cy="357188"/>
          </a:xfrm>
          <a:custGeom>
            <a:avLst/>
            <a:gdLst>
              <a:gd name="T0" fmla="*/ 344 w 417"/>
              <a:gd name="T1" fmla="*/ 25 h 451"/>
              <a:gd name="T2" fmla="*/ 336 w 417"/>
              <a:gd name="T3" fmla="*/ 78 h 451"/>
              <a:gd name="T4" fmla="*/ 329 w 417"/>
              <a:gd name="T5" fmla="*/ 131 h 451"/>
              <a:gd name="T6" fmla="*/ 326 w 417"/>
              <a:gd name="T7" fmla="*/ 185 h 451"/>
              <a:gd name="T8" fmla="*/ 328 w 417"/>
              <a:gd name="T9" fmla="*/ 237 h 451"/>
              <a:gd name="T10" fmla="*/ 332 w 417"/>
              <a:gd name="T11" fmla="*/ 291 h 451"/>
              <a:gd name="T12" fmla="*/ 340 w 417"/>
              <a:gd name="T13" fmla="*/ 319 h 451"/>
              <a:gd name="T14" fmla="*/ 347 w 417"/>
              <a:gd name="T15" fmla="*/ 321 h 451"/>
              <a:gd name="T16" fmla="*/ 354 w 417"/>
              <a:gd name="T17" fmla="*/ 321 h 451"/>
              <a:gd name="T18" fmla="*/ 361 w 417"/>
              <a:gd name="T19" fmla="*/ 319 h 451"/>
              <a:gd name="T20" fmla="*/ 367 w 417"/>
              <a:gd name="T21" fmla="*/ 317 h 451"/>
              <a:gd name="T22" fmla="*/ 373 w 417"/>
              <a:gd name="T23" fmla="*/ 314 h 451"/>
              <a:gd name="T24" fmla="*/ 369 w 417"/>
              <a:gd name="T25" fmla="*/ 325 h 451"/>
              <a:gd name="T26" fmla="*/ 365 w 417"/>
              <a:gd name="T27" fmla="*/ 345 h 451"/>
              <a:gd name="T28" fmla="*/ 372 w 417"/>
              <a:gd name="T29" fmla="*/ 367 h 451"/>
              <a:gd name="T30" fmla="*/ 387 w 417"/>
              <a:gd name="T31" fmla="*/ 390 h 451"/>
              <a:gd name="T32" fmla="*/ 402 w 417"/>
              <a:gd name="T33" fmla="*/ 412 h 451"/>
              <a:gd name="T34" fmla="*/ 415 w 417"/>
              <a:gd name="T35" fmla="*/ 435 h 451"/>
              <a:gd name="T36" fmla="*/ 207 w 417"/>
              <a:gd name="T37" fmla="*/ 448 h 451"/>
              <a:gd name="T38" fmla="*/ 208 w 417"/>
              <a:gd name="T39" fmla="*/ 442 h 451"/>
              <a:gd name="T40" fmla="*/ 207 w 417"/>
              <a:gd name="T41" fmla="*/ 438 h 451"/>
              <a:gd name="T42" fmla="*/ 203 w 417"/>
              <a:gd name="T43" fmla="*/ 436 h 451"/>
              <a:gd name="T44" fmla="*/ 200 w 417"/>
              <a:gd name="T45" fmla="*/ 435 h 451"/>
              <a:gd name="T46" fmla="*/ 195 w 417"/>
              <a:gd name="T47" fmla="*/ 434 h 451"/>
              <a:gd name="T48" fmla="*/ 192 w 417"/>
              <a:gd name="T49" fmla="*/ 433 h 451"/>
              <a:gd name="T50" fmla="*/ 190 w 417"/>
              <a:gd name="T51" fmla="*/ 435 h 451"/>
              <a:gd name="T52" fmla="*/ 188 w 417"/>
              <a:gd name="T53" fmla="*/ 437 h 451"/>
              <a:gd name="T54" fmla="*/ 187 w 417"/>
              <a:gd name="T55" fmla="*/ 441 h 451"/>
              <a:gd name="T56" fmla="*/ 187 w 417"/>
              <a:gd name="T57" fmla="*/ 444 h 451"/>
              <a:gd name="T58" fmla="*/ 188 w 417"/>
              <a:gd name="T59" fmla="*/ 448 h 451"/>
              <a:gd name="T60" fmla="*/ 187 w 417"/>
              <a:gd name="T61" fmla="*/ 451 h 451"/>
              <a:gd name="T62" fmla="*/ 9 w 417"/>
              <a:gd name="T63" fmla="*/ 430 h 451"/>
              <a:gd name="T64" fmla="*/ 18 w 417"/>
              <a:gd name="T65" fmla="*/ 394 h 451"/>
              <a:gd name="T66" fmla="*/ 21 w 417"/>
              <a:gd name="T67" fmla="*/ 355 h 451"/>
              <a:gd name="T68" fmla="*/ 24 w 417"/>
              <a:gd name="T69" fmla="*/ 317 h 451"/>
              <a:gd name="T70" fmla="*/ 33 w 417"/>
              <a:gd name="T71" fmla="*/ 283 h 451"/>
              <a:gd name="T72" fmla="*/ 55 w 417"/>
              <a:gd name="T73" fmla="*/ 256 h 451"/>
              <a:gd name="T74" fmla="*/ 77 w 417"/>
              <a:gd name="T75" fmla="*/ 211 h 451"/>
              <a:gd name="T76" fmla="*/ 102 w 417"/>
              <a:gd name="T77" fmla="*/ 154 h 451"/>
              <a:gd name="T78" fmla="*/ 146 w 417"/>
              <a:gd name="T79" fmla="*/ 109 h 451"/>
              <a:gd name="T80" fmla="*/ 200 w 417"/>
              <a:gd name="T81" fmla="*/ 72 h 451"/>
              <a:gd name="T82" fmla="*/ 261 w 417"/>
              <a:gd name="T83" fmla="*/ 41 h 451"/>
              <a:gd name="T84" fmla="*/ 321 w 417"/>
              <a:gd name="T85" fmla="*/ 13 h 451"/>
              <a:gd name="T86" fmla="*/ 348 w 417"/>
              <a:gd name="T87" fmla="*/ 0 h 4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17"/>
              <a:gd name="T133" fmla="*/ 0 h 451"/>
              <a:gd name="T134" fmla="*/ 417 w 417"/>
              <a:gd name="T135" fmla="*/ 451 h 4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17" h="451">
                <a:moveTo>
                  <a:pt x="348" y="0"/>
                </a:moveTo>
                <a:lnTo>
                  <a:pt x="344" y="25"/>
                </a:lnTo>
                <a:lnTo>
                  <a:pt x="339" y="51"/>
                </a:lnTo>
                <a:lnTo>
                  <a:pt x="336" y="78"/>
                </a:lnTo>
                <a:lnTo>
                  <a:pt x="332" y="104"/>
                </a:lnTo>
                <a:lnTo>
                  <a:pt x="329" y="131"/>
                </a:lnTo>
                <a:lnTo>
                  <a:pt x="328" y="158"/>
                </a:lnTo>
                <a:lnTo>
                  <a:pt x="326" y="185"/>
                </a:lnTo>
                <a:lnTo>
                  <a:pt x="326" y="211"/>
                </a:lnTo>
                <a:lnTo>
                  <a:pt x="328" y="237"/>
                </a:lnTo>
                <a:lnTo>
                  <a:pt x="329" y="265"/>
                </a:lnTo>
                <a:lnTo>
                  <a:pt x="332" y="291"/>
                </a:lnTo>
                <a:lnTo>
                  <a:pt x="337" y="318"/>
                </a:lnTo>
                <a:lnTo>
                  <a:pt x="340" y="319"/>
                </a:lnTo>
                <a:lnTo>
                  <a:pt x="344" y="320"/>
                </a:lnTo>
                <a:lnTo>
                  <a:pt x="347" y="321"/>
                </a:lnTo>
                <a:lnTo>
                  <a:pt x="350" y="321"/>
                </a:lnTo>
                <a:lnTo>
                  <a:pt x="354" y="321"/>
                </a:lnTo>
                <a:lnTo>
                  <a:pt x="357" y="320"/>
                </a:lnTo>
                <a:lnTo>
                  <a:pt x="361" y="319"/>
                </a:lnTo>
                <a:lnTo>
                  <a:pt x="363" y="318"/>
                </a:lnTo>
                <a:lnTo>
                  <a:pt x="367" y="317"/>
                </a:lnTo>
                <a:lnTo>
                  <a:pt x="370" y="315"/>
                </a:lnTo>
                <a:lnTo>
                  <a:pt x="373" y="314"/>
                </a:lnTo>
                <a:lnTo>
                  <a:pt x="376" y="314"/>
                </a:lnTo>
                <a:lnTo>
                  <a:pt x="369" y="325"/>
                </a:lnTo>
                <a:lnTo>
                  <a:pt x="365" y="335"/>
                </a:lnTo>
                <a:lnTo>
                  <a:pt x="365" y="345"/>
                </a:lnTo>
                <a:lnTo>
                  <a:pt x="368" y="357"/>
                </a:lnTo>
                <a:lnTo>
                  <a:pt x="372" y="367"/>
                </a:lnTo>
                <a:lnTo>
                  <a:pt x="379" y="379"/>
                </a:lnTo>
                <a:lnTo>
                  <a:pt x="387" y="390"/>
                </a:lnTo>
                <a:lnTo>
                  <a:pt x="394" y="400"/>
                </a:lnTo>
                <a:lnTo>
                  <a:pt x="402" y="412"/>
                </a:lnTo>
                <a:lnTo>
                  <a:pt x="409" y="423"/>
                </a:lnTo>
                <a:lnTo>
                  <a:pt x="415" y="435"/>
                </a:lnTo>
                <a:lnTo>
                  <a:pt x="417" y="448"/>
                </a:lnTo>
                <a:lnTo>
                  <a:pt x="207" y="448"/>
                </a:lnTo>
                <a:lnTo>
                  <a:pt x="208" y="444"/>
                </a:lnTo>
                <a:lnTo>
                  <a:pt x="208" y="442"/>
                </a:lnTo>
                <a:lnTo>
                  <a:pt x="208" y="439"/>
                </a:lnTo>
                <a:lnTo>
                  <a:pt x="207" y="438"/>
                </a:lnTo>
                <a:lnTo>
                  <a:pt x="206" y="437"/>
                </a:lnTo>
                <a:lnTo>
                  <a:pt x="203" y="436"/>
                </a:lnTo>
                <a:lnTo>
                  <a:pt x="201" y="436"/>
                </a:lnTo>
                <a:lnTo>
                  <a:pt x="200" y="435"/>
                </a:lnTo>
                <a:lnTo>
                  <a:pt x="198" y="435"/>
                </a:lnTo>
                <a:lnTo>
                  <a:pt x="195" y="434"/>
                </a:lnTo>
                <a:lnTo>
                  <a:pt x="194" y="433"/>
                </a:lnTo>
                <a:lnTo>
                  <a:pt x="192" y="433"/>
                </a:lnTo>
                <a:lnTo>
                  <a:pt x="191" y="434"/>
                </a:lnTo>
                <a:lnTo>
                  <a:pt x="190" y="435"/>
                </a:lnTo>
                <a:lnTo>
                  <a:pt x="188" y="436"/>
                </a:lnTo>
                <a:lnTo>
                  <a:pt x="188" y="437"/>
                </a:lnTo>
                <a:lnTo>
                  <a:pt x="187" y="439"/>
                </a:lnTo>
                <a:lnTo>
                  <a:pt x="187" y="441"/>
                </a:lnTo>
                <a:lnTo>
                  <a:pt x="187" y="443"/>
                </a:lnTo>
                <a:lnTo>
                  <a:pt x="187" y="444"/>
                </a:lnTo>
                <a:lnTo>
                  <a:pt x="188" y="445"/>
                </a:lnTo>
                <a:lnTo>
                  <a:pt x="188" y="448"/>
                </a:lnTo>
                <a:lnTo>
                  <a:pt x="188" y="449"/>
                </a:lnTo>
                <a:lnTo>
                  <a:pt x="187" y="451"/>
                </a:lnTo>
                <a:lnTo>
                  <a:pt x="0" y="448"/>
                </a:lnTo>
                <a:lnTo>
                  <a:pt x="9" y="430"/>
                </a:lnTo>
                <a:lnTo>
                  <a:pt x="15" y="412"/>
                </a:lnTo>
                <a:lnTo>
                  <a:pt x="18" y="394"/>
                </a:lnTo>
                <a:lnTo>
                  <a:pt x="20" y="374"/>
                </a:lnTo>
                <a:lnTo>
                  <a:pt x="21" y="355"/>
                </a:lnTo>
                <a:lnTo>
                  <a:pt x="22" y="335"/>
                </a:lnTo>
                <a:lnTo>
                  <a:pt x="24" y="317"/>
                </a:lnTo>
                <a:lnTo>
                  <a:pt x="28" y="299"/>
                </a:lnTo>
                <a:lnTo>
                  <a:pt x="33" y="283"/>
                </a:lnTo>
                <a:lnTo>
                  <a:pt x="43" y="268"/>
                </a:lnTo>
                <a:lnTo>
                  <a:pt x="55" y="256"/>
                </a:lnTo>
                <a:lnTo>
                  <a:pt x="72" y="245"/>
                </a:lnTo>
                <a:lnTo>
                  <a:pt x="77" y="211"/>
                </a:lnTo>
                <a:lnTo>
                  <a:pt x="87" y="181"/>
                </a:lnTo>
                <a:lnTo>
                  <a:pt x="102" y="154"/>
                </a:lnTo>
                <a:lnTo>
                  <a:pt x="123" y="131"/>
                </a:lnTo>
                <a:lnTo>
                  <a:pt x="146" y="109"/>
                </a:lnTo>
                <a:lnTo>
                  <a:pt x="172" y="89"/>
                </a:lnTo>
                <a:lnTo>
                  <a:pt x="200" y="72"/>
                </a:lnTo>
                <a:lnTo>
                  <a:pt x="230" y="56"/>
                </a:lnTo>
                <a:lnTo>
                  <a:pt x="261" y="41"/>
                </a:lnTo>
                <a:lnTo>
                  <a:pt x="291" y="27"/>
                </a:lnTo>
                <a:lnTo>
                  <a:pt x="321" y="13"/>
                </a:lnTo>
                <a:lnTo>
                  <a:pt x="34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7" name="Freeform 69"/>
          <p:cNvSpPr>
            <a:spLocks/>
          </p:cNvSpPr>
          <p:nvPr/>
        </p:nvSpPr>
        <p:spPr bwMode="auto">
          <a:xfrm>
            <a:off x="7102476" y="4800601"/>
            <a:ext cx="161925" cy="354013"/>
          </a:xfrm>
          <a:custGeom>
            <a:avLst/>
            <a:gdLst>
              <a:gd name="T0" fmla="*/ 203 w 203"/>
              <a:gd name="T1" fmla="*/ 440 h 448"/>
              <a:gd name="T2" fmla="*/ 187 w 203"/>
              <a:gd name="T3" fmla="*/ 441 h 448"/>
              <a:gd name="T4" fmla="*/ 169 w 203"/>
              <a:gd name="T5" fmla="*/ 443 h 448"/>
              <a:gd name="T6" fmla="*/ 149 w 203"/>
              <a:gd name="T7" fmla="*/ 447 h 448"/>
              <a:gd name="T8" fmla="*/ 131 w 203"/>
              <a:gd name="T9" fmla="*/ 448 h 448"/>
              <a:gd name="T10" fmla="*/ 111 w 203"/>
              <a:gd name="T11" fmla="*/ 447 h 448"/>
              <a:gd name="T12" fmla="*/ 92 w 203"/>
              <a:gd name="T13" fmla="*/ 445 h 448"/>
              <a:gd name="T14" fmla="*/ 85 w 203"/>
              <a:gd name="T15" fmla="*/ 419 h 448"/>
              <a:gd name="T16" fmla="*/ 69 w 203"/>
              <a:gd name="T17" fmla="*/ 395 h 448"/>
              <a:gd name="T18" fmla="*/ 53 w 203"/>
              <a:gd name="T19" fmla="*/ 371 h 448"/>
              <a:gd name="T20" fmla="*/ 42 w 203"/>
              <a:gd name="T21" fmla="*/ 349 h 448"/>
              <a:gd name="T22" fmla="*/ 46 w 203"/>
              <a:gd name="T23" fmla="*/ 326 h 448"/>
              <a:gd name="T24" fmla="*/ 69 w 203"/>
              <a:gd name="T25" fmla="*/ 303 h 448"/>
              <a:gd name="T26" fmla="*/ 64 w 203"/>
              <a:gd name="T27" fmla="*/ 288 h 448"/>
              <a:gd name="T28" fmla="*/ 54 w 203"/>
              <a:gd name="T29" fmla="*/ 286 h 448"/>
              <a:gd name="T30" fmla="*/ 43 w 203"/>
              <a:gd name="T31" fmla="*/ 287 h 448"/>
              <a:gd name="T32" fmla="*/ 33 w 203"/>
              <a:gd name="T33" fmla="*/ 288 h 448"/>
              <a:gd name="T34" fmla="*/ 23 w 203"/>
              <a:gd name="T35" fmla="*/ 292 h 448"/>
              <a:gd name="T36" fmla="*/ 12 w 203"/>
              <a:gd name="T37" fmla="*/ 294 h 448"/>
              <a:gd name="T38" fmla="*/ 4 w 203"/>
              <a:gd name="T39" fmla="*/ 270 h 448"/>
              <a:gd name="T40" fmla="*/ 0 w 203"/>
              <a:gd name="T41" fmla="*/ 221 h 448"/>
              <a:gd name="T42" fmla="*/ 1 w 203"/>
              <a:gd name="T43" fmla="*/ 170 h 448"/>
              <a:gd name="T44" fmla="*/ 4 w 203"/>
              <a:gd name="T45" fmla="*/ 120 h 448"/>
              <a:gd name="T46" fmla="*/ 11 w 203"/>
              <a:gd name="T47" fmla="*/ 70 h 448"/>
              <a:gd name="T48" fmla="*/ 22 w 203"/>
              <a:gd name="T49" fmla="*/ 23 h 448"/>
              <a:gd name="T50" fmla="*/ 39 w 203"/>
              <a:gd name="T51" fmla="*/ 33 h 448"/>
              <a:gd name="T52" fmla="*/ 57 w 203"/>
              <a:gd name="T53" fmla="*/ 102 h 448"/>
              <a:gd name="T54" fmla="*/ 74 w 203"/>
              <a:gd name="T55" fmla="*/ 174 h 448"/>
              <a:gd name="T56" fmla="*/ 93 w 203"/>
              <a:gd name="T57" fmla="*/ 245 h 448"/>
              <a:gd name="T58" fmla="*/ 116 w 203"/>
              <a:gd name="T59" fmla="*/ 314 h 448"/>
              <a:gd name="T60" fmla="*/ 148 w 203"/>
              <a:gd name="T61" fmla="*/ 379 h 448"/>
              <a:gd name="T62" fmla="*/ 168 w 203"/>
              <a:gd name="T63" fmla="*/ 410 h 4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3"/>
              <a:gd name="T97" fmla="*/ 0 h 448"/>
              <a:gd name="T98" fmla="*/ 203 w 203"/>
              <a:gd name="T99" fmla="*/ 448 h 4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3" h="448">
                <a:moveTo>
                  <a:pt x="168" y="410"/>
                </a:moveTo>
                <a:lnTo>
                  <a:pt x="203" y="440"/>
                </a:lnTo>
                <a:lnTo>
                  <a:pt x="195" y="440"/>
                </a:lnTo>
                <a:lnTo>
                  <a:pt x="187" y="441"/>
                </a:lnTo>
                <a:lnTo>
                  <a:pt x="178" y="442"/>
                </a:lnTo>
                <a:lnTo>
                  <a:pt x="169" y="443"/>
                </a:lnTo>
                <a:lnTo>
                  <a:pt x="159" y="446"/>
                </a:lnTo>
                <a:lnTo>
                  <a:pt x="149" y="447"/>
                </a:lnTo>
                <a:lnTo>
                  <a:pt x="140" y="447"/>
                </a:lnTo>
                <a:lnTo>
                  <a:pt x="131" y="448"/>
                </a:lnTo>
                <a:lnTo>
                  <a:pt x="120" y="448"/>
                </a:lnTo>
                <a:lnTo>
                  <a:pt x="111" y="447"/>
                </a:lnTo>
                <a:lnTo>
                  <a:pt x="102" y="446"/>
                </a:lnTo>
                <a:lnTo>
                  <a:pt x="92" y="445"/>
                </a:lnTo>
                <a:lnTo>
                  <a:pt x="89" y="431"/>
                </a:lnTo>
                <a:lnTo>
                  <a:pt x="85" y="419"/>
                </a:lnTo>
                <a:lnTo>
                  <a:pt x="78" y="407"/>
                </a:lnTo>
                <a:lnTo>
                  <a:pt x="69" y="395"/>
                </a:lnTo>
                <a:lnTo>
                  <a:pt x="61" y="384"/>
                </a:lnTo>
                <a:lnTo>
                  <a:pt x="53" y="371"/>
                </a:lnTo>
                <a:lnTo>
                  <a:pt x="46" y="361"/>
                </a:lnTo>
                <a:lnTo>
                  <a:pt x="42" y="349"/>
                </a:lnTo>
                <a:lnTo>
                  <a:pt x="41" y="338"/>
                </a:lnTo>
                <a:lnTo>
                  <a:pt x="46" y="326"/>
                </a:lnTo>
                <a:lnTo>
                  <a:pt x="54" y="315"/>
                </a:lnTo>
                <a:lnTo>
                  <a:pt x="69" y="303"/>
                </a:lnTo>
                <a:lnTo>
                  <a:pt x="69" y="292"/>
                </a:lnTo>
                <a:lnTo>
                  <a:pt x="64" y="288"/>
                </a:lnTo>
                <a:lnTo>
                  <a:pt x="58" y="287"/>
                </a:lnTo>
                <a:lnTo>
                  <a:pt x="54" y="286"/>
                </a:lnTo>
                <a:lnTo>
                  <a:pt x="48" y="286"/>
                </a:lnTo>
                <a:lnTo>
                  <a:pt x="43" y="287"/>
                </a:lnTo>
                <a:lnTo>
                  <a:pt x="38" y="288"/>
                </a:lnTo>
                <a:lnTo>
                  <a:pt x="33" y="288"/>
                </a:lnTo>
                <a:lnTo>
                  <a:pt x="27" y="291"/>
                </a:lnTo>
                <a:lnTo>
                  <a:pt x="23" y="292"/>
                </a:lnTo>
                <a:lnTo>
                  <a:pt x="17" y="293"/>
                </a:lnTo>
                <a:lnTo>
                  <a:pt x="12" y="294"/>
                </a:lnTo>
                <a:lnTo>
                  <a:pt x="7" y="295"/>
                </a:lnTo>
                <a:lnTo>
                  <a:pt x="4" y="270"/>
                </a:lnTo>
                <a:lnTo>
                  <a:pt x="2" y="246"/>
                </a:lnTo>
                <a:lnTo>
                  <a:pt x="0" y="221"/>
                </a:lnTo>
                <a:lnTo>
                  <a:pt x="0" y="195"/>
                </a:lnTo>
                <a:lnTo>
                  <a:pt x="1" y="170"/>
                </a:lnTo>
                <a:lnTo>
                  <a:pt x="2" y="145"/>
                </a:lnTo>
                <a:lnTo>
                  <a:pt x="4" y="120"/>
                </a:lnTo>
                <a:lnTo>
                  <a:pt x="8" y="95"/>
                </a:lnTo>
                <a:lnTo>
                  <a:pt x="11" y="70"/>
                </a:lnTo>
                <a:lnTo>
                  <a:pt x="16" y="46"/>
                </a:lnTo>
                <a:lnTo>
                  <a:pt x="22" y="23"/>
                </a:lnTo>
                <a:lnTo>
                  <a:pt x="26" y="0"/>
                </a:lnTo>
                <a:lnTo>
                  <a:pt x="39" y="33"/>
                </a:lnTo>
                <a:lnTo>
                  <a:pt x="48" y="68"/>
                </a:lnTo>
                <a:lnTo>
                  <a:pt x="57" y="102"/>
                </a:lnTo>
                <a:lnTo>
                  <a:pt x="66" y="138"/>
                </a:lnTo>
                <a:lnTo>
                  <a:pt x="74" y="174"/>
                </a:lnTo>
                <a:lnTo>
                  <a:pt x="84" y="209"/>
                </a:lnTo>
                <a:lnTo>
                  <a:pt x="93" y="245"/>
                </a:lnTo>
                <a:lnTo>
                  <a:pt x="103" y="279"/>
                </a:lnTo>
                <a:lnTo>
                  <a:pt x="116" y="314"/>
                </a:lnTo>
                <a:lnTo>
                  <a:pt x="131" y="347"/>
                </a:lnTo>
                <a:lnTo>
                  <a:pt x="148" y="379"/>
                </a:lnTo>
                <a:lnTo>
                  <a:pt x="168" y="4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8" name="Freeform 70"/>
          <p:cNvSpPr>
            <a:spLocks/>
          </p:cNvSpPr>
          <p:nvPr/>
        </p:nvSpPr>
        <p:spPr bwMode="auto">
          <a:xfrm>
            <a:off x="7142163" y="4800601"/>
            <a:ext cx="131762" cy="136525"/>
          </a:xfrm>
          <a:custGeom>
            <a:avLst/>
            <a:gdLst>
              <a:gd name="T0" fmla="*/ 168 w 168"/>
              <a:gd name="T1" fmla="*/ 85 h 172"/>
              <a:gd name="T2" fmla="*/ 166 w 168"/>
              <a:gd name="T3" fmla="*/ 92 h 172"/>
              <a:gd name="T4" fmla="*/ 161 w 168"/>
              <a:gd name="T5" fmla="*/ 99 h 172"/>
              <a:gd name="T6" fmla="*/ 158 w 168"/>
              <a:gd name="T7" fmla="*/ 106 h 172"/>
              <a:gd name="T8" fmla="*/ 153 w 168"/>
              <a:gd name="T9" fmla="*/ 113 h 172"/>
              <a:gd name="T10" fmla="*/ 150 w 168"/>
              <a:gd name="T11" fmla="*/ 120 h 172"/>
              <a:gd name="T12" fmla="*/ 145 w 168"/>
              <a:gd name="T13" fmla="*/ 126 h 172"/>
              <a:gd name="T14" fmla="*/ 141 w 168"/>
              <a:gd name="T15" fmla="*/ 133 h 172"/>
              <a:gd name="T16" fmla="*/ 138 w 168"/>
              <a:gd name="T17" fmla="*/ 141 h 172"/>
              <a:gd name="T18" fmla="*/ 136 w 168"/>
              <a:gd name="T19" fmla="*/ 148 h 172"/>
              <a:gd name="T20" fmla="*/ 133 w 168"/>
              <a:gd name="T21" fmla="*/ 156 h 172"/>
              <a:gd name="T22" fmla="*/ 131 w 168"/>
              <a:gd name="T23" fmla="*/ 163 h 172"/>
              <a:gd name="T24" fmla="*/ 130 w 168"/>
              <a:gd name="T25" fmla="*/ 172 h 172"/>
              <a:gd name="T26" fmla="*/ 115 w 168"/>
              <a:gd name="T27" fmla="*/ 163 h 172"/>
              <a:gd name="T28" fmla="*/ 99 w 168"/>
              <a:gd name="T29" fmla="*/ 153 h 172"/>
              <a:gd name="T30" fmla="*/ 84 w 168"/>
              <a:gd name="T31" fmla="*/ 141 h 172"/>
              <a:gd name="T32" fmla="*/ 69 w 168"/>
              <a:gd name="T33" fmla="*/ 130 h 172"/>
              <a:gd name="T34" fmla="*/ 55 w 168"/>
              <a:gd name="T35" fmla="*/ 116 h 172"/>
              <a:gd name="T36" fmla="*/ 43 w 168"/>
              <a:gd name="T37" fmla="*/ 101 h 172"/>
              <a:gd name="T38" fmla="*/ 31 w 168"/>
              <a:gd name="T39" fmla="*/ 86 h 172"/>
              <a:gd name="T40" fmla="*/ 22 w 168"/>
              <a:gd name="T41" fmla="*/ 70 h 172"/>
              <a:gd name="T42" fmla="*/ 14 w 168"/>
              <a:gd name="T43" fmla="*/ 53 h 172"/>
              <a:gd name="T44" fmla="*/ 7 w 168"/>
              <a:gd name="T45" fmla="*/ 36 h 172"/>
              <a:gd name="T46" fmla="*/ 2 w 168"/>
              <a:gd name="T47" fmla="*/ 18 h 172"/>
              <a:gd name="T48" fmla="*/ 0 w 168"/>
              <a:gd name="T49" fmla="*/ 0 h 172"/>
              <a:gd name="T50" fmla="*/ 12 w 168"/>
              <a:gd name="T51" fmla="*/ 12 h 172"/>
              <a:gd name="T52" fmla="*/ 23 w 168"/>
              <a:gd name="T53" fmla="*/ 21 h 172"/>
              <a:gd name="T54" fmla="*/ 36 w 168"/>
              <a:gd name="T55" fmla="*/ 30 h 172"/>
              <a:gd name="T56" fmla="*/ 50 w 168"/>
              <a:gd name="T57" fmla="*/ 37 h 172"/>
              <a:gd name="T58" fmla="*/ 65 w 168"/>
              <a:gd name="T59" fmla="*/ 44 h 172"/>
              <a:gd name="T60" fmla="*/ 79 w 168"/>
              <a:gd name="T61" fmla="*/ 51 h 172"/>
              <a:gd name="T62" fmla="*/ 94 w 168"/>
              <a:gd name="T63" fmla="*/ 56 h 172"/>
              <a:gd name="T64" fmla="*/ 109 w 168"/>
              <a:gd name="T65" fmla="*/ 61 h 172"/>
              <a:gd name="T66" fmla="*/ 124 w 168"/>
              <a:gd name="T67" fmla="*/ 67 h 172"/>
              <a:gd name="T68" fmla="*/ 139 w 168"/>
              <a:gd name="T69" fmla="*/ 72 h 172"/>
              <a:gd name="T70" fmla="*/ 154 w 168"/>
              <a:gd name="T71" fmla="*/ 78 h 172"/>
              <a:gd name="T72" fmla="*/ 168 w 168"/>
              <a:gd name="T73" fmla="*/ 85 h 172"/>
              <a:gd name="T74" fmla="*/ 168 w 168"/>
              <a:gd name="T75" fmla="*/ 85 h 1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8"/>
              <a:gd name="T115" fmla="*/ 0 h 172"/>
              <a:gd name="T116" fmla="*/ 168 w 168"/>
              <a:gd name="T117" fmla="*/ 172 h 1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8" h="172">
                <a:moveTo>
                  <a:pt x="168" y="85"/>
                </a:moveTo>
                <a:lnTo>
                  <a:pt x="166" y="92"/>
                </a:lnTo>
                <a:lnTo>
                  <a:pt x="161" y="99"/>
                </a:lnTo>
                <a:lnTo>
                  <a:pt x="158" y="106"/>
                </a:lnTo>
                <a:lnTo>
                  <a:pt x="153" y="113"/>
                </a:lnTo>
                <a:lnTo>
                  <a:pt x="150" y="120"/>
                </a:lnTo>
                <a:lnTo>
                  <a:pt x="145" y="126"/>
                </a:lnTo>
                <a:lnTo>
                  <a:pt x="141" y="133"/>
                </a:lnTo>
                <a:lnTo>
                  <a:pt x="138" y="141"/>
                </a:lnTo>
                <a:lnTo>
                  <a:pt x="136" y="148"/>
                </a:lnTo>
                <a:lnTo>
                  <a:pt x="133" y="156"/>
                </a:lnTo>
                <a:lnTo>
                  <a:pt x="131" y="163"/>
                </a:lnTo>
                <a:lnTo>
                  <a:pt x="130" y="172"/>
                </a:lnTo>
                <a:lnTo>
                  <a:pt x="115" y="163"/>
                </a:lnTo>
                <a:lnTo>
                  <a:pt x="99" y="153"/>
                </a:lnTo>
                <a:lnTo>
                  <a:pt x="84" y="141"/>
                </a:lnTo>
                <a:lnTo>
                  <a:pt x="69" y="130"/>
                </a:lnTo>
                <a:lnTo>
                  <a:pt x="55" y="116"/>
                </a:lnTo>
                <a:lnTo>
                  <a:pt x="43" y="101"/>
                </a:lnTo>
                <a:lnTo>
                  <a:pt x="31" y="86"/>
                </a:lnTo>
                <a:lnTo>
                  <a:pt x="22" y="70"/>
                </a:lnTo>
                <a:lnTo>
                  <a:pt x="14" y="53"/>
                </a:lnTo>
                <a:lnTo>
                  <a:pt x="7" y="36"/>
                </a:lnTo>
                <a:lnTo>
                  <a:pt x="2" y="18"/>
                </a:lnTo>
                <a:lnTo>
                  <a:pt x="0" y="0"/>
                </a:lnTo>
                <a:lnTo>
                  <a:pt x="12" y="12"/>
                </a:lnTo>
                <a:lnTo>
                  <a:pt x="23" y="21"/>
                </a:lnTo>
                <a:lnTo>
                  <a:pt x="36" y="30"/>
                </a:lnTo>
                <a:lnTo>
                  <a:pt x="50" y="37"/>
                </a:lnTo>
                <a:lnTo>
                  <a:pt x="65" y="44"/>
                </a:lnTo>
                <a:lnTo>
                  <a:pt x="79" y="51"/>
                </a:lnTo>
                <a:lnTo>
                  <a:pt x="94" y="56"/>
                </a:lnTo>
                <a:lnTo>
                  <a:pt x="109" y="61"/>
                </a:lnTo>
                <a:lnTo>
                  <a:pt x="124" y="67"/>
                </a:lnTo>
                <a:lnTo>
                  <a:pt x="139" y="72"/>
                </a:lnTo>
                <a:lnTo>
                  <a:pt x="154" y="78"/>
                </a:lnTo>
                <a:lnTo>
                  <a:pt x="168"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9" name="Freeform 71"/>
          <p:cNvSpPr>
            <a:spLocks/>
          </p:cNvSpPr>
          <p:nvPr/>
        </p:nvSpPr>
        <p:spPr bwMode="auto">
          <a:xfrm>
            <a:off x="9339264" y="4800601"/>
            <a:ext cx="46037" cy="61913"/>
          </a:xfrm>
          <a:custGeom>
            <a:avLst/>
            <a:gdLst>
              <a:gd name="T0" fmla="*/ 59 w 59"/>
              <a:gd name="T1" fmla="*/ 43 h 78"/>
              <a:gd name="T2" fmla="*/ 59 w 59"/>
              <a:gd name="T3" fmla="*/ 47 h 78"/>
              <a:gd name="T4" fmla="*/ 59 w 59"/>
              <a:gd name="T5" fmla="*/ 52 h 78"/>
              <a:gd name="T6" fmla="*/ 58 w 59"/>
              <a:gd name="T7" fmla="*/ 55 h 78"/>
              <a:gd name="T8" fmla="*/ 57 w 59"/>
              <a:gd name="T9" fmla="*/ 59 h 78"/>
              <a:gd name="T10" fmla="*/ 54 w 59"/>
              <a:gd name="T11" fmla="*/ 62 h 78"/>
              <a:gd name="T12" fmla="*/ 52 w 59"/>
              <a:gd name="T13" fmla="*/ 64 h 78"/>
              <a:gd name="T14" fmla="*/ 49 w 59"/>
              <a:gd name="T15" fmla="*/ 68 h 78"/>
              <a:gd name="T16" fmla="*/ 46 w 59"/>
              <a:gd name="T17" fmla="*/ 70 h 78"/>
              <a:gd name="T18" fmla="*/ 43 w 59"/>
              <a:gd name="T19" fmla="*/ 71 h 78"/>
              <a:gd name="T20" fmla="*/ 39 w 59"/>
              <a:gd name="T21" fmla="*/ 74 h 78"/>
              <a:gd name="T22" fmla="*/ 36 w 59"/>
              <a:gd name="T23" fmla="*/ 75 h 78"/>
              <a:gd name="T24" fmla="*/ 32 w 59"/>
              <a:gd name="T25" fmla="*/ 77 h 78"/>
              <a:gd name="T26" fmla="*/ 27 w 59"/>
              <a:gd name="T27" fmla="*/ 78 h 78"/>
              <a:gd name="T28" fmla="*/ 23 w 59"/>
              <a:gd name="T29" fmla="*/ 78 h 78"/>
              <a:gd name="T30" fmla="*/ 20 w 59"/>
              <a:gd name="T31" fmla="*/ 78 h 78"/>
              <a:gd name="T32" fmla="*/ 16 w 59"/>
              <a:gd name="T33" fmla="*/ 76 h 78"/>
              <a:gd name="T34" fmla="*/ 14 w 59"/>
              <a:gd name="T35" fmla="*/ 74 h 78"/>
              <a:gd name="T36" fmla="*/ 12 w 59"/>
              <a:gd name="T37" fmla="*/ 70 h 78"/>
              <a:gd name="T38" fmla="*/ 9 w 59"/>
              <a:gd name="T39" fmla="*/ 67 h 78"/>
              <a:gd name="T40" fmla="*/ 7 w 59"/>
              <a:gd name="T41" fmla="*/ 63 h 78"/>
              <a:gd name="T42" fmla="*/ 6 w 59"/>
              <a:gd name="T43" fmla="*/ 60 h 78"/>
              <a:gd name="T44" fmla="*/ 4 w 59"/>
              <a:gd name="T45" fmla="*/ 56 h 78"/>
              <a:gd name="T46" fmla="*/ 3 w 59"/>
              <a:gd name="T47" fmla="*/ 53 h 78"/>
              <a:gd name="T48" fmla="*/ 1 w 59"/>
              <a:gd name="T49" fmla="*/ 51 h 78"/>
              <a:gd name="T50" fmla="*/ 1 w 59"/>
              <a:gd name="T51" fmla="*/ 45 h 78"/>
              <a:gd name="T52" fmla="*/ 1 w 59"/>
              <a:gd name="T53" fmla="*/ 40 h 78"/>
              <a:gd name="T54" fmla="*/ 1 w 59"/>
              <a:gd name="T55" fmla="*/ 36 h 78"/>
              <a:gd name="T56" fmla="*/ 1 w 59"/>
              <a:gd name="T57" fmla="*/ 31 h 78"/>
              <a:gd name="T58" fmla="*/ 1 w 59"/>
              <a:gd name="T59" fmla="*/ 28 h 78"/>
              <a:gd name="T60" fmla="*/ 1 w 59"/>
              <a:gd name="T61" fmla="*/ 24 h 78"/>
              <a:gd name="T62" fmla="*/ 0 w 59"/>
              <a:gd name="T63" fmla="*/ 21 h 78"/>
              <a:gd name="T64" fmla="*/ 1 w 59"/>
              <a:gd name="T65" fmla="*/ 16 h 78"/>
              <a:gd name="T66" fmla="*/ 1 w 59"/>
              <a:gd name="T67" fmla="*/ 13 h 78"/>
              <a:gd name="T68" fmla="*/ 1 w 59"/>
              <a:gd name="T69" fmla="*/ 8 h 78"/>
              <a:gd name="T70" fmla="*/ 3 w 59"/>
              <a:gd name="T71" fmla="*/ 5 h 78"/>
              <a:gd name="T72" fmla="*/ 5 w 59"/>
              <a:gd name="T73" fmla="*/ 0 h 78"/>
              <a:gd name="T74" fmla="*/ 9 w 59"/>
              <a:gd name="T75" fmla="*/ 4 h 78"/>
              <a:gd name="T76" fmla="*/ 16 w 59"/>
              <a:gd name="T77" fmla="*/ 5 h 78"/>
              <a:gd name="T78" fmla="*/ 22 w 59"/>
              <a:gd name="T79" fmla="*/ 6 h 78"/>
              <a:gd name="T80" fmla="*/ 29 w 59"/>
              <a:gd name="T81" fmla="*/ 8 h 78"/>
              <a:gd name="T82" fmla="*/ 35 w 59"/>
              <a:gd name="T83" fmla="*/ 10 h 78"/>
              <a:gd name="T84" fmla="*/ 40 w 59"/>
              <a:gd name="T85" fmla="*/ 13 h 78"/>
              <a:gd name="T86" fmla="*/ 46 w 59"/>
              <a:gd name="T87" fmla="*/ 15 h 78"/>
              <a:gd name="T88" fmla="*/ 51 w 59"/>
              <a:gd name="T89" fmla="*/ 18 h 78"/>
              <a:gd name="T90" fmla="*/ 54 w 59"/>
              <a:gd name="T91" fmla="*/ 22 h 78"/>
              <a:gd name="T92" fmla="*/ 57 w 59"/>
              <a:gd name="T93" fmla="*/ 28 h 78"/>
              <a:gd name="T94" fmla="*/ 59 w 59"/>
              <a:gd name="T95" fmla="*/ 35 h 78"/>
              <a:gd name="T96" fmla="*/ 59 w 59"/>
              <a:gd name="T97" fmla="*/ 43 h 78"/>
              <a:gd name="T98" fmla="*/ 59 w 59"/>
              <a:gd name="T99" fmla="*/ 43 h 7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9"/>
              <a:gd name="T151" fmla="*/ 0 h 78"/>
              <a:gd name="T152" fmla="*/ 59 w 59"/>
              <a:gd name="T153" fmla="*/ 78 h 7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9" h="78">
                <a:moveTo>
                  <a:pt x="59" y="43"/>
                </a:moveTo>
                <a:lnTo>
                  <a:pt x="59" y="47"/>
                </a:lnTo>
                <a:lnTo>
                  <a:pt x="59" y="52"/>
                </a:lnTo>
                <a:lnTo>
                  <a:pt x="58" y="55"/>
                </a:lnTo>
                <a:lnTo>
                  <a:pt x="57" y="59"/>
                </a:lnTo>
                <a:lnTo>
                  <a:pt x="54" y="62"/>
                </a:lnTo>
                <a:lnTo>
                  <a:pt x="52" y="64"/>
                </a:lnTo>
                <a:lnTo>
                  <a:pt x="49" y="68"/>
                </a:lnTo>
                <a:lnTo>
                  <a:pt x="46" y="70"/>
                </a:lnTo>
                <a:lnTo>
                  <a:pt x="43" y="71"/>
                </a:lnTo>
                <a:lnTo>
                  <a:pt x="39" y="74"/>
                </a:lnTo>
                <a:lnTo>
                  <a:pt x="36" y="75"/>
                </a:lnTo>
                <a:lnTo>
                  <a:pt x="32" y="77"/>
                </a:lnTo>
                <a:lnTo>
                  <a:pt x="27" y="78"/>
                </a:lnTo>
                <a:lnTo>
                  <a:pt x="23" y="78"/>
                </a:lnTo>
                <a:lnTo>
                  <a:pt x="20" y="78"/>
                </a:lnTo>
                <a:lnTo>
                  <a:pt x="16" y="76"/>
                </a:lnTo>
                <a:lnTo>
                  <a:pt x="14" y="74"/>
                </a:lnTo>
                <a:lnTo>
                  <a:pt x="12" y="70"/>
                </a:lnTo>
                <a:lnTo>
                  <a:pt x="9" y="67"/>
                </a:lnTo>
                <a:lnTo>
                  <a:pt x="7" y="63"/>
                </a:lnTo>
                <a:lnTo>
                  <a:pt x="6" y="60"/>
                </a:lnTo>
                <a:lnTo>
                  <a:pt x="4" y="56"/>
                </a:lnTo>
                <a:lnTo>
                  <a:pt x="3" y="53"/>
                </a:lnTo>
                <a:lnTo>
                  <a:pt x="1" y="51"/>
                </a:lnTo>
                <a:lnTo>
                  <a:pt x="1" y="45"/>
                </a:lnTo>
                <a:lnTo>
                  <a:pt x="1" y="40"/>
                </a:lnTo>
                <a:lnTo>
                  <a:pt x="1" y="36"/>
                </a:lnTo>
                <a:lnTo>
                  <a:pt x="1" y="31"/>
                </a:lnTo>
                <a:lnTo>
                  <a:pt x="1" y="28"/>
                </a:lnTo>
                <a:lnTo>
                  <a:pt x="1" y="24"/>
                </a:lnTo>
                <a:lnTo>
                  <a:pt x="0" y="21"/>
                </a:lnTo>
                <a:lnTo>
                  <a:pt x="1" y="16"/>
                </a:lnTo>
                <a:lnTo>
                  <a:pt x="1" y="13"/>
                </a:lnTo>
                <a:lnTo>
                  <a:pt x="1" y="8"/>
                </a:lnTo>
                <a:lnTo>
                  <a:pt x="3" y="5"/>
                </a:lnTo>
                <a:lnTo>
                  <a:pt x="5" y="0"/>
                </a:lnTo>
                <a:lnTo>
                  <a:pt x="9" y="4"/>
                </a:lnTo>
                <a:lnTo>
                  <a:pt x="16" y="5"/>
                </a:lnTo>
                <a:lnTo>
                  <a:pt x="22" y="6"/>
                </a:lnTo>
                <a:lnTo>
                  <a:pt x="29" y="8"/>
                </a:lnTo>
                <a:lnTo>
                  <a:pt x="35" y="10"/>
                </a:lnTo>
                <a:lnTo>
                  <a:pt x="40" y="13"/>
                </a:lnTo>
                <a:lnTo>
                  <a:pt x="46" y="15"/>
                </a:lnTo>
                <a:lnTo>
                  <a:pt x="51" y="18"/>
                </a:lnTo>
                <a:lnTo>
                  <a:pt x="54" y="22"/>
                </a:lnTo>
                <a:lnTo>
                  <a:pt x="57" y="28"/>
                </a:lnTo>
                <a:lnTo>
                  <a:pt x="59" y="35"/>
                </a:lnTo>
                <a:lnTo>
                  <a:pt x="59"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0" name="Freeform 72"/>
          <p:cNvSpPr>
            <a:spLocks/>
          </p:cNvSpPr>
          <p:nvPr/>
        </p:nvSpPr>
        <p:spPr bwMode="auto">
          <a:xfrm>
            <a:off x="9231314" y="4819650"/>
            <a:ext cx="104775" cy="230188"/>
          </a:xfrm>
          <a:custGeom>
            <a:avLst/>
            <a:gdLst>
              <a:gd name="T0" fmla="*/ 71 w 133"/>
              <a:gd name="T1" fmla="*/ 66 h 291"/>
              <a:gd name="T2" fmla="*/ 115 w 133"/>
              <a:gd name="T3" fmla="*/ 11 h 291"/>
              <a:gd name="T4" fmla="*/ 133 w 133"/>
              <a:gd name="T5" fmla="*/ 71 h 291"/>
              <a:gd name="T6" fmla="*/ 128 w 133"/>
              <a:gd name="T7" fmla="*/ 90 h 291"/>
              <a:gd name="T8" fmla="*/ 125 w 133"/>
              <a:gd name="T9" fmla="*/ 108 h 291"/>
              <a:gd name="T10" fmla="*/ 121 w 133"/>
              <a:gd name="T11" fmla="*/ 128 h 291"/>
              <a:gd name="T12" fmla="*/ 117 w 133"/>
              <a:gd name="T13" fmla="*/ 147 h 291"/>
              <a:gd name="T14" fmla="*/ 113 w 133"/>
              <a:gd name="T15" fmla="*/ 167 h 291"/>
              <a:gd name="T16" fmla="*/ 109 w 133"/>
              <a:gd name="T17" fmla="*/ 186 h 291"/>
              <a:gd name="T18" fmla="*/ 105 w 133"/>
              <a:gd name="T19" fmla="*/ 205 h 291"/>
              <a:gd name="T20" fmla="*/ 102 w 133"/>
              <a:gd name="T21" fmla="*/ 223 h 291"/>
              <a:gd name="T22" fmla="*/ 99 w 133"/>
              <a:gd name="T23" fmla="*/ 241 h 291"/>
              <a:gd name="T24" fmla="*/ 95 w 133"/>
              <a:gd name="T25" fmla="*/ 259 h 291"/>
              <a:gd name="T26" fmla="*/ 92 w 133"/>
              <a:gd name="T27" fmla="*/ 275 h 291"/>
              <a:gd name="T28" fmla="*/ 90 w 133"/>
              <a:gd name="T29" fmla="*/ 291 h 291"/>
              <a:gd name="T30" fmla="*/ 81 w 133"/>
              <a:gd name="T31" fmla="*/ 267 h 291"/>
              <a:gd name="T32" fmla="*/ 72 w 133"/>
              <a:gd name="T33" fmla="*/ 243 h 291"/>
              <a:gd name="T34" fmla="*/ 64 w 133"/>
              <a:gd name="T35" fmla="*/ 218 h 291"/>
              <a:gd name="T36" fmla="*/ 56 w 133"/>
              <a:gd name="T37" fmla="*/ 195 h 291"/>
              <a:gd name="T38" fmla="*/ 48 w 133"/>
              <a:gd name="T39" fmla="*/ 171 h 291"/>
              <a:gd name="T40" fmla="*/ 40 w 133"/>
              <a:gd name="T41" fmla="*/ 146 h 291"/>
              <a:gd name="T42" fmla="*/ 33 w 133"/>
              <a:gd name="T43" fmla="*/ 122 h 291"/>
              <a:gd name="T44" fmla="*/ 25 w 133"/>
              <a:gd name="T45" fmla="*/ 98 h 291"/>
              <a:gd name="T46" fmla="*/ 18 w 133"/>
              <a:gd name="T47" fmla="*/ 74 h 291"/>
              <a:gd name="T48" fmla="*/ 11 w 133"/>
              <a:gd name="T49" fmla="*/ 48 h 291"/>
              <a:gd name="T50" fmla="*/ 5 w 133"/>
              <a:gd name="T51" fmla="*/ 24 h 291"/>
              <a:gd name="T52" fmla="*/ 0 w 133"/>
              <a:gd name="T53" fmla="*/ 0 h 291"/>
              <a:gd name="T54" fmla="*/ 4 w 133"/>
              <a:gd name="T55" fmla="*/ 6 h 291"/>
              <a:gd name="T56" fmla="*/ 9 w 133"/>
              <a:gd name="T57" fmla="*/ 13 h 291"/>
              <a:gd name="T58" fmla="*/ 13 w 133"/>
              <a:gd name="T59" fmla="*/ 20 h 291"/>
              <a:gd name="T60" fmla="*/ 19 w 133"/>
              <a:gd name="T61" fmla="*/ 28 h 291"/>
              <a:gd name="T62" fmla="*/ 25 w 133"/>
              <a:gd name="T63" fmla="*/ 35 h 291"/>
              <a:gd name="T64" fmla="*/ 31 w 133"/>
              <a:gd name="T65" fmla="*/ 43 h 291"/>
              <a:gd name="T66" fmla="*/ 36 w 133"/>
              <a:gd name="T67" fmla="*/ 50 h 291"/>
              <a:gd name="T68" fmla="*/ 42 w 133"/>
              <a:gd name="T69" fmla="*/ 55 h 291"/>
              <a:gd name="T70" fmla="*/ 49 w 133"/>
              <a:gd name="T71" fmla="*/ 60 h 291"/>
              <a:gd name="T72" fmla="*/ 56 w 133"/>
              <a:gd name="T73" fmla="*/ 63 h 291"/>
              <a:gd name="T74" fmla="*/ 63 w 133"/>
              <a:gd name="T75" fmla="*/ 66 h 291"/>
              <a:gd name="T76" fmla="*/ 71 w 133"/>
              <a:gd name="T77" fmla="*/ 66 h 291"/>
              <a:gd name="T78" fmla="*/ 71 w 133"/>
              <a:gd name="T79" fmla="*/ 66 h 29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3"/>
              <a:gd name="T121" fmla="*/ 0 h 291"/>
              <a:gd name="T122" fmla="*/ 133 w 133"/>
              <a:gd name="T123" fmla="*/ 291 h 29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3" h="291">
                <a:moveTo>
                  <a:pt x="71" y="66"/>
                </a:moveTo>
                <a:lnTo>
                  <a:pt x="115" y="11"/>
                </a:lnTo>
                <a:lnTo>
                  <a:pt x="133" y="71"/>
                </a:lnTo>
                <a:lnTo>
                  <a:pt x="128" y="90"/>
                </a:lnTo>
                <a:lnTo>
                  <a:pt x="125" y="108"/>
                </a:lnTo>
                <a:lnTo>
                  <a:pt x="121" y="128"/>
                </a:lnTo>
                <a:lnTo>
                  <a:pt x="117" y="147"/>
                </a:lnTo>
                <a:lnTo>
                  <a:pt x="113" y="167"/>
                </a:lnTo>
                <a:lnTo>
                  <a:pt x="109" y="186"/>
                </a:lnTo>
                <a:lnTo>
                  <a:pt x="105" y="205"/>
                </a:lnTo>
                <a:lnTo>
                  <a:pt x="102" y="223"/>
                </a:lnTo>
                <a:lnTo>
                  <a:pt x="99" y="241"/>
                </a:lnTo>
                <a:lnTo>
                  <a:pt x="95" y="259"/>
                </a:lnTo>
                <a:lnTo>
                  <a:pt x="92" y="275"/>
                </a:lnTo>
                <a:lnTo>
                  <a:pt x="90" y="291"/>
                </a:lnTo>
                <a:lnTo>
                  <a:pt x="81" y="267"/>
                </a:lnTo>
                <a:lnTo>
                  <a:pt x="72" y="243"/>
                </a:lnTo>
                <a:lnTo>
                  <a:pt x="64" y="218"/>
                </a:lnTo>
                <a:lnTo>
                  <a:pt x="56" y="195"/>
                </a:lnTo>
                <a:lnTo>
                  <a:pt x="48" y="171"/>
                </a:lnTo>
                <a:lnTo>
                  <a:pt x="40" y="146"/>
                </a:lnTo>
                <a:lnTo>
                  <a:pt x="33" y="122"/>
                </a:lnTo>
                <a:lnTo>
                  <a:pt x="25" y="98"/>
                </a:lnTo>
                <a:lnTo>
                  <a:pt x="18" y="74"/>
                </a:lnTo>
                <a:lnTo>
                  <a:pt x="11" y="48"/>
                </a:lnTo>
                <a:lnTo>
                  <a:pt x="5" y="24"/>
                </a:lnTo>
                <a:lnTo>
                  <a:pt x="0" y="0"/>
                </a:lnTo>
                <a:lnTo>
                  <a:pt x="4" y="6"/>
                </a:lnTo>
                <a:lnTo>
                  <a:pt x="9" y="13"/>
                </a:lnTo>
                <a:lnTo>
                  <a:pt x="13" y="20"/>
                </a:lnTo>
                <a:lnTo>
                  <a:pt x="19" y="28"/>
                </a:lnTo>
                <a:lnTo>
                  <a:pt x="25" y="35"/>
                </a:lnTo>
                <a:lnTo>
                  <a:pt x="31" y="43"/>
                </a:lnTo>
                <a:lnTo>
                  <a:pt x="36" y="50"/>
                </a:lnTo>
                <a:lnTo>
                  <a:pt x="42" y="55"/>
                </a:lnTo>
                <a:lnTo>
                  <a:pt x="49" y="60"/>
                </a:lnTo>
                <a:lnTo>
                  <a:pt x="56" y="63"/>
                </a:lnTo>
                <a:lnTo>
                  <a:pt x="63" y="66"/>
                </a:lnTo>
                <a:lnTo>
                  <a:pt x="71"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1" name="Freeform 73"/>
          <p:cNvSpPr>
            <a:spLocks/>
          </p:cNvSpPr>
          <p:nvPr/>
        </p:nvSpPr>
        <p:spPr bwMode="auto">
          <a:xfrm>
            <a:off x="7940676" y="4833938"/>
            <a:ext cx="119063" cy="188912"/>
          </a:xfrm>
          <a:custGeom>
            <a:avLst/>
            <a:gdLst>
              <a:gd name="T0" fmla="*/ 134 w 149"/>
              <a:gd name="T1" fmla="*/ 11 h 237"/>
              <a:gd name="T2" fmla="*/ 133 w 149"/>
              <a:gd name="T3" fmla="*/ 28 h 237"/>
              <a:gd name="T4" fmla="*/ 132 w 149"/>
              <a:gd name="T5" fmla="*/ 47 h 237"/>
              <a:gd name="T6" fmla="*/ 131 w 149"/>
              <a:gd name="T7" fmla="*/ 66 h 237"/>
              <a:gd name="T8" fmla="*/ 131 w 149"/>
              <a:gd name="T9" fmla="*/ 86 h 237"/>
              <a:gd name="T10" fmla="*/ 131 w 149"/>
              <a:gd name="T11" fmla="*/ 105 h 237"/>
              <a:gd name="T12" fmla="*/ 132 w 149"/>
              <a:gd name="T13" fmla="*/ 125 h 237"/>
              <a:gd name="T14" fmla="*/ 133 w 149"/>
              <a:gd name="T15" fmla="*/ 144 h 237"/>
              <a:gd name="T16" fmla="*/ 134 w 149"/>
              <a:gd name="T17" fmla="*/ 164 h 237"/>
              <a:gd name="T18" fmla="*/ 138 w 149"/>
              <a:gd name="T19" fmla="*/ 182 h 237"/>
              <a:gd name="T20" fmla="*/ 141 w 149"/>
              <a:gd name="T21" fmla="*/ 202 h 237"/>
              <a:gd name="T22" fmla="*/ 145 w 149"/>
              <a:gd name="T23" fmla="*/ 219 h 237"/>
              <a:gd name="T24" fmla="*/ 149 w 149"/>
              <a:gd name="T25" fmla="*/ 237 h 237"/>
              <a:gd name="T26" fmla="*/ 135 w 149"/>
              <a:gd name="T27" fmla="*/ 230 h 237"/>
              <a:gd name="T28" fmla="*/ 123 w 149"/>
              <a:gd name="T29" fmla="*/ 224 h 237"/>
              <a:gd name="T30" fmla="*/ 110 w 149"/>
              <a:gd name="T31" fmla="*/ 215 h 237"/>
              <a:gd name="T32" fmla="*/ 98 w 149"/>
              <a:gd name="T33" fmla="*/ 207 h 237"/>
              <a:gd name="T34" fmla="*/ 86 w 149"/>
              <a:gd name="T35" fmla="*/ 197 h 237"/>
              <a:gd name="T36" fmla="*/ 75 w 149"/>
              <a:gd name="T37" fmla="*/ 188 h 237"/>
              <a:gd name="T38" fmla="*/ 63 w 149"/>
              <a:gd name="T39" fmla="*/ 179 h 237"/>
              <a:gd name="T40" fmla="*/ 52 w 149"/>
              <a:gd name="T41" fmla="*/ 168 h 237"/>
              <a:gd name="T42" fmla="*/ 40 w 149"/>
              <a:gd name="T43" fmla="*/ 159 h 237"/>
              <a:gd name="T44" fmla="*/ 27 w 149"/>
              <a:gd name="T45" fmla="*/ 151 h 237"/>
              <a:gd name="T46" fmla="*/ 15 w 149"/>
              <a:gd name="T47" fmla="*/ 143 h 237"/>
              <a:gd name="T48" fmla="*/ 0 w 149"/>
              <a:gd name="T49" fmla="*/ 137 h 237"/>
              <a:gd name="T50" fmla="*/ 3 w 149"/>
              <a:gd name="T51" fmla="*/ 140 h 237"/>
              <a:gd name="T52" fmla="*/ 7 w 149"/>
              <a:gd name="T53" fmla="*/ 141 h 237"/>
              <a:gd name="T54" fmla="*/ 9 w 149"/>
              <a:gd name="T55" fmla="*/ 141 h 237"/>
              <a:gd name="T56" fmla="*/ 13 w 149"/>
              <a:gd name="T57" fmla="*/ 141 h 237"/>
              <a:gd name="T58" fmla="*/ 15 w 149"/>
              <a:gd name="T59" fmla="*/ 141 h 237"/>
              <a:gd name="T60" fmla="*/ 18 w 149"/>
              <a:gd name="T61" fmla="*/ 140 h 237"/>
              <a:gd name="T62" fmla="*/ 21 w 149"/>
              <a:gd name="T63" fmla="*/ 137 h 237"/>
              <a:gd name="T64" fmla="*/ 24 w 149"/>
              <a:gd name="T65" fmla="*/ 136 h 237"/>
              <a:gd name="T66" fmla="*/ 26 w 149"/>
              <a:gd name="T67" fmla="*/ 134 h 237"/>
              <a:gd name="T68" fmla="*/ 30 w 149"/>
              <a:gd name="T69" fmla="*/ 132 h 237"/>
              <a:gd name="T70" fmla="*/ 32 w 149"/>
              <a:gd name="T71" fmla="*/ 131 h 237"/>
              <a:gd name="T72" fmla="*/ 34 w 149"/>
              <a:gd name="T73" fmla="*/ 129 h 237"/>
              <a:gd name="T74" fmla="*/ 46 w 149"/>
              <a:gd name="T75" fmla="*/ 119 h 237"/>
              <a:gd name="T76" fmla="*/ 56 w 149"/>
              <a:gd name="T77" fmla="*/ 109 h 237"/>
              <a:gd name="T78" fmla="*/ 67 w 149"/>
              <a:gd name="T79" fmla="*/ 98 h 237"/>
              <a:gd name="T80" fmla="*/ 77 w 149"/>
              <a:gd name="T81" fmla="*/ 89 h 237"/>
              <a:gd name="T82" fmla="*/ 86 w 149"/>
              <a:gd name="T83" fmla="*/ 79 h 237"/>
              <a:gd name="T84" fmla="*/ 95 w 149"/>
              <a:gd name="T85" fmla="*/ 68 h 237"/>
              <a:gd name="T86" fmla="*/ 104 w 149"/>
              <a:gd name="T87" fmla="*/ 58 h 237"/>
              <a:gd name="T88" fmla="*/ 113 w 149"/>
              <a:gd name="T89" fmla="*/ 48 h 237"/>
              <a:gd name="T90" fmla="*/ 121 w 149"/>
              <a:gd name="T91" fmla="*/ 36 h 237"/>
              <a:gd name="T92" fmla="*/ 129 w 149"/>
              <a:gd name="T93" fmla="*/ 25 h 237"/>
              <a:gd name="T94" fmla="*/ 135 w 149"/>
              <a:gd name="T95" fmla="*/ 12 h 237"/>
              <a:gd name="T96" fmla="*/ 141 w 149"/>
              <a:gd name="T97" fmla="*/ 0 h 237"/>
              <a:gd name="T98" fmla="*/ 134 w 149"/>
              <a:gd name="T99" fmla="*/ 11 h 237"/>
              <a:gd name="T100" fmla="*/ 134 w 149"/>
              <a:gd name="T101" fmla="*/ 11 h 23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9"/>
              <a:gd name="T154" fmla="*/ 0 h 237"/>
              <a:gd name="T155" fmla="*/ 149 w 149"/>
              <a:gd name="T156" fmla="*/ 237 h 23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9" h="237">
                <a:moveTo>
                  <a:pt x="134" y="11"/>
                </a:moveTo>
                <a:lnTo>
                  <a:pt x="133" y="28"/>
                </a:lnTo>
                <a:lnTo>
                  <a:pt x="132" y="47"/>
                </a:lnTo>
                <a:lnTo>
                  <a:pt x="131" y="66"/>
                </a:lnTo>
                <a:lnTo>
                  <a:pt x="131" y="86"/>
                </a:lnTo>
                <a:lnTo>
                  <a:pt x="131" y="105"/>
                </a:lnTo>
                <a:lnTo>
                  <a:pt x="132" y="125"/>
                </a:lnTo>
                <a:lnTo>
                  <a:pt x="133" y="144"/>
                </a:lnTo>
                <a:lnTo>
                  <a:pt x="134" y="164"/>
                </a:lnTo>
                <a:lnTo>
                  <a:pt x="138" y="182"/>
                </a:lnTo>
                <a:lnTo>
                  <a:pt x="141" y="202"/>
                </a:lnTo>
                <a:lnTo>
                  <a:pt x="145" y="219"/>
                </a:lnTo>
                <a:lnTo>
                  <a:pt x="149" y="237"/>
                </a:lnTo>
                <a:lnTo>
                  <a:pt x="135" y="230"/>
                </a:lnTo>
                <a:lnTo>
                  <a:pt x="123" y="224"/>
                </a:lnTo>
                <a:lnTo>
                  <a:pt x="110" y="215"/>
                </a:lnTo>
                <a:lnTo>
                  <a:pt x="98" y="207"/>
                </a:lnTo>
                <a:lnTo>
                  <a:pt x="86" y="197"/>
                </a:lnTo>
                <a:lnTo>
                  <a:pt x="75" y="188"/>
                </a:lnTo>
                <a:lnTo>
                  <a:pt x="63" y="179"/>
                </a:lnTo>
                <a:lnTo>
                  <a:pt x="52" y="168"/>
                </a:lnTo>
                <a:lnTo>
                  <a:pt x="40" y="159"/>
                </a:lnTo>
                <a:lnTo>
                  <a:pt x="27" y="151"/>
                </a:lnTo>
                <a:lnTo>
                  <a:pt x="15" y="143"/>
                </a:lnTo>
                <a:lnTo>
                  <a:pt x="0" y="137"/>
                </a:lnTo>
                <a:lnTo>
                  <a:pt x="3" y="140"/>
                </a:lnTo>
                <a:lnTo>
                  <a:pt x="7" y="141"/>
                </a:lnTo>
                <a:lnTo>
                  <a:pt x="9" y="141"/>
                </a:lnTo>
                <a:lnTo>
                  <a:pt x="13" y="141"/>
                </a:lnTo>
                <a:lnTo>
                  <a:pt x="15" y="141"/>
                </a:lnTo>
                <a:lnTo>
                  <a:pt x="18" y="140"/>
                </a:lnTo>
                <a:lnTo>
                  <a:pt x="21" y="137"/>
                </a:lnTo>
                <a:lnTo>
                  <a:pt x="24" y="136"/>
                </a:lnTo>
                <a:lnTo>
                  <a:pt x="26" y="134"/>
                </a:lnTo>
                <a:lnTo>
                  <a:pt x="30" y="132"/>
                </a:lnTo>
                <a:lnTo>
                  <a:pt x="32" y="131"/>
                </a:lnTo>
                <a:lnTo>
                  <a:pt x="34" y="129"/>
                </a:lnTo>
                <a:lnTo>
                  <a:pt x="46" y="119"/>
                </a:lnTo>
                <a:lnTo>
                  <a:pt x="56" y="109"/>
                </a:lnTo>
                <a:lnTo>
                  <a:pt x="67" y="98"/>
                </a:lnTo>
                <a:lnTo>
                  <a:pt x="77" y="89"/>
                </a:lnTo>
                <a:lnTo>
                  <a:pt x="86" y="79"/>
                </a:lnTo>
                <a:lnTo>
                  <a:pt x="95" y="68"/>
                </a:lnTo>
                <a:lnTo>
                  <a:pt x="104" y="58"/>
                </a:lnTo>
                <a:lnTo>
                  <a:pt x="113" y="48"/>
                </a:lnTo>
                <a:lnTo>
                  <a:pt x="121" y="36"/>
                </a:lnTo>
                <a:lnTo>
                  <a:pt x="129" y="25"/>
                </a:lnTo>
                <a:lnTo>
                  <a:pt x="135" y="12"/>
                </a:lnTo>
                <a:lnTo>
                  <a:pt x="141" y="0"/>
                </a:lnTo>
                <a:lnTo>
                  <a:pt x="134" y="11"/>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2" name="Freeform 74"/>
          <p:cNvSpPr>
            <a:spLocks/>
          </p:cNvSpPr>
          <p:nvPr/>
        </p:nvSpPr>
        <p:spPr bwMode="auto">
          <a:xfrm>
            <a:off x="9364663" y="4851400"/>
            <a:ext cx="176212" cy="228600"/>
          </a:xfrm>
          <a:custGeom>
            <a:avLst/>
            <a:gdLst>
              <a:gd name="T0" fmla="*/ 158 w 222"/>
              <a:gd name="T1" fmla="*/ 99 h 287"/>
              <a:gd name="T2" fmla="*/ 146 w 222"/>
              <a:gd name="T3" fmla="*/ 117 h 287"/>
              <a:gd name="T4" fmla="*/ 135 w 222"/>
              <a:gd name="T5" fmla="*/ 134 h 287"/>
              <a:gd name="T6" fmla="*/ 122 w 222"/>
              <a:gd name="T7" fmla="*/ 150 h 287"/>
              <a:gd name="T8" fmla="*/ 110 w 222"/>
              <a:gd name="T9" fmla="*/ 166 h 287"/>
              <a:gd name="T10" fmla="*/ 96 w 222"/>
              <a:gd name="T11" fmla="*/ 181 h 287"/>
              <a:gd name="T12" fmla="*/ 82 w 222"/>
              <a:gd name="T13" fmla="*/ 196 h 287"/>
              <a:gd name="T14" fmla="*/ 68 w 222"/>
              <a:gd name="T15" fmla="*/ 210 h 287"/>
              <a:gd name="T16" fmla="*/ 54 w 222"/>
              <a:gd name="T17" fmla="*/ 225 h 287"/>
              <a:gd name="T18" fmla="*/ 40 w 222"/>
              <a:gd name="T19" fmla="*/ 240 h 287"/>
              <a:gd name="T20" fmla="*/ 26 w 222"/>
              <a:gd name="T21" fmla="*/ 254 h 287"/>
              <a:gd name="T22" fmla="*/ 13 w 222"/>
              <a:gd name="T23" fmla="*/ 271 h 287"/>
              <a:gd name="T24" fmla="*/ 0 w 222"/>
              <a:gd name="T25" fmla="*/ 287 h 287"/>
              <a:gd name="T26" fmla="*/ 6 w 222"/>
              <a:gd name="T27" fmla="*/ 266 h 287"/>
              <a:gd name="T28" fmla="*/ 11 w 222"/>
              <a:gd name="T29" fmla="*/ 245 h 287"/>
              <a:gd name="T30" fmla="*/ 13 w 222"/>
              <a:gd name="T31" fmla="*/ 223 h 287"/>
              <a:gd name="T32" fmla="*/ 15 w 222"/>
              <a:gd name="T33" fmla="*/ 201 h 287"/>
              <a:gd name="T34" fmla="*/ 15 w 222"/>
              <a:gd name="T35" fmla="*/ 178 h 287"/>
              <a:gd name="T36" fmla="*/ 15 w 222"/>
              <a:gd name="T37" fmla="*/ 153 h 287"/>
              <a:gd name="T38" fmla="*/ 15 w 222"/>
              <a:gd name="T39" fmla="*/ 130 h 287"/>
              <a:gd name="T40" fmla="*/ 15 w 222"/>
              <a:gd name="T41" fmla="*/ 108 h 287"/>
              <a:gd name="T42" fmla="*/ 15 w 222"/>
              <a:gd name="T43" fmla="*/ 86 h 287"/>
              <a:gd name="T44" fmla="*/ 17 w 222"/>
              <a:gd name="T45" fmla="*/ 65 h 287"/>
              <a:gd name="T46" fmla="*/ 19 w 222"/>
              <a:gd name="T47" fmla="*/ 44 h 287"/>
              <a:gd name="T48" fmla="*/ 23 w 222"/>
              <a:gd name="T49" fmla="*/ 26 h 287"/>
              <a:gd name="T50" fmla="*/ 23 w 222"/>
              <a:gd name="T51" fmla="*/ 28 h 287"/>
              <a:gd name="T52" fmla="*/ 25 w 222"/>
              <a:gd name="T53" fmla="*/ 32 h 287"/>
              <a:gd name="T54" fmla="*/ 26 w 222"/>
              <a:gd name="T55" fmla="*/ 35 h 287"/>
              <a:gd name="T56" fmla="*/ 27 w 222"/>
              <a:gd name="T57" fmla="*/ 39 h 287"/>
              <a:gd name="T58" fmla="*/ 28 w 222"/>
              <a:gd name="T59" fmla="*/ 42 h 287"/>
              <a:gd name="T60" fmla="*/ 29 w 222"/>
              <a:gd name="T61" fmla="*/ 45 h 287"/>
              <a:gd name="T62" fmla="*/ 31 w 222"/>
              <a:gd name="T63" fmla="*/ 49 h 287"/>
              <a:gd name="T64" fmla="*/ 34 w 222"/>
              <a:gd name="T65" fmla="*/ 52 h 287"/>
              <a:gd name="T66" fmla="*/ 36 w 222"/>
              <a:gd name="T67" fmla="*/ 55 h 287"/>
              <a:gd name="T68" fmla="*/ 38 w 222"/>
              <a:gd name="T69" fmla="*/ 57 h 287"/>
              <a:gd name="T70" fmla="*/ 42 w 222"/>
              <a:gd name="T71" fmla="*/ 59 h 287"/>
              <a:gd name="T72" fmla="*/ 46 w 222"/>
              <a:gd name="T73" fmla="*/ 62 h 287"/>
              <a:gd name="T74" fmla="*/ 63 w 222"/>
              <a:gd name="T75" fmla="*/ 60 h 287"/>
              <a:gd name="T76" fmla="*/ 79 w 222"/>
              <a:gd name="T77" fmla="*/ 58 h 287"/>
              <a:gd name="T78" fmla="*/ 94 w 222"/>
              <a:gd name="T79" fmla="*/ 54 h 287"/>
              <a:gd name="T80" fmla="*/ 108 w 222"/>
              <a:gd name="T81" fmla="*/ 49 h 287"/>
              <a:gd name="T82" fmla="*/ 122 w 222"/>
              <a:gd name="T83" fmla="*/ 43 h 287"/>
              <a:gd name="T84" fmla="*/ 137 w 222"/>
              <a:gd name="T85" fmla="*/ 36 h 287"/>
              <a:gd name="T86" fmla="*/ 151 w 222"/>
              <a:gd name="T87" fmla="*/ 29 h 287"/>
              <a:gd name="T88" fmla="*/ 165 w 222"/>
              <a:gd name="T89" fmla="*/ 23 h 287"/>
              <a:gd name="T90" fmla="*/ 179 w 222"/>
              <a:gd name="T91" fmla="*/ 16 h 287"/>
              <a:gd name="T92" fmla="*/ 192 w 222"/>
              <a:gd name="T93" fmla="*/ 9 h 287"/>
              <a:gd name="T94" fmla="*/ 207 w 222"/>
              <a:gd name="T95" fmla="*/ 4 h 287"/>
              <a:gd name="T96" fmla="*/ 222 w 222"/>
              <a:gd name="T97" fmla="*/ 0 h 287"/>
              <a:gd name="T98" fmla="*/ 220 w 222"/>
              <a:gd name="T99" fmla="*/ 8 h 287"/>
              <a:gd name="T100" fmla="*/ 218 w 222"/>
              <a:gd name="T101" fmla="*/ 17 h 287"/>
              <a:gd name="T102" fmla="*/ 213 w 222"/>
              <a:gd name="T103" fmla="*/ 25 h 287"/>
              <a:gd name="T104" fmla="*/ 207 w 222"/>
              <a:gd name="T105" fmla="*/ 33 h 287"/>
              <a:gd name="T106" fmla="*/ 202 w 222"/>
              <a:gd name="T107" fmla="*/ 41 h 287"/>
              <a:gd name="T108" fmla="*/ 195 w 222"/>
              <a:gd name="T109" fmla="*/ 48 h 287"/>
              <a:gd name="T110" fmla="*/ 188 w 222"/>
              <a:gd name="T111" fmla="*/ 56 h 287"/>
              <a:gd name="T112" fmla="*/ 181 w 222"/>
              <a:gd name="T113" fmla="*/ 64 h 287"/>
              <a:gd name="T114" fmla="*/ 174 w 222"/>
              <a:gd name="T115" fmla="*/ 72 h 287"/>
              <a:gd name="T116" fmla="*/ 167 w 222"/>
              <a:gd name="T117" fmla="*/ 80 h 287"/>
              <a:gd name="T118" fmla="*/ 162 w 222"/>
              <a:gd name="T119" fmla="*/ 89 h 287"/>
              <a:gd name="T120" fmla="*/ 158 w 222"/>
              <a:gd name="T121" fmla="*/ 99 h 287"/>
              <a:gd name="T122" fmla="*/ 158 w 222"/>
              <a:gd name="T123" fmla="*/ 99 h 2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22"/>
              <a:gd name="T187" fmla="*/ 0 h 287"/>
              <a:gd name="T188" fmla="*/ 222 w 222"/>
              <a:gd name="T189" fmla="*/ 287 h 28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22" h="287">
                <a:moveTo>
                  <a:pt x="158" y="99"/>
                </a:moveTo>
                <a:lnTo>
                  <a:pt x="146" y="117"/>
                </a:lnTo>
                <a:lnTo>
                  <a:pt x="135" y="134"/>
                </a:lnTo>
                <a:lnTo>
                  <a:pt x="122" y="150"/>
                </a:lnTo>
                <a:lnTo>
                  <a:pt x="110" y="166"/>
                </a:lnTo>
                <a:lnTo>
                  <a:pt x="96" y="181"/>
                </a:lnTo>
                <a:lnTo>
                  <a:pt x="82" y="196"/>
                </a:lnTo>
                <a:lnTo>
                  <a:pt x="68" y="210"/>
                </a:lnTo>
                <a:lnTo>
                  <a:pt x="54" y="225"/>
                </a:lnTo>
                <a:lnTo>
                  <a:pt x="40" y="240"/>
                </a:lnTo>
                <a:lnTo>
                  <a:pt x="26" y="254"/>
                </a:lnTo>
                <a:lnTo>
                  <a:pt x="13" y="271"/>
                </a:lnTo>
                <a:lnTo>
                  <a:pt x="0" y="287"/>
                </a:lnTo>
                <a:lnTo>
                  <a:pt x="6" y="266"/>
                </a:lnTo>
                <a:lnTo>
                  <a:pt x="11" y="245"/>
                </a:lnTo>
                <a:lnTo>
                  <a:pt x="13" y="223"/>
                </a:lnTo>
                <a:lnTo>
                  <a:pt x="15" y="201"/>
                </a:lnTo>
                <a:lnTo>
                  <a:pt x="15" y="178"/>
                </a:lnTo>
                <a:lnTo>
                  <a:pt x="15" y="153"/>
                </a:lnTo>
                <a:lnTo>
                  <a:pt x="15" y="130"/>
                </a:lnTo>
                <a:lnTo>
                  <a:pt x="15" y="108"/>
                </a:lnTo>
                <a:lnTo>
                  <a:pt x="15" y="86"/>
                </a:lnTo>
                <a:lnTo>
                  <a:pt x="17" y="65"/>
                </a:lnTo>
                <a:lnTo>
                  <a:pt x="19" y="44"/>
                </a:lnTo>
                <a:lnTo>
                  <a:pt x="23" y="26"/>
                </a:lnTo>
                <a:lnTo>
                  <a:pt x="23" y="28"/>
                </a:lnTo>
                <a:lnTo>
                  <a:pt x="25" y="32"/>
                </a:lnTo>
                <a:lnTo>
                  <a:pt x="26" y="35"/>
                </a:lnTo>
                <a:lnTo>
                  <a:pt x="27" y="39"/>
                </a:lnTo>
                <a:lnTo>
                  <a:pt x="28" y="42"/>
                </a:lnTo>
                <a:lnTo>
                  <a:pt x="29" y="45"/>
                </a:lnTo>
                <a:lnTo>
                  <a:pt x="31" y="49"/>
                </a:lnTo>
                <a:lnTo>
                  <a:pt x="34" y="52"/>
                </a:lnTo>
                <a:lnTo>
                  <a:pt x="36" y="55"/>
                </a:lnTo>
                <a:lnTo>
                  <a:pt x="38" y="57"/>
                </a:lnTo>
                <a:lnTo>
                  <a:pt x="42" y="59"/>
                </a:lnTo>
                <a:lnTo>
                  <a:pt x="46" y="62"/>
                </a:lnTo>
                <a:lnTo>
                  <a:pt x="63" y="60"/>
                </a:lnTo>
                <a:lnTo>
                  <a:pt x="79" y="58"/>
                </a:lnTo>
                <a:lnTo>
                  <a:pt x="94" y="54"/>
                </a:lnTo>
                <a:lnTo>
                  <a:pt x="108" y="49"/>
                </a:lnTo>
                <a:lnTo>
                  <a:pt x="122" y="43"/>
                </a:lnTo>
                <a:lnTo>
                  <a:pt x="137" y="36"/>
                </a:lnTo>
                <a:lnTo>
                  <a:pt x="151" y="29"/>
                </a:lnTo>
                <a:lnTo>
                  <a:pt x="165" y="23"/>
                </a:lnTo>
                <a:lnTo>
                  <a:pt x="179" y="16"/>
                </a:lnTo>
                <a:lnTo>
                  <a:pt x="192" y="9"/>
                </a:lnTo>
                <a:lnTo>
                  <a:pt x="207" y="4"/>
                </a:lnTo>
                <a:lnTo>
                  <a:pt x="222" y="0"/>
                </a:lnTo>
                <a:lnTo>
                  <a:pt x="220" y="8"/>
                </a:lnTo>
                <a:lnTo>
                  <a:pt x="218" y="17"/>
                </a:lnTo>
                <a:lnTo>
                  <a:pt x="213" y="25"/>
                </a:lnTo>
                <a:lnTo>
                  <a:pt x="207" y="33"/>
                </a:lnTo>
                <a:lnTo>
                  <a:pt x="202" y="41"/>
                </a:lnTo>
                <a:lnTo>
                  <a:pt x="195" y="48"/>
                </a:lnTo>
                <a:lnTo>
                  <a:pt x="188" y="56"/>
                </a:lnTo>
                <a:lnTo>
                  <a:pt x="181" y="64"/>
                </a:lnTo>
                <a:lnTo>
                  <a:pt x="174" y="72"/>
                </a:lnTo>
                <a:lnTo>
                  <a:pt x="167" y="80"/>
                </a:lnTo>
                <a:lnTo>
                  <a:pt x="162" y="89"/>
                </a:lnTo>
                <a:lnTo>
                  <a:pt x="158"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3" name="Freeform 75"/>
          <p:cNvSpPr>
            <a:spLocks/>
          </p:cNvSpPr>
          <p:nvPr/>
        </p:nvSpPr>
        <p:spPr bwMode="auto">
          <a:xfrm>
            <a:off x="8181976" y="4913314"/>
            <a:ext cx="150813" cy="206375"/>
          </a:xfrm>
          <a:custGeom>
            <a:avLst/>
            <a:gdLst>
              <a:gd name="T0" fmla="*/ 15 w 192"/>
              <a:gd name="T1" fmla="*/ 258 h 259"/>
              <a:gd name="T2" fmla="*/ 10 w 192"/>
              <a:gd name="T3" fmla="*/ 254 h 259"/>
              <a:gd name="T4" fmla="*/ 8 w 192"/>
              <a:gd name="T5" fmla="*/ 251 h 259"/>
              <a:gd name="T6" fmla="*/ 6 w 192"/>
              <a:gd name="T7" fmla="*/ 250 h 259"/>
              <a:gd name="T8" fmla="*/ 5 w 192"/>
              <a:gd name="T9" fmla="*/ 249 h 259"/>
              <a:gd name="T10" fmla="*/ 4 w 192"/>
              <a:gd name="T11" fmla="*/ 248 h 259"/>
              <a:gd name="T12" fmla="*/ 4 w 192"/>
              <a:gd name="T13" fmla="*/ 246 h 259"/>
              <a:gd name="T14" fmla="*/ 2 w 192"/>
              <a:gd name="T15" fmla="*/ 245 h 259"/>
              <a:gd name="T16" fmla="*/ 2 w 192"/>
              <a:gd name="T17" fmla="*/ 244 h 259"/>
              <a:gd name="T18" fmla="*/ 2 w 192"/>
              <a:gd name="T19" fmla="*/ 243 h 259"/>
              <a:gd name="T20" fmla="*/ 1 w 192"/>
              <a:gd name="T21" fmla="*/ 242 h 259"/>
              <a:gd name="T22" fmla="*/ 1 w 192"/>
              <a:gd name="T23" fmla="*/ 240 h 259"/>
              <a:gd name="T24" fmla="*/ 0 w 192"/>
              <a:gd name="T25" fmla="*/ 237 h 259"/>
              <a:gd name="T26" fmla="*/ 1 w 192"/>
              <a:gd name="T27" fmla="*/ 221 h 259"/>
              <a:gd name="T28" fmla="*/ 4 w 192"/>
              <a:gd name="T29" fmla="*/ 206 h 259"/>
              <a:gd name="T30" fmla="*/ 7 w 192"/>
              <a:gd name="T31" fmla="*/ 189 h 259"/>
              <a:gd name="T32" fmla="*/ 9 w 192"/>
              <a:gd name="T33" fmla="*/ 172 h 259"/>
              <a:gd name="T34" fmla="*/ 13 w 192"/>
              <a:gd name="T35" fmla="*/ 153 h 259"/>
              <a:gd name="T36" fmla="*/ 16 w 192"/>
              <a:gd name="T37" fmla="*/ 136 h 259"/>
              <a:gd name="T38" fmla="*/ 20 w 192"/>
              <a:gd name="T39" fmla="*/ 118 h 259"/>
              <a:gd name="T40" fmla="*/ 23 w 192"/>
              <a:gd name="T41" fmla="*/ 101 h 259"/>
              <a:gd name="T42" fmla="*/ 27 w 192"/>
              <a:gd name="T43" fmla="*/ 83 h 259"/>
              <a:gd name="T44" fmla="*/ 31 w 192"/>
              <a:gd name="T45" fmla="*/ 67 h 259"/>
              <a:gd name="T46" fmla="*/ 35 w 192"/>
              <a:gd name="T47" fmla="*/ 51 h 259"/>
              <a:gd name="T48" fmla="*/ 39 w 192"/>
              <a:gd name="T49" fmla="*/ 37 h 259"/>
              <a:gd name="T50" fmla="*/ 39 w 192"/>
              <a:gd name="T51" fmla="*/ 39 h 259"/>
              <a:gd name="T52" fmla="*/ 40 w 192"/>
              <a:gd name="T53" fmla="*/ 41 h 259"/>
              <a:gd name="T54" fmla="*/ 41 w 192"/>
              <a:gd name="T55" fmla="*/ 44 h 259"/>
              <a:gd name="T56" fmla="*/ 43 w 192"/>
              <a:gd name="T57" fmla="*/ 49 h 259"/>
              <a:gd name="T58" fmla="*/ 44 w 192"/>
              <a:gd name="T59" fmla="*/ 53 h 259"/>
              <a:gd name="T60" fmla="*/ 45 w 192"/>
              <a:gd name="T61" fmla="*/ 59 h 259"/>
              <a:gd name="T62" fmla="*/ 45 w 192"/>
              <a:gd name="T63" fmla="*/ 65 h 259"/>
              <a:gd name="T64" fmla="*/ 46 w 192"/>
              <a:gd name="T65" fmla="*/ 72 h 259"/>
              <a:gd name="T66" fmla="*/ 47 w 192"/>
              <a:gd name="T67" fmla="*/ 78 h 259"/>
              <a:gd name="T68" fmla="*/ 48 w 192"/>
              <a:gd name="T69" fmla="*/ 83 h 259"/>
              <a:gd name="T70" fmla="*/ 50 w 192"/>
              <a:gd name="T71" fmla="*/ 89 h 259"/>
              <a:gd name="T72" fmla="*/ 51 w 192"/>
              <a:gd name="T73" fmla="*/ 95 h 259"/>
              <a:gd name="T74" fmla="*/ 63 w 192"/>
              <a:gd name="T75" fmla="*/ 93 h 259"/>
              <a:gd name="T76" fmla="*/ 76 w 192"/>
              <a:gd name="T77" fmla="*/ 89 h 259"/>
              <a:gd name="T78" fmla="*/ 89 w 192"/>
              <a:gd name="T79" fmla="*/ 84 h 259"/>
              <a:gd name="T80" fmla="*/ 101 w 192"/>
              <a:gd name="T81" fmla="*/ 78 h 259"/>
              <a:gd name="T82" fmla="*/ 114 w 192"/>
              <a:gd name="T83" fmla="*/ 71 h 259"/>
              <a:gd name="T84" fmla="*/ 125 w 192"/>
              <a:gd name="T85" fmla="*/ 62 h 259"/>
              <a:gd name="T86" fmla="*/ 137 w 192"/>
              <a:gd name="T87" fmla="*/ 52 h 259"/>
              <a:gd name="T88" fmla="*/ 148 w 192"/>
              <a:gd name="T89" fmla="*/ 42 h 259"/>
              <a:gd name="T90" fmla="*/ 159 w 192"/>
              <a:gd name="T91" fmla="*/ 32 h 259"/>
              <a:gd name="T92" fmla="*/ 170 w 192"/>
              <a:gd name="T93" fmla="*/ 21 h 259"/>
              <a:gd name="T94" fmla="*/ 181 w 192"/>
              <a:gd name="T95" fmla="*/ 10 h 259"/>
              <a:gd name="T96" fmla="*/ 192 w 192"/>
              <a:gd name="T97" fmla="*/ 0 h 259"/>
              <a:gd name="T98" fmla="*/ 182 w 192"/>
              <a:gd name="T99" fmla="*/ 22 h 259"/>
              <a:gd name="T100" fmla="*/ 170 w 192"/>
              <a:gd name="T101" fmla="*/ 45 h 259"/>
              <a:gd name="T102" fmla="*/ 159 w 192"/>
              <a:gd name="T103" fmla="*/ 68 h 259"/>
              <a:gd name="T104" fmla="*/ 145 w 192"/>
              <a:gd name="T105" fmla="*/ 90 h 259"/>
              <a:gd name="T106" fmla="*/ 131 w 192"/>
              <a:gd name="T107" fmla="*/ 113 h 259"/>
              <a:gd name="T108" fmla="*/ 116 w 192"/>
              <a:gd name="T109" fmla="*/ 134 h 259"/>
              <a:gd name="T110" fmla="*/ 101 w 192"/>
              <a:gd name="T111" fmla="*/ 156 h 259"/>
              <a:gd name="T112" fmla="*/ 85 w 192"/>
              <a:gd name="T113" fmla="*/ 176 h 259"/>
              <a:gd name="T114" fmla="*/ 70 w 192"/>
              <a:gd name="T115" fmla="*/ 197 h 259"/>
              <a:gd name="T116" fmla="*/ 54 w 192"/>
              <a:gd name="T117" fmla="*/ 218 h 259"/>
              <a:gd name="T118" fmla="*/ 38 w 192"/>
              <a:gd name="T119" fmla="*/ 238 h 259"/>
              <a:gd name="T120" fmla="*/ 23 w 192"/>
              <a:gd name="T121" fmla="*/ 259 h 259"/>
              <a:gd name="T122" fmla="*/ 15 w 192"/>
              <a:gd name="T123" fmla="*/ 258 h 259"/>
              <a:gd name="T124" fmla="*/ 15 w 192"/>
              <a:gd name="T125" fmla="*/ 258 h 2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2"/>
              <a:gd name="T190" fmla="*/ 0 h 259"/>
              <a:gd name="T191" fmla="*/ 192 w 192"/>
              <a:gd name="T192" fmla="*/ 259 h 25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2" h="259">
                <a:moveTo>
                  <a:pt x="15" y="258"/>
                </a:moveTo>
                <a:lnTo>
                  <a:pt x="10" y="254"/>
                </a:lnTo>
                <a:lnTo>
                  <a:pt x="8" y="251"/>
                </a:lnTo>
                <a:lnTo>
                  <a:pt x="6" y="250"/>
                </a:lnTo>
                <a:lnTo>
                  <a:pt x="5" y="249"/>
                </a:lnTo>
                <a:lnTo>
                  <a:pt x="4" y="248"/>
                </a:lnTo>
                <a:lnTo>
                  <a:pt x="4" y="246"/>
                </a:lnTo>
                <a:lnTo>
                  <a:pt x="2" y="245"/>
                </a:lnTo>
                <a:lnTo>
                  <a:pt x="2" y="244"/>
                </a:lnTo>
                <a:lnTo>
                  <a:pt x="2" y="243"/>
                </a:lnTo>
                <a:lnTo>
                  <a:pt x="1" y="242"/>
                </a:lnTo>
                <a:lnTo>
                  <a:pt x="1" y="240"/>
                </a:lnTo>
                <a:lnTo>
                  <a:pt x="0" y="237"/>
                </a:lnTo>
                <a:lnTo>
                  <a:pt x="1" y="221"/>
                </a:lnTo>
                <a:lnTo>
                  <a:pt x="4" y="206"/>
                </a:lnTo>
                <a:lnTo>
                  <a:pt x="7" y="189"/>
                </a:lnTo>
                <a:lnTo>
                  <a:pt x="9" y="172"/>
                </a:lnTo>
                <a:lnTo>
                  <a:pt x="13" y="153"/>
                </a:lnTo>
                <a:lnTo>
                  <a:pt x="16" y="136"/>
                </a:lnTo>
                <a:lnTo>
                  <a:pt x="20" y="118"/>
                </a:lnTo>
                <a:lnTo>
                  <a:pt x="23" y="101"/>
                </a:lnTo>
                <a:lnTo>
                  <a:pt x="27" y="83"/>
                </a:lnTo>
                <a:lnTo>
                  <a:pt x="31" y="67"/>
                </a:lnTo>
                <a:lnTo>
                  <a:pt x="35" y="51"/>
                </a:lnTo>
                <a:lnTo>
                  <a:pt x="39" y="37"/>
                </a:lnTo>
                <a:lnTo>
                  <a:pt x="39" y="39"/>
                </a:lnTo>
                <a:lnTo>
                  <a:pt x="40" y="41"/>
                </a:lnTo>
                <a:lnTo>
                  <a:pt x="41" y="44"/>
                </a:lnTo>
                <a:lnTo>
                  <a:pt x="43" y="49"/>
                </a:lnTo>
                <a:lnTo>
                  <a:pt x="44" y="53"/>
                </a:lnTo>
                <a:lnTo>
                  <a:pt x="45" y="59"/>
                </a:lnTo>
                <a:lnTo>
                  <a:pt x="45" y="65"/>
                </a:lnTo>
                <a:lnTo>
                  <a:pt x="46" y="72"/>
                </a:lnTo>
                <a:lnTo>
                  <a:pt x="47" y="78"/>
                </a:lnTo>
                <a:lnTo>
                  <a:pt x="48" y="83"/>
                </a:lnTo>
                <a:lnTo>
                  <a:pt x="50" y="89"/>
                </a:lnTo>
                <a:lnTo>
                  <a:pt x="51" y="95"/>
                </a:lnTo>
                <a:lnTo>
                  <a:pt x="63" y="93"/>
                </a:lnTo>
                <a:lnTo>
                  <a:pt x="76" y="89"/>
                </a:lnTo>
                <a:lnTo>
                  <a:pt x="89" y="84"/>
                </a:lnTo>
                <a:lnTo>
                  <a:pt x="101" y="78"/>
                </a:lnTo>
                <a:lnTo>
                  <a:pt x="114" y="71"/>
                </a:lnTo>
                <a:lnTo>
                  <a:pt x="125" y="62"/>
                </a:lnTo>
                <a:lnTo>
                  <a:pt x="137" y="52"/>
                </a:lnTo>
                <a:lnTo>
                  <a:pt x="148" y="42"/>
                </a:lnTo>
                <a:lnTo>
                  <a:pt x="159" y="32"/>
                </a:lnTo>
                <a:lnTo>
                  <a:pt x="170" y="21"/>
                </a:lnTo>
                <a:lnTo>
                  <a:pt x="181" y="10"/>
                </a:lnTo>
                <a:lnTo>
                  <a:pt x="192" y="0"/>
                </a:lnTo>
                <a:lnTo>
                  <a:pt x="182" y="22"/>
                </a:lnTo>
                <a:lnTo>
                  <a:pt x="170" y="45"/>
                </a:lnTo>
                <a:lnTo>
                  <a:pt x="159" y="68"/>
                </a:lnTo>
                <a:lnTo>
                  <a:pt x="145" y="90"/>
                </a:lnTo>
                <a:lnTo>
                  <a:pt x="131" y="113"/>
                </a:lnTo>
                <a:lnTo>
                  <a:pt x="116" y="134"/>
                </a:lnTo>
                <a:lnTo>
                  <a:pt x="101" y="156"/>
                </a:lnTo>
                <a:lnTo>
                  <a:pt x="85" y="176"/>
                </a:lnTo>
                <a:lnTo>
                  <a:pt x="70" y="197"/>
                </a:lnTo>
                <a:lnTo>
                  <a:pt x="54" y="218"/>
                </a:lnTo>
                <a:lnTo>
                  <a:pt x="38" y="238"/>
                </a:lnTo>
                <a:lnTo>
                  <a:pt x="23" y="259"/>
                </a:lnTo>
                <a:lnTo>
                  <a:pt x="15" y="2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4" name="Freeform 76"/>
          <p:cNvSpPr>
            <a:spLocks/>
          </p:cNvSpPr>
          <p:nvPr/>
        </p:nvSpPr>
        <p:spPr bwMode="auto">
          <a:xfrm>
            <a:off x="8208963" y="4852989"/>
            <a:ext cx="201612" cy="293687"/>
          </a:xfrm>
          <a:custGeom>
            <a:avLst/>
            <a:gdLst>
              <a:gd name="T0" fmla="*/ 10 w 254"/>
              <a:gd name="T1" fmla="*/ 328 h 368"/>
              <a:gd name="T2" fmla="*/ 13 w 254"/>
              <a:gd name="T3" fmla="*/ 326 h 368"/>
              <a:gd name="T4" fmla="*/ 17 w 254"/>
              <a:gd name="T5" fmla="*/ 324 h 368"/>
              <a:gd name="T6" fmla="*/ 19 w 254"/>
              <a:gd name="T7" fmla="*/ 320 h 368"/>
              <a:gd name="T8" fmla="*/ 23 w 254"/>
              <a:gd name="T9" fmla="*/ 318 h 368"/>
              <a:gd name="T10" fmla="*/ 25 w 254"/>
              <a:gd name="T11" fmla="*/ 316 h 368"/>
              <a:gd name="T12" fmla="*/ 48 w 254"/>
              <a:gd name="T13" fmla="*/ 289 h 368"/>
              <a:gd name="T14" fmla="*/ 85 w 254"/>
              <a:gd name="T15" fmla="*/ 239 h 368"/>
              <a:gd name="T16" fmla="*/ 118 w 254"/>
              <a:gd name="T17" fmla="*/ 186 h 368"/>
              <a:gd name="T18" fmla="*/ 149 w 254"/>
              <a:gd name="T19" fmla="*/ 132 h 368"/>
              <a:gd name="T20" fmla="*/ 178 w 254"/>
              <a:gd name="T21" fmla="*/ 79 h 368"/>
              <a:gd name="T22" fmla="*/ 206 w 254"/>
              <a:gd name="T23" fmla="*/ 26 h 368"/>
              <a:gd name="T24" fmla="*/ 226 w 254"/>
              <a:gd name="T25" fmla="*/ 0 h 368"/>
              <a:gd name="T26" fmla="*/ 234 w 254"/>
              <a:gd name="T27" fmla="*/ 0 h 368"/>
              <a:gd name="T28" fmla="*/ 241 w 254"/>
              <a:gd name="T29" fmla="*/ 3 h 368"/>
              <a:gd name="T30" fmla="*/ 247 w 254"/>
              <a:gd name="T31" fmla="*/ 9 h 368"/>
              <a:gd name="T32" fmla="*/ 250 w 254"/>
              <a:gd name="T33" fmla="*/ 16 h 368"/>
              <a:gd name="T34" fmla="*/ 252 w 254"/>
              <a:gd name="T35" fmla="*/ 23 h 368"/>
              <a:gd name="T36" fmla="*/ 251 w 254"/>
              <a:gd name="T37" fmla="*/ 43 h 368"/>
              <a:gd name="T38" fmla="*/ 247 w 254"/>
              <a:gd name="T39" fmla="*/ 76 h 368"/>
              <a:gd name="T40" fmla="*/ 242 w 254"/>
              <a:gd name="T41" fmla="*/ 108 h 368"/>
              <a:gd name="T42" fmla="*/ 236 w 254"/>
              <a:gd name="T43" fmla="*/ 139 h 368"/>
              <a:gd name="T44" fmla="*/ 229 w 254"/>
              <a:gd name="T45" fmla="*/ 169 h 368"/>
              <a:gd name="T46" fmla="*/ 221 w 254"/>
              <a:gd name="T47" fmla="*/ 199 h 368"/>
              <a:gd name="T48" fmla="*/ 212 w 254"/>
              <a:gd name="T49" fmla="*/ 211 h 368"/>
              <a:gd name="T50" fmla="*/ 200 w 254"/>
              <a:gd name="T51" fmla="*/ 209 h 368"/>
              <a:gd name="T52" fmla="*/ 186 w 254"/>
              <a:gd name="T53" fmla="*/ 207 h 368"/>
              <a:gd name="T54" fmla="*/ 173 w 254"/>
              <a:gd name="T55" fmla="*/ 204 h 368"/>
              <a:gd name="T56" fmla="*/ 162 w 254"/>
              <a:gd name="T57" fmla="*/ 204 h 368"/>
              <a:gd name="T58" fmla="*/ 152 w 254"/>
              <a:gd name="T59" fmla="*/ 208 h 368"/>
              <a:gd name="T60" fmla="*/ 147 w 254"/>
              <a:gd name="T61" fmla="*/ 217 h 368"/>
              <a:gd name="T62" fmla="*/ 147 w 254"/>
              <a:gd name="T63" fmla="*/ 225 h 368"/>
              <a:gd name="T64" fmla="*/ 150 w 254"/>
              <a:gd name="T65" fmla="*/ 232 h 368"/>
              <a:gd name="T66" fmla="*/ 156 w 254"/>
              <a:gd name="T67" fmla="*/ 238 h 368"/>
              <a:gd name="T68" fmla="*/ 162 w 254"/>
              <a:gd name="T69" fmla="*/ 243 h 368"/>
              <a:gd name="T70" fmla="*/ 166 w 254"/>
              <a:gd name="T71" fmla="*/ 250 h 368"/>
              <a:gd name="T72" fmla="*/ 162 w 254"/>
              <a:gd name="T73" fmla="*/ 261 h 368"/>
              <a:gd name="T74" fmla="*/ 154 w 254"/>
              <a:gd name="T75" fmla="*/ 279 h 368"/>
              <a:gd name="T76" fmla="*/ 148 w 254"/>
              <a:gd name="T77" fmla="*/ 301 h 368"/>
              <a:gd name="T78" fmla="*/ 141 w 254"/>
              <a:gd name="T79" fmla="*/ 324 h 368"/>
              <a:gd name="T80" fmla="*/ 129 w 254"/>
              <a:gd name="T81" fmla="*/ 346 h 368"/>
              <a:gd name="T82" fmla="*/ 112 w 254"/>
              <a:gd name="T83" fmla="*/ 360 h 368"/>
              <a:gd name="T84" fmla="*/ 93 w 254"/>
              <a:gd name="T85" fmla="*/ 365 h 368"/>
              <a:gd name="T86" fmla="*/ 79 w 254"/>
              <a:gd name="T87" fmla="*/ 365 h 368"/>
              <a:gd name="T88" fmla="*/ 65 w 254"/>
              <a:gd name="T89" fmla="*/ 365 h 368"/>
              <a:gd name="T90" fmla="*/ 51 w 254"/>
              <a:gd name="T91" fmla="*/ 365 h 368"/>
              <a:gd name="T92" fmla="*/ 37 w 254"/>
              <a:gd name="T93" fmla="*/ 365 h 368"/>
              <a:gd name="T94" fmla="*/ 25 w 254"/>
              <a:gd name="T95" fmla="*/ 366 h 368"/>
              <a:gd name="T96" fmla="*/ 18 w 254"/>
              <a:gd name="T97" fmla="*/ 366 h 368"/>
              <a:gd name="T98" fmla="*/ 16 w 254"/>
              <a:gd name="T99" fmla="*/ 363 h 368"/>
              <a:gd name="T100" fmla="*/ 12 w 254"/>
              <a:gd name="T101" fmla="*/ 359 h 368"/>
              <a:gd name="T102" fmla="*/ 9 w 254"/>
              <a:gd name="T103" fmla="*/ 356 h 368"/>
              <a:gd name="T104" fmla="*/ 5 w 254"/>
              <a:gd name="T105" fmla="*/ 352 h 368"/>
              <a:gd name="T106" fmla="*/ 1 w 254"/>
              <a:gd name="T107" fmla="*/ 349 h 368"/>
              <a:gd name="T108" fmla="*/ 9 w 254"/>
              <a:gd name="T109" fmla="*/ 331 h 36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54"/>
              <a:gd name="T166" fmla="*/ 0 h 368"/>
              <a:gd name="T167" fmla="*/ 254 w 254"/>
              <a:gd name="T168" fmla="*/ 368 h 36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54" h="368">
                <a:moveTo>
                  <a:pt x="9" y="331"/>
                </a:moveTo>
                <a:lnTo>
                  <a:pt x="10" y="328"/>
                </a:lnTo>
                <a:lnTo>
                  <a:pt x="11" y="327"/>
                </a:lnTo>
                <a:lnTo>
                  <a:pt x="13" y="326"/>
                </a:lnTo>
                <a:lnTo>
                  <a:pt x="15" y="325"/>
                </a:lnTo>
                <a:lnTo>
                  <a:pt x="17" y="324"/>
                </a:lnTo>
                <a:lnTo>
                  <a:pt x="18" y="323"/>
                </a:lnTo>
                <a:lnTo>
                  <a:pt x="19" y="320"/>
                </a:lnTo>
                <a:lnTo>
                  <a:pt x="20" y="319"/>
                </a:lnTo>
                <a:lnTo>
                  <a:pt x="23" y="318"/>
                </a:lnTo>
                <a:lnTo>
                  <a:pt x="24" y="317"/>
                </a:lnTo>
                <a:lnTo>
                  <a:pt x="25" y="316"/>
                </a:lnTo>
                <a:lnTo>
                  <a:pt x="27" y="315"/>
                </a:lnTo>
                <a:lnTo>
                  <a:pt x="48" y="289"/>
                </a:lnTo>
                <a:lnTo>
                  <a:pt x="67" y="265"/>
                </a:lnTo>
                <a:lnTo>
                  <a:pt x="85" y="239"/>
                </a:lnTo>
                <a:lnTo>
                  <a:pt x="102" y="212"/>
                </a:lnTo>
                <a:lnTo>
                  <a:pt x="118" y="186"/>
                </a:lnTo>
                <a:lnTo>
                  <a:pt x="134" y="159"/>
                </a:lnTo>
                <a:lnTo>
                  <a:pt x="149" y="132"/>
                </a:lnTo>
                <a:lnTo>
                  <a:pt x="164" y="106"/>
                </a:lnTo>
                <a:lnTo>
                  <a:pt x="178" y="79"/>
                </a:lnTo>
                <a:lnTo>
                  <a:pt x="191" y="53"/>
                </a:lnTo>
                <a:lnTo>
                  <a:pt x="206" y="26"/>
                </a:lnTo>
                <a:lnTo>
                  <a:pt x="221" y="2"/>
                </a:lnTo>
                <a:lnTo>
                  <a:pt x="226" y="0"/>
                </a:lnTo>
                <a:lnTo>
                  <a:pt x="231" y="0"/>
                </a:lnTo>
                <a:lnTo>
                  <a:pt x="234" y="0"/>
                </a:lnTo>
                <a:lnTo>
                  <a:pt x="237" y="1"/>
                </a:lnTo>
                <a:lnTo>
                  <a:pt x="241" y="3"/>
                </a:lnTo>
                <a:lnTo>
                  <a:pt x="244" y="6"/>
                </a:lnTo>
                <a:lnTo>
                  <a:pt x="247" y="9"/>
                </a:lnTo>
                <a:lnTo>
                  <a:pt x="248" y="12"/>
                </a:lnTo>
                <a:lnTo>
                  <a:pt x="250" y="16"/>
                </a:lnTo>
                <a:lnTo>
                  <a:pt x="251" y="19"/>
                </a:lnTo>
                <a:lnTo>
                  <a:pt x="252" y="23"/>
                </a:lnTo>
                <a:lnTo>
                  <a:pt x="254" y="27"/>
                </a:lnTo>
                <a:lnTo>
                  <a:pt x="251" y="43"/>
                </a:lnTo>
                <a:lnTo>
                  <a:pt x="249" y="60"/>
                </a:lnTo>
                <a:lnTo>
                  <a:pt x="247" y="76"/>
                </a:lnTo>
                <a:lnTo>
                  <a:pt x="244" y="92"/>
                </a:lnTo>
                <a:lnTo>
                  <a:pt x="242" y="108"/>
                </a:lnTo>
                <a:lnTo>
                  <a:pt x="239" y="123"/>
                </a:lnTo>
                <a:lnTo>
                  <a:pt x="236" y="139"/>
                </a:lnTo>
                <a:lnTo>
                  <a:pt x="233" y="154"/>
                </a:lnTo>
                <a:lnTo>
                  <a:pt x="229" y="169"/>
                </a:lnTo>
                <a:lnTo>
                  <a:pt x="226" y="184"/>
                </a:lnTo>
                <a:lnTo>
                  <a:pt x="221" y="199"/>
                </a:lnTo>
                <a:lnTo>
                  <a:pt x="218" y="212"/>
                </a:lnTo>
                <a:lnTo>
                  <a:pt x="212" y="211"/>
                </a:lnTo>
                <a:lnTo>
                  <a:pt x="205" y="210"/>
                </a:lnTo>
                <a:lnTo>
                  <a:pt x="200" y="209"/>
                </a:lnTo>
                <a:lnTo>
                  <a:pt x="193" y="208"/>
                </a:lnTo>
                <a:lnTo>
                  <a:pt x="186" y="207"/>
                </a:lnTo>
                <a:lnTo>
                  <a:pt x="180" y="205"/>
                </a:lnTo>
                <a:lnTo>
                  <a:pt x="173" y="204"/>
                </a:lnTo>
                <a:lnTo>
                  <a:pt x="167" y="204"/>
                </a:lnTo>
                <a:lnTo>
                  <a:pt x="162" y="204"/>
                </a:lnTo>
                <a:lnTo>
                  <a:pt x="157" y="205"/>
                </a:lnTo>
                <a:lnTo>
                  <a:pt x="152" y="208"/>
                </a:lnTo>
                <a:lnTo>
                  <a:pt x="149" y="212"/>
                </a:lnTo>
                <a:lnTo>
                  <a:pt x="147" y="217"/>
                </a:lnTo>
                <a:lnTo>
                  <a:pt x="147" y="220"/>
                </a:lnTo>
                <a:lnTo>
                  <a:pt x="147" y="225"/>
                </a:lnTo>
                <a:lnTo>
                  <a:pt x="148" y="228"/>
                </a:lnTo>
                <a:lnTo>
                  <a:pt x="150" y="232"/>
                </a:lnTo>
                <a:lnTo>
                  <a:pt x="154" y="234"/>
                </a:lnTo>
                <a:lnTo>
                  <a:pt x="156" y="238"/>
                </a:lnTo>
                <a:lnTo>
                  <a:pt x="159" y="241"/>
                </a:lnTo>
                <a:lnTo>
                  <a:pt x="162" y="243"/>
                </a:lnTo>
                <a:lnTo>
                  <a:pt x="164" y="247"/>
                </a:lnTo>
                <a:lnTo>
                  <a:pt x="166" y="250"/>
                </a:lnTo>
                <a:lnTo>
                  <a:pt x="168" y="254"/>
                </a:lnTo>
                <a:lnTo>
                  <a:pt x="162" y="261"/>
                </a:lnTo>
                <a:lnTo>
                  <a:pt x="157" y="269"/>
                </a:lnTo>
                <a:lnTo>
                  <a:pt x="154" y="279"/>
                </a:lnTo>
                <a:lnTo>
                  <a:pt x="151" y="289"/>
                </a:lnTo>
                <a:lnTo>
                  <a:pt x="148" y="301"/>
                </a:lnTo>
                <a:lnTo>
                  <a:pt x="144" y="313"/>
                </a:lnTo>
                <a:lnTo>
                  <a:pt x="141" y="324"/>
                </a:lnTo>
                <a:lnTo>
                  <a:pt x="136" y="335"/>
                </a:lnTo>
                <a:lnTo>
                  <a:pt x="129" y="346"/>
                </a:lnTo>
                <a:lnTo>
                  <a:pt x="121" y="354"/>
                </a:lnTo>
                <a:lnTo>
                  <a:pt x="112" y="360"/>
                </a:lnTo>
                <a:lnTo>
                  <a:pt x="100" y="366"/>
                </a:lnTo>
                <a:lnTo>
                  <a:pt x="93" y="365"/>
                </a:lnTo>
                <a:lnTo>
                  <a:pt x="86" y="365"/>
                </a:lnTo>
                <a:lnTo>
                  <a:pt x="79" y="365"/>
                </a:lnTo>
                <a:lnTo>
                  <a:pt x="72" y="365"/>
                </a:lnTo>
                <a:lnTo>
                  <a:pt x="65" y="365"/>
                </a:lnTo>
                <a:lnTo>
                  <a:pt x="58" y="365"/>
                </a:lnTo>
                <a:lnTo>
                  <a:pt x="51" y="365"/>
                </a:lnTo>
                <a:lnTo>
                  <a:pt x="44" y="365"/>
                </a:lnTo>
                <a:lnTo>
                  <a:pt x="37" y="365"/>
                </a:lnTo>
                <a:lnTo>
                  <a:pt x="32" y="366"/>
                </a:lnTo>
                <a:lnTo>
                  <a:pt x="25" y="366"/>
                </a:lnTo>
                <a:lnTo>
                  <a:pt x="19" y="368"/>
                </a:lnTo>
                <a:lnTo>
                  <a:pt x="18" y="366"/>
                </a:lnTo>
                <a:lnTo>
                  <a:pt x="17" y="364"/>
                </a:lnTo>
                <a:lnTo>
                  <a:pt x="16" y="363"/>
                </a:lnTo>
                <a:lnTo>
                  <a:pt x="13" y="362"/>
                </a:lnTo>
                <a:lnTo>
                  <a:pt x="12" y="359"/>
                </a:lnTo>
                <a:lnTo>
                  <a:pt x="11" y="358"/>
                </a:lnTo>
                <a:lnTo>
                  <a:pt x="9" y="356"/>
                </a:lnTo>
                <a:lnTo>
                  <a:pt x="6" y="355"/>
                </a:lnTo>
                <a:lnTo>
                  <a:pt x="5" y="352"/>
                </a:lnTo>
                <a:lnTo>
                  <a:pt x="3" y="351"/>
                </a:lnTo>
                <a:lnTo>
                  <a:pt x="1" y="349"/>
                </a:lnTo>
                <a:lnTo>
                  <a:pt x="0" y="348"/>
                </a:lnTo>
                <a:lnTo>
                  <a:pt x="9" y="331"/>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5" name="Freeform 77"/>
          <p:cNvSpPr>
            <a:spLocks/>
          </p:cNvSpPr>
          <p:nvPr/>
        </p:nvSpPr>
        <p:spPr bwMode="auto">
          <a:xfrm>
            <a:off x="8066089" y="4857750"/>
            <a:ext cx="79375" cy="82550"/>
          </a:xfrm>
          <a:custGeom>
            <a:avLst/>
            <a:gdLst>
              <a:gd name="T0" fmla="*/ 50 w 99"/>
              <a:gd name="T1" fmla="*/ 103 h 103"/>
              <a:gd name="T2" fmla="*/ 41 w 99"/>
              <a:gd name="T3" fmla="*/ 97 h 103"/>
              <a:gd name="T4" fmla="*/ 32 w 99"/>
              <a:gd name="T5" fmla="*/ 90 h 103"/>
              <a:gd name="T6" fmla="*/ 26 w 99"/>
              <a:gd name="T7" fmla="*/ 83 h 103"/>
              <a:gd name="T8" fmla="*/ 19 w 99"/>
              <a:gd name="T9" fmla="*/ 75 h 103"/>
              <a:gd name="T10" fmla="*/ 13 w 99"/>
              <a:gd name="T11" fmla="*/ 67 h 103"/>
              <a:gd name="T12" fmla="*/ 8 w 99"/>
              <a:gd name="T13" fmla="*/ 58 h 103"/>
              <a:gd name="T14" fmla="*/ 5 w 99"/>
              <a:gd name="T15" fmla="*/ 49 h 103"/>
              <a:gd name="T16" fmla="*/ 3 w 99"/>
              <a:gd name="T17" fmla="*/ 39 h 103"/>
              <a:gd name="T18" fmla="*/ 1 w 99"/>
              <a:gd name="T19" fmla="*/ 29 h 103"/>
              <a:gd name="T20" fmla="*/ 0 w 99"/>
              <a:gd name="T21" fmla="*/ 19 h 103"/>
              <a:gd name="T22" fmla="*/ 1 w 99"/>
              <a:gd name="T23" fmla="*/ 9 h 103"/>
              <a:gd name="T24" fmla="*/ 4 w 99"/>
              <a:gd name="T25" fmla="*/ 0 h 103"/>
              <a:gd name="T26" fmla="*/ 99 w 99"/>
              <a:gd name="T27" fmla="*/ 46 h 103"/>
              <a:gd name="T28" fmla="*/ 50 w 99"/>
              <a:gd name="T29" fmla="*/ 103 h 103"/>
              <a:gd name="T30" fmla="*/ 50 w 99"/>
              <a:gd name="T31" fmla="*/ 103 h 1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9"/>
              <a:gd name="T49" fmla="*/ 0 h 103"/>
              <a:gd name="T50" fmla="*/ 99 w 99"/>
              <a:gd name="T51" fmla="*/ 103 h 10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9" h="103">
                <a:moveTo>
                  <a:pt x="50" y="103"/>
                </a:moveTo>
                <a:lnTo>
                  <a:pt x="41" y="97"/>
                </a:lnTo>
                <a:lnTo>
                  <a:pt x="32" y="90"/>
                </a:lnTo>
                <a:lnTo>
                  <a:pt x="26" y="83"/>
                </a:lnTo>
                <a:lnTo>
                  <a:pt x="19" y="75"/>
                </a:lnTo>
                <a:lnTo>
                  <a:pt x="13" y="67"/>
                </a:lnTo>
                <a:lnTo>
                  <a:pt x="8" y="58"/>
                </a:lnTo>
                <a:lnTo>
                  <a:pt x="5" y="49"/>
                </a:lnTo>
                <a:lnTo>
                  <a:pt x="3" y="39"/>
                </a:lnTo>
                <a:lnTo>
                  <a:pt x="1" y="29"/>
                </a:lnTo>
                <a:lnTo>
                  <a:pt x="0" y="19"/>
                </a:lnTo>
                <a:lnTo>
                  <a:pt x="1" y="9"/>
                </a:lnTo>
                <a:lnTo>
                  <a:pt x="4" y="0"/>
                </a:lnTo>
                <a:lnTo>
                  <a:pt x="99" y="46"/>
                </a:lnTo>
                <a:lnTo>
                  <a:pt x="5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6" name="Freeform 78"/>
          <p:cNvSpPr>
            <a:spLocks/>
          </p:cNvSpPr>
          <p:nvPr/>
        </p:nvSpPr>
        <p:spPr bwMode="auto">
          <a:xfrm>
            <a:off x="8223251" y="4860926"/>
            <a:ext cx="131763" cy="106363"/>
          </a:xfrm>
          <a:custGeom>
            <a:avLst/>
            <a:gdLst>
              <a:gd name="T0" fmla="*/ 11 w 165"/>
              <a:gd name="T1" fmla="*/ 133 h 133"/>
              <a:gd name="T2" fmla="*/ 13 w 165"/>
              <a:gd name="T3" fmla="*/ 124 h 133"/>
              <a:gd name="T4" fmla="*/ 13 w 165"/>
              <a:gd name="T5" fmla="*/ 117 h 133"/>
              <a:gd name="T6" fmla="*/ 13 w 165"/>
              <a:gd name="T7" fmla="*/ 109 h 133"/>
              <a:gd name="T8" fmla="*/ 11 w 165"/>
              <a:gd name="T9" fmla="*/ 102 h 133"/>
              <a:gd name="T10" fmla="*/ 9 w 165"/>
              <a:gd name="T11" fmla="*/ 95 h 133"/>
              <a:gd name="T12" fmla="*/ 8 w 165"/>
              <a:gd name="T13" fmla="*/ 88 h 133"/>
              <a:gd name="T14" fmla="*/ 6 w 165"/>
              <a:gd name="T15" fmla="*/ 82 h 133"/>
              <a:gd name="T16" fmla="*/ 5 w 165"/>
              <a:gd name="T17" fmla="*/ 75 h 133"/>
              <a:gd name="T18" fmla="*/ 2 w 165"/>
              <a:gd name="T19" fmla="*/ 68 h 133"/>
              <a:gd name="T20" fmla="*/ 1 w 165"/>
              <a:gd name="T21" fmla="*/ 61 h 133"/>
              <a:gd name="T22" fmla="*/ 0 w 165"/>
              <a:gd name="T23" fmla="*/ 53 h 133"/>
              <a:gd name="T24" fmla="*/ 1 w 165"/>
              <a:gd name="T25" fmla="*/ 46 h 133"/>
              <a:gd name="T26" fmla="*/ 15 w 165"/>
              <a:gd name="T27" fmla="*/ 47 h 133"/>
              <a:gd name="T28" fmla="*/ 29 w 165"/>
              <a:gd name="T29" fmla="*/ 46 h 133"/>
              <a:gd name="T30" fmla="*/ 42 w 165"/>
              <a:gd name="T31" fmla="*/ 45 h 133"/>
              <a:gd name="T32" fmla="*/ 56 w 165"/>
              <a:gd name="T33" fmla="*/ 41 h 133"/>
              <a:gd name="T34" fmla="*/ 70 w 165"/>
              <a:gd name="T35" fmla="*/ 38 h 133"/>
              <a:gd name="T36" fmla="*/ 84 w 165"/>
              <a:gd name="T37" fmla="*/ 33 h 133"/>
              <a:gd name="T38" fmla="*/ 98 w 165"/>
              <a:gd name="T39" fmla="*/ 29 h 133"/>
              <a:gd name="T40" fmla="*/ 111 w 165"/>
              <a:gd name="T41" fmla="*/ 23 h 133"/>
              <a:gd name="T42" fmla="*/ 125 w 165"/>
              <a:gd name="T43" fmla="*/ 17 h 133"/>
              <a:gd name="T44" fmla="*/ 139 w 165"/>
              <a:gd name="T45" fmla="*/ 12 h 133"/>
              <a:gd name="T46" fmla="*/ 152 w 165"/>
              <a:gd name="T47" fmla="*/ 5 h 133"/>
              <a:gd name="T48" fmla="*/ 165 w 165"/>
              <a:gd name="T49" fmla="*/ 0 h 133"/>
              <a:gd name="T50" fmla="*/ 156 w 165"/>
              <a:gd name="T51" fmla="*/ 13 h 133"/>
              <a:gd name="T52" fmla="*/ 147 w 165"/>
              <a:gd name="T53" fmla="*/ 25 h 133"/>
              <a:gd name="T54" fmla="*/ 137 w 165"/>
              <a:gd name="T55" fmla="*/ 39 h 133"/>
              <a:gd name="T56" fmla="*/ 125 w 165"/>
              <a:gd name="T57" fmla="*/ 52 h 133"/>
              <a:gd name="T58" fmla="*/ 113 w 165"/>
              <a:gd name="T59" fmla="*/ 66 h 133"/>
              <a:gd name="T60" fmla="*/ 100 w 165"/>
              <a:gd name="T61" fmla="*/ 78 h 133"/>
              <a:gd name="T62" fmla="*/ 86 w 165"/>
              <a:gd name="T63" fmla="*/ 90 h 133"/>
              <a:gd name="T64" fmla="*/ 71 w 165"/>
              <a:gd name="T65" fmla="*/ 101 h 133"/>
              <a:gd name="T66" fmla="*/ 56 w 165"/>
              <a:gd name="T67" fmla="*/ 111 h 133"/>
              <a:gd name="T68" fmla="*/ 41 w 165"/>
              <a:gd name="T69" fmla="*/ 119 h 133"/>
              <a:gd name="T70" fmla="*/ 26 w 165"/>
              <a:gd name="T71" fmla="*/ 128 h 133"/>
              <a:gd name="T72" fmla="*/ 11 w 165"/>
              <a:gd name="T73" fmla="*/ 133 h 133"/>
              <a:gd name="T74" fmla="*/ 11 w 165"/>
              <a:gd name="T75" fmla="*/ 133 h 1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
              <a:gd name="T115" fmla="*/ 0 h 133"/>
              <a:gd name="T116" fmla="*/ 165 w 165"/>
              <a:gd name="T117" fmla="*/ 133 h 1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 h="133">
                <a:moveTo>
                  <a:pt x="11" y="133"/>
                </a:moveTo>
                <a:lnTo>
                  <a:pt x="13" y="124"/>
                </a:lnTo>
                <a:lnTo>
                  <a:pt x="13" y="117"/>
                </a:lnTo>
                <a:lnTo>
                  <a:pt x="13" y="109"/>
                </a:lnTo>
                <a:lnTo>
                  <a:pt x="11" y="102"/>
                </a:lnTo>
                <a:lnTo>
                  <a:pt x="9" y="95"/>
                </a:lnTo>
                <a:lnTo>
                  <a:pt x="8" y="88"/>
                </a:lnTo>
                <a:lnTo>
                  <a:pt x="6" y="82"/>
                </a:lnTo>
                <a:lnTo>
                  <a:pt x="5" y="75"/>
                </a:lnTo>
                <a:lnTo>
                  <a:pt x="2" y="68"/>
                </a:lnTo>
                <a:lnTo>
                  <a:pt x="1" y="61"/>
                </a:lnTo>
                <a:lnTo>
                  <a:pt x="0" y="53"/>
                </a:lnTo>
                <a:lnTo>
                  <a:pt x="1" y="46"/>
                </a:lnTo>
                <a:lnTo>
                  <a:pt x="15" y="47"/>
                </a:lnTo>
                <a:lnTo>
                  <a:pt x="29" y="46"/>
                </a:lnTo>
                <a:lnTo>
                  <a:pt x="42" y="45"/>
                </a:lnTo>
                <a:lnTo>
                  <a:pt x="56" y="41"/>
                </a:lnTo>
                <a:lnTo>
                  <a:pt x="70" y="38"/>
                </a:lnTo>
                <a:lnTo>
                  <a:pt x="84" y="33"/>
                </a:lnTo>
                <a:lnTo>
                  <a:pt x="98" y="29"/>
                </a:lnTo>
                <a:lnTo>
                  <a:pt x="111" y="23"/>
                </a:lnTo>
                <a:lnTo>
                  <a:pt x="125" y="17"/>
                </a:lnTo>
                <a:lnTo>
                  <a:pt x="139" y="12"/>
                </a:lnTo>
                <a:lnTo>
                  <a:pt x="152" y="5"/>
                </a:lnTo>
                <a:lnTo>
                  <a:pt x="165" y="0"/>
                </a:lnTo>
                <a:lnTo>
                  <a:pt x="156" y="13"/>
                </a:lnTo>
                <a:lnTo>
                  <a:pt x="147" y="25"/>
                </a:lnTo>
                <a:lnTo>
                  <a:pt x="137" y="39"/>
                </a:lnTo>
                <a:lnTo>
                  <a:pt x="125" y="52"/>
                </a:lnTo>
                <a:lnTo>
                  <a:pt x="113" y="66"/>
                </a:lnTo>
                <a:lnTo>
                  <a:pt x="100" y="78"/>
                </a:lnTo>
                <a:lnTo>
                  <a:pt x="86" y="90"/>
                </a:lnTo>
                <a:lnTo>
                  <a:pt x="71" y="101"/>
                </a:lnTo>
                <a:lnTo>
                  <a:pt x="56" y="111"/>
                </a:lnTo>
                <a:lnTo>
                  <a:pt x="41" y="119"/>
                </a:lnTo>
                <a:lnTo>
                  <a:pt x="26" y="128"/>
                </a:lnTo>
                <a:lnTo>
                  <a:pt x="11"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7" name="Freeform 79"/>
          <p:cNvSpPr>
            <a:spLocks/>
          </p:cNvSpPr>
          <p:nvPr/>
        </p:nvSpPr>
        <p:spPr bwMode="auto">
          <a:xfrm>
            <a:off x="8318500" y="4864100"/>
            <a:ext cx="215900" cy="280988"/>
          </a:xfrm>
          <a:custGeom>
            <a:avLst/>
            <a:gdLst>
              <a:gd name="T0" fmla="*/ 221 w 271"/>
              <a:gd name="T1" fmla="*/ 20 h 352"/>
              <a:gd name="T2" fmla="*/ 234 w 271"/>
              <a:gd name="T3" fmla="*/ 57 h 352"/>
              <a:gd name="T4" fmla="*/ 244 w 271"/>
              <a:gd name="T5" fmla="*/ 97 h 352"/>
              <a:gd name="T6" fmla="*/ 251 w 271"/>
              <a:gd name="T7" fmla="*/ 139 h 352"/>
              <a:gd name="T8" fmla="*/ 258 w 271"/>
              <a:gd name="T9" fmla="*/ 180 h 352"/>
              <a:gd name="T10" fmla="*/ 266 w 271"/>
              <a:gd name="T11" fmla="*/ 220 h 352"/>
              <a:gd name="T12" fmla="*/ 172 w 271"/>
              <a:gd name="T13" fmla="*/ 348 h 352"/>
              <a:gd name="T14" fmla="*/ 9 w 271"/>
              <a:gd name="T15" fmla="*/ 346 h 352"/>
              <a:gd name="T16" fmla="*/ 21 w 271"/>
              <a:gd name="T17" fmla="*/ 330 h 352"/>
              <a:gd name="T18" fmla="*/ 27 w 271"/>
              <a:gd name="T19" fmla="*/ 312 h 352"/>
              <a:gd name="T20" fmla="*/ 31 w 271"/>
              <a:gd name="T21" fmla="*/ 294 h 352"/>
              <a:gd name="T22" fmla="*/ 36 w 271"/>
              <a:gd name="T23" fmla="*/ 276 h 352"/>
              <a:gd name="T24" fmla="*/ 48 w 271"/>
              <a:gd name="T25" fmla="*/ 265 h 352"/>
              <a:gd name="T26" fmla="*/ 61 w 271"/>
              <a:gd name="T27" fmla="*/ 258 h 352"/>
              <a:gd name="T28" fmla="*/ 63 w 271"/>
              <a:gd name="T29" fmla="*/ 250 h 352"/>
              <a:gd name="T30" fmla="*/ 61 w 271"/>
              <a:gd name="T31" fmla="*/ 242 h 352"/>
              <a:gd name="T32" fmla="*/ 54 w 271"/>
              <a:gd name="T33" fmla="*/ 233 h 352"/>
              <a:gd name="T34" fmla="*/ 46 w 271"/>
              <a:gd name="T35" fmla="*/ 225 h 352"/>
              <a:gd name="T36" fmla="*/ 39 w 271"/>
              <a:gd name="T37" fmla="*/ 217 h 352"/>
              <a:gd name="T38" fmla="*/ 42 w 271"/>
              <a:gd name="T39" fmla="*/ 212 h 352"/>
              <a:gd name="T40" fmla="*/ 52 w 271"/>
              <a:gd name="T41" fmla="*/ 214 h 352"/>
              <a:gd name="T42" fmla="*/ 64 w 271"/>
              <a:gd name="T43" fmla="*/ 219 h 352"/>
              <a:gd name="T44" fmla="*/ 73 w 271"/>
              <a:gd name="T45" fmla="*/ 222 h 352"/>
              <a:gd name="T46" fmla="*/ 83 w 271"/>
              <a:gd name="T47" fmla="*/ 224 h 352"/>
              <a:gd name="T48" fmla="*/ 92 w 271"/>
              <a:gd name="T49" fmla="*/ 218 h 352"/>
              <a:gd name="T50" fmla="*/ 97 w 271"/>
              <a:gd name="T51" fmla="*/ 195 h 352"/>
              <a:gd name="T52" fmla="*/ 104 w 271"/>
              <a:gd name="T53" fmla="*/ 160 h 352"/>
              <a:gd name="T54" fmla="*/ 115 w 271"/>
              <a:gd name="T55" fmla="*/ 126 h 352"/>
              <a:gd name="T56" fmla="*/ 124 w 271"/>
              <a:gd name="T57" fmla="*/ 90 h 352"/>
              <a:gd name="T58" fmla="*/ 131 w 271"/>
              <a:gd name="T59" fmla="*/ 55 h 352"/>
              <a:gd name="T60" fmla="*/ 133 w 271"/>
              <a:gd name="T61" fmla="*/ 18 h 352"/>
              <a:gd name="T62" fmla="*/ 213 w 271"/>
              <a:gd name="T63" fmla="*/ 3 h 3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71"/>
              <a:gd name="T97" fmla="*/ 0 h 352"/>
              <a:gd name="T98" fmla="*/ 271 w 271"/>
              <a:gd name="T99" fmla="*/ 352 h 35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71" h="352">
                <a:moveTo>
                  <a:pt x="213" y="3"/>
                </a:moveTo>
                <a:lnTo>
                  <a:pt x="221" y="20"/>
                </a:lnTo>
                <a:lnTo>
                  <a:pt x="228" y="39"/>
                </a:lnTo>
                <a:lnTo>
                  <a:pt x="234" y="57"/>
                </a:lnTo>
                <a:lnTo>
                  <a:pt x="240" y="78"/>
                </a:lnTo>
                <a:lnTo>
                  <a:pt x="244" y="97"/>
                </a:lnTo>
                <a:lnTo>
                  <a:pt x="248" y="118"/>
                </a:lnTo>
                <a:lnTo>
                  <a:pt x="251" y="139"/>
                </a:lnTo>
                <a:lnTo>
                  <a:pt x="255" y="159"/>
                </a:lnTo>
                <a:lnTo>
                  <a:pt x="258" y="180"/>
                </a:lnTo>
                <a:lnTo>
                  <a:pt x="262" y="201"/>
                </a:lnTo>
                <a:lnTo>
                  <a:pt x="266" y="220"/>
                </a:lnTo>
                <a:lnTo>
                  <a:pt x="271" y="240"/>
                </a:lnTo>
                <a:lnTo>
                  <a:pt x="172" y="348"/>
                </a:lnTo>
                <a:lnTo>
                  <a:pt x="0" y="352"/>
                </a:lnTo>
                <a:lnTo>
                  <a:pt x="9" y="346"/>
                </a:lnTo>
                <a:lnTo>
                  <a:pt x="16" y="338"/>
                </a:lnTo>
                <a:lnTo>
                  <a:pt x="21" y="330"/>
                </a:lnTo>
                <a:lnTo>
                  <a:pt x="25" y="321"/>
                </a:lnTo>
                <a:lnTo>
                  <a:pt x="27" y="312"/>
                </a:lnTo>
                <a:lnTo>
                  <a:pt x="29" y="303"/>
                </a:lnTo>
                <a:lnTo>
                  <a:pt x="31" y="294"/>
                </a:lnTo>
                <a:lnTo>
                  <a:pt x="33" y="284"/>
                </a:lnTo>
                <a:lnTo>
                  <a:pt x="36" y="276"/>
                </a:lnTo>
                <a:lnTo>
                  <a:pt x="41" y="271"/>
                </a:lnTo>
                <a:lnTo>
                  <a:pt x="48" y="265"/>
                </a:lnTo>
                <a:lnTo>
                  <a:pt x="57" y="263"/>
                </a:lnTo>
                <a:lnTo>
                  <a:pt x="61" y="258"/>
                </a:lnTo>
                <a:lnTo>
                  <a:pt x="63" y="253"/>
                </a:lnTo>
                <a:lnTo>
                  <a:pt x="63" y="250"/>
                </a:lnTo>
                <a:lnTo>
                  <a:pt x="62" y="245"/>
                </a:lnTo>
                <a:lnTo>
                  <a:pt x="61" y="242"/>
                </a:lnTo>
                <a:lnTo>
                  <a:pt x="57" y="237"/>
                </a:lnTo>
                <a:lnTo>
                  <a:pt x="54" y="233"/>
                </a:lnTo>
                <a:lnTo>
                  <a:pt x="50" y="229"/>
                </a:lnTo>
                <a:lnTo>
                  <a:pt x="46" y="225"/>
                </a:lnTo>
                <a:lnTo>
                  <a:pt x="42" y="221"/>
                </a:lnTo>
                <a:lnTo>
                  <a:pt x="39" y="217"/>
                </a:lnTo>
                <a:lnTo>
                  <a:pt x="38" y="213"/>
                </a:lnTo>
                <a:lnTo>
                  <a:pt x="42" y="212"/>
                </a:lnTo>
                <a:lnTo>
                  <a:pt x="48" y="213"/>
                </a:lnTo>
                <a:lnTo>
                  <a:pt x="52" y="214"/>
                </a:lnTo>
                <a:lnTo>
                  <a:pt x="58" y="217"/>
                </a:lnTo>
                <a:lnTo>
                  <a:pt x="64" y="219"/>
                </a:lnTo>
                <a:lnTo>
                  <a:pt x="69" y="221"/>
                </a:lnTo>
                <a:lnTo>
                  <a:pt x="73" y="222"/>
                </a:lnTo>
                <a:lnTo>
                  <a:pt x="79" y="224"/>
                </a:lnTo>
                <a:lnTo>
                  <a:pt x="83" y="224"/>
                </a:lnTo>
                <a:lnTo>
                  <a:pt x="87" y="221"/>
                </a:lnTo>
                <a:lnTo>
                  <a:pt x="92" y="218"/>
                </a:lnTo>
                <a:lnTo>
                  <a:pt x="95" y="213"/>
                </a:lnTo>
                <a:lnTo>
                  <a:pt x="97" y="195"/>
                </a:lnTo>
                <a:lnTo>
                  <a:pt x="101" y="178"/>
                </a:lnTo>
                <a:lnTo>
                  <a:pt x="104" y="160"/>
                </a:lnTo>
                <a:lnTo>
                  <a:pt x="110" y="143"/>
                </a:lnTo>
                <a:lnTo>
                  <a:pt x="115" y="126"/>
                </a:lnTo>
                <a:lnTo>
                  <a:pt x="119" y="108"/>
                </a:lnTo>
                <a:lnTo>
                  <a:pt x="124" y="90"/>
                </a:lnTo>
                <a:lnTo>
                  <a:pt x="127" y="72"/>
                </a:lnTo>
                <a:lnTo>
                  <a:pt x="131" y="55"/>
                </a:lnTo>
                <a:lnTo>
                  <a:pt x="133" y="36"/>
                </a:lnTo>
                <a:lnTo>
                  <a:pt x="133" y="18"/>
                </a:lnTo>
                <a:lnTo>
                  <a:pt x="133" y="0"/>
                </a:lnTo>
                <a:lnTo>
                  <a:pt x="213" y="3"/>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8" name="Freeform 80"/>
          <p:cNvSpPr>
            <a:spLocks/>
          </p:cNvSpPr>
          <p:nvPr/>
        </p:nvSpPr>
        <p:spPr bwMode="auto">
          <a:xfrm>
            <a:off x="7345363" y="4870450"/>
            <a:ext cx="106362" cy="96838"/>
          </a:xfrm>
          <a:custGeom>
            <a:avLst/>
            <a:gdLst>
              <a:gd name="T0" fmla="*/ 136 w 136"/>
              <a:gd name="T1" fmla="*/ 0 h 120"/>
              <a:gd name="T2" fmla="*/ 131 w 136"/>
              <a:gd name="T3" fmla="*/ 5 h 120"/>
              <a:gd name="T4" fmla="*/ 127 w 136"/>
              <a:gd name="T5" fmla="*/ 12 h 120"/>
              <a:gd name="T6" fmla="*/ 121 w 136"/>
              <a:gd name="T7" fmla="*/ 19 h 120"/>
              <a:gd name="T8" fmla="*/ 116 w 136"/>
              <a:gd name="T9" fmla="*/ 26 h 120"/>
              <a:gd name="T10" fmla="*/ 112 w 136"/>
              <a:gd name="T11" fmla="*/ 33 h 120"/>
              <a:gd name="T12" fmla="*/ 107 w 136"/>
              <a:gd name="T13" fmla="*/ 40 h 120"/>
              <a:gd name="T14" fmla="*/ 103 w 136"/>
              <a:gd name="T15" fmla="*/ 48 h 120"/>
              <a:gd name="T16" fmla="*/ 98 w 136"/>
              <a:gd name="T17" fmla="*/ 55 h 120"/>
              <a:gd name="T18" fmla="*/ 95 w 136"/>
              <a:gd name="T19" fmla="*/ 63 h 120"/>
              <a:gd name="T20" fmla="*/ 91 w 136"/>
              <a:gd name="T21" fmla="*/ 70 h 120"/>
              <a:gd name="T22" fmla="*/ 88 w 136"/>
              <a:gd name="T23" fmla="*/ 78 h 120"/>
              <a:gd name="T24" fmla="*/ 84 w 136"/>
              <a:gd name="T25" fmla="*/ 87 h 120"/>
              <a:gd name="T26" fmla="*/ 85 w 136"/>
              <a:gd name="T27" fmla="*/ 86 h 120"/>
              <a:gd name="T28" fmla="*/ 85 w 136"/>
              <a:gd name="T29" fmla="*/ 85 h 120"/>
              <a:gd name="T30" fmla="*/ 85 w 136"/>
              <a:gd name="T31" fmla="*/ 84 h 120"/>
              <a:gd name="T32" fmla="*/ 85 w 136"/>
              <a:gd name="T33" fmla="*/ 82 h 120"/>
              <a:gd name="T34" fmla="*/ 85 w 136"/>
              <a:gd name="T35" fmla="*/ 81 h 120"/>
              <a:gd name="T36" fmla="*/ 85 w 136"/>
              <a:gd name="T37" fmla="*/ 80 h 120"/>
              <a:gd name="T38" fmla="*/ 85 w 136"/>
              <a:gd name="T39" fmla="*/ 79 h 120"/>
              <a:gd name="T40" fmla="*/ 85 w 136"/>
              <a:gd name="T41" fmla="*/ 78 h 120"/>
              <a:gd name="T42" fmla="*/ 85 w 136"/>
              <a:gd name="T43" fmla="*/ 77 h 120"/>
              <a:gd name="T44" fmla="*/ 84 w 136"/>
              <a:gd name="T45" fmla="*/ 77 h 120"/>
              <a:gd name="T46" fmla="*/ 83 w 136"/>
              <a:gd name="T47" fmla="*/ 75 h 120"/>
              <a:gd name="T48" fmla="*/ 82 w 136"/>
              <a:gd name="T49" fmla="*/ 75 h 120"/>
              <a:gd name="T50" fmla="*/ 8 w 136"/>
              <a:gd name="T51" fmla="*/ 120 h 120"/>
              <a:gd name="T52" fmla="*/ 11 w 136"/>
              <a:gd name="T53" fmla="*/ 110 h 120"/>
              <a:gd name="T54" fmla="*/ 11 w 136"/>
              <a:gd name="T55" fmla="*/ 100 h 120"/>
              <a:gd name="T56" fmla="*/ 11 w 136"/>
              <a:gd name="T57" fmla="*/ 92 h 120"/>
              <a:gd name="T58" fmla="*/ 10 w 136"/>
              <a:gd name="T59" fmla="*/ 82 h 120"/>
              <a:gd name="T60" fmla="*/ 7 w 136"/>
              <a:gd name="T61" fmla="*/ 73 h 120"/>
              <a:gd name="T62" fmla="*/ 5 w 136"/>
              <a:gd name="T63" fmla="*/ 65 h 120"/>
              <a:gd name="T64" fmla="*/ 4 w 136"/>
              <a:gd name="T65" fmla="*/ 56 h 120"/>
              <a:gd name="T66" fmla="*/ 2 w 136"/>
              <a:gd name="T67" fmla="*/ 48 h 120"/>
              <a:gd name="T68" fmla="*/ 0 w 136"/>
              <a:gd name="T69" fmla="*/ 39 h 120"/>
              <a:gd name="T70" fmla="*/ 0 w 136"/>
              <a:gd name="T71" fmla="*/ 30 h 120"/>
              <a:gd name="T72" fmla="*/ 0 w 136"/>
              <a:gd name="T73" fmla="*/ 19 h 120"/>
              <a:gd name="T74" fmla="*/ 2 w 136"/>
              <a:gd name="T75" fmla="*/ 10 h 120"/>
              <a:gd name="T76" fmla="*/ 14 w 136"/>
              <a:gd name="T77" fmla="*/ 10 h 120"/>
              <a:gd name="T78" fmla="*/ 27 w 136"/>
              <a:gd name="T79" fmla="*/ 10 h 120"/>
              <a:gd name="T80" fmla="*/ 38 w 136"/>
              <a:gd name="T81" fmla="*/ 10 h 120"/>
              <a:gd name="T82" fmla="*/ 50 w 136"/>
              <a:gd name="T83" fmla="*/ 10 h 120"/>
              <a:gd name="T84" fmla="*/ 60 w 136"/>
              <a:gd name="T85" fmla="*/ 9 h 120"/>
              <a:gd name="T86" fmla="*/ 70 w 136"/>
              <a:gd name="T87" fmla="*/ 9 h 120"/>
              <a:gd name="T88" fmla="*/ 82 w 136"/>
              <a:gd name="T89" fmla="*/ 9 h 120"/>
              <a:gd name="T90" fmla="*/ 92 w 136"/>
              <a:gd name="T91" fmla="*/ 8 h 120"/>
              <a:gd name="T92" fmla="*/ 103 w 136"/>
              <a:gd name="T93" fmla="*/ 7 h 120"/>
              <a:gd name="T94" fmla="*/ 114 w 136"/>
              <a:gd name="T95" fmla="*/ 4 h 120"/>
              <a:gd name="T96" fmla="*/ 125 w 136"/>
              <a:gd name="T97" fmla="*/ 2 h 120"/>
              <a:gd name="T98" fmla="*/ 136 w 136"/>
              <a:gd name="T99" fmla="*/ 0 h 120"/>
              <a:gd name="T100" fmla="*/ 136 w 136"/>
              <a:gd name="T101" fmla="*/ 0 h 12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6"/>
              <a:gd name="T154" fmla="*/ 0 h 120"/>
              <a:gd name="T155" fmla="*/ 136 w 136"/>
              <a:gd name="T156" fmla="*/ 120 h 12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6" h="120">
                <a:moveTo>
                  <a:pt x="136" y="0"/>
                </a:moveTo>
                <a:lnTo>
                  <a:pt x="131" y="5"/>
                </a:lnTo>
                <a:lnTo>
                  <a:pt x="127" y="12"/>
                </a:lnTo>
                <a:lnTo>
                  <a:pt x="121" y="19"/>
                </a:lnTo>
                <a:lnTo>
                  <a:pt x="116" y="26"/>
                </a:lnTo>
                <a:lnTo>
                  <a:pt x="112" y="33"/>
                </a:lnTo>
                <a:lnTo>
                  <a:pt x="107" y="40"/>
                </a:lnTo>
                <a:lnTo>
                  <a:pt x="103" y="48"/>
                </a:lnTo>
                <a:lnTo>
                  <a:pt x="98" y="55"/>
                </a:lnTo>
                <a:lnTo>
                  <a:pt x="95" y="63"/>
                </a:lnTo>
                <a:lnTo>
                  <a:pt x="91" y="70"/>
                </a:lnTo>
                <a:lnTo>
                  <a:pt x="88" y="78"/>
                </a:lnTo>
                <a:lnTo>
                  <a:pt x="84" y="87"/>
                </a:lnTo>
                <a:lnTo>
                  <a:pt x="85" y="86"/>
                </a:lnTo>
                <a:lnTo>
                  <a:pt x="85" y="85"/>
                </a:lnTo>
                <a:lnTo>
                  <a:pt x="85" y="84"/>
                </a:lnTo>
                <a:lnTo>
                  <a:pt x="85" y="82"/>
                </a:lnTo>
                <a:lnTo>
                  <a:pt x="85" y="81"/>
                </a:lnTo>
                <a:lnTo>
                  <a:pt x="85" y="80"/>
                </a:lnTo>
                <a:lnTo>
                  <a:pt x="85" y="79"/>
                </a:lnTo>
                <a:lnTo>
                  <a:pt x="85" y="78"/>
                </a:lnTo>
                <a:lnTo>
                  <a:pt x="85" y="77"/>
                </a:lnTo>
                <a:lnTo>
                  <a:pt x="84" y="77"/>
                </a:lnTo>
                <a:lnTo>
                  <a:pt x="83" y="75"/>
                </a:lnTo>
                <a:lnTo>
                  <a:pt x="82" y="75"/>
                </a:lnTo>
                <a:lnTo>
                  <a:pt x="8" y="120"/>
                </a:lnTo>
                <a:lnTo>
                  <a:pt x="11" y="110"/>
                </a:lnTo>
                <a:lnTo>
                  <a:pt x="11" y="100"/>
                </a:lnTo>
                <a:lnTo>
                  <a:pt x="11" y="92"/>
                </a:lnTo>
                <a:lnTo>
                  <a:pt x="10" y="82"/>
                </a:lnTo>
                <a:lnTo>
                  <a:pt x="7" y="73"/>
                </a:lnTo>
                <a:lnTo>
                  <a:pt x="5" y="65"/>
                </a:lnTo>
                <a:lnTo>
                  <a:pt x="4" y="56"/>
                </a:lnTo>
                <a:lnTo>
                  <a:pt x="2" y="48"/>
                </a:lnTo>
                <a:lnTo>
                  <a:pt x="0" y="39"/>
                </a:lnTo>
                <a:lnTo>
                  <a:pt x="0" y="30"/>
                </a:lnTo>
                <a:lnTo>
                  <a:pt x="0" y="19"/>
                </a:lnTo>
                <a:lnTo>
                  <a:pt x="2" y="10"/>
                </a:lnTo>
                <a:lnTo>
                  <a:pt x="14" y="10"/>
                </a:lnTo>
                <a:lnTo>
                  <a:pt x="27" y="10"/>
                </a:lnTo>
                <a:lnTo>
                  <a:pt x="38" y="10"/>
                </a:lnTo>
                <a:lnTo>
                  <a:pt x="50" y="10"/>
                </a:lnTo>
                <a:lnTo>
                  <a:pt x="60" y="9"/>
                </a:lnTo>
                <a:lnTo>
                  <a:pt x="70" y="9"/>
                </a:lnTo>
                <a:lnTo>
                  <a:pt x="82" y="9"/>
                </a:lnTo>
                <a:lnTo>
                  <a:pt x="92" y="8"/>
                </a:lnTo>
                <a:lnTo>
                  <a:pt x="103" y="7"/>
                </a:lnTo>
                <a:lnTo>
                  <a:pt x="114" y="4"/>
                </a:lnTo>
                <a:lnTo>
                  <a:pt x="125" y="2"/>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9" name="Freeform 81"/>
          <p:cNvSpPr>
            <a:spLocks/>
          </p:cNvSpPr>
          <p:nvPr/>
        </p:nvSpPr>
        <p:spPr bwMode="auto">
          <a:xfrm>
            <a:off x="7294563" y="4872038"/>
            <a:ext cx="36512" cy="61912"/>
          </a:xfrm>
          <a:custGeom>
            <a:avLst/>
            <a:gdLst>
              <a:gd name="T0" fmla="*/ 41 w 46"/>
              <a:gd name="T1" fmla="*/ 31 h 77"/>
              <a:gd name="T2" fmla="*/ 44 w 46"/>
              <a:gd name="T3" fmla="*/ 34 h 77"/>
              <a:gd name="T4" fmla="*/ 45 w 46"/>
              <a:gd name="T5" fmla="*/ 39 h 77"/>
              <a:gd name="T6" fmla="*/ 46 w 46"/>
              <a:gd name="T7" fmla="*/ 42 h 77"/>
              <a:gd name="T8" fmla="*/ 46 w 46"/>
              <a:gd name="T9" fmla="*/ 47 h 77"/>
              <a:gd name="T10" fmla="*/ 46 w 46"/>
              <a:gd name="T11" fmla="*/ 51 h 77"/>
              <a:gd name="T12" fmla="*/ 45 w 46"/>
              <a:gd name="T13" fmla="*/ 55 h 77"/>
              <a:gd name="T14" fmla="*/ 45 w 46"/>
              <a:gd name="T15" fmla="*/ 59 h 77"/>
              <a:gd name="T16" fmla="*/ 43 w 46"/>
              <a:gd name="T17" fmla="*/ 63 h 77"/>
              <a:gd name="T18" fmla="*/ 40 w 46"/>
              <a:gd name="T19" fmla="*/ 67 h 77"/>
              <a:gd name="T20" fmla="*/ 38 w 46"/>
              <a:gd name="T21" fmla="*/ 70 h 77"/>
              <a:gd name="T22" fmla="*/ 36 w 46"/>
              <a:gd name="T23" fmla="*/ 73 h 77"/>
              <a:gd name="T24" fmla="*/ 31 w 46"/>
              <a:gd name="T25" fmla="*/ 77 h 77"/>
              <a:gd name="T26" fmla="*/ 28 w 46"/>
              <a:gd name="T27" fmla="*/ 76 h 77"/>
              <a:gd name="T28" fmla="*/ 25 w 46"/>
              <a:gd name="T29" fmla="*/ 76 h 77"/>
              <a:gd name="T30" fmla="*/ 22 w 46"/>
              <a:gd name="T31" fmla="*/ 75 h 77"/>
              <a:gd name="T32" fmla="*/ 20 w 46"/>
              <a:gd name="T33" fmla="*/ 72 h 77"/>
              <a:gd name="T34" fmla="*/ 17 w 46"/>
              <a:gd name="T35" fmla="*/ 70 h 77"/>
              <a:gd name="T36" fmla="*/ 16 w 46"/>
              <a:gd name="T37" fmla="*/ 69 h 77"/>
              <a:gd name="T38" fmla="*/ 14 w 46"/>
              <a:gd name="T39" fmla="*/ 67 h 77"/>
              <a:gd name="T40" fmla="*/ 12 w 46"/>
              <a:gd name="T41" fmla="*/ 64 h 77"/>
              <a:gd name="T42" fmla="*/ 10 w 46"/>
              <a:gd name="T43" fmla="*/ 61 h 77"/>
              <a:gd name="T44" fmla="*/ 8 w 46"/>
              <a:gd name="T45" fmla="*/ 59 h 77"/>
              <a:gd name="T46" fmla="*/ 6 w 46"/>
              <a:gd name="T47" fmla="*/ 56 h 77"/>
              <a:gd name="T48" fmla="*/ 3 w 46"/>
              <a:gd name="T49" fmla="*/ 55 h 77"/>
              <a:gd name="T50" fmla="*/ 6 w 46"/>
              <a:gd name="T51" fmla="*/ 49 h 77"/>
              <a:gd name="T52" fmla="*/ 6 w 46"/>
              <a:gd name="T53" fmla="*/ 45 h 77"/>
              <a:gd name="T54" fmla="*/ 6 w 46"/>
              <a:gd name="T55" fmla="*/ 39 h 77"/>
              <a:gd name="T56" fmla="*/ 5 w 46"/>
              <a:gd name="T57" fmla="*/ 34 h 77"/>
              <a:gd name="T58" fmla="*/ 3 w 46"/>
              <a:gd name="T59" fmla="*/ 30 h 77"/>
              <a:gd name="T60" fmla="*/ 2 w 46"/>
              <a:gd name="T61" fmla="*/ 25 h 77"/>
              <a:gd name="T62" fmla="*/ 1 w 46"/>
              <a:gd name="T63" fmla="*/ 21 h 77"/>
              <a:gd name="T64" fmla="*/ 0 w 46"/>
              <a:gd name="T65" fmla="*/ 16 h 77"/>
              <a:gd name="T66" fmla="*/ 1 w 46"/>
              <a:gd name="T67" fmla="*/ 11 h 77"/>
              <a:gd name="T68" fmla="*/ 2 w 46"/>
              <a:gd name="T69" fmla="*/ 8 h 77"/>
              <a:gd name="T70" fmla="*/ 5 w 46"/>
              <a:gd name="T71" fmla="*/ 3 h 77"/>
              <a:gd name="T72" fmla="*/ 8 w 46"/>
              <a:gd name="T73" fmla="*/ 0 h 77"/>
              <a:gd name="T74" fmla="*/ 14 w 46"/>
              <a:gd name="T75" fmla="*/ 0 h 77"/>
              <a:gd name="T76" fmla="*/ 18 w 46"/>
              <a:gd name="T77" fmla="*/ 0 h 77"/>
              <a:gd name="T78" fmla="*/ 22 w 46"/>
              <a:gd name="T79" fmla="*/ 1 h 77"/>
              <a:gd name="T80" fmla="*/ 25 w 46"/>
              <a:gd name="T81" fmla="*/ 3 h 77"/>
              <a:gd name="T82" fmla="*/ 29 w 46"/>
              <a:gd name="T83" fmla="*/ 6 h 77"/>
              <a:gd name="T84" fmla="*/ 31 w 46"/>
              <a:gd name="T85" fmla="*/ 8 h 77"/>
              <a:gd name="T86" fmla="*/ 33 w 46"/>
              <a:gd name="T87" fmla="*/ 11 h 77"/>
              <a:gd name="T88" fmla="*/ 35 w 46"/>
              <a:gd name="T89" fmla="*/ 15 h 77"/>
              <a:gd name="T90" fmla="*/ 37 w 46"/>
              <a:gd name="T91" fmla="*/ 18 h 77"/>
              <a:gd name="T92" fmla="*/ 38 w 46"/>
              <a:gd name="T93" fmla="*/ 23 h 77"/>
              <a:gd name="T94" fmla="*/ 40 w 46"/>
              <a:gd name="T95" fmla="*/ 26 h 77"/>
              <a:gd name="T96" fmla="*/ 41 w 46"/>
              <a:gd name="T97" fmla="*/ 31 h 77"/>
              <a:gd name="T98" fmla="*/ 41 w 46"/>
              <a:gd name="T99" fmla="*/ 31 h 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
              <a:gd name="T151" fmla="*/ 0 h 77"/>
              <a:gd name="T152" fmla="*/ 46 w 46"/>
              <a:gd name="T153" fmla="*/ 77 h 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 h="77">
                <a:moveTo>
                  <a:pt x="41" y="31"/>
                </a:moveTo>
                <a:lnTo>
                  <a:pt x="44" y="34"/>
                </a:lnTo>
                <a:lnTo>
                  <a:pt x="45" y="39"/>
                </a:lnTo>
                <a:lnTo>
                  <a:pt x="46" y="42"/>
                </a:lnTo>
                <a:lnTo>
                  <a:pt x="46" y="47"/>
                </a:lnTo>
                <a:lnTo>
                  <a:pt x="46" y="51"/>
                </a:lnTo>
                <a:lnTo>
                  <a:pt x="45" y="55"/>
                </a:lnTo>
                <a:lnTo>
                  <a:pt x="45" y="59"/>
                </a:lnTo>
                <a:lnTo>
                  <a:pt x="43" y="63"/>
                </a:lnTo>
                <a:lnTo>
                  <a:pt x="40" y="67"/>
                </a:lnTo>
                <a:lnTo>
                  <a:pt x="38" y="70"/>
                </a:lnTo>
                <a:lnTo>
                  <a:pt x="36" y="73"/>
                </a:lnTo>
                <a:lnTo>
                  <a:pt x="31" y="77"/>
                </a:lnTo>
                <a:lnTo>
                  <a:pt x="28" y="76"/>
                </a:lnTo>
                <a:lnTo>
                  <a:pt x="25" y="76"/>
                </a:lnTo>
                <a:lnTo>
                  <a:pt x="22" y="75"/>
                </a:lnTo>
                <a:lnTo>
                  <a:pt x="20" y="72"/>
                </a:lnTo>
                <a:lnTo>
                  <a:pt x="17" y="70"/>
                </a:lnTo>
                <a:lnTo>
                  <a:pt x="16" y="69"/>
                </a:lnTo>
                <a:lnTo>
                  <a:pt x="14" y="67"/>
                </a:lnTo>
                <a:lnTo>
                  <a:pt x="12" y="64"/>
                </a:lnTo>
                <a:lnTo>
                  <a:pt x="10" y="61"/>
                </a:lnTo>
                <a:lnTo>
                  <a:pt x="8" y="59"/>
                </a:lnTo>
                <a:lnTo>
                  <a:pt x="6" y="56"/>
                </a:lnTo>
                <a:lnTo>
                  <a:pt x="3" y="55"/>
                </a:lnTo>
                <a:lnTo>
                  <a:pt x="6" y="49"/>
                </a:lnTo>
                <a:lnTo>
                  <a:pt x="6" y="45"/>
                </a:lnTo>
                <a:lnTo>
                  <a:pt x="6" y="39"/>
                </a:lnTo>
                <a:lnTo>
                  <a:pt x="5" y="34"/>
                </a:lnTo>
                <a:lnTo>
                  <a:pt x="3" y="30"/>
                </a:lnTo>
                <a:lnTo>
                  <a:pt x="2" y="25"/>
                </a:lnTo>
                <a:lnTo>
                  <a:pt x="1" y="21"/>
                </a:lnTo>
                <a:lnTo>
                  <a:pt x="0" y="16"/>
                </a:lnTo>
                <a:lnTo>
                  <a:pt x="1" y="11"/>
                </a:lnTo>
                <a:lnTo>
                  <a:pt x="2" y="8"/>
                </a:lnTo>
                <a:lnTo>
                  <a:pt x="5" y="3"/>
                </a:lnTo>
                <a:lnTo>
                  <a:pt x="8" y="0"/>
                </a:lnTo>
                <a:lnTo>
                  <a:pt x="14" y="0"/>
                </a:lnTo>
                <a:lnTo>
                  <a:pt x="18" y="0"/>
                </a:lnTo>
                <a:lnTo>
                  <a:pt x="22" y="1"/>
                </a:lnTo>
                <a:lnTo>
                  <a:pt x="25" y="3"/>
                </a:lnTo>
                <a:lnTo>
                  <a:pt x="29" y="6"/>
                </a:lnTo>
                <a:lnTo>
                  <a:pt x="31" y="8"/>
                </a:lnTo>
                <a:lnTo>
                  <a:pt x="33" y="11"/>
                </a:lnTo>
                <a:lnTo>
                  <a:pt x="35" y="15"/>
                </a:lnTo>
                <a:lnTo>
                  <a:pt x="37" y="18"/>
                </a:lnTo>
                <a:lnTo>
                  <a:pt x="38" y="23"/>
                </a:lnTo>
                <a:lnTo>
                  <a:pt x="40" y="26"/>
                </a:lnTo>
                <a:lnTo>
                  <a:pt x="41" y="31"/>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0" name="Freeform 82"/>
          <p:cNvSpPr>
            <a:spLocks/>
          </p:cNvSpPr>
          <p:nvPr/>
        </p:nvSpPr>
        <p:spPr bwMode="auto">
          <a:xfrm>
            <a:off x="9312276" y="4879976"/>
            <a:ext cx="49213" cy="246063"/>
          </a:xfrm>
          <a:custGeom>
            <a:avLst/>
            <a:gdLst>
              <a:gd name="T0" fmla="*/ 62 w 62"/>
              <a:gd name="T1" fmla="*/ 0 h 310"/>
              <a:gd name="T2" fmla="*/ 61 w 62"/>
              <a:gd name="T3" fmla="*/ 26 h 310"/>
              <a:gd name="T4" fmla="*/ 61 w 62"/>
              <a:gd name="T5" fmla="*/ 53 h 310"/>
              <a:gd name="T6" fmla="*/ 61 w 62"/>
              <a:gd name="T7" fmla="*/ 78 h 310"/>
              <a:gd name="T8" fmla="*/ 61 w 62"/>
              <a:gd name="T9" fmla="*/ 105 h 310"/>
              <a:gd name="T10" fmla="*/ 61 w 62"/>
              <a:gd name="T11" fmla="*/ 130 h 310"/>
              <a:gd name="T12" fmla="*/ 61 w 62"/>
              <a:gd name="T13" fmla="*/ 155 h 310"/>
              <a:gd name="T14" fmla="*/ 60 w 62"/>
              <a:gd name="T15" fmla="*/ 180 h 310"/>
              <a:gd name="T16" fmla="*/ 57 w 62"/>
              <a:gd name="T17" fmla="*/ 204 h 310"/>
              <a:gd name="T18" fmla="*/ 54 w 62"/>
              <a:gd name="T19" fmla="*/ 229 h 310"/>
              <a:gd name="T20" fmla="*/ 48 w 62"/>
              <a:gd name="T21" fmla="*/ 253 h 310"/>
              <a:gd name="T22" fmla="*/ 40 w 62"/>
              <a:gd name="T23" fmla="*/ 276 h 310"/>
              <a:gd name="T24" fmla="*/ 31 w 62"/>
              <a:gd name="T25" fmla="*/ 299 h 310"/>
              <a:gd name="T26" fmla="*/ 18 w 62"/>
              <a:gd name="T27" fmla="*/ 310 h 310"/>
              <a:gd name="T28" fmla="*/ 19 w 62"/>
              <a:gd name="T29" fmla="*/ 303 h 310"/>
              <a:gd name="T30" fmla="*/ 19 w 62"/>
              <a:gd name="T31" fmla="*/ 296 h 310"/>
              <a:gd name="T32" fmla="*/ 18 w 62"/>
              <a:gd name="T33" fmla="*/ 291 h 310"/>
              <a:gd name="T34" fmla="*/ 17 w 62"/>
              <a:gd name="T35" fmla="*/ 286 h 310"/>
              <a:gd name="T36" fmla="*/ 15 w 62"/>
              <a:gd name="T37" fmla="*/ 280 h 310"/>
              <a:gd name="T38" fmla="*/ 13 w 62"/>
              <a:gd name="T39" fmla="*/ 276 h 310"/>
              <a:gd name="T40" fmla="*/ 9 w 62"/>
              <a:gd name="T41" fmla="*/ 271 h 310"/>
              <a:gd name="T42" fmla="*/ 7 w 62"/>
              <a:gd name="T43" fmla="*/ 265 h 310"/>
              <a:gd name="T44" fmla="*/ 5 w 62"/>
              <a:gd name="T45" fmla="*/ 261 h 310"/>
              <a:gd name="T46" fmla="*/ 2 w 62"/>
              <a:gd name="T47" fmla="*/ 255 h 310"/>
              <a:gd name="T48" fmla="*/ 0 w 62"/>
              <a:gd name="T49" fmla="*/ 250 h 310"/>
              <a:gd name="T50" fmla="*/ 0 w 62"/>
              <a:gd name="T51" fmla="*/ 245 h 310"/>
              <a:gd name="T52" fmla="*/ 54 w 62"/>
              <a:gd name="T53" fmla="*/ 0 h 310"/>
              <a:gd name="T54" fmla="*/ 62 w 62"/>
              <a:gd name="T55" fmla="*/ 0 h 310"/>
              <a:gd name="T56" fmla="*/ 62 w 62"/>
              <a:gd name="T57" fmla="*/ 0 h 3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2"/>
              <a:gd name="T88" fmla="*/ 0 h 310"/>
              <a:gd name="T89" fmla="*/ 62 w 62"/>
              <a:gd name="T90" fmla="*/ 310 h 3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2" h="310">
                <a:moveTo>
                  <a:pt x="62" y="0"/>
                </a:moveTo>
                <a:lnTo>
                  <a:pt x="61" y="26"/>
                </a:lnTo>
                <a:lnTo>
                  <a:pt x="61" y="53"/>
                </a:lnTo>
                <a:lnTo>
                  <a:pt x="61" y="78"/>
                </a:lnTo>
                <a:lnTo>
                  <a:pt x="61" y="105"/>
                </a:lnTo>
                <a:lnTo>
                  <a:pt x="61" y="130"/>
                </a:lnTo>
                <a:lnTo>
                  <a:pt x="61" y="155"/>
                </a:lnTo>
                <a:lnTo>
                  <a:pt x="60" y="180"/>
                </a:lnTo>
                <a:lnTo>
                  <a:pt x="57" y="204"/>
                </a:lnTo>
                <a:lnTo>
                  <a:pt x="54" y="229"/>
                </a:lnTo>
                <a:lnTo>
                  <a:pt x="48" y="253"/>
                </a:lnTo>
                <a:lnTo>
                  <a:pt x="40" y="276"/>
                </a:lnTo>
                <a:lnTo>
                  <a:pt x="31" y="299"/>
                </a:lnTo>
                <a:lnTo>
                  <a:pt x="18" y="310"/>
                </a:lnTo>
                <a:lnTo>
                  <a:pt x="19" y="303"/>
                </a:lnTo>
                <a:lnTo>
                  <a:pt x="19" y="296"/>
                </a:lnTo>
                <a:lnTo>
                  <a:pt x="18" y="291"/>
                </a:lnTo>
                <a:lnTo>
                  <a:pt x="17" y="286"/>
                </a:lnTo>
                <a:lnTo>
                  <a:pt x="15" y="280"/>
                </a:lnTo>
                <a:lnTo>
                  <a:pt x="13" y="276"/>
                </a:lnTo>
                <a:lnTo>
                  <a:pt x="9" y="271"/>
                </a:lnTo>
                <a:lnTo>
                  <a:pt x="7" y="265"/>
                </a:lnTo>
                <a:lnTo>
                  <a:pt x="5" y="261"/>
                </a:lnTo>
                <a:lnTo>
                  <a:pt x="2" y="255"/>
                </a:lnTo>
                <a:lnTo>
                  <a:pt x="0" y="250"/>
                </a:lnTo>
                <a:lnTo>
                  <a:pt x="0" y="245"/>
                </a:lnTo>
                <a:lnTo>
                  <a:pt x="54" y="0"/>
                </a:ln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1" name="Freeform 83"/>
          <p:cNvSpPr>
            <a:spLocks/>
          </p:cNvSpPr>
          <p:nvPr/>
        </p:nvSpPr>
        <p:spPr bwMode="auto">
          <a:xfrm>
            <a:off x="7172325" y="4894264"/>
            <a:ext cx="115888" cy="238125"/>
          </a:xfrm>
          <a:custGeom>
            <a:avLst/>
            <a:gdLst>
              <a:gd name="T0" fmla="*/ 123 w 146"/>
              <a:gd name="T1" fmla="*/ 298 h 298"/>
              <a:gd name="T2" fmla="*/ 106 w 146"/>
              <a:gd name="T3" fmla="*/ 279 h 298"/>
              <a:gd name="T4" fmla="*/ 90 w 146"/>
              <a:gd name="T5" fmla="*/ 259 h 298"/>
              <a:gd name="T6" fmla="*/ 76 w 146"/>
              <a:gd name="T7" fmla="*/ 237 h 298"/>
              <a:gd name="T8" fmla="*/ 63 w 146"/>
              <a:gd name="T9" fmla="*/ 215 h 298"/>
              <a:gd name="T10" fmla="*/ 52 w 146"/>
              <a:gd name="T11" fmla="*/ 191 h 298"/>
              <a:gd name="T12" fmla="*/ 43 w 146"/>
              <a:gd name="T13" fmla="*/ 167 h 298"/>
              <a:gd name="T14" fmla="*/ 35 w 146"/>
              <a:gd name="T15" fmla="*/ 142 h 298"/>
              <a:gd name="T16" fmla="*/ 27 w 146"/>
              <a:gd name="T17" fmla="*/ 117 h 298"/>
              <a:gd name="T18" fmla="*/ 20 w 146"/>
              <a:gd name="T19" fmla="*/ 90 h 298"/>
              <a:gd name="T20" fmla="*/ 13 w 146"/>
              <a:gd name="T21" fmla="*/ 65 h 298"/>
              <a:gd name="T22" fmla="*/ 7 w 146"/>
              <a:gd name="T23" fmla="*/ 39 h 298"/>
              <a:gd name="T24" fmla="*/ 0 w 146"/>
              <a:gd name="T25" fmla="*/ 14 h 298"/>
              <a:gd name="T26" fmla="*/ 7 w 146"/>
              <a:gd name="T27" fmla="*/ 18 h 298"/>
              <a:gd name="T28" fmla="*/ 13 w 146"/>
              <a:gd name="T29" fmla="*/ 24 h 298"/>
              <a:gd name="T30" fmla="*/ 20 w 146"/>
              <a:gd name="T31" fmla="*/ 31 h 298"/>
              <a:gd name="T32" fmla="*/ 28 w 146"/>
              <a:gd name="T33" fmla="*/ 37 h 298"/>
              <a:gd name="T34" fmla="*/ 36 w 146"/>
              <a:gd name="T35" fmla="*/ 45 h 298"/>
              <a:gd name="T36" fmla="*/ 45 w 146"/>
              <a:gd name="T37" fmla="*/ 52 h 298"/>
              <a:gd name="T38" fmla="*/ 54 w 146"/>
              <a:gd name="T39" fmla="*/ 60 h 298"/>
              <a:gd name="T40" fmla="*/ 65 w 146"/>
              <a:gd name="T41" fmla="*/ 66 h 298"/>
              <a:gd name="T42" fmla="*/ 75 w 146"/>
              <a:gd name="T43" fmla="*/ 72 h 298"/>
              <a:gd name="T44" fmla="*/ 85 w 146"/>
              <a:gd name="T45" fmla="*/ 76 h 298"/>
              <a:gd name="T46" fmla="*/ 97 w 146"/>
              <a:gd name="T47" fmla="*/ 79 h 298"/>
              <a:gd name="T48" fmla="*/ 107 w 146"/>
              <a:gd name="T49" fmla="*/ 80 h 298"/>
              <a:gd name="T50" fmla="*/ 108 w 146"/>
              <a:gd name="T51" fmla="*/ 72 h 298"/>
              <a:gd name="T52" fmla="*/ 108 w 146"/>
              <a:gd name="T53" fmla="*/ 64 h 298"/>
              <a:gd name="T54" fmla="*/ 109 w 146"/>
              <a:gd name="T55" fmla="*/ 57 h 298"/>
              <a:gd name="T56" fmla="*/ 112 w 146"/>
              <a:gd name="T57" fmla="*/ 50 h 298"/>
              <a:gd name="T58" fmla="*/ 114 w 146"/>
              <a:gd name="T59" fmla="*/ 43 h 298"/>
              <a:gd name="T60" fmla="*/ 115 w 146"/>
              <a:gd name="T61" fmla="*/ 36 h 298"/>
              <a:gd name="T62" fmla="*/ 119 w 146"/>
              <a:gd name="T63" fmla="*/ 31 h 298"/>
              <a:gd name="T64" fmla="*/ 121 w 146"/>
              <a:gd name="T65" fmla="*/ 24 h 298"/>
              <a:gd name="T66" fmla="*/ 124 w 146"/>
              <a:gd name="T67" fmla="*/ 17 h 298"/>
              <a:gd name="T68" fmla="*/ 128 w 146"/>
              <a:gd name="T69" fmla="*/ 11 h 298"/>
              <a:gd name="T70" fmla="*/ 131 w 146"/>
              <a:gd name="T71" fmla="*/ 5 h 298"/>
              <a:gd name="T72" fmla="*/ 134 w 146"/>
              <a:gd name="T73" fmla="*/ 0 h 298"/>
              <a:gd name="T74" fmla="*/ 140 w 146"/>
              <a:gd name="T75" fmla="*/ 23 h 298"/>
              <a:gd name="T76" fmla="*/ 144 w 146"/>
              <a:gd name="T77" fmla="*/ 48 h 298"/>
              <a:gd name="T78" fmla="*/ 146 w 146"/>
              <a:gd name="T79" fmla="*/ 73 h 298"/>
              <a:gd name="T80" fmla="*/ 146 w 146"/>
              <a:gd name="T81" fmla="*/ 98 h 298"/>
              <a:gd name="T82" fmla="*/ 145 w 146"/>
              <a:gd name="T83" fmla="*/ 124 h 298"/>
              <a:gd name="T84" fmla="*/ 142 w 146"/>
              <a:gd name="T85" fmla="*/ 150 h 298"/>
              <a:gd name="T86" fmla="*/ 138 w 146"/>
              <a:gd name="T87" fmla="*/ 175 h 298"/>
              <a:gd name="T88" fmla="*/ 135 w 146"/>
              <a:gd name="T89" fmla="*/ 202 h 298"/>
              <a:gd name="T90" fmla="*/ 131 w 146"/>
              <a:gd name="T91" fmla="*/ 227 h 298"/>
              <a:gd name="T92" fmla="*/ 128 w 146"/>
              <a:gd name="T93" fmla="*/ 251 h 298"/>
              <a:gd name="T94" fmla="*/ 125 w 146"/>
              <a:gd name="T95" fmla="*/ 275 h 298"/>
              <a:gd name="T96" fmla="*/ 123 w 146"/>
              <a:gd name="T97" fmla="*/ 298 h 298"/>
              <a:gd name="T98" fmla="*/ 123 w 146"/>
              <a:gd name="T99" fmla="*/ 298 h 2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6"/>
              <a:gd name="T151" fmla="*/ 0 h 298"/>
              <a:gd name="T152" fmla="*/ 146 w 146"/>
              <a:gd name="T153" fmla="*/ 298 h 2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6" h="298">
                <a:moveTo>
                  <a:pt x="123" y="298"/>
                </a:moveTo>
                <a:lnTo>
                  <a:pt x="106" y="279"/>
                </a:lnTo>
                <a:lnTo>
                  <a:pt x="90" y="259"/>
                </a:lnTo>
                <a:lnTo>
                  <a:pt x="76" y="237"/>
                </a:lnTo>
                <a:lnTo>
                  <a:pt x="63" y="215"/>
                </a:lnTo>
                <a:lnTo>
                  <a:pt x="52" y="191"/>
                </a:lnTo>
                <a:lnTo>
                  <a:pt x="43" y="167"/>
                </a:lnTo>
                <a:lnTo>
                  <a:pt x="35" y="142"/>
                </a:lnTo>
                <a:lnTo>
                  <a:pt x="27" y="117"/>
                </a:lnTo>
                <a:lnTo>
                  <a:pt x="20" y="90"/>
                </a:lnTo>
                <a:lnTo>
                  <a:pt x="13" y="65"/>
                </a:lnTo>
                <a:lnTo>
                  <a:pt x="7" y="39"/>
                </a:lnTo>
                <a:lnTo>
                  <a:pt x="0" y="14"/>
                </a:lnTo>
                <a:lnTo>
                  <a:pt x="7" y="18"/>
                </a:lnTo>
                <a:lnTo>
                  <a:pt x="13" y="24"/>
                </a:lnTo>
                <a:lnTo>
                  <a:pt x="20" y="31"/>
                </a:lnTo>
                <a:lnTo>
                  <a:pt x="28" y="37"/>
                </a:lnTo>
                <a:lnTo>
                  <a:pt x="36" y="45"/>
                </a:lnTo>
                <a:lnTo>
                  <a:pt x="45" y="52"/>
                </a:lnTo>
                <a:lnTo>
                  <a:pt x="54" y="60"/>
                </a:lnTo>
                <a:lnTo>
                  <a:pt x="65" y="66"/>
                </a:lnTo>
                <a:lnTo>
                  <a:pt x="75" y="72"/>
                </a:lnTo>
                <a:lnTo>
                  <a:pt x="85" y="76"/>
                </a:lnTo>
                <a:lnTo>
                  <a:pt x="97" y="79"/>
                </a:lnTo>
                <a:lnTo>
                  <a:pt x="107" y="80"/>
                </a:lnTo>
                <a:lnTo>
                  <a:pt x="108" y="72"/>
                </a:lnTo>
                <a:lnTo>
                  <a:pt x="108" y="64"/>
                </a:lnTo>
                <a:lnTo>
                  <a:pt x="109" y="57"/>
                </a:lnTo>
                <a:lnTo>
                  <a:pt x="112" y="50"/>
                </a:lnTo>
                <a:lnTo>
                  <a:pt x="114" y="43"/>
                </a:lnTo>
                <a:lnTo>
                  <a:pt x="115" y="36"/>
                </a:lnTo>
                <a:lnTo>
                  <a:pt x="119" y="31"/>
                </a:lnTo>
                <a:lnTo>
                  <a:pt x="121" y="24"/>
                </a:lnTo>
                <a:lnTo>
                  <a:pt x="124" y="17"/>
                </a:lnTo>
                <a:lnTo>
                  <a:pt x="128" y="11"/>
                </a:lnTo>
                <a:lnTo>
                  <a:pt x="131" y="5"/>
                </a:lnTo>
                <a:lnTo>
                  <a:pt x="134" y="0"/>
                </a:lnTo>
                <a:lnTo>
                  <a:pt x="140" y="23"/>
                </a:lnTo>
                <a:lnTo>
                  <a:pt x="144" y="48"/>
                </a:lnTo>
                <a:lnTo>
                  <a:pt x="146" y="73"/>
                </a:lnTo>
                <a:lnTo>
                  <a:pt x="146" y="98"/>
                </a:lnTo>
                <a:lnTo>
                  <a:pt x="145" y="124"/>
                </a:lnTo>
                <a:lnTo>
                  <a:pt x="142" y="150"/>
                </a:lnTo>
                <a:lnTo>
                  <a:pt x="138" y="175"/>
                </a:lnTo>
                <a:lnTo>
                  <a:pt x="135" y="202"/>
                </a:lnTo>
                <a:lnTo>
                  <a:pt x="131" y="227"/>
                </a:lnTo>
                <a:lnTo>
                  <a:pt x="128" y="251"/>
                </a:lnTo>
                <a:lnTo>
                  <a:pt x="125" y="275"/>
                </a:lnTo>
                <a:lnTo>
                  <a:pt x="123" y="2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2" name="Freeform 84"/>
          <p:cNvSpPr>
            <a:spLocks/>
          </p:cNvSpPr>
          <p:nvPr/>
        </p:nvSpPr>
        <p:spPr bwMode="auto">
          <a:xfrm>
            <a:off x="8161339" y="4897438"/>
            <a:ext cx="46037" cy="36512"/>
          </a:xfrm>
          <a:custGeom>
            <a:avLst/>
            <a:gdLst>
              <a:gd name="T0" fmla="*/ 55 w 56"/>
              <a:gd name="T1" fmla="*/ 20 h 46"/>
              <a:gd name="T2" fmla="*/ 56 w 56"/>
              <a:gd name="T3" fmla="*/ 22 h 46"/>
              <a:gd name="T4" fmla="*/ 56 w 56"/>
              <a:gd name="T5" fmla="*/ 25 h 46"/>
              <a:gd name="T6" fmla="*/ 56 w 56"/>
              <a:gd name="T7" fmla="*/ 28 h 46"/>
              <a:gd name="T8" fmla="*/ 55 w 56"/>
              <a:gd name="T9" fmla="*/ 30 h 46"/>
              <a:gd name="T10" fmla="*/ 54 w 56"/>
              <a:gd name="T11" fmla="*/ 32 h 46"/>
              <a:gd name="T12" fmla="*/ 52 w 56"/>
              <a:gd name="T13" fmla="*/ 34 h 46"/>
              <a:gd name="T14" fmla="*/ 49 w 56"/>
              <a:gd name="T15" fmla="*/ 37 h 46"/>
              <a:gd name="T16" fmla="*/ 47 w 56"/>
              <a:gd name="T17" fmla="*/ 38 h 46"/>
              <a:gd name="T18" fmla="*/ 45 w 56"/>
              <a:gd name="T19" fmla="*/ 40 h 46"/>
              <a:gd name="T20" fmla="*/ 42 w 56"/>
              <a:gd name="T21" fmla="*/ 41 h 46"/>
              <a:gd name="T22" fmla="*/ 40 w 56"/>
              <a:gd name="T23" fmla="*/ 44 h 46"/>
              <a:gd name="T24" fmla="*/ 39 w 56"/>
              <a:gd name="T25" fmla="*/ 46 h 46"/>
              <a:gd name="T26" fmla="*/ 6 w 56"/>
              <a:gd name="T27" fmla="*/ 42 h 46"/>
              <a:gd name="T28" fmla="*/ 2 w 56"/>
              <a:gd name="T29" fmla="*/ 38 h 46"/>
              <a:gd name="T30" fmla="*/ 1 w 56"/>
              <a:gd name="T31" fmla="*/ 34 h 46"/>
              <a:gd name="T32" fmla="*/ 0 w 56"/>
              <a:gd name="T33" fmla="*/ 31 h 46"/>
              <a:gd name="T34" fmla="*/ 0 w 56"/>
              <a:gd name="T35" fmla="*/ 28 h 46"/>
              <a:gd name="T36" fmla="*/ 1 w 56"/>
              <a:gd name="T37" fmla="*/ 24 h 46"/>
              <a:gd name="T38" fmla="*/ 2 w 56"/>
              <a:gd name="T39" fmla="*/ 21 h 46"/>
              <a:gd name="T40" fmla="*/ 2 w 56"/>
              <a:gd name="T41" fmla="*/ 17 h 46"/>
              <a:gd name="T42" fmla="*/ 5 w 56"/>
              <a:gd name="T43" fmla="*/ 14 h 46"/>
              <a:gd name="T44" fmla="*/ 6 w 56"/>
              <a:gd name="T45" fmla="*/ 10 h 46"/>
              <a:gd name="T46" fmla="*/ 7 w 56"/>
              <a:gd name="T47" fmla="*/ 7 h 46"/>
              <a:gd name="T48" fmla="*/ 8 w 56"/>
              <a:gd name="T49" fmla="*/ 3 h 46"/>
              <a:gd name="T50" fmla="*/ 9 w 56"/>
              <a:gd name="T51" fmla="*/ 0 h 46"/>
              <a:gd name="T52" fmla="*/ 14 w 56"/>
              <a:gd name="T53" fmla="*/ 0 h 46"/>
              <a:gd name="T54" fmla="*/ 18 w 56"/>
              <a:gd name="T55" fmla="*/ 0 h 46"/>
              <a:gd name="T56" fmla="*/ 23 w 56"/>
              <a:gd name="T57" fmla="*/ 0 h 46"/>
              <a:gd name="T58" fmla="*/ 28 w 56"/>
              <a:gd name="T59" fmla="*/ 1 h 46"/>
              <a:gd name="T60" fmla="*/ 32 w 56"/>
              <a:gd name="T61" fmla="*/ 1 h 46"/>
              <a:gd name="T62" fmla="*/ 37 w 56"/>
              <a:gd name="T63" fmla="*/ 1 h 46"/>
              <a:gd name="T64" fmla="*/ 40 w 56"/>
              <a:gd name="T65" fmla="*/ 2 h 46"/>
              <a:gd name="T66" fmla="*/ 45 w 56"/>
              <a:gd name="T67" fmla="*/ 3 h 46"/>
              <a:gd name="T68" fmla="*/ 48 w 56"/>
              <a:gd name="T69" fmla="*/ 6 h 46"/>
              <a:gd name="T70" fmla="*/ 51 w 56"/>
              <a:gd name="T71" fmla="*/ 9 h 46"/>
              <a:gd name="T72" fmla="*/ 53 w 56"/>
              <a:gd name="T73" fmla="*/ 14 h 46"/>
              <a:gd name="T74" fmla="*/ 55 w 56"/>
              <a:gd name="T75" fmla="*/ 20 h 46"/>
              <a:gd name="T76" fmla="*/ 55 w 56"/>
              <a:gd name="T77" fmla="*/ 20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6"/>
              <a:gd name="T118" fmla="*/ 0 h 46"/>
              <a:gd name="T119" fmla="*/ 56 w 56"/>
              <a:gd name="T120" fmla="*/ 46 h 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6" h="46">
                <a:moveTo>
                  <a:pt x="55" y="20"/>
                </a:moveTo>
                <a:lnTo>
                  <a:pt x="56" y="22"/>
                </a:lnTo>
                <a:lnTo>
                  <a:pt x="56" y="25"/>
                </a:lnTo>
                <a:lnTo>
                  <a:pt x="56" y="28"/>
                </a:lnTo>
                <a:lnTo>
                  <a:pt x="55" y="30"/>
                </a:lnTo>
                <a:lnTo>
                  <a:pt x="54" y="32"/>
                </a:lnTo>
                <a:lnTo>
                  <a:pt x="52" y="34"/>
                </a:lnTo>
                <a:lnTo>
                  <a:pt x="49" y="37"/>
                </a:lnTo>
                <a:lnTo>
                  <a:pt x="47" y="38"/>
                </a:lnTo>
                <a:lnTo>
                  <a:pt x="45" y="40"/>
                </a:lnTo>
                <a:lnTo>
                  <a:pt x="42" y="41"/>
                </a:lnTo>
                <a:lnTo>
                  <a:pt x="40" y="44"/>
                </a:lnTo>
                <a:lnTo>
                  <a:pt x="39" y="46"/>
                </a:lnTo>
                <a:lnTo>
                  <a:pt x="6" y="42"/>
                </a:lnTo>
                <a:lnTo>
                  <a:pt x="2" y="38"/>
                </a:lnTo>
                <a:lnTo>
                  <a:pt x="1" y="34"/>
                </a:lnTo>
                <a:lnTo>
                  <a:pt x="0" y="31"/>
                </a:lnTo>
                <a:lnTo>
                  <a:pt x="0" y="28"/>
                </a:lnTo>
                <a:lnTo>
                  <a:pt x="1" y="24"/>
                </a:lnTo>
                <a:lnTo>
                  <a:pt x="2" y="21"/>
                </a:lnTo>
                <a:lnTo>
                  <a:pt x="2" y="17"/>
                </a:lnTo>
                <a:lnTo>
                  <a:pt x="5" y="14"/>
                </a:lnTo>
                <a:lnTo>
                  <a:pt x="6" y="10"/>
                </a:lnTo>
                <a:lnTo>
                  <a:pt x="7" y="7"/>
                </a:lnTo>
                <a:lnTo>
                  <a:pt x="8" y="3"/>
                </a:lnTo>
                <a:lnTo>
                  <a:pt x="9" y="0"/>
                </a:lnTo>
                <a:lnTo>
                  <a:pt x="14" y="0"/>
                </a:lnTo>
                <a:lnTo>
                  <a:pt x="18" y="0"/>
                </a:lnTo>
                <a:lnTo>
                  <a:pt x="23" y="0"/>
                </a:lnTo>
                <a:lnTo>
                  <a:pt x="28" y="1"/>
                </a:lnTo>
                <a:lnTo>
                  <a:pt x="32" y="1"/>
                </a:lnTo>
                <a:lnTo>
                  <a:pt x="37" y="1"/>
                </a:lnTo>
                <a:lnTo>
                  <a:pt x="40" y="2"/>
                </a:lnTo>
                <a:lnTo>
                  <a:pt x="45" y="3"/>
                </a:lnTo>
                <a:lnTo>
                  <a:pt x="48" y="6"/>
                </a:lnTo>
                <a:lnTo>
                  <a:pt x="51" y="9"/>
                </a:lnTo>
                <a:lnTo>
                  <a:pt x="53" y="14"/>
                </a:lnTo>
                <a:lnTo>
                  <a:pt x="55" y="2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3" name="Freeform 85"/>
          <p:cNvSpPr>
            <a:spLocks/>
          </p:cNvSpPr>
          <p:nvPr/>
        </p:nvSpPr>
        <p:spPr bwMode="auto">
          <a:xfrm>
            <a:off x="8059738" y="4916488"/>
            <a:ext cx="93662" cy="144462"/>
          </a:xfrm>
          <a:custGeom>
            <a:avLst/>
            <a:gdLst>
              <a:gd name="T0" fmla="*/ 119 w 119"/>
              <a:gd name="T1" fmla="*/ 41 h 183"/>
              <a:gd name="T2" fmla="*/ 115 w 119"/>
              <a:gd name="T3" fmla="*/ 53 h 183"/>
              <a:gd name="T4" fmla="*/ 113 w 119"/>
              <a:gd name="T5" fmla="*/ 66 h 183"/>
              <a:gd name="T6" fmla="*/ 109 w 119"/>
              <a:gd name="T7" fmla="*/ 78 h 183"/>
              <a:gd name="T8" fmla="*/ 107 w 119"/>
              <a:gd name="T9" fmla="*/ 91 h 183"/>
              <a:gd name="T10" fmla="*/ 104 w 119"/>
              <a:gd name="T11" fmla="*/ 103 h 183"/>
              <a:gd name="T12" fmla="*/ 99 w 119"/>
              <a:gd name="T13" fmla="*/ 116 h 183"/>
              <a:gd name="T14" fmla="*/ 96 w 119"/>
              <a:gd name="T15" fmla="*/ 129 h 183"/>
              <a:gd name="T16" fmla="*/ 91 w 119"/>
              <a:gd name="T17" fmla="*/ 140 h 183"/>
              <a:gd name="T18" fmla="*/ 86 w 119"/>
              <a:gd name="T19" fmla="*/ 152 h 183"/>
              <a:gd name="T20" fmla="*/ 82 w 119"/>
              <a:gd name="T21" fmla="*/ 162 h 183"/>
              <a:gd name="T22" fmla="*/ 77 w 119"/>
              <a:gd name="T23" fmla="*/ 172 h 183"/>
              <a:gd name="T24" fmla="*/ 73 w 119"/>
              <a:gd name="T25" fmla="*/ 183 h 183"/>
              <a:gd name="T26" fmla="*/ 55 w 119"/>
              <a:gd name="T27" fmla="*/ 173 h 183"/>
              <a:gd name="T28" fmla="*/ 42 w 119"/>
              <a:gd name="T29" fmla="*/ 163 h 183"/>
              <a:gd name="T30" fmla="*/ 32 w 119"/>
              <a:gd name="T31" fmla="*/ 152 h 183"/>
              <a:gd name="T32" fmla="*/ 24 w 119"/>
              <a:gd name="T33" fmla="*/ 138 h 183"/>
              <a:gd name="T34" fmla="*/ 19 w 119"/>
              <a:gd name="T35" fmla="*/ 123 h 183"/>
              <a:gd name="T36" fmla="*/ 15 w 119"/>
              <a:gd name="T37" fmla="*/ 107 h 183"/>
              <a:gd name="T38" fmla="*/ 13 w 119"/>
              <a:gd name="T39" fmla="*/ 91 h 183"/>
              <a:gd name="T40" fmla="*/ 11 w 119"/>
              <a:gd name="T41" fmla="*/ 74 h 183"/>
              <a:gd name="T42" fmla="*/ 8 w 119"/>
              <a:gd name="T43" fmla="*/ 56 h 183"/>
              <a:gd name="T44" fmla="*/ 7 w 119"/>
              <a:gd name="T45" fmla="*/ 39 h 183"/>
              <a:gd name="T46" fmla="*/ 4 w 119"/>
              <a:gd name="T47" fmla="*/ 22 h 183"/>
              <a:gd name="T48" fmla="*/ 0 w 119"/>
              <a:gd name="T49" fmla="*/ 6 h 183"/>
              <a:gd name="T50" fmla="*/ 5 w 119"/>
              <a:gd name="T51" fmla="*/ 10 h 183"/>
              <a:gd name="T52" fmla="*/ 9 w 119"/>
              <a:gd name="T53" fmla="*/ 15 h 183"/>
              <a:gd name="T54" fmla="*/ 14 w 119"/>
              <a:gd name="T55" fmla="*/ 21 h 183"/>
              <a:gd name="T56" fmla="*/ 19 w 119"/>
              <a:gd name="T57" fmla="*/ 25 h 183"/>
              <a:gd name="T58" fmla="*/ 23 w 119"/>
              <a:gd name="T59" fmla="*/ 31 h 183"/>
              <a:gd name="T60" fmla="*/ 28 w 119"/>
              <a:gd name="T61" fmla="*/ 37 h 183"/>
              <a:gd name="T62" fmla="*/ 32 w 119"/>
              <a:gd name="T63" fmla="*/ 41 h 183"/>
              <a:gd name="T64" fmla="*/ 38 w 119"/>
              <a:gd name="T65" fmla="*/ 46 h 183"/>
              <a:gd name="T66" fmla="*/ 43 w 119"/>
              <a:gd name="T67" fmla="*/ 51 h 183"/>
              <a:gd name="T68" fmla="*/ 49 w 119"/>
              <a:gd name="T69" fmla="*/ 54 h 183"/>
              <a:gd name="T70" fmla="*/ 54 w 119"/>
              <a:gd name="T71" fmla="*/ 58 h 183"/>
              <a:gd name="T72" fmla="*/ 61 w 119"/>
              <a:gd name="T73" fmla="*/ 60 h 183"/>
              <a:gd name="T74" fmla="*/ 62 w 119"/>
              <a:gd name="T75" fmla="*/ 53 h 183"/>
              <a:gd name="T76" fmla="*/ 65 w 119"/>
              <a:gd name="T77" fmla="*/ 47 h 183"/>
              <a:gd name="T78" fmla="*/ 68 w 119"/>
              <a:gd name="T79" fmla="*/ 41 h 183"/>
              <a:gd name="T80" fmla="*/ 72 w 119"/>
              <a:gd name="T81" fmla="*/ 37 h 183"/>
              <a:gd name="T82" fmla="*/ 76 w 119"/>
              <a:gd name="T83" fmla="*/ 31 h 183"/>
              <a:gd name="T84" fmla="*/ 81 w 119"/>
              <a:gd name="T85" fmla="*/ 27 h 183"/>
              <a:gd name="T86" fmla="*/ 86 w 119"/>
              <a:gd name="T87" fmla="*/ 22 h 183"/>
              <a:gd name="T88" fmla="*/ 91 w 119"/>
              <a:gd name="T89" fmla="*/ 17 h 183"/>
              <a:gd name="T90" fmla="*/ 96 w 119"/>
              <a:gd name="T91" fmla="*/ 13 h 183"/>
              <a:gd name="T92" fmla="*/ 101 w 119"/>
              <a:gd name="T93" fmla="*/ 8 h 183"/>
              <a:gd name="T94" fmla="*/ 106 w 119"/>
              <a:gd name="T95" fmla="*/ 4 h 183"/>
              <a:gd name="T96" fmla="*/ 111 w 119"/>
              <a:gd name="T97" fmla="*/ 0 h 183"/>
              <a:gd name="T98" fmla="*/ 107 w 119"/>
              <a:gd name="T99" fmla="*/ 4 h 183"/>
              <a:gd name="T100" fmla="*/ 106 w 119"/>
              <a:gd name="T101" fmla="*/ 7 h 183"/>
              <a:gd name="T102" fmla="*/ 106 w 119"/>
              <a:gd name="T103" fmla="*/ 10 h 183"/>
              <a:gd name="T104" fmla="*/ 107 w 119"/>
              <a:gd name="T105" fmla="*/ 14 h 183"/>
              <a:gd name="T106" fmla="*/ 108 w 119"/>
              <a:gd name="T107" fmla="*/ 17 h 183"/>
              <a:gd name="T108" fmla="*/ 111 w 119"/>
              <a:gd name="T109" fmla="*/ 21 h 183"/>
              <a:gd name="T110" fmla="*/ 112 w 119"/>
              <a:gd name="T111" fmla="*/ 23 h 183"/>
              <a:gd name="T112" fmla="*/ 114 w 119"/>
              <a:gd name="T113" fmla="*/ 27 h 183"/>
              <a:gd name="T114" fmla="*/ 116 w 119"/>
              <a:gd name="T115" fmla="*/ 30 h 183"/>
              <a:gd name="T116" fmla="*/ 117 w 119"/>
              <a:gd name="T117" fmla="*/ 33 h 183"/>
              <a:gd name="T118" fmla="*/ 119 w 119"/>
              <a:gd name="T119" fmla="*/ 37 h 183"/>
              <a:gd name="T120" fmla="*/ 119 w 119"/>
              <a:gd name="T121" fmla="*/ 41 h 183"/>
              <a:gd name="T122" fmla="*/ 119 w 119"/>
              <a:gd name="T123" fmla="*/ 41 h 18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9"/>
              <a:gd name="T187" fmla="*/ 0 h 183"/>
              <a:gd name="T188" fmla="*/ 119 w 119"/>
              <a:gd name="T189" fmla="*/ 183 h 18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9" h="183">
                <a:moveTo>
                  <a:pt x="119" y="41"/>
                </a:moveTo>
                <a:lnTo>
                  <a:pt x="115" y="53"/>
                </a:lnTo>
                <a:lnTo>
                  <a:pt x="113" y="66"/>
                </a:lnTo>
                <a:lnTo>
                  <a:pt x="109" y="78"/>
                </a:lnTo>
                <a:lnTo>
                  <a:pt x="107" y="91"/>
                </a:lnTo>
                <a:lnTo>
                  <a:pt x="104" y="103"/>
                </a:lnTo>
                <a:lnTo>
                  <a:pt x="99" y="116"/>
                </a:lnTo>
                <a:lnTo>
                  <a:pt x="96" y="129"/>
                </a:lnTo>
                <a:lnTo>
                  <a:pt x="91" y="140"/>
                </a:lnTo>
                <a:lnTo>
                  <a:pt x="86" y="152"/>
                </a:lnTo>
                <a:lnTo>
                  <a:pt x="82" y="162"/>
                </a:lnTo>
                <a:lnTo>
                  <a:pt x="77" y="172"/>
                </a:lnTo>
                <a:lnTo>
                  <a:pt x="73" y="183"/>
                </a:lnTo>
                <a:lnTo>
                  <a:pt x="55" y="173"/>
                </a:lnTo>
                <a:lnTo>
                  <a:pt x="42" y="163"/>
                </a:lnTo>
                <a:lnTo>
                  <a:pt x="32" y="152"/>
                </a:lnTo>
                <a:lnTo>
                  <a:pt x="24" y="138"/>
                </a:lnTo>
                <a:lnTo>
                  <a:pt x="19" y="123"/>
                </a:lnTo>
                <a:lnTo>
                  <a:pt x="15" y="107"/>
                </a:lnTo>
                <a:lnTo>
                  <a:pt x="13" y="91"/>
                </a:lnTo>
                <a:lnTo>
                  <a:pt x="11" y="74"/>
                </a:lnTo>
                <a:lnTo>
                  <a:pt x="8" y="56"/>
                </a:lnTo>
                <a:lnTo>
                  <a:pt x="7" y="39"/>
                </a:lnTo>
                <a:lnTo>
                  <a:pt x="4" y="22"/>
                </a:lnTo>
                <a:lnTo>
                  <a:pt x="0" y="6"/>
                </a:lnTo>
                <a:lnTo>
                  <a:pt x="5" y="10"/>
                </a:lnTo>
                <a:lnTo>
                  <a:pt x="9" y="15"/>
                </a:lnTo>
                <a:lnTo>
                  <a:pt x="14" y="21"/>
                </a:lnTo>
                <a:lnTo>
                  <a:pt x="19" y="25"/>
                </a:lnTo>
                <a:lnTo>
                  <a:pt x="23" y="31"/>
                </a:lnTo>
                <a:lnTo>
                  <a:pt x="28" y="37"/>
                </a:lnTo>
                <a:lnTo>
                  <a:pt x="32" y="41"/>
                </a:lnTo>
                <a:lnTo>
                  <a:pt x="38" y="46"/>
                </a:lnTo>
                <a:lnTo>
                  <a:pt x="43" y="51"/>
                </a:lnTo>
                <a:lnTo>
                  <a:pt x="49" y="54"/>
                </a:lnTo>
                <a:lnTo>
                  <a:pt x="54" y="58"/>
                </a:lnTo>
                <a:lnTo>
                  <a:pt x="61" y="60"/>
                </a:lnTo>
                <a:lnTo>
                  <a:pt x="62" y="53"/>
                </a:lnTo>
                <a:lnTo>
                  <a:pt x="65" y="47"/>
                </a:lnTo>
                <a:lnTo>
                  <a:pt x="68" y="41"/>
                </a:lnTo>
                <a:lnTo>
                  <a:pt x="72" y="37"/>
                </a:lnTo>
                <a:lnTo>
                  <a:pt x="76" y="31"/>
                </a:lnTo>
                <a:lnTo>
                  <a:pt x="81" y="27"/>
                </a:lnTo>
                <a:lnTo>
                  <a:pt x="86" y="22"/>
                </a:lnTo>
                <a:lnTo>
                  <a:pt x="91" y="17"/>
                </a:lnTo>
                <a:lnTo>
                  <a:pt x="96" y="13"/>
                </a:lnTo>
                <a:lnTo>
                  <a:pt x="101" y="8"/>
                </a:lnTo>
                <a:lnTo>
                  <a:pt x="106" y="4"/>
                </a:lnTo>
                <a:lnTo>
                  <a:pt x="111" y="0"/>
                </a:lnTo>
                <a:lnTo>
                  <a:pt x="107" y="4"/>
                </a:lnTo>
                <a:lnTo>
                  <a:pt x="106" y="7"/>
                </a:lnTo>
                <a:lnTo>
                  <a:pt x="106" y="10"/>
                </a:lnTo>
                <a:lnTo>
                  <a:pt x="107" y="14"/>
                </a:lnTo>
                <a:lnTo>
                  <a:pt x="108" y="17"/>
                </a:lnTo>
                <a:lnTo>
                  <a:pt x="111" y="21"/>
                </a:lnTo>
                <a:lnTo>
                  <a:pt x="112" y="23"/>
                </a:lnTo>
                <a:lnTo>
                  <a:pt x="114" y="27"/>
                </a:lnTo>
                <a:lnTo>
                  <a:pt x="116" y="30"/>
                </a:lnTo>
                <a:lnTo>
                  <a:pt x="117" y="33"/>
                </a:lnTo>
                <a:lnTo>
                  <a:pt x="119" y="37"/>
                </a:lnTo>
                <a:lnTo>
                  <a:pt x="1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4" name="Freeform 86"/>
          <p:cNvSpPr>
            <a:spLocks/>
          </p:cNvSpPr>
          <p:nvPr/>
        </p:nvSpPr>
        <p:spPr bwMode="auto">
          <a:xfrm>
            <a:off x="7051675" y="4922839"/>
            <a:ext cx="1130300" cy="655637"/>
          </a:xfrm>
          <a:custGeom>
            <a:avLst/>
            <a:gdLst>
              <a:gd name="T0" fmla="*/ 985 w 1425"/>
              <a:gd name="T1" fmla="*/ 129 h 826"/>
              <a:gd name="T2" fmla="*/ 991 w 1425"/>
              <a:gd name="T3" fmla="*/ 126 h 826"/>
              <a:gd name="T4" fmla="*/ 995 w 1425"/>
              <a:gd name="T5" fmla="*/ 122 h 826"/>
              <a:gd name="T6" fmla="*/ 987 w 1425"/>
              <a:gd name="T7" fmla="*/ 108 h 826"/>
              <a:gd name="T8" fmla="*/ 973 w 1425"/>
              <a:gd name="T9" fmla="*/ 94 h 826"/>
              <a:gd name="T10" fmla="*/ 960 w 1425"/>
              <a:gd name="T11" fmla="*/ 78 h 826"/>
              <a:gd name="T12" fmla="*/ 1000 w 1425"/>
              <a:gd name="T13" fmla="*/ 66 h 826"/>
              <a:gd name="T14" fmla="*/ 1058 w 1425"/>
              <a:gd name="T15" fmla="*/ 60 h 826"/>
              <a:gd name="T16" fmla="*/ 1117 w 1425"/>
              <a:gd name="T17" fmla="*/ 59 h 826"/>
              <a:gd name="T18" fmla="*/ 1226 w 1425"/>
              <a:gd name="T19" fmla="*/ 122 h 826"/>
              <a:gd name="T20" fmla="*/ 1346 w 1425"/>
              <a:gd name="T21" fmla="*/ 209 h 826"/>
              <a:gd name="T22" fmla="*/ 1420 w 1425"/>
              <a:gd name="T23" fmla="*/ 347 h 826"/>
              <a:gd name="T24" fmla="*/ 1425 w 1425"/>
              <a:gd name="T25" fmla="*/ 496 h 826"/>
              <a:gd name="T26" fmla="*/ 1409 w 1425"/>
              <a:gd name="T27" fmla="*/ 625 h 826"/>
              <a:gd name="T28" fmla="*/ 1364 w 1425"/>
              <a:gd name="T29" fmla="*/ 742 h 826"/>
              <a:gd name="T30" fmla="*/ 1348 w 1425"/>
              <a:gd name="T31" fmla="*/ 783 h 826"/>
              <a:gd name="T32" fmla="*/ 1338 w 1425"/>
              <a:gd name="T33" fmla="*/ 802 h 826"/>
              <a:gd name="T34" fmla="*/ 1325 w 1425"/>
              <a:gd name="T35" fmla="*/ 820 h 826"/>
              <a:gd name="T36" fmla="*/ 1266 w 1425"/>
              <a:gd name="T37" fmla="*/ 719 h 826"/>
              <a:gd name="T38" fmla="*/ 1152 w 1425"/>
              <a:gd name="T39" fmla="*/ 604 h 826"/>
              <a:gd name="T40" fmla="*/ 1007 w 1425"/>
              <a:gd name="T41" fmla="*/ 546 h 826"/>
              <a:gd name="T42" fmla="*/ 887 w 1425"/>
              <a:gd name="T43" fmla="*/ 539 h 826"/>
              <a:gd name="T44" fmla="*/ 779 w 1425"/>
              <a:gd name="T45" fmla="*/ 534 h 826"/>
              <a:gd name="T46" fmla="*/ 673 w 1425"/>
              <a:gd name="T47" fmla="*/ 535 h 826"/>
              <a:gd name="T48" fmla="*/ 568 w 1425"/>
              <a:gd name="T49" fmla="*/ 555 h 826"/>
              <a:gd name="T50" fmla="*/ 463 w 1425"/>
              <a:gd name="T51" fmla="*/ 589 h 826"/>
              <a:gd name="T52" fmla="*/ 392 w 1425"/>
              <a:gd name="T53" fmla="*/ 665 h 826"/>
              <a:gd name="T54" fmla="*/ 311 w 1425"/>
              <a:gd name="T55" fmla="*/ 733 h 826"/>
              <a:gd name="T56" fmla="*/ 199 w 1425"/>
              <a:gd name="T57" fmla="*/ 765 h 826"/>
              <a:gd name="T58" fmla="*/ 90 w 1425"/>
              <a:gd name="T59" fmla="*/ 749 h 826"/>
              <a:gd name="T60" fmla="*/ 72 w 1425"/>
              <a:gd name="T61" fmla="*/ 734 h 826"/>
              <a:gd name="T62" fmla="*/ 79 w 1425"/>
              <a:gd name="T63" fmla="*/ 732 h 826"/>
              <a:gd name="T64" fmla="*/ 83 w 1425"/>
              <a:gd name="T65" fmla="*/ 727 h 826"/>
              <a:gd name="T66" fmla="*/ 77 w 1425"/>
              <a:gd name="T67" fmla="*/ 716 h 826"/>
              <a:gd name="T68" fmla="*/ 58 w 1425"/>
              <a:gd name="T69" fmla="*/ 714 h 826"/>
              <a:gd name="T70" fmla="*/ 41 w 1425"/>
              <a:gd name="T71" fmla="*/ 712 h 826"/>
              <a:gd name="T72" fmla="*/ 21 w 1425"/>
              <a:gd name="T73" fmla="*/ 686 h 826"/>
              <a:gd name="T74" fmla="*/ 4 w 1425"/>
              <a:gd name="T75" fmla="*/ 642 h 826"/>
              <a:gd name="T76" fmla="*/ 2 w 1425"/>
              <a:gd name="T77" fmla="*/ 593 h 826"/>
              <a:gd name="T78" fmla="*/ 31 w 1425"/>
              <a:gd name="T79" fmla="*/ 524 h 826"/>
              <a:gd name="T80" fmla="*/ 110 w 1425"/>
              <a:gd name="T81" fmla="*/ 456 h 826"/>
              <a:gd name="T82" fmla="*/ 199 w 1425"/>
              <a:gd name="T83" fmla="*/ 393 h 826"/>
              <a:gd name="T84" fmla="*/ 312 w 1425"/>
              <a:gd name="T85" fmla="*/ 271 h 826"/>
              <a:gd name="T86" fmla="*/ 474 w 1425"/>
              <a:gd name="T87" fmla="*/ 100 h 826"/>
              <a:gd name="T88" fmla="*/ 674 w 1425"/>
              <a:gd name="T89" fmla="*/ 1 h 826"/>
              <a:gd name="T90" fmla="*/ 829 w 1425"/>
              <a:gd name="T91" fmla="*/ 19 h 826"/>
              <a:gd name="T92" fmla="*/ 894 w 1425"/>
              <a:gd name="T93" fmla="*/ 51 h 826"/>
              <a:gd name="T94" fmla="*/ 953 w 1425"/>
              <a:gd name="T95" fmla="*/ 99 h 8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25"/>
              <a:gd name="T145" fmla="*/ 0 h 826"/>
              <a:gd name="T146" fmla="*/ 1425 w 1425"/>
              <a:gd name="T147" fmla="*/ 826 h 82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25" h="826">
                <a:moveTo>
                  <a:pt x="979" y="129"/>
                </a:moveTo>
                <a:lnTo>
                  <a:pt x="982" y="129"/>
                </a:lnTo>
                <a:lnTo>
                  <a:pt x="984" y="129"/>
                </a:lnTo>
                <a:lnTo>
                  <a:pt x="985" y="129"/>
                </a:lnTo>
                <a:lnTo>
                  <a:pt x="986" y="129"/>
                </a:lnTo>
                <a:lnTo>
                  <a:pt x="989" y="128"/>
                </a:lnTo>
                <a:lnTo>
                  <a:pt x="990" y="128"/>
                </a:lnTo>
                <a:lnTo>
                  <a:pt x="991" y="126"/>
                </a:lnTo>
                <a:lnTo>
                  <a:pt x="992" y="125"/>
                </a:lnTo>
                <a:lnTo>
                  <a:pt x="993" y="124"/>
                </a:lnTo>
                <a:lnTo>
                  <a:pt x="994" y="123"/>
                </a:lnTo>
                <a:lnTo>
                  <a:pt x="995" y="122"/>
                </a:lnTo>
                <a:lnTo>
                  <a:pt x="995" y="121"/>
                </a:lnTo>
                <a:lnTo>
                  <a:pt x="993" y="116"/>
                </a:lnTo>
                <a:lnTo>
                  <a:pt x="991" y="113"/>
                </a:lnTo>
                <a:lnTo>
                  <a:pt x="987" y="108"/>
                </a:lnTo>
                <a:lnTo>
                  <a:pt x="984" y="105"/>
                </a:lnTo>
                <a:lnTo>
                  <a:pt x="981" y="101"/>
                </a:lnTo>
                <a:lnTo>
                  <a:pt x="977" y="98"/>
                </a:lnTo>
                <a:lnTo>
                  <a:pt x="973" y="94"/>
                </a:lnTo>
                <a:lnTo>
                  <a:pt x="969" y="90"/>
                </a:lnTo>
                <a:lnTo>
                  <a:pt x="966" y="86"/>
                </a:lnTo>
                <a:lnTo>
                  <a:pt x="963" y="83"/>
                </a:lnTo>
                <a:lnTo>
                  <a:pt x="960" y="78"/>
                </a:lnTo>
                <a:lnTo>
                  <a:pt x="958" y="75"/>
                </a:lnTo>
                <a:lnTo>
                  <a:pt x="973" y="70"/>
                </a:lnTo>
                <a:lnTo>
                  <a:pt x="986" y="68"/>
                </a:lnTo>
                <a:lnTo>
                  <a:pt x="1000" y="66"/>
                </a:lnTo>
                <a:lnTo>
                  <a:pt x="1015" y="63"/>
                </a:lnTo>
                <a:lnTo>
                  <a:pt x="1029" y="62"/>
                </a:lnTo>
                <a:lnTo>
                  <a:pt x="1043" y="61"/>
                </a:lnTo>
                <a:lnTo>
                  <a:pt x="1058" y="60"/>
                </a:lnTo>
                <a:lnTo>
                  <a:pt x="1072" y="60"/>
                </a:lnTo>
                <a:lnTo>
                  <a:pt x="1087" y="60"/>
                </a:lnTo>
                <a:lnTo>
                  <a:pt x="1102" y="59"/>
                </a:lnTo>
                <a:lnTo>
                  <a:pt x="1117" y="59"/>
                </a:lnTo>
                <a:lnTo>
                  <a:pt x="1133" y="60"/>
                </a:lnTo>
                <a:lnTo>
                  <a:pt x="1163" y="82"/>
                </a:lnTo>
                <a:lnTo>
                  <a:pt x="1194" y="101"/>
                </a:lnTo>
                <a:lnTo>
                  <a:pt x="1226" y="122"/>
                </a:lnTo>
                <a:lnTo>
                  <a:pt x="1257" y="141"/>
                </a:lnTo>
                <a:lnTo>
                  <a:pt x="1289" y="162"/>
                </a:lnTo>
                <a:lnTo>
                  <a:pt x="1318" y="184"/>
                </a:lnTo>
                <a:lnTo>
                  <a:pt x="1346" y="209"/>
                </a:lnTo>
                <a:lnTo>
                  <a:pt x="1370" y="237"/>
                </a:lnTo>
                <a:lnTo>
                  <a:pt x="1392" y="269"/>
                </a:lnTo>
                <a:lnTo>
                  <a:pt x="1408" y="306"/>
                </a:lnTo>
                <a:lnTo>
                  <a:pt x="1420" y="347"/>
                </a:lnTo>
                <a:lnTo>
                  <a:pt x="1425" y="396"/>
                </a:lnTo>
                <a:lnTo>
                  <a:pt x="1425" y="430"/>
                </a:lnTo>
                <a:lnTo>
                  <a:pt x="1425" y="463"/>
                </a:lnTo>
                <a:lnTo>
                  <a:pt x="1425" y="496"/>
                </a:lnTo>
                <a:lnTo>
                  <a:pt x="1423" y="530"/>
                </a:lnTo>
                <a:lnTo>
                  <a:pt x="1420" y="562"/>
                </a:lnTo>
                <a:lnTo>
                  <a:pt x="1415" y="594"/>
                </a:lnTo>
                <a:lnTo>
                  <a:pt x="1409" y="625"/>
                </a:lnTo>
                <a:lnTo>
                  <a:pt x="1401" y="656"/>
                </a:lnTo>
                <a:lnTo>
                  <a:pt x="1392" y="686"/>
                </a:lnTo>
                <a:lnTo>
                  <a:pt x="1379" y="714"/>
                </a:lnTo>
                <a:lnTo>
                  <a:pt x="1364" y="742"/>
                </a:lnTo>
                <a:lnTo>
                  <a:pt x="1348" y="768"/>
                </a:lnTo>
                <a:lnTo>
                  <a:pt x="1349" y="773"/>
                </a:lnTo>
                <a:lnTo>
                  <a:pt x="1349" y="778"/>
                </a:lnTo>
                <a:lnTo>
                  <a:pt x="1348" y="783"/>
                </a:lnTo>
                <a:lnTo>
                  <a:pt x="1347" y="788"/>
                </a:lnTo>
                <a:lnTo>
                  <a:pt x="1345" y="792"/>
                </a:lnTo>
                <a:lnTo>
                  <a:pt x="1341" y="797"/>
                </a:lnTo>
                <a:lnTo>
                  <a:pt x="1338" y="802"/>
                </a:lnTo>
                <a:lnTo>
                  <a:pt x="1334" y="806"/>
                </a:lnTo>
                <a:lnTo>
                  <a:pt x="1331" y="811"/>
                </a:lnTo>
                <a:lnTo>
                  <a:pt x="1329" y="815"/>
                </a:lnTo>
                <a:lnTo>
                  <a:pt x="1325" y="820"/>
                </a:lnTo>
                <a:lnTo>
                  <a:pt x="1324" y="826"/>
                </a:lnTo>
                <a:lnTo>
                  <a:pt x="1307" y="789"/>
                </a:lnTo>
                <a:lnTo>
                  <a:pt x="1286" y="753"/>
                </a:lnTo>
                <a:lnTo>
                  <a:pt x="1266" y="719"/>
                </a:lnTo>
                <a:lnTo>
                  <a:pt x="1240" y="687"/>
                </a:lnTo>
                <a:lnTo>
                  <a:pt x="1213" y="657"/>
                </a:lnTo>
                <a:lnTo>
                  <a:pt x="1184" y="629"/>
                </a:lnTo>
                <a:lnTo>
                  <a:pt x="1152" y="604"/>
                </a:lnTo>
                <a:lnTo>
                  <a:pt x="1118" y="583"/>
                </a:lnTo>
                <a:lnTo>
                  <a:pt x="1083" y="566"/>
                </a:lnTo>
                <a:lnTo>
                  <a:pt x="1046" y="554"/>
                </a:lnTo>
                <a:lnTo>
                  <a:pt x="1007" y="546"/>
                </a:lnTo>
                <a:lnTo>
                  <a:pt x="966" y="542"/>
                </a:lnTo>
                <a:lnTo>
                  <a:pt x="940" y="541"/>
                </a:lnTo>
                <a:lnTo>
                  <a:pt x="914" y="540"/>
                </a:lnTo>
                <a:lnTo>
                  <a:pt x="887" y="539"/>
                </a:lnTo>
                <a:lnTo>
                  <a:pt x="861" y="538"/>
                </a:lnTo>
                <a:lnTo>
                  <a:pt x="833" y="535"/>
                </a:lnTo>
                <a:lnTo>
                  <a:pt x="806" y="535"/>
                </a:lnTo>
                <a:lnTo>
                  <a:pt x="779" y="534"/>
                </a:lnTo>
                <a:lnTo>
                  <a:pt x="752" y="533"/>
                </a:lnTo>
                <a:lnTo>
                  <a:pt x="725" y="533"/>
                </a:lnTo>
                <a:lnTo>
                  <a:pt x="699" y="534"/>
                </a:lnTo>
                <a:lnTo>
                  <a:pt x="673" y="535"/>
                </a:lnTo>
                <a:lnTo>
                  <a:pt x="646" y="539"/>
                </a:lnTo>
                <a:lnTo>
                  <a:pt x="621" y="543"/>
                </a:lnTo>
                <a:lnTo>
                  <a:pt x="594" y="549"/>
                </a:lnTo>
                <a:lnTo>
                  <a:pt x="568" y="555"/>
                </a:lnTo>
                <a:lnTo>
                  <a:pt x="540" y="561"/>
                </a:lnTo>
                <a:lnTo>
                  <a:pt x="513" y="569"/>
                </a:lnTo>
                <a:lnTo>
                  <a:pt x="488" y="578"/>
                </a:lnTo>
                <a:lnTo>
                  <a:pt x="463" y="589"/>
                </a:lnTo>
                <a:lnTo>
                  <a:pt x="442" y="603"/>
                </a:lnTo>
                <a:lnTo>
                  <a:pt x="421" y="619"/>
                </a:lnTo>
                <a:lnTo>
                  <a:pt x="405" y="640"/>
                </a:lnTo>
                <a:lnTo>
                  <a:pt x="392" y="665"/>
                </a:lnTo>
                <a:lnTo>
                  <a:pt x="383" y="695"/>
                </a:lnTo>
                <a:lnTo>
                  <a:pt x="361" y="708"/>
                </a:lnTo>
                <a:lnTo>
                  <a:pt x="337" y="720"/>
                </a:lnTo>
                <a:lnTo>
                  <a:pt x="311" y="733"/>
                </a:lnTo>
                <a:lnTo>
                  <a:pt x="284" y="744"/>
                </a:lnTo>
                <a:lnTo>
                  <a:pt x="255" y="753"/>
                </a:lnTo>
                <a:lnTo>
                  <a:pt x="228" y="760"/>
                </a:lnTo>
                <a:lnTo>
                  <a:pt x="199" y="765"/>
                </a:lnTo>
                <a:lnTo>
                  <a:pt x="170" y="767"/>
                </a:lnTo>
                <a:lnTo>
                  <a:pt x="143" y="765"/>
                </a:lnTo>
                <a:lnTo>
                  <a:pt x="115" y="759"/>
                </a:lnTo>
                <a:lnTo>
                  <a:pt x="90" y="749"/>
                </a:lnTo>
                <a:lnTo>
                  <a:pt x="65" y="734"/>
                </a:lnTo>
                <a:lnTo>
                  <a:pt x="67" y="734"/>
                </a:lnTo>
                <a:lnTo>
                  <a:pt x="69" y="734"/>
                </a:lnTo>
                <a:lnTo>
                  <a:pt x="72" y="734"/>
                </a:lnTo>
                <a:lnTo>
                  <a:pt x="73" y="734"/>
                </a:lnTo>
                <a:lnTo>
                  <a:pt x="75" y="733"/>
                </a:lnTo>
                <a:lnTo>
                  <a:pt x="76" y="733"/>
                </a:lnTo>
                <a:lnTo>
                  <a:pt x="79" y="732"/>
                </a:lnTo>
                <a:lnTo>
                  <a:pt x="80" y="732"/>
                </a:lnTo>
                <a:lnTo>
                  <a:pt x="81" y="730"/>
                </a:lnTo>
                <a:lnTo>
                  <a:pt x="82" y="729"/>
                </a:lnTo>
                <a:lnTo>
                  <a:pt x="83" y="727"/>
                </a:lnTo>
                <a:lnTo>
                  <a:pt x="84" y="726"/>
                </a:lnTo>
                <a:lnTo>
                  <a:pt x="84" y="719"/>
                </a:lnTo>
                <a:lnTo>
                  <a:pt x="81" y="717"/>
                </a:lnTo>
                <a:lnTo>
                  <a:pt x="77" y="716"/>
                </a:lnTo>
                <a:lnTo>
                  <a:pt x="73" y="714"/>
                </a:lnTo>
                <a:lnTo>
                  <a:pt x="68" y="714"/>
                </a:lnTo>
                <a:lnTo>
                  <a:pt x="62" y="714"/>
                </a:lnTo>
                <a:lnTo>
                  <a:pt x="58" y="714"/>
                </a:lnTo>
                <a:lnTo>
                  <a:pt x="53" y="714"/>
                </a:lnTo>
                <a:lnTo>
                  <a:pt x="49" y="714"/>
                </a:lnTo>
                <a:lnTo>
                  <a:pt x="44" y="713"/>
                </a:lnTo>
                <a:lnTo>
                  <a:pt x="41" y="712"/>
                </a:lnTo>
                <a:lnTo>
                  <a:pt x="37" y="710"/>
                </a:lnTo>
                <a:lnTo>
                  <a:pt x="34" y="706"/>
                </a:lnTo>
                <a:lnTo>
                  <a:pt x="28" y="696"/>
                </a:lnTo>
                <a:lnTo>
                  <a:pt x="21" y="686"/>
                </a:lnTo>
                <a:lnTo>
                  <a:pt x="16" y="675"/>
                </a:lnTo>
                <a:lnTo>
                  <a:pt x="12" y="664"/>
                </a:lnTo>
                <a:lnTo>
                  <a:pt x="7" y="654"/>
                </a:lnTo>
                <a:lnTo>
                  <a:pt x="4" y="642"/>
                </a:lnTo>
                <a:lnTo>
                  <a:pt x="2" y="629"/>
                </a:lnTo>
                <a:lnTo>
                  <a:pt x="0" y="618"/>
                </a:lnTo>
                <a:lnTo>
                  <a:pt x="0" y="605"/>
                </a:lnTo>
                <a:lnTo>
                  <a:pt x="2" y="593"/>
                </a:lnTo>
                <a:lnTo>
                  <a:pt x="4" y="580"/>
                </a:lnTo>
                <a:lnTo>
                  <a:pt x="7" y="569"/>
                </a:lnTo>
                <a:lnTo>
                  <a:pt x="18" y="544"/>
                </a:lnTo>
                <a:lnTo>
                  <a:pt x="31" y="524"/>
                </a:lnTo>
                <a:lnTo>
                  <a:pt x="48" y="504"/>
                </a:lnTo>
                <a:lnTo>
                  <a:pt x="66" y="487"/>
                </a:lnTo>
                <a:lnTo>
                  <a:pt x="87" y="471"/>
                </a:lnTo>
                <a:lnTo>
                  <a:pt x="110" y="456"/>
                </a:lnTo>
                <a:lnTo>
                  <a:pt x="131" y="441"/>
                </a:lnTo>
                <a:lnTo>
                  <a:pt x="154" y="425"/>
                </a:lnTo>
                <a:lnTo>
                  <a:pt x="177" y="410"/>
                </a:lnTo>
                <a:lnTo>
                  <a:pt x="199" y="393"/>
                </a:lnTo>
                <a:lnTo>
                  <a:pt x="220" y="374"/>
                </a:lnTo>
                <a:lnTo>
                  <a:pt x="237" y="355"/>
                </a:lnTo>
                <a:lnTo>
                  <a:pt x="274" y="315"/>
                </a:lnTo>
                <a:lnTo>
                  <a:pt x="312" y="271"/>
                </a:lnTo>
                <a:lnTo>
                  <a:pt x="350" y="228"/>
                </a:lnTo>
                <a:lnTo>
                  <a:pt x="390" y="183"/>
                </a:lnTo>
                <a:lnTo>
                  <a:pt x="431" y="140"/>
                </a:lnTo>
                <a:lnTo>
                  <a:pt x="474" y="100"/>
                </a:lnTo>
                <a:lnTo>
                  <a:pt x="520" y="66"/>
                </a:lnTo>
                <a:lnTo>
                  <a:pt x="568" y="36"/>
                </a:lnTo>
                <a:lnTo>
                  <a:pt x="619" y="14"/>
                </a:lnTo>
                <a:lnTo>
                  <a:pt x="674" y="1"/>
                </a:lnTo>
                <a:lnTo>
                  <a:pt x="731" y="0"/>
                </a:lnTo>
                <a:lnTo>
                  <a:pt x="793" y="10"/>
                </a:lnTo>
                <a:lnTo>
                  <a:pt x="812" y="14"/>
                </a:lnTo>
                <a:lnTo>
                  <a:pt x="829" y="19"/>
                </a:lnTo>
                <a:lnTo>
                  <a:pt x="846" y="25"/>
                </a:lnTo>
                <a:lnTo>
                  <a:pt x="862" y="32"/>
                </a:lnTo>
                <a:lnTo>
                  <a:pt x="878" y="40"/>
                </a:lnTo>
                <a:lnTo>
                  <a:pt x="894" y="51"/>
                </a:lnTo>
                <a:lnTo>
                  <a:pt x="909" y="61"/>
                </a:lnTo>
                <a:lnTo>
                  <a:pt x="924" y="72"/>
                </a:lnTo>
                <a:lnTo>
                  <a:pt x="939" y="85"/>
                </a:lnTo>
                <a:lnTo>
                  <a:pt x="953" y="99"/>
                </a:lnTo>
                <a:lnTo>
                  <a:pt x="967" y="113"/>
                </a:lnTo>
                <a:lnTo>
                  <a:pt x="979" y="129"/>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5" name="Freeform 87"/>
          <p:cNvSpPr>
            <a:spLocks/>
          </p:cNvSpPr>
          <p:nvPr/>
        </p:nvSpPr>
        <p:spPr bwMode="auto">
          <a:xfrm>
            <a:off x="7773988" y="4926013"/>
            <a:ext cx="152400" cy="38100"/>
          </a:xfrm>
          <a:custGeom>
            <a:avLst/>
            <a:gdLst>
              <a:gd name="T0" fmla="*/ 190 w 190"/>
              <a:gd name="T1" fmla="*/ 29 h 48"/>
              <a:gd name="T2" fmla="*/ 175 w 190"/>
              <a:gd name="T3" fmla="*/ 28 h 48"/>
              <a:gd name="T4" fmla="*/ 159 w 190"/>
              <a:gd name="T5" fmla="*/ 31 h 48"/>
              <a:gd name="T6" fmla="*/ 143 w 190"/>
              <a:gd name="T7" fmla="*/ 33 h 48"/>
              <a:gd name="T8" fmla="*/ 127 w 190"/>
              <a:gd name="T9" fmla="*/ 36 h 48"/>
              <a:gd name="T10" fmla="*/ 111 w 190"/>
              <a:gd name="T11" fmla="*/ 41 h 48"/>
              <a:gd name="T12" fmla="*/ 94 w 190"/>
              <a:gd name="T13" fmla="*/ 44 h 48"/>
              <a:gd name="T14" fmla="*/ 78 w 190"/>
              <a:gd name="T15" fmla="*/ 47 h 48"/>
              <a:gd name="T16" fmla="*/ 62 w 190"/>
              <a:gd name="T17" fmla="*/ 48 h 48"/>
              <a:gd name="T18" fmla="*/ 46 w 190"/>
              <a:gd name="T19" fmla="*/ 47 h 48"/>
              <a:gd name="T20" fmla="*/ 31 w 190"/>
              <a:gd name="T21" fmla="*/ 44 h 48"/>
              <a:gd name="T22" fmla="*/ 15 w 190"/>
              <a:gd name="T23" fmla="*/ 39 h 48"/>
              <a:gd name="T24" fmla="*/ 0 w 190"/>
              <a:gd name="T25" fmla="*/ 29 h 48"/>
              <a:gd name="T26" fmla="*/ 15 w 190"/>
              <a:gd name="T27" fmla="*/ 25 h 48"/>
              <a:gd name="T28" fmla="*/ 29 w 190"/>
              <a:gd name="T29" fmla="*/ 20 h 48"/>
              <a:gd name="T30" fmla="*/ 46 w 190"/>
              <a:gd name="T31" fmla="*/ 15 h 48"/>
              <a:gd name="T32" fmla="*/ 63 w 190"/>
              <a:gd name="T33" fmla="*/ 10 h 48"/>
              <a:gd name="T34" fmla="*/ 79 w 190"/>
              <a:gd name="T35" fmla="*/ 5 h 48"/>
              <a:gd name="T36" fmla="*/ 96 w 190"/>
              <a:gd name="T37" fmla="*/ 2 h 48"/>
              <a:gd name="T38" fmla="*/ 113 w 190"/>
              <a:gd name="T39" fmla="*/ 0 h 48"/>
              <a:gd name="T40" fmla="*/ 131 w 190"/>
              <a:gd name="T41" fmla="*/ 0 h 48"/>
              <a:gd name="T42" fmla="*/ 147 w 190"/>
              <a:gd name="T43" fmla="*/ 2 h 48"/>
              <a:gd name="T44" fmla="*/ 163 w 190"/>
              <a:gd name="T45" fmla="*/ 6 h 48"/>
              <a:gd name="T46" fmla="*/ 177 w 190"/>
              <a:gd name="T47" fmla="*/ 16 h 48"/>
              <a:gd name="T48" fmla="*/ 190 w 190"/>
              <a:gd name="T49" fmla="*/ 29 h 48"/>
              <a:gd name="T50" fmla="*/ 190 w 190"/>
              <a:gd name="T51" fmla="*/ 29 h 4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0"/>
              <a:gd name="T79" fmla="*/ 0 h 48"/>
              <a:gd name="T80" fmla="*/ 190 w 190"/>
              <a:gd name="T81" fmla="*/ 48 h 4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0" h="48">
                <a:moveTo>
                  <a:pt x="190" y="29"/>
                </a:moveTo>
                <a:lnTo>
                  <a:pt x="175" y="28"/>
                </a:lnTo>
                <a:lnTo>
                  <a:pt x="159" y="31"/>
                </a:lnTo>
                <a:lnTo>
                  <a:pt x="143" y="33"/>
                </a:lnTo>
                <a:lnTo>
                  <a:pt x="127" y="36"/>
                </a:lnTo>
                <a:lnTo>
                  <a:pt x="111" y="41"/>
                </a:lnTo>
                <a:lnTo>
                  <a:pt x="94" y="44"/>
                </a:lnTo>
                <a:lnTo>
                  <a:pt x="78" y="47"/>
                </a:lnTo>
                <a:lnTo>
                  <a:pt x="62" y="48"/>
                </a:lnTo>
                <a:lnTo>
                  <a:pt x="46" y="47"/>
                </a:lnTo>
                <a:lnTo>
                  <a:pt x="31" y="44"/>
                </a:lnTo>
                <a:lnTo>
                  <a:pt x="15" y="39"/>
                </a:lnTo>
                <a:lnTo>
                  <a:pt x="0" y="29"/>
                </a:lnTo>
                <a:lnTo>
                  <a:pt x="15" y="25"/>
                </a:lnTo>
                <a:lnTo>
                  <a:pt x="29" y="20"/>
                </a:lnTo>
                <a:lnTo>
                  <a:pt x="46" y="15"/>
                </a:lnTo>
                <a:lnTo>
                  <a:pt x="63" y="10"/>
                </a:lnTo>
                <a:lnTo>
                  <a:pt x="79" y="5"/>
                </a:lnTo>
                <a:lnTo>
                  <a:pt x="96" y="2"/>
                </a:lnTo>
                <a:lnTo>
                  <a:pt x="113" y="0"/>
                </a:lnTo>
                <a:lnTo>
                  <a:pt x="131" y="0"/>
                </a:lnTo>
                <a:lnTo>
                  <a:pt x="147" y="2"/>
                </a:lnTo>
                <a:lnTo>
                  <a:pt x="163" y="6"/>
                </a:lnTo>
                <a:lnTo>
                  <a:pt x="177" y="16"/>
                </a:lnTo>
                <a:lnTo>
                  <a:pt x="19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6" name="Freeform 88"/>
          <p:cNvSpPr>
            <a:spLocks/>
          </p:cNvSpPr>
          <p:nvPr/>
        </p:nvSpPr>
        <p:spPr bwMode="auto">
          <a:xfrm>
            <a:off x="7332664" y="4943476"/>
            <a:ext cx="3175" cy="30163"/>
          </a:xfrm>
          <a:custGeom>
            <a:avLst/>
            <a:gdLst>
              <a:gd name="T0" fmla="*/ 0 w 4"/>
              <a:gd name="T1" fmla="*/ 0 h 38"/>
              <a:gd name="T2" fmla="*/ 4 w 4"/>
              <a:gd name="T3" fmla="*/ 0 h 38"/>
              <a:gd name="T4" fmla="*/ 4 w 4"/>
              <a:gd name="T5" fmla="*/ 38 h 38"/>
              <a:gd name="T6" fmla="*/ 0 w 4"/>
              <a:gd name="T7" fmla="*/ 38 h 38"/>
              <a:gd name="T8" fmla="*/ 0 w 4"/>
              <a:gd name="T9" fmla="*/ 0 h 38"/>
              <a:gd name="T10" fmla="*/ 0 w 4"/>
              <a:gd name="T11" fmla="*/ 0 h 38"/>
              <a:gd name="T12" fmla="*/ 0 60000 65536"/>
              <a:gd name="T13" fmla="*/ 0 60000 65536"/>
              <a:gd name="T14" fmla="*/ 0 60000 65536"/>
              <a:gd name="T15" fmla="*/ 0 60000 65536"/>
              <a:gd name="T16" fmla="*/ 0 60000 65536"/>
              <a:gd name="T17" fmla="*/ 0 60000 65536"/>
              <a:gd name="T18" fmla="*/ 0 w 4"/>
              <a:gd name="T19" fmla="*/ 0 h 38"/>
              <a:gd name="T20" fmla="*/ 4 w 4"/>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 h="38">
                <a:moveTo>
                  <a:pt x="0" y="0"/>
                </a:moveTo>
                <a:lnTo>
                  <a:pt x="4" y="0"/>
                </a:lnTo>
                <a:lnTo>
                  <a:pt x="4" y="38"/>
                </a:lnTo>
                <a:lnTo>
                  <a:pt x="0" y="3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7" name="Freeform 89"/>
          <p:cNvSpPr>
            <a:spLocks/>
          </p:cNvSpPr>
          <p:nvPr/>
        </p:nvSpPr>
        <p:spPr bwMode="auto">
          <a:xfrm>
            <a:off x="7285038" y="4949826"/>
            <a:ext cx="38100" cy="176213"/>
          </a:xfrm>
          <a:custGeom>
            <a:avLst/>
            <a:gdLst>
              <a:gd name="T0" fmla="*/ 49 w 49"/>
              <a:gd name="T1" fmla="*/ 165 h 222"/>
              <a:gd name="T2" fmla="*/ 0 w 49"/>
              <a:gd name="T3" fmla="*/ 222 h 222"/>
              <a:gd name="T4" fmla="*/ 31 w 49"/>
              <a:gd name="T5" fmla="*/ 0 h 222"/>
              <a:gd name="T6" fmla="*/ 39 w 49"/>
              <a:gd name="T7" fmla="*/ 0 h 222"/>
              <a:gd name="T8" fmla="*/ 49 w 49"/>
              <a:gd name="T9" fmla="*/ 165 h 222"/>
              <a:gd name="T10" fmla="*/ 49 w 49"/>
              <a:gd name="T11" fmla="*/ 165 h 222"/>
              <a:gd name="T12" fmla="*/ 0 60000 65536"/>
              <a:gd name="T13" fmla="*/ 0 60000 65536"/>
              <a:gd name="T14" fmla="*/ 0 60000 65536"/>
              <a:gd name="T15" fmla="*/ 0 60000 65536"/>
              <a:gd name="T16" fmla="*/ 0 60000 65536"/>
              <a:gd name="T17" fmla="*/ 0 60000 65536"/>
              <a:gd name="T18" fmla="*/ 0 w 49"/>
              <a:gd name="T19" fmla="*/ 0 h 222"/>
              <a:gd name="T20" fmla="*/ 49 w 49"/>
              <a:gd name="T21" fmla="*/ 222 h 222"/>
            </a:gdLst>
            <a:ahLst/>
            <a:cxnLst>
              <a:cxn ang="T12">
                <a:pos x="T0" y="T1"/>
              </a:cxn>
              <a:cxn ang="T13">
                <a:pos x="T2" y="T3"/>
              </a:cxn>
              <a:cxn ang="T14">
                <a:pos x="T4" y="T5"/>
              </a:cxn>
              <a:cxn ang="T15">
                <a:pos x="T6" y="T7"/>
              </a:cxn>
              <a:cxn ang="T16">
                <a:pos x="T8" y="T9"/>
              </a:cxn>
              <a:cxn ang="T17">
                <a:pos x="T10" y="T11"/>
              </a:cxn>
            </a:cxnLst>
            <a:rect l="T18" t="T19" r="T20" b="T21"/>
            <a:pathLst>
              <a:path w="49" h="222">
                <a:moveTo>
                  <a:pt x="49" y="165"/>
                </a:moveTo>
                <a:lnTo>
                  <a:pt x="0" y="222"/>
                </a:lnTo>
                <a:lnTo>
                  <a:pt x="31" y="0"/>
                </a:lnTo>
                <a:lnTo>
                  <a:pt x="39" y="0"/>
                </a:lnTo>
                <a:lnTo>
                  <a:pt x="49" y="165"/>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8" name="Freeform 90"/>
          <p:cNvSpPr>
            <a:spLocks/>
          </p:cNvSpPr>
          <p:nvPr/>
        </p:nvSpPr>
        <p:spPr bwMode="auto">
          <a:xfrm>
            <a:off x="7332663" y="4951413"/>
            <a:ext cx="82550" cy="112712"/>
          </a:xfrm>
          <a:custGeom>
            <a:avLst/>
            <a:gdLst>
              <a:gd name="T0" fmla="*/ 104 w 104"/>
              <a:gd name="T1" fmla="*/ 50 h 141"/>
              <a:gd name="T2" fmla="*/ 96 w 104"/>
              <a:gd name="T3" fmla="*/ 56 h 141"/>
              <a:gd name="T4" fmla="*/ 87 w 104"/>
              <a:gd name="T5" fmla="*/ 62 h 141"/>
              <a:gd name="T6" fmla="*/ 79 w 104"/>
              <a:gd name="T7" fmla="*/ 69 h 141"/>
              <a:gd name="T8" fmla="*/ 71 w 104"/>
              <a:gd name="T9" fmla="*/ 77 h 141"/>
              <a:gd name="T10" fmla="*/ 61 w 104"/>
              <a:gd name="T11" fmla="*/ 84 h 141"/>
              <a:gd name="T12" fmla="*/ 53 w 104"/>
              <a:gd name="T13" fmla="*/ 92 h 141"/>
              <a:gd name="T14" fmla="*/ 45 w 104"/>
              <a:gd name="T15" fmla="*/ 100 h 141"/>
              <a:gd name="T16" fmla="*/ 37 w 104"/>
              <a:gd name="T17" fmla="*/ 109 h 141"/>
              <a:gd name="T18" fmla="*/ 29 w 104"/>
              <a:gd name="T19" fmla="*/ 117 h 141"/>
              <a:gd name="T20" fmla="*/ 21 w 104"/>
              <a:gd name="T21" fmla="*/ 125 h 141"/>
              <a:gd name="T22" fmla="*/ 13 w 104"/>
              <a:gd name="T23" fmla="*/ 133 h 141"/>
              <a:gd name="T24" fmla="*/ 4 w 104"/>
              <a:gd name="T25" fmla="*/ 141 h 141"/>
              <a:gd name="T26" fmla="*/ 5 w 104"/>
              <a:gd name="T27" fmla="*/ 133 h 141"/>
              <a:gd name="T28" fmla="*/ 5 w 104"/>
              <a:gd name="T29" fmla="*/ 125 h 141"/>
              <a:gd name="T30" fmla="*/ 5 w 104"/>
              <a:gd name="T31" fmla="*/ 118 h 141"/>
              <a:gd name="T32" fmla="*/ 5 w 104"/>
              <a:gd name="T33" fmla="*/ 110 h 141"/>
              <a:gd name="T34" fmla="*/ 6 w 104"/>
              <a:gd name="T35" fmla="*/ 102 h 141"/>
              <a:gd name="T36" fmla="*/ 6 w 104"/>
              <a:gd name="T37" fmla="*/ 94 h 141"/>
              <a:gd name="T38" fmla="*/ 5 w 104"/>
              <a:gd name="T39" fmla="*/ 86 h 141"/>
              <a:gd name="T40" fmla="*/ 5 w 104"/>
              <a:gd name="T41" fmla="*/ 78 h 141"/>
              <a:gd name="T42" fmla="*/ 5 w 104"/>
              <a:gd name="T43" fmla="*/ 70 h 141"/>
              <a:gd name="T44" fmla="*/ 4 w 104"/>
              <a:gd name="T45" fmla="*/ 62 h 141"/>
              <a:gd name="T46" fmla="*/ 3 w 104"/>
              <a:gd name="T47" fmla="*/ 54 h 141"/>
              <a:gd name="T48" fmla="*/ 0 w 104"/>
              <a:gd name="T49" fmla="*/ 46 h 141"/>
              <a:gd name="T50" fmla="*/ 9 w 104"/>
              <a:gd name="T51" fmla="*/ 54 h 141"/>
              <a:gd name="T52" fmla="*/ 94 w 104"/>
              <a:gd name="T53" fmla="*/ 0 h 141"/>
              <a:gd name="T54" fmla="*/ 104 w 104"/>
              <a:gd name="T55" fmla="*/ 50 h 141"/>
              <a:gd name="T56" fmla="*/ 104 w 104"/>
              <a:gd name="T57" fmla="*/ 50 h 1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4"/>
              <a:gd name="T88" fmla="*/ 0 h 141"/>
              <a:gd name="T89" fmla="*/ 104 w 104"/>
              <a:gd name="T90" fmla="*/ 141 h 14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4" h="141">
                <a:moveTo>
                  <a:pt x="104" y="50"/>
                </a:moveTo>
                <a:lnTo>
                  <a:pt x="96" y="56"/>
                </a:lnTo>
                <a:lnTo>
                  <a:pt x="87" y="62"/>
                </a:lnTo>
                <a:lnTo>
                  <a:pt x="79" y="69"/>
                </a:lnTo>
                <a:lnTo>
                  <a:pt x="71" y="77"/>
                </a:lnTo>
                <a:lnTo>
                  <a:pt x="61" y="84"/>
                </a:lnTo>
                <a:lnTo>
                  <a:pt x="53" y="92"/>
                </a:lnTo>
                <a:lnTo>
                  <a:pt x="45" y="100"/>
                </a:lnTo>
                <a:lnTo>
                  <a:pt x="37" y="109"/>
                </a:lnTo>
                <a:lnTo>
                  <a:pt x="29" y="117"/>
                </a:lnTo>
                <a:lnTo>
                  <a:pt x="21" y="125"/>
                </a:lnTo>
                <a:lnTo>
                  <a:pt x="13" y="133"/>
                </a:lnTo>
                <a:lnTo>
                  <a:pt x="4" y="141"/>
                </a:lnTo>
                <a:lnTo>
                  <a:pt x="5" y="133"/>
                </a:lnTo>
                <a:lnTo>
                  <a:pt x="5" y="125"/>
                </a:lnTo>
                <a:lnTo>
                  <a:pt x="5" y="118"/>
                </a:lnTo>
                <a:lnTo>
                  <a:pt x="5" y="110"/>
                </a:lnTo>
                <a:lnTo>
                  <a:pt x="6" y="102"/>
                </a:lnTo>
                <a:lnTo>
                  <a:pt x="6" y="94"/>
                </a:lnTo>
                <a:lnTo>
                  <a:pt x="5" y="86"/>
                </a:lnTo>
                <a:lnTo>
                  <a:pt x="5" y="78"/>
                </a:lnTo>
                <a:lnTo>
                  <a:pt x="5" y="70"/>
                </a:lnTo>
                <a:lnTo>
                  <a:pt x="4" y="62"/>
                </a:lnTo>
                <a:lnTo>
                  <a:pt x="3" y="54"/>
                </a:lnTo>
                <a:lnTo>
                  <a:pt x="0" y="46"/>
                </a:lnTo>
                <a:lnTo>
                  <a:pt x="9" y="54"/>
                </a:lnTo>
                <a:lnTo>
                  <a:pt x="94" y="0"/>
                </a:lnTo>
                <a:lnTo>
                  <a:pt x="104"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9" name="Freeform 91"/>
          <p:cNvSpPr>
            <a:spLocks/>
          </p:cNvSpPr>
          <p:nvPr/>
        </p:nvSpPr>
        <p:spPr bwMode="auto">
          <a:xfrm>
            <a:off x="8132763" y="4951413"/>
            <a:ext cx="55562" cy="138112"/>
          </a:xfrm>
          <a:custGeom>
            <a:avLst/>
            <a:gdLst>
              <a:gd name="T0" fmla="*/ 50 w 69"/>
              <a:gd name="T1" fmla="*/ 172 h 172"/>
              <a:gd name="T2" fmla="*/ 45 w 69"/>
              <a:gd name="T3" fmla="*/ 172 h 172"/>
              <a:gd name="T4" fmla="*/ 42 w 69"/>
              <a:gd name="T5" fmla="*/ 172 h 172"/>
              <a:gd name="T6" fmla="*/ 38 w 69"/>
              <a:gd name="T7" fmla="*/ 170 h 172"/>
              <a:gd name="T8" fmla="*/ 35 w 69"/>
              <a:gd name="T9" fmla="*/ 169 h 172"/>
              <a:gd name="T10" fmla="*/ 30 w 69"/>
              <a:gd name="T11" fmla="*/ 165 h 172"/>
              <a:gd name="T12" fmla="*/ 27 w 69"/>
              <a:gd name="T13" fmla="*/ 162 h 172"/>
              <a:gd name="T14" fmla="*/ 22 w 69"/>
              <a:gd name="T15" fmla="*/ 160 h 172"/>
              <a:gd name="T16" fmla="*/ 19 w 69"/>
              <a:gd name="T17" fmla="*/ 156 h 172"/>
              <a:gd name="T18" fmla="*/ 14 w 69"/>
              <a:gd name="T19" fmla="*/ 153 h 172"/>
              <a:gd name="T20" fmla="*/ 9 w 69"/>
              <a:gd name="T21" fmla="*/ 150 h 172"/>
              <a:gd name="T22" fmla="*/ 5 w 69"/>
              <a:gd name="T23" fmla="*/ 149 h 172"/>
              <a:gd name="T24" fmla="*/ 0 w 69"/>
              <a:gd name="T25" fmla="*/ 149 h 172"/>
              <a:gd name="T26" fmla="*/ 50 w 69"/>
              <a:gd name="T27" fmla="*/ 4 h 172"/>
              <a:gd name="T28" fmla="*/ 66 w 69"/>
              <a:gd name="T29" fmla="*/ 0 h 172"/>
              <a:gd name="T30" fmla="*/ 68 w 69"/>
              <a:gd name="T31" fmla="*/ 14 h 172"/>
              <a:gd name="T32" fmla="*/ 69 w 69"/>
              <a:gd name="T33" fmla="*/ 29 h 172"/>
              <a:gd name="T34" fmla="*/ 69 w 69"/>
              <a:gd name="T35" fmla="*/ 42 h 172"/>
              <a:gd name="T36" fmla="*/ 69 w 69"/>
              <a:gd name="T37" fmla="*/ 57 h 172"/>
              <a:gd name="T38" fmla="*/ 67 w 69"/>
              <a:gd name="T39" fmla="*/ 71 h 172"/>
              <a:gd name="T40" fmla="*/ 66 w 69"/>
              <a:gd name="T41" fmla="*/ 86 h 172"/>
              <a:gd name="T42" fmla="*/ 63 w 69"/>
              <a:gd name="T43" fmla="*/ 100 h 172"/>
              <a:gd name="T44" fmla="*/ 60 w 69"/>
              <a:gd name="T45" fmla="*/ 115 h 172"/>
              <a:gd name="T46" fmla="*/ 58 w 69"/>
              <a:gd name="T47" fmla="*/ 128 h 172"/>
              <a:gd name="T48" fmla="*/ 54 w 69"/>
              <a:gd name="T49" fmla="*/ 143 h 172"/>
              <a:gd name="T50" fmla="*/ 52 w 69"/>
              <a:gd name="T51" fmla="*/ 157 h 172"/>
              <a:gd name="T52" fmla="*/ 50 w 69"/>
              <a:gd name="T53" fmla="*/ 172 h 172"/>
              <a:gd name="T54" fmla="*/ 50 w 69"/>
              <a:gd name="T55" fmla="*/ 172 h 17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9"/>
              <a:gd name="T85" fmla="*/ 0 h 172"/>
              <a:gd name="T86" fmla="*/ 69 w 69"/>
              <a:gd name="T87" fmla="*/ 172 h 17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9" h="172">
                <a:moveTo>
                  <a:pt x="50" y="172"/>
                </a:moveTo>
                <a:lnTo>
                  <a:pt x="45" y="172"/>
                </a:lnTo>
                <a:lnTo>
                  <a:pt x="42" y="172"/>
                </a:lnTo>
                <a:lnTo>
                  <a:pt x="38" y="170"/>
                </a:lnTo>
                <a:lnTo>
                  <a:pt x="35" y="169"/>
                </a:lnTo>
                <a:lnTo>
                  <a:pt x="30" y="165"/>
                </a:lnTo>
                <a:lnTo>
                  <a:pt x="27" y="162"/>
                </a:lnTo>
                <a:lnTo>
                  <a:pt x="22" y="160"/>
                </a:lnTo>
                <a:lnTo>
                  <a:pt x="19" y="156"/>
                </a:lnTo>
                <a:lnTo>
                  <a:pt x="14" y="153"/>
                </a:lnTo>
                <a:lnTo>
                  <a:pt x="9" y="150"/>
                </a:lnTo>
                <a:lnTo>
                  <a:pt x="5" y="149"/>
                </a:lnTo>
                <a:lnTo>
                  <a:pt x="0" y="149"/>
                </a:lnTo>
                <a:lnTo>
                  <a:pt x="50" y="4"/>
                </a:lnTo>
                <a:lnTo>
                  <a:pt x="66" y="0"/>
                </a:lnTo>
                <a:lnTo>
                  <a:pt x="68" y="14"/>
                </a:lnTo>
                <a:lnTo>
                  <a:pt x="69" y="29"/>
                </a:lnTo>
                <a:lnTo>
                  <a:pt x="69" y="42"/>
                </a:lnTo>
                <a:lnTo>
                  <a:pt x="69" y="57"/>
                </a:lnTo>
                <a:lnTo>
                  <a:pt x="67" y="71"/>
                </a:lnTo>
                <a:lnTo>
                  <a:pt x="66" y="86"/>
                </a:lnTo>
                <a:lnTo>
                  <a:pt x="63" y="100"/>
                </a:lnTo>
                <a:lnTo>
                  <a:pt x="60" y="115"/>
                </a:lnTo>
                <a:lnTo>
                  <a:pt x="58" y="128"/>
                </a:lnTo>
                <a:lnTo>
                  <a:pt x="54" y="143"/>
                </a:lnTo>
                <a:lnTo>
                  <a:pt x="52" y="157"/>
                </a:lnTo>
                <a:lnTo>
                  <a:pt x="50" y="1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0" name="Freeform 92"/>
          <p:cNvSpPr>
            <a:spLocks/>
          </p:cNvSpPr>
          <p:nvPr/>
        </p:nvSpPr>
        <p:spPr bwMode="auto">
          <a:xfrm>
            <a:off x="8161339" y="5106988"/>
            <a:ext cx="134937" cy="334962"/>
          </a:xfrm>
          <a:custGeom>
            <a:avLst/>
            <a:gdLst>
              <a:gd name="T0" fmla="*/ 162 w 169"/>
              <a:gd name="T1" fmla="*/ 230 h 422"/>
              <a:gd name="T2" fmla="*/ 165 w 169"/>
              <a:gd name="T3" fmla="*/ 242 h 422"/>
              <a:gd name="T4" fmla="*/ 168 w 169"/>
              <a:gd name="T5" fmla="*/ 255 h 422"/>
              <a:gd name="T6" fmla="*/ 169 w 169"/>
              <a:gd name="T7" fmla="*/ 269 h 422"/>
              <a:gd name="T8" fmla="*/ 169 w 169"/>
              <a:gd name="T9" fmla="*/ 283 h 422"/>
              <a:gd name="T10" fmla="*/ 169 w 169"/>
              <a:gd name="T11" fmla="*/ 295 h 422"/>
              <a:gd name="T12" fmla="*/ 167 w 169"/>
              <a:gd name="T13" fmla="*/ 309 h 422"/>
              <a:gd name="T14" fmla="*/ 164 w 169"/>
              <a:gd name="T15" fmla="*/ 322 h 422"/>
              <a:gd name="T16" fmla="*/ 162 w 169"/>
              <a:gd name="T17" fmla="*/ 334 h 422"/>
              <a:gd name="T18" fmla="*/ 157 w 169"/>
              <a:gd name="T19" fmla="*/ 347 h 422"/>
              <a:gd name="T20" fmla="*/ 154 w 169"/>
              <a:gd name="T21" fmla="*/ 360 h 422"/>
              <a:gd name="T22" fmla="*/ 148 w 169"/>
              <a:gd name="T23" fmla="*/ 372 h 422"/>
              <a:gd name="T24" fmla="*/ 144 w 169"/>
              <a:gd name="T25" fmla="*/ 384 h 422"/>
              <a:gd name="T26" fmla="*/ 136 w 169"/>
              <a:gd name="T27" fmla="*/ 393 h 422"/>
              <a:gd name="T28" fmla="*/ 128 w 169"/>
              <a:gd name="T29" fmla="*/ 400 h 422"/>
              <a:gd name="T30" fmla="*/ 118 w 169"/>
              <a:gd name="T31" fmla="*/ 407 h 422"/>
              <a:gd name="T32" fmla="*/ 108 w 169"/>
              <a:gd name="T33" fmla="*/ 411 h 422"/>
              <a:gd name="T34" fmla="*/ 98 w 169"/>
              <a:gd name="T35" fmla="*/ 415 h 422"/>
              <a:gd name="T36" fmla="*/ 87 w 169"/>
              <a:gd name="T37" fmla="*/ 417 h 422"/>
              <a:gd name="T38" fmla="*/ 76 w 169"/>
              <a:gd name="T39" fmla="*/ 419 h 422"/>
              <a:gd name="T40" fmla="*/ 64 w 169"/>
              <a:gd name="T41" fmla="*/ 420 h 422"/>
              <a:gd name="T42" fmla="*/ 53 w 169"/>
              <a:gd name="T43" fmla="*/ 420 h 422"/>
              <a:gd name="T44" fmla="*/ 42 w 169"/>
              <a:gd name="T45" fmla="*/ 420 h 422"/>
              <a:gd name="T46" fmla="*/ 31 w 169"/>
              <a:gd name="T47" fmla="*/ 420 h 422"/>
              <a:gd name="T48" fmla="*/ 21 w 169"/>
              <a:gd name="T49" fmla="*/ 422 h 422"/>
              <a:gd name="T50" fmla="*/ 31 w 169"/>
              <a:gd name="T51" fmla="*/ 385 h 422"/>
              <a:gd name="T52" fmla="*/ 39 w 169"/>
              <a:gd name="T53" fmla="*/ 347 h 422"/>
              <a:gd name="T54" fmla="*/ 44 w 169"/>
              <a:gd name="T55" fmla="*/ 306 h 422"/>
              <a:gd name="T56" fmla="*/ 47 w 169"/>
              <a:gd name="T57" fmla="*/ 264 h 422"/>
              <a:gd name="T58" fmla="*/ 47 w 169"/>
              <a:gd name="T59" fmla="*/ 223 h 422"/>
              <a:gd name="T60" fmla="*/ 46 w 169"/>
              <a:gd name="T61" fmla="*/ 182 h 422"/>
              <a:gd name="T62" fmla="*/ 41 w 169"/>
              <a:gd name="T63" fmla="*/ 142 h 422"/>
              <a:gd name="T64" fmla="*/ 36 w 169"/>
              <a:gd name="T65" fmla="*/ 106 h 422"/>
              <a:gd name="T66" fmla="*/ 29 w 169"/>
              <a:gd name="T67" fmla="*/ 71 h 422"/>
              <a:gd name="T68" fmla="*/ 21 w 169"/>
              <a:gd name="T69" fmla="*/ 43 h 422"/>
              <a:gd name="T70" fmla="*/ 10 w 169"/>
              <a:gd name="T71" fmla="*/ 18 h 422"/>
              <a:gd name="T72" fmla="*/ 0 w 169"/>
              <a:gd name="T73" fmla="*/ 0 h 422"/>
              <a:gd name="T74" fmla="*/ 17 w 169"/>
              <a:gd name="T75" fmla="*/ 15 h 422"/>
              <a:gd name="T76" fmla="*/ 34 w 169"/>
              <a:gd name="T77" fmla="*/ 31 h 422"/>
              <a:gd name="T78" fmla="*/ 51 w 169"/>
              <a:gd name="T79" fmla="*/ 48 h 422"/>
              <a:gd name="T80" fmla="*/ 65 w 169"/>
              <a:gd name="T81" fmla="*/ 67 h 422"/>
              <a:gd name="T82" fmla="*/ 80 w 169"/>
              <a:gd name="T83" fmla="*/ 85 h 422"/>
              <a:gd name="T84" fmla="*/ 94 w 169"/>
              <a:gd name="T85" fmla="*/ 105 h 422"/>
              <a:gd name="T86" fmla="*/ 107 w 169"/>
              <a:gd name="T87" fmla="*/ 124 h 422"/>
              <a:gd name="T88" fmla="*/ 119 w 169"/>
              <a:gd name="T89" fmla="*/ 145 h 422"/>
              <a:gd name="T90" fmla="*/ 131 w 169"/>
              <a:gd name="T91" fmla="*/ 165 h 422"/>
              <a:gd name="T92" fmla="*/ 141 w 169"/>
              <a:gd name="T93" fmla="*/ 186 h 422"/>
              <a:gd name="T94" fmla="*/ 152 w 169"/>
              <a:gd name="T95" fmla="*/ 208 h 422"/>
              <a:gd name="T96" fmla="*/ 162 w 169"/>
              <a:gd name="T97" fmla="*/ 230 h 422"/>
              <a:gd name="T98" fmla="*/ 162 w 169"/>
              <a:gd name="T99" fmla="*/ 230 h 42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9"/>
              <a:gd name="T151" fmla="*/ 0 h 422"/>
              <a:gd name="T152" fmla="*/ 169 w 169"/>
              <a:gd name="T153" fmla="*/ 422 h 42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9" h="422">
                <a:moveTo>
                  <a:pt x="162" y="230"/>
                </a:moveTo>
                <a:lnTo>
                  <a:pt x="165" y="242"/>
                </a:lnTo>
                <a:lnTo>
                  <a:pt x="168" y="255"/>
                </a:lnTo>
                <a:lnTo>
                  <a:pt x="169" y="269"/>
                </a:lnTo>
                <a:lnTo>
                  <a:pt x="169" y="283"/>
                </a:lnTo>
                <a:lnTo>
                  <a:pt x="169" y="295"/>
                </a:lnTo>
                <a:lnTo>
                  <a:pt x="167" y="309"/>
                </a:lnTo>
                <a:lnTo>
                  <a:pt x="164" y="322"/>
                </a:lnTo>
                <a:lnTo>
                  <a:pt x="162" y="334"/>
                </a:lnTo>
                <a:lnTo>
                  <a:pt x="157" y="347"/>
                </a:lnTo>
                <a:lnTo>
                  <a:pt x="154" y="360"/>
                </a:lnTo>
                <a:lnTo>
                  <a:pt x="148" y="372"/>
                </a:lnTo>
                <a:lnTo>
                  <a:pt x="144" y="384"/>
                </a:lnTo>
                <a:lnTo>
                  <a:pt x="136" y="393"/>
                </a:lnTo>
                <a:lnTo>
                  <a:pt x="128" y="400"/>
                </a:lnTo>
                <a:lnTo>
                  <a:pt x="118" y="407"/>
                </a:lnTo>
                <a:lnTo>
                  <a:pt x="108" y="411"/>
                </a:lnTo>
                <a:lnTo>
                  <a:pt x="98" y="415"/>
                </a:lnTo>
                <a:lnTo>
                  <a:pt x="87" y="417"/>
                </a:lnTo>
                <a:lnTo>
                  <a:pt x="76" y="419"/>
                </a:lnTo>
                <a:lnTo>
                  <a:pt x="64" y="420"/>
                </a:lnTo>
                <a:lnTo>
                  <a:pt x="53" y="420"/>
                </a:lnTo>
                <a:lnTo>
                  <a:pt x="42" y="420"/>
                </a:lnTo>
                <a:lnTo>
                  <a:pt x="31" y="420"/>
                </a:lnTo>
                <a:lnTo>
                  <a:pt x="21" y="422"/>
                </a:lnTo>
                <a:lnTo>
                  <a:pt x="31" y="385"/>
                </a:lnTo>
                <a:lnTo>
                  <a:pt x="39" y="347"/>
                </a:lnTo>
                <a:lnTo>
                  <a:pt x="44" y="306"/>
                </a:lnTo>
                <a:lnTo>
                  <a:pt x="47" y="264"/>
                </a:lnTo>
                <a:lnTo>
                  <a:pt x="47" y="223"/>
                </a:lnTo>
                <a:lnTo>
                  <a:pt x="46" y="182"/>
                </a:lnTo>
                <a:lnTo>
                  <a:pt x="41" y="142"/>
                </a:lnTo>
                <a:lnTo>
                  <a:pt x="36" y="106"/>
                </a:lnTo>
                <a:lnTo>
                  <a:pt x="29" y="71"/>
                </a:lnTo>
                <a:lnTo>
                  <a:pt x="21" y="43"/>
                </a:lnTo>
                <a:lnTo>
                  <a:pt x="10" y="18"/>
                </a:lnTo>
                <a:lnTo>
                  <a:pt x="0" y="0"/>
                </a:lnTo>
                <a:lnTo>
                  <a:pt x="17" y="15"/>
                </a:lnTo>
                <a:lnTo>
                  <a:pt x="34" y="31"/>
                </a:lnTo>
                <a:lnTo>
                  <a:pt x="51" y="48"/>
                </a:lnTo>
                <a:lnTo>
                  <a:pt x="65" y="67"/>
                </a:lnTo>
                <a:lnTo>
                  <a:pt x="80" y="85"/>
                </a:lnTo>
                <a:lnTo>
                  <a:pt x="94" y="105"/>
                </a:lnTo>
                <a:lnTo>
                  <a:pt x="107" y="124"/>
                </a:lnTo>
                <a:lnTo>
                  <a:pt x="119" y="145"/>
                </a:lnTo>
                <a:lnTo>
                  <a:pt x="131" y="165"/>
                </a:lnTo>
                <a:lnTo>
                  <a:pt x="141" y="186"/>
                </a:lnTo>
                <a:lnTo>
                  <a:pt x="152" y="208"/>
                </a:lnTo>
                <a:lnTo>
                  <a:pt x="162" y="23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1" name="Freeform 93" descr="Madera"/>
          <p:cNvSpPr>
            <a:spLocks/>
          </p:cNvSpPr>
          <p:nvPr/>
        </p:nvSpPr>
        <p:spPr bwMode="auto">
          <a:xfrm>
            <a:off x="8232775" y="5159376"/>
            <a:ext cx="209550" cy="206375"/>
          </a:xfrm>
          <a:custGeom>
            <a:avLst/>
            <a:gdLst>
              <a:gd name="T0" fmla="*/ 266 w 266"/>
              <a:gd name="T1" fmla="*/ 0 h 260"/>
              <a:gd name="T2" fmla="*/ 251 w 266"/>
              <a:gd name="T3" fmla="*/ 18 h 260"/>
              <a:gd name="T4" fmla="*/ 236 w 266"/>
              <a:gd name="T5" fmla="*/ 36 h 260"/>
              <a:gd name="T6" fmla="*/ 222 w 266"/>
              <a:gd name="T7" fmla="*/ 56 h 260"/>
              <a:gd name="T8" fmla="*/ 207 w 266"/>
              <a:gd name="T9" fmla="*/ 75 h 260"/>
              <a:gd name="T10" fmla="*/ 195 w 266"/>
              <a:gd name="T11" fmla="*/ 95 h 260"/>
              <a:gd name="T12" fmla="*/ 182 w 266"/>
              <a:gd name="T13" fmla="*/ 116 h 260"/>
              <a:gd name="T14" fmla="*/ 172 w 266"/>
              <a:gd name="T15" fmla="*/ 136 h 260"/>
              <a:gd name="T16" fmla="*/ 162 w 266"/>
              <a:gd name="T17" fmla="*/ 158 h 260"/>
              <a:gd name="T18" fmla="*/ 154 w 266"/>
              <a:gd name="T19" fmla="*/ 181 h 260"/>
              <a:gd name="T20" fmla="*/ 150 w 266"/>
              <a:gd name="T21" fmla="*/ 205 h 260"/>
              <a:gd name="T22" fmla="*/ 148 w 266"/>
              <a:gd name="T23" fmla="*/ 229 h 260"/>
              <a:gd name="T24" fmla="*/ 148 w 266"/>
              <a:gd name="T25" fmla="*/ 256 h 260"/>
              <a:gd name="T26" fmla="*/ 144 w 266"/>
              <a:gd name="T27" fmla="*/ 256 h 260"/>
              <a:gd name="T28" fmla="*/ 141 w 266"/>
              <a:gd name="T29" fmla="*/ 256 h 260"/>
              <a:gd name="T30" fmla="*/ 137 w 266"/>
              <a:gd name="T31" fmla="*/ 256 h 260"/>
              <a:gd name="T32" fmla="*/ 134 w 266"/>
              <a:gd name="T33" fmla="*/ 257 h 260"/>
              <a:gd name="T34" fmla="*/ 131 w 266"/>
              <a:gd name="T35" fmla="*/ 257 h 260"/>
              <a:gd name="T36" fmla="*/ 128 w 266"/>
              <a:gd name="T37" fmla="*/ 258 h 260"/>
              <a:gd name="T38" fmla="*/ 125 w 266"/>
              <a:gd name="T39" fmla="*/ 258 h 260"/>
              <a:gd name="T40" fmla="*/ 122 w 266"/>
              <a:gd name="T41" fmla="*/ 259 h 260"/>
              <a:gd name="T42" fmla="*/ 119 w 266"/>
              <a:gd name="T43" fmla="*/ 259 h 260"/>
              <a:gd name="T44" fmla="*/ 115 w 266"/>
              <a:gd name="T45" fmla="*/ 260 h 260"/>
              <a:gd name="T46" fmla="*/ 112 w 266"/>
              <a:gd name="T47" fmla="*/ 260 h 260"/>
              <a:gd name="T48" fmla="*/ 110 w 266"/>
              <a:gd name="T49" fmla="*/ 260 h 260"/>
              <a:gd name="T50" fmla="*/ 107 w 266"/>
              <a:gd name="T51" fmla="*/ 235 h 260"/>
              <a:gd name="T52" fmla="*/ 104 w 266"/>
              <a:gd name="T53" fmla="*/ 211 h 260"/>
              <a:gd name="T54" fmla="*/ 99 w 266"/>
              <a:gd name="T55" fmla="*/ 188 h 260"/>
              <a:gd name="T56" fmla="*/ 94 w 266"/>
              <a:gd name="T57" fmla="*/ 165 h 260"/>
              <a:gd name="T58" fmla="*/ 85 w 266"/>
              <a:gd name="T59" fmla="*/ 143 h 260"/>
              <a:gd name="T60" fmla="*/ 76 w 266"/>
              <a:gd name="T61" fmla="*/ 122 h 260"/>
              <a:gd name="T62" fmla="*/ 66 w 266"/>
              <a:gd name="T63" fmla="*/ 102 h 260"/>
              <a:gd name="T64" fmla="*/ 54 w 266"/>
              <a:gd name="T65" fmla="*/ 81 h 260"/>
              <a:gd name="T66" fmla="*/ 42 w 266"/>
              <a:gd name="T67" fmla="*/ 60 h 260"/>
              <a:gd name="T68" fmla="*/ 28 w 266"/>
              <a:gd name="T69" fmla="*/ 41 h 260"/>
              <a:gd name="T70" fmla="*/ 14 w 266"/>
              <a:gd name="T71" fmla="*/ 21 h 260"/>
              <a:gd name="T72" fmla="*/ 0 w 266"/>
              <a:gd name="T73" fmla="*/ 3 h 260"/>
              <a:gd name="T74" fmla="*/ 13 w 266"/>
              <a:gd name="T75" fmla="*/ 0 h 260"/>
              <a:gd name="T76" fmla="*/ 266 w 266"/>
              <a:gd name="T77" fmla="*/ 0 h 260"/>
              <a:gd name="T78" fmla="*/ 266 w 266"/>
              <a:gd name="T79" fmla="*/ 0 h 2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6"/>
              <a:gd name="T121" fmla="*/ 0 h 260"/>
              <a:gd name="T122" fmla="*/ 266 w 266"/>
              <a:gd name="T123" fmla="*/ 260 h 26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6" h="260">
                <a:moveTo>
                  <a:pt x="266" y="0"/>
                </a:moveTo>
                <a:lnTo>
                  <a:pt x="251" y="18"/>
                </a:lnTo>
                <a:lnTo>
                  <a:pt x="236" y="36"/>
                </a:lnTo>
                <a:lnTo>
                  <a:pt x="222" y="56"/>
                </a:lnTo>
                <a:lnTo>
                  <a:pt x="207" y="75"/>
                </a:lnTo>
                <a:lnTo>
                  <a:pt x="195" y="95"/>
                </a:lnTo>
                <a:lnTo>
                  <a:pt x="182" y="116"/>
                </a:lnTo>
                <a:lnTo>
                  <a:pt x="172" y="136"/>
                </a:lnTo>
                <a:lnTo>
                  <a:pt x="162" y="158"/>
                </a:lnTo>
                <a:lnTo>
                  <a:pt x="154" y="181"/>
                </a:lnTo>
                <a:lnTo>
                  <a:pt x="150" y="205"/>
                </a:lnTo>
                <a:lnTo>
                  <a:pt x="148" y="229"/>
                </a:lnTo>
                <a:lnTo>
                  <a:pt x="148" y="256"/>
                </a:lnTo>
                <a:lnTo>
                  <a:pt x="144" y="256"/>
                </a:lnTo>
                <a:lnTo>
                  <a:pt x="141" y="256"/>
                </a:lnTo>
                <a:lnTo>
                  <a:pt x="137" y="256"/>
                </a:lnTo>
                <a:lnTo>
                  <a:pt x="134" y="257"/>
                </a:lnTo>
                <a:lnTo>
                  <a:pt x="131" y="257"/>
                </a:lnTo>
                <a:lnTo>
                  <a:pt x="128" y="258"/>
                </a:lnTo>
                <a:lnTo>
                  <a:pt x="125" y="258"/>
                </a:lnTo>
                <a:lnTo>
                  <a:pt x="122" y="259"/>
                </a:lnTo>
                <a:lnTo>
                  <a:pt x="119" y="259"/>
                </a:lnTo>
                <a:lnTo>
                  <a:pt x="115" y="260"/>
                </a:lnTo>
                <a:lnTo>
                  <a:pt x="112" y="260"/>
                </a:lnTo>
                <a:lnTo>
                  <a:pt x="110" y="260"/>
                </a:lnTo>
                <a:lnTo>
                  <a:pt x="107" y="235"/>
                </a:lnTo>
                <a:lnTo>
                  <a:pt x="104" y="211"/>
                </a:lnTo>
                <a:lnTo>
                  <a:pt x="99" y="188"/>
                </a:lnTo>
                <a:lnTo>
                  <a:pt x="94" y="165"/>
                </a:lnTo>
                <a:lnTo>
                  <a:pt x="85" y="143"/>
                </a:lnTo>
                <a:lnTo>
                  <a:pt x="76" y="122"/>
                </a:lnTo>
                <a:lnTo>
                  <a:pt x="66" y="102"/>
                </a:lnTo>
                <a:lnTo>
                  <a:pt x="54" y="81"/>
                </a:lnTo>
                <a:lnTo>
                  <a:pt x="42" y="60"/>
                </a:lnTo>
                <a:lnTo>
                  <a:pt x="28" y="41"/>
                </a:lnTo>
                <a:lnTo>
                  <a:pt x="14" y="21"/>
                </a:lnTo>
                <a:lnTo>
                  <a:pt x="0" y="3"/>
                </a:lnTo>
                <a:lnTo>
                  <a:pt x="13" y="0"/>
                </a:lnTo>
                <a:lnTo>
                  <a:pt x="266"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2" name="Freeform 94" descr="Madera"/>
          <p:cNvSpPr>
            <a:spLocks/>
          </p:cNvSpPr>
          <p:nvPr/>
        </p:nvSpPr>
        <p:spPr bwMode="auto">
          <a:xfrm>
            <a:off x="6743700" y="5170489"/>
            <a:ext cx="501650" cy="134937"/>
          </a:xfrm>
          <a:custGeom>
            <a:avLst/>
            <a:gdLst>
              <a:gd name="T0" fmla="*/ 618 w 632"/>
              <a:gd name="T1" fmla="*/ 17 h 169"/>
              <a:gd name="T2" fmla="*/ 586 w 632"/>
              <a:gd name="T3" fmla="*/ 46 h 169"/>
              <a:gd name="T4" fmla="*/ 552 w 632"/>
              <a:gd name="T5" fmla="*/ 76 h 169"/>
              <a:gd name="T6" fmla="*/ 515 w 632"/>
              <a:gd name="T7" fmla="*/ 104 h 169"/>
              <a:gd name="T8" fmla="*/ 479 w 632"/>
              <a:gd name="T9" fmla="*/ 130 h 169"/>
              <a:gd name="T10" fmla="*/ 444 w 632"/>
              <a:gd name="T11" fmla="*/ 156 h 169"/>
              <a:gd name="T12" fmla="*/ 398 w 632"/>
              <a:gd name="T13" fmla="*/ 159 h 169"/>
              <a:gd name="T14" fmla="*/ 337 w 632"/>
              <a:gd name="T15" fmla="*/ 144 h 169"/>
              <a:gd name="T16" fmla="*/ 271 w 632"/>
              <a:gd name="T17" fmla="*/ 134 h 169"/>
              <a:gd name="T18" fmla="*/ 207 w 632"/>
              <a:gd name="T19" fmla="*/ 125 h 169"/>
              <a:gd name="T20" fmla="*/ 141 w 632"/>
              <a:gd name="T21" fmla="*/ 113 h 169"/>
              <a:gd name="T22" fmla="*/ 80 w 632"/>
              <a:gd name="T23" fmla="*/ 95 h 169"/>
              <a:gd name="T24" fmla="*/ 16 w 632"/>
              <a:gd name="T25" fmla="*/ 77 h 169"/>
              <a:gd name="T26" fmla="*/ 23 w 632"/>
              <a:gd name="T27" fmla="*/ 74 h 169"/>
              <a:gd name="T28" fmla="*/ 30 w 632"/>
              <a:gd name="T29" fmla="*/ 72 h 169"/>
              <a:gd name="T30" fmla="*/ 37 w 632"/>
              <a:gd name="T31" fmla="*/ 69 h 169"/>
              <a:gd name="T32" fmla="*/ 43 w 632"/>
              <a:gd name="T33" fmla="*/ 66 h 169"/>
              <a:gd name="T34" fmla="*/ 45 w 632"/>
              <a:gd name="T35" fmla="*/ 59 h 169"/>
              <a:gd name="T36" fmla="*/ 43 w 632"/>
              <a:gd name="T37" fmla="*/ 50 h 169"/>
              <a:gd name="T38" fmla="*/ 46 w 632"/>
              <a:gd name="T39" fmla="*/ 50 h 169"/>
              <a:gd name="T40" fmla="*/ 48 w 632"/>
              <a:gd name="T41" fmla="*/ 49 h 169"/>
              <a:gd name="T42" fmla="*/ 49 w 632"/>
              <a:gd name="T43" fmla="*/ 48 h 169"/>
              <a:gd name="T44" fmla="*/ 52 w 632"/>
              <a:gd name="T45" fmla="*/ 45 h 169"/>
              <a:gd name="T46" fmla="*/ 53 w 632"/>
              <a:gd name="T47" fmla="*/ 44 h 169"/>
              <a:gd name="T48" fmla="*/ 54 w 632"/>
              <a:gd name="T49" fmla="*/ 43 h 169"/>
              <a:gd name="T50" fmla="*/ 49 w 632"/>
              <a:gd name="T51" fmla="*/ 34 h 169"/>
              <a:gd name="T52" fmla="*/ 41 w 632"/>
              <a:gd name="T53" fmla="*/ 27 h 169"/>
              <a:gd name="T54" fmla="*/ 32 w 632"/>
              <a:gd name="T55" fmla="*/ 22 h 169"/>
              <a:gd name="T56" fmla="*/ 22 w 632"/>
              <a:gd name="T57" fmla="*/ 17 h 169"/>
              <a:gd name="T58" fmla="*/ 10 w 632"/>
              <a:gd name="T59" fmla="*/ 12 h 169"/>
              <a:gd name="T60" fmla="*/ 0 w 632"/>
              <a:gd name="T61" fmla="*/ 9 h 169"/>
              <a:gd name="T62" fmla="*/ 102 w 632"/>
              <a:gd name="T63" fmla="*/ 5 h 169"/>
              <a:gd name="T64" fmla="*/ 205 w 632"/>
              <a:gd name="T65" fmla="*/ 4 h 169"/>
              <a:gd name="T66" fmla="*/ 309 w 632"/>
              <a:gd name="T67" fmla="*/ 4 h 169"/>
              <a:gd name="T68" fmla="*/ 415 w 632"/>
              <a:gd name="T69" fmla="*/ 4 h 169"/>
              <a:gd name="T70" fmla="*/ 523 w 632"/>
              <a:gd name="T71" fmla="*/ 3 h 169"/>
              <a:gd name="T72" fmla="*/ 632 w 632"/>
              <a:gd name="T73" fmla="*/ 0 h 16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32"/>
              <a:gd name="T112" fmla="*/ 0 h 169"/>
              <a:gd name="T113" fmla="*/ 632 w 632"/>
              <a:gd name="T114" fmla="*/ 169 h 16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32" h="169">
                <a:moveTo>
                  <a:pt x="632" y="0"/>
                </a:moveTo>
                <a:lnTo>
                  <a:pt x="618" y="17"/>
                </a:lnTo>
                <a:lnTo>
                  <a:pt x="602" y="31"/>
                </a:lnTo>
                <a:lnTo>
                  <a:pt x="586" y="46"/>
                </a:lnTo>
                <a:lnTo>
                  <a:pt x="569" y="61"/>
                </a:lnTo>
                <a:lnTo>
                  <a:pt x="552" y="76"/>
                </a:lnTo>
                <a:lnTo>
                  <a:pt x="533" y="90"/>
                </a:lnTo>
                <a:lnTo>
                  <a:pt x="515" y="104"/>
                </a:lnTo>
                <a:lnTo>
                  <a:pt x="498" y="118"/>
                </a:lnTo>
                <a:lnTo>
                  <a:pt x="479" y="130"/>
                </a:lnTo>
                <a:lnTo>
                  <a:pt x="461" y="143"/>
                </a:lnTo>
                <a:lnTo>
                  <a:pt x="444" y="156"/>
                </a:lnTo>
                <a:lnTo>
                  <a:pt x="426" y="169"/>
                </a:lnTo>
                <a:lnTo>
                  <a:pt x="398" y="159"/>
                </a:lnTo>
                <a:lnTo>
                  <a:pt x="368" y="150"/>
                </a:lnTo>
                <a:lnTo>
                  <a:pt x="337" y="144"/>
                </a:lnTo>
                <a:lnTo>
                  <a:pt x="305" y="138"/>
                </a:lnTo>
                <a:lnTo>
                  <a:pt x="271" y="134"/>
                </a:lnTo>
                <a:lnTo>
                  <a:pt x="239" y="129"/>
                </a:lnTo>
                <a:lnTo>
                  <a:pt x="207" y="125"/>
                </a:lnTo>
                <a:lnTo>
                  <a:pt x="174" y="120"/>
                </a:lnTo>
                <a:lnTo>
                  <a:pt x="141" y="113"/>
                </a:lnTo>
                <a:lnTo>
                  <a:pt x="110" y="105"/>
                </a:lnTo>
                <a:lnTo>
                  <a:pt x="80" y="95"/>
                </a:lnTo>
                <a:lnTo>
                  <a:pt x="51" y="82"/>
                </a:lnTo>
                <a:lnTo>
                  <a:pt x="16" y="77"/>
                </a:lnTo>
                <a:lnTo>
                  <a:pt x="20" y="75"/>
                </a:lnTo>
                <a:lnTo>
                  <a:pt x="23" y="74"/>
                </a:lnTo>
                <a:lnTo>
                  <a:pt x="26" y="73"/>
                </a:lnTo>
                <a:lnTo>
                  <a:pt x="30" y="72"/>
                </a:lnTo>
                <a:lnTo>
                  <a:pt x="33" y="71"/>
                </a:lnTo>
                <a:lnTo>
                  <a:pt x="37" y="69"/>
                </a:lnTo>
                <a:lnTo>
                  <a:pt x="40" y="67"/>
                </a:lnTo>
                <a:lnTo>
                  <a:pt x="43" y="66"/>
                </a:lnTo>
                <a:lnTo>
                  <a:pt x="45" y="62"/>
                </a:lnTo>
                <a:lnTo>
                  <a:pt x="45" y="59"/>
                </a:lnTo>
                <a:lnTo>
                  <a:pt x="45" y="54"/>
                </a:lnTo>
                <a:lnTo>
                  <a:pt x="43" y="50"/>
                </a:lnTo>
                <a:lnTo>
                  <a:pt x="45" y="50"/>
                </a:lnTo>
                <a:lnTo>
                  <a:pt x="46" y="50"/>
                </a:lnTo>
                <a:lnTo>
                  <a:pt x="47" y="49"/>
                </a:lnTo>
                <a:lnTo>
                  <a:pt x="48" y="49"/>
                </a:lnTo>
                <a:lnTo>
                  <a:pt x="48" y="48"/>
                </a:lnTo>
                <a:lnTo>
                  <a:pt x="49" y="48"/>
                </a:lnTo>
                <a:lnTo>
                  <a:pt x="51" y="46"/>
                </a:lnTo>
                <a:lnTo>
                  <a:pt x="52" y="45"/>
                </a:lnTo>
                <a:lnTo>
                  <a:pt x="52" y="44"/>
                </a:lnTo>
                <a:lnTo>
                  <a:pt x="53" y="44"/>
                </a:lnTo>
                <a:lnTo>
                  <a:pt x="54" y="43"/>
                </a:lnTo>
                <a:lnTo>
                  <a:pt x="52" y="38"/>
                </a:lnTo>
                <a:lnTo>
                  <a:pt x="49" y="34"/>
                </a:lnTo>
                <a:lnTo>
                  <a:pt x="46" y="30"/>
                </a:lnTo>
                <a:lnTo>
                  <a:pt x="41" y="27"/>
                </a:lnTo>
                <a:lnTo>
                  <a:pt x="37" y="25"/>
                </a:lnTo>
                <a:lnTo>
                  <a:pt x="32" y="22"/>
                </a:lnTo>
                <a:lnTo>
                  <a:pt x="26" y="19"/>
                </a:lnTo>
                <a:lnTo>
                  <a:pt x="22" y="17"/>
                </a:lnTo>
                <a:lnTo>
                  <a:pt x="16" y="14"/>
                </a:lnTo>
                <a:lnTo>
                  <a:pt x="10" y="12"/>
                </a:lnTo>
                <a:lnTo>
                  <a:pt x="6" y="10"/>
                </a:lnTo>
                <a:lnTo>
                  <a:pt x="0" y="9"/>
                </a:lnTo>
                <a:lnTo>
                  <a:pt x="52" y="6"/>
                </a:lnTo>
                <a:lnTo>
                  <a:pt x="102" y="5"/>
                </a:lnTo>
                <a:lnTo>
                  <a:pt x="154" y="4"/>
                </a:lnTo>
                <a:lnTo>
                  <a:pt x="205" y="4"/>
                </a:lnTo>
                <a:lnTo>
                  <a:pt x="257" y="4"/>
                </a:lnTo>
                <a:lnTo>
                  <a:pt x="309" y="4"/>
                </a:lnTo>
                <a:lnTo>
                  <a:pt x="362" y="4"/>
                </a:lnTo>
                <a:lnTo>
                  <a:pt x="415" y="4"/>
                </a:lnTo>
                <a:lnTo>
                  <a:pt x="469" y="4"/>
                </a:lnTo>
                <a:lnTo>
                  <a:pt x="523" y="3"/>
                </a:lnTo>
                <a:lnTo>
                  <a:pt x="577" y="2"/>
                </a:lnTo>
                <a:lnTo>
                  <a:pt x="632"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3" name="Freeform 95"/>
          <p:cNvSpPr>
            <a:spLocks/>
          </p:cNvSpPr>
          <p:nvPr/>
        </p:nvSpPr>
        <p:spPr bwMode="auto">
          <a:xfrm>
            <a:off x="6529388" y="5192714"/>
            <a:ext cx="239712" cy="153987"/>
          </a:xfrm>
          <a:custGeom>
            <a:avLst/>
            <a:gdLst>
              <a:gd name="T0" fmla="*/ 301 w 301"/>
              <a:gd name="T1" fmla="*/ 18 h 194"/>
              <a:gd name="T2" fmla="*/ 282 w 301"/>
              <a:gd name="T3" fmla="*/ 29 h 194"/>
              <a:gd name="T4" fmla="*/ 260 w 301"/>
              <a:gd name="T5" fmla="*/ 40 h 194"/>
              <a:gd name="T6" fmla="*/ 239 w 301"/>
              <a:gd name="T7" fmla="*/ 52 h 194"/>
              <a:gd name="T8" fmla="*/ 217 w 301"/>
              <a:gd name="T9" fmla="*/ 64 h 194"/>
              <a:gd name="T10" fmla="*/ 195 w 301"/>
              <a:gd name="T11" fmla="*/ 77 h 194"/>
              <a:gd name="T12" fmla="*/ 175 w 301"/>
              <a:gd name="T13" fmla="*/ 90 h 194"/>
              <a:gd name="T14" fmla="*/ 154 w 301"/>
              <a:gd name="T15" fmla="*/ 103 h 194"/>
              <a:gd name="T16" fmla="*/ 133 w 301"/>
              <a:gd name="T17" fmla="*/ 117 h 194"/>
              <a:gd name="T18" fmla="*/ 114 w 301"/>
              <a:gd name="T19" fmla="*/ 131 h 194"/>
              <a:gd name="T20" fmla="*/ 94 w 301"/>
              <a:gd name="T21" fmla="*/ 147 h 194"/>
              <a:gd name="T22" fmla="*/ 76 w 301"/>
              <a:gd name="T23" fmla="*/ 162 h 194"/>
              <a:gd name="T24" fmla="*/ 59 w 301"/>
              <a:gd name="T25" fmla="*/ 179 h 194"/>
              <a:gd name="T26" fmla="*/ 56 w 301"/>
              <a:gd name="T27" fmla="*/ 183 h 194"/>
              <a:gd name="T28" fmla="*/ 52 w 301"/>
              <a:gd name="T29" fmla="*/ 185 h 194"/>
              <a:gd name="T30" fmla="*/ 48 w 301"/>
              <a:gd name="T31" fmla="*/ 188 h 194"/>
              <a:gd name="T32" fmla="*/ 44 w 301"/>
              <a:gd name="T33" fmla="*/ 190 h 194"/>
              <a:gd name="T34" fmla="*/ 38 w 301"/>
              <a:gd name="T35" fmla="*/ 192 h 194"/>
              <a:gd name="T36" fmla="*/ 33 w 301"/>
              <a:gd name="T37" fmla="*/ 193 h 194"/>
              <a:gd name="T38" fmla="*/ 28 w 301"/>
              <a:gd name="T39" fmla="*/ 194 h 194"/>
              <a:gd name="T40" fmla="*/ 22 w 301"/>
              <a:gd name="T41" fmla="*/ 194 h 194"/>
              <a:gd name="T42" fmla="*/ 17 w 301"/>
              <a:gd name="T43" fmla="*/ 194 h 194"/>
              <a:gd name="T44" fmla="*/ 12 w 301"/>
              <a:gd name="T45" fmla="*/ 193 h 194"/>
              <a:gd name="T46" fmla="*/ 7 w 301"/>
              <a:gd name="T47" fmla="*/ 192 h 194"/>
              <a:gd name="T48" fmla="*/ 1 w 301"/>
              <a:gd name="T49" fmla="*/ 191 h 194"/>
              <a:gd name="T50" fmla="*/ 0 w 301"/>
              <a:gd name="T51" fmla="*/ 185 h 194"/>
              <a:gd name="T52" fmla="*/ 0 w 301"/>
              <a:gd name="T53" fmla="*/ 181 h 194"/>
              <a:gd name="T54" fmla="*/ 1 w 301"/>
              <a:gd name="T55" fmla="*/ 178 h 194"/>
              <a:gd name="T56" fmla="*/ 4 w 301"/>
              <a:gd name="T57" fmla="*/ 175 h 194"/>
              <a:gd name="T58" fmla="*/ 7 w 301"/>
              <a:gd name="T59" fmla="*/ 172 h 194"/>
              <a:gd name="T60" fmla="*/ 10 w 301"/>
              <a:gd name="T61" fmla="*/ 170 h 194"/>
              <a:gd name="T62" fmla="*/ 15 w 301"/>
              <a:gd name="T63" fmla="*/ 167 h 194"/>
              <a:gd name="T64" fmla="*/ 20 w 301"/>
              <a:gd name="T65" fmla="*/ 164 h 194"/>
              <a:gd name="T66" fmla="*/ 24 w 301"/>
              <a:gd name="T67" fmla="*/ 162 h 194"/>
              <a:gd name="T68" fmla="*/ 28 w 301"/>
              <a:gd name="T69" fmla="*/ 160 h 194"/>
              <a:gd name="T70" fmla="*/ 31 w 301"/>
              <a:gd name="T71" fmla="*/ 156 h 194"/>
              <a:gd name="T72" fmla="*/ 32 w 301"/>
              <a:gd name="T73" fmla="*/ 153 h 194"/>
              <a:gd name="T74" fmla="*/ 53 w 301"/>
              <a:gd name="T75" fmla="*/ 138 h 194"/>
              <a:gd name="T76" fmla="*/ 73 w 301"/>
              <a:gd name="T77" fmla="*/ 119 h 194"/>
              <a:gd name="T78" fmla="*/ 93 w 301"/>
              <a:gd name="T79" fmla="*/ 100 h 194"/>
              <a:gd name="T80" fmla="*/ 114 w 301"/>
              <a:gd name="T81" fmla="*/ 79 h 194"/>
              <a:gd name="T82" fmla="*/ 135 w 301"/>
              <a:gd name="T83" fmla="*/ 59 h 194"/>
              <a:gd name="T84" fmla="*/ 155 w 301"/>
              <a:gd name="T85" fmla="*/ 39 h 194"/>
              <a:gd name="T86" fmla="*/ 177 w 301"/>
              <a:gd name="T87" fmla="*/ 23 h 194"/>
              <a:gd name="T88" fmla="*/ 200 w 301"/>
              <a:gd name="T89" fmla="*/ 10 h 194"/>
              <a:gd name="T90" fmla="*/ 224 w 301"/>
              <a:gd name="T91" fmla="*/ 2 h 194"/>
              <a:gd name="T92" fmla="*/ 248 w 301"/>
              <a:gd name="T93" fmla="*/ 0 h 194"/>
              <a:gd name="T94" fmla="*/ 275 w 301"/>
              <a:gd name="T95" fmla="*/ 5 h 194"/>
              <a:gd name="T96" fmla="*/ 301 w 301"/>
              <a:gd name="T97" fmla="*/ 18 h 194"/>
              <a:gd name="T98" fmla="*/ 301 w 301"/>
              <a:gd name="T99" fmla="*/ 18 h 1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01"/>
              <a:gd name="T151" fmla="*/ 0 h 194"/>
              <a:gd name="T152" fmla="*/ 301 w 301"/>
              <a:gd name="T153" fmla="*/ 194 h 19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01" h="194">
                <a:moveTo>
                  <a:pt x="301" y="18"/>
                </a:moveTo>
                <a:lnTo>
                  <a:pt x="282" y="29"/>
                </a:lnTo>
                <a:lnTo>
                  <a:pt x="260" y="40"/>
                </a:lnTo>
                <a:lnTo>
                  <a:pt x="239" y="52"/>
                </a:lnTo>
                <a:lnTo>
                  <a:pt x="217" y="64"/>
                </a:lnTo>
                <a:lnTo>
                  <a:pt x="195" y="77"/>
                </a:lnTo>
                <a:lnTo>
                  <a:pt x="175" y="90"/>
                </a:lnTo>
                <a:lnTo>
                  <a:pt x="154" y="103"/>
                </a:lnTo>
                <a:lnTo>
                  <a:pt x="133" y="117"/>
                </a:lnTo>
                <a:lnTo>
                  <a:pt x="114" y="131"/>
                </a:lnTo>
                <a:lnTo>
                  <a:pt x="94" y="147"/>
                </a:lnTo>
                <a:lnTo>
                  <a:pt x="76" y="162"/>
                </a:lnTo>
                <a:lnTo>
                  <a:pt x="59" y="179"/>
                </a:lnTo>
                <a:lnTo>
                  <a:pt x="56" y="183"/>
                </a:lnTo>
                <a:lnTo>
                  <a:pt x="52" y="185"/>
                </a:lnTo>
                <a:lnTo>
                  <a:pt x="48" y="188"/>
                </a:lnTo>
                <a:lnTo>
                  <a:pt x="44" y="190"/>
                </a:lnTo>
                <a:lnTo>
                  <a:pt x="38" y="192"/>
                </a:lnTo>
                <a:lnTo>
                  <a:pt x="33" y="193"/>
                </a:lnTo>
                <a:lnTo>
                  <a:pt x="28" y="194"/>
                </a:lnTo>
                <a:lnTo>
                  <a:pt x="22" y="194"/>
                </a:lnTo>
                <a:lnTo>
                  <a:pt x="17" y="194"/>
                </a:lnTo>
                <a:lnTo>
                  <a:pt x="12" y="193"/>
                </a:lnTo>
                <a:lnTo>
                  <a:pt x="7" y="192"/>
                </a:lnTo>
                <a:lnTo>
                  <a:pt x="1" y="191"/>
                </a:lnTo>
                <a:lnTo>
                  <a:pt x="0" y="185"/>
                </a:lnTo>
                <a:lnTo>
                  <a:pt x="0" y="181"/>
                </a:lnTo>
                <a:lnTo>
                  <a:pt x="1" y="178"/>
                </a:lnTo>
                <a:lnTo>
                  <a:pt x="4" y="175"/>
                </a:lnTo>
                <a:lnTo>
                  <a:pt x="7" y="172"/>
                </a:lnTo>
                <a:lnTo>
                  <a:pt x="10" y="170"/>
                </a:lnTo>
                <a:lnTo>
                  <a:pt x="15" y="167"/>
                </a:lnTo>
                <a:lnTo>
                  <a:pt x="20" y="164"/>
                </a:lnTo>
                <a:lnTo>
                  <a:pt x="24" y="162"/>
                </a:lnTo>
                <a:lnTo>
                  <a:pt x="28" y="160"/>
                </a:lnTo>
                <a:lnTo>
                  <a:pt x="31" y="156"/>
                </a:lnTo>
                <a:lnTo>
                  <a:pt x="32" y="153"/>
                </a:lnTo>
                <a:lnTo>
                  <a:pt x="53" y="138"/>
                </a:lnTo>
                <a:lnTo>
                  <a:pt x="73" y="119"/>
                </a:lnTo>
                <a:lnTo>
                  <a:pt x="93" y="100"/>
                </a:lnTo>
                <a:lnTo>
                  <a:pt x="114" y="79"/>
                </a:lnTo>
                <a:lnTo>
                  <a:pt x="135" y="59"/>
                </a:lnTo>
                <a:lnTo>
                  <a:pt x="155" y="39"/>
                </a:lnTo>
                <a:lnTo>
                  <a:pt x="177" y="23"/>
                </a:lnTo>
                <a:lnTo>
                  <a:pt x="200" y="10"/>
                </a:lnTo>
                <a:lnTo>
                  <a:pt x="224" y="2"/>
                </a:lnTo>
                <a:lnTo>
                  <a:pt x="248" y="0"/>
                </a:lnTo>
                <a:lnTo>
                  <a:pt x="275" y="5"/>
                </a:lnTo>
                <a:lnTo>
                  <a:pt x="30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4" name="Freeform 96"/>
          <p:cNvSpPr>
            <a:spLocks/>
          </p:cNvSpPr>
          <p:nvPr/>
        </p:nvSpPr>
        <p:spPr bwMode="auto">
          <a:xfrm>
            <a:off x="6624638" y="5249863"/>
            <a:ext cx="95250" cy="63500"/>
          </a:xfrm>
          <a:custGeom>
            <a:avLst/>
            <a:gdLst>
              <a:gd name="T0" fmla="*/ 0 w 118"/>
              <a:gd name="T1" fmla="*/ 81 h 81"/>
              <a:gd name="T2" fmla="*/ 8 w 118"/>
              <a:gd name="T3" fmla="*/ 73 h 81"/>
              <a:gd name="T4" fmla="*/ 15 w 118"/>
              <a:gd name="T5" fmla="*/ 65 h 81"/>
              <a:gd name="T6" fmla="*/ 23 w 118"/>
              <a:gd name="T7" fmla="*/ 58 h 81"/>
              <a:gd name="T8" fmla="*/ 32 w 118"/>
              <a:gd name="T9" fmla="*/ 51 h 81"/>
              <a:gd name="T10" fmla="*/ 41 w 118"/>
              <a:gd name="T11" fmla="*/ 44 h 81"/>
              <a:gd name="T12" fmla="*/ 50 w 118"/>
              <a:gd name="T13" fmla="*/ 38 h 81"/>
              <a:gd name="T14" fmla="*/ 61 w 118"/>
              <a:gd name="T15" fmla="*/ 33 h 81"/>
              <a:gd name="T16" fmla="*/ 71 w 118"/>
              <a:gd name="T17" fmla="*/ 27 h 81"/>
              <a:gd name="T18" fmla="*/ 80 w 118"/>
              <a:gd name="T19" fmla="*/ 20 h 81"/>
              <a:gd name="T20" fmla="*/ 91 w 118"/>
              <a:gd name="T21" fmla="*/ 14 h 81"/>
              <a:gd name="T22" fmla="*/ 101 w 118"/>
              <a:gd name="T23" fmla="*/ 8 h 81"/>
              <a:gd name="T24" fmla="*/ 110 w 118"/>
              <a:gd name="T25" fmla="*/ 4 h 81"/>
              <a:gd name="T26" fmla="*/ 118 w 118"/>
              <a:gd name="T27" fmla="*/ 0 h 81"/>
              <a:gd name="T28" fmla="*/ 0 w 118"/>
              <a:gd name="T29" fmla="*/ 81 h 81"/>
              <a:gd name="T30" fmla="*/ 0 w 118"/>
              <a:gd name="T31" fmla="*/ 81 h 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8"/>
              <a:gd name="T49" fmla="*/ 0 h 81"/>
              <a:gd name="T50" fmla="*/ 118 w 118"/>
              <a:gd name="T51" fmla="*/ 81 h 8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8" h="81">
                <a:moveTo>
                  <a:pt x="0" y="81"/>
                </a:moveTo>
                <a:lnTo>
                  <a:pt x="8" y="73"/>
                </a:lnTo>
                <a:lnTo>
                  <a:pt x="15" y="65"/>
                </a:lnTo>
                <a:lnTo>
                  <a:pt x="23" y="58"/>
                </a:lnTo>
                <a:lnTo>
                  <a:pt x="32" y="51"/>
                </a:lnTo>
                <a:lnTo>
                  <a:pt x="41" y="44"/>
                </a:lnTo>
                <a:lnTo>
                  <a:pt x="50" y="38"/>
                </a:lnTo>
                <a:lnTo>
                  <a:pt x="61" y="33"/>
                </a:lnTo>
                <a:lnTo>
                  <a:pt x="71" y="27"/>
                </a:lnTo>
                <a:lnTo>
                  <a:pt x="80" y="20"/>
                </a:lnTo>
                <a:lnTo>
                  <a:pt x="91" y="14"/>
                </a:lnTo>
                <a:lnTo>
                  <a:pt x="101" y="8"/>
                </a:lnTo>
                <a:lnTo>
                  <a:pt x="110" y="4"/>
                </a:lnTo>
                <a:lnTo>
                  <a:pt x="118" y="0"/>
                </a:lnTo>
                <a:lnTo>
                  <a:pt x="0"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5" name="Freeform 97"/>
          <p:cNvSpPr>
            <a:spLocks/>
          </p:cNvSpPr>
          <p:nvPr/>
        </p:nvSpPr>
        <p:spPr bwMode="auto">
          <a:xfrm>
            <a:off x="6630988" y="5249863"/>
            <a:ext cx="354012" cy="80962"/>
          </a:xfrm>
          <a:custGeom>
            <a:avLst/>
            <a:gdLst>
              <a:gd name="T0" fmla="*/ 301 w 445"/>
              <a:gd name="T1" fmla="*/ 36 h 104"/>
              <a:gd name="T2" fmla="*/ 285 w 445"/>
              <a:gd name="T3" fmla="*/ 38 h 104"/>
              <a:gd name="T4" fmla="*/ 269 w 445"/>
              <a:gd name="T5" fmla="*/ 39 h 104"/>
              <a:gd name="T6" fmla="*/ 253 w 445"/>
              <a:gd name="T7" fmla="*/ 42 h 104"/>
              <a:gd name="T8" fmla="*/ 238 w 445"/>
              <a:gd name="T9" fmla="*/ 44 h 104"/>
              <a:gd name="T10" fmla="*/ 222 w 445"/>
              <a:gd name="T11" fmla="*/ 47 h 104"/>
              <a:gd name="T12" fmla="*/ 223 w 445"/>
              <a:gd name="T13" fmla="*/ 52 h 104"/>
              <a:gd name="T14" fmla="*/ 243 w 445"/>
              <a:gd name="T15" fmla="*/ 53 h 104"/>
              <a:gd name="T16" fmla="*/ 266 w 445"/>
              <a:gd name="T17" fmla="*/ 54 h 104"/>
              <a:gd name="T18" fmla="*/ 292 w 445"/>
              <a:gd name="T19" fmla="*/ 54 h 104"/>
              <a:gd name="T20" fmla="*/ 318 w 445"/>
              <a:gd name="T21" fmla="*/ 53 h 104"/>
              <a:gd name="T22" fmla="*/ 343 w 445"/>
              <a:gd name="T23" fmla="*/ 53 h 104"/>
              <a:gd name="T24" fmla="*/ 443 w 445"/>
              <a:gd name="T25" fmla="*/ 74 h 104"/>
              <a:gd name="T26" fmla="*/ 443 w 445"/>
              <a:gd name="T27" fmla="*/ 83 h 104"/>
              <a:gd name="T28" fmla="*/ 438 w 445"/>
              <a:gd name="T29" fmla="*/ 89 h 104"/>
              <a:gd name="T30" fmla="*/ 430 w 445"/>
              <a:gd name="T31" fmla="*/ 92 h 104"/>
              <a:gd name="T32" fmla="*/ 419 w 445"/>
              <a:gd name="T33" fmla="*/ 93 h 104"/>
              <a:gd name="T34" fmla="*/ 410 w 445"/>
              <a:gd name="T35" fmla="*/ 94 h 104"/>
              <a:gd name="T36" fmla="*/ 402 w 445"/>
              <a:gd name="T37" fmla="*/ 98 h 104"/>
              <a:gd name="T38" fmla="*/ 347 w 445"/>
              <a:gd name="T39" fmla="*/ 97 h 104"/>
              <a:gd name="T40" fmla="*/ 289 w 445"/>
              <a:gd name="T41" fmla="*/ 97 h 104"/>
              <a:gd name="T42" fmla="*/ 232 w 445"/>
              <a:gd name="T43" fmla="*/ 99 h 104"/>
              <a:gd name="T44" fmla="*/ 172 w 445"/>
              <a:gd name="T45" fmla="*/ 100 h 104"/>
              <a:gd name="T46" fmla="*/ 112 w 445"/>
              <a:gd name="T47" fmla="*/ 102 h 104"/>
              <a:gd name="T48" fmla="*/ 49 w 445"/>
              <a:gd name="T49" fmla="*/ 104 h 104"/>
              <a:gd name="T50" fmla="*/ 42 w 445"/>
              <a:gd name="T51" fmla="*/ 98 h 104"/>
              <a:gd name="T52" fmla="*/ 35 w 445"/>
              <a:gd name="T53" fmla="*/ 97 h 104"/>
              <a:gd name="T54" fmla="*/ 26 w 445"/>
              <a:gd name="T55" fmla="*/ 97 h 104"/>
              <a:gd name="T56" fmla="*/ 17 w 445"/>
              <a:gd name="T57" fmla="*/ 99 h 104"/>
              <a:gd name="T58" fmla="*/ 9 w 445"/>
              <a:gd name="T59" fmla="*/ 100 h 104"/>
              <a:gd name="T60" fmla="*/ 0 w 445"/>
              <a:gd name="T61" fmla="*/ 100 h 104"/>
              <a:gd name="T62" fmla="*/ 33 w 445"/>
              <a:gd name="T63" fmla="*/ 75 h 104"/>
              <a:gd name="T64" fmla="*/ 69 w 445"/>
              <a:gd name="T65" fmla="*/ 46 h 104"/>
              <a:gd name="T66" fmla="*/ 108 w 445"/>
              <a:gd name="T67" fmla="*/ 21 h 104"/>
              <a:gd name="T68" fmla="*/ 149 w 445"/>
              <a:gd name="T69" fmla="*/ 4 h 104"/>
              <a:gd name="T70" fmla="*/ 194 w 445"/>
              <a:gd name="T71" fmla="*/ 0 h 104"/>
              <a:gd name="T72" fmla="*/ 240 w 445"/>
              <a:gd name="T73" fmla="*/ 16 h 104"/>
              <a:gd name="T74" fmla="*/ 251 w 445"/>
              <a:gd name="T75" fmla="*/ 20 h 104"/>
              <a:gd name="T76" fmla="*/ 263 w 445"/>
              <a:gd name="T77" fmla="*/ 23 h 104"/>
              <a:gd name="T78" fmla="*/ 274 w 445"/>
              <a:gd name="T79" fmla="*/ 28 h 104"/>
              <a:gd name="T80" fmla="*/ 286 w 445"/>
              <a:gd name="T81" fmla="*/ 30 h 104"/>
              <a:gd name="T82" fmla="*/ 297 w 445"/>
              <a:gd name="T83" fmla="*/ 34 h 104"/>
              <a:gd name="T84" fmla="*/ 309 w 445"/>
              <a:gd name="T85" fmla="*/ 36 h 1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45"/>
              <a:gd name="T130" fmla="*/ 0 h 104"/>
              <a:gd name="T131" fmla="*/ 445 w 445"/>
              <a:gd name="T132" fmla="*/ 104 h 1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45" h="104">
                <a:moveTo>
                  <a:pt x="309" y="36"/>
                </a:moveTo>
                <a:lnTo>
                  <a:pt x="301" y="36"/>
                </a:lnTo>
                <a:lnTo>
                  <a:pt x="293" y="37"/>
                </a:lnTo>
                <a:lnTo>
                  <a:pt x="285" y="38"/>
                </a:lnTo>
                <a:lnTo>
                  <a:pt x="277" y="39"/>
                </a:lnTo>
                <a:lnTo>
                  <a:pt x="269" y="39"/>
                </a:lnTo>
                <a:lnTo>
                  <a:pt x="261" y="40"/>
                </a:lnTo>
                <a:lnTo>
                  <a:pt x="253" y="42"/>
                </a:lnTo>
                <a:lnTo>
                  <a:pt x="245" y="43"/>
                </a:lnTo>
                <a:lnTo>
                  <a:pt x="238" y="44"/>
                </a:lnTo>
                <a:lnTo>
                  <a:pt x="230" y="46"/>
                </a:lnTo>
                <a:lnTo>
                  <a:pt x="222" y="47"/>
                </a:lnTo>
                <a:lnTo>
                  <a:pt x="214" y="51"/>
                </a:lnTo>
                <a:lnTo>
                  <a:pt x="223" y="52"/>
                </a:lnTo>
                <a:lnTo>
                  <a:pt x="232" y="53"/>
                </a:lnTo>
                <a:lnTo>
                  <a:pt x="243" y="53"/>
                </a:lnTo>
                <a:lnTo>
                  <a:pt x="255" y="54"/>
                </a:lnTo>
                <a:lnTo>
                  <a:pt x="266" y="54"/>
                </a:lnTo>
                <a:lnTo>
                  <a:pt x="279" y="54"/>
                </a:lnTo>
                <a:lnTo>
                  <a:pt x="292" y="54"/>
                </a:lnTo>
                <a:lnTo>
                  <a:pt x="305" y="54"/>
                </a:lnTo>
                <a:lnTo>
                  <a:pt x="318" y="53"/>
                </a:lnTo>
                <a:lnTo>
                  <a:pt x="331" y="53"/>
                </a:lnTo>
                <a:lnTo>
                  <a:pt x="343" y="53"/>
                </a:lnTo>
                <a:lnTo>
                  <a:pt x="355" y="54"/>
                </a:lnTo>
                <a:lnTo>
                  <a:pt x="443" y="74"/>
                </a:lnTo>
                <a:lnTo>
                  <a:pt x="445" y="78"/>
                </a:lnTo>
                <a:lnTo>
                  <a:pt x="443" y="83"/>
                </a:lnTo>
                <a:lnTo>
                  <a:pt x="441" y="86"/>
                </a:lnTo>
                <a:lnTo>
                  <a:pt x="438" y="89"/>
                </a:lnTo>
                <a:lnTo>
                  <a:pt x="434" y="91"/>
                </a:lnTo>
                <a:lnTo>
                  <a:pt x="430" y="92"/>
                </a:lnTo>
                <a:lnTo>
                  <a:pt x="425" y="92"/>
                </a:lnTo>
                <a:lnTo>
                  <a:pt x="419" y="93"/>
                </a:lnTo>
                <a:lnTo>
                  <a:pt x="415" y="93"/>
                </a:lnTo>
                <a:lnTo>
                  <a:pt x="410" y="94"/>
                </a:lnTo>
                <a:lnTo>
                  <a:pt x="407" y="96"/>
                </a:lnTo>
                <a:lnTo>
                  <a:pt x="402" y="98"/>
                </a:lnTo>
                <a:lnTo>
                  <a:pt x="374" y="97"/>
                </a:lnTo>
                <a:lnTo>
                  <a:pt x="347" y="97"/>
                </a:lnTo>
                <a:lnTo>
                  <a:pt x="318" y="97"/>
                </a:lnTo>
                <a:lnTo>
                  <a:pt x="289" y="97"/>
                </a:lnTo>
                <a:lnTo>
                  <a:pt x="261" y="98"/>
                </a:lnTo>
                <a:lnTo>
                  <a:pt x="232" y="99"/>
                </a:lnTo>
                <a:lnTo>
                  <a:pt x="202" y="99"/>
                </a:lnTo>
                <a:lnTo>
                  <a:pt x="172" y="100"/>
                </a:lnTo>
                <a:lnTo>
                  <a:pt x="142" y="101"/>
                </a:lnTo>
                <a:lnTo>
                  <a:pt x="112" y="102"/>
                </a:lnTo>
                <a:lnTo>
                  <a:pt x="81" y="102"/>
                </a:lnTo>
                <a:lnTo>
                  <a:pt x="49" y="104"/>
                </a:lnTo>
                <a:lnTo>
                  <a:pt x="47" y="100"/>
                </a:lnTo>
                <a:lnTo>
                  <a:pt x="42" y="98"/>
                </a:lnTo>
                <a:lnTo>
                  <a:pt x="39" y="97"/>
                </a:lnTo>
                <a:lnTo>
                  <a:pt x="35" y="97"/>
                </a:lnTo>
                <a:lnTo>
                  <a:pt x="31" y="97"/>
                </a:lnTo>
                <a:lnTo>
                  <a:pt x="26" y="97"/>
                </a:lnTo>
                <a:lnTo>
                  <a:pt x="22" y="98"/>
                </a:lnTo>
                <a:lnTo>
                  <a:pt x="17" y="99"/>
                </a:lnTo>
                <a:lnTo>
                  <a:pt x="14" y="99"/>
                </a:lnTo>
                <a:lnTo>
                  <a:pt x="9" y="100"/>
                </a:lnTo>
                <a:lnTo>
                  <a:pt x="4" y="100"/>
                </a:lnTo>
                <a:lnTo>
                  <a:pt x="0" y="100"/>
                </a:lnTo>
                <a:lnTo>
                  <a:pt x="16" y="88"/>
                </a:lnTo>
                <a:lnTo>
                  <a:pt x="33" y="75"/>
                </a:lnTo>
                <a:lnTo>
                  <a:pt x="50" y="60"/>
                </a:lnTo>
                <a:lnTo>
                  <a:pt x="69" y="46"/>
                </a:lnTo>
                <a:lnTo>
                  <a:pt x="88" y="34"/>
                </a:lnTo>
                <a:lnTo>
                  <a:pt x="108" y="21"/>
                </a:lnTo>
                <a:lnTo>
                  <a:pt x="129" y="11"/>
                </a:lnTo>
                <a:lnTo>
                  <a:pt x="149" y="4"/>
                </a:lnTo>
                <a:lnTo>
                  <a:pt x="171" y="0"/>
                </a:lnTo>
                <a:lnTo>
                  <a:pt x="194" y="0"/>
                </a:lnTo>
                <a:lnTo>
                  <a:pt x="217" y="5"/>
                </a:lnTo>
                <a:lnTo>
                  <a:pt x="240" y="16"/>
                </a:lnTo>
                <a:lnTo>
                  <a:pt x="246" y="17"/>
                </a:lnTo>
                <a:lnTo>
                  <a:pt x="251" y="20"/>
                </a:lnTo>
                <a:lnTo>
                  <a:pt x="257" y="22"/>
                </a:lnTo>
                <a:lnTo>
                  <a:pt x="263" y="23"/>
                </a:lnTo>
                <a:lnTo>
                  <a:pt x="269" y="26"/>
                </a:lnTo>
                <a:lnTo>
                  <a:pt x="274" y="28"/>
                </a:lnTo>
                <a:lnTo>
                  <a:pt x="280" y="29"/>
                </a:lnTo>
                <a:lnTo>
                  <a:pt x="286" y="30"/>
                </a:lnTo>
                <a:lnTo>
                  <a:pt x="292" y="32"/>
                </a:lnTo>
                <a:lnTo>
                  <a:pt x="297" y="34"/>
                </a:lnTo>
                <a:lnTo>
                  <a:pt x="303" y="35"/>
                </a:lnTo>
                <a:lnTo>
                  <a:pt x="309" y="36"/>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6" name="Freeform 98"/>
          <p:cNvSpPr>
            <a:spLocks/>
          </p:cNvSpPr>
          <p:nvPr/>
        </p:nvSpPr>
        <p:spPr bwMode="auto">
          <a:xfrm>
            <a:off x="6999288" y="5300663"/>
            <a:ext cx="57150" cy="25400"/>
          </a:xfrm>
          <a:custGeom>
            <a:avLst/>
            <a:gdLst>
              <a:gd name="T0" fmla="*/ 72 w 72"/>
              <a:gd name="T1" fmla="*/ 19 h 32"/>
              <a:gd name="T2" fmla="*/ 68 w 72"/>
              <a:gd name="T3" fmla="*/ 20 h 32"/>
              <a:gd name="T4" fmla="*/ 62 w 72"/>
              <a:gd name="T5" fmla="*/ 23 h 32"/>
              <a:gd name="T6" fmla="*/ 56 w 72"/>
              <a:gd name="T7" fmla="*/ 25 h 32"/>
              <a:gd name="T8" fmla="*/ 50 w 72"/>
              <a:gd name="T9" fmla="*/ 26 h 32"/>
              <a:gd name="T10" fmla="*/ 45 w 72"/>
              <a:gd name="T11" fmla="*/ 27 h 32"/>
              <a:gd name="T12" fmla="*/ 38 w 72"/>
              <a:gd name="T13" fmla="*/ 28 h 32"/>
              <a:gd name="T14" fmla="*/ 32 w 72"/>
              <a:gd name="T15" fmla="*/ 30 h 32"/>
              <a:gd name="T16" fmla="*/ 26 w 72"/>
              <a:gd name="T17" fmla="*/ 31 h 32"/>
              <a:gd name="T18" fmla="*/ 19 w 72"/>
              <a:gd name="T19" fmla="*/ 31 h 32"/>
              <a:gd name="T20" fmla="*/ 14 w 72"/>
              <a:gd name="T21" fmla="*/ 32 h 32"/>
              <a:gd name="T22" fmla="*/ 7 w 72"/>
              <a:gd name="T23" fmla="*/ 32 h 32"/>
              <a:gd name="T24" fmla="*/ 0 w 72"/>
              <a:gd name="T25" fmla="*/ 32 h 32"/>
              <a:gd name="T26" fmla="*/ 1 w 72"/>
              <a:gd name="T27" fmla="*/ 27 h 32"/>
              <a:gd name="T28" fmla="*/ 3 w 72"/>
              <a:gd name="T29" fmla="*/ 24 h 32"/>
              <a:gd name="T30" fmla="*/ 4 w 72"/>
              <a:gd name="T31" fmla="*/ 20 h 32"/>
              <a:gd name="T32" fmla="*/ 7 w 72"/>
              <a:gd name="T33" fmla="*/ 19 h 32"/>
              <a:gd name="T34" fmla="*/ 9 w 72"/>
              <a:gd name="T35" fmla="*/ 17 h 32"/>
              <a:gd name="T36" fmla="*/ 13 w 72"/>
              <a:gd name="T37" fmla="*/ 16 h 32"/>
              <a:gd name="T38" fmla="*/ 15 w 72"/>
              <a:gd name="T39" fmla="*/ 15 h 32"/>
              <a:gd name="T40" fmla="*/ 17 w 72"/>
              <a:gd name="T41" fmla="*/ 12 h 32"/>
              <a:gd name="T42" fmla="*/ 19 w 72"/>
              <a:gd name="T43" fmla="*/ 10 h 32"/>
              <a:gd name="T44" fmla="*/ 21 w 72"/>
              <a:gd name="T45" fmla="*/ 8 h 32"/>
              <a:gd name="T46" fmla="*/ 22 w 72"/>
              <a:gd name="T47" fmla="*/ 4 h 32"/>
              <a:gd name="T48" fmla="*/ 22 w 72"/>
              <a:gd name="T49" fmla="*/ 0 h 32"/>
              <a:gd name="T50" fmla="*/ 72 w 72"/>
              <a:gd name="T51" fmla="*/ 19 h 32"/>
              <a:gd name="T52" fmla="*/ 72 w 72"/>
              <a:gd name="T53" fmla="*/ 19 h 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2"/>
              <a:gd name="T82" fmla="*/ 0 h 32"/>
              <a:gd name="T83" fmla="*/ 72 w 72"/>
              <a:gd name="T84" fmla="*/ 32 h 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2" h="32">
                <a:moveTo>
                  <a:pt x="72" y="19"/>
                </a:moveTo>
                <a:lnTo>
                  <a:pt x="68" y="20"/>
                </a:lnTo>
                <a:lnTo>
                  <a:pt x="62" y="23"/>
                </a:lnTo>
                <a:lnTo>
                  <a:pt x="56" y="25"/>
                </a:lnTo>
                <a:lnTo>
                  <a:pt x="50" y="26"/>
                </a:lnTo>
                <a:lnTo>
                  <a:pt x="45" y="27"/>
                </a:lnTo>
                <a:lnTo>
                  <a:pt x="38" y="28"/>
                </a:lnTo>
                <a:lnTo>
                  <a:pt x="32" y="30"/>
                </a:lnTo>
                <a:lnTo>
                  <a:pt x="26" y="31"/>
                </a:lnTo>
                <a:lnTo>
                  <a:pt x="19" y="31"/>
                </a:lnTo>
                <a:lnTo>
                  <a:pt x="14" y="32"/>
                </a:lnTo>
                <a:lnTo>
                  <a:pt x="7" y="32"/>
                </a:lnTo>
                <a:lnTo>
                  <a:pt x="0" y="32"/>
                </a:lnTo>
                <a:lnTo>
                  <a:pt x="1" y="27"/>
                </a:lnTo>
                <a:lnTo>
                  <a:pt x="3" y="24"/>
                </a:lnTo>
                <a:lnTo>
                  <a:pt x="4" y="20"/>
                </a:lnTo>
                <a:lnTo>
                  <a:pt x="7" y="19"/>
                </a:lnTo>
                <a:lnTo>
                  <a:pt x="9" y="17"/>
                </a:lnTo>
                <a:lnTo>
                  <a:pt x="13" y="16"/>
                </a:lnTo>
                <a:lnTo>
                  <a:pt x="15" y="15"/>
                </a:lnTo>
                <a:lnTo>
                  <a:pt x="17" y="12"/>
                </a:lnTo>
                <a:lnTo>
                  <a:pt x="19" y="10"/>
                </a:lnTo>
                <a:lnTo>
                  <a:pt x="21" y="8"/>
                </a:lnTo>
                <a:lnTo>
                  <a:pt x="22" y="4"/>
                </a:lnTo>
                <a:lnTo>
                  <a:pt x="22" y="0"/>
                </a:lnTo>
                <a:lnTo>
                  <a:pt x="72" y="19"/>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7" name="Freeform 99" descr="Madera"/>
          <p:cNvSpPr>
            <a:spLocks/>
          </p:cNvSpPr>
          <p:nvPr/>
        </p:nvSpPr>
        <p:spPr bwMode="auto">
          <a:xfrm>
            <a:off x="6586539" y="5330826"/>
            <a:ext cx="473075" cy="157163"/>
          </a:xfrm>
          <a:custGeom>
            <a:avLst/>
            <a:gdLst>
              <a:gd name="T0" fmla="*/ 72 w 597"/>
              <a:gd name="T1" fmla="*/ 31 h 197"/>
              <a:gd name="T2" fmla="*/ 95 w 597"/>
              <a:gd name="T3" fmla="*/ 52 h 197"/>
              <a:gd name="T4" fmla="*/ 121 w 597"/>
              <a:gd name="T5" fmla="*/ 72 h 197"/>
              <a:gd name="T6" fmla="*/ 146 w 597"/>
              <a:gd name="T7" fmla="*/ 94 h 197"/>
              <a:gd name="T8" fmla="*/ 164 w 597"/>
              <a:gd name="T9" fmla="*/ 119 h 197"/>
              <a:gd name="T10" fmla="*/ 167 w 597"/>
              <a:gd name="T11" fmla="*/ 151 h 197"/>
              <a:gd name="T12" fmla="*/ 161 w 597"/>
              <a:gd name="T13" fmla="*/ 172 h 197"/>
              <a:gd name="T14" fmla="*/ 164 w 597"/>
              <a:gd name="T15" fmla="*/ 174 h 197"/>
              <a:gd name="T16" fmla="*/ 166 w 597"/>
              <a:gd name="T17" fmla="*/ 176 h 197"/>
              <a:gd name="T18" fmla="*/ 167 w 597"/>
              <a:gd name="T19" fmla="*/ 179 h 197"/>
              <a:gd name="T20" fmla="*/ 169 w 597"/>
              <a:gd name="T21" fmla="*/ 180 h 197"/>
              <a:gd name="T22" fmla="*/ 172 w 597"/>
              <a:gd name="T23" fmla="*/ 180 h 197"/>
              <a:gd name="T24" fmla="*/ 174 w 597"/>
              <a:gd name="T25" fmla="*/ 174 h 197"/>
              <a:gd name="T26" fmla="*/ 176 w 597"/>
              <a:gd name="T27" fmla="*/ 164 h 197"/>
              <a:gd name="T28" fmla="*/ 176 w 597"/>
              <a:gd name="T29" fmla="*/ 150 h 197"/>
              <a:gd name="T30" fmla="*/ 176 w 597"/>
              <a:gd name="T31" fmla="*/ 136 h 197"/>
              <a:gd name="T32" fmla="*/ 176 w 597"/>
              <a:gd name="T33" fmla="*/ 122 h 197"/>
              <a:gd name="T34" fmla="*/ 174 w 597"/>
              <a:gd name="T35" fmla="*/ 110 h 197"/>
              <a:gd name="T36" fmla="*/ 562 w 597"/>
              <a:gd name="T37" fmla="*/ 93 h 197"/>
              <a:gd name="T38" fmla="*/ 563 w 597"/>
              <a:gd name="T39" fmla="*/ 112 h 197"/>
              <a:gd name="T40" fmla="*/ 567 w 597"/>
              <a:gd name="T41" fmla="*/ 131 h 197"/>
              <a:gd name="T42" fmla="*/ 571 w 597"/>
              <a:gd name="T43" fmla="*/ 148 h 197"/>
              <a:gd name="T44" fmla="*/ 578 w 597"/>
              <a:gd name="T45" fmla="*/ 164 h 197"/>
              <a:gd name="T46" fmla="*/ 588 w 597"/>
              <a:gd name="T47" fmla="*/ 180 h 197"/>
              <a:gd name="T48" fmla="*/ 597 w 597"/>
              <a:gd name="T49" fmla="*/ 196 h 197"/>
              <a:gd name="T50" fmla="*/ 508 w 597"/>
              <a:gd name="T51" fmla="*/ 193 h 197"/>
              <a:gd name="T52" fmla="*/ 414 w 597"/>
              <a:gd name="T53" fmla="*/ 191 h 197"/>
              <a:gd name="T54" fmla="*/ 324 w 597"/>
              <a:gd name="T55" fmla="*/ 193 h 197"/>
              <a:gd name="T56" fmla="*/ 249 w 597"/>
              <a:gd name="T57" fmla="*/ 194 h 197"/>
              <a:gd name="T58" fmla="*/ 196 w 597"/>
              <a:gd name="T59" fmla="*/ 196 h 197"/>
              <a:gd name="T60" fmla="*/ 175 w 597"/>
              <a:gd name="T61" fmla="*/ 197 h 197"/>
              <a:gd name="T62" fmla="*/ 0 w 597"/>
              <a:gd name="T63" fmla="*/ 16 h 197"/>
              <a:gd name="T64" fmla="*/ 19 w 597"/>
              <a:gd name="T65" fmla="*/ 3 h 197"/>
              <a:gd name="T66" fmla="*/ 27 w 597"/>
              <a:gd name="T67" fmla="*/ 9 h 197"/>
              <a:gd name="T68" fmla="*/ 35 w 597"/>
              <a:gd name="T69" fmla="*/ 12 h 197"/>
              <a:gd name="T70" fmla="*/ 43 w 597"/>
              <a:gd name="T71" fmla="*/ 15 h 197"/>
              <a:gd name="T72" fmla="*/ 50 w 597"/>
              <a:gd name="T73" fmla="*/ 17 h 197"/>
              <a:gd name="T74" fmla="*/ 59 w 597"/>
              <a:gd name="T75" fmla="*/ 18 h 197"/>
              <a:gd name="T76" fmla="*/ 64 w 597"/>
              <a:gd name="T77" fmla="*/ 19 h 1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97"/>
              <a:gd name="T118" fmla="*/ 0 h 197"/>
              <a:gd name="T119" fmla="*/ 597 w 597"/>
              <a:gd name="T120" fmla="*/ 197 h 19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97" h="197">
                <a:moveTo>
                  <a:pt x="64" y="19"/>
                </a:moveTo>
                <a:lnTo>
                  <a:pt x="72" y="31"/>
                </a:lnTo>
                <a:lnTo>
                  <a:pt x="82" y="42"/>
                </a:lnTo>
                <a:lnTo>
                  <a:pt x="95" y="52"/>
                </a:lnTo>
                <a:lnTo>
                  <a:pt x="107" y="62"/>
                </a:lnTo>
                <a:lnTo>
                  <a:pt x="121" y="72"/>
                </a:lnTo>
                <a:lnTo>
                  <a:pt x="135" y="82"/>
                </a:lnTo>
                <a:lnTo>
                  <a:pt x="146" y="94"/>
                </a:lnTo>
                <a:lnTo>
                  <a:pt x="157" y="105"/>
                </a:lnTo>
                <a:lnTo>
                  <a:pt x="164" y="119"/>
                </a:lnTo>
                <a:lnTo>
                  <a:pt x="167" y="134"/>
                </a:lnTo>
                <a:lnTo>
                  <a:pt x="167" y="151"/>
                </a:lnTo>
                <a:lnTo>
                  <a:pt x="160" y="172"/>
                </a:lnTo>
                <a:lnTo>
                  <a:pt x="161" y="172"/>
                </a:lnTo>
                <a:lnTo>
                  <a:pt x="162" y="173"/>
                </a:lnTo>
                <a:lnTo>
                  <a:pt x="164" y="174"/>
                </a:lnTo>
                <a:lnTo>
                  <a:pt x="165" y="175"/>
                </a:lnTo>
                <a:lnTo>
                  <a:pt x="166" y="176"/>
                </a:lnTo>
                <a:lnTo>
                  <a:pt x="166" y="178"/>
                </a:lnTo>
                <a:lnTo>
                  <a:pt x="167" y="179"/>
                </a:lnTo>
                <a:lnTo>
                  <a:pt x="168" y="179"/>
                </a:lnTo>
                <a:lnTo>
                  <a:pt x="169" y="180"/>
                </a:lnTo>
                <a:lnTo>
                  <a:pt x="170" y="180"/>
                </a:lnTo>
                <a:lnTo>
                  <a:pt x="172" y="180"/>
                </a:lnTo>
                <a:lnTo>
                  <a:pt x="173" y="180"/>
                </a:lnTo>
                <a:lnTo>
                  <a:pt x="174" y="174"/>
                </a:lnTo>
                <a:lnTo>
                  <a:pt x="175" y="170"/>
                </a:lnTo>
                <a:lnTo>
                  <a:pt x="176" y="164"/>
                </a:lnTo>
                <a:lnTo>
                  <a:pt x="176" y="157"/>
                </a:lnTo>
                <a:lnTo>
                  <a:pt x="176" y="150"/>
                </a:lnTo>
                <a:lnTo>
                  <a:pt x="176" y="143"/>
                </a:lnTo>
                <a:lnTo>
                  <a:pt x="176" y="136"/>
                </a:lnTo>
                <a:lnTo>
                  <a:pt x="176" y="129"/>
                </a:lnTo>
                <a:lnTo>
                  <a:pt x="176" y="122"/>
                </a:lnTo>
                <a:lnTo>
                  <a:pt x="175" y="116"/>
                </a:lnTo>
                <a:lnTo>
                  <a:pt x="174" y="110"/>
                </a:lnTo>
                <a:lnTo>
                  <a:pt x="173" y="104"/>
                </a:lnTo>
                <a:lnTo>
                  <a:pt x="562" y="93"/>
                </a:lnTo>
                <a:lnTo>
                  <a:pt x="563" y="102"/>
                </a:lnTo>
                <a:lnTo>
                  <a:pt x="563" y="112"/>
                </a:lnTo>
                <a:lnTo>
                  <a:pt x="566" y="121"/>
                </a:lnTo>
                <a:lnTo>
                  <a:pt x="567" y="131"/>
                </a:lnTo>
                <a:lnTo>
                  <a:pt x="569" y="139"/>
                </a:lnTo>
                <a:lnTo>
                  <a:pt x="571" y="148"/>
                </a:lnTo>
                <a:lnTo>
                  <a:pt x="575" y="156"/>
                </a:lnTo>
                <a:lnTo>
                  <a:pt x="578" y="164"/>
                </a:lnTo>
                <a:lnTo>
                  <a:pt x="583" y="172"/>
                </a:lnTo>
                <a:lnTo>
                  <a:pt x="588" y="180"/>
                </a:lnTo>
                <a:lnTo>
                  <a:pt x="592" y="188"/>
                </a:lnTo>
                <a:lnTo>
                  <a:pt x="597" y="196"/>
                </a:lnTo>
                <a:lnTo>
                  <a:pt x="554" y="194"/>
                </a:lnTo>
                <a:lnTo>
                  <a:pt x="508" y="193"/>
                </a:lnTo>
                <a:lnTo>
                  <a:pt x="461" y="191"/>
                </a:lnTo>
                <a:lnTo>
                  <a:pt x="414" y="191"/>
                </a:lnTo>
                <a:lnTo>
                  <a:pt x="368" y="191"/>
                </a:lnTo>
                <a:lnTo>
                  <a:pt x="324" y="193"/>
                </a:lnTo>
                <a:lnTo>
                  <a:pt x="284" y="194"/>
                </a:lnTo>
                <a:lnTo>
                  <a:pt x="249" y="194"/>
                </a:lnTo>
                <a:lnTo>
                  <a:pt x="219" y="195"/>
                </a:lnTo>
                <a:lnTo>
                  <a:pt x="196" y="196"/>
                </a:lnTo>
                <a:lnTo>
                  <a:pt x="181" y="196"/>
                </a:lnTo>
                <a:lnTo>
                  <a:pt x="175" y="197"/>
                </a:lnTo>
                <a:lnTo>
                  <a:pt x="6" y="59"/>
                </a:lnTo>
                <a:lnTo>
                  <a:pt x="0" y="16"/>
                </a:lnTo>
                <a:lnTo>
                  <a:pt x="14" y="0"/>
                </a:lnTo>
                <a:lnTo>
                  <a:pt x="19" y="3"/>
                </a:lnTo>
                <a:lnTo>
                  <a:pt x="23" y="5"/>
                </a:lnTo>
                <a:lnTo>
                  <a:pt x="27" y="9"/>
                </a:lnTo>
                <a:lnTo>
                  <a:pt x="31" y="10"/>
                </a:lnTo>
                <a:lnTo>
                  <a:pt x="35" y="12"/>
                </a:lnTo>
                <a:lnTo>
                  <a:pt x="38" y="13"/>
                </a:lnTo>
                <a:lnTo>
                  <a:pt x="43" y="15"/>
                </a:lnTo>
                <a:lnTo>
                  <a:pt x="46" y="16"/>
                </a:lnTo>
                <a:lnTo>
                  <a:pt x="50" y="17"/>
                </a:lnTo>
                <a:lnTo>
                  <a:pt x="54" y="17"/>
                </a:lnTo>
                <a:lnTo>
                  <a:pt x="59" y="18"/>
                </a:lnTo>
                <a:lnTo>
                  <a:pt x="64" y="19"/>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8" name="Freeform 100" descr="Madera"/>
          <p:cNvSpPr>
            <a:spLocks/>
          </p:cNvSpPr>
          <p:nvPr/>
        </p:nvSpPr>
        <p:spPr bwMode="auto">
          <a:xfrm>
            <a:off x="6651626" y="5335589"/>
            <a:ext cx="404813" cy="60325"/>
          </a:xfrm>
          <a:custGeom>
            <a:avLst/>
            <a:gdLst>
              <a:gd name="T0" fmla="*/ 510 w 510"/>
              <a:gd name="T1" fmla="*/ 0 h 77"/>
              <a:gd name="T2" fmla="*/ 508 w 510"/>
              <a:gd name="T3" fmla="*/ 6 h 77"/>
              <a:gd name="T4" fmla="*/ 506 w 510"/>
              <a:gd name="T5" fmla="*/ 12 h 77"/>
              <a:gd name="T6" fmla="*/ 502 w 510"/>
              <a:gd name="T7" fmla="*/ 17 h 77"/>
              <a:gd name="T8" fmla="*/ 499 w 510"/>
              <a:gd name="T9" fmla="*/ 23 h 77"/>
              <a:gd name="T10" fmla="*/ 497 w 510"/>
              <a:gd name="T11" fmla="*/ 29 h 77"/>
              <a:gd name="T12" fmla="*/ 493 w 510"/>
              <a:gd name="T13" fmla="*/ 35 h 77"/>
              <a:gd name="T14" fmla="*/ 490 w 510"/>
              <a:gd name="T15" fmla="*/ 40 h 77"/>
              <a:gd name="T16" fmla="*/ 487 w 510"/>
              <a:gd name="T17" fmla="*/ 46 h 77"/>
              <a:gd name="T18" fmla="*/ 486 w 510"/>
              <a:gd name="T19" fmla="*/ 52 h 77"/>
              <a:gd name="T20" fmla="*/ 485 w 510"/>
              <a:gd name="T21" fmla="*/ 59 h 77"/>
              <a:gd name="T22" fmla="*/ 484 w 510"/>
              <a:gd name="T23" fmla="*/ 64 h 77"/>
              <a:gd name="T24" fmla="*/ 484 w 510"/>
              <a:gd name="T25" fmla="*/ 73 h 77"/>
              <a:gd name="T26" fmla="*/ 453 w 510"/>
              <a:gd name="T27" fmla="*/ 74 h 77"/>
              <a:gd name="T28" fmla="*/ 420 w 510"/>
              <a:gd name="T29" fmla="*/ 75 h 77"/>
              <a:gd name="T30" fmla="*/ 385 w 510"/>
              <a:gd name="T31" fmla="*/ 75 h 77"/>
              <a:gd name="T32" fmla="*/ 351 w 510"/>
              <a:gd name="T33" fmla="*/ 76 h 77"/>
              <a:gd name="T34" fmla="*/ 315 w 510"/>
              <a:gd name="T35" fmla="*/ 76 h 77"/>
              <a:gd name="T36" fmla="*/ 279 w 510"/>
              <a:gd name="T37" fmla="*/ 76 h 77"/>
              <a:gd name="T38" fmla="*/ 244 w 510"/>
              <a:gd name="T39" fmla="*/ 77 h 77"/>
              <a:gd name="T40" fmla="*/ 208 w 510"/>
              <a:gd name="T41" fmla="*/ 77 h 77"/>
              <a:gd name="T42" fmla="*/ 174 w 510"/>
              <a:gd name="T43" fmla="*/ 77 h 77"/>
              <a:gd name="T44" fmla="*/ 138 w 510"/>
              <a:gd name="T45" fmla="*/ 77 h 77"/>
              <a:gd name="T46" fmla="*/ 105 w 510"/>
              <a:gd name="T47" fmla="*/ 77 h 77"/>
              <a:gd name="T48" fmla="*/ 70 w 510"/>
              <a:gd name="T49" fmla="*/ 77 h 77"/>
              <a:gd name="T50" fmla="*/ 0 w 510"/>
              <a:gd name="T51" fmla="*/ 12 h 77"/>
              <a:gd name="T52" fmla="*/ 43 w 510"/>
              <a:gd name="T53" fmla="*/ 12 h 77"/>
              <a:gd name="T54" fmla="*/ 86 w 510"/>
              <a:gd name="T55" fmla="*/ 12 h 77"/>
              <a:gd name="T56" fmla="*/ 130 w 510"/>
              <a:gd name="T57" fmla="*/ 12 h 77"/>
              <a:gd name="T58" fmla="*/ 174 w 510"/>
              <a:gd name="T59" fmla="*/ 12 h 77"/>
              <a:gd name="T60" fmla="*/ 217 w 510"/>
              <a:gd name="T61" fmla="*/ 11 h 77"/>
              <a:gd name="T62" fmla="*/ 261 w 510"/>
              <a:gd name="T63" fmla="*/ 11 h 77"/>
              <a:gd name="T64" fmla="*/ 305 w 510"/>
              <a:gd name="T65" fmla="*/ 9 h 77"/>
              <a:gd name="T66" fmla="*/ 348 w 510"/>
              <a:gd name="T67" fmla="*/ 8 h 77"/>
              <a:gd name="T68" fmla="*/ 391 w 510"/>
              <a:gd name="T69" fmla="*/ 6 h 77"/>
              <a:gd name="T70" fmla="*/ 432 w 510"/>
              <a:gd name="T71" fmla="*/ 5 h 77"/>
              <a:gd name="T72" fmla="*/ 472 w 510"/>
              <a:gd name="T73" fmla="*/ 2 h 77"/>
              <a:gd name="T74" fmla="*/ 510 w 510"/>
              <a:gd name="T75" fmla="*/ 0 h 77"/>
              <a:gd name="T76" fmla="*/ 510 w 510"/>
              <a:gd name="T77" fmla="*/ 0 h 7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10"/>
              <a:gd name="T118" fmla="*/ 0 h 77"/>
              <a:gd name="T119" fmla="*/ 510 w 510"/>
              <a:gd name="T120" fmla="*/ 77 h 7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10" h="77">
                <a:moveTo>
                  <a:pt x="510" y="0"/>
                </a:moveTo>
                <a:lnTo>
                  <a:pt x="508" y="6"/>
                </a:lnTo>
                <a:lnTo>
                  <a:pt x="506" y="12"/>
                </a:lnTo>
                <a:lnTo>
                  <a:pt x="502" y="17"/>
                </a:lnTo>
                <a:lnTo>
                  <a:pt x="499" y="23"/>
                </a:lnTo>
                <a:lnTo>
                  <a:pt x="497" y="29"/>
                </a:lnTo>
                <a:lnTo>
                  <a:pt x="493" y="35"/>
                </a:lnTo>
                <a:lnTo>
                  <a:pt x="490" y="40"/>
                </a:lnTo>
                <a:lnTo>
                  <a:pt x="487" y="46"/>
                </a:lnTo>
                <a:lnTo>
                  <a:pt x="486" y="52"/>
                </a:lnTo>
                <a:lnTo>
                  <a:pt x="485" y="59"/>
                </a:lnTo>
                <a:lnTo>
                  <a:pt x="484" y="64"/>
                </a:lnTo>
                <a:lnTo>
                  <a:pt x="484" y="73"/>
                </a:lnTo>
                <a:lnTo>
                  <a:pt x="453" y="74"/>
                </a:lnTo>
                <a:lnTo>
                  <a:pt x="420" y="75"/>
                </a:lnTo>
                <a:lnTo>
                  <a:pt x="385" y="75"/>
                </a:lnTo>
                <a:lnTo>
                  <a:pt x="351" y="76"/>
                </a:lnTo>
                <a:lnTo>
                  <a:pt x="315" y="76"/>
                </a:lnTo>
                <a:lnTo>
                  <a:pt x="279" y="76"/>
                </a:lnTo>
                <a:lnTo>
                  <a:pt x="244" y="77"/>
                </a:lnTo>
                <a:lnTo>
                  <a:pt x="208" y="77"/>
                </a:lnTo>
                <a:lnTo>
                  <a:pt x="174" y="77"/>
                </a:lnTo>
                <a:lnTo>
                  <a:pt x="138" y="77"/>
                </a:lnTo>
                <a:lnTo>
                  <a:pt x="105" y="77"/>
                </a:lnTo>
                <a:lnTo>
                  <a:pt x="70" y="77"/>
                </a:lnTo>
                <a:lnTo>
                  <a:pt x="0" y="12"/>
                </a:lnTo>
                <a:lnTo>
                  <a:pt x="43" y="12"/>
                </a:lnTo>
                <a:lnTo>
                  <a:pt x="86" y="12"/>
                </a:lnTo>
                <a:lnTo>
                  <a:pt x="130" y="12"/>
                </a:lnTo>
                <a:lnTo>
                  <a:pt x="174" y="12"/>
                </a:lnTo>
                <a:lnTo>
                  <a:pt x="217" y="11"/>
                </a:lnTo>
                <a:lnTo>
                  <a:pt x="261" y="11"/>
                </a:lnTo>
                <a:lnTo>
                  <a:pt x="305" y="9"/>
                </a:lnTo>
                <a:lnTo>
                  <a:pt x="348" y="8"/>
                </a:lnTo>
                <a:lnTo>
                  <a:pt x="391" y="6"/>
                </a:lnTo>
                <a:lnTo>
                  <a:pt x="432" y="5"/>
                </a:lnTo>
                <a:lnTo>
                  <a:pt x="472" y="2"/>
                </a:lnTo>
                <a:lnTo>
                  <a:pt x="510"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9" name="Freeform 101" descr="Madera"/>
          <p:cNvSpPr>
            <a:spLocks/>
          </p:cNvSpPr>
          <p:nvPr/>
        </p:nvSpPr>
        <p:spPr bwMode="auto">
          <a:xfrm>
            <a:off x="8245476" y="5380039"/>
            <a:ext cx="142875" cy="79375"/>
          </a:xfrm>
          <a:custGeom>
            <a:avLst/>
            <a:gdLst>
              <a:gd name="T0" fmla="*/ 180 w 180"/>
              <a:gd name="T1" fmla="*/ 91 h 100"/>
              <a:gd name="T2" fmla="*/ 166 w 180"/>
              <a:gd name="T3" fmla="*/ 94 h 100"/>
              <a:gd name="T4" fmla="*/ 152 w 180"/>
              <a:gd name="T5" fmla="*/ 96 h 100"/>
              <a:gd name="T6" fmla="*/ 137 w 180"/>
              <a:gd name="T7" fmla="*/ 97 h 100"/>
              <a:gd name="T8" fmla="*/ 122 w 180"/>
              <a:gd name="T9" fmla="*/ 98 h 100"/>
              <a:gd name="T10" fmla="*/ 108 w 180"/>
              <a:gd name="T11" fmla="*/ 100 h 100"/>
              <a:gd name="T12" fmla="*/ 93 w 180"/>
              <a:gd name="T13" fmla="*/ 100 h 100"/>
              <a:gd name="T14" fmla="*/ 77 w 180"/>
              <a:gd name="T15" fmla="*/ 100 h 100"/>
              <a:gd name="T16" fmla="*/ 62 w 180"/>
              <a:gd name="T17" fmla="*/ 98 h 100"/>
              <a:gd name="T18" fmla="*/ 46 w 180"/>
              <a:gd name="T19" fmla="*/ 98 h 100"/>
              <a:gd name="T20" fmla="*/ 29 w 180"/>
              <a:gd name="T21" fmla="*/ 98 h 100"/>
              <a:gd name="T22" fmla="*/ 14 w 180"/>
              <a:gd name="T23" fmla="*/ 98 h 100"/>
              <a:gd name="T24" fmla="*/ 0 w 180"/>
              <a:gd name="T25" fmla="*/ 100 h 100"/>
              <a:gd name="T26" fmla="*/ 10 w 180"/>
              <a:gd name="T27" fmla="*/ 95 h 100"/>
              <a:gd name="T28" fmla="*/ 19 w 180"/>
              <a:gd name="T29" fmla="*/ 89 h 100"/>
              <a:gd name="T30" fmla="*/ 28 w 180"/>
              <a:gd name="T31" fmla="*/ 83 h 100"/>
              <a:gd name="T32" fmla="*/ 36 w 180"/>
              <a:gd name="T33" fmla="*/ 78 h 100"/>
              <a:gd name="T34" fmla="*/ 43 w 180"/>
              <a:gd name="T35" fmla="*/ 71 h 100"/>
              <a:gd name="T36" fmla="*/ 50 w 180"/>
              <a:gd name="T37" fmla="*/ 64 h 100"/>
              <a:gd name="T38" fmla="*/ 56 w 180"/>
              <a:gd name="T39" fmla="*/ 56 h 100"/>
              <a:gd name="T40" fmla="*/ 60 w 180"/>
              <a:gd name="T41" fmla="*/ 47 h 100"/>
              <a:gd name="T42" fmla="*/ 65 w 180"/>
              <a:gd name="T43" fmla="*/ 38 h 100"/>
              <a:gd name="T44" fmla="*/ 70 w 180"/>
              <a:gd name="T45" fmla="*/ 28 h 100"/>
              <a:gd name="T46" fmla="*/ 73 w 180"/>
              <a:gd name="T47" fmla="*/ 18 h 100"/>
              <a:gd name="T48" fmla="*/ 77 w 180"/>
              <a:gd name="T49" fmla="*/ 8 h 100"/>
              <a:gd name="T50" fmla="*/ 81 w 180"/>
              <a:gd name="T51" fmla="*/ 6 h 100"/>
              <a:gd name="T52" fmla="*/ 86 w 180"/>
              <a:gd name="T53" fmla="*/ 5 h 100"/>
              <a:gd name="T54" fmla="*/ 91 w 180"/>
              <a:gd name="T55" fmla="*/ 4 h 100"/>
              <a:gd name="T56" fmla="*/ 97 w 180"/>
              <a:gd name="T57" fmla="*/ 3 h 100"/>
              <a:gd name="T58" fmla="*/ 103 w 180"/>
              <a:gd name="T59" fmla="*/ 2 h 100"/>
              <a:gd name="T60" fmla="*/ 108 w 180"/>
              <a:gd name="T61" fmla="*/ 1 h 100"/>
              <a:gd name="T62" fmla="*/ 113 w 180"/>
              <a:gd name="T63" fmla="*/ 0 h 100"/>
              <a:gd name="T64" fmla="*/ 118 w 180"/>
              <a:gd name="T65" fmla="*/ 0 h 100"/>
              <a:gd name="T66" fmla="*/ 122 w 180"/>
              <a:gd name="T67" fmla="*/ 0 h 100"/>
              <a:gd name="T68" fmla="*/ 127 w 180"/>
              <a:gd name="T69" fmla="*/ 0 h 100"/>
              <a:gd name="T70" fmla="*/ 131 w 180"/>
              <a:gd name="T71" fmla="*/ 1 h 100"/>
              <a:gd name="T72" fmla="*/ 134 w 180"/>
              <a:gd name="T73" fmla="*/ 3 h 100"/>
              <a:gd name="T74" fmla="*/ 137 w 180"/>
              <a:gd name="T75" fmla="*/ 10 h 100"/>
              <a:gd name="T76" fmla="*/ 140 w 180"/>
              <a:gd name="T77" fmla="*/ 18 h 100"/>
              <a:gd name="T78" fmla="*/ 143 w 180"/>
              <a:gd name="T79" fmla="*/ 26 h 100"/>
              <a:gd name="T80" fmla="*/ 145 w 180"/>
              <a:gd name="T81" fmla="*/ 34 h 100"/>
              <a:gd name="T82" fmla="*/ 148 w 180"/>
              <a:gd name="T83" fmla="*/ 42 h 100"/>
              <a:gd name="T84" fmla="*/ 150 w 180"/>
              <a:gd name="T85" fmla="*/ 50 h 100"/>
              <a:gd name="T86" fmla="*/ 154 w 180"/>
              <a:gd name="T87" fmla="*/ 57 h 100"/>
              <a:gd name="T88" fmla="*/ 157 w 180"/>
              <a:gd name="T89" fmla="*/ 65 h 100"/>
              <a:gd name="T90" fmla="*/ 160 w 180"/>
              <a:gd name="T91" fmla="*/ 72 h 100"/>
              <a:gd name="T92" fmla="*/ 166 w 180"/>
              <a:gd name="T93" fmla="*/ 79 h 100"/>
              <a:gd name="T94" fmla="*/ 172 w 180"/>
              <a:gd name="T95" fmla="*/ 85 h 100"/>
              <a:gd name="T96" fmla="*/ 180 w 180"/>
              <a:gd name="T97" fmla="*/ 91 h 100"/>
              <a:gd name="T98" fmla="*/ 180 w 180"/>
              <a:gd name="T99" fmla="*/ 91 h 1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0"/>
              <a:gd name="T151" fmla="*/ 0 h 100"/>
              <a:gd name="T152" fmla="*/ 180 w 180"/>
              <a:gd name="T153" fmla="*/ 100 h 1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0" h="100">
                <a:moveTo>
                  <a:pt x="180" y="91"/>
                </a:moveTo>
                <a:lnTo>
                  <a:pt x="166" y="94"/>
                </a:lnTo>
                <a:lnTo>
                  <a:pt x="152" y="96"/>
                </a:lnTo>
                <a:lnTo>
                  <a:pt x="137" y="97"/>
                </a:lnTo>
                <a:lnTo>
                  <a:pt x="122" y="98"/>
                </a:lnTo>
                <a:lnTo>
                  <a:pt x="108" y="100"/>
                </a:lnTo>
                <a:lnTo>
                  <a:pt x="93" y="100"/>
                </a:lnTo>
                <a:lnTo>
                  <a:pt x="77" y="100"/>
                </a:lnTo>
                <a:lnTo>
                  <a:pt x="62" y="98"/>
                </a:lnTo>
                <a:lnTo>
                  <a:pt x="46" y="98"/>
                </a:lnTo>
                <a:lnTo>
                  <a:pt x="29" y="98"/>
                </a:lnTo>
                <a:lnTo>
                  <a:pt x="14" y="98"/>
                </a:lnTo>
                <a:lnTo>
                  <a:pt x="0" y="100"/>
                </a:lnTo>
                <a:lnTo>
                  <a:pt x="10" y="95"/>
                </a:lnTo>
                <a:lnTo>
                  <a:pt x="19" y="89"/>
                </a:lnTo>
                <a:lnTo>
                  <a:pt x="28" y="83"/>
                </a:lnTo>
                <a:lnTo>
                  <a:pt x="36" y="78"/>
                </a:lnTo>
                <a:lnTo>
                  <a:pt x="43" y="71"/>
                </a:lnTo>
                <a:lnTo>
                  <a:pt x="50" y="64"/>
                </a:lnTo>
                <a:lnTo>
                  <a:pt x="56" y="56"/>
                </a:lnTo>
                <a:lnTo>
                  <a:pt x="60" y="47"/>
                </a:lnTo>
                <a:lnTo>
                  <a:pt x="65" y="38"/>
                </a:lnTo>
                <a:lnTo>
                  <a:pt x="70" y="28"/>
                </a:lnTo>
                <a:lnTo>
                  <a:pt x="73" y="18"/>
                </a:lnTo>
                <a:lnTo>
                  <a:pt x="77" y="8"/>
                </a:lnTo>
                <a:lnTo>
                  <a:pt x="81" y="6"/>
                </a:lnTo>
                <a:lnTo>
                  <a:pt x="86" y="5"/>
                </a:lnTo>
                <a:lnTo>
                  <a:pt x="91" y="4"/>
                </a:lnTo>
                <a:lnTo>
                  <a:pt x="97" y="3"/>
                </a:lnTo>
                <a:lnTo>
                  <a:pt x="103" y="2"/>
                </a:lnTo>
                <a:lnTo>
                  <a:pt x="108" y="1"/>
                </a:lnTo>
                <a:lnTo>
                  <a:pt x="113" y="0"/>
                </a:lnTo>
                <a:lnTo>
                  <a:pt x="118" y="0"/>
                </a:lnTo>
                <a:lnTo>
                  <a:pt x="122" y="0"/>
                </a:lnTo>
                <a:lnTo>
                  <a:pt x="127" y="0"/>
                </a:lnTo>
                <a:lnTo>
                  <a:pt x="131" y="1"/>
                </a:lnTo>
                <a:lnTo>
                  <a:pt x="134" y="3"/>
                </a:lnTo>
                <a:lnTo>
                  <a:pt x="137" y="10"/>
                </a:lnTo>
                <a:lnTo>
                  <a:pt x="140" y="18"/>
                </a:lnTo>
                <a:lnTo>
                  <a:pt x="143" y="26"/>
                </a:lnTo>
                <a:lnTo>
                  <a:pt x="145" y="34"/>
                </a:lnTo>
                <a:lnTo>
                  <a:pt x="148" y="42"/>
                </a:lnTo>
                <a:lnTo>
                  <a:pt x="150" y="50"/>
                </a:lnTo>
                <a:lnTo>
                  <a:pt x="154" y="57"/>
                </a:lnTo>
                <a:lnTo>
                  <a:pt x="157" y="65"/>
                </a:lnTo>
                <a:lnTo>
                  <a:pt x="160" y="72"/>
                </a:lnTo>
                <a:lnTo>
                  <a:pt x="166" y="79"/>
                </a:lnTo>
                <a:lnTo>
                  <a:pt x="172" y="85"/>
                </a:lnTo>
                <a:lnTo>
                  <a:pt x="180" y="91"/>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0" name="Freeform 102"/>
          <p:cNvSpPr>
            <a:spLocks/>
          </p:cNvSpPr>
          <p:nvPr/>
        </p:nvSpPr>
        <p:spPr bwMode="auto">
          <a:xfrm>
            <a:off x="8178801" y="5457825"/>
            <a:ext cx="36513" cy="6350"/>
          </a:xfrm>
          <a:custGeom>
            <a:avLst/>
            <a:gdLst>
              <a:gd name="T0" fmla="*/ 0 w 46"/>
              <a:gd name="T1" fmla="*/ 8 h 8"/>
              <a:gd name="T2" fmla="*/ 0 w 46"/>
              <a:gd name="T3" fmla="*/ 0 h 8"/>
              <a:gd name="T4" fmla="*/ 46 w 46"/>
              <a:gd name="T5" fmla="*/ 8 h 8"/>
              <a:gd name="T6" fmla="*/ 0 w 46"/>
              <a:gd name="T7" fmla="*/ 8 h 8"/>
              <a:gd name="T8" fmla="*/ 0 w 46"/>
              <a:gd name="T9" fmla="*/ 8 h 8"/>
              <a:gd name="T10" fmla="*/ 0 60000 65536"/>
              <a:gd name="T11" fmla="*/ 0 60000 65536"/>
              <a:gd name="T12" fmla="*/ 0 60000 65536"/>
              <a:gd name="T13" fmla="*/ 0 60000 65536"/>
              <a:gd name="T14" fmla="*/ 0 60000 65536"/>
              <a:gd name="T15" fmla="*/ 0 w 46"/>
              <a:gd name="T16" fmla="*/ 0 h 8"/>
              <a:gd name="T17" fmla="*/ 46 w 46"/>
              <a:gd name="T18" fmla="*/ 8 h 8"/>
            </a:gdLst>
            <a:ahLst/>
            <a:cxnLst>
              <a:cxn ang="T10">
                <a:pos x="T0" y="T1"/>
              </a:cxn>
              <a:cxn ang="T11">
                <a:pos x="T2" y="T3"/>
              </a:cxn>
              <a:cxn ang="T12">
                <a:pos x="T4" y="T5"/>
              </a:cxn>
              <a:cxn ang="T13">
                <a:pos x="T6" y="T7"/>
              </a:cxn>
              <a:cxn ang="T14">
                <a:pos x="T8" y="T9"/>
              </a:cxn>
            </a:cxnLst>
            <a:rect l="T15" t="T16" r="T17" b="T18"/>
            <a:pathLst>
              <a:path w="46" h="8">
                <a:moveTo>
                  <a:pt x="0" y="8"/>
                </a:moveTo>
                <a:lnTo>
                  <a:pt x="0" y="0"/>
                </a:lnTo>
                <a:lnTo>
                  <a:pt x="46" y="8"/>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1" name="Freeform 103"/>
          <p:cNvSpPr>
            <a:spLocks/>
          </p:cNvSpPr>
          <p:nvPr/>
        </p:nvSpPr>
        <p:spPr bwMode="auto">
          <a:xfrm>
            <a:off x="7032626" y="5505450"/>
            <a:ext cx="309563" cy="357188"/>
          </a:xfrm>
          <a:custGeom>
            <a:avLst/>
            <a:gdLst>
              <a:gd name="T0" fmla="*/ 284 w 391"/>
              <a:gd name="T1" fmla="*/ 409 h 450"/>
              <a:gd name="T2" fmla="*/ 267 w 391"/>
              <a:gd name="T3" fmla="*/ 424 h 450"/>
              <a:gd name="T4" fmla="*/ 247 w 391"/>
              <a:gd name="T5" fmla="*/ 436 h 450"/>
              <a:gd name="T6" fmla="*/ 225 w 391"/>
              <a:gd name="T7" fmla="*/ 443 h 450"/>
              <a:gd name="T8" fmla="*/ 203 w 391"/>
              <a:gd name="T9" fmla="*/ 449 h 450"/>
              <a:gd name="T10" fmla="*/ 178 w 391"/>
              <a:gd name="T11" fmla="*/ 450 h 450"/>
              <a:gd name="T12" fmla="*/ 153 w 391"/>
              <a:gd name="T13" fmla="*/ 450 h 450"/>
              <a:gd name="T14" fmla="*/ 128 w 391"/>
              <a:gd name="T15" fmla="*/ 449 h 450"/>
              <a:gd name="T16" fmla="*/ 101 w 391"/>
              <a:gd name="T17" fmla="*/ 447 h 450"/>
              <a:gd name="T18" fmla="*/ 76 w 391"/>
              <a:gd name="T19" fmla="*/ 443 h 450"/>
              <a:gd name="T20" fmla="*/ 50 w 391"/>
              <a:gd name="T21" fmla="*/ 441 h 450"/>
              <a:gd name="T22" fmla="*/ 24 w 391"/>
              <a:gd name="T23" fmla="*/ 440 h 450"/>
              <a:gd name="T24" fmla="*/ 0 w 391"/>
              <a:gd name="T25" fmla="*/ 440 h 450"/>
              <a:gd name="T26" fmla="*/ 9 w 391"/>
              <a:gd name="T27" fmla="*/ 428 h 450"/>
              <a:gd name="T28" fmla="*/ 20 w 391"/>
              <a:gd name="T29" fmla="*/ 418 h 450"/>
              <a:gd name="T30" fmla="*/ 31 w 391"/>
              <a:gd name="T31" fmla="*/ 410 h 450"/>
              <a:gd name="T32" fmla="*/ 44 w 391"/>
              <a:gd name="T33" fmla="*/ 401 h 450"/>
              <a:gd name="T34" fmla="*/ 58 w 391"/>
              <a:gd name="T35" fmla="*/ 393 h 450"/>
              <a:gd name="T36" fmla="*/ 69 w 391"/>
              <a:gd name="T37" fmla="*/ 385 h 450"/>
              <a:gd name="T38" fmla="*/ 81 w 391"/>
              <a:gd name="T39" fmla="*/ 375 h 450"/>
              <a:gd name="T40" fmla="*/ 89 w 391"/>
              <a:gd name="T41" fmla="*/ 366 h 450"/>
              <a:gd name="T42" fmla="*/ 94 w 391"/>
              <a:gd name="T43" fmla="*/ 354 h 450"/>
              <a:gd name="T44" fmla="*/ 96 w 391"/>
              <a:gd name="T45" fmla="*/ 340 h 450"/>
              <a:gd name="T46" fmla="*/ 93 w 391"/>
              <a:gd name="T47" fmla="*/ 324 h 450"/>
              <a:gd name="T48" fmla="*/ 84 w 391"/>
              <a:gd name="T49" fmla="*/ 305 h 450"/>
              <a:gd name="T50" fmla="*/ 88 w 391"/>
              <a:gd name="T51" fmla="*/ 285 h 450"/>
              <a:gd name="T52" fmla="*/ 94 w 391"/>
              <a:gd name="T53" fmla="*/ 267 h 450"/>
              <a:gd name="T54" fmla="*/ 105 w 391"/>
              <a:gd name="T55" fmla="*/ 253 h 450"/>
              <a:gd name="T56" fmla="*/ 117 w 391"/>
              <a:gd name="T57" fmla="*/ 239 h 450"/>
              <a:gd name="T58" fmla="*/ 131 w 391"/>
              <a:gd name="T59" fmla="*/ 226 h 450"/>
              <a:gd name="T60" fmla="*/ 147 w 391"/>
              <a:gd name="T61" fmla="*/ 215 h 450"/>
              <a:gd name="T62" fmla="*/ 165 w 391"/>
              <a:gd name="T63" fmla="*/ 202 h 450"/>
              <a:gd name="T64" fmla="*/ 181 w 391"/>
              <a:gd name="T65" fmla="*/ 191 h 450"/>
              <a:gd name="T66" fmla="*/ 197 w 391"/>
              <a:gd name="T67" fmla="*/ 179 h 450"/>
              <a:gd name="T68" fmla="*/ 212 w 391"/>
              <a:gd name="T69" fmla="*/ 166 h 450"/>
              <a:gd name="T70" fmla="*/ 224 w 391"/>
              <a:gd name="T71" fmla="*/ 153 h 450"/>
              <a:gd name="T72" fmla="*/ 235 w 391"/>
              <a:gd name="T73" fmla="*/ 138 h 450"/>
              <a:gd name="T74" fmla="*/ 288 w 391"/>
              <a:gd name="T75" fmla="*/ 38 h 450"/>
              <a:gd name="T76" fmla="*/ 391 w 391"/>
              <a:gd name="T77" fmla="*/ 0 h 450"/>
              <a:gd name="T78" fmla="*/ 381 w 391"/>
              <a:gd name="T79" fmla="*/ 33 h 450"/>
              <a:gd name="T80" fmla="*/ 370 w 391"/>
              <a:gd name="T81" fmla="*/ 67 h 450"/>
              <a:gd name="T82" fmla="*/ 362 w 391"/>
              <a:gd name="T83" fmla="*/ 101 h 450"/>
              <a:gd name="T84" fmla="*/ 354 w 391"/>
              <a:gd name="T85" fmla="*/ 135 h 450"/>
              <a:gd name="T86" fmla="*/ 347 w 391"/>
              <a:gd name="T87" fmla="*/ 171 h 450"/>
              <a:gd name="T88" fmla="*/ 340 w 391"/>
              <a:gd name="T89" fmla="*/ 205 h 450"/>
              <a:gd name="T90" fmla="*/ 333 w 391"/>
              <a:gd name="T91" fmla="*/ 240 h 450"/>
              <a:gd name="T92" fmla="*/ 327 w 391"/>
              <a:gd name="T93" fmla="*/ 274 h 450"/>
              <a:gd name="T94" fmla="*/ 317 w 391"/>
              <a:gd name="T95" fmla="*/ 309 h 450"/>
              <a:gd name="T96" fmla="*/ 308 w 391"/>
              <a:gd name="T97" fmla="*/ 343 h 450"/>
              <a:gd name="T98" fmla="*/ 298 w 391"/>
              <a:gd name="T99" fmla="*/ 375 h 450"/>
              <a:gd name="T100" fmla="*/ 284 w 391"/>
              <a:gd name="T101" fmla="*/ 409 h 450"/>
              <a:gd name="T102" fmla="*/ 284 w 391"/>
              <a:gd name="T103" fmla="*/ 409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91"/>
              <a:gd name="T157" fmla="*/ 0 h 450"/>
              <a:gd name="T158" fmla="*/ 391 w 391"/>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91" h="450">
                <a:moveTo>
                  <a:pt x="284" y="409"/>
                </a:moveTo>
                <a:lnTo>
                  <a:pt x="267" y="424"/>
                </a:lnTo>
                <a:lnTo>
                  <a:pt x="247" y="436"/>
                </a:lnTo>
                <a:lnTo>
                  <a:pt x="225" y="443"/>
                </a:lnTo>
                <a:lnTo>
                  <a:pt x="203" y="449"/>
                </a:lnTo>
                <a:lnTo>
                  <a:pt x="178" y="450"/>
                </a:lnTo>
                <a:lnTo>
                  <a:pt x="153" y="450"/>
                </a:lnTo>
                <a:lnTo>
                  <a:pt x="128" y="449"/>
                </a:lnTo>
                <a:lnTo>
                  <a:pt x="101" y="447"/>
                </a:lnTo>
                <a:lnTo>
                  <a:pt x="76" y="443"/>
                </a:lnTo>
                <a:lnTo>
                  <a:pt x="50" y="441"/>
                </a:lnTo>
                <a:lnTo>
                  <a:pt x="24" y="440"/>
                </a:lnTo>
                <a:lnTo>
                  <a:pt x="0" y="440"/>
                </a:lnTo>
                <a:lnTo>
                  <a:pt x="9" y="428"/>
                </a:lnTo>
                <a:lnTo>
                  <a:pt x="20" y="418"/>
                </a:lnTo>
                <a:lnTo>
                  <a:pt x="31" y="410"/>
                </a:lnTo>
                <a:lnTo>
                  <a:pt x="44" y="401"/>
                </a:lnTo>
                <a:lnTo>
                  <a:pt x="58" y="393"/>
                </a:lnTo>
                <a:lnTo>
                  <a:pt x="69" y="385"/>
                </a:lnTo>
                <a:lnTo>
                  <a:pt x="81" y="375"/>
                </a:lnTo>
                <a:lnTo>
                  <a:pt x="89" y="366"/>
                </a:lnTo>
                <a:lnTo>
                  <a:pt x="94" y="354"/>
                </a:lnTo>
                <a:lnTo>
                  <a:pt x="96" y="340"/>
                </a:lnTo>
                <a:lnTo>
                  <a:pt x="93" y="324"/>
                </a:lnTo>
                <a:lnTo>
                  <a:pt x="84" y="305"/>
                </a:lnTo>
                <a:lnTo>
                  <a:pt x="88" y="285"/>
                </a:lnTo>
                <a:lnTo>
                  <a:pt x="94" y="267"/>
                </a:lnTo>
                <a:lnTo>
                  <a:pt x="105" y="253"/>
                </a:lnTo>
                <a:lnTo>
                  <a:pt x="117" y="239"/>
                </a:lnTo>
                <a:lnTo>
                  <a:pt x="131" y="226"/>
                </a:lnTo>
                <a:lnTo>
                  <a:pt x="147" y="215"/>
                </a:lnTo>
                <a:lnTo>
                  <a:pt x="165" y="202"/>
                </a:lnTo>
                <a:lnTo>
                  <a:pt x="181" y="191"/>
                </a:lnTo>
                <a:lnTo>
                  <a:pt x="197" y="179"/>
                </a:lnTo>
                <a:lnTo>
                  <a:pt x="212" y="166"/>
                </a:lnTo>
                <a:lnTo>
                  <a:pt x="224" y="153"/>
                </a:lnTo>
                <a:lnTo>
                  <a:pt x="235" y="138"/>
                </a:lnTo>
                <a:lnTo>
                  <a:pt x="288" y="38"/>
                </a:lnTo>
                <a:lnTo>
                  <a:pt x="391" y="0"/>
                </a:lnTo>
                <a:lnTo>
                  <a:pt x="381" y="33"/>
                </a:lnTo>
                <a:lnTo>
                  <a:pt x="370" y="67"/>
                </a:lnTo>
                <a:lnTo>
                  <a:pt x="362" y="101"/>
                </a:lnTo>
                <a:lnTo>
                  <a:pt x="354" y="135"/>
                </a:lnTo>
                <a:lnTo>
                  <a:pt x="347" y="171"/>
                </a:lnTo>
                <a:lnTo>
                  <a:pt x="340" y="205"/>
                </a:lnTo>
                <a:lnTo>
                  <a:pt x="333" y="240"/>
                </a:lnTo>
                <a:lnTo>
                  <a:pt x="327" y="274"/>
                </a:lnTo>
                <a:lnTo>
                  <a:pt x="317" y="309"/>
                </a:lnTo>
                <a:lnTo>
                  <a:pt x="308" y="343"/>
                </a:lnTo>
                <a:lnTo>
                  <a:pt x="298" y="375"/>
                </a:lnTo>
                <a:lnTo>
                  <a:pt x="284" y="409"/>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2" name="Freeform 104"/>
          <p:cNvSpPr>
            <a:spLocks/>
          </p:cNvSpPr>
          <p:nvPr/>
        </p:nvSpPr>
        <p:spPr bwMode="auto">
          <a:xfrm>
            <a:off x="8181976" y="4691064"/>
            <a:ext cx="87313" cy="34925"/>
          </a:xfrm>
          <a:custGeom>
            <a:avLst/>
            <a:gdLst>
              <a:gd name="T0" fmla="*/ 109 w 110"/>
              <a:gd name="T1" fmla="*/ 45 h 45"/>
              <a:gd name="T2" fmla="*/ 101 w 110"/>
              <a:gd name="T3" fmla="*/ 43 h 45"/>
              <a:gd name="T4" fmla="*/ 90 w 110"/>
              <a:gd name="T5" fmla="*/ 38 h 45"/>
              <a:gd name="T6" fmla="*/ 76 w 110"/>
              <a:gd name="T7" fmla="*/ 34 h 45"/>
              <a:gd name="T8" fmla="*/ 63 w 110"/>
              <a:gd name="T9" fmla="*/ 29 h 45"/>
              <a:gd name="T10" fmla="*/ 52 w 110"/>
              <a:gd name="T11" fmla="*/ 26 h 45"/>
              <a:gd name="T12" fmla="*/ 46 w 110"/>
              <a:gd name="T13" fmla="*/ 24 h 45"/>
              <a:gd name="T14" fmla="*/ 37 w 110"/>
              <a:gd name="T15" fmla="*/ 23 h 45"/>
              <a:gd name="T16" fmla="*/ 27 w 110"/>
              <a:gd name="T17" fmla="*/ 22 h 45"/>
              <a:gd name="T18" fmla="*/ 15 w 110"/>
              <a:gd name="T19" fmla="*/ 21 h 45"/>
              <a:gd name="T20" fmla="*/ 6 w 110"/>
              <a:gd name="T21" fmla="*/ 21 h 45"/>
              <a:gd name="T22" fmla="*/ 0 w 110"/>
              <a:gd name="T23" fmla="*/ 21 h 45"/>
              <a:gd name="T24" fmla="*/ 0 w 110"/>
              <a:gd name="T25" fmla="*/ 20 h 45"/>
              <a:gd name="T26" fmla="*/ 2 w 110"/>
              <a:gd name="T27" fmla="*/ 16 h 45"/>
              <a:gd name="T28" fmla="*/ 6 w 110"/>
              <a:gd name="T29" fmla="*/ 12 h 45"/>
              <a:gd name="T30" fmla="*/ 12 w 110"/>
              <a:gd name="T31" fmla="*/ 6 h 45"/>
              <a:gd name="T32" fmla="*/ 16 w 110"/>
              <a:gd name="T33" fmla="*/ 1 h 45"/>
              <a:gd name="T34" fmla="*/ 22 w 110"/>
              <a:gd name="T35" fmla="*/ 0 h 45"/>
              <a:gd name="T36" fmla="*/ 25 w 110"/>
              <a:gd name="T37" fmla="*/ 3 h 45"/>
              <a:gd name="T38" fmla="*/ 30 w 110"/>
              <a:gd name="T39" fmla="*/ 6 h 45"/>
              <a:gd name="T40" fmla="*/ 35 w 110"/>
              <a:gd name="T41" fmla="*/ 9 h 45"/>
              <a:gd name="T42" fmla="*/ 39 w 110"/>
              <a:gd name="T43" fmla="*/ 13 h 45"/>
              <a:gd name="T44" fmla="*/ 44 w 110"/>
              <a:gd name="T45" fmla="*/ 15 h 45"/>
              <a:gd name="T46" fmla="*/ 47 w 110"/>
              <a:gd name="T47" fmla="*/ 18 h 45"/>
              <a:gd name="T48" fmla="*/ 51 w 110"/>
              <a:gd name="T49" fmla="*/ 16 h 45"/>
              <a:gd name="T50" fmla="*/ 55 w 110"/>
              <a:gd name="T51" fmla="*/ 15 h 45"/>
              <a:gd name="T52" fmla="*/ 60 w 110"/>
              <a:gd name="T53" fmla="*/ 14 h 45"/>
              <a:gd name="T54" fmla="*/ 66 w 110"/>
              <a:gd name="T55" fmla="*/ 12 h 45"/>
              <a:gd name="T56" fmla="*/ 70 w 110"/>
              <a:gd name="T57" fmla="*/ 11 h 45"/>
              <a:gd name="T58" fmla="*/ 74 w 110"/>
              <a:gd name="T59" fmla="*/ 9 h 45"/>
              <a:gd name="T60" fmla="*/ 77 w 110"/>
              <a:gd name="T61" fmla="*/ 12 h 45"/>
              <a:gd name="T62" fmla="*/ 84 w 110"/>
              <a:gd name="T63" fmla="*/ 16 h 45"/>
              <a:gd name="T64" fmla="*/ 92 w 110"/>
              <a:gd name="T65" fmla="*/ 24 h 45"/>
              <a:gd name="T66" fmla="*/ 100 w 110"/>
              <a:gd name="T67" fmla="*/ 32 h 45"/>
              <a:gd name="T68" fmla="*/ 106 w 110"/>
              <a:gd name="T69" fmla="*/ 41 h 45"/>
              <a:gd name="T70" fmla="*/ 109 w 110"/>
              <a:gd name="T71" fmla="*/ 45 h 45"/>
              <a:gd name="T72" fmla="*/ 110 w 110"/>
              <a:gd name="T73" fmla="*/ 45 h 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0"/>
              <a:gd name="T112" fmla="*/ 0 h 45"/>
              <a:gd name="T113" fmla="*/ 110 w 110"/>
              <a:gd name="T114" fmla="*/ 45 h 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0" h="45">
                <a:moveTo>
                  <a:pt x="110" y="45"/>
                </a:moveTo>
                <a:lnTo>
                  <a:pt x="109" y="45"/>
                </a:lnTo>
                <a:lnTo>
                  <a:pt x="106" y="44"/>
                </a:lnTo>
                <a:lnTo>
                  <a:pt x="101" y="43"/>
                </a:lnTo>
                <a:lnTo>
                  <a:pt x="97" y="41"/>
                </a:lnTo>
                <a:lnTo>
                  <a:pt x="90" y="38"/>
                </a:lnTo>
                <a:lnTo>
                  <a:pt x="83" y="36"/>
                </a:lnTo>
                <a:lnTo>
                  <a:pt x="76" y="34"/>
                </a:lnTo>
                <a:lnTo>
                  <a:pt x="69" y="31"/>
                </a:lnTo>
                <a:lnTo>
                  <a:pt x="63" y="29"/>
                </a:lnTo>
                <a:lnTo>
                  <a:pt x="58" y="28"/>
                </a:lnTo>
                <a:lnTo>
                  <a:pt x="52" y="26"/>
                </a:lnTo>
                <a:lnTo>
                  <a:pt x="50" y="24"/>
                </a:lnTo>
                <a:lnTo>
                  <a:pt x="46" y="24"/>
                </a:lnTo>
                <a:lnTo>
                  <a:pt x="41" y="23"/>
                </a:lnTo>
                <a:lnTo>
                  <a:pt x="37" y="23"/>
                </a:lnTo>
                <a:lnTo>
                  <a:pt x="32" y="22"/>
                </a:lnTo>
                <a:lnTo>
                  <a:pt x="27" y="22"/>
                </a:lnTo>
                <a:lnTo>
                  <a:pt x="21" y="21"/>
                </a:lnTo>
                <a:lnTo>
                  <a:pt x="15" y="21"/>
                </a:lnTo>
                <a:lnTo>
                  <a:pt x="10" y="21"/>
                </a:lnTo>
                <a:lnTo>
                  <a:pt x="6" y="21"/>
                </a:lnTo>
                <a:lnTo>
                  <a:pt x="2" y="21"/>
                </a:lnTo>
                <a:lnTo>
                  <a:pt x="0" y="21"/>
                </a:lnTo>
                <a:lnTo>
                  <a:pt x="0" y="20"/>
                </a:lnTo>
                <a:lnTo>
                  <a:pt x="1" y="19"/>
                </a:lnTo>
                <a:lnTo>
                  <a:pt x="2" y="16"/>
                </a:lnTo>
                <a:lnTo>
                  <a:pt x="4" y="14"/>
                </a:lnTo>
                <a:lnTo>
                  <a:pt x="6" y="12"/>
                </a:lnTo>
                <a:lnTo>
                  <a:pt x="8" y="8"/>
                </a:lnTo>
                <a:lnTo>
                  <a:pt x="12" y="6"/>
                </a:lnTo>
                <a:lnTo>
                  <a:pt x="14" y="4"/>
                </a:lnTo>
                <a:lnTo>
                  <a:pt x="16" y="1"/>
                </a:lnTo>
                <a:lnTo>
                  <a:pt x="20" y="0"/>
                </a:lnTo>
                <a:lnTo>
                  <a:pt x="22" y="0"/>
                </a:lnTo>
                <a:lnTo>
                  <a:pt x="24" y="0"/>
                </a:lnTo>
                <a:lnTo>
                  <a:pt x="25" y="3"/>
                </a:lnTo>
                <a:lnTo>
                  <a:pt x="28" y="4"/>
                </a:lnTo>
                <a:lnTo>
                  <a:pt x="30" y="6"/>
                </a:lnTo>
                <a:lnTo>
                  <a:pt x="32" y="7"/>
                </a:lnTo>
                <a:lnTo>
                  <a:pt x="35" y="9"/>
                </a:lnTo>
                <a:lnTo>
                  <a:pt x="37" y="11"/>
                </a:lnTo>
                <a:lnTo>
                  <a:pt x="39" y="13"/>
                </a:lnTo>
                <a:lnTo>
                  <a:pt x="41" y="14"/>
                </a:lnTo>
                <a:lnTo>
                  <a:pt x="44" y="15"/>
                </a:lnTo>
                <a:lnTo>
                  <a:pt x="46" y="16"/>
                </a:lnTo>
                <a:lnTo>
                  <a:pt x="47" y="18"/>
                </a:lnTo>
                <a:lnTo>
                  <a:pt x="50" y="16"/>
                </a:lnTo>
                <a:lnTo>
                  <a:pt x="51" y="16"/>
                </a:lnTo>
                <a:lnTo>
                  <a:pt x="53" y="16"/>
                </a:lnTo>
                <a:lnTo>
                  <a:pt x="55" y="15"/>
                </a:lnTo>
                <a:lnTo>
                  <a:pt x="58" y="14"/>
                </a:lnTo>
                <a:lnTo>
                  <a:pt x="60" y="14"/>
                </a:lnTo>
                <a:lnTo>
                  <a:pt x="63" y="13"/>
                </a:lnTo>
                <a:lnTo>
                  <a:pt x="66" y="12"/>
                </a:lnTo>
                <a:lnTo>
                  <a:pt x="68" y="11"/>
                </a:lnTo>
                <a:lnTo>
                  <a:pt x="70" y="11"/>
                </a:lnTo>
                <a:lnTo>
                  <a:pt x="72" y="11"/>
                </a:lnTo>
                <a:lnTo>
                  <a:pt x="74" y="9"/>
                </a:lnTo>
                <a:lnTo>
                  <a:pt x="75" y="9"/>
                </a:lnTo>
                <a:lnTo>
                  <a:pt x="77" y="12"/>
                </a:lnTo>
                <a:lnTo>
                  <a:pt x="81" y="13"/>
                </a:lnTo>
                <a:lnTo>
                  <a:pt x="84" y="16"/>
                </a:lnTo>
                <a:lnTo>
                  <a:pt x="89" y="20"/>
                </a:lnTo>
                <a:lnTo>
                  <a:pt x="92" y="24"/>
                </a:lnTo>
                <a:lnTo>
                  <a:pt x="95" y="29"/>
                </a:lnTo>
                <a:lnTo>
                  <a:pt x="100" y="32"/>
                </a:lnTo>
                <a:lnTo>
                  <a:pt x="102" y="37"/>
                </a:lnTo>
                <a:lnTo>
                  <a:pt x="106" y="41"/>
                </a:lnTo>
                <a:lnTo>
                  <a:pt x="108" y="43"/>
                </a:lnTo>
                <a:lnTo>
                  <a:pt x="109" y="45"/>
                </a:lnTo>
                <a:lnTo>
                  <a:pt x="110" y="4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3" name="Freeform 105"/>
          <p:cNvSpPr>
            <a:spLocks/>
          </p:cNvSpPr>
          <p:nvPr/>
        </p:nvSpPr>
        <p:spPr bwMode="auto">
          <a:xfrm>
            <a:off x="8185151" y="4711701"/>
            <a:ext cx="80963" cy="28575"/>
          </a:xfrm>
          <a:custGeom>
            <a:avLst/>
            <a:gdLst>
              <a:gd name="T0" fmla="*/ 9 w 101"/>
              <a:gd name="T1" fmla="*/ 0 h 36"/>
              <a:gd name="T2" fmla="*/ 0 w 101"/>
              <a:gd name="T3" fmla="*/ 0 h 36"/>
              <a:gd name="T4" fmla="*/ 0 w 101"/>
              <a:gd name="T5" fmla="*/ 1 h 36"/>
              <a:gd name="T6" fmla="*/ 1 w 101"/>
              <a:gd name="T7" fmla="*/ 3 h 36"/>
              <a:gd name="T8" fmla="*/ 3 w 101"/>
              <a:gd name="T9" fmla="*/ 5 h 36"/>
              <a:gd name="T10" fmla="*/ 7 w 101"/>
              <a:gd name="T11" fmla="*/ 9 h 36"/>
              <a:gd name="T12" fmla="*/ 10 w 101"/>
              <a:gd name="T13" fmla="*/ 14 h 36"/>
              <a:gd name="T14" fmla="*/ 15 w 101"/>
              <a:gd name="T15" fmla="*/ 17 h 36"/>
              <a:gd name="T16" fmla="*/ 18 w 101"/>
              <a:gd name="T17" fmla="*/ 22 h 36"/>
              <a:gd name="T18" fmla="*/ 23 w 101"/>
              <a:gd name="T19" fmla="*/ 26 h 36"/>
              <a:gd name="T20" fmla="*/ 27 w 101"/>
              <a:gd name="T21" fmla="*/ 30 h 36"/>
              <a:gd name="T22" fmla="*/ 32 w 101"/>
              <a:gd name="T23" fmla="*/ 33 h 36"/>
              <a:gd name="T24" fmla="*/ 35 w 101"/>
              <a:gd name="T25" fmla="*/ 34 h 36"/>
              <a:gd name="T26" fmla="*/ 40 w 101"/>
              <a:gd name="T27" fmla="*/ 35 h 36"/>
              <a:gd name="T28" fmla="*/ 46 w 101"/>
              <a:gd name="T29" fmla="*/ 36 h 36"/>
              <a:gd name="T30" fmla="*/ 52 w 101"/>
              <a:gd name="T31" fmla="*/ 36 h 36"/>
              <a:gd name="T32" fmla="*/ 58 w 101"/>
              <a:gd name="T33" fmla="*/ 35 h 36"/>
              <a:gd name="T34" fmla="*/ 65 w 101"/>
              <a:gd name="T35" fmla="*/ 34 h 36"/>
              <a:gd name="T36" fmla="*/ 72 w 101"/>
              <a:gd name="T37" fmla="*/ 33 h 36"/>
              <a:gd name="T38" fmla="*/ 79 w 101"/>
              <a:gd name="T39" fmla="*/ 32 h 36"/>
              <a:gd name="T40" fmla="*/ 85 w 101"/>
              <a:gd name="T41" fmla="*/ 30 h 36"/>
              <a:gd name="T42" fmla="*/ 91 w 101"/>
              <a:gd name="T43" fmla="*/ 28 h 36"/>
              <a:gd name="T44" fmla="*/ 94 w 101"/>
              <a:gd name="T45" fmla="*/ 27 h 36"/>
              <a:gd name="T46" fmla="*/ 98 w 101"/>
              <a:gd name="T47" fmla="*/ 26 h 36"/>
              <a:gd name="T48" fmla="*/ 100 w 101"/>
              <a:gd name="T49" fmla="*/ 26 h 36"/>
              <a:gd name="T50" fmla="*/ 101 w 101"/>
              <a:gd name="T51" fmla="*/ 25 h 36"/>
              <a:gd name="T52" fmla="*/ 99 w 101"/>
              <a:gd name="T53" fmla="*/ 25 h 36"/>
              <a:gd name="T54" fmla="*/ 96 w 101"/>
              <a:gd name="T55" fmla="*/ 24 h 36"/>
              <a:gd name="T56" fmla="*/ 92 w 101"/>
              <a:gd name="T57" fmla="*/ 23 h 36"/>
              <a:gd name="T58" fmla="*/ 86 w 101"/>
              <a:gd name="T59" fmla="*/ 20 h 36"/>
              <a:gd name="T60" fmla="*/ 79 w 101"/>
              <a:gd name="T61" fmla="*/ 17 h 36"/>
              <a:gd name="T62" fmla="*/ 71 w 101"/>
              <a:gd name="T63" fmla="*/ 15 h 36"/>
              <a:gd name="T64" fmla="*/ 63 w 101"/>
              <a:gd name="T65" fmla="*/ 11 h 36"/>
              <a:gd name="T66" fmla="*/ 53 w 101"/>
              <a:gd name="T67" fmla="*/ 9 h 36"/>
              <a:gd name="T68" fmla="*/ 42 w 101"/>
              <a:gd name="T69" fmla="*/ 7 h 36"/>
              <a:gd name="T70" fmla="*/ 32 w 101"/>
              <a:gd name="T71" fmla="*/ 4 h 36"/>
              <a:gd name="T72" fmla="*/ 21 w 101"/>
              <a:gd name="T73" fmla="*/ 2 h 36"/>
              <a:gd name="T74" fmla="*/ 9 w 101"/>
              <a:gd name="T75" fmla="*/ 0 h 36"/>
              <a:gd name="T76" fmla="*/ 9 w 101"/>
              <a:gd name="T77" fmla="*/ 0 h 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
              <a:gd name="T118" fmla="*/ 0 h 36"/>
              <a:gd name="T119" fmla="*/ 101 w 101"/>
              <a:gd name="T120" fmla="*/ 36 h 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 h="36">
                <a:moveTo>
                  <a:pt x="9" y="0"/>
                </a:moveTo>
                <a:lnTo>
                  <a:pt x="0" y="0"/>
                </a:lnTo>
                <a:lnTo>
                  <a:pt x="0" y="1"/>
                </a:lnTo>
                <a:lnTo>
                  <a:pt x="1" y="3"/>
                </a:lnTo>
                <a:lnTo>
                  <a:pt x="3" y="5"/>
                </a:lnTo>
                <a:lnTo>
                  <a:pt x="7" y="9"/>
                </a:lnTo>
                <a:lnTo>
                  <a:pt x="10" y="14"/>
                </a:lnTo>
                <a:lnTo>
                  <a:pt x="15" y="17"/>
                </a:lnTo>
                <a:lnTo>
                  <a:pt x="18" y="22"/>
                </a:lnTo>
                <a:lnTo>
                  <a:pt x="23" y="26"/>
                </a:lnTo>
                <a:lnTo>
                  <a:pt x="27" y="30"/>
                </a:lnTo>
                <a:lnTo>
                  <a:pt x="32" y="33"/>
                </a:lnTo>
                <a:lnTo>
                  <a:pt x="35" y="34"/>
                </a:lnTo>
                <a:lnTo>
                  <a:pt x="40" y="35"/>
                </a:lnTo>
                <a:lnTo>
                  <a:pt x="46" y="36"/>
                </a:lnTo>
                <a:lnTo>
                  <a:pt x="52" y="36"/>
                </a:lnTo>
                <a:lnTo>
                  <a:pt x="58" y="35"/>
                </a:lnTo>
                <a:lnTo>
                  <a:pt x="65" y="34"/>
                </a:lnTo>
                <a:lnTo>
                  <a:pt x="72" y="33"/>
                </a:lnTo>
                <a:lnTo>
                  <a:pt x="79" y="32"/>
                </a:lnTo>
                <a:lnTo>
                  <a:pt x="85" y="30"/>
                </a:lnTo>
                <a:lnTo>
                  <a:pt x="91" y="28"/>
                </a:lnTo>
                <a:lnTo>
                  <a:pt x="94" y="27"/>
                </a:lnTo>
                <a:lnTo>
                  <a:pt x="98" y="26"/>
                </a:lnTo>
                <a:lnTo>
                  <a:pt x="100" y="26"/>
                </a:lnTo>
                <a:lnTo>
                  <a:pt x="101" y="25"/>
                </a:lnTo>
                <a:lnTo>
                  <a:pt x="99" y="25"/>
                </a:lnTo>
                <a:lnTo>
                  <a:pt x="96" y="24"/>
                </a:lnTo>
                <a:lnTo>
                  <a:pt x="92" y="23"/>
                </a:lnTo>
                <a:lnTo>
                  <a:pt x="86" y="20"/>
                </a:lnTo>
                <a:lnTo>
                  <a:pt x="79" y="17"/>
                </a:lnTo>
                <a:lnTo>
                  <a:pt x="71" y="15"/>
                </a:lnTo>
                <a:lnTo>
                  <a:pt x="63" y="11"/>
                </a:lnTo>
                <a:lnTo>
                  <a:pt x="53" y="9"/>
                </a:lnTo>
                <a:lnTo>
                  <a:pt x="42" y="7"/>
                </a:lnTo>
                <a:lnTo>
                  <a:pt x="32" y="4"/>
                </a:lnTo>
                <a:lnTo>
                  <a:pt x="21" y="2"/>
                </a:lnTo>
                <a:lnTo>
                  <a:pt x="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4" name="Freeform 106"/>
          <p:cNvSpPr>
            <a:spLocks/>
          </p:cNvSpPr>
          <p:nvPr/>
        </p:nvSpPr>
        <p:spPr bwMode="auto">
          <a:xfrm>
            <a:off x="8639176" y="4475163"/>
            <a:ext cx="22225" cy="23812"/>
          </a:xfrm>
          <a:custGeom>
            <a:avLst/>
            <a:gdLst>
              <a:gd name="T0" fmla="*/ 29 w 29"/>
              <a:gd name="T1" fmla="*/ 5 h 30"/>
              <a:gd name="T2" fmla="*/ 29 w 29"/>
              <a:gd name="T3" fmla="*/ 8 h 30"/>
              <a:gd name="T4" fmla="*/ 29 w 29"/>
              <a:gd name="T5" fmla="*/ 12 h 30"/>
              <a:gd name="T6" fmla="*/ 28 w 29"/>
              <a:gd name="T7" fmla="*/ 15 h 30"/>
              <a:gd name="T8" fmla="*/ 28 w 29"/>
              <a:gd name="T9" fmla="*/ 19 h 30"/>
              <a:gd name="T10" fmla="*/ 25 w 29"/>
              <a:gd name="T11" fmla="*/ 22 h 30"/>
              <a:gd name="T12" fmla="*/ 24 w 29"/>
              <a:gd name="T13" fmla="*/ 24 h 30"/>
              <a:gd name="T14" fmla="*/ 22 w 29"/>
              <a:gd name="T15" fmla="*/ 27 h 30"/>
              <a:gd name="T16" fmla="*/ 19 w 29"/>
              <a:gd name="T17" fmla="*/ 29 h 30"/>
              <a:gd name="T18" fmla="*/ 16 w 29"/>
              <a:gd name="T19" fmla="*/ 30 h 30"/>
              <a:gd name="T20" fmla="*/ 13 w 29"/>
              <a:gd name="T21" fmla="*/ 30 h 30"/>
              <a:gd name="T22" fmla="*/ 8 w 29"/>
              <a:gd name="T23" fmla="*/ 30 h 30"/>
              <a:gd name="T24" fmla="*/ 5 w 29"/>
              <a:gd name="T25" fmla="*/ 28 h 30"/>
              <a:gd name="T26" fmla="*/ 1 w 29"/>
              <a:gd name="T27" fmla="*/ 24 h 30"/>
              <a:gd name="T28" fmla="*/ 0 w 29"/>
              <a:gd name="T29" fmla="*/ 21 h 30"/>
              <a:gd name="T30" fmla="*/ 0 w 29"/>
              <a:gd name="T31" fmla="*/ 16 h 30"/>
              <a:gd name="T32" fmla="*/ 1 w 29"/>
              <a:gd name="T33" fmla="*/ 13 h 30"/>
              <a:gd name="T34" fmla="*/ 3 w 29"/>
              <a:gd name="T35" fmla="*/ 9 h 30"/>
              <a:gd name="T36" fmla="*/ 6 w 29"/>
              <a:gd name="T37" fmla="*/ 6 h 30"/>
              <a:gd name="T38" fmla="*/ 9 w 29"/>
              <a:gd name="T39" fmla="*/ 2 h 30"/>
              <a:gd name="T40" fmla="*/ 14 w 29"/>
              <a:gd name="T41" fmla="*/ 1 h 30"/>
              <a:gd name="T42" fmla="*/ 17 w 29"/>
              <a:gd name="T43" fmla="*/ 0 h 30"/>
              <a:gd name="T44" fmla="*/ 21 w 29"/>
              <a:gd name="T45" fmla="*/ 0 h 30"/>
              <a:gd name="T46" fmla="*/ 25 w 29"/>
              <a:gd name="T47" fmla="*/ 2 h 30"/>
              <a:gd name="T48" fmla="*/ 29 w 29"/>
              <a:gd name="T49" fmla="*/ 5 h 30"/>
              <a:gd name="T50" fmla="*/ 29 w 29"/>
              <a:gd name="T51" fmla="*/ 5 h 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9"/>
              <a:gd name="T79" fmla="*/ 0 h 30"/>
              <a:gd name="T80" fmla="*/ 29 w 29"/>
              <a:gd name="T81" fmla="*/ 30 h 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9" h="30">
                <a:moveTo>
                  <a:pt x="29" y="5"/>
                </a:moveTo>
                <a:lnTo>
                  <a:pt x="29" y="8"/>
                </a:lnTo>
                <a:lnTo>
                  <a:pt x="29" y="12"/>
                </a:lnTo>
                <a:lnTo>
                  <a:pt x="28" y="15"/>
                </a:lnTo>
                <a:lnTo>
                  <a:pt x="28" y="19"/>
                </a:lnTo>
                <a:lnTo>
                  <a:pt x="25" y="22"/>
                </a:lnTo>
                <a:lnTo>
                  <a:pt x="24" y="24"/>
                </a:lnTo>
                <a:lnTo>
                  <a:pt x="22" y="27"/>
                </a:lnTo>
                <a:lnTo>
                  <a:pt x="19" y="29"/>
                </a:lnTo>
                <a:lnTo>
                  <a:pt x="16" y="30"/>
                </a:lnTo>
                <a:lnTo>
                  <a:pt x="13" y="30"/>
                </a:lnTo>
                <a:lnTo>
                  <a:pt x="8" y="30"/>
                </a:lnTo>
                <a:lnTo>
                  <a:pt x="5" y="28"/>
                </a:lnTo>
                <a:lnTo>
                  <a:pt x="1" y="24"/>
                </a:lnTo>
                <a:lnTo>
                  <a:pt x="0" y="21"/>
                </a:lnTo>
                <a:lnTo>
                  <a:pt x="0" y="16"/>
                </a:lnTo>
                <a:lnTo>
                  <a:pt x="1" y="13"/>
                </a:lnTo>
                <a:lnTo>
                  <a:pt x="3" y="9"/>
                </a:lnTo>
                <a:lnTo>
                  <a:pt x="6" y="6"/>
                </a:lnTo>
                <a:lnTo>
                  <a:pt x="9" y="2"/>
                </a:lnTo>
                <a:lnTo>
                  <a:pt x="14" y="1"/>
                </a:lnTo>
                <a:lnTo>
                  <a:pt x="17" y="0"/>
                </a:lnTo>
                <a:lnTo>
                  <a:pt x="21" y="0"/>
                </a:lnTo>
                <a:lnTo>
                  <a:pt x="25" y="2"/>
                </a:lnTo>
                <a:lnTo>
                  <a:pt x="2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5" name="Freeform 107"/>
          <p:cNvSpPr>
            <a:spLocks/>
          </p:cNvSpPr>
          <p:nvPr/>
        </p:nvSpPr>
        <p:spPr bwMode="auto">
          <a:xfrm>
            <a:off x="7421564" y="4518026"/>
            <a:ext cx="701675" cy="461963"/>
          </a:xfrm>
          <a:custGeom>
            <a:avLst/>
            <a:gdLst>
              <a:gd name="T0" fmla="*/ 261 w 885"/>
              <a:gd name="T1" fmla="*/ 200 h 582"/>
              <a:gd name="T2" fmla="*/ 256 w 885"/>
              <a:gd name="T3" fmla="*/ 177 h 582"/>
              <a:gd name="T4" fmla="*/ 248 w 885"/>
              <a:gd name="T5" fmla="*/ 161 h 582"/>
              <a:gd name="T6" fmla="*/ 127 w 885"/>
              <a:gd name="T7" fmla="*/ 179 h 582"/>
              <a:gd name="T8" fmla="*/ 60 w 885"/>
              <a:gd name="T9" fmla="*/ 233 h 582"/>
              <a:gd name="T10" fmla="*/ 73 w 885"/>
              <a:gd name="T11" fmla="*/ 300 h 582"/>
              <a:gd name="T12" fmla="*/ 153 w 885"/>
              <a:gd name="T13" fmla="*/ 311 h 582"/>
              <a:gd name="T14" fmla="*/ 190 w 885"/>
              <a:gd name="T15" fmla="*/ 281 h 582"/>
              <a:gd name="T16" fmla="*/ 162 w 885"/>
              <a:gd name="T17" fmla="*/ 325 h 582"/>
              <a:gd name="T18" fmla="*/ 165 w 885"/>
              <a:gd name="T19" fmla="*/ 361 h 582"/>
              <a:gd name="T20" fmla="*/ 169 w 885"/>
              <a:gd name="T21" fmla="*/ 364 h 582"/>
              <a:gd name="T22" fmla="*/ 196 w 885"/>
              <a:gd name="T23" fmla="*/ 380 h 582"/>
              <a:gd name="T24" fmla="*/ 167 w 885"/>
              <a:gd name="T25" fmla="*/ 379 h 582"/>
              <a:gd name="T26" fmla="*/ 142 w 885"/>
              <a:gd name="T27" fmla="*/ 360 h 582"/>
              <a:gd name="T28" fmla="*/ 134 w 885"/>
              <a:gd name="T29" fmla="*/ 354 h 582"/>
              <a:gd name="T30" fmla="*/ 130 w 885"/>
              <a:gd name="T31" fmla="*/ 361 h 582"/>
              <a:gd name="T32" fmla="*/ 48 w 885"/>
              <a:gd name="T33" fmla="*/ 464 h 582"/>
              <a:gd name="T34" fmla="*/ 70 w 885"/>
              <a:gd name="T35" fmla="*/ 538 h 582"/>
              <a:gd name="T36" fmla="*/ 299 w 885"/>
              <a:gd name="T37" fmla="*/ 495 h 582"/>
              <a:gd name="T38" fmla="*/ 579 w 885"/>
              <a:gd name="T39" fmla="*/ 494 h 582"/>
              <a:gd name="T40" fmla="*/ 711 w 885"/>
              <a:gd name="T41" fmla="*/ 490 h 582"/>
              <a:gd name="T42" fmla="*/ 762 w 885"/>
              <a:gd name="T43" fmla="*/ 394 h 582"/>
              <a:gd name="T44" fmla="*/ 745 w 885"/>
              <a:gd name="T45" fmla="*/ 365 h 582"/>
              <a:gd name="T46" fmla="*/ 743 w 885"/>
              <a:gd name="T47" fmla="*/ 360 h 582"/>
              <a:gd name="T48" fmla="*/ 741 w 885"/>
              <a:gd name="T49" fmla="*/ 358 h 582"/>
              <a:gd name="T50" fmla="*/ 738 w 885"/>
              <a:gd name="T51" fmla="*/ 364 h 582"/>
              <a:gd name="T52" fmla="*/ 712 w 885"/>
              <a:gd name="T53" fmla="*/ 387 h 582"/>
              <a:gd name="T54" fmla="*/ 676 w 885"/>
              <a:gd name="T55" fmla="*/ 384 h 582"/>
              <a:gd name="T56" fmla="*/ 666 w 885"/>
              <a:gd name="T57" fmla="*/ 374 h 582"/>
              <a:gd name="T58" fmla="*/ 688 w 885"/>
              <a:gd name="T59" fmla="*/ 358 h 582"/>
              <a:gd name="T60" fmla="*/ 725 w 885"/>
              <a:gd name="T61" fmla="*/ 312 h 582"/>
              <a:gd name="T62" fmla="*/ 724 w 885"/>
              <a:gd name="T63" fmla="*/ 334 h 582"/>
              <a:gd name="T64" fmla="*/ 702 w 885"/>
              <a:gd name="T65" fmla="*/ 362 h 582"/>
              <a:gd name="T66" fmla="*/ 701 w 885"/>
              <a:gd name="T67" fmla="*/ 364 h 582"/>
              <a:gd name="T68" fmla="*/ 718 w 885"/>
              <a:gd name="T69" fmla="*/ 364 h 582"/>
              <a:gd name="T70" fmla="*/ 735 w 885"/>
              <a:gd name="T71" fmla="*/ 346 h 582"/>
              <a:gd name="T72" fmla="*/ 756 w 885"/>
              <a:gd name="T73" fmla="*/ 335 h 582"/>
              <a:gd name="T74" fmla="*/ 764 w 885"/>
              <a:gd name="T75" fmla="*/ 362 h 582"/>
              <a:gd name="T76" fmla="*/ 769 w 885"/>
              <a:gd name="T77" fmla="*/ 365 h 582"/>
              <a:gd name="T78" fmla="*/ 777 w 885"/>
              <a:gd name="T79" fmla="*/ 366 h 582"/>
              <a:gd name="T80" fmla="*/ 792 w 885"/>
              <a:gd name="T81" fmla="*/ 354 h 582"/>
              <a:gd name="T82" fmla="*/ 815 w 885"/>
              <a:gd name="T83" fmla="*/ 310 h 582"/>
              <a:gd name="T84" fmla="*/ 830 w 885"/>
              <a:gd name="T85" fmla="*/ 332 h 582"/>
              <a:gd name="T86" fmla="*/ 838 w 885"/>
              <a:gd name="T87" fmla="*/ 304 h 582"/>
              <a:gd name="T88" fmla="*/ 849 w 885"/>
              <a:gd name="T89" fmla="*/ 299 h 582"/>
              <a:gd name="T90" fmla="*/ 830 w 885"/>
              <a:gd name="T91" fmla="*/ 349 h 582"/>
              <a:gd name="T92" fmla="*/ 822 w 885"/>
              <a:gd name="T93" fmla="*/ 364 h 582"/>
              <a:gd name="T94" fmla="*/ 825 w 885"/>
              <a:gd name="T95" fmla="*/ 370 h 582"/>
              <a:gd name="T96" fmla="*/ 840 w 885"/>
              <a:gd name="T97" fmla="*/ 362 h 582"/>
              <a:gd name="T98" fmla="*/ 879 w 885"/>
              <a:gd name="T99" fmla="*/ 281 h 582"/>
              <a:gd name="T100" fmla="*/ 850 w 885"/>
              <a:gd name="T101" fmla="*/ 154 h 582"/>
              <a:gd name="T102" fmla="*/ 742 w 885"/>
              <a:gd name="T103" fmla="*/ 102 h 582"/>
              <a:gd name="T104" fmla="*/ 685 w 885"/>
              <a:gd name="T105" fmla="*/ 180 h 582"/>
              <a:gd name="T106" fmla="*/ 725 w 885"/>
              <a:gd name="T107" fmla="*/ 106 h 582"/>
              <a:gd name="T108" fmla="*/ 638 w 885"/>
              <a:gd name="T109" fmla="*/ 20 h 582"/>
              <a:gd name="T110" fmla="*/ 504 w 885"/>
              <a:gd name="T111" fmla="*/ 6 h 582"/>
              <a:gd name="T112" fmla="*/ 450 w 885"/>
              <a:gd name="T113" fmla="*/ 27 h 582"/>
              <a:gd name="T114" fmla="*/ 443 w 885"/>
              <a:gd name="T115" fmla="*/ 79 h 582"/>
              <a:gd name="T116" fmla="*/ 430 w 885"/>
              <a:gd name="T117" fmla="*/ 81 h 582"/>
              <a:gd name="T118" fmla="*/ 387 w 885"/>
              <a:gd name="T119" fmla="*/ 69 h 58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85"/>
              <a:gd name="T181" fmla="*/ 0 h 582"/>
              <a:gd name="T182" fmla="*/ 885 w 885"/>
              <a:gd name="T183" fmla="*/ 582 h 58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85" h="582">
                <a:moveTo>
                  <a:pt x="375" y="63"/>
                </a:moveTo>
                <a:lnTo>
                  <a:pt x="275" y="211"/>
                </a:lnTo>
                <a:lnTo>
                  <a:pt x="270" y="213"/>
                </a:lnTo>
                <a:lnTo>
                  <a:pt x="267" y="213"/>
                </a:lnTo>
                <a:lnTo>
                  <a:pt x="264" y="211"/>
                </a:lnTo>
                <a:lnTo>
                  <a:pt x="263" y="209"/>
                </a:lnTo>
                <a:lnTo>
                  <a:pt x="262" y="207"/>
                </a:lnTo>
                <a:lnTo>
                  <a:pt x="261" y="203"/>
                </a:lnTo>
                <a:lnTo>
                  <a:pt x="261" y="200"/>
                </a:lnTo>
                <a:lnTo>
                  <a:pt x="261" y="196"/>
                </a:lnTo>
                <a:lnTo>
                  <a:pt x="261" y="193"/>
                </a:lnTo>
                <a:lnTo>
                  <a:pt x="260" y="190"/>
                </a:lnTo>
                <a:lnTo>
                  <a:pt x="258" y="187"/>
                </a:lnTo>
                <a:lnTo>
                  <a:pt x="256" y="184"/>
                </a:lnTo>
                <a:lnTo>
                  <a:pt x="257" y="183"/>
                </a:lnTo>
                <a:lnTo>
                  <a:pt x="257" y="180"/>
                </a:lnTo>
                <a:lnTo>
                  <a:pt x="257" y="179"/>
                </a:lnTo>
                <a:lnTo>
                  <a:pt x="256" y="177"/>
                </a:lnTo>
                <a:lnTo>
                  <a:pt x="256" y="176"/>
                </a:lnTo>
                <a:lnTo>
                  <a:pt x="256" y="174"/>
                </a:lnTo>
                <a:lnTo>
                  <a:pt x="256" y="172"/>
                </a:lnTo>
                <a:lnTo>
                  <a:pt x="257" y="170"/>
                </a:lnTo>
                <a:lnTo>
                  <a:pt x="257" y="169"/>
                </a:lnTo>
                <a:lnTo>
                  <a:pt x="258" y="168"/>
                </a:lnTo>
                <a:lnTo>
                  <a:pt x="260" y="167"/>
                </a:lnTo>
                <a:lnTo>
                  <a:pt x="261" y="164"/>
                </a:lnTo>
                <a:lnTo>
                  <a:pt x="248" y="161"/>
                </a:lnTo>
                <a:lnTo>
                  <a:pt x="234" y="159"/>
                </a:lnTo>
                <a:lnTo>
                  <a:pt x="221" y="157"/>
                </a:lnTo>
                <a:lnTo>
                  <a:pt x="207" y="157"/>
                </a:lnTo>
                <a:lnTo>
                  <a:pt x="193" y="160"/>
                </a:lnTo>
                <a:lnTo>
                  <a:pt x="180" y="162"/>
                </a:lnTo>
                <a:lnTo>
                  <a:pt x="167" y="165"/>
                </a:lnTo>
                <a:lnTo>
                  <a:pt x="153" y="170"/>
                </a:lnTo>
                <a:lnTo>
                  <a:pt x="140" y="175"/>
                </a:lnTo>
                <a:lnTo>
                  <a:pt x="127" y="179"/>
                </a:lnTo>
                <a:lnTo>
                  <a:pt x="115" y="184"/>
                </a:lnTo>
                <a:lnTo>
                  <a:pt x="102" y="188"/>
                </a:lnTo>
                <a:lnTo>
                  <a:pt x="96" y="194"/>
                </a:lnTo>
                <a:lnTo>
                  <a:pt x="90" y="200"/>
                </a:lnTo>
                <a:lnTo>
                  <a:pt x="83" y="206"/>
                </a:lnTo>
                <a:lnTo>
                  <a:pt x="77" y="211"/>
                </a:lnTo>
                <a:lnTo>
                  <a:pt x="70" y="218"/>
                </a:lnTo>
                <a:lnTo>
                  <a:pt x="64" y="226"/>
                </a:lnTo>
                <a:lnTo>
                  <a:pt x="60" y="233"/>
                </a:lnTo>
                <a:lnTo>
                  <a:pt x="55" y="241"/>
                </a:lnTo>
                <a:lnTo>
                  <a:pt x="50" y="249"/>
                </a:lnTo>
                <a:lnTo>
                  <a:pt x="48" y="259"/>
                </a:lnTo>
                <a:lnTo>
                  <a:pt x="46" y="267"/>
                </a:lnTo>
                <a:lnTo>
                  <a:pt x="45" y="276"/>
                </a:lnTo>
                <a:lnTo>
                  <a:pt x="50" y="285"/>
                </a:lnTo>
                <a:lnTo>
                  <a:pt x="57" y="291"/>
                </a:lnTo>
                <a:lnTo>
                  <a:pt x="65" y="296"/>
                </a:lnTo>
                <a:lnTo>
                  <a:pt x="73" y="300"/>
                </a:lnTo>
                <a:lnTo>
                  <a:pt x="83" y="303"/>
                </a:lnTo>
                <a:lnTo>
                  <a:pt x="92" y="304"/>
                </a:lnTo>
                <a:lnTo>
                  <a:pt x="101" y="307"/>
                </a:lnTo>
                <a:lnTo>
                  <a:pt x="110" y="308"/>
                </a:lnTo>
                <a:lnTo>
                  <a:pt x="119" y="308"/>
                </a:lnTo>
                <a:lnTo>
                  <a:pt x="130" y="309"/>
                </a:lnTo>
                <a:lnTo>
                  <a:pt x="138" y="310"/>
                </a:lnTo>
                <a:lnTo>
                  <a:pt x="146" y="311"/>
                </a:lnTo>
                <a:lnTo>
                  <a:pt x="153" y="311"/>
                </a:lnTo>
                <a:lnTo>
                  <a:pt x="157" y="309"/>
                </a:lnTo>
                <a:lnTo>
                  <a:pt x="162" y="307"/>
                </a:lnTo>
                <a:lnTo>
                  <a:pt x="167" y="303"/>
                </a:lnTo>
                <a:lnTo>
                  <a:pt x="170" y="300"/>
                </a:lnTo>
                <a:lnTo>
                  <a:pt x="173" y="296"/>
                </a:lnTo>
                <a:lnTo>
                  <a:pt x="177" y="292"/>
                </a:lnTo>
                <a:lnTo>
                  <a:pt x="181" y="288"/>
                </a:lnTo>
                <a:lnTo>
                  <a:pt x="185" y="285"/>
                </a:lnTo>
                <a:lnTo>
                  <a:pt x="190" y="281"/>
                </a:lnTo>
                <a:lnTo>
                  <a:pt x="194" y="278"/>
                </a:lnTo>
                <a:lnTo>
                  <a:pt x="199" y="276"/>
                </a:lnTo>
                <a:lnTo>
                  <a:pt x="198" y="285"/>
                </a:lnTo>
                <a:lnTo>
                  <a:pt x="194" y="292"/>
                </a:lnTo>
                <a:lnTo>
                  <a:pt x="188" y="300"/>
                </a:lnTo>
                <a:lnTo>
                  <a:pt x="183" y="307"/>
                </a:lnTo>
                <a:lnTo>
                  <a:pt x="175" y="312"/>
                </a:lnTo>
                <a:lnTo>
                  <a:pt x="168" y="319"/>
                </a:lnTo>
                <a:lnTo>
                  <a:pt x="162" y="325"/>
                </a:lnTo>
                <a:lnTo>
                  <a:pt x="156" y="332"/>
                </a:lnTo>
                <a:lnTo>
                  <a:pt x="154" y="339"/>
                </a:lnTo>
                <a:lnTo>
                  <a:pt x="154" y="346"/>
                </a:lnTo>
                <a:lnTo>
                  <a:pt x="157" y="354"/>
                </a:lnTo>
                <a:lnTo>
                  <a:pt x="164" y="361"/>
                </a:lnTo>
                <a:lnTo>
                  <a:pt x="165" y="361"/>
                </a:lnTo>
                <a:lnTo>
                  <a:pt x="165" y="362"/>
                </a:lnTo>
                <a:lnTo>
                  <a:pt x="169" y="364"/>
                </a:lnTo>
                <a:lnTo>
                  <a:pt x="171" y="366"/>
                </a:lnTo>
                <a:lnTo>
                  <a:pt x="176" y="368"/>
                </a:lnTo>
                <a:lnTo>
                  <a:pt x="179" y="369"/>
                </a:lnTo>
                <a:lnTo>
                  <a:pt x="183" y="371"/>
                </a:lnTo>
                <a:lnTo>
                  <a:pt x="186" y="372"/>
                </a:lnTo>
                <a:lnTo>
                  <a:pt x="190" y="373"/>
                </a:lnTo>
                <a:lnTo>
                  <a:pt x="192" y="376"/>
                </a:lnTo>
                <a:lnTo>
                  <a:pt x="194" y="378"/>
                </a:lnTo>
                <a:lnTo>
                  <a:pt x="196" y="380"/>
                </a:lnTo>
                <a:lnTo>
                  <a:pt x="196" y="385"/>
                </a:lnTo>
                <a:lnTo>
                  <a:pt x="195" y="391"/>
                </a:lnTo>
                <a:lnTo>
                  <a:pt x="192" y="391"/>
                </a:lnTo>
                <a:lnTo>
                  <a:pt x="187" y="391"/>
                </a:lnTo>
                <a:lnTo>
                  <a:pt x="183" y="389"/>
                </a:lnTo>
                <a:lnTo>
                  <a:pt x="178" y="387"/>
                </a:lnTo>
                <a:lnTo>
                  <a:pt x="175" y="385"/>
                </a:lnTo>
                <a:lnTo>
                  <a:pt x="170" y="383"/>
                </a:lnTo>
                <a:lnTo>
                  <a:pt x="167" y="379"/>
                </a:lnTo>
                <a:lnTo>
                  <a:pt x="162" y="376"/>
                </a:lnTo>
                <a:lnTo>
                  <a:pt x="158" y="372"/>
                </a:lnTo>
                <a:lnTo>
                  <a:pt x="154" y="369"/>
                </a:lnTo>
                <a:lnTo>
                  <a:pt x="150" y="365"/>
                </a:lnTo>
                <a:lnTo>
                  <a:pt x="146" y="362"/>
                </a:lnTo>
                <a:lnTo>
                  <a:pt x="146" y="361"/>
                </a:lnTo>
                <a:lnTo>
                  <a:pt x="145" y="361"/>
                </a:lnTo>
                <a:lnTo>
                  <a:pt x="144" y="360"/>
                </a:lnTo>
                <a:lnTo>
                  <a:pt x="142" y="360"/>
                </a:lnTo>
                <a:lnTo>
                  <a:pt x="142" y="358"/>
                </a:lnTo>
                <a:lnTo>
                  <a:pt x="141" y="357"/>
                </a:lnTo>
                <a:lnTo>
                  <a:pt x="140" y="356"/>
                </a:lnTo>
                <a:lnTo>
                  <a:pt x="139" y="356"/>
                </a:lnTo>
                <a:lnTo>
                  <a:pt x="138" y="355"/>
                </a:lnTo>
                <a:lnTo>
                  <a:pt x="137" y="355"/>
                </a:lnTo>
                <a:lnTo>
                  <a:pt x="136" y="354"/>
                </a:lnTo>
                <a:lnTo>
                  <a:pt x="134" y="353"/>
                </a:lnTo>
                <a:lnTo>
                  <a:pt x="134" y="354"/>
                </a:lnTo>
                <a:lnTo>
                  <a:pt x="134" y="355"/>
                </a:lnTo>
                <a:lnTo>
                  <a:pt x="133" y="356"/>
                </a:lnTo>
                <a:lnTo>
                  <a:pt x="132" y="357"/>
                </a:lnTo>
                <a:lnTo>
                  <a:pt x="132" y="358"/>
                </a:lnTo>
                <a:lnTo>
                  <a:pt x="132" y="360"/>
                </a:lnTo>
                <a:lnTo>
                  <a:pt x="131" y="360"/>
                </a:lnTo>
                <a:lnTo>
                  <a:pt x="131" y="361"/>
                </a:lnTo>
                <a:lnTo>
                  <a:pt x="130" y="361"/>
                </a:lnTo>
                <a:lnTo>
                  <a:pt x="129" y="362"/>
                </a:lnTo>
                <a:lnTo>
                  <a:pt x="119" y="377"/>
                </a:lnTo>
                <a:lnTo>
                  <a:pt x="108" y="392"/>
                </a:lnTo>
                <a:lnTo>
                  <a:pt x="96" y="407"/>
                </a:lnTo>
                <a:lnTo>
                  <a:pt x="84" y="420"/>
                </a:lnTo>
                <a:lnTo>
                  <a:pt x="72" y="435"/>
                </a:lnTo>
                <a:lnTo>
                  <a:pt x="60" y="449"/>
                </a:lnTo>
                <a:lnTo>
                  <a:pt x="48" y="464"/>
                </a:lnTo>
                <a:lnTo>
                  <a:pt x="37" y="479"/>
                </a:lnTo>
                <a:lnTo>
                  <a:pt x="26" y="494"/>
                </a:lnTo>
                <a:lnTo>
                  <a:pt x="16" y="510"/>
                </a:lnTo>
                <a:lnTo>
                  <a:pt x="8" y="526"/>
                </a:lnTo>
                <a:lnTo>
                  <a:pt x="0" y="544"/>
                </a:lnTo>
                <a:lnTo>
                  <a:pt x="7" y="582"/>
                </a:lnTo>
                <a:lnTo>
                  <a:pt x="28" y="566"/>
                </a:lnTo>
                <a:lnTo>
                  <a:pt x="48" y="551"/>
                </a:lnTo>
                <a:lnTo>
                  <a:pt x="70" y="538"/>
                </a:lnTo>
                <a:lnTo>
                  <a:pt x="93" y="525"/>
                </a:lnTo>
                <a:lnTo>
                  <a:pt x="116" y="513"/>
                </a:lnTo>
                <a:lnTo>
                  <a:pt x="141" y="503"/>
                </a:lnTo>
                <a:lnTo>
                  <a:pt x="165" y="496"/>
                </a:lnTo>
                <a:lnTo>
                  <a:pt x="192" y="490"/>
                </a:lnTo>
                <a:lnTo>
                  <a:pt x="217" y="487"/>
                </a:lnTo>
                <a:lnTo>
                  <a:pt x="245" y="487"/>
                </a:lnTo>
                <a:lnTo>
                  <a:pt x="271" y="489"/>
                </a:lnTo>
                <a:lnTo>
                  <a:pt x="299" y="495"/>
                </a:lnTo>
                <a:lnTo>
                  <a:pt x="422" y="528"/>
                </a:lnTo>
                <a:lnTo>
                  <a:pt x="441" y="525"/>
                </a:lnTo>
                <a:lnTo>
                  <a:pt x="460" y="520"/>
                </a:lnTo>
                <a:lnTo>
                  <a:pt x="480" y="515"/>
                </a:lnTo>
                <a:lnTo>
                  <a:pt x="500" y="508"/>
                </a:lnTo>
                <a:lnTo>
                  <a:pt x="520" y="502"/>
                </a:lnTo>
                <a:lnTo>
                  <a:pt x="540" y="497"/>
                </a:lnTo>
                <a:lnTo>
                  <a:pt x="561" y="494"/>
                </a:lnTo>
                <a:lnTo>
                  <a:pt x="579" y="494"/>
                </a:lnTo>
                <a:lnTo>
                  <a:pt x="599" y="497"/>
                </a:lnTo>
                <a:lnTo>
                  <a:pt x="616" y="505"/>
                </a:lnTo>
                <a:lnTo>
                  <a:pt x="632" y="517"/>
                </a:lnTo>
                <a:lnTo>
                  <a:pt x="647" y="536"/>
                </a:lnTo>
                <a:lnTo>
                  <a:pt x="661" y="527"/>
                </a:lnTo>
                <a:lnTo>
                  <a:pt x="673" y="519"/>
                </a:lnTo>
                <a:lnTo>
                  <a:pt x="687" y="510"/>
                </a:lnTo>
                <a:lnTo>
                  <a:pt x="700" y="501"/>
                </a:lnTo>
                <a:lnTo>
                  <a:pt x="711" y="490"/>
                </a:lnTo>
                <a:lnTo>
                  <a:pt x="723" y="480"/>
                </a:lnTo>
                <a:lnTo>
                  <a:pt x="733" y="469"/>
                </a:lnTo>
                <a:lnTo>
                  <a:pt x="743" y="456"/>
                </a:lnTo>
                <a:lnTo>
                  <a:pt x="751" y="443"/>
                </a:lnTo>
                <a:lnTo>
                  <a:pt x="759" y="430"/>
                </a:lnTo>
                <a:lnTo>
                  <a:pt x="765" y="415"/>
                </a:lnTo>
                <a:lnTo>
                  <a:pt x="770" y="399"/>
                </a:lnTo>
                <a:lnTo>
                  <a:pt x="766" y="396"/>
                </a:lnTo>
                <a:lnTo>
                  <a:pt x="762" y="394"/>
                </a:lnTo>
                <a:lnTo>
                  <a:pt x="759" y="391"/>
                </a:lnTo>
                <a:lnTo>
                  <a:pt x="756" y="388"/>
                </a:lnTo>
                <a:lnTo>
                  <a:pt x="754" y="385"/>
                </a:lnTo>
                <a:lnTo>
                  <a:pt x="751" y="383"/>
                </a:lnTo>
                <a:lnTo>
                  <a:pt x="750" y="379"/>
                </a:lnTo>
                <a:lnTo>
                  <a:pt x="748" y="376"/>
                </a:lnTo>
                <a:lnTo>
                  <a:pt x="747" y="372"/>
                </a:lnTo>
                <a:lnTo>
                  <a:pt x="746" y="369"/>
                </a:lnTo>
                <a:lnTo>
                  <a:pt x="745" y="365"/>
                </a:lnTo>
                <a:lnTo>
                  <a:pt x="743" y="362"/>
                </a:lnTo>
                <a:lnTo>
                  <a:pt x="742" y="362"/>
                </a:lnTo>
                <a:lnTo>
                  <a:pt x="743" y="361"/>
                </a:lnTo>
                <a:lnTo>
                  <a:pt x="743" y="360"/>
                </a:lnTo>
                <a:lnTo>
                  <a:pt x="743" y="358"/>
                </a:lnTo>
                <a:lnTo>
                  <a:pt x="743" y="357"/>
                </a:lnTo>
                <a:lnTo>
                  <a:pt x="742" y="356"/>
                </a:lnTo>
                <a:lnTo>
                  <a:pt x="742" y="357"/>
                </a:lnTo>
                <a:lnTo>
                  <a:pt x="742" y="358"/>
                </a:lnTo>
                <a:lnTo>
                  <a:pt x="741" y="358"/>
                </a:lnTo>
                <a:lnTo>
                  <a:pt x="741" y="360"/>
                </a:lnTo>
                <a:lnTo>
                  <a:pt x="741" y="361"/>
                </a:lnTo>
                <a:lnTo>
                  <a:pt x="740" y="361"/>
                </a:lnTo>
                <a:lnTo>
                  <a:pt x="739" y="362"/>
                </a:lnTo>
                <a:lnTo>
                  <a:pt x="738" y="364"/>
                </a:lnTo>
                <a:lnTo>
                  <a:pt x="735" y="368"/>
                </a:lnTo>
                <a:lnTo>
                  <a:pt x="733" y="371"/>
                </a:lnTo>
                <a:lnTo>
                  <a:pt x="730" y="374"/>
                </a:lnTo>
                <a:lnTo>
                  <a:pt x="727" y="377"/>
                </a:lnTo>
                <a:lnTo>
                  <a:pt x="725" y="380"/>
                </a:lnTo>
                <a:lnTo>
                  <a:pt x="722" y="383"/>
                </a:lnTo>
                <a:lnTo>
                  <a:pt x="718" y="384"/>
                </a:lnTo>
                <a:lnTo>
                  <a:pt x="716" y="386"/>
                </a:lnTo>
                <a:lnTo>
                  <a:pt x="712" y="387"/>
                </a:lnTo>
                <a:lnTo>
                  <a:pt x="709" y="387"/>
                </a:lnTo>
                <a:lnTo>
                  <a:pt x="704" y="388"/>
                </a:lnTo>
                <a:lnTo>
                  <a:pt x="701" y="387"/>
                </a:lnTo>
                <a:lnTo>
                  <a:pt x="696" y="387"/>
                </a:lnTo>
                <a:lnTo>
                  <a:pt x="692" y="386"/>
                </a:lnTo>
                <a:lnTo>
                  <a:pt x="688" y="386"/>
                </a:lnTo>
                <a:lnTo>
                  <a:pt x="684" y="385"/>
                </a:lnTo>
                <a:lnTo>
                  <a:pt x="679" y="385"/>
                </a:lnTo>
                <a:lnTo>
                  <a:pt x="676" y="384"/>
                </a:lnTo>
                <a:lnTo>
                  <a:pt x="671" y="384"/>
                </a:lnTo>
                <a:lnTo>
                  <a:pt x="668" y="383"/>
                </a:lnTo>
                <a:lnTo>
                  <a:pt x="664" y="381"/>
                </a:lnTo>
                <a:lnTo>
                  <a:pt x="662" y="380"/>
                </a:lnTo>
                <a:lnTo>
                  <a:pt x="658" y="380"/>
                </a:lnTo>
                <a:lnTo>
                  <a:pt x="661" y="378"/>
                </a:lnTo>
                <a:lnTo>
                  <a:pt x="663" y="377"/>
                </a:lnTo>
                <a:lnTo>
                  <a:pt x="664" y="376"/>
                </a:lnTo>
                <a:lnTo>
                  <a:pt x="666" y="374"/>
                </a:lnTo>
                <a:lnTo>
                  <a:pt x="669" y="373"/>
                </a:lnTo>
                <a:lnTo>
                  <a:pt x="670" y="371"/>
                </a:lnTo>
                <a:lnTo>
                  <a:pt x="672" y="370"/>
                </a:lnTo>
                <a:lnTo>
                  <a:pt x="674" y="368"/>
                </a:lnTo>
                <a:lnTo>
                  <a:pt x="677" y="366"/>
                </a:lnTo>
                <a:lnTo>
                  <a:pt x="679" y="364"/>
                </a:lnTo>
                <a:lnTo>
                  <a:pt x="681" y="363"/>
                </a:lnTo>
                <a:lnTo>
                  <a:pt x="682" y="362"/>
                </a:lnTo>
                <a:lnTo>
                  <a:pt x="688" y="358"/>
                </a:lnTo>
                <a:lnTo>
                  <a:pt x="693" y="355"/>
                </a:lnTo>
                <a:lnTo>
                  <a:pt x="699" y="350"/>
                </a:lnTo>
                <a:lnTo>
                  <a:pt x="703" y="346"/>
                </a:lnTo>
                <a:lnTo>
                  <a:pt x="708" y="340"/>
                </a:lnTo>
                <a:lnTo>
                  <a:pt x="712" y="335"/>
                </a:lnTo>
                <a:lnTo>
                  <a:pt x="716" y="330"/>
                </a:lnTo>
                <a:lnTo>
                  <a:pt x="719" y="324"/>
                </a:lnTo>
                <a:lnTo>
                  <a:pt x="723" y="318"/>
                </a:lnTo>
                <a:lnTo>
                  <a:pt x="725" y="312"/>
                </a:lnTo>
                <a:lnTo>
                  <a:pt x="727" y="306"/>
                </a:lnTo>
                <a:lnTo>
                  <a:pt x="728" y="299"/>
                </a:lnTo>
                <a:lnTo>
                  <a:pt x="734" y="299"/>
                </a:lnTo>
                <a:lnTo>
                  <a:pt x="735" y="306"/>
                </a:lnTo>
                <a:lnTo>
                  <a:pt x="734" y="312"/>
                </a:lnTo>
                <a:lnTo>
                  <a:pt x="733" y="318"/>
                </a:lnTo>
                <a:lnTo>
                  <a:pt x="731" y="324"/>
                </a:lnTo>
                <a:lnTo>
                  <a:pt x="727" y="330"/>
                </a:lnTo>
                <a:lnTo>
                  <a:pt x="724" y="334"/>
                </a:lnTo>
                <a:lnTo>
                  <a:pt x="720" y="340"/>
                </a:lnTo>
                <a:lnTo>
                  <a:pt x="717" y="345"/>
                </a:lnTo>
                <a:lnTo>
                  <a:pt x="713" y="349"/>
                </a:lnTo>
                <a:lnTo>
                  <a:pt x="710" y="354"/>
                </a:lnTo>
                <a:lnTo>
                  <a:pt x="705" y="358"/>
                </a:lnTo>
                <a:lnTo>
                  <a:pt x="702" y="362"/>
                </a:lnTo>
                <a:lnTo>
                  <a:pt x="702" y="363"/>
                </a:lnTo>
                <a:lnTo>
                  <a:pt x="701" y="364"/>
                </a:lnTo>
                <a:lnTo>
                  <a:pt x="703" y="364"/>
                </a:lnTo>
                <a:lnTo>
                  <a:pt x="705" y="365"/>
                </a:lnTo>
                <a:lnTo>
                  <a:pt x="708" y="365"/>
                </a:lnTo>
                <a:lnTo>
                  <a:pt x="710" y="365"/>
                </a:lnTo>
                <a:lnTo>
                  <a:pt x="711" y="365"/>
                </a:lnTo>
                <a:lnTo>
                  <a:pt x="713" y="365"/>
                </a:lnTo>
                <a:lnTo>
                  <a:pt x="715" y="365"/>
                </a:lnTo>
                <a:lnTo>
                  <a:pt x="717" y="364"/>
                </a:lnTo>
                <a:lnTo>
                  <a:pt x="718" y="364"/>
                </a:lnTo>
                <a:lnTo>
                  <a:pt x="719" y="363"/>
                </a:lnTo>
                <a:lnTo>
                  <a:pt x="720" y="362"/>
                </a:lnTo>
                <a:lnTo>
                  <a:pt x="722" y="362"/>
                </a:lnTo>
                <a:lnTo>
                  <a:pt x="725" y="361"/>
                </a:lnTo>
                <a:lnTo>
                  <a:pt x="727" y="358"/>
                </a:lnTo>
                <a:lnTo>
                  <a:pt x="730" y="355"/>
                </a:lnTo>
                <a:lnTo>
                  <a:pt x="731" y="353"/>
                </a:lnTo>
                <a:lnTo>
                  <a:pt x="733" y="349"/>
                </a:lnTo>
                <a:lnTo>
                  <a:pt x="735" y="346"/>
                </a:lnTo>
                <a:lnTo>
                  <a:pt x="738" y="343"/>
                </a:lnTo>
                <a:lnTo>
                  <a:pt x="741" y="340"/>
                </a:lnTo>
                <a:lnTo>
                  <a:pt x="743" y="338"/>
                </a:lnTo>
                <a:lnTo>
                  <a:pt x="747" y="334"/>
                </a:lnTo>
                <a:lnTo>
                  <a:pt x="750" y="333"/>
                </a:lnTo>
                <a:lnTo>
                  <a:pt x="754" y="331"/>
                </a:lnTo>
                <a:lnTo>
                  <a:pt x="755" y="332"/>
                </a:lnTo>
                <a:lnTo>
                  <a:pt x="755" y="333"/>
                </a:lnTo>
                <a:lnTo>
                  <a:pt x="756" y="335"/>
                </a:lnTo>
                <a:lnTo>
                  <a:pt x="757" y="339"/>
                </a:lnTo>
                <a:lnTo>
                  <a:pt x="758" y="342"/>
                </a:lnTo>
                <a:lnTo>
                  <a:pt x="759" y="346"/>
                </a:lnTo>
                <a:lnTo>
                  <a:pt x="762" y="349"/>
                </a:lnTo>
                <a:lnTo>
                  <a:pt x="763" y="353"/>
                </a:lnTo>
                <a:lnTo>
                  <a:pt x="764" y="356"/>
                </a:lnTo>
                <a:lnTo>
                  <a:pt x="764" y="358"/>
                </a:lnTo>
                <a:lnTo>
                  <a:pt x="765" y="361"/>
                </a:lnTo>
                <a:lnTo>
                  <a:pt x="764" y="362"/>
                </a:lnTo>
                <a:lnTo>
                  <a:pt x="765" y="362"/>
                </a:lnTo>
                <a:lnTo>
                  <a:pt x="766" y="361"/>
                </a:lnTo>
                <a:lnTo>
                  <a:pt x="768" y="362"/>
                </a:lnTo>
                <a:lnTo>
                  <a:pt x="768" y="363"/>
                </a:lnTo>
                <a:lnTo>
                  <a:pt x="769" y="364"/>
                </a:lnTo>
                <a:lnTo>
                  <a:pt x="769" y="365"/>
                </a:lnTo>
                <a:lnTo>
                  <a:pt x="770" y="366"/>
                </a:lnTo>
                <a:lnTo>
                  <a:pt x="770" y="368"/>
                </a:lnTo>
                <a:lnTo>
                  <a:pt x="770" y="369"/>
                </a:lnTo>
                <a:lnTo>
                  <a:pt x="772" y="368"/>
                </a:lnTo>
                <a:lnTo>
                  <a:pt x="773" y="368"/>
                </a:lnTo>
                <a:lnTo>
                  <a:pt x="774" y="368"/>
                </a:lnTo>
                <a:lnTo>
                  <a:pt x="776" y="366"/>
                </a:lnTo>
                <a:lnTo>
                  <a:pt x="777" y="366"/>
                </a:lnTo>
                <a:lnTo>
                  <a:pt x="778" y="365"/>
                </a:lnTo>
                <a:lnTo>
                  <a:pt x="779" y="365"/>
                </a:lnTo>
                <a:lnTo>
                  <a:pt x="780" y="364"/>
                </a:lnTo>
                <a:lnTo>
                  <a:pt x="781" y="364"/>
                </a:lnTo>
                <a:lnTo>
                  <a:pt x="782" y="363"/>
                </a:lnTo>
                <a:lnTo>
                  <a:pt x="784" y="362"/>
                </a:lnTo>
                <a:lnTo>
                  <a:pt x="788" y="358"/>
                </a:lnTo>
                <a:lnTo>
                  <a:pt x="792" y="354"/>
                </a:lnTo>
                <a:lnTo>
                  <a:pt x="795" y="349"/>
                </a:lnTo>
                <a:lnTo>
                  <a:pt x="797" y="343"/>
                </a:lnTo>
                <a:lnTo>
                  <a:pt x="800" y="339"/>
                </a:lnTo>
                <a:lnTo>
                  <a:pt x="801" y="333"/>
                </a:lnTo>
                <a:lnTo>
                  <a:pt x="803" y="327"/>
                </a:lnTo>
                <a:lnTo>
                  <a:pt x="805" y="323"/>
                </a:lnTo>
                <a:lnTo>
                  <a:pt x="808" y="318"/>
                </a:lnTo>
                <a:lnTo>
                  <a:pt x="811" y="314"/>
                </a:lnTo>
                <a:lnTo>
                  <a:pt x="815" y="310"/>
                </a:lnTo>
                <a:lnTo>
                  <a:pt x="819" y="307"/>
                </a:lnTo>
                <a:lnTo>
                  <a:pt x="804" y="353"/>
                </a:lnTo>
                <a:lnTo>
                  <a:pt x="808" y="352"/>
                </a:lnTo>
                <a:lnTo>
                  <a:pt x="812" y="349"/>
                </a:lnTo>
                <a:lnTo>
                  <a:pt x="817" y="347"/>
                </a:lnTo>
                <a:lnTo>
                  <a:pt x="820" y="345"/>
                </a:lnTo>
                <a:lnTo>
                  <a:pt x="824" y="341"/>
                </a:lnTo>
                <a:lnTo>
                  <a:pt x="827" y="337"/>
                </a:lnTo>
                <a:lnTo>
                  <a:pt x="830" y="332"/>
                </a:lnTo>
                <a:lnTo>
                  <a:pt x="832" y="327"/>
                </a:lnTo>
                <a:lnTo>
                  <a:pt x="834" y="323"/>
                </a:lnTo>
                <a:lnTo>
                  <a:pt x="836" y="318"/>
                </a:lnTo>
                <a:lnTo>
                  <a:pt x="838" y="312"/>
                </a:lnTo>
                <a:lnTo>
                  <a:pt x="839" y="307"/>
                </a:lnTo>
                <a:lnTo>
                  <a:pt x="838" y="307"/>
                </a:lnTo>
                <a:lnTo>
                  <a:pt x="838" y="306"/>
                </a:lnTo>
                <a:lnTo>
                  <a:pt x="838" y="304"/>
                </a:lnTo>
                <a:lnTo>
                  <a:pt x="839" y="303"/>
                </a:lnTo>
                <a:lnTo>
                  <a:pt x="839" y="302"/>
                </a:lnTo>
                <a:lnTo>
                  <a:pt x="840" y="302"/>
                </a:lnTo>
                <a:lnTo>
                  <a:pt x="840" y="301"/>
                </a:lnTo>
                <a:lnTo>
                  <a:pt x="841" y="301"/>
                </a:lnTo>
                <a:lnTo>
                  <a:pt x="842" y="300"/>
                </a:lnTo>
                <a:lnTo>
                  <a:pt x="843" y="299"/>
                </a:lnTo>
                <a:lnTo>
                  <a:pt x="849" y="299"/>
                </a:lnTo>
                <a:lnTo>
                  <a:pt x="848" y="300"/>
                </a:lnTo>
                <a:lnTo>
                  <a:pt x="847" y="303"/>
                </a:lnTo>
                <a:lnTo>
                  <a:pt x="844" y="308"/>
                </a:lnTo>
                <a:lnTo>
                  <a:pt x="842" y="314"/>
                </a:lnTo>
                <a:lnTo>
                  <a:pt x="840" y="321"/>
                </a:lnTo>
                <a:lnTo>
                  <a:pt x="836" y="329"/>
                </a:lnTo>
                <a:lnTo>
                  <a:pt x="834" y="335"/>
                </a:lnTo>
                <a:lnTo>
                  <a:pt x="832" y="343"/>
                </a:lnTo>
                <a:lnTo>
                  <a:pt x="830" y="349"/>
                </a:lnTo>
                <a:lnTo>
                  <a:pt x="827" y="355"/>
                </a:lnTo>
                <a:lnTo>
                  <a:pt x="826" y="360"/>
                </a:lnTo>
                <a:lnTo>
                  <a:pt x="826" y="362"/>
                </a:lnTo>
                <a:lnTo>
                  <a:pt x="825" y="361"/>
                </a:lnTo>
                <a:lnTo>
                  <a:pt x="824" y="361"/>
                </a:lnTo>
                <a:lnTo>
                  <a:pt x="823" y="362"/>
                </a:lnTo>
                <a:lnTo>
                  <a:pt x="822" y="364"/>
                </a:lnTo>
                <a:lnTo>
                  <a:pt x="822" y="365"/>
                </a:lnTo>
                <a:lnTo>
                  <a:pt x="820" y="368"/>
                </a:lnTo>
                <a:lnTo>
                  <a:pt x="819" y="369"/>
                </a:lnTo>
                <a:lnTo>
                  <a:pt x="819" y="370"/>
                </a:lnTo>
                <a:lnTo>
                  <a:pt x="819" y="371"/>
                </a:lnTo>
                <a:lnTo>
                  <a:pt x="819" y="372"/>
                </a:lnTo>
                <a:lnTo>
                  <a:pt x="820" y="371"/>
                </a:lnTo>
                <a:lnTo>
                  <a:pt x="823" y="370"/>
                </a:lnTo>
                <a:lnTo>
                  <a:pt x="825" y="370"/>
                </a:lnTo>
                <a:lnTo>
                  <a:pt x="826" y="369"/>
                </a:lnTo>
                <a:lnTo>
                  <a:pt x="828" y="368"/>
                </a:lnTo>
                <a:lnTo>
                  <a:pt x="830" y="368"/>
                </a:lnTo>
                <a:lnTo>
                  <a:pt x="832" y="366"/>
                </a:lnTo>
                <a:lnTo>
                  <a:pt x="833" y="365"/>
                </a:lnTo>
                <a:lnTo>
                  <a:pt x="835" y="364"/>
                </a:lnTo>
                <a:lnTo>
                  <a:pt x="836" y="363"/>
                </a:lnTo>
                <a:lnTo>
                  <a:pt x="838" y="362"/>
                </a:lnTo>
                <a:lnTo>
                  <a:pt x="840" y="362"/>
                </a:lnTo>
                <a:lnTo>
                  <a:pt x="847" y="356"/>
                </a:lnTo>
                <a:lnTo>
                  <a:pt x="854" y="349"/>
                </a:lnTo>
                <a:lnTo>
                  <a:pt x="859" y="341"/>
                </a:lnTo>
                <a:lnTo>
                  <a:pt x="864" y="332"/>
                </a:lnTo>
                <a:lnTo>
                  <a:pt x="869" y="323"/>
                </a:lnTo>
                <a:lnTo>
                  <a:pt x="872" y="312"/>
                </a:lnTo>
                <a:lnTo>
                  <a:pt x="876" y="302"/>
                </a:lnTo>
                <a:lnTo>
                  <a:pt x="878" y="292"/>
                </a:lnTo>
                <a:lnTo>
                  <a:pt x="879" y="281"/>
                </a:lnTo>
                <a:lnTo>
                  <a:pt x="881" y="271"/>
                </a:lnTo>
                <a:lnTo>
                  <a:pt x="882" y="260"/>
                </a:lnTo>
                <a:lnTo>
                  <a:pt x="885" y="249"/>
                </a:lnTo>
                <a:lnTo>
                  <a:pt x="880" y="233"/>
                </a:lnTo>
                <a:lnTo>
                  <a:pt x="877" y="217"/>
                </a:lnTo>
                <a:lnTo>
                  <a:pt x="871" y="201"/>
                </a:lnTo>
                <a:lnTo>
                  <a:pt x="865" y="185"/>
                </a:lnTo>
                <a:lnTo>
                  <a:pt x="858" y="169"/>
                </a:lnTo>
                <a:lnTo>
                  <a:pt x="850" y="154"/>
                </a:lnTo>
                <a:lnTo>
                  <a:pt x="841" y="140"/>
                </a:lnTo>
                <a:lnTo>
                  <a:pt x="830" y="126"/>
                </a:lnTo>
                <a:lnTo>
                  <a:pt x="818" y="115"/>
                </a:lnTo>
                <a:lnTo>
                  <a:pt x="804" y="105"/>
                </a:lnTo>
                <a:lnTo>
                  <a:pt x="790" y="95"/>
                </a:lnTo>
                <a:lnTo>
                  <a:pt x="773" y="89"/>
                </a:lnTo>
                <a:lnTo>
                  <a:pt x="761" y="92"/>
                </a:lnTo>
                <a:lnTo>
                  <a:pt x="750" y="97"/>
                </a:lnTo>
                <a:lnTo>
                  <a:pt x="742" y="102"/>
                </a:lnTo>
                <a:lnTo>
                  <a:pt x="735" y="110"/>
                </a:lnTo>
                <a:lnTo>
                  <a:pt x="731" y="118"/>
                </a:lnTo>
                <a:lnTo>
                  <a:pt x="725" y="129"/>
                </a:lnTo>
                <a:lnTo>
                  <a:pt x="720" y="138"/>
                </a:lnTo>
                <a:lnTo>
                  <a:pt x="716" y="148"/>
                </a:lnTo>
                <a:lnTo>
                  <a:pt x="710" y="157"/>
                </a:lnTo>
                <a:lnTo>
                  <a:pt x="703" y="167"/>
                </a:lnTo>
                <a:lnTo>
                  <a:pt x="695" y="175"/>
                </a:lnTo>
                <a:lnTo>
                  <a:pt x="685" y="180"/>
                </a:lnTo>
                <a:lnTo>
                  <a:pt x="671" y="180"/>
                </a:lnTo>
                <a:lnTo>
                  <a:pt x="678" y="171"/>
                </a:lnTo>
                <a:lnTo>
                  <a:pt x="686" y="162"/>
                </a:lnTo>
                <a:lnTo>
                  <a:pt x="694" y="153"/>
                </a:lnTo>
                <a:lnTo>
                  <a:pt x="702" y="144"/>
                </a:lnTo>
                <a:lnTo>
                  <a:pt x="710" y="134"/>
                </a:lnTo>
                <a:lnTo>
                  <a:pt x="717" y="125"/>
                </a:lnTo>
                <a:lnTo>
                  <a:pt x="722" y="116"/>
                </a:lnTo>
                <a:lnTo>
                  <a:pt x="725" y="106"/>
                </a:lnTo>
                <a:lnTo>
                  <a:pt x="726" y="97"/>
                </a:lnTo>
                <a:lnTo>
                  <a:pt x="724" y="86"/>
                </a:lnTo>
                <a:lnTo>
                  <a:pt x="718" y="76"/>
                </a:lnTo>
                <a:lnTo>
                  <a:pt x="709" y="66"/>
                </a:lnTo>
                <a:lnTo>
                  <a:pt x="696" y="53"/>
                </a:lnTo>
                <a:lnTo>
                  <a:pt x="682" y="41"/>
                </a:lnTo>
                <a:lnTo>
                  <a:pt x="669" y="32"/>
                </a:lnTo>
                <a:lnTo>
                  <a:pt x="653" y="25"/>
                </a:lnTo>
                <a:lnTo>
                  <a:pt x="638" y="20"/>
                </a:lnTo>
                <a:lnTo>
                  <a:pt x="620" y="15"/>
                </a:lnTo>
                <a:lnTo>
                  <a:pt x="604" y="12"/>
                </a:lnTo>
                <a:lnTo>
                  <a:pt x="587" y="8"/>
                </a:lnTo>
                <a:lnTo>
                  <a:pt x="570" y="6"/>
                </a:lnTo>
                <a:lnTo>
                  <a:pt x="553" y="5"/>
                </a:lnTo>
                <a:lnTo>
                  <a:pt x="535" y="2"/>
                </a:lnTo>
                <a:lnTo>
                  <a:pt x="517" y="0"/>
                </a:lnTo>
                <a:lnTo>
                  <a:pt x="511" y="4"/>
                </a:lnTo>
                <a:lnTo>
                  <a:pt x="504" y="6"/>
                </a:lnTo>
                <a:lnTo>
                  <a:pt x="499" y="7"/>
                </a:lnTo>
                <a:lnTo>
                  <a:pt x="492" y="9"/>
                </a:lnTo>
                <a:lnTo>
                  <a:pt x="485" y="10"/>
                </a:lnTo>
                <a:lnTo>
                  <a:pt x="479" y="13"/>
                </a:lnTo>
                <a:lnTo>
                  <a:pt x="472" y="15"/>
                </a:lnTo>
                <a:lnTo>
                  <a:pt x="466" y="17"/>
                </a:lnTo>
                <a:lnTo>
                  <a:pt x="461" y="20"/>
                </a:lnTo>
                <a:lnTo>
                  <a:pt x="455" y="23"/>
                </a:lnTo>
                <a:lnTo>
                  <a:pt x="450" y="27"/>
                </a:lnTo>
                <a:lnTo>
                  <a:pt x="445" y="31"/>
                </a:lnTo>
                <a:lnTo>
                  <a:pt x="446" y="38"/>
                </a:lnTo>
                <a:lnTo>
                  <a:pt x="446" y="44"/>
                </a:lnTo>
                <a:lnTo>
                  <a:pt x="446" y="50"/>
                </a:lnTo>
                <a:lnTo>
                  <a:pt x="445" y="55"/>
                </a:lnTo>
                <a:lnTo>
                  <a:pt x="445" y="61"/>
                </a:lnTo>
                <a:lnTo>
                  <a:pt x="445" y="68"/>
                </a:lnTo>
                <a:lnTo>
                  <a:pt x="445" y="74"/>
                </a:lnTo>
                <a:lnTo>
                  <a:pt x="443" y="79"/>
                </a:lnTo>
                <a:lnTo>
                  <a:pt x="442" y="85"/>
                </a:lnTo>
                <a:lnTo>
                  <a:pt x="441" y="91"/>
                </a:lnTo>
                <a:lnTo>
                  <a:pt x="439" y="97"/>
                </a:lnTo>
                <a:lnTo>
                  <a:pt x="437" y="101"/>
                </a:lnTo>
                <a:lnTo>
                  <a:pt x="425" y="101"/>
                </a:lnTo>
                <a:lnTo>
                  <a:pt x="426" y="97"/>
                </a:lnTo>
                <a:lnTo>
                  <a:pt x="427" y="91"/>
                </a:lnTo>
                <a:lnTo>
                  <a:pt x="429" y="86"/>
                </a:lnTo>
                <a:lnTo>
                  <a:pt x="430" y="81"/>
                </a:lnTo>
                <a:lnTo>
                  <a:pt x="431" y="76"/>
                </a:lnTo>
                <a:lnTo>
                  <a:pt x="432" y="70"/>
                </a:lnTo>
                <a:lnTo>
                  <a:pt x="433" y="66"/>
                </a:lnTo>
                <a:lnTo>
                  <a:pt x="433" y="60"/>
                </a:lnTo>
                <a:lnTo>
                  <a:pt x="433" y="55"/>
                </a:lnTo>
                <a:lnTo>
                  <a:pt x="432" y="50"/>
                </a:lnTo>
                <a:lnTo>
                  <a:pt x="431" y="45"/>
                </a:lnTo>
                <a:lnTo>
                  <a:pt x="429" y="39"/>
                </a:lnTo>
                <a:lnTo>
                  <a:pt x="387" y="69"/>
                </a:lnTo>
                <a:lnTo>
                  <a:pt x="375" y="63"/>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6" name="Freeform 108"/>
          <p:cNvSpPr>
            <a:spLocks/>
          </p:cNvSpPr>
          <p:nvPr/>
        </p:nvSpPr>
        <p:spPr bwMode="auto">
          <a:xfrm>
            <a:off x="7685089" y="4640263"/>
            <a:ext cx="307975" cy="169862"/>
          </a:xfrm>
          <a:custGeom>
            <a:avLst/>
            <a:gdLst>
              <a:gd name="T0" fmla="*/ 268 w 388"/>
              <a:gd name="T1" fmla="*/ 67 h 216"/>
              <a:gd name="T2" fmla="*/ 288 w 388"/>
              <a:gd name="T3" fmla="*/ 54 h 216"/>
              <a:gd name="T4" fmla="*/ 309 w 388"/>
              <a:gd name="T5" fmla="*/ 44 h 216"/>
              <a:gd name="T6" fmla="*/ 331 w 388"/>
              <a:gd name="T7" fmla="*/ 38 h 216"/>
              <a:gd name="T8" fmla="*/ 342 w 388"/>
              <a:gd name="T9" fmla="*/ 38 h 216"/>
              <a:gd name="T10" fmla="*/ 349 w 388"/>
              <a:gd name="T11" fmla="*/ 39 h 216"/>
              <a:gd name="T12" fmla="*/ 356 w 388"/>
              <a:gd name="T13" fmla="*/ 41 h 216"/>
              <a:gd name="T14" fmla="*/ 363 w 388"/>
              <a:gd name="T15" fmla="*/ 45 h 216"/>
              <a:gd name="T16" fmla="*/ 388 w 388"/>
              <a:gd name="T17" fmla="*/ 62 h 216"/>
              <a:gd name="T18" fmla="*/ 385 w 388"/>
              <a:gd name="T19" fmla="*/ 57 h 216"/>
              <a:gd name="T20" fmla="*/ 379 w 388"/>
              <a:gd name="T21" fmla="*/ 55 h 216"/>
              <a:gd name="T22" fmla="*/ 373 w 388"/>
              <a:gd name="T23" fmla="*/ 56 h 216"/>
              <a:gd name="T24" fmla="*/ 369 w 388"/>
              <a:gd name="T25" fmla="*/ 62 h 216"/>
              <a:gd name="T26" fmla="*/ 373 w 388"/>
              <a:gd name="T27" fmla="*/ 95 h 216"/>
              <a:gd name="T28" fmla="*/ 371 w 388"/>
              <a:gd name="T29" fmla="*/ 127 h 216"/>
              <a:gd name="T30" fmla="*/ 362 w 388"/>
              <a:gd name="T31" fmla="*/ 158 h 216"/>
              <a:gd name="T32" fmla="*/ 349 w 388"/>
              <a:gd name="T33" fmla="*/ 187 h 216"/>
              <a:gd name="T34" fmla="*/ 344 w 388"/>
              <a:gd name="T35" fmla="*/ 192 h 216"/>
              <a:gd name="T36" fmla="*/ 337 w 388"/>
              <a:gd name="T37" fmla="*/ 195 h 216"/>
              <a:gd name="T38" fmla="*/ 330 w 388"/>
              <a:gd name="T39" fmla="*/ 199 h 216"/>
              <a:gd name="T40" fmla="*/ 322 w 388"/>
              <a:gd name="T41" fmla="*/ 201 h 216"/>
              <a:gd name="T42" fmla="*/ 301 w 388"/>
              <a:gd name="T43" fmla="*/ 208 h 216"/>
              <a:gd name="T44" fmla="*/ 279 w 388"/>
              <a:gd name="T45" fmla="*/ 212 h 216"/>
              <a:gd name="T46" fmla="*/ 255 w 388"/>
              <a:gd name="T47" fmla="*/ 216 h 216"/>
              <a:gd name="T48" fmla="*/ 230 w 388"/>
              <a:gd name="T49" fmla="*/ 215 h 216"/>
              <a:gd name="T50" fmla="*/ 253 w 388"/>
              <a:gd name="T51" fmla="*/ 203 h 216"/>
              <a:gd name="T52" fmla="*/ 291 w 388"/>
              <a:gd name="T53" fmla="*/ 198 h 216"/>
              <a:gd name="T54" fmla="*/ 327 w 388"/>
              <a:gd name="T55" fmla="*/ 188 h 216"/>
              <a:gd name="T56" fmla="*/ 353 w 388"/>
              <a:gd name="T57" fmla="*/ 163 h 216"/>
              <a:gd name="T58" fmla="*/ 360 w 388"/>
              <a:gd name="T59" fmla="*/ 133 h 216"/>
              <a:gd name="T60" fmla="*/ 362 w 388"/>
              <a:gd name="T61" fmla="*/ 106 h 216"/>
              <a:gd name="T62" fmla="*/ 360 w 388"/>
              <a:gd name="T63" fmla="*/ 79 h 216"/>
              <a:gd name="T64" fmla="*/ 347 w 388"/>
              <a:gd name="T65" fmla="*/ 60 h 216"/>
              <a:gd name="T66" fmla="*/ 315 w 388"/>
              <a:gd name="T67" fmla="*/ 55 h 216"/>
              <a:gd name="T68" fmla="*/ 284 w 388"/>
              <a:gd name="T69" fmla="*/ 68 h 216"/>
              <a:gd name="T70" fmla="*/ 260 w 388"/>
              <a:gd name="T71" fmla="*/ 91 h 216"/>
              <a:gd name="T72" fmla="*/ 240 w 388"/>
              <a:gd name="T73" fmla="*/ 117 h 216"/>
              <a:gd name="T74" fmla="*/ 242 w 388"/>
              <a:gd name="T75" fmla="*/ 80 h 216"/>
              <a:gd name="T76" fmla="*/ 185 w 388"/>
              <a:gd name="T77" fmla="*/ 53 h 216"/>
              <a:gd name="T78" fmla="*/ 125 w 388"/>
              <a:gd name="T79" fmla="*/ 36 h 216"/>
              <a:gd name="T80" fmla="*/ 64 w 388"/>
              <a:gd name="T81" fmla="*/ 22 h 216"/>
              <a:gd name="T82" fmla="*/ 0 w 388"/>
              <a:gd name="T83" fmla="*/ 7 h 216"/>
              <a:gd name="T84" fmla="*/ 46 w 388"/>
              <a:gd name="T85" fmla="*/ 5 h 216"/>
              <a:gd name="T86" fmla="*/ 113 w 388"/>
              <a:gd name="T87" fmla="*/ 16 h 216"/>
              <a:gd name="T88" fmla="*/ 176 w 388"/>
              <a:gd name="T89" fmla="*/ 34 h 216"/>
              <a:gd name="T90" fmla="*/ 236 w 388"/>
              <a:gd name="T91" fmla="*/ 62 h 2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88"/>
              <a:gd name="T139" fmla="*/ 0 h 216"/>
              <a:gd name="T140" fmla="*/ 388 w 388"/>
              <a:gd name="T141" fmla="*/ 216 h 21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88" h="216">
                <a:moveTo>
                  <a:pt x="254" y="72"/>
                </a:moveTo>
                <a:lnTo>
                  <a:pt x="261" y="70"/>
                </a:lnTo>
                <a:lnTo>
                  <a:pt x="268" y="67"/>
                </a:lnTo>
                <a:lnTo>
                  <a:pt x="275" y="62"/>
                </a:lnTo>
                <a:lnTo>
                  <a:pt x="282" y="59"/>
                </a:lnTo>
                <a:lnTo>
                  <a:pt x="288" y="54"/>
                </a:lnTo>
                <a:lnTo>
                  <a:pt x="295" y="51"/>
                </a:lnTo>
                <a:lnTo>
                  <a:pt x="302" y="47"/>
                </a:lnTo>
                <a:lnTo>
                  <a:pt x="309" y="44"/>
                </a:lnTo>
                <a:lnTo>
                  <a:pt x="316" y="41"/>
                </a:lnTo>
                <a:lnTo>
                  <a:pt x="324" y="39"/>
                </a:lnTo>
                <a:lnTo>
                  <a:pt x="331" y="38"/>
                </a:lnTo>
                <a:lnTo>
                  <a:pt x="338" y="37"/>
                </a:lnTo>
                <a:lnTo>
                  <a:pt x="340" y="38"/>
                </a:lnTo>
                <a:lnTo>
                  <a:pt x="342" y="38"/>
                </a:lnTo>
                <a:lnTo>
                  <a:pt x="345" y="38"/>
                </a:lnTo>
                <a:lnTo>
                  <a:pt x="347" y="39"/>
                </a:lnTo>
                <a:lnTo>
                  <a:pt x="349" y="39"/>
                </a:lnTo>
                <a:lnTo>
                  <a:pt x="352" y="40"/>
                </a:lnTo>
                <a:lnTo>
                  <a:pt x="354" y="41"/>
                </a:lnTo>
                <a:lnTo>
                  <a:pt x="356" y="41"/>
                </a:lnTo>
                <a:lnTo>
                  <a:pt x="359" y="42"/>
                </a:lnTo>
                <a:lnTo>
                  <a:pt x="361" y="44"/>
                </a:lnTo>
                <a:lnTo>
                  <a:pt x="363" y="45"/>
                </a:lnTo>
                <a:lnTo>
                  <a:pt x="364" y="46"/>
                </a:lnTo>
                <a:lnTo>
                  <a:pt x="377" y="38"/>
                </a:lnTo>
                <a:lnTo>
                  <a:pt x="388" y="62"/>
                </a:lnTo>
                <a:lnTo>
                  <a:pt x="388" y="61"/>
                </a:lnTo>
                <a:lnTo>
                  <a:pt x="386" y="60"/>
                </a:lnTo>
                <a:lnTo>
                  <a:pt x="385" y="57"/>
                </a:lnTo>
                <a:lnTo>
                  <a:pt x="384" y="56"/>
                </a:lnTo>
                <a:lnTo>
                  <a:pt x="381" y="56"/>
                </a:lnTo>
                <a:lnTo>
                  <a:pt x="379" y="55"/>
                </a:lnTo>
                <a:lnTo>
                  <a:pt x="378" y="55"/>
                </a:lnTo>
                <a:lnTo>
                  <a:pt x="376" y="55"/>
                </a:lnTo>
                <a:lnTo>
                  <a:pt x="373" y="56"/>
                </a:lnTo>
                <a:lnTo>
                  <a:pt x="372" y="57"/>
                </a:lnTo>
                <a:lnTo>
                  <a:pt x="371" y="60"/>
                </a:lnTo>
                <a:lnTo>
                  <a:pt x="369" y="62"/>
                </a:lnTo>
                <a:lnTo>
                  <a:pt x="372" y="73"/>
                </a:lnTo>
                <a:lnTo>
                  <a:pt x="373" y="84"/>
                </a:lnTo>
                <a:lnTo>
                  <a:pt x="373" y="95"/>
                </a:lnTo>
                <a:lnTo>
                  <a:pt x="373" y="106"/>
                </a:lnTo>
                <a:lnTo>
                  <a:pt x="372" y="116"/>
                </a:lnTo>
                <a:lnTo>
                  <a:pt x="371" y="127"/>
                </a:lnTo>
                <a:lnTo>
                  <a:pt x="369" y="138"/>
                </a:lnTo>
                <a:lnTo>
                  <a:pt x="365" y="148"/>
                </a:lnTo>
                <a:lnTo>
                  <a:pt x="362" y="158"/>
                </a:lnTo>
                <a:lnTo>
                  <a:pt x="359" y="169"/>
                </a:lnTo>
                <a:lnTo>
                  <a:pt x="354" y="178"/>
                </a:lnTo>
                <a:lnTo>
                  <a:pt x="349" y="187"/>
                </a:lnTo>
                <a:lnTo>
                  <a:pt x="348" y="189"/>
                </a:lnTo>
                <a:lnTo>
                  <a:pt x="346" y="191"/>
                </a:lnTo>
                <a:lnTo>
                  <a:pt x="344" y="192"/>
                </a:lnTo>
                <a:lnTo>
                  <a:pt x="341" y="193"/>
                </a:lnTo>
                <a:lnTo>
                  <a:pt x="339" y="194"/>
                </a:lnTo>
                <a:lnTo>
                  <a:pt x="337" y="195"/>
                </a:lnTo>
                <a:lnTo>
                  <a:pt x="334" y="196"/>
                </a:lnTo>
                <a:lnTo>
                  <a:pt x="332" y="198"/>
                </a:lnTo>
                <a:lnTo>
                  <a:pt x="330" y="199"/>
                </a:lnTo>
                <a:lnTo>
                  <a:pt x="327" y="200"/>
                </a:lnTo>
                <a:lnTo>
                  <a:pt x="325" y="201"/>
                </a:lnTo>
                <a:lnTo>
                  <a:pt x="322" y="201"/>
                </a:lnTo>
                <a:lnTo>
                  <a:pt x="315" y="204"/>
                </a:lnTo>
                <a:lnTo>
                  <a:pt x="308" y="207"/>
                </a:lnTo>
                <a:lnTo>
                  <a:pt x="301" y="208"/>
                </a:lnTo>
                <a:lnTo>
                  <a:pt x="294" y="210"/>
                </a:lnTo>
                <a:lnTo>
                  <a:pt x="286" y="211"/>
                </a:lnTo>
                <a:lnTo>
                  <a:pt x="279" y="212"/>
                </a:lnTo>
                <a:lnTo>
                  <a:pt x="271" y="214"/>
                </a:lnTo>
                <a:lnTo>
                  <a:pt x="263" y="215"/>
                </a:lnTo>
                <a:lnTo>
                  <a:pt x="255" y="216"/>
                </a:lnTo>
                <a:lnTo>
                  <a:pt x="247" y="216"/>
                </a:lnTo>
                <a:lnTo>
                  <a:pt x="239" y="215"/>
                </a:lnTo>
                <a:lnTo>
                  <a:pt x="230" y="215"/>
                </a:lnTo>
                <a:lnTo>
                  <a:pt x="230" y="210"/>
                </a:lnTo>
                <a:lnTo>
                  <a:pt x="241" y="207"/>
                </a:lnTo>
                <a:lnTo>
                  <a:pt x="253" y="203"/>
                </a:lnTo>
                <a:lnTo>
                  <a:pt x="264" y="201"/>
                </a:lnTo>
                <a:lnTo>
                  <a:pt x="278" y="200"/>
                </a:lnTo>
                <a:lnTo>
                  <a:pt x="291" y="198"/>
                </a:lnTo>
                <a:lnTo>
                  <a:pt x="303" y="195"/>
                </a:lnTo>
                <a:lnTo>
                  <a:pt x="316" y="193"/>
                </a:lnTo>
                <a:lnTo>
                  <a:pt x="327" y="188"/>
                </a:lnTo>
                <a:lnTo>
                  <a:pt x="337" y="183"/>
                </a:lnTo>
                <a:lnTo>
                  <a:pt x="346" y="175"/>
                </a:lnTo>
                <a:lnTo>
                  <a:pt x="353" y="163"/>
                </a:lnTo>
                <a:lnTo>
                  <a:pt x="357" y="149"/>
                </a:lnTo>
                <a:lnTo>
                  <a:pt x="359" y="142"/>
                </a:lnTo>
                <a:lnTo>
                  <a:pt x="360" y="133"/>
                </a:lnTo>
                <a:lnTo>
                  <a:pt x="361" y="125"/>
                </a:lnTo>
                <a:lnTo>
                  <a:pt x="362" y="116"/>
                </a:lnTo>
                <a:lnTo>
                  <a:pt x="362" y="106"/>
                </a:lnTo>
                <a:lnTo>
                  <a:pt x="362" y="96"/>
                </a:lnTo>
                <a:lnTo>
                  <a:pt x="362" y="88"/>
                </a:lnTo>
                <a:lnTo>
                  <a:pt x="360" y="79"/>
                </a:lnTo>
                <a:lnTo>
                  <a:pt x="357" y="72"/>
                </a:lnTo>
                <a:lnTo>
                  <a:pt x="353" y="65"/>
                </a:lnTo>
                <a:lnTo>
                  <a:pt x="347" y="60"/>
                </a:lnTo>
                <a:lnTo>
                  <a:pt x="339" y="54"/>
                </a:lnTo>
                <a:lnTo>
                  <a:pt x="327" y="54"/>
                </a:lnTo>
                <a:lnTo>
                  <a:pt x="315" y="55"/>
                </a:lnTo>
                <a:lnTo>
                  <a:pt x="305" y="57"/>
                </a:lnTo>
                <a:lnTo>
                  <a:pt x="294" y="62"/>
                </a:lnTo>
                <a:lnTo>
                  <a:pt x="284" y="68"/>
                </a:lnTo>
                <a:lnTo>
                  <a:pt x="275" y="75"/>
                </a:lnTo>
                <a:lnTo>
                  <a:pt x="267" y="83"/>
                </a:lnTo>
                <a:lnTo>
                  <a:pt x="260" y="91"/>
                </a:lnTo>
                <a:lnTo>
                  <a:pt x="253" y="100"/>
                </a:lnTo>
                <a:lnTo>
                  <a:pt x="246" y="108"/>
                </a:lnTo>
                <a:lnTo>
                  <a:pt x="240" y="117"/>
                </a:lnTo>
                <a:lnTo>
                  <a:pt x="234" y="125"/>
                </a:lnTo>
                <a:lnTo>
                  <a:pt x="224" y="122"/>
                </a:lnTo>
                <a:lnTo>
                  <a:pt x="242" y="80"/>
                </a:lnTo>
                <a:lnTo>
                  <a:pt x="224" y="70"/>
                </a:lnTo>
                <a:lnTo>
                  <a:pt x="205" y="61"/>
                </a:lnTo>
                <a:lnTo>
                  <a:pt x="185" y="53"/>
                </a:lnTo>
                <a:lnTo>
                  <a:pt x="165" y="46"/>
                </a:lnTo>
                <a:lnTo>
                  <a:pt x="146" y="40"/>
                </a:lnTo>
                <a:lnTo>
                  <a:pt x="125" y="36"/>
                </a:lnTo>
                <a:lnTo>
                  <a:pt x="106" y="31"/>
                </a:lnTo>
                <a:lnTo>
                  <a:pt x="85" y="26"/>
                </a:lnTo>
                <a:lnTo>
                  <a:pt x="64" y="22"/>
                </a:lnTo>
                <a:lnTo>
                  <a:pt x="44" y="17"/>
                </a:lnTo>
                <a:lnTo>
                  <a:pt x="22" y="13"/>
                </a:lnTo>
                <a:lnTo>
                  <a:pt x="0" y="7"/>
                </a:lnTo>
                <a:lnTo>
                  <a:pt x="0" y="0"/>
                </a:lnTo>
                <a:lnTo>
                  <a:pt x="24" y="2"/>
                </a:lnTo>
                <a:lnTo>
                  <a:pt x="46" y="5"/>
                </a:lnTo>
                <a:lnTo>
                  <a:pt x="69" y="8"/>
                </a:lnTo>
                <a:lnTo>
                  <a:pt x="91" y="11"/>
                </a:lnTo>
                <a:lnTo>
                  <a:pt x="113" y="16"/>
                </a:lnTo>
                <a:lnTo>
                  <a:pt x="134" y="22"/>
                </a:lnTo>
                <a:lnTo>
                  <a:pt x="155" y="28"/>
                </a:lnTo>
                <a:lnTo>
                  <a:pt x="176" y="34"/>
                </a:lnTo>
                <a:lnTo>
                  <a:pt x="196" y="42"/>
                </a:lnTo>
                <a:lnTo>
                  <a:pt x="216" y="52"/>
                </a:lnTo>
                <a:lnTo>
                  <a:pt x="236" y="62"/>
                </a:lnTo>
                <a:lnTo>
                  <a:pt x="254"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7" name="Freeform 109"/>
          <p:cNvSpPr>
            <a:spLocks/>
          </p:cNvSpPr>
          <p:nvPr/>
        </p:nvSpPr>
        <p:spPr bwMode="auto">
          <a:xfrm>
            <a:off x="7940676" y="4587876"/>
            <a:ext cx="182563" cy="231775"/>
          </a:xfrm>
          <a:custGeom>
            <a:avLst/>
            <a:gdLst>
              <a:gd name="T0" fmla="*/ 10 w 231"/>
              <a:gd name="T1" fmla="*/ 261 h 291"/>
              <a:gd name="T2" fmla="*/ 22 w 231"/>
              <a:gd name="T3" fmla="*/ 256 h 291"/>
              <a:gd name="T4" fmla="*/ 37 w 231"/>
              <a:gd name="T5" fmla="*/ 234 h 291"/>
              <a:gd name="T6" fmla="*/ 50 w 231"/>
              <a:gd name="T7" fmla="*/ 181 h 291"/>
              <a:gd name="T8" fmla="*/ 47 w 231"/>
              <a:gd name="T9" fmla="*/ 127 h 291"/>
              <a:gd name="T10" fmla="*/ 56 w 231"/>
              <a:gd name="T11" fmla="*/ 120 h 291"/>
              <a:gd name="T12" fmla="*/ 64 w 231"/>
              <a:gd name="T13" fmla="*/ 125 h 291"/>
              <a:gd name="T14" fmla="*/ 41 w 231"/>
              <a:gd name="T15" fmla="*/ 110 h 291"/>
              <a:gd name="T16" fmla="*/ 30 w 231"/>
              <a:gd name="T17" fmla="*/ 105 h 291"/>
              <a:gd name="T18" fmla="*/ 18 w 231"/>
              <a:gd name="T19" fmla="*/ 103 h 291"/>
              <a:gd name="T20" fmla="*/ 49 w 231"/>
              <a:gd name="T21" fmla="*/ 78 h 291"/>
              <a:gd name="T22" fmla="*/ 77 w 231"/>
              <a:gd name="T23" fmla="*/ 29 h 291"/>
              <a:gd name="T24" fmla="*/ 119 w 231"/>
              <a:gd name="T25" fmla="*/ 0 h 291"/>
              <a:gd name="T26" fmla="*/ 187 w 231"/>
              <a:gd name="T27" fmla="*/ 51 h 291"/>
              <a:gd name="T28" fmla="*/ 223 w 231"/>
              <a:gd name="T29" fmla="*/ 128 h 291"/>
              <a:gd name="T30" fmla="*/ 225 w 231"/>
              <a:gd name="T31" fmla="*/ 192 h 291"/>
              <a:gd name="T32" fmla="*/ 210 w 231"/>
              <a:gd name="T33" fmla="*/ 243 h 291"/>
              <a:gd name="T34" fmla="*/ 184 w 231"/>
              <a:gd name="T35" fmla="*/ 273 h 291"/>
              <a:gd name="T36" fmla="*/ 176 w 231"/>
              <a:gd name="T37" fmla="*/ 279 h 291"/>
              <a:gd name="T38" fmla="*/ 166 w 231"/>
              <a:gd name="T39" fmla="*/ 282 h 291"/>
              <a:gd name="T40" fmla="*/ 166 w 231"/>
              <a:gd name="T41" fmla="*/ 279 h 291"/>
              <a:gd name="T42" fmla="*/ 171 w 231"/>
              <a:gd name="T43" fmla="*/ 272 h 291"/>
              <a:gd name="T44" fmla="*/ 173 w 231"/>
              <a:gd name="T45" fmla="*/ 266 h 291"/>
              <a:gd name="T46" fmla="*/ 186 w 231"/>
              <a:gd name="T47" fmla="*/ 232 h 291"/>
              <a:gd name="T48" fmla="*/ 195 w 231"/>
              <a:gd name="T49" fmla="*/ 210 h 291"/>
              <a:gd name="T50" fmla="*/ 186 w 231"/>
              <a:gd name="T51" fmla="*/ 213 h 291"/>
              <a:gd name="T52" fmla="*/ 184 w 231"/>
              <a:gd name="T53" fmla="*/ 217 h 291"/>
              <a:gd name="T54" fmla="*/ 182 w 231"/>
              <a:gd name="T55" fmla="*/ 229 h 291"/>
              <a:gd name="T56" fmla="*/ 170 w 231"/>
              <a:gd name="T57" fmla="*/ 252 h 291"/>
              <a:gd name="T58" fmla="*/ 150 w 231"/>
              <a:gd name="T59" fmla="*/ 264 h 291"/>
              <a:gd name="T60" fmla="*/ 151 w 231"/>
              <a:gd name="T61" fmla="*/ 234 h 291"/>
              <a:gd name="T62" fmla="*/ 141 w 231"/>
              <a:gd name="T63" fmla="*/ 260 h 291"/>
              <a:gd name="T64" fmla="*/ 128 w 231"/>
              <a:gd name="T65" fmla="*/ 274 h 291"/>
              <a:gd name="T66" fmla="*/ 123 w 231"/>
              <a:gd name="T67" fmla="*/ 277 h 291"/>
              <a:gd name="T68" fmla="*/ 116 w 231"/>
              <a:gd name="T69" fmla="*/ 280 h 291"/>
              <a:gd name="T70" fmla="*/ 115 w 231"/>
              <a:gd name="T71" fmla="*/ 275 h 291"/>
              <a:gd name="T72" fmla="*/ 112 w 231"/>
              <a:gd name="T73" fmla="*/ 272 h 291"/>
              <a:gd name="T74" fmla="*/ 110 w 231"/>
              <a:gd name="T75" fmla="*/ 269 h 291"/>
              <a:gd name="T76" fmla="*/ 104 w 231"/>
              <a:gd name="T77" fmla="*/ 253 h 291"/>
              <a:gd name="T78" fmla="*/ 100 w 231"/>
              <a:gd name="T79" fmla="*/ 242 h 291"/>
              <a:gd name="T80" fmla="*/ 84 w 231"/>
              <a:gd name="T81" fmla="*/ 254 h 291"/>
              <a:gd name="T82" fmla="*/ 73 w 231"/>
              <a:gd name="T83" fmla="*/ 269 h 291"/>
              <a:gd name="T84" fmla="*/ 64 w 231"/>
              <a:gd name="T85" fmla="*/ 275 h 291"/>
              <a:gd name="T86" fmla="*/ 56 w 231"/>
              <a:gd name="T87" fmla="*/ 276 h 291"/>
              <a:gd name="T88" fmla="*/ 48 w 231"/>
              <a:gd name="T89" fmla="*/ 274 h 291"/>
              <a:gd name="T90" fmla="*/ 48 w 231"/>
              <a:gd name="T91" fmla="*/ 273 h 291"/>
              <a:gd name="T92" fmla="*/ 48 w 231"/>
              <a:gd name="T93" fmla="*/ 273 h 291"/>
              <a:gd name="T94" fmla="*/ 63 w 231"/>
              <a:gd name="T95" fmla="*/ 256 h 291"/>
              <a:gd name="T96" fmla="*/ 79 w 231"/>
              <a:gd name="T97" fmla="*/ 229 h 291"/>
              <a:gd name="T98" fmla="*/ 73 w 231"/>
              <a:gd name="T99" fmla="*/ 217 h 291"/>
              <a:gd name="T100" fmla="*/ 58 w 231"/>
              <a:gd name="T101" fmla="*/ 246 h 291"/>
              <a:gd name="T102" fmla="*/ 34 w 231"/>
              <a:gd name="T103" fmla="*/ 269 h 291"/>
              <a:gd name="T104" fmla="*/ 20 w 231"/>
              <a:gd name="T105" fmla="*/ 279 h 291"/>
              <a:gd name="T106" fmla="*/ 10 w 231"/>
              <a:gd name="T107" fmla="*/ 287 h 291"/>
              <a:gd name="T108" fmla="*/ 0 w 231"/>
              <a:gd name="T109" fmla="*/ 266 h 2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1"/>
              <a:gd name="T166" fmla="*/ 0 h 291"/>
              <a:gd name="T167" fmla="*/ 231 w 231"/>
              <a:gd name="T168" fmla="*/ 291 h 29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1" h="291">
                <a:moveTo>
                  <a:pt x="0" y="266"/>
                </a:moveTo>
                <a:lnTo>
                  <a:pt x="3" y="265"/>
                </a:lnTo>
                <a:lnTo>
                  <a:pt x="5" y="264"/>
                </a:lnTo>
                <a:lnTo>
                  <a:pt x="8" y="263"/>
                </a:lnTo>
                <a:lnTo>
                  <a:pt x="10" y="261"/>
                </a:lnTo>
                <a:lnTo>
                  <a:pt x="12" y="260"/>
                </a:lnTo>
                <a:lnTo>
                  <a:pt x="15" y="259"/>
                </a:lnTo>
                <a:lnTo>
                  <a:pt x="17" y="258"/>
                </a:lnTo>
                <a:lnTo>
                  <a:pt x="19" y="257"/>
                </a:lnTo>
                <a:lnTo>
                  <a:pt x="22" y="256"/>
                </a:lnTo>
                <a:lnTo>
                  <a:pt x="24" y="254"/>
                </a:lnTo>
                <a:lnTo>
                  <a:pt x="26" y="254"/>
                </a:lnTo>
                <a:lnTo>
                  <a:pt x="27" y="252"/>
                </a:lnTo>
                <a:lnTo>
                  <a:pt x="32" y="243"/>
                </a:lnTo>
                <a:lnTo>
                  <a:pt x="37" y="234"/>
                </a:lnTo>
                <a:lnTo>
                  <a:pt x="40" y="223"/>
                </a:lnTo>
                <a:lnTo>
                  <a:pt x="43" y="213"/>
                </a:lnTo>
                <a:lnTo>
                  <a:pt x="47" y="203"/>
                </a:lnTo>
                <a:lnTo>
                  <a:pt x="49" y="191"/>
                </a:lnTo>
                <a:lnTo>
                  <a:pt x="50" y="181"/>
                </a:lnTo>
                <a:lnTo>
                  <a:pt x="51" y="171"/>
                </a:lnTo>
                <a:lnTo>
                  <a:pt x="51" y="159"/>
                </a:lnTo>
                <a:lnTo>
                  <a:pt x="51" y="149"/>
                </a:lnTo>
                <a:lnTo>
                  <a:pt x="50" y="138"/>
                </a:lnTo>
                <a:lnTo>
                  <a:pt x="47" y="127"/>
                </a:lnTo>
                <a:lnTo>
                  <a:pt x="49" y="125"/>
                </a:lnTo>
                <a:lnTo>
                  <a:pt x="50" y="122"/>
                </a:lnTo>
                <a:lnTo>
                  <a:pt x="51" y="121"/>
                </a:lnTo>
                <a:lnTo>
                  <a:pt x="54" y="120"/>
                </a:lnTo>
                <a:lnTo>
                  <a:pt x="56" y="120"/>
                </a:lnTo>
                <a:lnTo>
                  <a:pt x="57" y="120"/>
                </a:lnTo>
                <a:lnTo>
                  <a:pt x="59" y="121"/>
                </a:lnTo>
                <a:lnTo>
                  <a:pt x="62" y="121"/>
                </a:lnTo>
                <a:lnTo>
                  <a:pt x="63" y="122"/>
                </a:lnTo>
                <a:lnTo>
                  <a:pt x="64" y="125"/>
                </a:lnTo>
                <a:lnTo>
                  <a:pt x="66" y="126"/>
                </a:lnTo>
                <a:lnTo>
                  <a:pt x="66" y="127"/>
                </a:lnTo>
                <a:lnTo>
                  <a:pt x="55" y="103"/>
                </a:lnTo>
                <a:lnTo>
                  <a:pt x="42" y="111"/>
                </a:lnTo>
                <a:lnTo>
                  <a:pt x="41" y="110"/>
                </a:lnTo>
                <a:lnTo>
                  <a:pt x="39" y="109"/>
                </a:lnTo>
                <a:lnTo>
                  <a:pt x="37" y="107"/>
                </a:lnTo>
                <a:lnTo>
                  <a:pt x="34" y="106"/>
                </a:lnTo>
                <a:lnTo>
                  <a:pt x="32" y="106"/>
                </a:lnTo>
                <a:lnTo>
                  <a:pt x="30" y="105"/>
                </a:lnTo>
                <a:lnTo>
                  <a:pt x="27" y="104"/>
                </a:lnTo>
                <a:lnTo>
                  <a:pt x="25" y="104"/>
                </a:lnTo>
                <a:lnTo>
                  <a:pt x="23" y="103"/>
                </a:lnTo>
                <a:lnTo>
                  <a:pt x="20" y="103"/>
                </a:lnTo>
                <a:lnTo>
                  <a:pt x="18" y="103"/>
                </a:lnTo>
                <a:lnTo>
                  <a:pt x="16" y="102"/>
                </a:lnTo>
                <a:lnTo>
                  <a:pt x="17" y="91"/>
                </a:lnTo>
                <a:lnTo>
                  <a:pt x="31" y="91"/>
                </a:lnTo>
                <a:lnTo>
                  <a:pt x="41" y="86"/>
                </a:lnTo>
                <a:lnTo>
                  <a:pt x="49" y="78"/>
                </a:lnTo>
                <a:lnTo>
                  <a:pt x="56" y="68"/>
                </a:lnTo>
                <a:lnTo>
                  <a:pt x="62" y="59"/>
                </a:lnTo>
                <a:lnTo>
                  <a:pt x="66" y="49"/>
                </a:lnTo>
                <a:lnTo>
                  <a:pt x="71" y="39"/>
                </a:lnTo>
                <a:lnTo>
                  <a:pt x="77" y="29"/>
                </a:lnTo>
                <a:lnTo>
                  <a:pt x="81" y="21"/>
                </a:lnTo>
                <a:lnTo>
                  <a:pt x="88" y="13"/>
                </a:lnTo>
                <a:lnTo>
                  <a:pt x="96" y="8"/>
                </a:lnTo>
                <a:lnTo>
                  <a:pt x="107" y="3"/>
                </a:lnTo>
                <a:lnTo>
                  <a:pt x="119" y="0"/>
                </a:lnTo>
                <a:lnTo>
                  <a:pt x="136" y="6"/>
                </a:lnTo>
                <a:lnTo>
                  <a:pt x="150" y="16"/>
                </a:lnTo>
                <a:lnTo>
                  <a:pt x="164" y="26"/>
                </a:lnTo>
                <a:lnTo>
                  <a:pt x="176" y="37"/>
                </a:lnTo>
                <a:lnTo>
                  <a:pt x="187" y="51"/>
                </a:lnTo>
                <a:lnTo>
                  <a:pt x="196" y="65"/>
                </a:lnTo>
                <a:lnTo>
                  <a:pt x="204" y="80"/>
                </a:lnTo>
                <a:lnTo>
                  <a:pt x="211" y="96"/>
                </a:lnTo>
                <a:lnTo>
                  <a:pt x="217" y="112"/>
                </a:lnTo>
                <a:lnTo>
                  <a:pt x="223" y="128"/>
                </a:lnTo>
                <a:lnTo>
                  <a:pt x="226" y="144"/>
                </a:lnTo>
                <a:lnTo>
                  <a:pt x="231" y="160"/>
                </a:lnTo>
                <a:lnTo>
                  <a:pt x="228" y="171"/>
                </a:lnTo>
                <a:lnTo>
                  <a:pt x="227" y="182"/>
                </a:lnTo>
                <a:lnTo>
                  <a:pt x="225" y="192"/>
                </a:lnTo>
                <a:lnTo>
                  <a:pt x="224" y="203"/>
                </a:lnTo>
                <a:lnTo>
                  <a:pt x="222" y="213"/>
                </a:lnTo>
                <a:lnTo>
                  <a:pt x="218" y="225"/>
                </a:lnTo>
                <a:lnTo>
                  <a:pt x="215" y="234"/>
                </a:lnTo>
                <a:lnTo>
                  <a:pt x="210" y="243"/>
                </a:lnTo>
                <a:lnTo>
                  <a:pt x="205" y="252"/>
                </a:lnTo>
                <a:lnTo>
                  <a:pt x="200" y="260"/>
                </a:lnTo>
                <a:lnTo>
                  <a:pt x="193" y="267"/>
                </a:lnTo>
                <a:lnTo>
                  <a:pt x="186" y="273"/>
                </a:lnTo>
                <a:lnTo>
                  <a:pt x="184" y="273"/>
                </a:lnTo>
                <a:lnTo>
                  <a:pt x="182" y="274"/>
                </a:lnTo>
                <a:lnTo>
                  <a:pt x="181" y="275"/>
                </a:lnTo>
                <a:lnTo>
                  <a:pt x="179" y="276"/>
                </a:lnTo>
                <a:lnTo>
                  <a:pt x="178" y="277"/>
                </a:lnTo>
                <a:lnTo>
                  <a:pt x="176" y="279"/>
                </a:lnTo>
                <a:lnTo>
                  <a:pt x="174" y="279"/>
                </a:lnTo>
                <a:lnTo>
                  <a:pt x="172" y="280"/>
                </a:lnTo>
                <a:lnTo>
                  <a:pt x="171" y="281"/>
                </a:lnTo>
                <a:lnTo>
                  <a:pt x="169" y="281"/>
                </a:lnTo>
                <a:lnTo>
                  <a:pt x="166" y="282"/>
                </a:lnTo>
                <a:lnTo>
                  <a:pt x="165" y="283"/>
                </a:lnTo>
                <a:lnTo>
                  <a:pt x="165" y="282"/>
                </a:lnTo>
                <a:lnTo>
                  <a:pt x="165" y="281"/>
                </a:lnTo>
                <a:lnTo>
                  <a:pt x="165" y="280"/>
                </a:lnTo>
                <a:lnTo>
                  <a:pt x="166" y="279"/>
                </a:lnTo>
                <a:lnTo>
                  <a:pt x="168" y="276"/>
                </a:lnTo>
                <a:lnTo>
                  <a:pt x="169" y="275"/>
                </a:lnTo>
                <a:lnTo>
                  <a:pt x="169" y="273"/>
                </a:lnTo>
                <a:lnTo>
                  <a:pt x="170" y="272"/>
                </a:lnTo>
                <a:lnTo>
                  <a:pt x="171" y="272"/>
                </a:lnTo>
                <a:lnTo>
                  <a:pt x="172" y="273"/>
                </a:lnTo>
                <a:lnTo>
                  <a:pt x="172" y="271"/>
                </a:lnTo>
                <a:lnTo>
                  <a:pt x="173" y="266"/>
                </a:lnTo>
                <a:lnTo>
                  <a:pt x="176" y="260"/>
                </a:lnTo>
                <a:lnTo>
                  <a:pt x="178" y="254"/>
                </a:lnTo>
                <a:lnTo>
                  <a:pt x="180" y="246"/>
                </a:lnTo>
                <a:lnTo>
                  <a:pt x="184" y="240"/>
                </a:lnTo>
                <a:lnTo>
                  <a:pt x="186" y="232"/>
                </a:lnTo>
                <a:lnTo>
                  <a:pt x="188" y="225"/>
                </a:lnTo>
                <a:lnTo>
                  <a:pt x="190" y="219"/>
                </a:lnTo>
                <a:lnTo>
                  <a:pt x="193" y="214"/>
                </a:lnTo>
                <a:lnTo>
                  <a:pt x="194" y="211"/>
                </a:lnTo>
                <a:lnTo>
                  <a:pt x="195" y="210"/>
                </a:lnTo>
                <a:lnTo>
                  <a:pt x="189" y="210"/>
                </a:lnTo>
                <a:lnTo>
                  <a:pt x="188" y="211"/>
                </a:lnTo>
                <a:lnTo>
                  <a:pt x="187" y="212"/>
                </a:lnTo>
                <a:lnTo>
                  <a:pt x="186" y="212"/>
                </a:lnTo>
                <a:lnTo>
                  <a:pt x="186" y="213"/>
                </a:lnTo>
                <a:lnTo>
                  <a:pt x="185" y="213"/>
                </a:lnTo>
                <a:lnTo>
                  <a:pt x="185" y="214"/>
                </a:lnTo>
                <a:lnTo>
                  <a:pt x="184" y="215"/>
                </a:lnTo>
                <a:lnTo>
                  <a:pt x="184" y="217"/>
                </a:lnTo>
                <a:lnTo>
                  <a:pt x="184" y="218"/>
                </a:lnTo>
                <a:lnTo>
                  <a:pt x="185" y="218"/>
                </a:lnTo>
                <a:lnTo>
                  <a:pt x="184" y="223"/>
                </a:lnTo>
                <a:lnTo>
                  <a:pt x="182" y="229"/>
                </a:lnTo>
                <a:lnTo>
                  <a:pt x="180" y="234"/>
                </a:lnTo>
                <a:lnTo>
                  <a:pt x="178" y="238"/>
                </a:lnTo>
                <a:lnTo>
                  <a:pt x="176" y="243"/>
                </a:lnTo>
                <a:lnTo>
                  <a:pt x="173" y="248"/>
                </a:lnTo>
                <a:lnTo>
                  <a:pt x="170" y="252"/>
                </a:lnTo>
                <a:lnTo>
                  <a:pt x="166" y="256"/>
                </a:lnTo>
                <a:lnTo>
                  <a:pt x="163" y="258"/>
                </a:lnTo>
                <a:lnTo>
                  <a:pt x="158" y="260"/>
                </a:lnTo>
                <a:lnTo>
                  <a:pt x="154" y="263"/>
                </a:lnTo>
                <a:lnTo>
                  <a:pt x="150" y="264"/>
                </a:lnTo>
                <a:lnTo>
                  <a:pt x="165" y="218"/>
                </a:lnTo>
                <a:lnTo>
                  <a:pt x="161" y="221"/>
                </a:lnTo>
                <a:lnTo>
                  <a:pt x="157" y="225"/>
                </a:lnTo>
                <a:lnTo>
                  <a:pt x="154" y="229"/>
                </a:lnTo>
                <a:lnTo>
                  <a:pt x="151" y="234"/>
                </a:lnTo>
                <a:lnTo>
                  <a:pt x="149" y="238"/>
                </a:lnTo>
                <a:lnTo>
                  <a:pt x="147" y="244"/>
                </a:lnTo>
                <a:lnTo>
                  <a:pt x="146" y="250"/>
                </a:lnTo>
                <a:lnTo>
                  <a:pt x="143" y="256"/>
                </a:lnTo>
                <a:lnTo>
                  <a:pt x="141" y="260"/>
                </a:lnTo>
                <a:lnTo>
                  <a:pt x="138" y="265"/>
                </a:lnTo>
                <a:lnTo>
                  <a:pt x="134" y="269"/>
                </a:lnTo>
                <a:lnTo>
                  <a:pt x="130" y="273"/>
                </a:lnTo>
                <a:lnTo>
                  <a:pt x="128" y="274"/>
                </a:lnTo>
                <a:lnTo>
                  <a:pt x="127" y="275"/>
                </a:lnTo>
                <a:lnTo>
                  <a:pt x="126" y="275"/>
                </a:lnTo>
                <a:lnTo>
                  <a:pt x="125" y="276"/>
                </a:lnTo>
                <a:lnTo>
                  <a:pt x="124" y="276"/>
                </a:lnTo>
                <a:lnTo>
                  <a:pt x="123" y="277"/>
                </a:lnTo>
                <a:lnTo>
                  <a:pt x="122" y="277"/>
                </a:lnTo>
                <a:lnTo>
                  <a:pt x="120" y="279"/>
                </a:lnTo>
                <a:lnTo>
                  <a:pt x="119" y="279"/>
                </a:lnTo>
                <a:lnTo>
                  <a:pt x="118" y="279"/>
                </a:lnTo>
                <a:lnTo>
                  <a:pt x="116" y="280"/>
                </a:lnTo>
                <a:lnTo>
                  <a:pt x="116" y="279"/>
                </a:lnTo>
                <a:lnTo>
                  <a:pt x="116" y="277"/>
                </a:lnTo>
                <a:lnTo>
                  <a:pt x="115" y="276"/>
                </a:lnTo>
                <a:lnTo>
                  <a:pt x="115" y="275"/>
                </a:lnTo>
                <a:lnTo>
                  <a:pt x="114" y="274"/>
                </a:lnTo>
                <a:lnTo>
                  <a:pt x="114" y="273"/>
                </a:lnTo>
                <a:lnTo>
                  <a:pt x="112" y="272"/>
                </a:lnTo>
                <a:lnTo>
                  <a:pt x="111" y="273"/>
                </a:lnTo>
                <a:lnTo>
                  <a:pt x="110" y="273"/>
                </a:lnTo>
                <a:lnTo>
                  <a:pt x="111" y="272"/>
                </a:lnTo>
                <a:lnTo>
                  <a:pt x="110" y="269"/>
                </a:lnTo>
                <a:lnTo>
                  <a:pt x="110" y="267"/>
                </a:lnTo>
                <a:lnTo>
                  <a:pt x="109" y="264"/>
                </a:lnTo>
                <a:lnTo>
                  <a:pt x="108" y="260"/>
                </a:lnTo>
                <a:lnTo>
                  <a:pt x="105" y="257"/>
                </a:lnTo>
                <a:lnTo>
                  <a:pt x="104" y="253"/>
                </a:lnTo>
                <a:lnTo>
                  <a:pt x="103" y="250"/>
                </a:lnTo>
                <a:lnTo>
                  <a:pt x="102" y="246"/>
                </a:lnTo>
                <a:lnTo>
                  <a:pt x="101" y="244"/>
                </a:lnTo>
                <a:lnTo>
                  <a:pt x="101" y="243"/>
                </a:lnTo>
                <a:lnTo>
                  <a:pt x="100" y="242"/>
                </a:lnTo>
                <a:lnTo>
                  <a:pt x="96" y="244"/>
                </a:lnTo>
                <a:lnTo>
                  <a:pt x="93" y="245"/>
                </a:lnTo>
                <a:lnTo>
                  <a:pt x="89" y="249"/>
                </a:lnTo>
                <a:lnTo>
                  <a:pt x="87" y="251"/>
                </a:lnTo>
                <a:lnTo>
                  <a:pt x="84" y="254"/>
                </a:lnTo>
                <a:lnTo>
                  <a:pt x="81" y="257"/>
                </a:lnTo>
                <a:lnTo>
                  <a:pt x="79" y="260"/>
                </a:lnTo>
                <a:lnTo>
                  <a:pt x="77" y="264"/>
                </a:lnTo>
                <a:lnTo>
                  <a:pt x="76" y="266"/>
                </a:lnTo>
                <a:lnTo>
                  <a:pt x="73" y="269"/>
                </a:lnTo>
                <a:lnTo>
                  <a:pt x="71" y="272"/>
                </a:lnTo>
                <a:lnTo>
                  <a:pt x="68" y="273"/>
                </a:lnTo>
                <a:lnTo>
                  <a:pt x="66" y="273"/>
                </a:lnTo>
                <a:lnTo>
                  <a:pt x="65" y="274"/>
                </a:lnTo>
                <a:lnTo>
                  <a:pt x="64" y="275"/>
                </a:lnTo>
                <a:lnTo>
                  <a:pt x="63" y="275"/>
                </a:lnTo>
                <a:lnTo>
                  <a:pt x="61" y="276"/>
                </a:lnTo>
                <a:lnTo>
                  <a:pt x="59" y="276"/>
                </a:lnTo>
                <a:lnTo>
                  <a:pt x="57" y="276"/>
                </a:lnTo>
                <a:lnTo>
                  <a:pt x="56" y="276"/>
                </a:lnTo>
                <a:lnTo>
                  <a:pt x="54" y="276"/>
                </a:lnTo>
                <a:lnTo>
                  <a:pt x="51" y="276"/>
                </a:lnTo>
                <a:lnTo>
                  <a:pt x="49" y="275"/>
                </a:lnTo>
                <a:lnTo>
                  <a:pt x="47" y="275"/>
                </a:lnTo>
                <a:lnTo>
                  <a:pt x="48" y="274"/>
                </a:lnTo>
                <a:lnTo>
                  <a:pt x="48" y="273"/>
                </a:lnTo>
                <a:lnTo>
                  <a:pt x="51" y="269"/>
                </a:lnTo>
                <a:lnTo>
                  <a:pt x="56" y="265"/>
                </a:lnTo>
                <a:lnTo>
                  <a:pt x="59" y="260"/>
                </a:lnTo>
                <a:lnTo>
                  <a:pt x="63" y="256"/>
                </a:lnTo>
                <a:lnTo>
                  <a:pt x="66" y="251"/>
                </a:lnTo>
                <a:lnTo>
                  <a:pt x="70" y="245"/>
                </a:lnTo>
                <a:lnTo>
                  <a:pt x="73" y="241"/>
                </a:lnTo>
                <a:lnTo>
                  <a:pt x="77" y="235"/>
                </a:lnTo>
                <a:lnTo>
                  <a:pt x="79" y="229"/>
                </a:lnTo>
                <a:lnTo>
                  <a:pt x="80" y="223"/>
                </a:lnTo>
                <a:lnTo>
                  <a:pt x="81" y="217"/>
                </a:lnTo>
                <a:lnTo>
                  <a:pt x="80" y="210"/>
                </a:lnTo>
                <a:lnTo>
                  <a:pt x="74" y="210"/>
                </a:lnTo>
                <a:lnTo>
                  <a:pt x="73" y="217"/>
                </a:lnTo>
                <a:lnTo>
                  <a:pt x="71" y="223"/>
                </a:lnTo>
                <a:lnTo>
                  <a:pt x="69" y="229"/>
                </a:lnTo>
                <a:lnTo>
                  <a:pt x="65" y="235"/>
                </a:lnTo>
                <a:lnTo>
                  <a:pt x="62" y="241"/>
                </a:lnTo>
                <a:lnTo>
                  <a:pt x="58" y="246"/>
                </a:lnTo>
                <a:lnTo>
                  <a:pt x="54" y="251"/>
                </a:lnTo>
                <a:lnTo>
                  <a:pt x="49" y="257"/>
                </a:lnTo>
                <a:lnTo>
                  <a:pt x="45" y="261"/>
                </a:lnTo>
                <a:lnTo>
                  <a:pt x="39" y="266"/>
                </a:lnTo>
                <a:lnTo>
                  <a:pt x="34" y="269"/>
                </a:lnTo>
                <a:lnTo>
                  <a:pt x="28" y="273"/>
                </a:lnTo>
                <a:lnTo>
                  <a:pt x="27" y="274"/>
                </a:lnTo>
                <a:lnTo>
                  <a:pt x="25" y="275"/>
                </a:lnTo>
                <a:lnTo>
                  <a:pt x="23" y="277"/>
                </a:lnTo>
                <a:lnTo>
                  <a:pt x="20" y="279"/>
                </a:lnTo>
                <a:lnTo>
                  <a:pt x="18" y="281"/>
                </a:lnTo>
                <a:lnTo>
                  <a:pt x="16" y="282"/>
                </a:lnTo>
                <a:lnTo>
                  <a:pt x="15" y="284"/>
                </a:lnTo>
                <a:lnTo>
                  <a:pt x="12" y="285"/>
                </a:lnTo>
                <a:lnTo>
                  <a:pt x="10" y="287"/>
                </a:lnTo>
                <a:lnTo>
                  <a:pt x="9" y="288"/>
                </a:lnTo>
                <a:lnTo>
                  <a:pt x="7" y="289"/>
                </a:lnTo>
                <a:lnTo>
                  <a:pt x="4" y="291"/>
                </a:lnTo>
                <a:lnTo>
                  <a:pt x="0" y="266"/>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8" name="Freeform 110"/>
          <p:cNvSpPr>
            <a:spLocks/>
          </p:cNvSpPr>
          <p:nvPr/>
        </p:nvSpPr>
        <p:spPr bwMode="auto">
          <a:xfrm>
            <a:off x="5886450" y="5626101"/>
            <a:ext cx="228600" cy="498475"/>
          </a:xfrm>
          <a:custGeom>
            <a:avLst/>
            <a:gdLst>
              <a:gd name="T0" fmla="*/ 0 w 287"/>
              <a:gd name="T1" fmla="*/ 623 h 628"/>
              <a:gd name="T2" fmla="*/ 12 w 287"/>
              <a:gd name="T3" fmla="*/ 601 h 628"/>
              <a:gd name="T4" fmla="*/ 21 w 287"/>
              <a:gd name="T5" fmla="*/ 578 h 628"/>
              <a:gd name="T6" fmla="*/ 29 w 287"/>
              <a:gd name="T7" fmla="*/ 554 h 628"/>
              <a:gd name="T8" fmla="*/ 36 w 287"/>
              <a:gd name="T9" fmla="*/ 530 h 628"/>
              <a:gd name="T10" fmla="*/ 40 w 287"/>
              <a:gd name="T11" fmla="*/ 506 h 628"/>
              <a:gd name="T12" fmla="*/ 46 w 287"/>
              <a:gd name="T13" fmla="*/ 481 h 628"/>
              <a:gd name="T14" fmla="*/ 51 w 287"/>
              <a:gd name="T15" fmla="*/ 456 h 628"/>
              <a:gd name="T16" fmla="*/ 54 w 287"/>
              <a:gd name="T17" fmla="*/ 431 h 628"/>
              <a:gd name="T18" fmla="*/ 60 w 287"/>
              <a:gd name="T19" fmla="*/ 406 h 628"/>
              <a:gd name="T20" fmla="*/ 64 w 287"/>
              <a:gd name="T21" fmla="*/ 381 h 628"/>
              <a:gd name="T22" fmla="*/ 70 w 287"/>
              <a:gd name="T23" fmla="*/ 357 h 628"/>
              <a:gd name="T24" fmla="*/ 77 w 287"/>
              <a:gd name="T25" fmla="*/ 333 h 628"/>
              <a:gd name="T26" fmla="*/ 83 w 287"/>
              <a:gd name="T27" fmla="*/ 305 h 628"/>
              <a:gd name="T28" fmla="*/ 89 w 287"/>
              <a:gd name="T29" fmla="*/ 278 h 628"/>
              <a:gd name="T30" fmla="*/ 92 w 287"/>
              <a:gd name="T31" fmla="*/ 250 h 628"/>
              <a:gd name="T32" fmla="*/ 97 w 287"/>
              <a:gd name="T33" fmla="*/ 221 h 628"/>
              <a:gd name="T34" fmla="*/ 100 w 287"/>
              <a:gd name="T35" fmla="*/ 194 h 628"/>
              <a:gd name="T36" fmla="*/ 103 w 287"/>
              <a:gd name="T37" fmla="*/ 165 h 628"/>
              <a:gd name="T38" fmla="*/ 107 w 287"/>
              <a:gd name="T39" fmla="*/ 137 h 628"/>
              <a:gd name="T40" fmla="*/ 111 w 287"/>
              <a:gd name="T41" fmla="*/ 109 h 628"/>
              <a:gd name="T42" fmla="*/ 116 w 287"/>
              <a:gd name="T43" fmla="*/ 81 h 628"/>
              <a:gd name="T44" fmla="*/ 122 w 287"/>
              <a:gd name="T45" fmla="*/ 54 h 628"/>
              <a:gd name="T46" fmla="*/ 128 w 287"/>
              <a:gd name="T47" fmla="*/ 26 h 628"/>
              <a:gd name="T48" fmla="*/ 134 w 287"/>
              <a:gd name="T49" fmla="*/ 0 h 628"/>
              <a:gd name="T50" fmla="*/ 144 w 287"/>
              <a:gd name="T51" fmla="*/ 3 h 628"/>
              <a:gd name="T52" fmla="*/ 154 w 287"/>
              <a:gd name="T53" fmla="*/ 7 h 628"/>
              <a:gd name="T54" fmla="*/ 164 w 287"/>
              <a:gd name="T55" fmla="*/ 10 h 628"/>
              <a:gd name="T56" fmla="*/ 176 w 287"/>
              <a:gd name="T57" fmla="*/ 11 h 628"/>
              <a:gd name="T58" fmla="*/ 187 w 287"/>
              <a:gd name="T59" fmla="*/ 12 h 628"/>
              <a:gd name="T60" fmla="*/ 199 w 287"/>
              <a:gd name="T61" fmla="*/ 12 h 628"/>
              <a:gd name="T62" fmla="*/ 210 w 287"/>
              <a:gd name="T63" fmla="*/ 12 h 628"/>
              <a:gd name="T64" fmla="*/ 223 w 287"/>
              <a:gd name="T65" fmla="*/ 11 h 628"/>
              <a:gd name="T66" fmla="*/ 236 w 287"/>
              <a:gd name="T67" fmla="*/ 10 h 628"/>
              <a:gd name="T68" fmla="*/ 248 w 287"/>
              <a:gd name="T69" fmla="*/ 9 h 628"/>
              <a:gd name="T70" fmla="*/ 260 w 287"/>
              <a:gd name="T71" fmla="*/ 8 h 628"/>
              <a:gd name="T72" fmla="*/ 271 w 287"/>
              <a:gd name="T73" fmla="*/ 8 h 628"/>
              <a:gd name="T74" fmla="*/ 275 w 287"/>
              <a:gd name="T75" fmla="*/ 55 h 628"/>
              <a:gd name="T76" fmla="*/ 278 w 287"/>
              <a:gd name="T77" fmla="*/ 104 h 628"/>
              <a:gd name="T78" fmla="*/ 280 w 287"/>
              <a:gd name="T79" fmla="*/ 156 h 628"/>
              <a:gd name="T80" fmla="*/ 283 w 287"/>
              <a:gd name="T81" fmla="*/ 209 h 628"/>
              <a:gd name="T82" fmla="*/ 285 w 287"/>
              <a:gd name="T83" fmla="*/ 263 h 628"/>
              <a:gd name="T84" fmla="*/ 286 w 287"/>
              <a:gd name="T85" fmla="*/ 317 h 628"/>
              <a:gd name="T86" fmla="*/ 287 w 287"/>
              <a:gd name="T87" fmla="*/ 371 h 628"/>
              <a:gd name="T88" fmla="*/ 287 w 287"/>
              <a:gd name="T89" fmla="*/ 425 h 628"/>
              <a:gd name="T90" fmla="*/ 286 w 287"/>
              <a:gd name="T91" fmla="*/ 477 h 628"/>
              <a:gd name="T92" fmla="*/ 284 w 287"/>
              <a:gd name="T93" fmla="*/ 529 h 628"/>
              <a:gd name="T94" fmla="*/ 280 w 287"/>
              <a:gd name="T95" fmla="*/ 580 h 628"/>
              <a:gd name="T96" fmla="*/ 275 w 287"/>
              <a:gd name="T97" fmla="*/ 628 h 628"/>
              <a:gd name="T98" fmla="*/ 0 w 287"/>
              <a:gd name="T99" fmla="*/ 623 h 628"/>
              <a:gd name="T100" fmla="*/ 0 w 287"/>
              <a:gd name="T101" fmla="*/ 623 h 6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87"/>
              <a:gd name="T154" fmla="*/ 0 h 628"/>
              <a:gd name="T155" fmla="*/ 287 w 287"/>
              <a:gd name="T156" fmla="*/ 628 h 6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87" h="628">
                <a:moveTo>
                  <a:pt x="0" y="623"/>
                </a:moveTo>
                <a:lnTo>
                  <a:pt x="12" y="601"/>
                </a:lnTo>
                <a:lnTo>
                  <a:pt x="21" y="578"/>
                </a:lnTo>
                <a:lnTo>
                  <a:pt x="29" y="554"/>
                </a:lnTo>
                <a:lnTo>
                  <a:pt x="36" y="530"/>
                </a:lnTo>
                <a:lnTo>
                  <a:pt x="40" y="506"/>
                </a:lnTo>
                <a:lnTo>
                  <a:pt x="46" y="481"/>
                </a:lnTo>
                <a:lnTo>
                  <a:pt x="51" y="456"/>
                </a:lnTo>
                <a:lnTo>
                  <a:pt x="54" y="431"/>
                </a:lnTo>
                <a:lnTo>
                  <a:pt x="60" y="406"/>
                </a:lnTo>
                <a:lnTo>
                  <a:pt x="64" y="381"/>
                </a:lnTo>
                <a:lnTo>
                  <a:pt x="70" y="357"/>
                </a:lnTo>
                <a:lnTo>
                  <a:pt x="77" y="333"/>
                </a:lnTo>
                <a:lnTo>
                  <a:pt x="83" y="305"/>
                </a:lnTo>
                <a:lnTo>
                  <a:pt x="89" y="278"/>
                </a:lnTo>
                <a:lnTo>
                  <a:pt x="92" y="250"/>
                </a:lnTo>
                <a:lnTo>
                  <a:pt x="97" y="221"/>
                </a:lnTo>
                <a:lnTo>
                  <a:pt x="100" y="194"/>
                </a:lnTo>
                <a:lnTo>
                  <a:pt x="103" y="165"/>
                </a:lnTo>
                <a:lnTo>
                  <a:pt x="107" y="137"/>
                </a:lnTo>
                <a:lnTo>
                  <a:pt x="111" y="109"/>
                </a:lnTo>
                <a:lnTo>
                  <a:pt x="116" y="81"/>
                </a:lnTo>
                <a:lnTo>
                  <a:pt x="122" y="54"/>
                </a:lnTo>
                <a:lnTo>
                  <a:pt x="128" y="26"/>
                </a:lnTo>
                <a:lnTo>
                  <a:pt x="134" y="0"/>
                </a:lnTo>
                <a:lnTo>
                  <a:pt x="144" y="3"/>
                </a:lnTo>
                <a:lnTo>
                  <a:pt x="154" y="7"/>
                </a:lnTo>
                <a:lnTo>
                  <a:pt x="164" y="10"/>
                </a:lnTo>
                <a:lnTo>
                  <a:pt x="176" y="11"/>
                </a:lnTo>
                <a:lnTo>
                  <a:pt x="187" y="12"/>
                </a:lnTo>
                <a:lnTo>
                  <a:pt x="199" y="12"/>
                </a:lnTo>
                <a:lnTo>
                  <a:pt x="210" y="12"/>
                </a:lnTo>
                <a:lnTo>
                  <a:pt x="223" y="11"/>
                </a:lnTo>
                <a:lnTo>
                  <a:pt x="236" y="10"/>
                </a:lnTo>
                <a:lnTo>
                  <a:pt x="248" y="9"/>
                </a:lnTo>
                <a:lnTo>
                  <a:pt x="260" y="8"/>
                </a:lnTo>
                <a:lnTo>
                  <a:pt x="271" y="8"/>
                </a:lnTo>
                <a:lnTo>
                  <a:pt x="275" y="55"/>
                </a:lnTo>
                <a:lnTo>
                  <a:pt x="278" y="104"/>
                </a:lnTo>
                <a:lnTo>
                  <a:pt x="280" y="156"/>
                </a:lnTo>
                <a:lnTo>
                  <a:pt x="283" y="209"/>
                </a:lnTo>
                <a:lnTo>
                  <a:pt x="285" y="263"/>
                </a:lnTo>
                <a:lnTo>
                  <a:pt x="286" y="317"/>
                </a:lnTo>
                <a:lnTo>
                  <a:pt x="287" y="371"/>
                </a:lnTo>
                <a:lnTo>
                  <a:pt x="287" y="425"/>
                </a:lnTo>
                <a:lnTo>
                  <a:pt x="286" y="477"/>
                </a:lnTo>
                <a:lnTo>
                  <a:pt x="284" y="529"/>
                </a:lnTo>
                <a:lnTo>
                  <a:pt x="280" y="580"/>
                </a:lnTo>
                <a:lnTo>
                  <a:pt x="275" y="628"/>
                </a:lnTo>
                <a:lnTo>
                  <a:pt x="0" y="62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9" name="Freeform 111"/>
          <p:cNvSpPr>
            <a:spLocks/>
          </p:cNvSpPr>
          <p:nvPr/>
        </p:nvSpPr>
        <p:spPr bwMode="auto">
          <a:xfrm>
            <a:off x="5886450" y="5626101"/>
            <a:ext cx="228600" cy="498475"/>
          </a:xfrm>
          <a:custGeom>
            <a:avLst/>
            <a:gdLst>
              <a:gd name="T0" fmla="*/ 0 w 287"/>
              <a:gd name="T1" fmla="*/ 623 h 628"/>
              <a:gd name="T2" fmla="*/ 12 w 287"/>
              <a:gd name="T3" fmla="*/ 601 h 628"/>
              <a:gd name="T4" fmla="*/ 21 w 287"/>
              <a:gd name="T5" fmla="*/ 578 h 628"/>
              <a:gd name="T6" fmla="*/ 29 w 287"/>
              <a:gd name="T7" fmla="*/ 554 h 628"/>
              <a:gd name="T8" fmla="*/ 36 w 287"/>
              <a:gd name="T9" fmla="*/ 530 h 628"/>
              <a:gd name="T10" fmla="*/ 40 w 287"/>
              <a:gd name="T11" fmla="*/ 506 h 628"/>
              <a:gd name="T12" fmla="*/ 46 w 287"/>
              <a:gd name="T13" fmla="*/ 481 h 628"/>
              <a:gd name="T14" fmla="*/ 51 w 287"/>
              <a:gd name="T15" fmla="*/ 456 h 628"/>
              <a:gd name="T16" fmla="*/ 54 w 287"/>
              <a:gd name="T17" fmla="*/ 431 h 628"/>
              <a:gd name="T18" fmla="*/ 60 w 287"/>
              <a:gd name="T19" fmla="*/ 406 h 628"/>
              <a:gd name="T20" fmla="*/ 64 w 287"/>
              <a:gd name="T21" fmla="*/ 381 h 628"/>
              <a:gd name="T22" fmla="*/ 70 w 287"/>
              <a:gd name="T23" fmla="*/ 357 h 628"/>
              <a:gd name="T24" fmla="*/ 77 w 287"/>
              <a:gd name="T25" fmla="*/ 333 h 628"/>
              <a:gd name="T26" fmla="*/ 83 w 287"/>
              <a:gd name="T27" fmla="*/ 305 h 628"/>
              <a:gd name="T28" fmla="*/ 89 w 287"/>
              <a:gd name="T29" fmla="*/ 278 h 628"/>
              <a:gd name="T30" fmla="*/ 92 w 287"/>
              <a:gd name="T31" fmla="*/ 250 h 628"/>
              <a:gd name="T32" fmla="*/ 97 w 287"/>
              <a:gd name="T33" fmla="*/ 221 h 628"/>
              <a:gd name="T34" fmla="*/ 100 w 287"/>
              <a:gd name="T35" fmla="*/ 194 h 628"/>
              <a:gd name="T36" fmla="*/ 103 w 287"/>
              <a:gd name="T37" fmla="*/ 165 h 628"/>
              <a:gd name="T38" fmla="*/ 107 w 287"/>
              <a:gd name="T39" fmla="*/ 137 h 628"/>
              <a:gd name="T40" fmla="*/ 111 w 287"/>
              <a:gd name="T41" fmla="*/ 109 h 628"/>
              <a:gd name="T42" fmla="*/ 116 w 287"/>
              <a:gd name="T43" fmla="*/ 81 h 628"/>
              <a:gd name="T44" fmla="*/ 122 w 287"/>
              <a:gd name="T45" fmla="*/ 54 h 628"/>
              <a:gd name="T46" fmla="*/ 128 w 287"/>
              <a:gd name="T47" fmla="*/ 26 h 628"/>
              <a:gd name="T48" fmla="*/ 134 w 287"/>
              <a:gd name="T49" fmla="*/ 0 h 628"/>
              <a:gd name="T50" fmla="*/ 144 w 287"/>
              <a:gd name="T51" fmla="*/ 3 h 628"/>
              <a:gd name="T52" fmla="*/ 154 w 287"/>
              <a:gd name="T53" fmla="*/ 7 h 628"/>
              <a:gd name="T54" fmla="*/ 164 w 287"/>
              <a:gd name="T55" fmla="*/ 10 h 628"/>
              <a:gd name="T56" fmla="*/ 176 w 287"/>
              <a:gd name="T57" fmla="*/ 11 h 628"/>
              <a:gd name="T58" fmla="*/ 187 w 287"/>
              <a:gd name="T59" fmla="*/ 12 h 628"/>
              <a:gd name="T60" fmla="*/ 199 w 287"/>
              <a:gd name="T61" fmla="*/ 12 h 628"/>
              <a:gd name="T62" fmla="*/ 210 w 287"/>
              <a:gd name="T63" fmla="*/ 12 h 628"/>
              <a:gd name="T64" fmla="*/ 223 w 287"/>
              <a:gd name="T65" fmla="*/ 11 h 628"/>
              <a:gd name="T66" fmla="*/ 236 w 287"/>
              <a:gd name="T67" fmla="*/ 10 h 628"/>
              <a:gd name="T68" fmla="*/ 248 w 287"/>
              <a:gd name="T69" fmla="*/ 9 h 628"/>
              <a:gd name="T70" fmla="*/ 260 w 287"/>
              <a:gd name="T71" fmla="*/ 8 h 628"/>
              <a:gd name="T72" fmla="*/ 271 w 287"/>
              <a:gd name="T73" fmla="*/ 8 h 628"/>
              <a:gd name="T74" fmla="*/ 275 w 287"/>
              <a:gd name="T75" fmla="*/ 55 h 628"/>
              <a:gd name="T76" fmla="*/ 278 w 287"/>
              <a:gd name="T77" fmla="*/ 104 h 628"/>
              <a:gd name="T78" fmla="*/ 280 w 287"/>
              <a:gd name="T79" fmla="*/ 156 h 628"/>
              <a:gd name="T80" fmla="*/ 283 w 287"/>
              <a:gd name="T81" fmla="*/ 209 h 628"/>
              <a:gd name="T82" fmla="*/ 285 w 287"/>
              <a:gd name="T83" fmla="*/ 263 h 628"/>
              <a:gd name="T84" fmla="*/ 286 w 287"/>
              <a:gd name="T85" fmla="*/ 317 h 628"/>
              <a:gd name="T86" fmla="*/ 287 w 287"/>
              <a:gd name="T87" fmla="*/ 371 h 628"/>
              <a:gd name="T88" fmla="*/ 287 w 287"/>
              <a:gd name="T89" fmla="*/ 425 h 628"/>
              <a:gd name="T90" fmla="*/ 286 w 287"/>
              <a:gd name="T91" fmla="*/ 477 h 628"/>
              <a:gd name="T92" fmla="*/ 284 w 287"/>
              <a:gd name="T93" fmla="*/ 529 h 628"/>
              <a:gd name="T94" fmla="*/ 280 w 287"/>
              <a:gd name="T95" fmla="*/ 580 h 628"/>
              <a:gd name="T96" fmla="*/ 275 w 287"/>
              <a:gd name="T97" fmla="*/ 628 h 62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7"/>
              <a:gd name="T148" fmla="*/ 0 h 628"/>
              <a:gd name="T149" fmla="*/ 287 w 287"/>
              <a:gd name="T150" fmla="*/ 628 h 62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7" h="628">
                <a:moveTo>
                  <a:pt x="0" y="623"/>
                </a:moveTo>
                <a:lnTo>
                  <a:pt x="12" y="601"/>
                </a:lnTo>
                <a:lnTo>
                  <a:pt x="21" y="578"/>
                </a:lnTo>
                <a:lnTo>
                  <a:pt x="29" y="554"/>
                </a:lnTo>
                <a:lnTo>
                  <a:pt x="36" y="530"/>
                </a:lnTo>
                <a:lnTo>
                  <a:pt x="40" y="506"/>
                </a:lnTo>
                <a:lnTo>
                  <a:pt x="46" y="481"/>
                </a:lnTo>
                <a:lnTo>
                  <a:pt x="51" y="456"/>
                </a:lnTo>
                <a:lnTo>
                  <a:pt x="54" y="431"/>
                </a:lnTo>
                <a:lnTo>
                  <a:pt x="60" y="406"/>
                </a:lnTo>
                <a:lnTo>
                  <a:pt x="64" y="381"/>
                </a:lnTo>
                <a:lnTo>
                  <a:pt x="70" y="357"/>
                </a:lnTo>
                <a:lnTo>
                  <a:pt x="77" y="333"/>
                </a:lnTo>
                <a:lnTo>
                  <a:pt x="83" y="305"/>
                </a:lnTo>
                <a:lnTo>
                  <a:pt x="89" y="278"/>
                </a:lnTo>
                <a:lnTo>
                  <a:pt x="92" y="250"/>
                </a:lnTo>
                <a:lnTo>
                  <a:pt x="97" y="221"/>
                </a:lnTo>
                <a:lnTo>
                  <a:pt x="100" y="194"/>
                </a:lnTo>
                <a:lnTo>
                  <a:pt x="103" y="165"/>
                </a:lnTo>
                <a:lnTo>
                  <a:pt x="107" y="137"/>
                </a:lnTo>
                <a:lnTo>
                  <a:pt x="111" y="109"/>
                </a:lnTo>
                <a:lnTo>
                  <a:pt x="116" y="81"/>
                </a:lnTo>
                <a:lnTo>
                  <a:pt x="122" y="54"/>
                </a:lnTo>
                <a:lnTo>
                  <a:pt x="128" y="26"/>
                </a:lnTo>
                <a:lnTo>
                  <a:pt x="134" y="0"/>
                </a:lnTo>
                <a:lnTo>
                  <a:pt x="144" y="3"/>
                </a:lnTo>
                <a:lnTo>
                  <a:pt x="154" y="7"/>
                </a:lnTo>
                <a:lnTo>
                  <a:pt x="164" y="10"/>
                </a:lnTo>
                <a:lnTo>
                  <a:pt x="176" y="11"/>
                </a:lnTo>
                <a:lnTo>
                  <a:pt x="187" y="12"/>
                </a:lnTo>
                <a:lnTo>
                  <a:pt x="199" y="12"/>
                </a:lnTo>
                <a:lnTo>
                  <a:pt x="210" y="12"/>
                </a:lnTo>
                <a:lnTo>
                  <a:pt x="223" y="11"/>
                </a:lnTo>
                <a:lnTo>
                  <a:pt x="236" y="10"/>
                </a:lnTo>
                <a:lnTo>
                  <a:pt x="248" y="9"/>
                </a:lnTo>
                <a:lnTo>
                  <a:pt x="260" y="8"/>
                </a:lnTo>
                <a:lnTo>
                  <a:pt x="271" y="8"/>
                </a:lnTo>
                <a:lnTo>
                  <a:pt x="275" y="55"/>
                </a:lnTo>
                <a:lnTo>
                  <a:pt x="278" y="104"/>
                </a:lnTo>
                <a:lnTo>
                  <a:pt x="280" y="156"/>
                </a:lnTo>
                <a:lnTo>
                  <a:pt x="283" y="209"/>
                </a:lnTo>
                <a:lnTo>
                  <a:pt x="285" y="263"/>
                </a:lnTo>
                <a:lnTo>
                  <a:pt x="286" y="317"/>
                </a:lnTo>
                <a:lnTo>
                  <a:pt x="287" y="371"/>
                </a:lnTo>
                <a:lnTo>
                  <a:pt x="287" y="425"/>
                </a:lnTo>
                <a:lnTo>
                  <a:pt x="286" y="477"/>
                </a:lnTo>
                <a:lnTo>
                  <a:pt x="284" y="529"/>
                </a:lnTo>
                <a:lnTo>
                  <a:pt x="280" y="580"/>
                </a:lnTo>
                <a:lnTo>
                  <a:pt x="275" y="628"/>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0" name="Freeform 112"/>
          <p:cNvSpPr>
            <a:spLocks/>
          </p:cNvSpPr>
          <p:nvPr/>
        </p:nvSpPr>
        <p:spPr bwMode="auto">
          <a:xfrm>
            <a:off x="5884863" y="5626100"/>
            <a:ext cx="150812" cy="495300"/>
          </a:xfrm>
          <a:custGeom>
            <a:avLst/>
            <a:gdLst>
              <a:gd name="T0" fmla="*/ 0 w 188"/>
              <a:gd name="T1" fmla="*/ 624 h 624"/>
              <a:gd name="T2" fmla="*/ 2 w 188"/>
              <a:gd name="T3" fmla="*/ 624 h 624"/>
              <a:gd name="T4" fmla="*/ 14 w 188"/>
              <a:gd name="T5" fmla="*/ 602 h 624"/>
              <a:gd name="T6" fmla="*/ 23 w 188"/>
              <a:gd name="T7" fmla="*/ 579 h 624"/>
              <a:gd name="T8" fmla="*/ 31 w 188"/>
              <a:gd name="T9" fmla="*/ 555 h 624"/>
              <a:gd name="T10" fmla="*/ 38 w 188"/>
              <a:gd name="T11" fmla="*/ 531 h 624"/>
              <a:gd name="T12" fmla="*/ 42 w 188"/>
              <a:gd name="T13" fmla="*/ 507 h 624"/>
              <a:gd name="T14" fmla="*/ 48 w 188"/>
              <a:gd name="T15" fmla="*/ 482 h 624"/>
              <a:gd name="T16" fmla="*/ 53 w 188"/>
              <a:gd name="T17" fmla="*/ 457 h 624"/>
              <a:gd name="T18" fmla="*/ 56 w 188"/>
              <a:gd name="T19" fmla="*/ 432 h 624"/>
              <a:gd name="T20" fmla="*/ 62 w 188"/>
              <a:gd name="T21" fmla="*/ 407 h 624"/>
              <a:gd name="T22" fmla="*/ 67 w 188"/>
              <a:gd name="T23" fmla="*/ 382 h 624"/>
              <a:gd name="T24" fmla="*/ 72 w 188"/>
              <a:gd name="T25" fmla="*/ 358 h 624"/>
              <a:gd name="T26" fmla="*/ 79 w 188"/>
              <a:gd name="T27" fmla="*/ 334 h 624"/>
              <a:gd name="T28" fmla="*/ 91 w 188"/>
              <a:gd name="T29" fmla="*/ 279 h 624"/>
              <a:gd name="T30" fmla="*/ 94 w 188"/>
              <a:gd name="T31" fmla="*/ 251 h 624"/>
              <a:gd name="T32" fmla="*/ 99 w 188"/>
              <a:gd name="T33" fmla="*/ 222 h 624"/>
              <a:gd name="T34" fmla="*/ 102 w 188"/>
              <a:gd name="T35" fmla="*/ 195 h 624"/>
              <a:gd name="T36" fmla="*/ 106 w 188"/>
              <a:gd name="T37" fmla="*/ 166 h 624"/>
              <a:gd name="T38" fmla="*/ 109 w 188"/>
              <a:gd name="T39" fmla="*/ 138 h 624"/>
              <a:gd name="T40" fmla="*/ 114 w 188"/>
              <a:gd name="T41" fmla="*/ 110 h 624"/>
              <a:gd name="T42" fmla="*/ 118 w 188"/>
              <a:gd name="T43" fmla="*/ 82 h 624"/>
              <a:gd name="T44" fmla="*/ 130 w 188"/>
              <a:gd name="T45" fmla="*/ 27 h 624"/>
              <a:gd name="T46" fmla="*/ 137 w 188"/>
              <a:gd name="T47" fmla="*/ 2 h 624"/>
              <a:gd name="T48" fmla="*/ 145 w 188"/>
              <a:gd name="T49" fmla="*/ 5 h 624"/>
              <a:gd name="T50" fmla="*/ 165 w 188"/>
              <a:gd name="T51" fmla="*/ 12 h 624"/>
              <a:gd name="T52" fmla="*/ 188 w 188"/>
              <a:gd name="T53" fmla="*/ 14 h 624"/>
              <a:gd name="T54" fmla="*/ 188 w 188"/>
              <a:gd name="T55" fmla="*/ 13 h 624"/>
              <a:gd name="T56" fmla="*/ 188 w 188"/>
              <a:gd name="T57" fmla="*/ 12 h 624"/>
              <a:gd name="T58" fmla="*/ 165 w 188"/>
              <a:gd name="T59" fmla="*/ 10 h 624"/>
              <a:gd name="T60" fmla="*/ 145 w 188"/>
              <a:gd name="T61" fmla="*/ 3 h 624"/>
              <a:gd name="T62" fmla="*/ 134 w 188"/>
              <a:gd name="T63" fmla="*/ 0 h 624"/>
              <a:gd name="T64" fmla="*/ 127 w 188"/>
              <a:gd name="T65" fmla="*/ 27 h 624"/>
              <a:gd name="T66" fmla="*/ 116 w 188"/>
              <a:gd name="T67" fmla="*/ 82 h 624"/>
              <a:gd name="T68" fmla="*/ 111 w 188"/>
              <a:gd name="T69" fmla="*/ 110 h 624"/>
              <a:gd name="T70" fmla="*/ 107 w 188"/>
              <a:gd name="T71" fmla="*/ 138 h 624"/>
              <a:gd name="T72" fmla="*/ 103 w 188"/>
              <a:gd name="T73" fmla="*/ 166 h 624"/>
              <a:gd name="T74" fmla="*/ 100 w 188"/>
              <a:gd name="T75" fmla="*/ 195 h 624"/>
              <a:gd name="T76" fmla="*/ 96 w 188"/>
              <a:gd name="T77" fmla="*/ 222 h 624"/>
              <a:gd name="T78" fmla="*/ 92 w 188"/>
              <a:gd name="T79" fmla="*/ 251 h 624"/>
              <a:gd name="T80" fmla="*/ 88 w 188"/>
              <a:gd name="T81" fmla="*/ 279 h 624"/>
              <a:gd name="T82" fmla="*/ 77 w 188"/>
              <a:gd name="T83" fmla="*/ 334 h 624"/>
              <a:gd name="T84" fmla="*/ 70 w 188"/>
              <a:gd name="T85" fmla="*/ 358 h 624"/>
              <a:gd name="T86" fmla="*/ 64 w 188"/>
              <a:gd name="T87" fmla="*/ 382 h 624"/>
              <a:gd name="T88" fmla="*/ 60 w 188"/>
              <a:gd name="T89" fmla="*/ 407 h 624"/>
              <a:gd name="T90" fmla="*/ 54 w 188"/>
              <a:gd name="T91" fmla="*/ 432 h 624"/>
              <a:gd name="T92" fmla="*/ 50 w 188"/>
              <a:gd name="T93" fmla="*/ 457 h 624"/>
              <a:gd name="T94" fmla="*/ 46 w 188"/>
              <a:gd name="T95" fmla="*/ 482 h 624"/>
              <a:gd name="T96" fmla="*/ 40 w 188"/>
              <a:gd name="T97" fmla="*/ 507 h 624"/>
              <a:gd name="T98" fmla="*/ 35 w 188"/>
              <a:gd name="T99" fmla="*/ 531 h 624"/>
              <a:gd name="T100" fmla="*/ 29 w 188"/>
              <a:gd name="T101" fmla="*/ 555 h 624"/>
              <a:gd name="T102" fmla="*/ 21 w 188"/>
              <a:gd name="T103" fmla="*/ 579 h 624"/>
              <a:gd name="T104" fmla="*/ 11 w 188"/>
              <a:gd name="T105" fmla="*/ 602 h 624"/>
              <a:gd name="T106" fmla="*/ 0 w 188"/>
              <a:gd name="T107" fmla="*/ 624 h 62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8"/>
              <a:gd name="T163" fmla="*/ 0 h 624"/>
              <a:gd name="T164" fmla="*/ 188 w 188"/>
              <a:gd name="T165" fmla="*/ 624 h 62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8" h="624">
                <a:moveTo>
                  <a:pt x="0" y="624"/>
                </a:moveTo>
                <a:lnTo>
                  <a:pt x="2" y="624"/>
                </a:lnTo>
                <a:lnTo>
                  <a:pt x="14" y="602"/>
                </a:lnTo>
                <a:lnTo>
                  <a:pt x="23" y="579"/>
                </a:lnTo>
                <a:lnTo>
                  <a:pt x="31" y="555"/>
                </a:lnTo>
                <a:lnTo>
                  <a:pt x="38" y="531"/>
                </a:lnTo>
                <a:lnTo>
                  <a:pt x="42" y="507"/>
                </a:lnTo>
                <a:lnTo>
                  <a:pt x="48" y="482"/>
                </a:lnTo>
                <a:lnTo>
                  <a:pt x="53" y="457"/>
                </a:lnTo>
                <a:lnTo>
                  <a:pt x="56" y="432"/>
                </a:lnTo>
                <a:lnTo>
                  <a:pt x="62" y="407"/>
                </a:lnTo>
                <a:lnTo>
                  <a:pt x="67" y="382"/>
                </a:lnTo>
                <a:lnTo>
                  <a:pt x="72" y="358"/>
                </a:lnTo>
                <a:lnTo>
                  <a:pt x="79" y="334"/>
                </a:lnTo>
                <a:lnTo>
                  <a:pt x="91" y="279"/>
                </a:lnTo>
                <a:lnTo>
                  <a:pt x="94" y="251"/>
                </a:lnTo>
                <a:lnTo>
                  <a:pt x="99" y="222"/>
                </a:lnTo>
                <a:lnTo>
                  <a:pt x="102" y="195"/>
                </a:lnTo>
                <a:lnTo>
                  <a:pt x="106" y="166"/>
                </a:lnTo>
                <a:lnTo>
                  <a:pt x="109" y="138"/>
                </a:lnTo>
                <a:lnTo>
                  <a:pt x="114" y="110"/>
                </a:lnTo>
                <a:lnTo>
                  <a:pt x="118" y="82"/>
                </a:lnTo>
                <a:lnTo>
                  <a:pt x="130" y="27"/>
                </a:lnTo>
                <a:lnTo>
                  <a:pt x="137" y="2"/>
                </a:lnTo>
                <a:lnTo>
                  <a:pt x="145" y="5"/>
                </a:lnTo>
                <a:lnTo>
                  <a:pt x="165" y="12"/>
                </a:lnTo>
                <a:lnTo>
                  <a:pt x="188" y="14"/>
                </a:lnTo>
                <a:lnTo>
                  <a:pt x="188" y="13"/>
                </a:lnTo>
                <a:lnTo>
                  <a:pt x="188" y="12"/>
                </a:lnTo>
                <a:lnTo>
                  <a:pt x="165" y="10"/>
                </a:lnTo>
                <a:lnTo>
                  <a:pt x="145" y="3"/>
                </a:lnTo>
                <a:lnTo>
                  <a:pt x="134" y="0"/>
                </a:lnTo>
                <a:lnTo>
                  <a:pt x="127" y="27"/>
                </a:lnTo>
                <a:lnTo>
                  <a:pt x="116" y="82"/>
                </a:lnTo>
                <a:lnTo>
                  <a:pt x="111" y="110"/>
                </a:lnTo>
                <a:lnTo>
                  <a:pt x="107" y="138"/>
                </a:lnTo>
                <a:lnTo>
                  <a:pt x="103" y="166"/>
                </a:lnTo>
                <a:lnTo>
                  <a:pt x="100" y="195"/>
                </a:lnTo>
                <a:lnTo>
                  <a:pt x="96" y="222"/>
                </a:lnTo>
                <a:lnTo>
                  <a:pt x="92" y="251"/>
                </a:lnTo>
                <a:lnTo>
                  <a:pt x="88" y="279"/>
                </a:lnTo>
                <a:lnTo>
                  <a:pt x="77" y="334"/>
                </a:lnTo>
                <a:lnTo>
                  <a:pt x="70" y="358"/>
                </a:lnTo>
                <a:lnTo>
                  <a:pt x="64" y="382"/>
                </a:lnTo>
                <a:lnTo>
                  <a:pt x="60" y="407"/>
                </a:lnTo>
                <a:lnTo>
                  <a:pt x="54" y="432"/>
                </a:lnTo>
                <a:lnTo>
                  <a:pt x="50" y="457"/>
                </a:lnTo>
                <a:lnTo>
                  <a:pt x="46" y="482"/>
                </a:lnTo>
                <a:lnTo>
                  <a:pt x="40" y="507"/>
                </a:lnTo>
                <a:lnTo>
                  <a:pt x="35" y="531"/>
                </a:lnTo>
                <a:lnTo>
                  <a:pt x="29" y="555"/>
                </a:lnTo>
                <a:lnTo>
                  <a:pt x="21" y="579"/>
                </a:lnTo>
                <a:lnTo>
                  <a:pt x="11" y="602"/>
                </a:lnTo>
                <a:lnTo>
                  <a:pt x="0" y="6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1" name="Freeform 113"/>
          <p:cNvSpPr>
            <a:spLocks/>
          </p:cNvSpPr>
          <p:nvPr/>
        </p:nvSpPr>
        <p:spPr bwMode="auto">
          <a:xfrm>
            <a:off x="6035676" y="5634038"/>
            <a:ext cx="17463" cy="4762"/>
          </a:xfrm>
          <a:custGeom>
            <a:avLst/>
            <a:gdLst>
              <a:gd name="T0" fmla="*/ 0 w 23"/>
              <a:gd name="T1" fmla="*/ 3 h 5"/>
              <a:gd name="T2" fmla="*/ 12 w 23"/>
              <a:gd name="T3" fmla="*/ 5 h 5"/>
              <a:gd name="T4" fmla="*/ 23 w 23"/>
              <a:gd name="T5" fmla="*/ 5 h 5"/>
              <a:gd name="T6" fmla="*/ 23 w 23"/>
              <a:gd name="T7" fmla="*/ 2 h 5"/>
              <a:gd name="T8" fmla="*/ 23 w 23"/>
              <a:gd name="T9" fmla="*/ 0 h 5"/>
              <a:gd name="T10" fmla="*/ 0 w 23"/>
              <a:gd name="T11" fmla="*/ 0 h 5"/>
              <a:gd name="T12" fmla="*/ 0 w 23"/>
              <a:gd name="T13" fmla="*/ 2 h 5"/>
              <a:gd name="T14" fmla="*/ 0 w 23"/>
              <a:gd name="T15" fmla="*/ 3 h 5"/>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5"/>
              <a:gd name="T26" fmla="*/ 23 w 2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5">
                <a:moveTo>
                  <a:pt x="0" y="3"/>
                </a:moveTo>
                <a:lnTo>
                  <a:pt x="12" y="5"/>
                </a:lnTo>
                <a:lnTo>
                  <a:pt x="23" y="5"/>
                </a:lnTo>
                <a:lnTo>
                  <a:pt x="23" y="2"/>
                </a:lnTo>
                <a:lnTo>
                  <a:pt x="23" y="0"/>
                </a:lnTo>
                <a:lnTo>
                  <a:pt x="0" y="0"/>
                </a:lnTo>
                <a:lnTo>
                  <a:pt x="0" y="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2" name="Freeform 114"/>
          <p:cNvSpPr>
            <a:spLocks/>
          </p:cNvSpPr>
          <p:nvPr/>
        </p:nvSpPr>
        <p:spPr bwMode="auto">
          <a:xfrm>
            <a:off x="6043613" y="5632450"/>
            <a:ext cx="49212" cy="6350"/>
          </a:xfrm>
          <a:custGeom>
            <a:avLst/>
            <a:gdLst>
              <a:gd name="T0" fmla="*/ 12 w 62"/>
              <a:gd name="T1" fmla="*/ 8 h 8"/>
              <a:gd name="T2" fmla="*/ 0 w 62"/>
              <a:gd name="T3" fmla="*/ 8 h 8"/>
              <a:gd name="T4" fmla="*/ 50 w 62"/>
              <a:gd name="T5" fmla="*/ 3 h 8"/>
              <a:gd name="T6" fmla="*/ 62 w 62"/>
              <a:gd name="T7" fmla="*/ 2 h 8"/>
              <a:gd name="T8" fmla="*/ 62 w 62"/>
              <a:gd name="T9" fmla="*/ 1 h 8"/>
              <a:gd name="T10" fmla="*/ 62 w 62"/>
              <a:gd name="T11" fmla="*/ 0 h 8"/>
              <a:gd name="T12" fmla="*/ 50 w 62"/>
              <a:gd name="T13" fmla="*/ 1 h 8"/>
              <a:gd name="T14" fmla="*/ 12 w 62"/>
              <a:gd name="T15" fmla="*/ 4 h 8"/>
              <a:gd name="T16" fmla="*/ 12 w 62"/>
              <a:gd name="T17" fmla="*/ 5 h 8"/>
              <a:gd name="T18" fmla="*/ 12 w 62"/>
              <a:gd name="T19" fmla="*/ 8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8"/>
              <a:gd name="T32" fmla="*/ 62 w 62"/>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8">
                <a:moveTo>
                  <a:pt x="12" y="8"/>
                </a:moveTo>
                <a:lnTo>
                  <a:pt x="0" y="8"/>
                </a:lnTo>
                <a:lnTo>
                  <a:pt x="50" y="3"/>
                </a:lnTo>
                <a:lnTo>
                  <a:pt x="62" y="2"/>
                </a:lnTo>
                <a:lnTo>
                  <a:pt x="62" y="1"/>
                </a:lnTo>
                <a:lnTo>
                  <a:pt x="62" y="0"/>
                </a:lnTo>
                <a:lnTo>
                  <a:pt x="50" y="1"/>
                </a:lnTo>
                <a:lnTo>
                  <a:pt x="12" y="4"/>
                </a:lnTo>
                <a:lnTo>
                  <a:pt x="12" y="5"/>
                </a:lnTo>
                <a:lnTo>
                  <a:pt x="1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3" name="Freeform 115"/>
          <p:cNvSpPr>
            <a:spLocks/>
          </p:cNvSpPr>
          <p:nvPr/>
        </p:nvSpPr>
        <p:spPr bwMode="auto">
          <a:xfrm>
            <a:off x="6092826" y="5630863"/>
            <a:ext cx="22225" cy="290512"/>
          </a:xfrm>
          <a:custGeom>
            <a:avLst/>
            <a:gdLst>
              <a:gd name="T0" fmla="*/ 0 w 28"/>
              <a:gd name="T1" fmla="*/ 3 h 366"/>
              <a:gd name="T2" fmla="*/ 0 w 28"/>
              <a:gd name="T3" fmla="*/ 5 h 366"/>
              <a:gd name="T4" fmla="*/ 11 w 28"/>
              <a:gd name="T5" fmla="*/ 5 h 366"/>
              <a:gd name="T6" fmla="*/ 14 w 28"/>
              <a:gd name="T7" fmla="*/ 50 h 366"/>
              <a:gd name="T8" fmla="*/ 17 w 28"/>
              <a:gd name="T9" fmla="*/ 99 h 366"/>
              <a:gd name="T10" fmla="*/ 19 w 28"/>
              <a:gd name="T11" fmla="*/ 151 h 366"/>
              <a:gd name="T12" fmla="*/ 22 w 28"/>
              <a:gd name="T13" fmla="*/ 204 h 366"/>
              <a:gd name="T14" fmla="*/ 24 w 28"/>
              <a:gd name="T15" fmla="*/ 258 h 366"/>
              <a:gd name="T16" fmla="*/ 26 w 28"/>
              <a:gd name="T17" fmla="*/ 366 h 366"/>
              <a:gd name="T18" fmla="*/ 27 w 28"/>
              <a:gd name="T19" fmla="*/ 366 h 366"/>
              <a:gd name="T20" fmla="*/ 28 w 28"/>
              <a:gd name="T21" fmla="*/ 366 h 366"/>
              <a:gd name="T22" fmla="*/ 26 w 28"/>
              <a:gd name="T23" fmla="*/ 258 h 366"/>
              <a:gd name="T24" fmla="*/ 24 w 28"/>
              <a:gd name="T25" fmla="*/ 204 h 366"/>
              <a:gd name="T26" fmla="*/ 22 w 28"/>
              <a:gd name="T27" fmla="*/ 151 h 366"/>
              <a:gd name="T28" fmla="*/ 19 w 28"/>
              <a:gd name="T29" fmla="*/ 99 h 366"/>
              <a:gd name="T30" fmla="*/ 16 w 28"/>
              <a:gd name="T31" fmla="*/ 50 h 366"/>
              <a:gd name="T32" fmla="*/ 11 w 28"/>
              <a:gd name="T33" fmla="*/ 0 h 366"/>
              <a:gd name="T34" fmla="*/ 11 w 28"/>
              <a:gd name="T35" fmla="*/ 0 h 366"/>
              <a:gd name="T36" fmla="*/ 0 w 28"/>
              <a:gd name="T37" fmla="*/ 2 h 366"/>
              <a:gd name="T38" fmla="*/ 0 w 28"/>
              <a:gd name="T39" fmla="*/ 3 h 3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
              <a:gd name="T61" fmla="*/ 0 h 366"/>
              <a:gd name="T62" fmla="*/ 28 w 28"/>
              <a:gd name="T63" fmla="*/ 366 h 3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 h="366">
                <a:moveTo>
                  <a:pt x="0" y="3"/>
                </a:moveTo>
                <a:lnTo>
                  <a:pt x="0" y="5"/>
                </a:lnTo>
                <a:lnTo>
                  <a:pt x="11" y="5"/>
                </a:lnTo>
                <a:lnTo>
                  <a:pt x="14" y="50"/>
                </a:lnTo>
                <a:lnTo>
                  <a:pt x="17" y="99"/>
                </a:lnTo>
                <a:lnTo>
                  <a:pt x="19" y="151"/>
                </a:lnTo>
                <a:lnTo>
                  <a:pt x="22" y="204"/>
                </a:lnTo>
                <a:lnTo>
                  <a:pt x="24" y="258"/>
                </a:lnTo>
                <a:lnTo>
                  <a:pt x="26" y="366"/>
                </a:lnTo>
                <a:lnTo>
                  <a:pt x="27" y="366"/>
                </a:lnTo>
                <a:lnTo>
                  <a:pt x="28" y="366"/>
                </a:lnTo>
                <a:lnTo>
                  <a:pt x="26" y="258"/>
                </a:lnTo>
                <a:lnTo>
                  <a:pt x="24" y="204"/>
                </a:lnTo>
                <a:lnTo>
                  <a:pt x="22" y="151"/>
                </a:lnTo>
                <a:lnTo>
                  <a:pt x="19" y="99"/>
                </a:lnTo>
                <a:lnTo>
                  <a:pt x="16" y="50"/>
                </a:lnTo>
                <a:lnTo>
                  <a:pt x="11" y="0"/>
                </a:lnTo>
                <a:lnTo>
                  <a:pt x="0" y="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4" name="Freeform 116"/>
          <p:cNvSpPr>
            <a:spLocks/>
          </p:cNvSpPr>
          <p:nvPr/>
        </p:nvSpPr>
        <p:spPr bwMode="auto">
          <a:xfrm>
            <a:off x="6111876" y="5921376"/>
            <a:ext cx="4763" cy="42863"/>
          </a:xfrm>
          <a:custGeom>
            <a:avLst/>
            <a:gdLst>
              <a:gd name="T0" fmla="*/ 2 w 5"/>
              <a:gd name="T1" fmla="*/ 0 h 54"/>
              <a:gd name="T2" fmla="*/ 0 w 5"/>
              <a:gd name="T3" fmla="*/ 0 h 54"/>
              <a:gd name="T4" fmla="*/ 0 w 5"/>
              <a:gd name="T5" fmla="*/ 54 h 54"/>
              <a:gd name="T6" fmla="*/ 2 w 5"/>
              <a:gd name="T7" fmla="*/ 54 h 54"/>
              <a:gd name="T8" fmla="*/ 5 w 5"/>
              <a:gd name="T9" fmla="*/ 54 h 54"/>
              <a:gd name="T10" fmla="*/ 5 w 5"/>
              <a:gd name="T11" fmla="*/ 54 h 54"/>
              <a:gd name="T12" fmla="*/ 3 w 5"/>
              <a:gd name="T13" fmla="*/ 0 h 54"/>
              <a:gd name="T14" fmla="*/ 2 w 5"/>
              <a:gd name="T15" fmla="*/ 0 h 54"/>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54"/>
              <a:gd name="T26" fmla="*/ 5 w 5"/>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54">
                <a:moveTo>
                  <a:pt x="2" y="0"/>
                </a:moveTo>
                <a:lnTo>
                  <a:pt x="0" y="0"/>
                </a:lnTo>
                <a:lnTo>
                  <a:pt x="0" y="54"/>
                </a:lnTo>
                <a:lnTo>
                  <a:pt x="2" y="54"/>
                </a:lnTo>
                <a:lnTo>
                  <a:pt x="5" y="54"/>
                </a:lnTo>
                <a:lnTo>
                  <a:pt x="3"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5" name="Freeform 117"/>
          <p:cNvSpPr>
            <a:spLocks/>
          </p:cNvSpPr>
          <p:nvPr/>
        </p:nvSpPr>
        <p:spPr bwMode="auto">
          <a:xfrm>
            <a:off x="6103938" y="5921375"/>
            <a:ext cx="12700" cy="203200"/>
          </a:xfrm>
          <a:custGeom>
            <a:avLst/>
            <a:gdLst>
              <a:gd name="T0" fmla="*/ 13 w 16"/>
              <a:gd name="T1" fmla="*/ 53 h 256"/>
              <a:gd name="T2" fmla="*/ 12 w 16"/>
              <a:gd name="T3" fmla="*/ 53 h 256"/>
              <a:gd name="T4" fmla="*/ 11 w 16"/>
              <a:gd name="T5" fmla="*/ 105 h 256"/>
              <a:gd name="T6" fmla="*/ 9 w 16"/>
              <a:gd name="T7" fmla="*/ 157 h 256"/>
              <a:gd name="T8" fmla="*/ 5 w 16"/>
              <a:gd name="T9" fmla="*/ 208 h 256"/>
              <a:gd name="T10" fmla="*/ 0 w 16"/>
              <a:gd name="T11" fmla="*/ 256 h 256"/>
              <a:gd name="T12" fmla="*/ 2 w 16"/>
              <a:gd name="T13" fmla="*/ 256 h 256"/>
              <a:gd name="T14" fmla="*/ 8 w 16"/>
              <a:gd name="T15" fmla="*/ 208 h 256"/>
              <a:gd name="T16" fmla="*/ 11 w 16"/>
              <a:gd name="T17" fmla="*/ 157 h 256"/>
              <a:gd name="T18" fmla="*/ 13 w 16"/>
              <a:gd name="T19" fmla="*/ 105 h 256"/>
              <a:gd name="T20" fmla="*/ 16 w 16"/>
              <a:gd name="T21" fmla="*/ 0 h 256"/>
              <a:gd name="T22" fmla="*/ 16 w 16"/>
              <a:gd name="T23" fmla="*/ 53 h 256"/>
              <a:gd name="T24" fmla="*/ 13 w 16"/>
              <a:gd name="T25" fmla="*/ 53 h 2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56"/>
              <a:gd name="T41" fmla="*/ 16 w 16"/>
              <a:gd name="T42" fmla="*/ 256 h 2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56">
                <a:moveTo>
                  <a:pt x="13" y="53"/>
                </a:moveTo>
                <a:lnTo>
                  <a:pt x="12" y="53"/>
                </a:lnTo>
                <a:lnTo>
                  <a:pt x="11" y="105"/>
                </a:lnTo>
                <a:lnTo>
                  <a:pt x="9" y="157"/>
                </a:lnTo>
                <a:lnTo>
                  <a:pt x="5" y="208"/>
                </a:lnTo>
                <a:lnTo>
                  <a:pt x="0" y="256"/>
                </a:lnTo>
                <a:lnTo>
                  <a:pt x="2" y="256"/>
                </a:lnTo>
                <a:lnTo>
                  <a:pt x="8" y="208"/>
                </a:lnTo>
                <a:lnTo>
                  <a:pt x="11" y="157"/>
                </a:lnTo>
                <a:lnTo>
                  <a:pt x="13" y="105"/>
                </a:lnTo>
                <a:lnTo>
                  <a:pt x="16" y="0"/>
                </a:lnTo>
                <a:lnTo>
                  <a:pt x="16" y="53"/>
                </a:lnTo>
                <a:lnTo>
                  <a:pt x="13"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6" name="Freeform 118"/>
          <p:cNvSpPr>
            <a:spLocks/>
          </p:cNvSpPr>
          <p:nvPr/>
        </p:nvSpPr>
        <p:spPr bwMode="auto">
          <a:xfrm>
            <a:off x="6103938" y="5568950"/>
            <a:ext cx="366712" cy="565150"/>
          </a:xfrm>
          <a:custGeom>
            <a:avLst/>
            <a:gdLst>
              <a:gd name="T0" fmla="*/ 0 w 462"/>
              <a:gd name="T1" fmla="*/ 701 h 712"/>
              <a:gd name="T2" fmla="*/ 8 w 462"/>
              <a:gd name="T3" fmla="*/ 647 h 712"/>
              <a:gd name="T4" fmla="*/ 13 w 462"/>
              <a:gd name="T5" fmla="*/ 593 h 712"/>
              <a:gd name="T6" fmla="*/ 17 w 462"/>
              <a:gd name="T7" fmla="*/ 540 h 712"/>
              <a:gd name="T8" fmla="*/ 19 w 462"/>
              <a:gd name="T9" fmla="*/ 486 h 712"/>
              <a:gd name="T10" fmla="*/ 20 w 462"/>
              <a:gd name="T11" fmla="*/ 433 h 712"/>
              <a:gd name="T12" fmla="*/ 20 w 462"/>
              <a:gd name="T13" fmla="*/ 379 h 712"/>
              <a:gd name="T14" fmla="*/ 20 w 462"/>
              <a:gd name="T15" fmla="*/ 326 h 712"/>
              <a:gd name="T16" fmla="*/ 19 w 462"/>
              <a:gd name="T17" fmla="*/ 274 h 712"/>
              <a:gd name="T18" fmla="*/ 19 w 462"/>
              <a:gd name="T19" fmla="*/ 221 h 712"/>
              <a:gd name="T20" fmla="*/ 18 w 462"/>
              <a:gd name="T21" fmla="*/ 168 h 712"/>
              <a:gd name="T22" fmla="*/ 18 w 462"/>
              <a:gd name="T23" fmla="*/ 116 h 712"/>
              <a:gd name="T24" fmla="*/ 19 w 462"/>
              <a:gd name="T25" fmla="*/ 65 h 712"/>
              <a:gd name="T26" fmla="*/ 123 w 462"/>
              <a:gd name="T27" fmla="*/ 53 h 712"/>
              <a:gd name="T28" fmla="*/ 127 w 462"/>
              <a:gd name="T29" fmla="*/ 65 h 712"/>
              <a:gd name="T30" fmla="*/ 155 w 462"/>
              <a:gd name="T31" fmla="*/ 62 h 712"/>
              <a:gd name="T32" fmla="*/ 181 w 462"/>
              <a:gd name="T33" fmla="*/ 60 h 712"/>
              <a:gd name="T34" fmla="*/ 209 w 462"/>
              <a:gd name="T35" fmla="*/ 57 h 712"/>
              <a:gd name="T36" fmla="*/ 236 w 462"/>
              <a:gd name="T37" fmla="*/ 53 h 712"/>
              <a:gd name="T38" fmla="*/ 263 w 462"/>
              <a:gd name="T39" fmla="*/ 49 h 712"/>
              <a:gd name="T40" fmla="*/ 290 w 462"/>
              <a:gd name="T41" fmla="*/ 43 h 712"/>
              <a:gd name="T42" fmla="*/ 317 w 462"/>
              <a:gd name="T43" fmla="*/ 37 h 712"/>
              <a:gd name="T44" fmla="*/ 343 w 462"/>
              <a:gd name="T45" fmla="*/ 30 h 712"/>
              <a:gd name="T46" fmla="*/ 370 w 462"/>
              <a:gd name="T47" fmla="*/ 23 h 712"/>
              <a:gd name="T48" fmla="*/ 395 w 462"/>
              <a:gd name="T49" fmla="*/ 15 h 712"/>
              <a:gd name="T50" fmla="*/ 420 w 462"/>
              <a:gd name="T51" fmla="*/ 7 h 712"/>
              <a:gd name="T52" fmla="*/ 444 w 462"/>
              <a:gd name="T53" fmla="*/ 0 h 712"/>
              <a:gd name="T54" fmla="*/ 454 w 462"/>
              <a:gd name="T55" fmla="*/ 59 h 712"/>
              <a:gd name="T56" fmla="*/ 459 w 462"/>
              <a:gd name="T57" fmla="*/ 119 h 712"/>
              <a:gd name="T58" fmla="*/ 462 w 462"/>
              <a:gd name="T59" fmla="*/ 178 h 712"/>
              <a:gd name="T60" fmla="*/ 460 w 462"/>
              <a:gd name="T61" fmla="*/ 239 h 712"/>
              <a:gd name="T62" fmla="*/ 458 w 462"/>
              <a:gd name="T63" fmla="*/ 299 h 712"/>
              <a:gd name="T64" fmla="*/ 452 w 462"/>
              <a:gd name="T65" fmla="*/ 359 h 712"/>
              <a:gd name="T66" fmla="*/ 445 w 462"/>
              <a:gd name="T67" fmla="*/ 418 h 712"/>
              <a:gd name="T68" fmla="*/ 437 w 462"/>
              <a:gd name="T69" fmla="*/ 478 h 712"/>
              <a:gd name="T70" fmla="*/ 428 w 462"/>
              <a:gd name="T71" fmla="*/ 538 h 712"/>
              <a:gd name="T72" fmla="*/ 419 w 462"/>
              <a:gd name="T73" fmla="*/ 596 h 712"/>
              <a:gd name="T74" fmla="*/ 409 w 462"/>
              <a:gd name="T75" fmla="*/ 654 h 712"/>
              <a:gd name="T76" fmla="*/ 398 w 462"/>
              <a:gd name="T77" fmla="*/ 712 h 712"/>
              <a:gd name="T78" fmla="*/ 0 w 462"/>
              <a:gd name="T79" fmla="*/ 701 h 712"/>
              <a:gd name="T80" fmla="*/ 0 w 462"/>
              <a:gd name="T81" fmla="*/ 701 h 7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62"/>
              <a:gd name="T124" fmla="*/ 0 h 712"/>
              <a:gd name="T125" fmla="*/ 462 w 462"/>
              <a:gd name="T126" fmla="*/ 712 h 7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62" h="712">
                <a:moveTo>
                  <a:pt x="0" y="701"/>
                </a:moveTo>
                <a:lnTo>
                  <a:pt x="8" y="647"/>
                </a:lnTo>
                <a:lnTo>
                  <a:pt x="13" y="593"/>
                </a:lnTo>
                <a:lnTo>
                  <a:pt x="17" y="540"/>
                </a:lnTo>
                <a:lnTo>
                  <a:pt x="19" y="486"/>
                </a:lnTo>
                <a:lnTo>
                  <a:pt x="20" y="433"/>
                </a:lnTo>
                <a:lnTo>
                  <a:pt x="20" y="379"/>
                </a:lnTo>
                <a:lnTo>
                  <a:pt x="20" y="326"/>
                </a:lnTo>
                <a:lnTo>
                  <a:pt x="19" y="274"/>
                </a:lnTo>
                <a:lnTo>
                  <a:pt x="19" y="221"/>
                </a:lnTo>
                <a:lnTo>
                  <a:pt x="18" y="168"/>
                </a:lnTo>
                <a:lnTo>
                  <a:pt x="18" y="116"/>
                </a:lnTo>
                <a:lnTo>
                  <a:pt x="19" y="65"/>
                </a:lnTo>
                <a:lnTo>
                  <a:pt x="123" y="53"/>
                </a:lnTo>
                <a:lnTo>
                  <a:pt x="127" y="65"/>
                </a:lnTo>
                <a:lnTo>
                  <a:pt x="155" y="62"/>
                </a:lnTo>
                <a:lnTo>
                  <a:pt x="181" y="60"/>
                </a:lnTo>
                <a:lnTo>
                  <a:pt x="209" y="57"/>
                </a:lnTo>
                <a:lnTo>
                  <a:pt x="236" y="53"/>
                </a:lnTo>
                <a:lnTo>
                  <a:pt x="263" y="49"/>
                </a:lnTo>
                <a:lnTo>
                  <a:pt x="290" y="43"/>
                </a:lnTo>
                <a:lnTo>
                  <a:pt x="317" y="37"/>
                </a:lnTo>
                <a:lnTo>
                  <a:pt x="343" y="30"/>
                </a:lnTo>
                <a:lnTo>
                  <a:pt x="370" y="23"/>
                </a:lnTo>
                <a:lnTo>
                  <a:pt x="395" y="15"/>
                </a:lnTo>
                <a:lnTo>
                  <a:pt x="420" y="7"/>
                </a:lnTo>
                <a:lnTo>
                  <a:pt x="444" y="0"/>
                </a:lnTo>
                <a:lnTo>
                  <a:pt x="454" y="59"/>
                </a:lnTo>
                <a:lnTo>
                  <a:pt x="459" y="119"/>
                </a:lnTo>
                <a:lnTo>
                  <a:pt x="462" y="178"/>
                </a:lnTo>
                <a:lnTo>
                  <a:pt x="460" y="239"/>
                </a:lnTo>
                <a:lnTo>
                  <a:pt x="458" y="299"/>
                </a:lnTo>
                <a:lnTo>
                  <a:pt x="452" y="359"/>
                </a:lnTo>
                <a:lnTo>
                  <a:pt x="445" y="418"/>
                </a:lnTo>
                <a:lnTo>
                  <a:pt x="437" y="478"/>
                </a:lnTo>
                <a:lnTo>
                  <a:pt x="428" y="538"/>
                </a:lnTo>
                <a:lnTo>
                  <a:pt x="419" y="596"/>
                </a:lnTo>
                <a:lnTo>
                  <a:pt x="409" y="654"/>
                </a:lnTo>
                <a:lnTo>
                  <a:pt x="398" y="712"/>
                </a:lnTo>
                <a:lnTo>
                  <a:pt x="0" y="70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7" name="Freeform 119"/>
          <p:cNvSpPr>
            <a:spLocks/>
          </p:cNvSpPr>
          <p:nvPr/>
        </p:nvSpPr>
        <p:spPr bwMode="auto">
          <a:xfrm>
            <a:off x="6103938" y="5568950"/>
            <a:ext cx="366712" cy="565150"/>
          </a:xfrm>
          <a:custGeom>
            <a:avLst/>
            <a:gdLst>
              <a:gd name="T0" fmla="*/ 0 w 462"/>
              <a:gd name="T1" fmla="*/ 701 h 712"/>
              <a:gd name="T2" fmla="*/ 8 w 462"/>
              <a:gd name="T3" fmla="*/ 647 h 712"/>
              <a:gd name="T4" fmla="*/ 13 w 462"/>
              <a:gd name="T5" fmla="*/ 593 h 712"/>
              <a:gd name="T6" fmla="*/ 17 w 462"/>
              <a:gd name="T7" fmla="*/ 540 h 712"/>
              <a:gd name="T8" fmla="*/ 19 w 462"/>
              <a:gd name="T9" fmla="*/ 486 h 712"/>
              <a:gd name="T10" fmla="*/ 20 w 462"/>
              <a:gd name="T11" fmla="*/ 433 h 712"/>
              <a:gd name="T12" fmla="*/ 20 w 462"/>
              <a:gd name="T13" fmla="*/ 379 h 712"/>
              <a:gd name="T14" fmla="*/ 20 w 462"/>
              <a:gd name="T15" fmla="*/ 326 h 712"/>
              <a:gd name="T16" fmla="*/ 19 w 462"/>
              <a:gd name="T17" fmla="*/ 274 h 712"/>
              <a:gd name="T18" fmla="*/ 19 w 462"/>
              <a:gd name="T19" fmla="*/ 221 h 712"/>
              <a:gd name="T20" fmla="*/ 18 w 462"/>
              <a:gd name="T21" fmla="*/ 168 h 712"/>
              <a:gd name="T22" fmla="*/ 18 w 462"/>
              <a:gd name="T23" fmla="*/ 116 h 712"/>
              <a:gd name="T24" fmla="*/ 19 w 462"/>
              <a:gd name="T25" fmla="*/ 65 h 712"/>
              <a:gd name="T26" fmla="*/ 123 w 462"/>
              <a:gd name="T27" fmla="*/ 53 h 712"/>
              <a:gd name="T28" fmla="*/ 127 w 462"/>
              <a:gd name="T29" fmla="*/ 65 h 712"/>
              <a:gd name="T30" fmla="*/ 155 w 462"/>
              <a:gd name="T31" fmla="*/ 62 h 712"/>
              <a:gd name="T32" fmla="*/ 181 w 462"/>
              <a:gd name="T33" fmla="*/ 60 h 712"/>
              <a:gd name="T34" fmla="*/ 209 w 462"/>
              <a:gd name="T35" fmla="*/ 57 h 712"/>
              <a:gd name="T36" fmla="*/ 236 w 462"/>
              <a:gd name="T37" fmla="*/ 53 h 712"/>
              <a:gd name="T38" fmla="*/ 263 w 462"/>
              <a:gd name="T39" fmla="*/ 49 h 712"/>
              <a:gd name="T40" fmla="*/ 290 w 462"/>
              <a:gd name="T41" fmla="*/ 43 h 712"/>
              <a:gd name="T42" fmla="*/ 317 w 462"/>
              <a:gd name="T43" fmla="*/ 37 h 712"/>
              <a:gd name="T44" fmla="*/ 343 w 462"/>
              <a:gd name="T45" fmla="*/ 30 h 712"/>
              <a:gd name="T46" fmla="*/ 370 w 462"/>
              <a:gd name="T47" fmla="*/ 23 h 712"/>
              <a:gd name="T48" fmla="*/ 395 w 462"/>
              <a:gd name="T49" fmla="*/ 15 h 712"/>
              <a:gd name="T50" fmla="*/ 420 w 462"/>
              <a:gd name="T51" fmla="*/ 7 h 712"/>
              <a:gd name="T52" fmla="*/ 444 w 462"/>
              <a:gd name="T53" fmla="*/ 0 h 712"/>
              <a:gd name="T54" fmla="*/ 454 w 462"/>
              <a:gd name="T55" fmla="*/ 59 h 712"/>
              <a:gd name="T56" fmla="*/ 459 w 462"/>
              <a:gd name="T57" fmla="*/ 119 h 712"/>
              <a:gd name="T58" fmla="*/ 462 w 462"/>
              <a:gd name="T59" fmla="*/ 178 h 712"/>
              <a:gd name="T60" fmla="*/ 460 w 462"/>
              <a:gd name="T61" fmla="*/ 239 h 712"/>
              <a:gd name="T62" fmla="*/ 458 w 462"/>
              <a:gd name="T63" fmla="*/ 299 h 712"/>
              <a:gd name="T64" fmla="*/ 452 w 462"/>
              <a:gd name="T65" fmla="*/ 359 h 712"/>
              <a:gd name="T66" fmla="*/ 445 w 462"/>
              <a:gd name="T67" fmla="*/ 418 h 712"/>
              <a:gd name="T68" fmla="*/ 437 w 462"/>
              <a:gd name="T69" fmla="*/ 478 h 712"/>
              <a:gd name="T70" fmla="*/ 428 w 462"/>
              <a:gd name="T71" fmla="*/ 538 h 712"/>
              <a:gd name="T72" fmla="*/ 419 w 462"/>
              <a:gd name="T73" fmla="*/ 596 h 712"/>
              <a:gd name="T74" fmla="*/ 409 w 462"/>
              <a:gd name="T75" fmla="*/ 654 h 712"/>
              <a:gd name="T76" fmla="*/ 398 w 462"/>
              <a:gd name="T77" fmla="*/ 712 h 7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62"/>
              <a:gd name="T118" fmla="*/ 0 h 712"/>
              <a:gd name="T119" fmla="*/ 462 w 462"/>
              <a:gd name="T120" fmla="*/ 712 h 7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62" h="712">
                <a:moveTo>
                  <a:pt x="0" y="701"/>
                </a:moveTo>
                <a:lnTo>
                  <a:pt x="8" y="647"/>
                </a:lnTo>
                <a:lnTo>
                  <a:pt x="13" y="593"/>
                </a:lnTo>
                <a:lnTo>
                  <a:pt x="17" y="540"/>
                </a:lnTo>
                <a:lnTo>
                  <a:pt x="19" y="486"/>
                </a:lnTo>
                <a:lnTo>
                  <a:pt x="20" y="433"/>
                </a:lnTo>
                <a:lnTo>
                  <a:pt x="20" y="379"/>
                </a:lnTo>
                <a:lnTo>
                  <a:pt x="20" y="326"/>
                </a:lnTo>
                <a:lnTo>
                  <a:pt x="19" y="274"/>
                </a:lnTo>
                <a:lnTo>
                  <a:pt x="19" y="221"/>
                </a:lnTo>
                <a:lnTo>
                  <a:pt x="18" y="168"/>
                </a:lnTo>
                <a:lnTo>
                  <a:pt x="18" y="116"/>
                </a:lnTo>
                <a:lnTo>
                  <a:pt x="19" y="65"/>
                </a:lnTo>
                <a:lnTo>
                  <a:pt x="123" y="53"/>
                </a:lnTo>
                <a:lnTo>
                  <a:pt x="127" y="65"/>
                </a:lnTo>
                <a:lnTo>
                  <a:pt x="155" y="62"/>
                </a:lnTo>
                <a:lnTo>
                  <a:pt x="181" y="60"/>
                </a:lnTo>
                <a:lnTo>
                  <a:pt x="209" y="57"/>
                </a:lnTo>
                <a:lnTo>
                  <a:pt x="236" y="53"/>
                </a:lnTo>
                <a:lnTo>
                  <a:pt x="263" y="49"/>
                </a:lnTo>
                <a:lnTo>
                  <a:pt x="290" y="43"/>
                </a:lnTo>
                <a:lnTo>
                  <a:pt x="317" y="37"/>
                </a:lnTo>
                <a:lnTo>
                  <a:pt x="343" y="30"/>
                </a:lnTo>
                <a:lnTo>
                  <a:pt x="370" y="23"/>
                </a:lnTo>
                <a:lnTo>
                  <a:pt x="395" y="15"/>
                </a:lnTo>
                <a:lnTo>
                  <a:pt x="420" y="7"/>
                </a:lnTo>
                <a:lnTo>
                  <a:pt x="444" y="0"/>
                </a:lnTo>
                <a:lnTo>
                  <a:pt x="454" y="59"/>
                </a:lnTo>
                <a:lnTo>
                  <a:pt x="459" y="119"/>
                </a:lnTo>
                <a:lnTo>
                  <a:pt x="462" y="178"/>
                </a:lnTo>
                <a:lnTo>
                  <a:pt x="460" y="239"/>
                </a:lnTo>
                <a:lnTo>
                  <a:pt x="458" y="299"/>
                </a:lnTo>
                <a:lnTo>
                  <a:pt x="452" y="359"/>
                </a:lnTo>
                <a:lnTo>
                  <a:pt x="445" y="418"/>
                </a:lnTo>
                <a:lnTo>
                  <a:pt x="437" y="478"/>
                </a:lnTo>
                <a:lnTo>
                  <a:pt x="428" y="538"/>
                </a:lnTo>
                <a:lnTo>
                  <a:pt x="419" y="596"/>
                </a:lnTo>
                <a:lnTo>
                  <a:pt x="409" y="654"/>
                </a:lnTo>
                <a:lnTo>
                  <a:pt x="398" y="712"/>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8" name="Freeform 120"/>
          <p:cNvSpPr>
            <a:spLocks/>
          </p:cNvSpPr>
          <p:nvPr/>
        </p:nvSpPr>
        <p:spPr bwMode="auto">
          <a:xfrm>
            <a:off x="6103938" y="5913439"/>
            <a:ext cx="17462" cy="211137"/>
          </a:xfrm>
          <a:custGeom>
            <a:avLst/>
            <a:gdLst>
              <a:gd name="T0" fmla="*/ 0 w 22"/>
              <a:gd name="T1" fmla="*/ 268 h 268"/>
              <a:gd name="T2" fmla="*/ 2 w 22"/>
              <a:gd name="T3" fmla="*/ 268 h 268"/>
              <a:gd name="T4" fmla="*/ 10 w 22"/>
              <a:gd name="T5" fmla="*/ 214 h 268"/>
              <a:gd name="T6" fmla="*/ 16 w 22"/>
              <a:gd name="T7" fmla="*/ 160 h 268"/>
              <a:gd name="T8" fmla="*/ 19 w 22"/>
              <a:gd name="T9" fmla="*/ 107 h 268"/>
              <a:gd name="T10" fmla="*/ 21 w 22"/>
              <a:gd name="T11" fmla="*/ 53 h 268"/>
              <a:gd name="T12" fmla="*/ 22 w 22"/>
              <a:gd name="T13" fmla="*/ 0 h 268"/>
              <a:gd name="T14" fmla="*/ 21 w 22"/>
              <a:gd name="T15" fmla="*/ 0 h 268"/>
              <a:gd name="T16" fmla="*/ 20 w 22"/>
              <a:gd name="T17" fmla="*/ 0 h 268"/>
              <a:gd name="T18" fmla="*/ 19 w 22"/>
              <a:gd name="T19" fmla="*/ 53 h 268"/>
              <a:gd name="T20" fmla="*/ 17 w 22"/>
              <a:gd name="T21" fmla="*/ 107 h 268"/>
              <a:gd name="T22" fmla="*/ 13 w 22"/>
              <a:gd name="T23" fmla="*/ 160 h 268"/>
              <a:gd name="T24" fmla="*/ 8 w 22"/>
              <a:gd name="T25" fmla="*/ 214 h 268"/>
              <a:gd name="T26" fmla="*/ 0 w 22"/>
              <a:gd name="T27" fmla="*/ 268 h 2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268"/>
              <a:gd name="T44" fmla="*/ 22 w 22"/>
              <a:gd name="T45" fmla="*/ 268 h 2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268">
                <a:moveTo>
                  <a:pt x="0" y="268"/>
                </a:moveTo>
                <a:lnTo>
                  <a:pt x="2" y="268"/>
                </a:lnTo>
                <a:lnTo>
                  <a:pt x="10" y="214"/>
                </a:lnTo>
                <a:lnTo>
                  <a:pt x="16" y="160"/>
                </a:lnTo>
                <a:lnTo>
                  <a:pt x="19" y="107"/>
                </a:lnTo>
                <a:lnTo>
                  <a:pt x="21" y="53"/>
                </a:lnTo>
                <a:lnTo>
                  <a:pt x="22" y="0"/>
                </a:lnTo>
                <a:lnTo>
                  <a:pt x="21" y="0"/>
                </a:lnTo>
                <a:lnTo>
                  <a:pt x="20" y="0"/>
                </a:lnTo>
                <a:lnTo>
                  <a:pt x="19" y="53"/>
                </a:lnTo>
                <a:lnTo>
                  <a:pt x="17" y="107"/>
                </a:lnTo>
                <a:lnTo>
                  <a:pt x="13" y="160"/>
                </a:lnTo>
                <a:lnTo>
                  <a:pt x="8" y="214"/>
                </a:lnTo>
                <a:lnTo>
                  <a:pt x="0" y="2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9" name="Freeform 121"/>
          <p:cNvSpPr>
            <a:spLocks/>
          </p:cNvSpPr>
          <p:nvPr/>
        </p:nvSpPr>
        <p:spPr bwMode="auto">
          <a:xfrm>
            <a:off x="6119814" y="5827714"/>
            <a:ext cx="3175" cy="85725"/>
          </a:xfrm>
          <a:custGeom>
            <a:avLst/>
            <a:gdLst>
              <a:gd name="T0" fmla="*/ 3 w 5"/>
              <a:gd name="T1" fmla="*/ 107 h 107"/>
              <a:gd name="T2" fmla="*/ 5 w 5"/>
              <a:gd name="T3" fmla="*/ 54 h 107"/>
              <a:gd name="T4" fmla="*/ 5 w 5"/>
              <a:gd name="T5" fmla="*/ 0 h 107"/>
              <a:gd name="T6" fmla="*/ 2 w 5"/>
              <a:gd name="T7" fmla="*/ 0 h 107"/>
              <a:gd name="T8" fmla="*/ 0 w 5"/>
              <a:gd name="T9" fmla="*/ 0 h 107"/>
              <a:gd name="T10" fmla="*/ 0 w 5"/>
              <a:gd name="T11" fmla="*/ 107 h 107"/>
              <a:gd name="T12" fmla="*/ 2 w 5"/>
              <a:gd name="T13" fmla="*/ 107 h 107"/>
              <a:gd name="T14" fmla="*/ 3 w 5"/>
              <a:gd name="T15" fmla="*/ 107 h 107"/>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107"/>
              <a:gd name="T26" fmla="*/ 5 w 5"/>
              <a:gd name="T27" fmla="*/ 107 h 1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107">
                <a:moveTo>
                  <a:pt x="3" y="107"/>
                </a:moveTo>
                <a:lnTo>
                  <a:pt x="5" y="54"/>
                </a:lnTo>
                <a:lnTo>
                  <a:pt x="5" y="0"/>
                </a:lnTo>
                <a:lnTo>
                  <a:pt x="2" y="0"/>
                </a:lnTo>
                <a:lnTo>
                  <a:pt x="0" y="0"/>
                </a:lnTo>
                <a:lnTo>
                  <a:pt x="0" y="107"/>
                </a:lnTo>
                <a:lnTo>
                  <a:pt x="2" y="107"/>
                </a:lnTo>
                <a:lnTo>
                  <a:pt x="3"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0" name="Freeform 122"/>
          <p:cNvSpPr>
            <a:spLocks/>
          </p:cNvSpPr>
          <p:nvPr/>
        </p:nvSpPr>
        <p:spPr bwMode="auto">
          <a:xfrm>
            <a:off x="6119814" y="5786439"/>
            <a:ext cx="3175" cy="84137"/>
          </a:xfrm>
          <a:custGeom>
            <a:avLst/>
            <a:gdLst>
              <a:gd name="T0" fmla="*/ 5 w 5"/>
              <a:gd name="T1" fmla="*/ 52 h 105"/>
              <a:gd name="T2" fmla="*/ 5 w 5"/>
              <a:gd name="T3" fmla="*/ 105 h 105"/>
              <a:gd name="T4" fmla="*/ 2 w 5"/>
              <a:gd name="T5" fmla="*/ 0 h 105"/>
              <a:gd name="T6" fmla="*/ 1 w 5"/>
              <a:gd name="T7" fmla="*/ 0 h 105"/>
              <a:gd name="T8" fmla="*/ 0 w 5"/>
              <a:gd name="T9" fmla="*/ 0 h 105"/>
              <a:gd name="T10" fmla="*/ 1 w 5"/>
              <a:gd name="T11" fmla="*/ 52 h 105"/>
              <a:gd name="T12" fmla="*/ 2 w 5"/>
              <a:gd name="T13" fmla="*/ 52 h 105"/>
              <a:gd name="T14" fmla="*/ 5 w 5"/>
              <a:gd name="T15" fmla="*/ 52 h 105"/>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105"/>
              <a:gd name="T26" fmla="*/ 5 w 5"/>
              <a:gd name="T27" fmla="*/ 105 h 1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105">
                <a:moveTo>
                  <a:pt x="5" y="52"/>
                </a:moveTo>
                <a:lnTo>
                  <a:pt x="5" y="105"/>
                </a:lnTo>
                <a:lnTo>
                  <a:pt x="2" y="0"/>
                </a:lnTo>
                <a:lnTo>
                  <a:pt x="1" y="0"/>
                </a:lnTo>
                <a:lnTo>
                  <a:pt x="0" y="0"/>
                </a:lnTo>
                <a:lnTo>
                  <a:pt x="1" y="52"/>
                </a:lnTo>
                <a:lnTo>
                  <a:pt x="2" y="52"/>
                </a:lnTo>
                <a:lnTo>
                  <a:pt x="5"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1" name="Freeform 123"/>
          <p:cNvSpPr>
            <a:spLocks/>
          </p:cNvSpPr>
          <p:nvPr/>
        </p:nvSpPr>
        <p:spPr bwMode="auto">
          <a:xfrm>
            <a:off x="6118226" y="5743576"/>
            <a:ext cx="3175" cy="42863"/>
          </a:xfrm>
          <a:custGeom>
            <a:avLst/>
            <a:gdLst>
              <a:gd name="T0" fmla="*/ 2 w 4"/>
              <a:gd name="T1" fmla="*/ 53 h 53"/>
              <a:gd name="T2" fmla="*/ 4 w 4"/>
              <a:gd name="T3" fmla="*/ 53 h 53"/>
              <a:gd name="T4" fmla="*/ 4 w 4"/>
              <a:gd name="T5" fmla="*/ 0 h 53"/>
              <a:gd name="T6" fmla="*/ 2 w 4"/>
              <a:gd name="T7" fmla="*/ 0 h 53"/>
              <a:gd name="T8" fmla="*/ 0 w 4"/>
              <a:gd name="T9" fmla="*/ 0 h 53"/>
              <a:gd name="T10" fmla="*/ 0 w 4"/>
              <a:gd name="T11" fmla="*/ 0 h 53"/>
              <a:gd name="T12" fmla="*/ 1 w 4"/>
              <a:gd name="T13" fmla="*/ 53 h 53"/>
              <a:gd name="T14" fmla="*/ 2 w 4"/>
              <a:gd name="T15" fmla="*/ 53 h 53"/>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53"/>
              <a:gd name="T26" fmla="*/ 4 w 4"/>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53">
                <a:moveTo>
                  <a:pt x="2" y="53"/>
                </a:moveTo>
                <a:lnTo>
                  <a:pt x="4" y="53"/>
                </a:lnTo>
                <a:lnTo>
                  <a:pt x="4" y="0"/>
                </a:lnTo>
                <a:lnTo>
                  <a:pt x="2" y="0"/>
                </a:lnTo>
                <a:lnTo>
                  <a:pt x="0" y="0"/>
                </a:lnTo>
                <a:lnTo>
                  <a:pt x="1" y="53"/>
                </a:lnTo>
                <a:lnTo>
                  <a:pt x="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2" name="Freeform 124"/>
          <p:cNvSpPr>
            <a:spLocks/>
          </p:cNvSpPr>
          <p:nvPr/>
        </p:nvSpPr>
        <p:spPr bwMode="auto">
          <a:xfrm>
            <a:off x="6118226" y="5702300"/>
            <a:ext cx="3175" cy="84138"/>
          </a:xfrm>
          <a:custGeom>
            <a:avLst/>
            <a:gdLst>
              <a:gd name="T0" fmla="*/ 4 w 4"/>
              <a:gd name="T1" fmla="*/ 53 h 106"/>
              <a:gd name="T2" fmla="*/ 4 w 4"/>
              <a:gd name="T3" fmla="*/ 106 h 106"/>
              <a:gd name="T4" fmla="*/ 2 w 4"/>
              <a:gd name="T5" fmla="*/ 0 h 106"/>
              <a:gd name="T6" fmla="*/ 1 w 4"/>
              <a:gd name="T7" fmla="*/ 0 h 106"/>
              <a:gd name="T8" fmla="*/ 0 w 4"/>
              <a:gd name="T9" fmla="*/ 0 h 106"/>
              <a:gd name="T10" fmla="*/ 1 w 4"/>
              <a:gd name="T11" fmla="*/ 53 h 106"/>
              <a:gd name="T12" fmla="*/ 2 w 4"/>
              <a:gd name="T13" fmla="*/ 53 h 106"/>
              <a:gd name="T14" fmla="*/ 4 w 4"/>
              <a:gd name="T15" fmla="*/ 53 h 106"/>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106"/>
              <a:gd name="T26" fmla="*/ 4 w 4"/>
              <a:gd name="T27" fmla="*/ 106 h 10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106">
                <a:moveTo>
                  <a:pt x="4" y="53"/>
                </a:moveTo>
                <a:lnTo>
                  <a:pt x="4" y="106"/>
                </a:lnTo>
                <a:lnTo>
                  <a:pt x="2" y="0"/>
                </a:lnTo>
                <a:lnTo>
                  <a:pt x="1" y="0"/>
                </a:lnTo>
                <a:lnTo>
                  <a:pt x="0" y="0"/>
                </a:lnTo>
                <a:lnTo>
                  <a:pt x="1" y="53"/>
                </a:lnTo>
                <a:lnTo>
                  <a:pt x="2" y="53"/>
                </a:lnTo>
                <a:lnTo>
                  <a:pt x="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3" name="Freeform 125"/>
          <p:cNvSpPr>
            <a:spLocks/>
          </p:cNvSpPr>
          <p:nvPr/>
        </p:nvSpPr>
        <p:spPr bwMode="auto">
          <a:xfrm>
            <a:off x="6116638" y="5661026"/>
            <a:ext cx="4762" cy="41275"/>
          </a:xfrm>
          <a:custGeom>
            <a:avLst/>
            <a:gdLst>
              <a:gd name="T0" fmla="*/ 2 w 4"/>
              <a:gd name="T1" fmla="*/ 53 h 53"/>
              <a:gd name="T2" fmla="*/ 4 w 4"/>
              <a:gd name="T3" fmla="*/ 53 h 53"/>
              <a:gd name="T4" fmla="*/ 4 w 4"/>
              <a:gd name="T5" fmla="*/ 1 h 53"/>
              <a:gd name="T6" fmla="*/ 2 w 4"/>
              <a:gd name="T7" fmla="*/ 1 h 53"/>
              <a:gd name="T8" fmla="*/ 0 w 4"/>
              <a:gd name="T9" fmla="*/ 1 h 53"/>
              <a:gd name="T10" fmla="*/ 0 w 4"/>
              <a:gd name="T11" fmla="*/ 0 h 53"/>
              <a:gd name="T12" fmla="*/ 1 w 4"/>
              <a:gd name="T13" fmla="*/ 53 h 53"/>
              <a:gd name="T14" fmla="*/ 2 w 4"/>
              <a:gd name="T15" fmla="*/ 53 h 53"/>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53"/>
              <a:gd name="T26" fmla="*/ 4 w 4"/>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53">
                <a:moveTo>
                  <a:pt x="2" y="53"/>
                </a:moveTo>
                <a:lnTo>
                  <a:pt x="4" y="53"/>
                </a:lnTo>
                <a:lnTo>
                  <a:pt x="4" y="1"/>
                </a:lnTo>
                <a:lnTo>
                  <a:pt x="2" y="1"/>
                </a:lnTo>
                <a:lnTo>
                  <a:pt x="0" y="1"/>
                </a:lnTo>
                <a:lnTo>
                  <a:pt x="0" y="0"/>
                </a:lnTo>
                <a:lnTo>
                  <a:pt x="1" y="53"/>
                </a:lnTo>
                <a:lnTo>
                  <a:pt x="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4" name="Freeform 126"/>
          <p:cNvSpPr>
            <a:spLocks/>
          </p:cNvSpPr>
          <p:nvPr/>
        </p:nvSpPr>
        <p:spPr bwMode="auto">
          <a:xfrm>
            <a:off x="6116638" y="5568950"/>
            <a:ext cx="355600" cy="141288"/>
          </a:xfrm>
          <a:custGeom>
            <a:avLst/>
            <a:gdLst>
              <a:gd name="T0" fmla="*/ 2 w 447"/>
              <a:gd name="T1" fmla="*/ 117 h 179"/>
              <a:gd name="T2" fmla="*/ 3 w 447"/>
              <a:gd name="T3" fmla="*/ 117 h 179"/>
              <a:gd name="T4" fmla="*/ 4 w 447"/>
              <a:gd name="T5" fmla="*/ 66 h 179"/>
              <a:gd name="T6" fmla="*/ 107 w 447"/>
              <a:gd name="T7" fmla="*/ 55 h 179"/>
              <a:gd name="T8" fmla="*/ 110 w 447"/>
              <a:gd name="T9" fmla="*/ 67 h 179"/>
              <a:gd name="T10" fmla="*/ 139 w 447"/>
              <a:gd name="T11" fmla="*/ 64 h 179"/>
              <a:gd name="T12" fmla="*/ 165 w 447"/>
              <a:gd name="T13" fmla="*/ 62 h 179"/>
              <a:gd name="T14" fmla="*/ 220 w 447"/>
              <a:gd name="T15" fmla="*/ 55 h 179"/>
              <a:gd name="T16" fmla="*/ 247 w 447"/>
              <a:gd name="T17" fmla="*/ 51 h 179"/>
              <a:gd name="T18" fmla="*/ 274 w 447"/>
              <a:gd name="T19" fmla="*/ 45 h 179"/>
              <a:gd name="T20" fmla="*/ 301 w 447"/>
              <a:gd name="T21" fmla="*/ 39 h 179"/>
              <a:gd name="T22" fmla="*/ 354 w 447"/>
              <a:gd name="T23" fmla="*/ 25 h 179"/>
              <a:gd name="T24" fmla="*/ 404 w 447"/>
              <a:gd name="T25" fmla="*/ 9 h 179"/>
              <a:gd name="T26" fmla="*/ 428 w 447"/>
              <a:gd name="T27" fmla="*/ 2 h 179"/>
              <a:gd name="T28" fmla="*/ 436 w 447"/>
              <a:gd name="T29" fmla="*/ 60 h 179"/>
              <a:gd name="T30" fmla="*/ 442 w 447"/>
              <a:gd name="T31" fmla="*/ 120 h 179"/>
              <a:gd name="T32" fmla="*/ 444 w 447"/>
              <a:gd name="T33" fmla="*/ 179 h 179"/>
              <a:gd name="T34" fmla="*/ 447 w 447"/>
              <a:gd name="T35" fmla="*/ 179 h 179"/>
              <a:gd name="T36" fmla="*/ 444 w 447"/>
              <a:gd name="T37" fmla="*/ 120 h 179"/>
              <a:gd name="T38" fmla="*/ 439 w 447"/>
              <a:gd name="T39" fmla="*/ 60 h 179"/>
              <a:gd name="T40" fmla="*/ 428 w 447"/>
              <a:gd name="T41" fmla="*/ 0 h 179"/>
              <a:gd name="T42" fmla="*/ 404 w 447"/>
              <a:gd name="T43" fmla="*/ 7 h 179"/>
              <a:gd name="T44" fmla="*/ 354 w 447"/>
              <a:gd name="T45" fmla="*/ 23 h 179"/>
              <a:gd name="T46" fmla="*/ 301 w 447"/>
              <a:gd name="T47" fmla="*/ 37 h 179"/>
              <a:gd name="T48" fmla="*/ 274 w 447"/>
              <a:gd name="T49" fmla="*/ 43 h 179"/>
              <a:gd name="T50" fmla="*/ 247 w 447"/>
              <a:gd name="T51" fmla="*/ 48 h 179"/>
              <a:gd name="T52" fmla="*/ 220 w 447"/>
              <a:gd name="T53" fmla="*/ 53 h 179"/>
              <a:gd name="T54" fmla="*/ 165 w 447"/>
              <a:gd name="T55" fmla="*/ 60 h 179"/>
              <a:gd name="T56" fmla="*/ 139 w 447"/>
              <a:gd name="T57" fmla="*/ 62 h 179"/>
              <a:gd name="T58" fmla="*/ 112 w 447"/>
              <a:gd name="T59" fmla="*/ 64 h 179"/>
              <a:gd name="T60" fmla="*/ 107 w 447"/>
              <a:gd name="T61" fmla="*/ 53 h 179"/>
              <a:gd name="T62" fmla="*/ 2 w 447"/>
              <a:gd name="T63" fmla="*/ 66 h 179"/>
              <a:gd name="T64" fmla="*/ 0 w 447"/>
              <a:gd name="T65" fmla="*/ 169 h 179"/>
              <a:gd name="T66" fmla="*/ 0 w 447"/>
              <a:gd name="T67" fmla="*/ 117 h 179"/>
              <a:gd name="T68" fmla="*/ 2 w 447"/>
              <a:gd name="T69" fmla="*/ 117 h 1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47"/>
              <a:gd name="T106" fmla="*/ 0 h 179"/>
              <a:gd name="T107" fmla="*/ 447 w 447"/>
              <a:gd name="T108" fmla="*/ 179 h 1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47" h="179">
                <a:moveTo>
                  <a:pt x="2" y="117"/>
                </a:moveTo>
                <a:lnTo>
                  <a:pt x="3" y="117"/>
                </a:lnTo>
                <a:lnTo>
                  <a:pt x="4" y="66"/>
                </a:lnTo>
                <a:lnTo>
                  <a:pt x="107" y="55"/>
                </a:lnTo>
                <a:lnTo>
                  <a:pt x="110" y="67"/>
                </a:lnTo>
                <a:lnTo>
                  <a:pt x="139" y="64"/>
                </a:lnTo>
                <a:lnTo>
                  <a:pt x="165" y="62"/>
                </a:lnTo>
                <a:lnTo>
                  <a:pt x="220" y="55"/>
                </a:lnTo>
                <a:lnTo>
                  <a:pt x="247" y="51"/>
                </a:lnTo>
                <a:lnTo>
                  <a:pt x="274" y="45"/>
                </a:lnTo>
                <a:lnTo>
                  <a:pt x="301" y="39"/>
                </a:lnTo>
                <a:lnTo>
                  <a:pt x="354" y="25"/>
                </a:lnTo>
                <a:lnTo>
                  <a:pt x="404" y="9"/>
                </a:lnTo>
                <a:lnTo>
                  <a:pt x="428" y="2"/>
                </a:lnTo>
                <a:lnTo>
                  <a:pt x="436" y="60"/>
                </a:lnTo>
                <a:lnTo>
                  <a:pt x="442" y="120"/>
                </a:lnTo>
                <a:lnTo>
                  <a:pt x="444" y="179"/>
                </a:lnTo>
                <a:lnTo>
                  <a:pt x="447" y="179"/>
                </a:lnTo>
                <a:lnTo>
                  <a:pt x="444" y="120"/>
                </a:lnTo>
                <a:lnTo>
                  <a:pt x="439" y="60"/>
                </a:lnTo>
                <a:lnTo>
                  <a:pt x="428" y="0"/>
                </a:lnTo>
                <a:lnTo>
                  <a:pt x="404" y="7"/>
                </a:lnTo>
                <a:lnTo>
                  <a:pt x="354" y="23"/>
                </a:lnTo>
                <a:lnTo>
                  <a:pt x="301" y="37"/>
                </a:lnTo>
                <a:lnTo>
                  <a:pt x="274" y="43"/>
                </a:lnTo>
                <a:lnTo>
                  <a:pt x="247" y="48"/>
                </a:lnTo>
                <a:lnTo>
                  <a:pt x="220" y="53"/>
                </a:lnTo>
                <a:lnTo>
                  <a:pt x="165" y="60"/>
                </a:lnTo>
                <a:lnTo>
                  <a:pt x="139" y="62"/>
                </a:lnTo>
                <a:lnTo>
                  <a:pt x="112" y="64"/>
                </a:lnTo>
                <a:lnTo>
                  <a:pt x="107" y="53"/>
                </a:lnTo>
                <a:lnTo>
                  <a:pt x="2" y="66"/>
                </a:lnTo>
                <a:lnTo>
                  <a:pt x="0" y="169"/>
                </a:lnTo>
                <a:lnTo>
                  <a:pt x="0" y="117"/>
                </a:lnTo>
                <a:lnTo>
                  <a:pt x="2"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5" name="Freeform 127"/>
          <p:cNvSpPr>
            <a:spLocks/>
          </p:cNvSpPr>
          <p:nvPr/>
        </p:nvSpPr>
        <p:spPr bwMode="auto">
          <a:xfrm>
            <a:off x="6419850" y="5710238"/>
            <a:ext cx="52388" cy="423862"/>
          </a:xfrm>
          <a:custGeom>
            <a:avLst/>
            <a:gdLst>
              <a:gd name="T0" fmla="*/ 63 w 66"/>
              <a:gd name="T1" fmla="*/ 0 h 534"/>
              <a:gd name="T2" fmla="*/ 62 w 66"/>
              <a:gd name="T3" fmla="*/ 61 h 534"/>
              <a:gd name="T4" fmla="*/ 60 w 66"/>
              <a:gd name="T5" fmla="*/ 121 h 534"/>
              <a:gd name="T6" fmla="*/ 54 w 66"/>
              <a:gd name="T7" fmla="*/ 181 h 534"/>
              <a:gd name="T8" fmla="*/ 47 w 66"/>
              <a:gd name="T9" fmla="*/ 240 h 534"/>
              <a:gd name="T10" fmla="*/ 39 w 66"/>
              <a:gd name="T11" fmla="*/ 300 h 534"/>
              <a:gd name="T12" fmla="*/ 30 w 66"/>
              <a:gd name="T13" fmla="*/ 360 h 534"/>
              <a:gd name="T14" fmla="*/ 21 w 66"/>
              <a:gd name="T15" fmla="*/ 418 h 534"/>
              <a:gd name="T16" fmla="*/ 11 w 66"/>
              <a:gd name="T17" fmla="*/ 476 h 534"/>
              <a:gd name="T18" fmla="*/ 0 w 66"/>
              <a:gd name="T19" fmla="*/ 534 h 534"/>
              <a:gd name="T20" fmla="*/ 3 w 66"/>
              <a:gd name="T21" fmla="*/ 534 h 534"/>
              <a:gd name="T22" fmla="*/ 13 w 66"/>
              <a:gd name="T23" fmla="*/ 476 h 534"/>
              <a:gd name="T24" fmla="*/ 23 w 66"/>
              <a:gd name="T25" fmla="*/ 418 h 534"/>
              <a:gd name="T26" fmla="*/ 32 w 66"/>
              <a:gd name="T27" fmla="*/ 360 h 534"/>
              <a:gd name="T28" fmla="*/ 42 w 66"/>
              <a:gd name="T29" fmla="*/ 300 h 534"/>
              <a:gd name="T30" fmla="*/ 50 w 66"/>
              <a:gd name="T31" fmla="*/ 240 h 534"/>
              <a:gd name="T32" fmla="*/ 57 w 66"/>
              <a:gd name="T33" fmla="*/ 181 h 534"/>
              <a:gd name="T34" fmla="*/ 62 w 66"/>
              <a:gd name="T35" fmla="*/ 121 h 534"/>
              <a:gd name="T36" fmla="*/ 65 w 66"/>
              <a:gd name="T37" fmla="*/ 61 h 534"/>
              <a:gd name="T38" fmla="*/ 66 w 66"/>
              <a:gd name="T39" fmla="*/ 0 h 534"/>
              <a:gd name="T40" fmla="*/ 63 w 66"/>
              <a:gd name="T41" fmla="*/ 0 h 5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6"/>
              <a:gd name="T64" fmla="*/ 0 h 534"/>
              <a:gd name="T65" fmla="*/ 66 w 66"/>
              <a:gd name="T66" fmla="*/ 534 h 5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6" h="534">
                <a:moveTo>
                  <a:pt x="63" y="0"/>
                </a:moveTo>
                <a:lnTo>
                  <a:pt x="62" y="61"/>
                </a:lnTo>
                <a:lnTo>
                  <a:pt x="60" y="121"/>
                </a:lnTo>
                <a:lnTo>
                  <a:pt x="54" y="181"/>
                </a:lnTo>
                <a:lnTo>
                  <a:pt x="47" y="240"/>
                </a:lnTo>
                <a:lnTo>
                  <a:pt x="39" y="300"/>
                </a:lnTo>
                <a:lnTo>
                  <a:pt x="30" y="360"/>
                </a:lnTo>
                <a:lnTo>
                  <a:pt x="21" y="418"/>
                </a:lnTo>
                <a:lnTo>
                  <a:pt x="11" y="476"/>
                </a:lnTo>
                <a:lnTo>
                  <a:pt x="0" y="534"/>
                </a:lnTo>
                <a:lnTo>
                  <a:pt x="3" y="534"/>
                </a:lnTo>
                <a:lnTo>
                  <a:pt x="13" y="476"/>
                </a:lnTo>
                <a:lnTo>
                  <a:pt x="23" y="418"/>
                </a:lnTo>
                <a:lnTo>
                  <a:pt x="32" y="360"/>
                </a:lnTo>
                <a:lnTo>
                  <a:pt x="42" y="300"/>
                </a:lnTo>
                <a:lnTo>
                  <a:pt x="50" y="240"/>
                </a:lnTo>
                <a:lnTo>
                  <a:pt x="57" y="181"/>
                </a:lnTo>
                <a:lnTo>
                  <a:pt x="62" y="121"/>
                </a:lnTo>
                <a:lnTo>
                  <a:pt x="65" y="61"/>
                </a:lnTo>
                <a:lnTo>
                  <a:pt x="66" y="0"/>
                </a:ln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6" name="Freeform 128"/>
          <p:cNvSpPr>
            <a:spLocks/>
          </p:cNvSpPr>
          <p:nvPr/>
        </p:nvSpPr>
        <p:spPr bwMode="auto">
          <a:xfrm>
            <a:off x="8366125" y="4833939"/>
            <a:ext cx="935038" cy="941387"/>
          </a:xfrm>
          <a:custGeom>
            <a:avLst/>
            <a:gdLst>
              <a:gd name="T0" fmla="*/ 193 w 1178"/>
              <a:gd name="T1" fmla="*/ 948 h 1186"/>
              <a:gd name="T2" fmla="*/ 228 w 1178"/>
              <a:gd name="T3" fmla="*/ 864 h 1186"/>
              <a:gd name="T4" fmla="*/ 283 w 1178"/>
              <a:gd name="T5" fmla="*/ 792 h 1186"/>
              <a:gd name="T6" fmla="*/ 352 w 1178"/>
              <a:gd name="T7" fmla="*/ 730 h 1186"/>
              <a:gd name="T8" fmla="*/ 406 w 1178"/>
              <a:gd name="T9" fmla="*/ 689 h 1186"/>
              <a:gd name="T10" fmla="*/ 423 w 1178"/>
              <a:gd name="T11" fmla="*/ 684 h 1186"/>
              <a:gd name="T12" fmla="*/ 441 w 1178"/>
              <a:gd name="T13" fmla="*/ 678 h 1186"/>
              <a:gd name="T14" fmla="*/ 454 w 1178"/>
              <a:gd name="T15" fmla="*/ 667 h 1186"/>
              <a:gd name="T16" fmla="*/ 454 w 1178"/>
              <a:gd name="T17" fmla="*/ 656 h 1186"/>
              <a:gd name="T18" fmla="*/ 440 w 1178"/>
              <a:gd name="T19" fmla="*/ 663 h 1186"/>
              <a:gd name="T20" fmla="*/ 427 w 1178"/>
              <a:gd name="T21" fmla="*/ 669 h 1186"/>
              <a:gd name="T22" fmla="*/ 410 w 1178"/>
              <a:gd name="T23" fmla="*/ 675 h 1186"/>
              <a:gd name="T24" fmla="*/ 387 w 1178"/>
              <a:gd name="T25" fmla="*/ 693 h 1186"/>
              <a:gd name="T26" fmla="*/ 343 w 1178"/>
              <a:gd name="T27" fmla="*/ 730 h 1186"/>
              <a:gd name="T28" fmla="*/ 292 w 1178"/>
              <a:gd name="T29" fmla="*/ 760 h 1186"/>
              <a:gd name="T30" fmla="*/ 237 w 1178"/>
              <a:gd name="T31" fmla="*/ 784 h 1186"/>
              <a:gd name="T32" fmla="*/ 185 w 1178"/>
              <a:gd name="T33" fmla="*/ 803 h 1186"/>
              <a:gd name="T34" fmla="*/ 142 w 1178"/>
              <a:gd name="T35" fmla="*/ 807 h 1186"/>
              <a:gd name="T36" fmla="*/ 101 w 1178"/>
              <a:gd name="T37" fmla="*/ 797 h 1186"/>
              <a:gd name="T38" fmla="*/ 62 w 1178"/>
              <a:gd name="T39" fmla="*/ 779 h 1186"/>
              <a:gd name="T40" fmla="*/ 32 w 1178"/>
              <a:gd name="T41" fmla="*/ 758 h 1186"/>
              <a:gd name="T42" fmla="*/ 20 w 1178"/>
              <a:gd name="T43" fmla="*/ 737 h 1186"/>
              <a:gd name="T44" fmla="*/ 8 w 1178"/>
              <a:gd name="T45" fmla="*/ 716 h 1186"/>
              <a:gd name="T46" fmla="*/ 3 w 1178"/>
              <a:gd name="T47" fmla="*/ 693 h 1186"/>
              <a:gd name="T48" fmla="*/ 0 w 1178"/>
              <a:gd name="T49" fmla="*/ 645 h 1186"/>
              <a:gd name="T50" fmla="*/ 21 w 1178"/>
              <a:gd name="T51" fmla="*/ 551 h 1186"/>
              <a:gd name="T52" fmla="*/ 75 w 1178"/>
              <a:gd name="T53" fmla="*/ 466 h 1186"/>
              <a:gd name="T54" fmla="*/ 142 w 1178"/>
              <a:gd name="T55" fmla="*/ 387 h 1186"/>
              <a:gd name="T56" fmla="*/ 222 w 1178"/>
              <a:gd name="T57" fmla="*/ 290 h 1186"/>
              <a:gd name="T58" fmla="*/ 362 w 1178"/>
              <a:gd name="T59" fmla="*/ 183 h 1186"/>
              <a:gd name="T60" fmla="*/ 520 w 1178"/>
              <a:gd name="T61" fmla="*/ 106 h 1186"/>
              <a:gd name="T62" fmla="*/ 683 w 1178"/>
              <a:gd name="T63" fmla="*/ 44 h 1186"/>
              <a:gd name="T64" fmla="*/ 816 w 1178"/>
              <a:gd name="T65" fmla="*/ 0 h 1186"/>
              <a:gd name="T66" fmla="*/ 882 w 1178"/>
              <a:gd name="T67" fmla="*/ 13 h 1186"/>
              <a:gd name="T68" fmla="*/ 937 w 1178"/>
              <a:gd name="T69" fmla="*/ 49 h 1186"/>
              <a:gd name="T70" fmla="*/ 990 w 1178"/>
              <a:gd name="T71" fmla="*/ 91 h 1186"/>
              <a:gd name="T72" fmla="*/ 1057 w 1178"/>
              <a:gd name="T73" fmla="*/ 147 h 1186"/>
              <a:gd name="T74" fmla="*/ 1119 w 1178"/>
              <a:gd name="T75" fmla="*/ 246 h 1186"/>
              <a:gd name="T76" fmla="*/ 1152 w 1178"/>
              <a:gd name="T77" fmla="*/ 360 h 1186"/>
              <a:gd name="T78" fmla="*/ 1168 w 1178"/>
              <a:gd name="T79" fmla="*/ 480 h 1186"/>
              <a:gd name="T80" fmla="*/ 1116 w 1178"/>
              <a:gd name="T81" fmla="*/ 531 h 1186"/>
              <a:gd name="T82" fmla="*/ 984 w 1178"/>
              <a:gd name="T83" fmla="*/ 529 h 1186"/>
              <a:gd name="T84" fmla="*/ 847 w 1178"/>
              <a:gd name="T85" fmla="*/ 536 h 1186"/>
              <a:gd name="T86" fmla="*/ 713 w 1178"/>
              <a:gd name="T87" fmla="*/ 554 h 1186"/>
              <a:gd name="T88" fmla="*/ 584 w 1178"/>
              <a:gd name="T89" fmla="*/ 589 h 1186"/>
              <a:gd name="T90" fmla="*/ 544 w 1178"/>
              <a:gd name="T91" fmla="*/ 620 h 1186"/>
              <a:gd name="T92" fmla="*/ 510 w 1178"/>
              <a:gd name="T93" fmla="*/ 658 h 1186"/>
              <a:gd name="T94" fmla="*/ 484 w 1178"/>
              <a:gd name="T95" fmla="*/ 702 h 1186"/>
              <a:gd name="T96" fmla="*/ 469 w 1178"/>
              <a:gd name="T97" fmla="*/ 754 h 1186"/>
              <a:gd name="T98" fmla="*/ 427 w 1178"/>
              <a:gd name="T99" fmla="*/ 863 h 1186"/>
              <a:gd name="T100" fmla="*/ 395 w 1178"/>
              <a:gd name="T101" fmla="*/ 978 h 1186"/>
              <a:gd name="T102" fmla="*/ 347 w 1178"/>
              <a:gd name="T103" fmla="*/ 1081 h 1186"/>
              <a:gd name="T104" fmla="*/ 254 w 1178"/>
              <a:gd name="T105" fmla="*/ 1156 h 1186"/>
              <a:gd name="T106" fmla="*/ 235 w 1178"/>
              <a:gd name="T107" fmla="*/ 1166 h 1186"/>
              <a:gd name="T108" fmla="*/ 215 w 1178"/>
              <a:gd name="T109" fmla="*/ 1176 h 1186"/>
              <a:gd name="T110" fmla="*/ 197 w 1178"/>
              <a:gd name="T111" fmla="*/ 1181 h 1186"/>
              <a:gd name="T112" fmla="*/ 177 w 1178"/>
              <a:gd name="T113" fmla="*/ 1186 h 118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78"/>
              <a:gd name="T172" fmla="*/ 0 h 1186"/>
              <a:gd name="T173" fmla="*/ 1178 w 1178"/>
              <a:gd name="T174" fmla="*/ 1186 h 118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78" h="1186">
                <a:moveTo>
                  <a:pt x="177" y="1107"/>
                </a:moveTo>
                <a:lnTo>
                  <a:pt x="190" y="979"/>
                </a:lnTo>
                <a:lnTo>
                  <a:pt x="193" y="948"/>
                </a:lnTo>
                <a:lnTo>
                  <a:pt x="201" y="918"/>
                </a:lnTo>
                <a:lnTo>
                  <a:pt x="213" y="891"/>
                </a:lnTo>
                <a:lnTo>
                  <a:pt x="228" y="864"/>
                </a:lnTo>
                <a:lnTo>
                  <a:pt x="244" y="839"/>
                </a:lnTo>
                <a:lnTo>
                  <a:pt x="262" y="815"/>
                </a:lnTo>
                <a:lnTo>
                  <a:pt x="283" y="792"/>
                </a:lnTo>
                <a:lnTo>
                  <a:pt x="305" y="771"/>
                </a:lnTo>
                <a:lnTo>
                  <a:pt x="329" y="749"/>
                </a:lnTo>
                <a:lnTo>
                  <a:pt x="352" y="730"/>
                </a:lnTo>
                <a:lnTo>
                  <a:pt x="376" y="710"/>
                </a:lnTo>
                <a:lnTo>
                  <a:pt x="401" y="692"/>
                </a:lnTo>
                <a:lnTo>
                  <a:pt x="406" y="689"/>
                </a:lnTo>
                <a:lnTo>
                  <a:pt x="412" y="687"/>
                </a:lnTo>
                <a:lnTo>
                  <a:pt x="417" y="685"/>
                </a:lnTo>
                <a:lnTo>
                  <a:pt x="423" y="684"/>
                </a:lnTo>
                <a:lnTo>
                  <a:pt x="430" y="683"/>
                </a:lnTo>
                <a:lnTo>
                  <a:pt x="436" y="681"/>
                </a:lnTo>
                <a:lnTo>
                  <a:pt x="441" y="678"/>
                </a:lnTo>
                <a:lnTo>
                  <a:pt x="446" y="676"/>
                </a:lnTo>
                <a:lnTo>
                  <a:pt x="451" y="671"/>
                </a:lnTo>
                <a:lnTo>
                  <a:pt x="454" y="667"/>
                </a:lnTo>
                <a:lnTo>
                  <a:pt x="456" y="661"/>
                </a:lnTo>
                <a:lnTo>
                  <a:pt x="459" y="654"/>
                </a:lnTo>
                <a:lnTo>
                  <a:pt x="454" y="656"/>
                </a:lnTo>
                <a:lnTo>
                  <a:pt x="450" y="659"/>
                </a:lnTo>
                <a:lnTo>
                  <a:pt x="445" y="661"/>
                </a:lnTo>
                <a:lnTo>
                  <a:pt x="440" y="663"/>
                </a:lnTo>
                <a:lnTo>
                  <a:pt x="436" y="666"/>
                </a:lnTo>
                <a:lnTo>
                  <a:pt x="431" y="668"/>
                </a:lnTo>
                <a:lnTo>
                  <a:pt x="427" y="669"/>
                </a:lnTo>
                <a:lnTo>
                  <a:pt x="421" y="671"/>
                </a:lnTo>
                <a:lnTo>
                  <a:pt x="416" y="674"/>
                </a:lnTo>
                <a:lnTo>
                  <a:pt x="410" y="675"/>
                </a:lnTo>
                <a:lnTo>
                  <a:pt x="406" y="676"/>
                </a:lnTo>
                <a:lnTo>
                  <a:pt x="401" y="678"/>
                </a:lnTo>
                <a:lnTo>
                  <a:pt x="387" y="693"/>
                </a:lnTo>
                <a:lnTo>
                  <a:pt x="373" y="707"/>
                </a:lnTo>
                <a:lnTo>
                  <a:pt x="358" y="718"/>
                </a:lnTo>
                <a:lnTo>
                  <a:pt x="343" y="730"/>
                </a:lnTo>
                <a:lnTo>
                  <a:pt x="325" y="740"/>
                </a:lnTo>
                <a:lnTo>
                  <a:pt x="309" y="751"/>
                </a:lnTo>
                <a:lnTo>
                  <a:pt x="292" y="760"/>
                </a:lnTo>
                <a:lnTo>
                  <a:pt x="274" y="768"/>
                </a:lnTo>
                <a:lnTo>
                  <a:pt x="255" y="776"/>
                </a:lnTo>
                <a:lnTo>
                  <a:pt x="237" y="784"/>
                </a:lnTo>
                <a:lnTo>
                  <a:pt x="220" y="791"/>
                </a:lnTo>
                <a:lnTo>
                  <a:pt x="201" y="799"/>
                </a:lnTo>
                <a:lnTo>
                  <a:pt x="185" y="803"/>
                </a:lnTo>
                <a:lnTo>
                  <a:pt x="170" y="806"/>
                </a:lnTo>
                <a:lnTo>
                  <a:pt x="155" y="807"/>
                </a:lnTo>
                <a:lnTo>
                  <a:pt x="142" y="807"/>
                </a:lnTo>
                <a:lnTo>
                  <a:pt x="128" y="805"/>
                </a:lnTo>
                <a:lnTo>
                  <a:pt x="114" y="801"/>
                </a:lnTo>
                <a:lnTo>
                  <a:pt x="101" y="797"/>
                </a:lnTo>
                <a:lnTo>
                  <a:pt x="88" y="792"/>
                </a:lnTo>
                <a:lnTo>
                  <a:pt x="75" y="786"/>
                </a:lnTo>
                <a:lnTo>
                  <a:pt x="62" y="779"/>
                </a:lnTo>
                <a:lnTo>
                  <a:pt x="50" y="772"/>
                </a:lnTo>
                <a:lnTo>
                  <a:pt x="37" y="766"/>
                </a:lnTo>
                <a:lnTo>
                  <a:pt x="32" y="758"/>
                </a:lnTo>
                <a:lnTo>
                  <a:pt x="29" y="751"/>
                </a:lnTo>
                <a:lnTo>
                  <a:pt x="24" y="744"/>
                </a:lnTo>
                <a:lnTo>
                  <a:pt x="20" y="737"/>
                </a:lnTo>
                <a:lnTo>
                  <a:pt x="15" y="730"/>
                </a:lnTo>
                <a:lnTo>
                  <a:pt x="12" y="723"/>
                </a:lnTo>
                <a:lnTo>
                  <a:pt x="8" y="716"/>
                </a:lnTo>
                <a:lnTo>
                  <a:pt x="5" y="709"/>
                </a:lnTo>
                <a:lnTo>
                  <a:pt x="3" y="701"/>
                </a:lnTo>
                <a:lnTo>
                  <a:pt x="3" y="693"/>
                </a:lnTo>
                <a:lnTo>
                  <a:pt x="3" y="686"/>
                </a:lnTo>
                <a:lnTo>
                  <a:pt x="5" y="678"/>
                </a:lnTo>
                <a:lnTo>
                  <a:pt x="0" y="645"/>
                </a:lnTo>
                <a:lnTo>
                  <a:pt x="1" y="612"/>
                </a:lnTo>
                <a:lnTo>
                  <a:pt x="8" y="581"/>
                </a:lnTo>
                <a:lnTo>
                  <a:pt x="21" y="551"/>
                </a:lnTo>
                <a:lnTo>
                  <a:pt x="36" y="522"/>
                </a:lnTo>
                <a:lnTo>
                  <a:pt x="54" y="493"/>
                </a:lnTo>
                <a:lnTo>
                  <a:pt x="75" y="466"/>
                </a:lnTo>
                <a:lnTo>
                  <a:pt x="97" y="438"/>
                </a:lnTo>
                <a:lnTo>
                  <a:pt x="119" y="412"/>
                </a:lnTo>
                <a:lnTo>
                  <a:pt x="142" y="387"/>
                </a:lnTo>
                <a:lnTo>
                  <a:pt x="162" y="360"/>
                </a:lnTo>
                <a:lnTo>
                  <a:pt x="182" y="336"/>
                </a:lnTo>
                <a:lnTo>
                  <a:pt x="222" y="290"/>
                </a:lnTo>
                <a:lnTo>
                  <a:pt x="267" y="250"/>
                </a:lnTo>
                <a:lnTo>
                  <a:pt x="314" y="214"/>
                </a:lnTo>
                <a:lnTo>
                  <a:pt x="362" y="183"/>
                </a:lnTo>
                <a:lnTo>
                  <a:pt x="414" y="155"/>
                </a:lnTo>
                <a:lnTo>
                  <a:pt x="466" y="129"/>
                </a:lnTo>
                <a:lnTo>
                  <a:pt x="520" y="106"/>
                </a:lnTo>
                <a:lnTo>
                  <a:pt x="574" y="86"/>
                </a:lnTo>
                <a:lnTo>
                  <a:pt x="628" y="65"/>
                </a:lnTo>
                <a:lnTo>
                  <a:pt x="683" y="44"/>
                </a:lnTo>
                <a:lnTo>
                  <a:pt x="737" y="24"/>
                </a:lnTo>
                <a:lnTo>
                  <a:pt x="791" y="3"/>
                </a:lnTo>
                <a:lnTo>
                  <a:pt x="816" y="0"/>
                </a:lnTo>
                <a:lnTo>
                  <a:pt x="839" y="1"/>
                </a:lnTo>
                <a:lnTo>
                  <a:pt x="861" y="5"/>
                </a:lnTo>
                <a:lnTo>
                  <a:pt x="882" y="13"/>
                </a:lnTo>
                <a:lnTo>
                  <a:pt x="901" y="24"/>
                </a:lnTo>
                <a:lnTo>
                  <a:pt x="919" y="35"/>
                </a:lnTo>
                <a:lnTo>
                  <a:pt x="937" y="49"/>
                </a:lnTo>
                <a:lnTo>
                  <a:pt x="954" y="63"/>
                </a:lnTo>
                <a:lnTo>
                  <a:pt x="972" y="78"/>
                </a:lnTo>
                <a:lnTo>
                  <a:pt x="990" y="91"/>
                </a:lnTo>
                <a:lnTo>
                  <a:pt x="1008" y="105"/>
                </a:lnTo>
                <a:lnTo>
                  <a:pt x="1029" y="118"/>
                </a:lnTo>
                <a:lnTo>
                  <a:pt x="1057" y="147"/>
                </a:lnTo>
                <a:lnTo>
                  <a:pt x="1083" y="178"/>
                </a:lnTo>
                <a:lnTo>
                  <a:pt x="1103" y="211"/>
                </a:lnTo>
                <a:lnTo>
                  <a:pt x="1119" y="246"/>
                </a:lnTo>
                <a:lnTo>
                  <a:pt x="1133" y="283"/>
                </a:lnTo>
                <a:lnTo>
                  <a:pt x="1144" y="321"/>
                </a:lnTo>
                <a:lnTo>
                  <a:pt x="1152" y="360"/>
                </a:lnTo>
                <a:lnTo>
                  <a:pt x="1158" y="400"/>
                </a:lnTo>
                <a:lnTo>
                  <a:pt x="1163" y="439"/>
                </a:lnTo>
                <a:lnTo>
                  <a:pt x="1168" y="480"/>
                </a:lnTo>
                <a:lnTo>
                  <a:pt x="1172" y="520"/>
                </a:lnTo>
                <a:lnTo>
                  <a:pt x="1178" y="559"/>
                </a:lnTo>
                <a:lnTo>
                  <a:pt x="1116" y="531"/>
                </a:lnTo>
                <a:lnTo>
                  <a:pt x="1072" y="529"/>
                </a:lnTo>
                <a:lnTo>
                  <a:pt x="1027" y="529"/>
                </a:lnTo>
                <a:lnTo>
                  <a:pt x="984" y="529"/>
                </a:lnTo>
                <a:lnTo>
                  <a:pt x="938" y="530"/>
                </a:lnTo>
                <a:lnTo>
                  <a:pt x="893" y="532"/>
                </a:lnTo>
                <a:lnTo>
                  <a:pt x="847" y="536"/>
                </a:lnTo>
                <a:lnTo>
                  <a:pt x="802" y="540"/>
                </a:lnTo>
                <a:lnTo>
                  <a:pt x="756" y="546"/>
                </a:lnTo>
                <a:lnTo>
                  <a:pt x="713" y="554"/>
                </a:lnTo>
                <a:lnTo>
                  <a:pt x="668" y="563"/>
                </a:lnTo>
                <a:lnTo>
                  <a:pt x="625" y="575"/>
                </a:lnTo>
                <a:lnTo>
                  <a:pt x="584" y="589"/>
                </a:lnTo>
                <a:lnTo>
                  <a:pt x="570" y="598"/>
                </a:lnTo>
                <a:lnTo>
                  <a:pt x="556" y="608"/>
                </a:lnTo>
                <a:lnTo>
                  <a:pt x="544" y="620"/>
                </a:lnTo>
                <a:lnTo>
                  <a:pt x="532" y="631"/>
                </a:lnTo>
                <a:lnTo>
                  <a:pt x="521" y="644"/>
                </a:lnTo>
                <a:lnTo>
                  <a:pt x="510" y="658"/>
                </a:lnTo>
                <a:lnTo>
                  <a:pt x="500" y="671"/>
                </a:lnTo>
                <a:lnTo>
                  <a:pt x="491" y="686"/>
                </a:lnTo>
                <a:lnTo>
                  <a:pt x="484" y="702"/>
                </a:lnTo>
                <a:lnTo>
                  <a:pt x="477" y="718"/>
                </a:lnTo>
                <a:lnTo>
                  <a:pt x="472" y="736"/>
                </a:lnTo>
                <a:lnTo>
                  <a:pt x="469" y="754"/>
                </a:lnTo>
                <a:lnTo>
                  <a:pt x="452" y="789"/>
                </a:lnTo>
                <a:lnTo>
                  <a:pt x="438" y="824"/>
                </a:lnTo>
                <a:lnTo>
                  <a:pt x="427" y="863"/>
                </a:lnTo>
                <a:lnTo>
                  <a:pt x="416" y="901"/>
                </a:lnTo>
                <a:lnTo>
                  <a:pt x="407" y="940"/>
                </a:lnTo>
                <a:lnTo>
                  <a:pt x="395" y="978"/>
                </a:lnTo>
                <a:lnTo>
                  <a:pt x="383" y="1015"/>
                </a:lnTo>
                <a:lnTo>
                  <a:pt x="368" y="1049"/>
                </a:lnTo>
                <a:lnTo>
                  <a:pt x="347" y="1081"/>
                </a:lnTo>
                <a:lnTo>
                  <a:pt x="323" y="1110"/>
                </a:lnTo>
                <a:lnTo>
                  <a:pt x="292" y="1135"/>
                </a:lnTo>
                <a:lnTo>
                  <a:pt x="254" y="1156"/>
                </a:lnTo>
                <a:lnTo>
                  <a:pt x="247" y="1159"/>
                </a:lnTo>
                <a:lnTo>
                  <a:pt x="240" y="1163"/>
                </a:lnTo>
                <a:lnTo>
                  <a:pt x="235" y="1166"/>
                </a:lnTo>
                <a:lnTo>
                  <a:pt x="228" y="1170"/>
                </a:lnTo>
                <a:lnTo>
                  <a:pt x="222" y="1173"/>
                </a:lnTo>
                <a:lnTo>
                  <a:pt x="215" y="1176"/>
                </a:lnTo>
                <a:lnTo>
                  <a:pt x="209" y="1178"/>
                </a:lnTo>
                <a:lnTo>
                  <a:pt x="202" y="1180"/>
                </a:lnTo>
                <a:lnTo>
                  <a:pt x="197" y="1181"/>
                </a:lnTo>
                <a:lnTo>
                  <a:pt x="190" y="1184"/>
                </a:lnTo>
                <a:lnTo>
                  <a:pt x="183" y="1185"/>
                </a:lnTo>
                <a:lnTo>
                  <a:pt x="177" y="1186"/>
                </a:lnTo>
                <a:lnTo>
                  <a:pt x="177" y="1107"/>
                </a:lnTo>
                <a:close/>
              </a:path>
            </a:pathLst>
          </a:cu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Tree>
    <p:extLst>
      <p:ext uri="{BB962C8B-B14F-4D97-AF65-F5344CB8AC3E}">
        <p14:creationId xmlns:p14="http://schemas.microsoft.com/office/powerpoint/2010/main" val="932331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vert="horz" wrap="square" lIns="92075" tIns="46038" rIns="92075" bIns="46038" numCol="1" anchor="t" anchorCtr="0" compatLnSpc="1">
            <a:prstTxWarp prst="textNoShape">
              <a:avLst/>
            </a:prstTxWarp>
            <a:normAutofit fontScale="90000"/>
          </a:bodyPr>
          <a:lstStyle/>
          <a:p>
            <a:pPr fontAlgn="auto">
              <a:spcAft>
                <a:spcPts val="0"/>
              </a:spcAft>
              <a:defRPr/>
            </a:pPr>
            <a:r>
              <a:rPr lang="es-ES_tradnl" sz="3600" dirty="0"/>
              <a:t>Mecánica del </a:t>
            </a:r>
            <a:r>
              <a:rPr lang="es-ES_tradnl" sz="3600" dirty="0" err="1"/>
              <a:t>Wideband</a:t>
            </a:r>
            <a:r>
              <a:rPr lang="es-ES_tradnl" sz="3600" dirty="0"/>
              <a:t> Delphi</a:t>
            </a:r>
          </a:p>
        </p:txBody>
      </p:sp>
      <p:sp>
        <p:nvSpPr>
          <p:cNvPr id="17" name="3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AFE8D436-27AA-4B74-A69D-DA0F9618102A}" type="slidenum">
              <a:rPr lang="en-US" altLang="es-AR" sz="1200">
                <a:solidFill>
                  <a:srgbClr val="FFFFFF"/>
                </a:solidFill>
              </a:rPr>
              <a:pPr>
                <a:lnSpc>
                  <a:spcPct val="80000"/>
                </a:lnSpc>
              </a:pPr>
              <a:t>61</a:t>
            </a:fld>
            <a:endParaRPr lang="en-US" altLang="es-AR" sz="1200">
              <a:solidFill>
                <a:srgbClr val="FFFFFF"/>
              </a:solidFill>
            </a:endParaRPr>
          </a:p>
        </p:txBody>
      </p:sp>
      <p:graphicFrame>
        <p:nvGraphicFramePr>
          <p:cNvPr id="5122" name="Object 4"/>
          <p:cNvGraphicFramePr>
            <a:graphicFrameLocks/>
          </p:cNvGraphicFramePr>
          <p:nvPr/>
        </p:nvGraphicFramePr>
        <p:xfrm>
          <a:off x="2574925" y="2393950"/>
          <a:ext cx="2032000" cy="1716088"/>
        </p:xfrm>
        <a:graphic>
          <a:graphicData uri="http://schemas.openxmlformats.org/presentationml/2006/ole">
            <mc:AlternateContent xmlns:mc="http://schemas.openxmlformats.org/markup-compatibility/2006">
              <mc:Choice xmlns:v="urn:schemas-microsoft-com:vml" Requires="v">
                <p:oleObj spid="_x0000_s3250" name="Imagen" r:id="rId4" imgW="3657600" imgH="3089160" progId="MS_ClipArt_Gallery.2">
                  <p:embed/>
                </p:oleObj>
              </mc:Choice>
              <mc:Fallback>
                <p:oleObj name="Imagen" r:id="rId4" imgW="3657600" imgH="3089160" progId="MS_ClipArt_Gallery.2">
                  <p:embed/>
                  <p:pic>
                    <p:nvPicPr>
                      <p:cNvPr id="5122"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4925" y="2393950"/>
                        <a:ext cx="2032000" cy="171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6" name="Rectangle 5"/>
          <p:cNvSpPr>
            <a:spLocks noChangeArrowheads="1"/>
          </p:cNvSpPr>
          <p:nvPr/>
        </p:nvSpPr>
        <p:spPr bwMode="auto">
          <a:xfrm>
            <a:off x="4884738" y="1958975"/>
            <a:ext cx="2278062" cy="14366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5127" name="Line 6"/>
          <p:cNvSpPr>
            <a:spLocks noChangeShapeType="1"/>
          </p:cNvSpPr>
          <p:nvPr/>
        </p:nvSpPr>
        <p:spPr bwMode="auto">
          <a:xfrm>
            <a:off x="5049838" y="3035300"/>
            <a:ext cx="198596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5128" name="Line 7"/>
          <p:cNvSpPr>
            <a:spLocks noChangeShapeType="1"/>
          </p:cNvSpPr>
          <p:nvPr/>
        </p:nvSpPr>
        <p:spPr bwMode="auto">
          <a:xfrm flipV="1">
            <a:off x="5391150" y="2139950"/>
            <a:ext cx="0" cy="8953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5129" name="Rectangle 8"/>
          <p:cNvSpPr>
            <a:spLocks noChangeArrowheads="1"/>
          </p:cNvSpPr>
          <p:nvPr/>
        </p:nvSpPr>
        <p:spPr bwMode="auto">
          <a:xfrm>
            <a:off x="4951414" y="2124076"/>
            <a:ext cx="2035175"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s-ES_tradnl" altLang="es-AR" sz="800">
                <a:latin typeface="Times New Roman" panose="02020603050405020304" pitchFamily="18" charset="0"/>
              </a:rPr>
              <a:t>Juan	*</a:t>
            </a:r>
          </a:p>
          <a:p>
            <a:pPr>
              <a:spcBef>
                <a:spcPct val="50000"/>
              </a:spcBef>
            </a:pPr>
            <a:r>
              <a:rPr lang="es-ES_tradnl" altLang="es-AR" sz="800">
                <a:latin typeface="Times New Roman" panose="02020603050405020304" pitchFamily="18" charset="0"/>
              </a:rPr>
              <a:t>Alicia		*</a:t>
            </a:r>
          </a:p>
          <a:p>
            <a:pPr>
              <a:spcBef>
                <a:spcPct val="50000"/>
              </a:spcBef>
            </a:pPr>
            <a:r>
              <a:rPr lang="es-ES_tradnl" altLang="es-AR" sz="800">
                <a:latin typeface="Times New Roman" panose="02020603050405020304" pitchFamily="18" charset="0"/>
              </a:rPr>
              <a:t>José          *</a:t>
            </a:r>
          </a:p>
          <a:p>
            <a:pPr>
              <a:spcBef>
                <a:spcPct val="50000"/>
              </a:spcBef>
            </a:pPr>
            <a:r>
              <a:rPr lang="es-ES_tradnl" altLang="es-AR" sz="800">
                <a:latin typeface="Times New Roman" panose="02020603050405020304" pitchFamily="18" charset="0"/>
              </a:rPr>
              <a:t>María	          *</a:t>
            </a:r>
          </a:p>
          <a:p>
            <a:pPr>
              <a:spcBef>
                <a:spcPct val="50000"/>
              </a:spcBef>
            </a:pPr>
            <a:endParaRPr lang="es-ES_tradnl" altLang="es-AR" sz="800">
              <a:latin typeface="Times New Roman" panose="02020603050405020304" pitchFamily="18" charset="0"/>
            </a:endParaRPr>
          </a:p>
          <a:p>
            <a:pPr>
              <a:spcBef>
                <a:spcPct val="50000"/>
              </a:spcBef>
            </a:pPr>
            <a:r>
              <a:rPr lang="es-ES_tradnl" altLang="es-AR" sz="800">
                <a:latin typeface="Times New Roman" panose="02020603050405020304" pitchFamily="18" charset="0"/>
              </a:rPr>
              <a:t>Estimaciones</a:t>
            </a:r>
          </a:p>
        </p:txBody>
      </p:sp>
      <p:sp>
        <p:nvSpPr>
          <p:cNvPr id="5130" name="AutoShape 14"/>
          <p:cNvSpPr>
            <a:spLocks noChangeArrowheads="1"/>
          </p:cNvSpPr>
          <p:nvPr/>
        </p:nvSpPr>
        <p:spPr bwMode="auto">
          <a:xfrm>
            <a:off x="4225926" y="2586039"/>
            <a:ext cx="881063" cy="327025"/>
          </a:xfrm>
          <a:prstGeom prst="rightArrow">
            <a:avLst>
              <a:gd name="adj1" fmla="val 50000"/>
              <a:gd name="adj2" fmla="val 134721"/>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aphicFrame>
        <p:nvGraphicFramePr>
          <p:cNvPr id="16393" name="Object 9"/>
          <p:cNvGraphicFramePr>
            <a:graphicFrameLocks/>
          </p:cNvGraphicFramePr>
          <p:nvPr/>
        </p:nvGraphicFramePr>
        <p:xfrm>
          <a:off x="5715001" y="4508500"/>
          <a:ext cx="2047875" cy="1728788"/>
        </p:xfrm>
        <a:graphic>
          <a:graphicData uri="http://schemas.openxmlformats.org/presentationml/2006/ole">
            <mc:AlternateContent xmlns:mc="http://schemas.openxmlformats.org/markup-compatibility/2006">
              <mc:Choice xmlns:v="urn:schemas-microsoft-com:vml" Requires="v">
                <p:oleObj spid="_x0000_s3251" name="Imagen" r:id="rId6" imgW="3657600" imgH="3089160" progId="MS_ClipArt_Gallery.2">
                  <p:embed/>
                </p:oleObj>
              </mc:Choice>
              <mc:Fallback>
                <p:oleObj name="Imagen" r:id="rId6" imgW="3657600" imgH="3089160" progId="MS_ClipArt_Gallery.2">
                  <p:embed/>
                  <p:pic>
                    <p:nvPicPr>
                      <p:cNvPr id="16393" name="Object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1" y="4508500"/>
                        <a:ext cx="2047875"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4" name="Rectangle 10"/>
          <p:cNvSpPr>
            <a:spLocks noChangeArrowheads="1"/>
          </p:cNvSpPr>
          <p:nvPr/>
        </p:nvSpPr>
        <p:spPr bwMode="auto">
          <a:xfrm>
            <a:off x="8192963" y="4019550"/>
            <a:ext cx="2295525" cy="1447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5132" name="Line 11"/>
          <p:cNvSpPr>
            <a:spLocks noChangeShapeType="1"/>
          </p:cNvSpPr>
          <p:nvPr/>
        </p:nvSpPr>
        <p:spPr bwMode="auto">
          <a:xfrm>
            <a:off x="8128000" y="5103813"/>
            <a:ext cx="20002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5133" name="Line 12"/>
          <p:cNvSpPr>
            <a:spLocks noChangeShapeType="1"/>
          </p:cNvSpPr>
          <p:nvPr/>
        </p:nvSpPr>
        <p:spPr bwMode="auto">
          <a:xfrm flipV="1">
            <a:off x="8472488" y="4202113"/>
            <a:ext cx="0" cy="9017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16397" name="Rectangle 13"/>
          <p:cNvSpPr>
            <a:spLocks noChangeArrowheads="1"/>
          </p:cNvSpPr>
          <p:nvPr/>
        </p:nvSpPr>
        <p:spPr bwMode="auto">
          <a:xfrm>
            <a:off x="8435851" y="4186238"/>
            <a:ext cx="2052637"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s-ES_tradnl" altLang="es-AR" sz="800" dirty="0">
                <a:latin typeface="Times New Roman" panose="02020603050405020304" pitchFamily="18" charset="0"/>
              </a:rPr>
              <a:t>Juan	    *</a:t>
            </a:r>
          </a:p>
          <a:p>
            <a:pPr>
              <a:spcBef>
                <a:spcPct val="50000"/>
              </a:spcBef>
            </a:pPr>
            <a:r>
              <a:rPr lang="es-ES_tradnl" altLang="es-AR" sz="800" dirty="0">
                <a:latin typeface="Times New Roman" panose="02020603050405020304" pitchFamily="18" charset="0"/>
              </a:rPr>
              <a:t>Alicia	                *</a:t>
            </a:r>
          </a:p>
          <a:p>
            <a:pPr>
              <a:spcBef>
                <a:spcPct val="50000"/>
              </a:spcBef>
            </a:pPr>
            <a:r>
              <a:rPr lang="es-ES_tradnl" altLang="es-AR" sz="800" dirty="0">
                <a:latin typeface="Times New Roman" panose="02020603050405020304" pitchFamily="18" charset="0"/>
              </a:rPr>
              <a:t>José                      *</a:t>
            </a:r>
          </a:p>
          <a:p>
            <a:pPr>
              <a:spcBef>
                <a:spcPct val="50000"/>
              </a:spcBef>
            </a:pPr>
            <a:r>
              <a:rPr lang="es-ES_tradnl" altLang="es-AR" sz="800" dirty="0">
                <a:latin typeface="Times New Roman" panose="02020603050405020304" pitchFamily="18" charset="0"/>
              </a:rPr>
              <a:t>María	          *</a:t>
            </a:r>
          </a:p>
          <a:p>
            <a:pPr>
              <a:spcBef>
                <a:spcPct val="50000"/>
              </a:spcBef>
            </a:pPr>
            <a:endParaRPr lang="es-ES_tradnl" altLang="es-AR" sz="800" dirty="0">
              <a:latin typeface="Times New Roman" panose="02020603050405020304" pitchFamily="18" charset="0"/>
            </a:endParaRPr>
          </a:p>
          <a:p>
            <a:pPr>
              <a:spcBef>
                <a:spcPct val="50000"/>
              </a:spcBef>
            </a:pPr>
            <a:r>
              <a:rPr lang="es-ES_tradnl" altLang="es-AR" sz="800" dirty="0">
                <a:latin typeface="Times New Roman" panose="02020603050405020304" pitchFamily="18" charset="0"/>
              </a:rPr>
              <a:t>Estimaciones</a:t>
            </a:r>
          </a:p>
        </p:txBody>
      </p:sp>
      <p:sp>
        <p:nvSpPr>
          <p:cNvPr id="16400" name="AutoShape 16"/>
          <p:cNvSpPr>
            <a:spLocks noChangeArrowheads="1"/>
          </p:cNvSpPr>
          <p:nvPr/>
        </p:nvSpPr>
        <p:spPr bwMode="auto">
          <a:xfrm>
            <a:off x="7264400" y="4667250"/>
            <a:ext cx="889000" cy="330200"/>
          </a:xfrm>
          <a:prstGeom prst="rightArrow">
            <a:avLst>
              <a:gd name="adj1" fmla="val 50000"/>
              <a:gd name="adj2" fmla="val 134628"/>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16403" name="AutoShape 19"/>
          <p:cNvSpPr>
            <a:spLocks noChangeArrowheads="1"/>
          </p:cNvSpPr>
          <p:nvPr/>
        </p:nvSpPr>
        <p:spPr bwMode="auto">
          <a:xfrm rot="2693259">
            <a:off x="4446588" y="3895725"/>
            <a:ext cx="1566862" cy="1143000"/>
          </a:xfrm>
          <a:custGeom>
            <a:avLst/>
            <a:gdLst>
              <a:gd name="T0" fmla="*/ 1175146 w 21600"/>
              <a:gd name="T1" fmla="*/ 0 h 21600"/>
              <a:gd name="T2" fmla="*/ 0 w 21600"/>
              <a:gd name="T3" fmla="*/ 571500 h 21600"/>
              <a:gd name="T4" fmla="*/ 1175146 w 21600"/>
              <a:gd name="T5" fmla="*/ 1143000 h 21600"/>
              <a:gd name="T6" fmla="*/ 1566862 w 21600"/>
              <a:gd name="T7" fmla="*/ 5715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Tree>
    <p:extLst>
      <p:ext uri="{BB962C8B-B14F-4D97-AF65-F5344CB8AC3E}">
        <p14:creationId xmlns:p14="http://schemas.microsoft.com/office/powerpoint/2010/main" val="3465247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03"/>
                                        </p:tgtEl>
                                        <p:attrNameLst>
                                          <p:attrName>style.visibility</p:attrName>
                                        </p:attrNameLst>
                                      </p:cBhvr>
                                      <p:to>
                                        <p:strVal val="visible"/>
                                      </p:to>
                                    </p:set>
                                    <p:animEffect transition="in" filter="dissolve">
                                      <p:cBhvr>
                                        <p:cTn id="7" dur="500"/>
                                        <p:tgtEl>
                                          <p:spTgt spid="164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6393"/>
                                        </p:tgtEl>
                                        <p:attrNameLst>
                                          <p:attrName>style.visibility</p:attrName>
                                        </p:attrNameLst>
                                      </p:cBhvr>
                                      <p:to>
                                        <p:strVal val="visible"/>
                                      </p:to>
                                    </p:set>
                                    <p:animEffect transition="in" filter="dissolve">
                                      <p:cBhvr>
                                        <p:cTn id="12" dur="500"/>
                                        <p:tgtEl>
                                          <p:spTgt spid="163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400"/>
                                        </p:tgtEl>
                                        <p:attrNameLst>
                                          <p:attrName>style.visibility</p:attrName>
                                        </p:attrNameLst>
                                      </p:cBhvr>
                                      <p:to>
                                        <p:strVal val="visible"/>
                                      </p:to>
                                    </p:set>
                                    <p:animEffect transition="in" filter="dissolve">
                                      <p:cBhvr>
                                        <p:cTn id="17" dur="500"/>
                                        <p:tgtEl>
                                          <p:spTgt spid="164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397"/>
                                        </p:tgtEl>
                                        <p:attrNameLst>
                                          <p:attrName>style.visibility</p:attrName>
                                        </p:attrNameLst>
                                      </p:cBhvr>
                                      <p:to>
                                        <p:strVal val="visible"/>
                                      </p:to>
                                    </p:set>
                                    <p:animEffect transition="in" filter="dissolve">
                                      <p:cBhvr>
                                        <p:cTn id="22" dur="500"/>
                                        <p:tgtEl>
                                          <p:spTgt spid="163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394"/>
                                        </p:tgtEl>
                                        <p:attrNameLst>
                                          <p:attrName>style.visibility</p:attrName>
                                        </p:attrNameLst>
                                      </p:cBhvr>
                                      <p:to>
                                        <p:strVal val="visible"/>
                                      </p:to>
                                    </p:set>
                                    <p:animEffect transition="in" filter="dissolve">
                                      <p:cBhvr>
                                        <p:cTn id="27" dur="500"/>
                                        <p:tgtEl>
                                          <p:spTgt spid="16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4" grpId="0" animBg="1"/>
      <p:bldP spid="16397" grpId="0" autoUpdateAnimBg="0"/>
      <p:bldP spid="16400" grpId="0" animBg="1"/>
      <p:bldP spid="1640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9"/>
          <p:cNvSpPr>
            <a:spLocks noGrp="1" noChangeArrowheads="1"/>
          </p:cNvSpPr>
          <p:nvPr>
            <p:ph type="title"/>
          </p:nvPr>
        </p:nvSpPr>
        <p:spPr>
          <a:xfrm>
            <a:off x="2135560" y="970687"/>
            <a:ext cx="8153400" cy="990600"/>
          </a:xfrm>
        </p:spPr>
        <p:txBody>
          <a:bodyPr>
            <a:normAutofit/>
          </a:bodyPr>
          <a:lstStyle/>
          <a:p>
            <a:r>
              <a:rPr lang="es-ES_tradnl" altLang="es-AR" sz="4000" dirty="0"/>
              <a:t>Analogía</a:t>
            </a:r>
          </a:p>
        </p:txBody>
      </p:sp>
      <p:sp>
        <p:nvSpPr>
          <p:cNvPr id="20" name="4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454DA1F0-96C3-47CF-9D4F-B7C8D7048DE6}" type="slidenum">
              <a:rPr lang="en-US" altLang="es-AR" sz="1200">
                <a:solidFill>
                  <a:srgbClr val="FFFFFF"/>
                </a:solidFill>
              </a:rPr>
              <a:pPr>
                <a:lnSpc>
                  <a:spcPct val="80000"/>
                </a:lnSpc>
              </a:pPr>
              <a:t>62</a:t>
            </a:fld>
            <a:endParaRPr lang="en-US" altLang="es-AR" sz="1200">
              <a:solidFill>
                <a:srgbClr val="FFFFFF"/>
              </a:solidFill>
            </a:endParaRPr>
          </a:p>
        </p:txBody>
      </p:sp>
      <p:sp>
        <p:nvSpPr>
          <p:cNvPr id="27652" name="Rectangle 20"/>
          <p:cNvSpPr>
            <a:spLocks noGrp="1" noChangeArrowheads="1"/>
          </p:cNvSpPr>
          <p:nvPr>
            <p:ph sz="quarter" idx="1"/>
          </p:nvPr>
        </p:nvSpPr>
        <p:spPr>
          <a:xfrm>
            <a:off x="398530" y="1834480"/>
            <a:ext cx="7641686" cy="4114800"/>
          </a:xfrm>
        </p:spPr>
        <p:txBody>
          <a:bodyPr/>
          <a:lstStyle/>
          <a:p>
            <a:r>
              <a:rPr lang="es-ES_tradnl" altLang="es-AR" sz="2800" dirty="0"/>
              <a:t>Consiste en comparar las especificaciones de un proyecto, con las de otros proyectos.</a:t>
            </a:r>
          </a:p>
          <a:p>
            <a:r>
              <a:rPr lang="es-ES_tradnl" altLang="es-AR" sz="2400" dirty="0"/>
              <a:t>Tamaño: ¿mayor o menor?</a:t>
            </a:r>
          </a:p>
          <a:p>
            <a:r>
              <a:rPr lang="es-ES_tradnl" altLang="es-AR" sz="2400" dirty="0"/>
              <a:t>Complejidad: ¿Más complejo de  lo usual?</a:t>
            </a:r>
          </a:p>
          <a:p>
            <a:r>
              <a:rPr lang="es-ES_tradnl" altLang="es-AR" sz="2400" dirty="0"/>
              <a:t>Usuarios: Si hay más usuarios habrán más complicaciones.</a:t>
            </a:r>
          </a:p>
          <a:p>
            <a:r>
              <a:rPr lang="es-ES_tradnl" altLang="es-AR" sz="2400" dirty="0"/>
              <a:t>Otros factores: </a:t>
            </a:r>
          </a:p>
          <a:p>
            <a:pPr lvl="2"/>
            <a:r>
              <a:rPr lang="es-ES_tradnl" altLang="es-AR" sz="1800" dirty="0"/>
              <a:t>Sistema Operativo, entornos (la primera vez más).</a:t>
            </a:r>
          </a:p>
          <a:p>
            <a:pPr lvl="2"/>
            <a:r>
              <a:rPr lang="es-ES_tradnl" altLang="es-AR" sz="1800" dirty="0"/>
              <a:t>Hardware, ¿Es la primera vez que se va a utilizar?</a:t>
            </a:r>
          </a:p>
          <a:p>
            <a:pPr lvl="2"/>
            <a:r>
              <a:rPr lang="es-ES_tradnl" altLang="es-AR" sz="1800" dirty="0"/>
              <a:t>Personal del proyecto, ¿nuevos en la organización?</a:t>
            </a:r>
            <a:endParaRPr lang="es-ES_tradnl" altLang="es-AR" sz="2800" dirty="0"/>
          </a:p>
        </p:txBody>
      </p:sp>
      <p:grpSp>
        <p:nvGrpSpPr>
          <p:cNvPr id="27653" name="Group 14"/>
          <p:cNvGrpSpPr>
            <a:grpSpLocks/>
          </p:cNvGrpSpPr>
          <p:nvPr/>
        </p:nvGrpSpPr>
        <p:grpSpPr bwMode="auto">
          <a:xfrm>
            <a:off x="8982000" y="2444750"/>
            <a:ext cx="1500188" cy="3651250"/>
            <a:chOff x="4052" y="1062"/>
            <a:chExt cx="945" cy="2300"/>
          </a:xfrm>
        </p:grpSpPr>
        <p:grpSp>
          <p:nvGrpSpPr>
            <p:cNvPr id="27658" name="Group 10"/>
            <p:cNvGrpSpPr>
              <a:grpSpLocks/>
            </p:cNvGrpSpPr>
            <p:nvPr/>
          </p:nvGrpSpPr>
          <p:grpSpPr bwMode="auto">
            <a:xfrm>
              <a:off x="4149" y="1230"/>
              <a:ext cx="848" cy="2132"/>
              <a:chOff x="4149" y="1230"/>
              <a:chExt cx="848" cy="2132"/>
            </a:xfrm>
          </p:grpSpPr>
          <p:sp>
            <p:nvSpPr>
              <p:cNvPr id="27662" name="Freeform 4"/>
              <p:cNvSpPr>
                <a:spLocks/>
              </p:cNvSpPr>
              <p:nvPr/>
            </p:nvSpPr>
            <p:spPr bwMode="auto">
              <a:xfrm>
                <a:off x="4284" y="1314"/>
                <a:ext cx="497" cy="488"/>
              </a:xfrm>
              <a:custGeom>
                <a:avLst/>
                <a:gdLst>
                  <a:gd name="T0" fmla="*/ 345 w 497"/>
                  <a:gd name="T1" fmla="*/ 205 h 488"/>
                  <a:gd name="T2" fmla="*/ 302 w 497"/>
                  <a:gd name="T3" fmla="*/ 140 h 488"/>
                  <a:gd name="T4" fmla="*/ 253 w 497"/>
                  <a:gd name="T5" fmla="*/ 92 h 488"/>
                  <a:gd name="T6" fmla="*/ 204 w 497"/>
                  <a:gd name="T7" fmla="*/ 32 h 488"/>
                  <a:gd name="T8" fmla="*/ 145 w 497"/>
                  <a:gd name="T9" fmla="*/ 6 h 488"/>
                  <a:gd name="T10" fmla="*/ 97 w 497"/>
                  <a:gd name="T11" fmla="*/ 0 h 488"/>
                  <a:gd name="T12" fmla="*/ 48 w 497"/>
                  <a:gd name="T13" fmla="*/ 16 h 488"/>
                  <a:gd name="T14" fmla="*/ 21 w 497"/>
                  <a:gd name="T15" fmla="*/ 54 h 488"/>
                  <a:gd name="T16" fmla="*/ 0 w 497"/>
                  <a:gd name="T17" fmla="*/ 125 h 488"/>
                  <a:gd name="T18" fmla="*/ 5 w 497"/>
                  <a:gd name="T19" fmla="*/ 200 h 488"/>
                  <a:gd name="T20" fmla="*/ 26 w 497"/>
                  <a:gd name="T21" fmla="*/ 265 h 488"/>
                  <a:gd name="T22" fmla="*/ 80 w 497"/>
                  <a:gd name="T23" fmla="*/ 341 h 488"/>
                  <a:gd name="T24" fmla="*/ 139 w 497"/>
                  <a:gd name="T25" fmla="*/ 395 h 488"/>
                  <a:gd name="T26" fmla="*/ 204 w 497"/>
                  <a:gd name="T27" fmla="*/ 443 h 488"/>
                  <a:gd name="T28" fmla="*/ 275 w 497"/>
                  <a:gd name="T29" fmla="*/ 476 h 488"/>
                  <a:gd name="T30" fmla="*/ 334 w 497"/>
                  <a:gd name="T31" fmla="*/ 487 h 488"/>
                  <a:gd name="T32" fmla="*/ 361 w 497"/>
                  <a:gd name="T33" fmla="*/ 471 h 488"/>
                  <a:gd name="T34" fmla="*/ 383 w 497"/>
                  <a:gd name="T35" fmla="*/ 406 h 488"/>
                  <a:gd name="T36" fmla="*/ 378 w 497"/>
                  <a:gd name="T37" fmla="*/ 320 h 488"/>
                  <a:gd name="T38" fmla="*/ 480 w 497"/>
                  <a:gd name="T39" fmla="*/ 324 h 488"/>
                  <a:gd name="T40" fmla="*/ 496 w 497"/>
                  <a:gd name="T41" fmla="*/ 309 h 488"/>
                  <a:gd name="T42" fmla="*/ 480 w 497"/>
                  <a:gd name="T43" fmla="*/ 276 h 488"/>
                  <a:gd name="T44" fmla="*/ 372 w 497"/>
                  <a:gd name="T45" fmla="*/ 270 h 488"/>
                  <a:gd name="T46" fmla="*/ 345 w 497"/>
                  <a:gd name="T47" fmla="*/ 205 h 4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7"/>
                  <a:gd name="T73" fmla="*/ 0 h 488"/>
                  <a:gd name="T74" fmla="*/ 497 w 497"/>
                  <a:gd name="T75" fmla="*/ 488 h 4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7" h="488">
                    <a:moveTo>
                      <a:pt x="345" y="205"/>
                    </a:moveTo>
                    <a:lnTo>
                      <a:pt x="302" y="140"/>
                    </a:lnTo>
                    <a:lnTo>
                      <a:pt x="253" y="92"/>
                    </a:lnTo>
                    <a:lnTo>
                      <a:pt x="204" y="32"/>
                    </a:lnTo>
                    <a:lnTo>
                      <a:pt x="145" y="6"/>
                    </a:lnTo>
                    <a:lnTo>
                      <a:pt x="97" y="0"/>
                    </a:lnTo>
                    <a:lnTo>
                      <a:pt x="48" y="16"/>
                    </a:lnTo>
                    <a:lnTo>
                      <a:pt x="21" y="54"/>
                    </a:lnTo>
                    <a:lnTo>
                      <a:pt x="0" y="125"/>
                    </a:lnTo>
                    <a:lnTo>
                      <a:pt x="5" y="200"/>
                    </a:lnTo>
                    <a:lnTo>
                      <a:pt x="26" y="265"/>
                    </a:lnTo>
                    <a:lnTo>
                      <a:pt x="80" y="341"/>
                    </a:lnTo>
                    <a:lnTo>
                      <a:pt x="139" y="395"/>
                    </a:lnTo>
                    <a:lnTo>
                      <a:pt x="204" y="443"/>
                    </a:lnTo>
                    <a:lnTo>
                      <a:pt x="275" y="476"/>
                    </a:lnTo>
                    <a:lnTo>
                      <a:pt x="334" y="487"/>
                    </a:lnTo>
                    <a:lnTo>
                      <a:pt x="361" y="471"/>
                    </a:lnTo>
                    <a:lnTo>
                      <a:pt x="383" y="406"/>
                    </a:lnTo>
                    <a:lnTo>
                      <a:pt x="378" y="320"/>
                    </a:lnTo>
                    <a:lnTo>
                      <a:pt x="480" y="324"/>
                    </a:lnTo>
                    <a:lnTo>
                      <a:pt x="496" y="309"/>
                    </a:lnTo>
                    <a:lnTo>
                      <a:pt x="480" y="276"/>
                    </a:lnTo>
                    <a:lnTo>
                      <a:pt x="372" y="270"/>
                    </a:lnTo>
                    <a:lnTo>
                      <a:pt x="345" y="20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3" name="Freeform 5"/>
              <p:cNvSpPr>
                <a:spLocks/>
              </p:cNvSpPr>
              <p:nvPr/>
            </p:nvSpPr>
            <p:spPr bwMode="auto">
              <a:xfrm>
                <a:off x="4462" y="1827"/>
                <a:ext cx="346" cy="717"/>
              </a:xfrm>
              <a:custGeom>
                <a:avLst/>
                <a:gdLst>
                  <a:gd name="T0" fmla="*/ 248 w 346"/>
                  <a:gd name="T1" fmla="*/ 61 h 717"/>
                  <a:gd name="T2" fmla="*/ 200 w 346"/>
                  <a:gd name="T3" fmla="*/ 17 h 717"/>
                  <a:gd name="T4" fmla="*/ 124 w 346"/>
                  <a:gd name="T5" fmla="*/ 0 h 717"/>
                  <a:gd name="T6" fmla="*/ 60 w 346"/>
                  <a:gd name="T7" fmla="*/ 11 h 717"/>
                  <a:gd name="T8" fmla="*/ 11 w 346"/>
                  <a:gd name="T9" fmla="*/ 55 h 717"/>
                  <a:gd name="T10" fmla="*/ 0 w 346"/>
                  <a:gd name="T11" fmla="*/ 88 h 717"/>
                  <a:gd name="T12" fmla="*/ 0 w 346"/>
                  <a:gd name="T13" fmla="*/ 130 h 717"/>
                  <a:gd name="T14" fmla="*/ 22 w 346"/>
                  <a:gd name="T15" fmla="*/ 168 h 717"/>
                  <a:gd name="T16" fmla="*/ 60 w 346"/>
                  <a:gd name="T17" fmla="*/ 233 h 717"/>
                  <a:gd name="T18" fmla="*/ 75 w 346"/>
                  <a:gd name="T19" fmla="*/ 310 h 717"/>
                  <a:gd name="T20" fmla="*/ 81 w 346"/>
                  <a:gd name="T21" fmla="*/ 374 h 717"/>
                  <a:gd name="T22" fmla="*/ 65 w 346"/>
                  <a:gd name="T23" fmla="*/ 444 h 717"/>
                  <a:gd name="T24" fmla="*/ 22 w 346"/>
                  <a:gd name="T25" fmla="*/ 510 h 717"/>
                  <a:gd name="T26" fmla="*/ 6 w 346"/>
                  <a:gd name="T27" fmla="*/ 575 h 717"/>
                  <a:gd name="T28" fmla="*/ 11 w 346"/>
                  <a:gd name="T29" fmla="*/ 634 h 717"/>
                  <a:gd name="T30" fmla="*/ 43 w 346"/>
                  <a:gd name="T31" fmla="*/ 683 h 717"/>
                  <a:gd name="T32" fmla="*/ 87 w 346"/>
                  <a:gd name="T33" fmla="*/ 710 h 717"/>
                  <a:gd name="T34" fmla="*/ 140 w 346"/>
                  <a:gd name="T35" fmla="*/ 716 h 717"/>
                  <a:gd name="T36" fmla="*/ 205 w 346"/>
                  <a:gd name="T37" fmla="*/ 716 h 717"/>
                  <a:gd name="T38" fmla="*/ 253 w 346"/>
                  <a:gd name="T39" fmla="*/ 688 h 717"/>
                  <a:gd name="T40" fmla="*/ 302 w 346"/>
                  <a:gd name="T41" fmla="*/ 607 h 717"/>
                  <a:gd name="T42" fmla="*/ 334 w 346"/>
                  <a:gd name="T43" fmla="*/ 537 h 717"/>
                  <a:gd name="T44" fmla="*/ 345 w 346"/>
                  <a:gd name="T45" fmla="*/ 429 h 717"/>
                  <a:gd name="T46" fmla="*/ 334 w 346"/>
                  <a:gd name="T47" fmla="*/ 331 h 717"/>
                  <a:gd name="T48" fmla="*/ 313 w 346"/>
                  <a:gd name="T49" fmla="*/ 228 h 717"/>
                  <a:gd name="T50" fmla="*/ 280 w 346"/>
                  <a:gd name="T51" fmla="*/ 125 h 717"/>
                  <a:gd name="T52" fmla="*/ 248 w 346"/>
                  <a:gd name="T53" fmla="*/ 61 h 7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6"/>
                  <a:gd name="T82" fmla="*/ 0 h 717"/>
                  <a:gd name="T83" fmla="*/ 346 w 346"/>
                  <a:gd name="T84" fmla="*/ 717 h 7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6" h="717">
                    <a:moveTo>
                      <a:pt x="248" y="61"/>
                    </a:moveTo>
                    <a:lnTo>
                      <a:pt x="200" y="17"/>
                    </a:lnTo>
                    <a:lnTo>
                      <a:pt x="124" y="0"/>
                    </a:lnTo>
                    <a:lnTo>
                      <a:pt x="60" y="11"/>
                    </a:lnTo>
                    <a:lnTo>
                      <a:pt x="11" y="55"/>
                    </a:lnTo>
                    <a:lnTo>
                      <a:pt x="0" y="88"/>
                    </a:lnTo>
                    <a:lnTo>
                      <a:pt x="0" y="130"/>
                    </a:lnTo>
                    <a:lnTo>
                      <a:pt x="22" y="168"/>
                    </a:lnTo>
                    <a:lnTo>
                      <a:pt x="60" y="233"/>
                    </a:lnTo>
                    <a:lnTo>
                      <a:pt x="75" y="310"/>
                    </a:lnTo>
                    <a:lnTo>
                      <a:pt x="81" y="374"/>
                    </a:lnTo>
                    <a:lnTo>
                      <a:pt x="65" y="444"/>
                    </a:lnTo>
                    <a:lnTo>
                      <a:pt x="22" y="510"/>
                    </a:lnTo>
                    <a:lnTo>
                      <a:pt x="6" y="575"/>
                    </a:lnTo>
                    <a:lnTo>
                      <a:pt x="11" y="634"/>
                    </a:lnTo>
                    <a:lnTo>
                      <a:pt x="43" y="683"/>
                    </a:lnTo>
                    <a:lnTo>
                      <a:pt x="87" y="710"/>
                    </a:lnTo>
                    <a:lnTo>
                      <a:pt x="140" y="716"/>
                    </a:lnTo>
                    <a:lnTo>
                      <a:pt x="205" y="716"/>
                    </a:lnTo>
                    <a:lnTo>
                      <a:pt x="253" y="688"/>
                    </a:lnTo>
                    <a:lnTo>
                      <a:pt x="302" y="607"/>
                    </a:lnTo>
                    <a:lnTo>
                      <a:pt x="334" y="537"/>
                    </a:lnTo>
                    <a:lnTo>
                      <a:pt x="345" y="429"/>
                    </a:lnTo>
                    <a:lnTo>
                      <a:pt x="334" y="331"/>
                    </a:lnTo>
                    <a:lnTo>
                      <a:pt x="313" y="228"/>
                    </a:lnTo>
                    <a:lnTo>
                      <a:pt x="280" y="125"/>
                    </a:lnTo>
                    <a:lnTo>
                      <a:pt x="248" y="6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4" name="Freeform 6"/>
              <p:cNvSpPr>
                <a:spLocks/>
              </p:cNvSpPr>
              <p:nvPr/>
            </p:nvSpPr>
            <p:spPr bwMode="auto">
              <a:xfrm>
                <a:off x="4149" y="1850"/>
                <a:ext cx="384" cy="646"/>
              </a:xfrm>
              <a:custGeom>
                <a:avLst/>
                <a:gdLst>
                  <a:gd name="T0" fmla="*/ 383 w 384"/>
                  <a:gd name="T1" fmla="*/ 32 h 646"/>
                  <a:gd name="T2" fmla="*/ 378 w 384"/>
                  <a:gd name="T3" fmla="*/ 5 h 646"/>
                  <a:gd name="T4" fmla="*/ 319 w 384"/>
                  <a:gd name="T5" fmla="*/ 0 h 646"/>
                  <a:gd name="T6" fmla="*/ 286 w 384"/>
                  <a:gd name="T7" fmla="*/ 27 h 646"/>
                  <a:gd name="T8" fmla="*/ 237 w 384"/>
                  <a:gd name="T9" fmla="*/ 97 h 646"/>
                  <a:gd name="T10" fmla="*/ 173 w 384"/>
                  <a:gd name="T11" fmla="*/ 189 h 646"/>
                  <a:gd name="T12" fmla="*/ 114 w 384"/>
                  <a:gd name="T13" fmla="*/ 254 h 646"/>
                  <a:gd name="T14" fmla="*/ 6 w 384"/>
                  <a:gd name="T15" fmla="*/ 373 h 646"/>
                  <a:gd name="T16" fmla="*/ 0 w 384"/>
                  <a:gd name="T17" fmla="*/ 400 h 646"/>
                  <a:gd name="T18" fmla="*/ 22 w 384"/>
                  <a:gd name="T19" fmla="*/ 417 h 646"/>
                  <a:gd name="T20" fmla="*/ 76 w 384"/>
                  <a:gd name="T21" fmla="*/ 438 h 646"/>
                  <a:gd name="T22" fmla="*/ 151 w 384"/>
                  <a:gd name="T23" fmla="*/ 455 h 646"/>
                  <a:gd name="T24" fmla="*/ 243 w 384"/>
                  <a:gd name="T25" fmla="*/ 461 h 646"/>
                  <a:gd name="T26" fmla="*/ 275 w 384"/>
                  <a:gd name="T27" fmla="*/ 465 h 646"/>
                  <a:gd name="T28" fmla="*/ 286 w 384"/>
                  <a:gd name="T29" fmla="*/ 488 h 646"/>
                  <a:gd name="T30" fmla="*/ 265 w 384"/>
                  <a:gd name="T31" fmla="*/ 525 h 646"/>
                  <a:gd name="T32" fmla="*/ 189 w 384"/>
                  <a:gd name="T33" fmla="*/ 590 h 646"/>
                  <a:gd name="T34" fmla="*/ 135 w 384"/>
                  <a:gd name="T35" fmla="*/ 607 h 646"/>
                  <a:gd name="T36" fmla="*/ 124 w 384"/>
                  <a:gd name="T37" fmla="*/ 628 h 646"/>
                  <a:gd name="T38" fmla="*/ 147 w 384"/>
                  <a:gd name="T39" fmla="*/ 645 h 646"/>
                  <a:gd name="T40" fmla="*/ 195 w 384"/>
                  <a:gd name="T41" fmla="*/ 645 h 646"/>
                  <a:gd name="T42" fmla="*/ 260 w 384"/>
                  <a:gd name="T43" fmla="*/ 607 h 646"/>
                  <a:gd name="T44" fmla="*/ 313 w 384"/>
                  <a:gd name="T45" fmla="*/ 553 h 646"/>
                  <a:gd name="T46" fmla="*/ 346 w 384"/>
                  <a:gd name="T47" fmla="*/ 503 h 646"/>
                  <a:gd name="T48" fmla="*/ 346 w 384"/>
                  <a:gd name="T49" fmla="*/ 465 h 646"/>
                  <a:gd name="T50" fmla="*/ 324 w 384"/>
                  <a:gd name="T51" fmla="*/ 438 h 646"/>
                  <a:gd name="T52" fmla="*/ 292 w 384"/>
                  <a:gd name="T53" fmla="*/ 428 h 646"/>
                  <a:gd name="T54" fmla="*/ 243 w 384"/>
                  <a:gd name="T55" fmla="*/ 422 h 646"/>
                  <a:gd name="T56" fmla="*/ 189 w 384"/>
                  <a:gd name="T57" fmla="*/ 422 h 646"/>
                  <a:gd name="T58" fmla="*/ 124 w 384"/>
                  <a:gd name="T59" fmla="*/ 411 h 646"/>
                  <a:gd name="T60" fmla="*/ 92 w 384"/>
                  <a:gd name="T61" fmla="*/ 400 h 646"/>
                  <a:gd name="T62" fmla="*/ 76 w 384"/>
                  <a:gd name="T63" fmla="*/ 384 h 646"/>
                  <a:gd name="T64" fmla="*/ 82 w 384"/>
                  <a:gd name="T65" fmla="*/ 369 h 646"/>
                  <a:gd name="T66" fmla="*/ 130 w 384"/>
                  <a:gd name="T67" fmla="*/ 325 h 646"/>
                  <a:gd name="T68" fmla="*/ 206 w 384"/>
                  <a:gd name="T69" fmla="*/ 249 h 646"/>
                  <a:gd name="T70" fmla="*/ 275 w 384"/>
                  <a:gd name="T71" fmla="*/ 184 h 646"/>
                  <a:gd name="T72" fmla="*/ 351 w 384"/>
                  <a:gd name="T73" fmla="*/ 114 h 646"/>
                  <a:gd name="T74" fmla="*/ 378 w 384"/>
                  <a:gd name="T75" fmla="*/ 65 h 646"/>
                  <a:gd name="T76" fmla="*/ 383 w 384"/>
                  <a:gd name="T77" fmla="*/ 32 h 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84"/>
                  <a:gd name="T118" fmla="*/ 0 h 646"/>
                  <a:gd name="T119" fmla="*/ 384 w 384"/>
                  <a:gd name="T120" fmla="*/ 646 h 6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84" h="646">
                    <a:moveTo>
                      <a:pt x="383" y="32"/>
                    </a:moveTo>
                    <a:lnTo>
                      <a:pt x="378" y="5"/>
                    </a:lnTo>
                    <a:lnTo>
                      <a:pt x="319" y="0"/>
                    </a:lnTo>
                    <a:lnTo>
                      <a:pt x="286" y="27"/>
                    </a:lnTo>
                    <a:lnTo>
                      <a:pt x="237" y="97"/>
                    </a:lnTo>
                    <a:lnTo>
                      <a:pt x="173" y="189"/>
                    </a:lnTo>
                    <a:lnTo>
                      <a:pt x="114" y="254"/>
                    </a:lnTo>
                    <a:lnTo>
                      <a:pt x="6" y="373"/>
                    </a:lnTo>
                    <a:lnTo>
                      <a:pt x="0" y="400"/>
                    </a:lnTo>
                    <a:lnTo>
                      <a:pt x="22" y="417"/>
                    </a:lnTo>
                    <a:lnTo>
                      <a:pt x="76" y="438"/>
                    </a:lnTo>
                    <a:lnTo>
                      <a:pt x="151" y="455"/>
                    </a:lnTo>
                    <a:lnTo>
                      <a:pt x="243" y="461"/>
                    </a:lnTo>
                    <a:lnTo>
                      <a:pt x="275" y="465"/>
                    </a:lnTo>
                    <a:lnTo>
                      <a:pt x="286" y="488"/>
                    </a:lnTo>
                    <a:lnTo>
                      <a:pt x="265" y="525"/>
                    </a:lnTo>
                    <a:lnTo>
                      <a:pt x="189" y="590"/>
                    </a:lnTo>
                    <a:lnTo>
                      <a:pt x="135" y="607"/>
                    </a:lnTo>
                    <a:lnTo>
                      <a:pt x="124" y="628"/>
                    </a:lnTo>
                    <a:lnTo>
                      <a:pt x="147" y="645"/>
                    </a:lnTo>
                    <a:lnTo>
                      <a:pt x="195" y="645"/>
                    </a:lnTo>
                    <a:lnTo>
                      <a:pt x="260" y="607"/>
                    </a:lnTo>
                    <a:lnTo>
                      <a:pt x="313" y="553"/>
                    </a:lnTo>
                    <a:lnTo>
                      <a:pt x="346" y="503"/>
                    </a:lnTo>
                    <a:lnTo>
                      <a:pt x="346" y="465"/>
                    </a:lnTo>
                    <a:lnTo>
                      <a:pt x="324" y="438"/>
                    </a:lnTo>
                    <a:lnTo>
                      <a:pt x="292" y="428"/>
                    </a:lnTo>
                    <a:lnTo>
                      <a:pt x="243" y="422"/>
                    </a:lnTo>
                    <a:lnTo>
                      <a:pt x="189" y="422"/>
                    </a:lnTo>
                    <a:lnTo>
                      <a:pt x="124" y="411"/>
                    </a:lnTo>
                    <a:lnTo>
                      <a:pt x="92" y="400"/>
                    </a:lnTo>
                    <a:lnTo>
                      <a:pt x="76" y="384"/>
                    </a:lnTo>
                    <a:lnTo>
                      <a:pt x="82" y="369"/>
                    </a:lnTo>
                    <a:lnTo>
                      <a:pt x="130" y="325"/>
                    </a:lnTo>
                    <a:lnTo>
                      <a:pt x="206" y="249"/>
                    </a:lnTo>
                    <a:lnTo>
                      <a:pt x="275" y="184"/>
                    </a:lnTo>
                    <a:lnTo>
                      <a:pt x="351" y="114"/>
                    </a:lnTo>
                    <a:lnTo>
                      <a:pt x="378" y="65"/>
                    </a:lnTo>
                    <a:lnTo>
                      <a:pt x="383" y="3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5" name="Freeform 7"/>
              <p:cNvSpPr>
                <a:spLocks/>
              </p:cNvSpPr>
              <p:nvPr/>
            </p:nvSpPr>
            <p:spPr bwMode="auto">
              <a:xfrm>
                <a:off x="4365" y="2390"/>
                <a:ext cx="416" cy="972"/>
              </a:xfrm>
              <a:custGeom>
                <a:avLst/>
                <a:gdLst>
                  <a:gd name="T0" fmla="*/ 210 w 416"/>
                  <a:gd name="T1" fmla="*/ 0 h 972"/>
                  <a:gd name="T2" fmla="*/ 151 w 416"/>
                  <a:gd name="T3" fmla="*/ 12 h 972"/>
                  <a:gd name="T4" fmla="*/ 124 w 416"/>
                  <a:gd name="T5" fmla="*/ 55 h 972"/>
                  <a:gd name="T6" fmla="*/ 130 w 416"/>
                  <a:gd name="T7" fmla="*/ 158 h 972"/>
                  <a:gd name="T8" fmla="*/ 140 w 416"/>
                  <a:gd name="T9" fmla="*/ 266 h 972"/>
                  <a:gd name="T10" fmla="*/ 140 w 416"/>
                  <a:gd name="T11" fmla="*/ 380 h 972"/>
                  <a:gd name="T12" fmla="*/ 86 w 416"/>
                  <a:gd name="T13" fmla="*/ 516 h 972"/>
                  <a:gd name="T14" fmla="*/ 44 w 416"/>
                  <a:gd name="T15" fmla="*/ 613 h 972"/>
                  <a:gd name="T16" fmla="*/ 21 w 416"/>
                  <a:gd name="T17" fmla="*/ 711 h 972"/>
                  <a:gd name="T18" fmla="*/ 27 w 416"/>
                  <a:gd name="T19" fmla="*/ 797 h 972"/>
                  <a:gd name="T20" fmla="*/ 27 w 416"/>
                  <a:gd name="T21" fmla="*/ 830 h 972"/>
                  <a:gd name="T22" fmla="*/ 6 w 416"/>
                  <a:gd name="T23" fmla="*/ 862 h 972"/>
                  <a:gd name="T24" fmla="*/ 0 w 416"/>
                  <a:gd name="T25" fmla="*/ 895 h 972"/>
                  <a:gd name="T26" fmla="*/ 16 w 416"/>
                  <a:gd name="T27" fmla="*/ 911 h 972"/>
                  <a:gd name="T28" fmla="*/ 59 w 416"/>
                  <a:gd name="T29" fmla="*/ 900 h 972"/>
                  <a:gd name="T30" fmla="*/ 140 w 416"/>
                  <a:gd name="T31" fmla="*/ 889 h 972"/>
                  <a:gd name="T32" fmla="*/ 237 w 416"/>
                  <a:gd name="T33" fmla="*/ 911 h 972"/>
                  <a:gd name="T34" fmla="*/ 302 w 416"/>
                  <a:gd name="T35" fmla="*/ 949 h 972"/>
                  <a:gd name="T36" fmla="*/ 335 w 416"/>
                  <a:gd name="T37" fmla="*/ 971 h 972"/>
                  <a:gd name="T38" fmla="*/ 367 w 416"/>
                  <a:gd name="T39" fmla="*/ 971 h 972"/>
                  <a:gd name="T40" fmla="*/ 415 w 416"/>
                  <a:gd name="T41" fmla="*/ 900 h 972"/>
                  <a:gd name="T42" fmla="*/ 410 w 416"/>
                  <a:gd name="T43" fmla="*/ 889 h 972"/>
                  <a:gd name="T44" fmla="*/ 312 w 416"/>
                  <a:gd name="T45" fmla="*/ 857 h 972"/>
                  <a:gd name="T46" fmla="*/ 199 w 416"/>
                  <a:gd name="T47" fmla="*/ 841 h 972"/>
                  <a:gd name="T48" fmla="*/ 119 w 416"/>
                  <a:gd name="T49" fmla="*/ 835 h 972"/>
                  <a:gd name="T50" fmla="*/ 70 w 416"/>
                  <a:gd name="T51" fmla="*/ 835 h 972"/>
                  <a:gd name="T52" fmla="*/ 59 w 416"/>
                  <a:gd name="T53" fmla="*/ 803 h 972"/>
                  <a:gd name="T54" fmla="*/ 75 w 416"/>
                  <a:gd name="T55" fmla="*/ 711 h 972"/>
                  <a:gd name="T56" fmla="*/ 113 w 416"/>
                  <a:gd name="T57" fmla="*/ 613 h 972"/>
                  <a:gd name="T58" fmla="*/ 172 w 416"/>
                  <a:gd name="T59" fmla="*/ 489 h 972"/>
                  <a:gd name="T60" fmla="*/ 221 w 416"/>
                  <a:gd name="T61" fmla="*/ 380 h 972"/>
                  <a:gd name="T62" fmla="*/ 243 w 416"/>
                  <a:gd name="T63" fmla="*/ 282 h 972"/>
                  <a:gd name="T64" fmla="*/ 248 w 416"/>
                  <a:gd name="T65" fmla="*/ 174 h 972"/>
                  <a:gd name="T66" fmla="*/ 248 w 416"/>
                  <a:gd name="T67" fmla="*/ 71 h 972"/>
                  <a:gd name="T68" fmla="*/ 226 w 416"/>
                  <a:gd name="T69" fmla="*/ 28 h 972"/>
                  <a:gd name="T70" fmla="*/ 210 w 416"/>
                  <a:gd name="T71" fmla="*/ 0 h 9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6"/>
                  <a:gd name="T109" fmla="*/ 0 h 972"/>
                  <a:gd name="T110" fmla="*/ 416 w 416"/>
                  <a:gd name="T111" fmla="*/ 972 h 9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6" h="972">
                    <a:moveTo>
                      <a:pt x="210" y="0"/>
                    </a:moveTo>
                    <a:lnTo>
                      <a:pt x="151" y="12"/>
                    </a:lnTo>
                    <a:lnTo>
                      <a:pt x="124" y="55"/>
                    </a:lnTo>
                    <a:lnTo>
                      <a:pt x="130" y="158"/>
                    </a:lnTo>
                    <a:lnTo>
                      <a:pt x="140" y="266"/>
                    </a:lnTo>
                    <a:lnTo>
                      <a:pt x="140" y="380"/>
                    </a:lnTo>
                    <a:lnTo>
                      <a:pt x="86" y="516"/>
                    </a:lnTo>
                    <a:lnTo>
                      <a:pt x="44" y="613"/>
                    </a:lnTo>
                    <a:lnTo>
                      <a:pt x="21" y="711"/>
                    </a:lnTo>
                    <a:lnTo>
                      <a:pt x="27" y="797"/>
                    </a:lnTo>
                    <a:lnTo>
                      <a:pt x="27" y="830"/>
                    </a:lnTo>
                    <a:lnTo>
                      <a:pt x="6" y="862"/>
                    </a:lnTo>
                    <a:lnTo>
                      <a:pt x="0" y="895"/>
                    </a:lnTo>
                    <a:lnTo>
                      <a:pt x="16" y="911"/>
                    </a:lnTo>
                    <a:lnTo>
                      <a:pt x="59" y="900"/>
                    </a:lnTo>
                    <a:lnTo>
                      <a:pt x="140" y="889"/>
                    </a:lnTo>
                    <a:lnTo>
                      <a:pt x="237" y="911"/>
                    </a:lnTo>
                    <a:lnTo>
                      <a:pt x="302" y="949"/>
                    </a:lnTo>
                    <a:lnTo>
                      <a:pt x="335" y="971"/>
                    </a:lnTo>
                    <a:lnTo>
                      <a:pt x="367" y="971"/>
                    </a:lnTo>
                    <a:lnTo>
                      <a:pt x="415" y="900"/>
                    </a:lnTo>
                    <a:lnTo>
                      <a:pt x="410" y="889"/>
                    </a:lnTo>
                    <a:lnTo>
                      <a:pt x="312" y="857"/>
                    </a:lnTo>
                    <a:lnTo>
                      <a:pt x="199" y="841"/>
                    </a:lnTo>
                    <a:lnTo>
                      <a:pt x="119" y="835"/>
                    </a:lnTo>
                    <a:lnTo>
                      <a:pt x="70" y="835"/>
                    </a:lnTo>
                    <a:lnTo>
                      <a:pt x="59" y="803"/>
                    </a:lnTo>
                    <a:lnTo>
                      <a:pt x="75" y="711"/>
                    </a:lnTo>
                    <a:lnTo>
                      <a:pt x="113" y="613"/>
                    </a:lnTo>
                    <a:lnTo>
                      <a:pt x="172" y="489"/>
                    </a:lnTo>
                    <a:lnTo>
                      <a:pt x="221" y="380"/>
                    </a:lnTo>
                    <a:lnTo>
                      <a:pt x="243" y="282"/>
                    </a:lnTo>
                    <a:lnTo>
                      <a:pt x="248" y="174"/>
                    </a:lnTo>
                    <a:lnTo>
                      <a:pt x="248" y="71"/>
                    </a:lnTo>
                    <a:lnTo>
                      <a:pt x="226" y="28"/>
                    </a:lnTo>
                    <a:lnTo>
                      <a:pt x="21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6" name="Freeform 8"/>
              <p:cNvSpPr>
                <a:spLocks/>
              </p:cNvSpPr>
              <p:nvPr/>
            </p:nvSpPr>
            <p:spPr bwMode="auto">
              <a:xfrm>
                <a:off x="4640" y="2418"/>
                <a:ext cx="346" cy="808"/>
              </a:xfrm>
              <a:custGeom>
                <a:avLst/>
                <a:gdLst>
                  <a:gd name="T0" fmla="*/ 86 w 346"/>
                  <a:gd name="T1" fmla="*/ 0 h 808"/>
                  <a:gd name="T2" fmla="*/ 38 w 346"/>
                  <a:gd name="T3" fmla="*/ 0 h 808"/>
                  <a:gd name="T4" fmla="*/ 22 w 346"/>
                  <a:gd name="T5" fmla="*/ 33 h 808"/>
                  <a:gd name="T6" fmla="*/ 11 w 346"/>
                  <a:gd name="T7" fmla="*/ 104 h 808"/>
                  <a:gd name="T8" fmla="*/ 22 w 346"/>
                  <a:gd name="T9" fmla="*/ 179 h 808"/>
                  <a:gd name="T10" fmla="*/ 48 w 346"/>
                  <a:gd name="T11" fmla="*/ 330 h 808"/>
                  <a:gd name="T12" fmla="*/ 44 w 346"/>
                  <a:gd name="T13" fmla="*/ 395 h 808"/>
                  <a:gd name="T14" fmla="*/ 11 w 346"/>
                  <a:gd name="T15" fmla="*/ 526 h 808"/>
                  <a:gd name="T16" fmla="*/ 0 w 346"/>
                  <a:gd name="T17" fmla="*/ 618 h 808"/>
                  <a:gd name="T18" fmla="*/ 0 w 346"/>
                  <a:gd name="T19" fmla="*/ 688 h 808"/>
                  <a:gd name="T20" fmla="*/ 16 w 346"/>
                  <a:gd name="T21" fmla="*/ 704 h 808"/>
                  <a:gd name="T22" fmla="*/ 65 w 346"/>
                  <a:gd name="T23" fmla="*/ 715 h 808"/>
                  <a:gd name="T24" fmla="*/ 130 w 346"/>
                  <a:gd name="T25" fmla="*/ 731 h 808"/>
                  <a:gd name="T26" fmla="*/ 194 w 346"/>
                  <a:gd name="T27" fmla="*/ 764 h 808"/>
                  <a:gd name="T28" fmla="*/ 259 w 346"/>
                  <a:gd name="T29" fmla="*/ 807 h 808"/>
                  <a:gd name="T30" fmla="*/ 286 w 346"/>
                  <a:gd name="T31" fmla="*/ 807 h 808"/>
                  <a:gd name="T32" fmla="*/ 345 w 346"/>
                  <a:gd name="T33" fmla="*/ 759 h 808"/>
                  <a:gd name="T34" fmla="*/ 339 w 346"/>
                  <a:gd name="T35" fmla="*/ 737 h 808"/>
                  <a:gd name="T36" fmla="*/ 264 w 346"/>
                  <a:gd name="T37" fmla="*/ 704 h 808"/>
                  <a:gd name="T38" fmla="*/ 135 w 346"/>
                  <a:gd name="T39" fmla="*/ 672 h 808"/>
                  <a:gd name="T40" fmla="*/ 75 w 346"/>
                  <a:gd name="T41" fmla="*/ 650 h 808"/>
                  <a:gd name="T42" fmla="*/ 65 w 346"/>
                  <a:gd name="T43" fmla="*/ 629 h 808"/>
                  <a:gd name="T44" fmla="*/ 65 w 346"/>
                  <a:gd name="T45" fmla="*/ 537 h 808"/>
                  <a:gd name="T46" fmla="*/ 86 w 346"/>
                  <a:gd name="T47" fmla="*/ 418 h 808"/>
                  <a:gd name="T48" fmla="*/ 98 w 346"/>
                  <a:gd name="T49" fmla="*/ 342 h 808"/>
                  <a:gd name="T50" fmla="*/ 108 w 346"/>
                  <a:gd name="T51" fmla="*/ 223 h 808"/>
                  <a:gd name="T52" fmla="*/ 113 w 346"/>
                  <a:gd name="T53" fmla="*/ 92 h 808"/>
                  <a:gd name="T54" fmla="*/ 108 w 346"/>
                  <a:gd name="T55" fmla="*/ 33 h 808"/>
                  <a:gd name="T56" fmla="*/ 86 w 346"/>
                  <a:gd name="T57" fmla="*/ 0 h 8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46"/>
                  <a:gd name="T88" fmla="*/ 0 h 808"/>
                  <a:gd name="T89" fmla="*/ 346 w 346"/>
                  <a:gd name="T90" fmla="*/ 808 h 8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46" h="808">
                    <a:moveTo>
                      <a:pt x="86" y="0"/>
                    </a:moveTo>
                    <a:lnTo>
                      <a:pt x="38" y="0"/>
                    </a:lnTo>
                    <a:lnTo>
                      <a:pt x="22" y="33"/>
                    </a:lnTo>
                    <a:lnTo>
                      <a:pt x="11" y="104"/>
                    </a:lnTo>
                    <a:lnTo>
                      <a:pt x="22" y="179"/>
                    </a:lnTo>
                    <a:lnTo>
                      <a:pt x="48" y="330"/>
                    </a:lnTo>
                    <a:lnTo>
                      <a:pt x="44" y="395"/>
                    </a:lnTo>
                    <a:lnTo>
                      <a:pt x="11" y="526"/>
                    </a:lnTo>
                    <a:lnTo>
                      <a:pt x="0" y="618"/>
                    </a:lnTo>
                    <a:lnTo>
                      <a:pt x="0" y="688"/>
                    </a:lnTo>
                    <a:lnTo>
                      <a:pt x="16" y="704"/>
                    </a:lnTo>
                    <a:lnTo>
                      <a:pt x="65" y="715"/>
                    </a:lnTo>
                    <a:lnTo>
                      <a:pt x="130" y="731"/>
                    </a:lnTo>
                    <a:lnTo>
                      <a:pt x="194" y="764"/>
                    </a:lnTo>
                    <a:lnTo>
                      <a:pt x="259" y="807"/>
                    </a:lnTo>
                    <a:lnTo>
                      <a:pt x="286" y="807"/>
                    </a:lnTo>
                    <a:lnTo>
                      <a:pt x="345" y="759"/>
                    </a:lnTo>
                    <a:lnTo>
                      <a:pt x="339" y="737"/>
                    </a:lnTo>
                    <a:lnTo>
                      <a:pt x="264" y="704"/>
                    </a:lnTo>
                    <a:lnTo>
                      <a:pt x="135" y="672"/>
                    </a:lnTo>
                    <a:lnTo>
                      <a:pt x="75" y="650"/>
                    </a:lnTo>
                    <a:lnTo>
                      <a:pt x="65" y="629"/>
                    </a:lnTo>
                    <a:lnTo>
                      <a:pt x="65" y="537"/>
                    </a:lnTo>
                    <a:lnTo>
                      <a:pt x="86" y="418"/>
                    </a:lnTo>
                    <a:lnTo>
                      <a:pt x="98" y="342"/>
                    </a:lnTo>
                    <a:lnTo>
                      <a:pt x="108" y="223"/>
                    </a:lnTo>
                    <a:lnTo>
                      <a:pt x="113" y="92"/>
                    </a:lnTo>
                    <a:lnTo>
                      <a:pt x="108" y="33"/>
                    </a:lnTo>
                    <a:lnTo>
                      <a:pt x="8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7" name="Freeform 9"/>
              <p:cNvSpPr>
                <a:spLocks/>
              </p:cNvSpPr>
              <p:nvPr/>
            </p:nvSpPr>
            <p:spPr bwMode="auto">
              <a:xfrm>
                <a:off x="4430" y="1230"/>
                <a:ext cx="567" cy="721"/>
              </a:xfrm>
              <a:custGeom>
                <a:avLst/>
                <a:gdLst>
                  <a:gd name="T0" fmla="*/ 265 w 567"/>
                  <a:gd name="T1" fmla="*/ 720 h 721"/>
                  <a:gd name="T2" fmla="*/ 238 w 567"/>
                  <a:gd name="T3" fmla="*/ 687 h 721"/>
                  <a:gd name="T4" fmla="*/ 248 w 567"/>
                  <a:gd name="T5" fmla="*/ 639 h 721"/>
                  <a:gd name="T6" fmla="*/ 270 w 567"/>
                  <a:gd name="T7" fmla="*/ 574 h 721"/>
                  <a:gd name="T8" fmla="*/ 351 w 567"/>
                  <a:gd name="T9" fmla="*/ 498 h 721"/>
                  <a:gd name="T10" fmla="*/ 432 w 567"/>
                  <a:gd name="T11" fmla="*/ 428 h 721"/>
                  <a:gd name="T12" fmla="*/ 470 w 567"/>
                  <a:gd name="T13" fmla="*/ 352 h 721"/>
                  <a:gd name="T14" fmla="*/ 485 w 567"/>
                  <a:gd name="T15" fmla="*/ 233 h 721"/>
                  <a:gd name="T16" fmla="*/ 394 w 567"/>
                  <a:gd name="T17" fmla="*/ 200 h 721"/>
                  <a:gd name="T18" fmla="*/ 248 w 567"/>
                  <a:gd name="T19" fmla="*/ 184 h 721"/>
                  <a:gd name="T20" fmla="*/ 189 w 567"/>
                  <a:gd name="T21" fmla="*/ 190 h 721"/>
                  <a:gd name="T22" fmla="*/ 173 w 567"/>
                  <a:gd name="T23" fmla="*/ 206 h 721"/>
                  <a:gd name="T24" fmla="*/ 146 w 567"/>
                  <a:gd name="T25" fmla="*/ 179 h 721"/>
                  <a:gd name="T26" fmla="*/ 156 w 567"/>
                  <a:gd name="T27" fmla="*/ 152 h 721"/>
                  <a:gd name="T28" fmla="*/ 141 w 567"/>
                  <a:gd name="T29" fmla="*/ 103 h 721"/>
                  <a:gd name="T30" fmla="*/ 97 w 567"/>
                  <a:gd name="T31" fmla="*/ 60 h 721"/>
                  <a:gd name="T32" fmla="*/ 65 w 567"/>
                  <a:gd name="T33" fmla="*/ 49 h 721"/>
                  <a:gd name="T34" fmla="*/ 22 w 567"/>
                  <a:gd name="T35" fmla="*/ 76 h 721"/>
                  <a:gd name="T36" fmla="*/ 0 w 567"/>
                  <a:gd name="T37" fmla="*/ 49 h 721"/>
                  <a:gd name="T38" fmla="*/ 38 w 567"/>
                  <a:gd name="T39" fmla="*/ 0 h 721"/>
                  <a:gd name="T40" fmla="*/ 87 w 567"/>
                  <a:gd name="T41" fmla="*/ 0 h 721"/>
                  <a:gd name="T42" fmla="*/ 146 w 567"/>
                  <a:gd name="T43" fmla="*/ 27 h 721"/>
                  <a:gd name="T44" fmla="*/ 183 w 567"/>
                  <a:gd name="T45" fmla="*/ 98 h 721"/>
                  <a:gd name="T46" fmla="*/ 232 w 567"/>
                  <a:gd name="T47" fmla="*/ 130 h 721"/>
                  <a:gd name="T48" fmla="*/ 308 w 567"/>
                  <a:gd name="T49" fmla="*/ 141 h 721"/>
                  <a:gd name="T50" fmla="*/ 443 w 567"/>
                  <a:gd name="T51" fmla="*/ 157 h 721"/>
                  <a:gd name="T52" fmla="*/ 550 w 567"/>
                  <a:gd name="T53" fmla="*/ 190 h 721"/>
                  <a:gd name="T54" fmla="*/ 566 w 567"/>
                  <a:gd name="T55" fmla="*/ 217 h 721"/>
                  <a:gd name="T56" fmla="*/ 556 w 567"/>
                  <a:gd name="T57" fmla="*/ 303 h 721"/>
                  <a:gd name="T58" fmla="*/ 518 w 567"/>
                  <a:gd name="T59" fmla="*/ 422 h 721"/>
                  <a:gd name="T60" fmla="*/ 464 w 567"/>
                  <a:gd name="T61" fmla="*/ 520 h 721"/>
                  <a:gd name="T62" fmla="*/ 410 w 567"/>
                  <a:gd name="T63" fmla="*/ 606 h 721"/>
                  <a:gd name="T64" fmla="*/ 361 w 567"/>
                  <a:gd name="T65" fmla="*/ 666 h 721"/>
                  <a:gd name="T66" fmla="*/ 313 w 567"/>
                  <a:gd name="T67" fmla="*/ 709 h 721"/>
                  <a:gd name="T68" fmla="*/ 265 w 567"/>
                  <a:gd name="T69" fmla="*/ 720 h 7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67"/>
                  <a:gd name="T106" fmla="*/ 0 h 721"/>
                  <a:gd name="T107" fmla="*/ 567 w 567"/>
                  <a:gd name="T108" fmla="*/ 721 h 72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67" h="721">
                    <a:moveTo>
                      <a:pt x="265" y="720"/>
                    </a:moveTo>
                    <a:lnTo>
                      <a:pt x="238" y="687"/>
                    </a:lnTo>
                    <a:lnTo>
                      <a:pt x="248" y="639"/>
                    </a:lnTo>
                    <a:lnTo>
                      <a:pt x="270" y="574"/>
                    </a:lnTo>
                    <a:lnTo>
                      <a:pt x="351" y="498"/>
                    </a:lnTo>
                    <a:lnTo>
                      <a:pt x="432" y="428"/>
                    </a:lnTo>
                    <a:lnTo>
                      <a:pt x="470" y="352"/>
                    </a:lnTo>
                    <a:lnTo>
                      <a:pt x="485" y="233"/>
                    </a:lnTo>
                    <a:lnTo>
                      <a:pt x="394" y="200"/>
                    </a:lnTo>
                    <a:lnTo>
                      <a:pt x="248" y="184"/>
                    </a:lnTo>
                    <a:lnTo>
                      <a:pt x="189" y="190"/>
                    </a:lnTo>
                    <a:lnTo>
                      <a:pt x="173" y="206"/>
                    </a:lnTo>
                    <a:lnTo>
                      <a:pt x="146" y="179"/>
                    </a:lnTo>
                    <a:lnTo>
                      <a:pt x="156" y="152"/>
                    </a:lnTo>
                    <a:lnTo>
                      <a:pt x="141" y="103"/>
                    </a:lnTo>
                    <a:lnTo>
                      <a:pt x="97" y="60"/>
                    </a:lnTo>
                    <a:lnTo>
                      <a:pt x="65" y="49"/>
                    </a:lnTo>
                    <a:lnTo>
                      <a:pt x="22" y="76"/>
                    </a:lnTo>
                    <a:lnTo>
                      <a:pt x="0" y="49"/>
                    </a:lnTo>
                    <a:lnTo>
                      <a:pt x="38" y="0"/>
                    </a:lnTo>
                    <a:lnTo>
                      <a:pt x="87" y="0"/>
                    </a:lnTo>
                    <a:lnTo>
                      <a:pt x="146" y="27"/>
                    </a:lnTo>
                    <a:lnTo>
                      <a:pt x="183" y="98"/>
                    </a:lnTo>
                    <a:lnTo>
                      <a:pt x="232" y="130"/>
                    </a:lnTo>
                    <a:lnTo>
                      <a:pt x="308" y="141"/>
                    </a:lnTo>
                    <a:lnTo>
                      <a:pt x="443" y="157"/>
                    </a:lnTo>
                    <a:lnTo>
                      <a:pt x="550" y="190"/>
                    </a:lnTo>
                    <a:lnTo>
                      <a:pt x="566" y="217"/>
                    </a:lnTo>
                    <a:lnTo>
                      <a:pt x="556" y="303"/>
                    </a:lnTo>
                    <a:lnTo>
                      <a:pt x="518" y="422"/>
                    </a:lnTo>
                    <a:lnTo>
                      <a:pt x="464" y="520"/>
                    </a:lnTo>
                    <a:lnTo>
                      <a:pt x="410" y="606"/>
                    </a:lnTo>
                    <a:lnTo>
                      <a:pt x="361" y="666"/>
                    </a:lnTo>
                    <a:lnTo>
                      <a:pt x="313" y="709"/>
                    </a:lnTo>
                    <a:lnTo>
                      <a:pt x="265" y="72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pSp>
        <p:grpSp>
          <p:nvGrpSpPr>
            <p:cNvPr id="27659" name="Group 13"/>
            <p:cNvGrpSpPr>
              <a:grpSpLocks/>
            </p:cNvGrpSpPr>
            <p:nvPr/>
          </p:nvGrpSpPr>
          <p:grpSpPr bwMode="auto">
            <a:xfrm>
              <a:off x="4052" y="1062"/>
              <a:ext cx="194" cy="245"/>
              <a:chOff x="4052" y="1062"/>
              <a:chExt cx="194" cy="245"/>
            </a:xfrm>
          </p:grpSpPr>
          <p:sp>
            <p:nvSpPr>
              <p:cNvPr id="27660" name="Freeform 11"/>
              <p:cNvSpPr>
                <a:spLocks/>
              </p:cNvSpPr>
              <p:nvPr/>
            </p:nvSpPr>
            <p:spPr bwMode="auto">
              <a:xfrm>
                <a:off x="4052" y="1062"/>
                <a:ext cx="157" cy="179"/>
              </a:xfrm>
              <a:custGeom>
                <a:avLst/>
                <a:gdLst>
                  <a:gd name="T0" fmla="*/ 108 w 157"/>
                  <a:gd name="T1" fmla="*/ 11 h 179"/>
                  <a:gd name="T2" fmla="*/ 65 w 157"/>
                  <a:gd name="T3" fmla="*/ 0 h 179"/>
                  <a:gd name="T4" fmla="*/ 11 w 157"/>
                  <a:gd name="T5" fmla="*/ 16 h 179"/>
                  <a:gd name="T6" fmla="*/ 0 w 157"/>
                  <a:gd name="T7" fmla="*/ 54 h 179"/>
                  <a:gd name="T8" fmla="*/ 5 w 157"/>
                  <a:gd name="T9" fmla="*/ 103 h 179"/>
                  <a:gd name="T10" fmla="*/ 32 w 157"/>
                  <a:gd name="T11" fmla="*/ 135 h 179"/>
                  <a:gd name="T12" fmla="*/ 70 w 157"/>
                  <a:gd name="T13" fmla="*/ 140 h 179"/>
                  <a:gd name="T14" fmla="*/ 108 w 157"/>
                  <a:gd name="T15" fmla="*/ 140 h 179"/>
                  <a:gd name="T16" fmla="*/ 125 w 157"/>
                  <a:gd name="T17" fmla="*/ 157 h 179"/>
                  <a:gd name="T18" fmla="*/ 125 w 157"/>
                  <a:gd name="T19" fmla="*/ 167 h 179"/>
                  <a:gd name="T20" fmla="*/ 135 w 157"/>
                  <a:gd name="T21" fmla="*/ 178 h 179"/>
                  <a:gd name="T22" fmla="*/ 156 w 157"/>
                  <a:gd name="T23" fmla="*/ 173 h 179"/>
                  <a:gd name="T24" fmla="*/ 152 w 157"/>
                  <a:gd name="T25" fmla="*/ 146 h 179"/>
                  <a:gd name="T26" fmla="*/ 135 w 157"/>
                  <a:gd name="T27" fmla="*/ 125 h 179"/>
                  <a:gd name="T28" fmla="*/ 103 w 157"/>
                  <a:gd name="T29" fmla="*/ 108 h 179"/>
                  <a:gd name="T30" fmla="*/ 70 w 157"/>
                  <a:gd name="T31" fmla="*/ 113 h 179"/>
                  <a:gd name="T32" fmla="*/ 43 w 157"/>
                  <a:gd name="T33" fmla="*/ 108 h 179"/>
                  <a:gd name="T34" fmla="*/ 28 w 157"/>
                  <a:gd name="T35" fmla="*/ 81 h 179"/>
                  <a:gd name="T36" fmla="*/ 28 w 157"/>
                  <a:gd name="T37" fmla="*/ 48 h 179"/>
                  <a:gd name="T38" fmla="*/ 43 w 157"/>
                  <a:gd name="T39" fmla="*/ 33 h 179"/>
                  <a:gd name="T40" fmla="*/ 65 w 157"/>
                  <a:gd name="T41" fmla="*/ 33 h 179"/>
                  <a:gd name="T42" fmla="*/ 87 w 157"/>
                  <a:gd name="T43" fmla="*/ 38 h 179"/>
                  <a:gd name="T44" fmla="*/ 103 w 157"/>
                  <a:gd name="T45" fmla="*/ 48 h 179"/>
                  <a:gd name="T46" fmla="*/ 119 w 157"/>
                  <a:gd name="T47" fmla="*/ 38 h 179"/>
                  <a:gd name="T48" fmla="*/ 108 w 157"/>
                  <a:gd name="T49" fmla="*/ 11 h 17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7"/>
                  <a:gd name="T76" fmla="*/ 0 h 179"/>
                  <a:gd name="T77" fmla="*/ 157 w 157"/>
                  <a:gd name="T78" fmla="*/ 179 h 17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7" h="179">
                    <a:moveTo>
                      <a:pt x="108" y="11"/>
                    </a:moveTo>
                    <a:lnTo>
                      <a:pt x="65" y="0"/>
                    </a:lnTo>
                    <a:lnTo>
                      <a:pt x="11" y="16"/>
                    </a:lnTo>
                    <a:lnTo>
                      <a:pt x="0" y="54"/>
                    </a:lnTo>
                    <a:lnTo>
                      <a:pt x="5" y="103"/>
                    </a:lnTo>
                    <a:lnTo>
                      <a:pt x="32" y="135"/>
                    </a:lnTo>
                    <a:lnTo>
                      <a:pt x="70" y="140"/>
                    </a:lnTo>
                    <a:lnTo>
                      <a:pt x="108" y="140"/>
                    </a:lnTo>
                    <a:lnTo>
                      <a:pt x="125" y="157"/>
                    </a:lnTo>
                    <a:lnTo>
                      <a:pt x="125" y="167"/>
                    </a:lnTo>
                    <a:lnTo>
                      <a:pt x="135" y="178"/>
                    </a:lnTo>
                    <a:lnTo>
                      <a:pt x="156" y="173"/>
                    </a:lnTo>
                    <a:lnTo>
                      <a:pt x="152" y="146"/>
                    </a:lnTo>
                    <a:lnTo>
                      <a:pt x="135" y="125"/>
                    </a:lnTo>
                    <a:lnTo>
                      <a:pt x="103" y="108"/>
                    </a:lnTo>
                    <a:lnTo>
                      <a:pt x="70" y="113"/>
                    </a:lnTo>
                    <a:lnTo>
                      <a:pt x="43" y="108"/>
                    </a:lnTo>
                    <a:lnTo>
                      <a:pt x="28" y="81"/>
                    </a:lnTo>
                    <a:lnTo>
                      <a:pt x="28" y="48"/>
                    </a:lnTo>
                    <a:lnTo>
                      <a:pt x="43" y="33"/>
                    </a:lnTo>
                    <a:lnTo>
                      <a:pt x="65" y="33"/>
                    </a:lnTo>
                    <a:lnTo>
                      <a:pt x="87" y="38"/>
                    </a:lnTo>
                    <a:lnTo>
                      <a:pt x="103" y="48"/>
                    </a:lnTo>
                    <a:lnTo>
                      <a:pt x="119" y="38"/>
                    </a:lnTo>
                    <a:lnTo>
                      <a:pt x="108" y="1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1" name="Oval 12"/>
              <p:cNvSpPr>
                <a:spLocks noChangeArrowheads="1"/>
              </p:cNvSpPr>
              <p:nvPr/>
            </p:nvSpPr>
            <p:spPr bwMode="auto">
              <a:xfrm>
                <a:off x="4201" y="1263"/>
                <a:ext cx="45" cy="4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pSp>
      </p:grpSp>
      <p:sp>
        <p:nvSpPr>
          <p:cNvPr id="27654" name="AutoShape 15"/>
          <p:cNvSpPr>
            <a:spLocks noChangeArrowheads="1"/>
          </p:cNvSpPr>
          <p:nvPr/>
        </p:nvSpPr>
        <p:spPr bwMode="auto">
          <a:xfrm>
            <a:off x="10747300" y="2251075"/>
            <a:ext cx="749300" cy="711200"/>
          </a:xfrm>
          <a:prstGeom prst="diamond">
            <a:avLst/>
          </a:prstGeom>
          <a:solidFill>
            <a:srgbClr val="FF6699"/>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55" name="Oval 16"/>
          <p:cNvSpPr>
            <a:spLocks noChangeArrowheads="1"/>
          </p:cNvSpPr>
          <p:nvPr/>
        </p:nvSpPr>
        <p:spPr bwMode="auto">
          <a:xfrm>
            <a:off x="10823500" y="3451225"/>
            <a:ext cx="654050" cy="654050"/>
          </a:xfrm>
          <a:prstGeom prst="ellipse">
            <a:avLst/>
          </a:prstGeom>
          <a:solidFill>
            <a:schemeClr val="accent1"/>
          </a:solidFill>
          <a:ln w="127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56" name="Oval 17"/>
          <p:cNvSpPr>
            <a:spLocks noChangeArrowheads="1"/>
          </p:cNvSpPr>
          <p:nvPr/>
        </p:nvSpPr>
        <p:spPr bwMode="auto">
          <a:xfrm>
            <a:off x="9661450" y="3089275"/>
            <a:ext cx="177800" cy="177800"/>
          </a:xfrm>
          <a:prstGeom prst="ellipse">
            <a:avLst/>
          </a:prstGeom>
          <a:solidFill>
            <a:schemeClr val="bg1"/>
          </a:solidFill>
          <a:ln w="127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57" name="Oval 18"/>
          <p:cNvSpPr>
            <a:spLocks noChangeArrowheads="1"/>
          </p:cNvSpPr>
          <p:nvPr/>
        </p:nvSpPr>
        <p:spPr bwMode="auto">
          <a:xfrm>
            <a:off x="9737650" y="3165475"/>
            <a:ext cx="63500" cy="63500"/>
          </a:xfrm>
          <a:prstGeom prst="ellipse">
            <a:avLst/>
          </a:prstGeom>
          <a:solidFill>
            <a:schemeClr val="tx1"/>
          </a:solidFill>
          <a:ln w="127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Tree>
    <p:extLst>
      <p:ext uri="{BB962C8B-B14F-4D97-AF65-F5344CB8AC3E}">
        <p14:creationId xmlns:p14="http://schemas.microsoft.com/office/powerpoint/2010/main" val="17045830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AR" dirty="0"/>
              <a:t>Incertidumbre en las Estimaciones</a:t>
            </a:r>
          </a:p>
        </p:txBody>
      </p:sp>
      <p:pic>
        <p:nvPicPr>
          <p:cNvPr id="4" name="Picture 3727"/>
          <p:cNvPicPr/>
          <p:nvPr/>
        </p:nvPicPr>
        <p:blipFill>
          <a:blip r:embed="rId3"/>
          <a:stretch>
            <a:fillRect/>
          </a:stretch>
        </p:blipFill>
        <p:spPr>
          <a:xfrm>
            <a:off x="335360" y="1727314"/>
            <a:ext cx="5280908" cy="31418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3731"/>
          <p:cNvPicPr/>
          <p:nvPr/>
        </p:nvPicPr>
        <p:blipFill>
          <a:blip r:embed="rId4"/>
          <a:stretch>
            <a:fillRect/>
          </a:stretch>
        </p:blipFill>
        <p:spPr>
          <a:xfrm>
            <a:off x="6243108" y="1772817"/>
            <a:ext cx="5397508" cy="309634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CuadroTexto 5"/>
          <p:cNvSpPr txBox="1"/>
          <p:nvPr/>
        </p:nvSpPr>
        <p:spPr>
          <a:xfrm>
            <a:off x="1752822" y="5373216"/>
            <a:ext cx="2701702" cy="707886"/>
          </a:xfrm>
          <a:prstGeom prst="rect">
            <a:avLst/>
          </a:prstGeom>
          <a:noFill/>
        </p:spPr>
        <p:txBody>
          <a:bodyPr wrap="none" rtlCol="0">
            <a:spAutoFit/>
          </a:bodyPr>
          <a:lstStyle/>
          <a:p>
            <a:pPr algn="ctr"/>
            <a:r>
              <a:rPr lang="es-AR" sz="2000" b="1" dirty="0">
                <a:solidFill>
                  <a:schemeClr val="accent4">
                    <a:lumMod val="75000"/>
                  </a:schemeClr>
                </a:solidFill>
              </a:rPr>
              <a:t>Cono de Incertidumbre </a:t>
            </a:r>
            <a:br>
              <a:rPr lang="es-AR" sz="2000" b="1" dirty="0">
                <a:solidFill>
                  <a:schemeClr val="accent4">
                    <a:lumMod val="75000"/>
                  </a:schemeClr>
                </a:solidFill>
              </a:rPr>
            </a:br>
            <a:r>
              <a:rPr lang="es-AR" sz="2000" b="1" dirty="0">
                <a:solidFill>
                  <a:schemeClr val="accent4">
                    <a:lumMod val="75000"/>
                  </a:schemeClr>
                </a:solidFill>
              </a:rPr>
              <a:t>en contextos estables</a:t>
            </a:r>
          </a:p>
        </p:txBody>
      </p:sp>
      <p:sp>
        <p:nvSpPr>
          <p:cNvPr id="7" name="CuadroTexto 6"/>
          <p:cNvSpPr txBox="1"/>
          <p:nvPr/>
        </p:nvSpPr>
        <p:spPr>
          <a:xfrm>
            <a:off x="7670865" y="5313402"/>
            <a:ext cx="3277179" cy="707886"/>
          </a:xfrm>
          <a:prstGeom prst="rect">
            <a:avLst/>
          </a:prstGeom>
          <a:noFill/>
        </p:spPr>
        <p:txBody>
          <a:bodyPr wrap="none" rtlCol="0">
            <a:spAutoFit/>
          </a:bodyPr>
          <a:lstStyle/>
          <a:p>
            <a:pPr algn="ctr"/>
            <a:r>
              <a:rPr lang="es-AR" sz="2000" b="1" dirty="0">
                <a:solidFill>
                  <a:schemeClr val="accent4">
                    <a:lumMod val="75000"/>
                  </a:schemeClr>
                </a:solidFill>
              </a:rPr>
              <a:t>Cono de Incertidumbre en el </a:t>
            </a:r>
            <a:br>
              <a:rPr lang="es-AR" sz="2000" b="1" dirty="0">
                <a:solidFill>
                  <a:schemeClr val="accent4">
                    <a:lumMod val="75000"/>
                  </a:schemeClr>
                </a:solidFill>
              </a:rPr>
            </a:br>
            <a:r>
              <a:rPr lang="es-AR" sz="2000" b="1" dirty="0">
                <a:solidFill>
                  <a:schemeClr val="accent4">
                    <a:lumMod val="75000"/>
                  </a:schemeClr>
                </a:solidFill>
              </a:rPr>
              <a:t>desarrollo de software</a:t>
            </a:r>
          </a:p>
        </p:txBody>
      </p:sp>
    </p:spTree>
    <p:extLst>
      <p:ext uri="{BB962C8B-B14F-4D97-AF65-F5344CB8AC3E}">
        <p14:creationId xmlns:p14="http://schemas.microsoft.com/office/powerpoint/2010/main" val="7555840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1384" y="2420888"/>
            <a:ext cx="5092906" cy="1574808"/>
          </a:xfrm>
        </p:spPr>
        <p:txBody>
          <a:bodyPr/>
          <a:lstStyle/>
          <a:p>
            <a:r>
              <a:rPr lang="es-AR" dirty="0"/>
              <a:t>Estimaciones en ambientes ágiles</a:t>
            </a:r>
          </a:p>
        </p:txBody>
      </p:sp>
      <p:sp>
        <p:nvSpPr>
          <p:cNvPr id="5" name="Marcador de número de diapositiva 4"/>
          <p:cNvSpPr>
            <a:spLocks noGrp="1"/>
          </p:cNvSpPr>
          <p:nvPr>
            <p:ph type="sldNum" sz="quarter" idx="12"/>
          </p:nvPr>
        </p:nvSpPr>
        <p:spPr/>
        <p:txBody>
          <a:bodyPr/>
          <a:lstStyle/>
          <a:p>
            <a:fld id="{D57F1E4F-1CFF-5643-939E-02111984F565}" type="slidenum">
              <a:rPr lang="en-US" smtClean="0"/>
              <a:t>64</a:t>
            </a:fld>
            <a:endParaRPr lang="en-US" dirty="0"/>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5955" y="1854192"/>
            <a:ext cx="5655470" cy="3393282"/>
          </a:xfrm>
          <a:prstGeom prst="rect">
            <a:avLst/>
          </a:prstGeom>
        </p:spPr>
      </p:pic>
    </p:spTree>
    <p:extLst>
      <p:ext uri="{BB962C8B-B14F-4D97-AF65-F5344CB8AC3E}">
        <p14:creationId xmlns:p14="http://schemas.microsoft.com/office/powerpoint/2010/main" val="17438902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p:cNvGraphicFramePr/>
          <p:nvPr>
            <p:extLst>
              <p:ext uri="{D42A27DB-BD31-4B8C-83A1-F6EECF244321}">
                <p14:modId xmlns:p14="http://schemas.microsoft.com/office/powerpoint/2010/main" val="4095941348"/>
              </p:ext>
            </p:extLst>
          </p:nvPr>
        </p:nvGraphicFramePr>
        <p:xfrm>
          <a:off x="3635644" y="1081468"/>
          <a:ext cx="8581036" cy="53215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ítulo 1"/>
          <p:cNvSpPr txBox="1">
            <a:spLocks/>
          </p:cNvSpPr>
          <p:nvPr/>
        </p:nvSpPr>
        <p:spPr bwMode="auto">
          <a:xfrm>
            <a:off x="479376" y="1988840"/>
            <a:ext cx="3535583" cy="122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AR" sz="4000" kern="0" dirty="0"/>
              <a:t>¿Cómo se estima en los proyectos ágiles?</a:t>
            </a:r>
          </a:p>
        </p:txBody>
      </p:sp>
    </p:spTree>
    <p:extLst>
      <p:ext uri="{BB962C8B-B14F-4D97-AF65-F5344CB8AC3E}">
        <p14:creationId xmlns:p14="http://schemas.microsoft.com/office/powerpoint/2010/main" val="26436133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a:srcRect l="6445" t="2865" r="4159" b="8224"/>
          <a:stretch/>
        </p:blipFill>
        <p:spPr>
          <a:xfrm>
            <a:off x="9292568" y="955300"/>
            <a:ext cx="2485393" cy="2514920"/>
          </a:xfrm>
          <a:prstGeom prst="rect">
            <a:avLst/>
          </a:prstGeom>
        </p:spPr>
      </p:pic>
      <p:sp>
        <p:nvSpPr>
          <p:cNvPr id="2" name="Title 1"/>
          <p:cNvSpPr>
            <a:spLocks noGrp="1"/>
          </p:cNvSpPr>
          <p:nvPr>
            <p:ph type="title"/>
          </p:nvPr>
        </p:nvSpPr>
        <p:spPr>
          <a:xfrm>
            <a:off x="479376" y="828679"/>
            <a:ext cx="10363200" cy="1143000"/>
          </a:xfrm>
        </p:spPr>
        <p:txBody>
          <a:bodyPr>
            <a:normAutofit/>
          </a:bodyPr>
          <a:lstStyle/>
          <a:p>
            <a:pPr algn="l"/>
            <a:r>
              <a:rPr lang="es-AR" sz="4400" dirty="0"/>
              <a:t>Estimación Relativa</a:t>
            </a:r>
          </a:p>
        </p:txBody>
      </p:sp>
      <p:sp>
        <p:nvSpPr>
          <p:cNvPr id="3" name="Content Placeholder 2"/>
          <p:cNvSpPr>
            <a:spLocks noGrp="1"/>
          </p:cNvSpPr>
          <p:nvPr>
            <p:ph idx="1"/>
          </p:nvPr>
        </p:nvSpPr>
        <p:spPr>
          <a:xfrm>
            <a:off x="304801" y="1979605"/>
            <a:ext cx="6832665" cy="4833771"/>
          </a:xfrm>
        </p:spPr>
        <p:txBody>
          <a:bodyPr>
            <a:noAutofit/>
          </a:bodyPr>
          <a:lstStyle/>
          <a:p>
            <a:pPr marL="457189" indent="-457189">
              <a:buFont typeface="Wingdings" pitchFamily="2" charset="2"/>
              <a:buChar char="§"/>
            </a:pPr>
            <a:r>
              <a:rPr lang="es-AR" sz="3200" dirty="0">
                <a:latin typeface="Calibri" charset="0"/>
              </a:rPr>
              <a:t>Las personas no saben estimar en términos absolutos</a:t>
            </a:r>
          </a:p>
          <a:p>
            <a:pPr marL="457189" indent="-457189">
              <a:buFont typeface="Wingdings" pitchFamily="2" charset="2"/>
              <a:buChar char="§"/>
            </a:pPr>
            <a:r>
              <a:rPr lang="es-AR" sz="3200" dirty="0">
                <a:latin typeface="Calibri" charset="0"/>
              </a:rPr>
              <a:t>Somos buenos comparando cosas</a:t>
            </a:r>
          </a:p>
          <a:p>
            <a:pPr marL="457189" indent="-457189">
              <a:buFont typeface="Wingdings" pitchFamily="2" charset="2"/>
              <a:buChar char="§"/>
            </a:pPr>
            <a:r>
              <a:rPr lang="es-AR" sz="3200" dirty="0">
                <a:latin typeface="Calibri" charset="0"/>
              </a:rPr>
              <a:t>Comparar es generalmente más rápido.</a:t>
            </a:r>
          </a:p>
          <a:p>
            <a:pPr marL="457189" indent="-457189">
              <a:buFont typeface="Wingdings" pitchFamily="2" charset="2"/>
              <a:buChar char="§"/>
            </a:pPr>
            <a:r>
              <a:rPr lang="es-AR" sz="3200" dirty="0">
                <a:latin typeface="Calibri" charset="0"/>
              </a:rPr>
              <a:t>Se obtiene una mejor dinámica grupal</a:t>
            </a:r>
          </a:p>
          <a:p>
            <a:pPr marL="457189" indent="-457189">
              <a:buFont typeface="Wingdings" pitchFamily="2" charset="2"/>
              <a:buChar char="§"/>
            </a:pPr>
            <a:r>
              <a:rPr lang="es-AR" sz="3200" dirty="0">
                <a:latin typeface="Calibri" charset="0"/>
              </a:rPr>
              <a:t>Se emplea mejor el tiempo de análisis de las stories</a:t>
            </a:r>
          </a:p>
        </p:txBody>
      </p:sp>
      <p:grpSp>
        <p:nvGrpSpPr>
          <p:cNvPr id="9" name="Grupo 8"/>
          <p:cNvGrpSpPr/>
          <p:nvPr/>
        </p:nvGrpSpPr>
        <p:grpSpPr>
          <a:xfrm>
            <a:off x="6888088" y="3478145"/>
            <a:ext cx="3293469" cy="3379855"/>
            <a:chOff x="8288931" y="3215153"/>
            <a:chExt cx="3293469" cy="3379855"/>
          </a:xfrm>
        </p:grpSpPr>
        <p:pic>
          <p:nvPicPr>
            <p:cNvPr id="7170" name="Picture 2" descr="C:\Documents and Settings\Florencia\Escritorio\Presentacion de Scrum\Reemplazos\Imagen13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931" y="3231005"/>
              <a:ext cx="3293469" cy="336400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o 5"/>
            <p:cNvGrpSpPr/>
            <p:nvPr/>
          </p:nvGrpSpPr>
          <p:grpSpPr>
            <a:xfrm>
              <a:off x="8332838" y="3215153"/>
              <a:ext cx="2562240" cy="827605"/>
              <a:chOff x="8332839" y="3215153"/>
              <a:chExt cx="2562240" cy="827605"/>
            </a:xfrm>
          </p:grpSpPr>
          <p:sp>
            <p:nvSpPr>
              <p:cNvPr id="4" name="CuadroTexto 3"/>
              <p:cNvSpPr txBox="1"/>
              <p:nvPr/>
            </p:nvSpPr>
            <p:spPr>
              <a:xfrm>
                <a:off x="8332839" y="3215153"/>
                <a:ext cx="2562240" cy="461665"/>
              </a:xfrm>
              <a:prstGeom prst="rect">
                <a:avLst/>
              </a:prstGeom>
              <a:noFill/>
            </p:spPr>
            <p:txBody>
              <a:bodyPr wrap="none" rtlCol="0">
                <a:spAutoFit/>
              </a:bodyPr>
              <a:lstStyle/>
              <a:p>
                <a:r>
                  <a:rPr lang="es-AR" sz="1200" b="1" dirty="0">
                    <a:solidFill>
                      <a:schemeClr val="accent4">
                        <a:lumMod val="75000"/>
                      </a:schemeClr>
                    </a:solidFill>
                  </a:rPr>
                  <a:t>¿Dónde está el proyector en relación </a:t>
                </a:r>
                <a:br>
                  <a:rPr lang="es-AR" sz="1200" b="1" dirty="0">
                    <a:solidFill>
                      <a:schemeClr val="accent4">
                        <a:lumMod val="75000"/>
                      </a:schemeClr>
                    </a:solidFill>
                  </a:rPr>
                </a:br>
                <a:r>
                  <a:rPr lang="es-AR" sz="1200" b="1" dirty="0">
                    <a:solidFill>
                      <a:schemeClr val="accent4">
                        <a:lumMod val="75000"/>
                      </a:schemeClr>
                    </a:solidFill>
                  </a:rPr>
                  <a:t>a las dos  paredes?</a:t>
                </a:r>
              </a:p>
            </p:txBody>
          </p:sp>
          <p:sp>
            <p:nvSpPr>
              <p:cNvPr id="8" name="CuadroTexto 7"/>
              <p:cNvSpPr txBox="1"/>
              <p:nvPr/>
            </p:nvSpPr>
            <p:spPr>
              <a:xfrm>
                <a:off x="8721211" y="3765759"/>
                <a:ext cx="1928733" cy="276999"/>
              </a:xfrm>
              <a:prstGeom prst="rect">
                <a:avLst/>
              </a:prstGeom>
              <a:noFill/>
            </p:spPr>
            <p:txBody>
              <a:bodyPr wrap="none" rtlCol="0">
                <a:spAutoFit/>
              </a:bodyPr>
              <a:lstStyle/>
              <a:p>
                <a:r>
                  <a:rPr lang="es-AR" sz="1200" b="1" dirty="0">
                    <a:solidFill>
                      <a:schemeClr val="bg1"/>
                    </a:solidFill>
                  </a:rPr>
                  <a:t>¿Cuán lejos en metros?</a:t>
                </a:r>
              </a:p>
            </p:txBody>
          </p:sp>
        </p:grpSp>
      </p:grpSp>
    </p:spTree>
    <p:extLst>
      <p:ext uri="{BB962C8B-B14F-4D97-AF65-F5344CB8AC3E}">
        <p14:creationId xmlns:p14="http://schemas.microsoft.com/office/powerpoint/2010/main" val="4430667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2"/>
          <p:cNvSpPr txBox="1">
            <a:spLocks noChangeArrowheads="1"/>
          </p:cNvSpPr>
          <p:nvPr/>
        </p:nvSpPr>
        <p:spPr bwMode="auto">
          <a:xfrm>
            <a:off x="3215681" y="1556792"/>
            <a:ext cx="5376599" cy="3744416"/>
          </a:xfrm>
          <a:prstGeom prst="rect">
            <a:avLst/>
          </a:prstGeom>
          <a:noFill/>
          <a:ln w="9525">
            <a:noFill/>
            <a:miter lim="800000"/>
            <a:headEnd/>
            <a:tailEnd/>
          </a:ln>
          <a:extLst/>
        </p:spPr>
        <p:txBody>
          <a:bodyPr vert="horz" wrap="square" lIns="0" tIns="0" rIns="0" bIns="0" numCol="1" anchor="t" anchorCtr="0" compatLnSpc="1">
            <a:prstTxWarp prst="textNoShape">
              <a:avLst/>
            </a:prstTxWarp>
            <a:noAutofit/>
          </a:bodyPr>
          <a:lstStyle>
            <a:lvl1pPr marL="342900" indent="-342900" fontAlgn="base">
              <a:spcBef>
                <a:spcPct val="75000"/>
              </a:spcBef>
              <a:spcAft>
                <a:spcPct val="0"/>
              </a:spcAft>
              <a:buFont typeface="Wingdings" pitchFamily="2" charset="2"/>
              <a:buChar char="§"/>
              <a:defRPr sz="2600">
                <a:solidFill>
                  <a:srgbClr val="000000"/>
                </a:solidFill>
                <a:latin typeface="Calibri" charset="0"/>
                <a:ea typeface="ＭＳ Ｐゴシック" pitchFamily="34" charset="-128"/>
                <a:cs typeface="Verdana"/>
              </a:defRPr>
            </a:lvl1pPr>
            <a:lvl2pPr marL="185738" indent="-184150" fontAlgn="base">
              <a:spcBef>
                <a:spcPct val="40000"/>
              </a:spcBef>
              <a:spcAft>
                <a:spcPct val="0"/>
              </a:spcAft>
              <a:buClr>
                <a:schemeClr val="tx1"/>
              </a:buClr>
              <a:buFont typeface="Times" charset="0"/>
              <a:buChar char="•"/>
              <a:defRPr sz="2000">
                <a:latin typeface="Verdana"/>
                <a:ea typeface="ＭＳ Ｐゴシック" pitchFamily="34" charset="-128"/>
                <a:cs typeface="Verdana"/>
              </a:defRPr>
            </a:lvl2pPr>
            <a:lvl3pPr marL="414338" indent="-227013" fontAlgn="base">
              <a:spcBef>
                <a:spcPct val="20000"/>
              </a:spcBef>
              <a:spcAft>
                <a:spcPct val="0"/>
              </a:spcAft>
              <a:buClr>
                <a:schemeClr val="bg2"/>
              </a:buClr>
              <a:buFont typeface="Neo Sans Intel" pitchFamily="34" charset="0"/>
              <a:buChar char="–"/>
              <a:defRPr>
                <a:latin typeface="Verdana"/>
                <a:ea typeface="ＭＳ Ｐゴシック" pitchFamily="34" charset="-128"/>
                <a:cs typeface="Verdana"/>
              </a:defRPr>
            </a:lvl3pPr>
            <a:lvl4pPr marL="568325" indent="-152400" fontAlgn="base">
              <a:spcBef>
                <a:spcPct val="20000"/>
              </a:spcBef>
              <a:spcAft>
                <a:spcPct val="0"/>
              </a:spcAft>
              <a:buClr>
                <a:schemeClr val="bg2"/>
              </a:buClr>
              <a:buFont typeface="Neo Sans Intel" pitchFamily="34" charset="0"/>
              <a:buChar char="–"/>
              <a:defRPr>
                <a:latin typeface="Verdana"/>
                <a:ea typeface="ＭＳ Ｐゴシック" pitchFamily="34" charset="-128"/>
                <a:cs typeface="Verdana"/>
              </a:defRPr>
            </a:lvl4pPr>
            <a:lvl5pPr marL="762000" indent="-192088" fontAlgn="base">
              <a:spcBef>
                <a:spcPct val="20000"/>
              </a:spcBef>
              <a:spcAft>
                <a:spcPct val="0"/>
              </a:spcAft>
              <a:buClr>
                <a:schemeClr val="bg2"/>
              </a:buClr>
              <a:buChar char="–"/>
              <a:defRPr>
                <a:latin typeface="Verdana"/>
                <a:ea typeface="ＭＳ Ｐゴシック" pitchFamily="34" charset="-128"/>
                <a:cs typeface="Verdana"/>
              </a:defRPr>
            </a:lvl5pPr>
            <a:lvl6pPr marL="1219200" indent="-192088" fontAlgn="base">
              <a:spcBef>
                <a:spcPct val="20000"/>
              </a:spcBef>
              <a:spcAft>
                <a:spcPct val="0"/>
              </a:spcAft>
              <a:buClr>
                <a:schemeClr val="bg2"/>
              </a:buClr>
              <a:buChar char="–"/>
              <a:defRPr sz="1600"/>
            </a:lvl6pPr>
            <a:lvl7pPr marL="1676400" indent="-192088" fontAlgn="base">
              <a:spcBef>
                <a:spcPct val="20000"/>
              </a:spcBef>
              <a:spcAft>
                <a:spcPct val="0"/>
              </a:spcAft>
              <a:buClr>
                <a:schemeClr val="bg2"/>
              </a:buClr>
              <a:buChar char="–"/>
              <a:defRPr sz="1600"/>
            </a:lvl7pPr>
            <a:lvl8pPr marL="2133600" indent="-192088" fontAlgn="base">
              <a:spcBef>
                <a:spcPct val="20000"/>
              </a:spcBef>
              <a:spcAft>
                <a:spcPct val="0"/>
              </a:spcAft>
              <a:buClr>
                <a:schemeClr val="bg2"/>
              </a:buClr>
              <a:buChar char="–"/>
              <a:defRPr sz="1600"/>
            </a:lvl8pPr>
            <a:lvl9pPr marL="2590800" indent="-192088" fontAlgn="base">
              <a:spcBef>
                <a:spcPct val="20000"/>
              </a:spcBef>
              <a:spcAft>
                <a:spcPct val="0"/>
              </a:spcAft>
              <a:buClr>
                <a:schemeClr val="bg2"/>
              </a:buClr>
              <a:buChar char="–"/>
              <a:defRPr sz="1600"/>
            </a:lvl9pPr>
          </a:lstStyle>
          <a:p>
            <a:pPr marL="0" indent="0">
              <a:buNone/>
            </a:pPr>
            <a:r>
              <a:rPr lang="es-AR" sz="2667" dirty="0">
                <a:solidFill>
                  <a:schemeClr val="tx1"/>
                </a:solidFill>
                <a:latin typeface="Calibri" pitchFamily="34" charset="0"/>
                <a:cs typeface="Calibri" pitchFamily="34" charset="0"/>
              </a:rPr>
              <a:t>Las estimaciones basadas en tiempo son más propensas a errores debido a varias razones.</a:t>
            </a:r>
          </a:p>
          <a:p>
            <a:pPr marL="761981">
              <a:spcBef>
                <a:spcPts val="800"/>
              </a:spcBef>
            </a:pPr>
            <a:r>
              <a:rPr lang="es-AR" sz="2133" dirty="0">
                <a:solidFill>
                  <a:schemeClr val="tx1"/>
                </a:solidFill>
                <a:latin typeface="Calibri" pitchFamily="34" charset="0"/>
                <a:cs typeface="Calibri" pitchFamily="34" charset="0"/>
              </a:rPr>
              <a:t>Habilidades</a:t>
            </a:r>
          </a:p>
          <a:p>
            <a:pPr marL="761981">
              <a:spcBef>
                <a:spcPts val="800"/>
              </a:spcBef>
            </a:pPr>
            <a:r>
              <a:rPr lang="es-AR" sz="2133" dirty="0">
                <a:solidFill>
                  <a:schemeClr val="tx1"/>
                </a:solidFill>
                <a:latin typeface="Calibri" pitchFamily="34" charset="0"/>
                <a:cs typeface="Calibri" pitchFamily="34" charset="0"/>
              </a:rPr>
              <a:t>Conocimiento</a:t>
            </a:r>
          </a:p>
          <a:p>
            <a:pPr marL="761981">
              <a:spcBef>
                <a:spcPts val="800"/>
              </a:spcBef>
            </a:pPr>
            <a:r>
              <a:rPr lang="es-AR" sz="2133" dirty="0">
                <a:solidFill>
                  <a:schemeClr val="tx1"/>
                </a:solidFill>
                <a:latin typeface="Calibri" pitchFamily="34" charset="0"/>
                <a:cs typeface="Calibri" pitchFamily="34" charset="0"/>
              </a:rPr>
              <a:t>Asunciones</a:t>
            </a:r>
          </a:p>
          <a:p>
            <a:pPr marL="761981">
              <a:spcBef>
                <a:spcPts val="800"/>
              </a:spcBef>
            </a:pPr>
            <a:r>
              <a:rPr lang="es-AR" sz="2133" dirty="0">
                <a:solidFill>
                  <a:schemeClr val="tx1"/>
                </a:solidFill>
                <a:latin typeface="Calibri" pitchFamily="34" charset="0"/>
                <a:cs typeface="Calibri" pitchFamily="34" charset="0"/>
              </a:rPr>
              <a:t>Experiencia</a:t>
            </a:r>
          </a:p>
          <a:p>
            <a:pPr marL="761981">
              <a:spcBef>
                <a:spcPts val="800"/>
              </a:spcBef>
            </a:pPr>
            <a:r>
              <a:rPr lang="es-AR" sz="2133" dirty="0">
                <a:solidFill>
                  <a:schemeClr val="tx1"/>
                </a:solidFill>
                <a:latin typeface="Calibri" pitchFamily="34" charset="0"/>
                <a:cs typeface="Calibri" pitchFamily="34" charset="0"/>
              </a:rPr>
              <a:t>Familiaridad con los dominios de aplicación/negocio</a:t>
            </a:r>
          </a:p>
        </p:txBody>
      </p:sp>
      <p:sp>
        <p:nvSpPr>
          <p:cNvPr id="2" name="Title 1"/>
          <p:cNvSpPr>
            <a:spLocks noGrp="1"/>
          </p:cNvSpPr>
          <p:nvPr>
            <p:ph type="title"/>
          </p:nvPr>
        </p:nvSpPr>
        <p:spPr>
          <a:xfrm>
            <a:off x="595375" y="800885"/>
            <a:ext cx="10972800" cy="889000"/>
          </a:xfrm>
        </p:spPr>
        <p:txBody>
          <a:bodyPr>
            <a:normAutofit/>
          </a:bodyPr>
          <a:lstStyle/>
          <a:p>
            <a:r>
              <a:rPr lang="es-AR" sz="3600" dirty="0"/>
              <a:t>Tamaño Vs. Esfuerzo</a:t>
            </a:r>
          </a:p>
        </p:txBody>
      </p:sp>
      <p:sp>
        <p:nvSpPr>
          <p:cNvPr id="4" name="Title 1"/>
          <p:cNvSpPr txBox="1">
            <a:spLocks/>
          </p:cNvSpPr>
          <p:nvPr/>
        </p:nvSpPr>
        <p:spPr bwMode="auto">
          <a:xfrm>
            <a:off x="1308016" y="5218642"/>
            <a:ext cx="9448800" cy="1625600"/>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lvl1pPr algn="l" rtl="0" eaLnBrk="1" fontAlgn="base" hangingPunct="1">
              <a:lnSpc>
                <a:spcPts val="2600"/>
              </a:lnSpc>
              <a:spcBef>
                <a:spcPct val="0"/>
              </a:spcBef>
              <a:spcAft>
                <a:spcPct val="0"/>
              </a:spcAft>
              <a:defRPr sz="2600" b="1">
                <a:solidFill>
                  <a:schemeClr val="accent1"/>
                </a:solidFill>
                <a:latin typeface="Verdana"/>
                <a:ea typeface="ＭＳ Ｐゴシック" pitchFamily="34" charset="-128"/>
                <a:cs typeface="Verdana"/>
              </a:defRPr>
            </a:lvl1pPr>
            <a:lvl2pPr algn="l" rtl="0" eaLnBrk="1" fontAlgn="base" hangingPunct="1">
              <a:lnSpc>
                <a:spcPts val="2600"/>
              </a:lnSpc>
              <a:spcBef>
                <a:spcPct val="0"/>
              </a:spcBef>
              <a:spcAft>
                <a:spcPct val="0"/>
              </a:spcAft>
              <a:defRPr sz="2600" b="1">
                <a:solidFill>
                  <a:schemeClr val="accent1"/>
                </a:solidFill>
                <a:latin typeface="Verdana" pitchFamily="34" charset="0"/>
                <a:ea typeface="ＭＳ Ｐゴシック" pitchFamily="34" charset="-128"/>
                <a:cs typeface="Arial" pitchFamily="34" charset="0"/>
              </a:defRPr>
            </a:lvl2pPr>
            <a:lvl3pPr algn="l" rtl="0" eaLnBrk="1" fontAlgn="base" hangingPunct="1">
              <a:lnSpc>
                <a:spcPts val="2600"/>
              </a:lnSpc>
              <a:spcBef>
                <a:spcPct val="0"/>
              </a:spcBef>
              <a:spcAft>
                <a:spcPct val="0"/>
              </a:spcAft>
              <a:defRPr sz="2600" b="1">
                <a:solidFill>
                  <a:schemeClr val="accent1"/>
                </a:solidFill>
                <a:latin typeface="Verdana" pitchFamily="34" charset="0"/>
                <a:ea typeface="ＭＳ Ｐゴシック" pitchFamily="34" charset="-128"/>
                <a:cs typeface="Arial" pitchFamily="34" charset="0"/>
              </a:defRPr>
            </a:lvl3pPr>
            <a:lvl4pPr algn="l" rtl="0" eaLnBrk="1" fontAlgn="base" hangingPunct="1">
              <a:lnSpc>
                <a:spcPts val="2600"/>
              </a:lnSpc>
              <a:spcBef>
                <a:spcPct val="0"/>
              </a:spcBef>
              <a:spcAft>
                <a:spcPct val="0"/>
              </a:spcAft>
              <a:defRPr sz="2600" b="1">
                <a:solidFill>
                  <a:schemeClr val="accent1"/>
                </a:solidFill>
                <a:latin typeface="Verdana" pitchFamily="34" charset="0"/>
                <a:ea typeface="ＭＳ Ｐゴシック" pitchFamily="34" charset="-128"/>
                <a:cs typeface="Arial" pitchFamily="34" charset="0"/>
              </a:defRPr>
            </a:lvl4pPr>
            <a:lvl5pPr algn="l" rtl="0" eaLnBrk="1" fontAlgn="base" hangingPunct="1">
              <a:lnSpc>
                <a:spcPts val="2600"/>
              </a:lnSpc>
              <a:spcBef>
                <a:spcPct val="0"/>
              </a:spcBef>
              <a:spcAft>
                <a:spcPct val="0"/>
              </a:spcAft>
              <a:defRPr sz="2600" b="1">
                <a:solidFill>
                  <a:schemeClr val="accent1"/>
                </a:solidFill>
                <a:latin typeface="Verdana" pitchFamily="34" charset="0"/>
                <a:ea typeface="ＭＳ Ｐゴシック" pitchFamily="34" charset="-128"/>
                <a:cs typeface="Arial" pitchFamily="34" charset="0"/>
              </a:defRPr>
            </a:lvl5pPr>
            <a:lvl6pPr marL="457200" algn="l" rtl="0" eaLnBrk="1" fontAlgn="base" hangingPunct="1">
              <a:lnSpc>
                <a:spcPts val="2600"/>
              </a:lnSpc>
              <a:spcBef>
                <a:spcPct val="0"/>
              </a:spcBef>
              <a:spcAft>
                <a:spcPct val="0"/>
              </a:spcAft>
              <a:defRPr sz="2400">
                <a:solidFill>
                  <a:schemeClr val="hlink"/>
                </a:solidFill>
                <a:latin typeface="Neo Sans Intel Medium" pitchFamily="34" charset="0"/>
                <a:cs typeface="Arial" pitchFamily="34" charset="0"/>
              </a:defRPr>
            </a:lvl6pPr>
            <a:lvl7pPr marL="914400" algn="l" rtl="0" eaLnBrk="1" fontAlgn="base" hangingPunct="1">
              <a:lnSpc>
                <a:spcPts val="2600"/>
              </a:lnSpc>
              <a:spcBef>
                <a:spcPct val="0"/>
              </a:spcBef>
              <a:spcAft>
                <a:spcPct val="0"/>
              </a:spcAft>
              <a:defRPr sz="2400">
                <a:solidFill>
                  <a:schemeClr val="hlink"/>
                </a:solidFill>
                <a:latin typeface="Neo Sans Intel Medium" pitchFamily="34" charset="0"/>
                <a:cs typeface="Arial" pitchFamily="34" charset="0"/>
              </a:defRPr>
            </a:lvl7pPr>
            <a:lvl8pPr marL="1371600" algn="l" rtl="0" eaLnBrk="1" fontAlgn="base" hangingPunct="1">
              <a:lnSpc>
                <a:spcPts val="2600"/>
              </a:lnSpc>
              <a:spcBef>
                <a:spcPct val="0"/>
              </a:spcBef>
              <a:spcAft>
                <a:spcPct val="0"/>
              </a:spcAft>
              <a:defRPr sz="2400">
                <a:solidFill>
                  <a:schemeClr val="hlink"/>
                </a:solidFill>
                <a:latin typeface="Neo Sans Intel Medium" pitchFamily="34" charset="0"/>
                <a:cs typeface="Arial" pitchFamily="34" charset="0"/>
              </a:defRPr>
            </a:lvl8pPr>
            <a:lvl9pPr marL="1828800" algn="l" rtl="0" eaLnBrk="1" fontAlgn="base" hangingPunct="1">
              <a:lnSpc>
                <a:spcPts val="2600"/>
              </a:lnSpc>
              <a:spcBef>
                <a:spcPct val="0"/>
              </a:spcBef>
              <a:spcAft>
                <a:spcPct val="0"/>
              </a:spcAft>
              <a:defRPr sz="2400">
                <a:solidFill>
                  <a:schemeClr val="hlink"/>
                </a:solidFill>
                <a:latin typeface="Neo Sans Intel Medium" pitchFamily="34" charset="0"/>
                <a:cs typeface="Arial" pitchFamily="34" charset="0"/>
              </a:defRPr>
            </a:lvl9pPr>
          </a:lstStyle>
          <a:p>
            <a:pPr algn="ctr">
              <a:lnSpc>
                <a:spcPct val="100000"/>
              </a:lnSpc>
            </a:pPr>
            <a:r>
              <a:rPr lang="es-AR" sz="6400" dirty="0">
                <a:solidFill>
                  <a:schemeClr val="tx1"/>
                </a:solidFill>
                <a:latin typeface="Calibri" pitchFamily="34" charset="0"/>
                <a:cs typeface="Calibri" pitchFamily="34" charset="0"/>
              </a:rPr>
              <a:t>Tamaño </a:t>
            </a:r>
            <a:r>
              <a:rPr lang="es-AR" sz="6400" i="1" u="sng" dirty="0">
                <a:solidFill>
                  <a:schemeClr val="tx1"/>
                </a:solidFill>
                <a:latin typeface="Calibri" pitchFamily="34" charset="0"/>
                <a:cs typeface="Calibri" pitchFamily="34" charset="0"/>
              </a:rPr>
              <a:t>NO ES</a:t>
            </a:r>
            <a:r>
              <a:rPr lang="es-AR" sz="6400" i="1" dirty="0">
                <a:solidFill>
                  <a:schemeClr val="tx1"/>
                </a:solidFill>
                <a:latin typeface="Calibri" pitchFamily="34" charset="0"/>
                <a:cs typeface="Calibri" pitchFamily="34" charset="0"/>
              </a:rPr>
              <a:t> </a:t>
            </a:r>
            <a:r>
              <a:rPr lang="es-AR" sz="6400" dirty="0">
                <a:solidFill>
                  <a:schemeClr val="tx1"/>
                </a:solidFill>
                <a:latin typeface="Calibri" pitchFamily="34" charset="0"/>
                <a:cs typeface="Calibri" pitchFamily="34" charset="0"/>
              </a:rPr>
              <a:t>esfuerzo</a:t>
            </a:r>
          </a:p>
        </p:txBody>
      </p:sp>
      <p:pic>
        <p:nvPicPr>
          <p:cNvPr id="5" name="Content Placeholder 6" descr="usainboltsprinting.jpg"/>
          <p:cNvPicPr>
            <a:picLocks noGrp="1" noChangeAspect="1"/>
          </p:cNvPicPr>
          <p:nvPr/>
        </p:nvPicPr>
        <p:blipFill>
          <a:blip r:embed="rId3" cstate="print"/>
          <a:stretch>
            <a:fillRect/>
          </a:stretch>
        </p:blipFill>
        <p:spPr>
          <a:xfrm>
            <a:off x="8803501" y="1844825"/>
            <a:ext cx="2909123" cy="3168351"/>
          </a:xfrm>
          <a:prstGeom prst="rect">
            <a:avLst/>
          </a:prstGeom>
        </p:spPr>
      </p:pic>
      <p:pic>
        <p:nvPicPr>
          <p:cNvPr id="6" name="Content Placeholder 5" descr="BoyRunning.JPG"/>
          <p:cNvPicPr>
            <a:picLocks noGrp="1" noChangeAspect="1"/>
          </p:cNvPicPr>
          <p:nvPr/>
        </p:nvPicPr>
        <p:blipFill>
          <a:blip r:embed="rId4" cstate="print"/>
          <a:stretch>
            <a:fillRect/>
          </a:stretch>
        </p:blipFill>
        <p:spPr>
          <a:xfrm>
            <a:off x="613500" y="1700808"/>
            <a:ext cx="2314149" cy="2976331"/>
          </a:xfrm>
          <a:prstGeom prst="rect">
            <a:avLst/>
          </a:prstGeom>
        </p:spPr>
      </p:pic>
      <p:sp>
        <p:nvSpPr>
          <p:cNvPr id="7" name="3 Marcador de número de diapositiva"/>
          <p:cNvSpPr>
            <a:spLocks noGrp="1"/>
          </p:cNvSpPr>
          <p:nvPr>
            <p:ph type="sldNum" sz="quarter" idx="12"/>
          </p:nvPr>
        </p:nvSpPr>
        <p:spPr>
          <a:xfrm>
            <a:off x="11582400" y="6400800"/>
            <a:ext cx="609600" cy="457200"/>
          </a:xfrm>
        </p:spPr>
        <p:txBody>
          <a:bodyPr/>
          <a:lstStyle/>
          <a:p>
            <a:pPr>
              <a:defRPr/>
            </a:pPr>
            <a:fld id="{E7097997-5B56-469E-8609-A301CEDB3BBA}" type="slidenum">
              <a:rPr lang="en-US" smtClean="0"/>
              <a:pPr>
                <a:defRPr/>
              </a:pPr>
              <a:t>67</a:t>
            </a:fld>
            <a:endParaRPr lang="en-US" dirty="0"/>
          </a:p>
        </p:txBody>
      </p:sp>
    </p:spTree>
    <p:extLst>
      <p:ext uri="{BB962C8B-B14F-4D97-AF65-F5344CB8AC3E}">
        <p14:creationId xmlns:p14="http://schemas.microsoft.com/office/powerpoint/2010/main" val="7144427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28448" y="908720"/>
            <a:ext cx="1878673" cy="5735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8216" y="989856"/>
            <a:ext cx="10363200" cy="1143000"/>
          </a:xfrm>
        </p:spPr>
        <p:txBody>
          <a:bodyPr>
            <a:normAutofit/>
          </a:bodyPr>
          <a:lstStyle/>
          <a:p>
            <a:r>
              <a:rPr lang="es-AR" sz="3600" dirty="0"/>
              <a:t>¿Y qué hacemos con el tamaño!???</a:t>
            </a:r>
          </a:p>
        </p:txBody>
      </p:sp>
      <p:sp>
        <p:nvSpPr>
          <p:cNvPr id="3" name="Content Placeholder 2"/>
          <p:cNvSpPr>
            <a:spLocks noGrp="1"/>
          </p:cNvSpPr>
          <p:nvPr>
            <p:ph idx="1"/>
          </p:nvPr>
        </p:nvSpPr>
        <p:spPr>
          <a:xfrm>
            <a:off x="607485" y="1769281"/>
            <a:ext cx="9106141" cy="3117509"/>
          </a:xfrm>
        </p:spPr>
        <p:txBody>
          <a:bodyPr>
            <a:noAutofit/>
          </a:bodyPr>
          <a:lstStyle/>
          <a:p>
            <a:pPr marL="457189" indent="-457189">
              <a:buFont typeface="Wingdings" pitchFamily="2" charset="2"/>
              <a:buChar char="§"/>
            </a:pPr>
            <a:r>
              <a:rPr lang="es-AR" sz="2800" dirty="0">
                <a:latin typeface="Calibri" pitchFamily="34" charset="0"/>
                <a:cs typeface="Calibri" pitchFamily="34" charset="0"/>
              </a:rPr>
              <a:t>Tamaño por números: 1 a 10</a:t>
            </a:r>
          </a:p>
          <a:p>
            <a:pPr marL="457189" indent="-457189">
              <a:buFont typeface="Wingdings" pitchFamily="2" charset="2"/>
              <a:buChar char="§"/>
            </a:pPr>
            <a:r>
              <a:rPr lang="es-AR" sz="2800" dirty="0">
                <a:latin typeface="Calibri" pitchFamily="34" charset="0"/>
                <a:cs typeface="Calibri" pitchFamily="34" charset="0"/>
              </a:rPr>
              <a:t>Talles de remeras: S, M, L, XL, XXL</a:t>
            </a:r>
          </a:p>
          <a:p>
            <a:pPr marL="457189" indent="-457189">
              <a:buFont typeface="Wingdings" pitchFamily="2" charset="2"/>
              <a:buChar char="§"/>
            </a:pPr>
            <a:r>
              <a:rPr lang="es-AR" sz="2800" dirty="0">
                <a:latin typeface="Calibri" pitchFamily="34" charset="0"/>
                <a:cs typeface="Calibri" pitchFamily="34" charset="0"/>
              </a:rPr>
              <a:t>Serie 2</a:t>
            </a:r>
            <a:r>
              <a:rPr lang="es-AR" sz="2800" baseline="30000" dirty="0">
                <a:latin typeface="Calibri" pitchFamily="34" charset="0"/>
                <a:cs typeface="Calibri" pitchFamily="34" charset="0"/>
              </a:rPr>
              <a:t>n</a:t>
            </a:r>
            <a:r>
              <a:rPr lang="es-AR" sz="2800" dirty="0">
                <a:latin typeface="Calibri" pitchFamily="34" charset="0"/>
                <a:cs typeface="Calibri" pitchFamily="34" charset="0"/>
              </a:rPr>
              <a:t> : 1, 2,4, 8, 16, 32, 64, etc.</a:t>
            </a:r>
          </a:p>
          <a:p>
            <a:pPr marL="457189" indent="-457189">
              <a:buFont typeface="Wingdings" pitchFamily="2" charset="2"/>
              <a:buChar char="§"/>
            </a:pPr>
            <a:r>
              <a:rPr lang="es-AR" sz="2800" dirty="0">
                <a:latin typeface="Calibri" pitchFamily="34" charset="0"/>
                <a:cs typeface="Calibri" pitchFamily="34" charset="0"/>
              </a:rPr>
              <a:t>Fibonacci: 0, 1, 1, 2, 3, 5, 8, 13, 21, 34, 55, 89, etc.</a:t>
            </a:r>
          </a:p>
        </p:txBody>
      </p:sp>
      <p:pic>
        <p:nvPicPr>
          <p:cNvPr id="6" name="Imagen 5"/>
          <p:cNvPicPr>
            <a:picLocks noChangeAspect="1"/>
          </p:cNvPicPr>
          <p:nvPr/>
        </p:nvPicPr>
        <p:blipFill rotWithShape="1">
          <a:blip r:embed="rId4"/>
          <a:srcRect l="2719" t="8760" r="3698" b="3636"/>
          <a:stretch/>
        </p:blipFill>
        <p:spPr>
          <a:xfrm>
            <a:off x="3058135" y="4446411"/>
            <a:ext cx="4661941" cy="1948722"/>
          </a:xfrm>
          <a:prstGeom prst="rect">
            <a:avLst/>
          </a:prstGeom>
        </p:spPr>
      </p:pic>
    </p:spTree>
    <p:extLst>
      <p:ext uri="{BB962C8B-B14F-4D97-AF65-F5344CB8AC3E}">
        <p14:creationId xmlns:p14="http://schemas.microsoft.com/office/powerpoint/2010/main" val="16918874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http://people10.com/blog/wp-content/uploads/2012/02/agile-transformation-sizing-9.jpg"/>
          <p:cNvPicPr>
            <a:picLocks noChangeAspect="1" noChangeArrowheads="1"/>
          </p:cNvPicPr>
          <p:nvPr/>
        </p:nvPicPr>
        <p:blipFill rotWithShape="1">
          <a:blip r:embed="rId3">
            <a:extLst>
              <a:ext uri="{28A0092B-C50C-407E-A947-70E740481C1C}">
                <a14:useLocalDpi xmlns:a14="http://schemas.microsoft.com/office/drawing/2010/main" val="0"/>
              </a:ext>
            </a:extLst>
          </a:blip>
          <a:srcRect t="13119"/>
          <a:stretch/>
        </p:blipFill>
        <p:spPr bwMode="auto">
          <a:xfrm>
            <a:off x="6324881" y="2283890"/>
            <a:ext cx="5816881" cy="326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3681" y="883805"/>
            <a:ext cx="11582400" cy="1143000"/>
          </a:xfrm>
        </p:spPr>
        <p:txBody>
          <a:bodyPr>
            <a:noAutofit/>
          </a:bodyPr>
          <a:lstStyle/>
          <a:p>
            <a:pPr>
              <a:defRPr/>
            </a:pPr>
            <a:r>
              <a:rPr lang="es-AR" sz="3733" dirty="0"/>
              <a:t>Estimación con Story Points </a:t>
            </a:r>
            <a:r>
              <a:rPr lang="es-AR" sz="2800" dirty="0"/>
              <a:t>(Puntos de Historia)</a:t>
            </a:r>
            <a:br>
              <a:rPr lang="es-AR" sz="3733" dirty="0"/>
            </a:br>
            <a:r>
              <a:rPr lang="es-AR" sz="3733" dirty="0"/>
              <a:t> </a:t>
            </a:r>
          </a:p>
        </p:txBody>
      </p:sp>
      <p:sp>
        <p:nvSpPr>
          <p:cNvPr id="113668" name="Content Placeholder 2"/>
          <p:cNvSpPr>
            <a:spLocks noGrp="1"/>
          </p:cNvSpPr>
          <p:nvPr>
            <p:ph idx="1"/>
          </p:nvPr>
        </p:nvSpPr>
        <p:spPr>
          <a:xfrm>
            <a:off x="191344" y="1844824"/>
            <a:ext cx="5925486" cy="4145263"/>
          </a:xfrm>
        </p:spPr>
        <p:txBody>
          <a:bodyPr vert="horz" lIns="0" tIns="0" rIns="0" bIns="0" rtlCol="0">
            <a:normAutofit fontScale="92500"/>
          </a:bodyPr>
          <a:lstStyle/>
          <a:p>
            <a:pPr marL="457189" indent="-457189">
              <a:buFont typeface="Wingdings" panose="05000000000000000000" pitchFamily="2" charset="2"/>
              <a:buChar char="§"/>
            </a:pPr>
            <a:r>
              <a:rPr lang="es-AR" sz="3200" dirty="0"/>
              <a:t>Es</a:t>
            </a:r>
            <a:r>
              <a:rPr lang="es-AR" sz="2800" dirty="0"/>
              <a:t> una unidad de medida </a:t>
            </a:r>
            <a:r>
              <a:rPr lang="es-AR" sz="2800" b="1" i="1" dirty="0"/>
              <a:t>específica (del equipo) de: complejidad, riesgo y esfuerzo,  </a:t>
            </a:r>
            <a:r>
              <a:rPr lang="es-AR" sz="2800" dirty="0"/>
              <a:t>es lo que  “el kilo” a la unidad de nuestro sistema de medición de peso</a:t>
            </a:r>
          </a:p>
          <a:p>
            <a:pPr marL="457189" indent="-457189">
              <a:buFont typeface="Wingdings" panose="05000000000000000000" pitchFamily="2" charset="2"/>
              <a:buChar char="§"/>
            </a:pPr>
            <a:r>
              <a:rPr lang="es-AR" sz="2800" dirty="0"/>
              <a:t>Story </a:t>
            </a:r>
            <a:r>
              <a:rPr lang="es-AR" sz="2800" dirty="0" err="1"/>
              <a:t>point</a:t>
            </a:r>
            <a:r>
              <a:rPr lang="es-AR" sz="2800" dirty="0"/>
              <a:t> da idea del “peso” de cada historia y decide cuán grande (compleja) es.</a:t>
            </a:r>
          </a:p>
          <a:p>
            <a:pPr marL="457189" indent="-457189">
              <a:buFont typeface="Wingdings" panose="05000000000000000000" pitchFamily="2" charset="2"/>
              <a:buChar char="§"/>
            </a:pPr>
            <a:r>
              <a:rPr lang="es-AR" sz="2800" dirty="0"/>
              <a:t>La complejidad de una historia tiende a </a:t>
            </a:r>
          </a:p>
          <a:p>
            <a:pPr marL="364058" lvl="1" indent="0">
              <a:spcBef>
                <a:spcPts val="800"/>
              </a:spcBef>
              <a:buNone/>
            </a:pPr>
            <a:r>
              <a:rPr lang="es-AR" sz="2800" dirty="0"/>
              <a:t>Incrementarse exponencialmente.</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3905" y="2816073"/>
            <a:ext cx="4008967"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784618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8" name="Picture 44" descr="http://i01.i.aliimg.com/img/pb/007/481/399/399481007_7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404" y="1181039"/>
            <a:ext cx="3760337" cy="282025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images.apple.com/product-red/images/her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2941" y="-3590429"/>
            <a:ext cx="5452076" cy="33978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s-AR" dirty="0"/>
              <a:t>¿Y dónde encontramos software?</a:t>
            </a:r>
            <a:endParaRPr lang="en-US" dirty="0"/>
          </a:p>
        </p:txBody>
      </p:sp>
      <p:pic>
        <p:nvPicPr>
          <p:cNvPr id="1034" name="Picture 10" descr="http://startupmeme.com/wp-content/uploads/2008/12/blue-ray-thumb.jpg"/>
          <p:cNvPicPr>
            <a:picLocks noGrp="1" noChangeAspect="1" noChangeArrowheads="1"/>
          </p:cNvPicPr>
          <p:nvPr>
            <p:ph idx="1"/>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07423" y="6183742"/>
            <a:ext cx="1979348" cy="197934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3D4FDB8-77AE-4BF2-9137-F1510AAFEBF7}" type="slidenum">
              <a:rPr lang="es-AR" smtClean="0"/>
              <a:pPr/>
              <a:t>7</a:t>
            </a:fld>
            <a:endParaRPr lang="es-AR" dirty="0"/>
          </a:p>
        </p:txBody>
      </p:sp>
      <p:sp>
        <p:nvSpPr>
          <p:cNvPr id="6" name="AutoShape 4" descr="data:image/jpeg;base64,/9j/4AAQSkZJRgABAQAAAQABAAD/2wCEAAkGBxQSEhAUEhQUFBQVFxQVFRQUFRQUFRUUFBcWFxcXFRYYHiggGBolGxUUITEjJikrLjIuFx8zODMsOCgtLisBCgoKDg0OGxAQGy0lICQ3LDM3Nzc3Lyw3MTY3LywsNTA0NCssLTQsLCsvKyw0LSwsLSwsLC8sLCwsLCwsLCwsLP/AABEIAOEA4QMBIgACEQEDEQH/xAAcAAEBAAIDAQEAAAAAAAAAAAAABwUGAQMEAgj/xABUEAABAwIDAgYKDAsGBgMAAAABAAIDBBEFEiEGMQcTIkFRdBQyNUJUYXGBkbMWFyNSc5KTobGywdEVJTM0NlNilbTS4iZylMTh8CREgoOjpENj1P/EABoBAQADAQEBAAAAAAAAAAAAAAABAwQFAgb/xAAmEQEAAgICAgEDBQEAAAAAAAAAAQIDEQQSITFBBRMiFDNRgcEj/9oADAMBAAIRAxEAPwC4oiICIiAiIgIi0rhG21bQR5W/lni4/ZBvr5dD6PJcNlxTG4KcXmkazxE6+garEnbmm70TSf3Inuv5CpM+rfC1tTiM3Y5lBdFCyNs9bKPfe63bC09LvmXX7aELdG01Q8dMlUGOPlETAB5kFZ9nMXg9Z8h/Uns5i8HrPkf6lJDwpReBy/4+cfQF8O4T4vA5f3hUfcgr3s5i8HrPkf6k9nUXg9Z8j/Uo/wC2bF4HL+8an7kPCZF4FL+8an7kFg9nUXg9X8j/AFJ7OovB6z5H+pR72zIvApv3jU/cuRwmReBzfvGp+5BYPZzF4PWfI/1Ln2cxeD1nyP8AUo+OEyHwOb941P3LkcJkPgc/7wqPuQV72dQ88FWPGYdPrLIYbtVSznKyVuf3juS7yaqLRcJ0A/5WpHkrpHH0OFlkIcdpsS9zgmdHUH8nDXsjyvPvYqmEBzHHmuSfEUFzRS/g72zkE5oKwOZKCWs4ztmuH/xk98CO1P8AoqggIiICIiAiIgIiICIiAiIgIiIOCowGsrcaqZZ+VDSB0hadR7kLi48gZ6FZyoTs+88VtA/vjS1Jv/2kExx3GJKyomqJSS6Rxdr3re9YPEBYeZeG6+AuUH1dLr4XKD6ul0jtcX3X18nkWU4mm8I/9Z/8yDF3TMspxFN4R/60n3rwVjWB3ubs7bDlZSy5/uk3QdV0uvlEH1dM3+x9i+UQU7FK51VhtDiN/wDiqeQ08sg3vMRzRud48tvOVfcKqxNDDKN0jGP+M0H7V+e9lG5sAxAHmqgR54owrhsIfxdh/V4PqNQZ5ERAREQEREBERAREQEREBERBwVCMGFodoB0UtV6tXcqE4V+S2h6tVerCCPrm6yOCYaJyOMnp4Gc7pJG5/wDpZmud3PYL7iwkODLVFNmcRZpcb6i4Fhz7x5bBBi7pdZiTBALg1NKHAkHlmwAsNee982lubxrywR05pnyOlImabCPLvJ7Ww75pAN3XGW243bmDw3XC6xPruFvP96zFRh8TbWqI3flNwb3gcW6cZoHZbeU89xcMYuFmYsKiL5QamENa5oabjlgtuSOUNxc0c/f68nXEYgRHI9rHNkaDo8d8OnQn6UHF1xddPZB6B8/3p2QegfP96DuuuV0dkHoHz/etmxHBYI4DI2rie+wPFgOuSebo8X+mqDatkO4OI9ZHqo1b9gu5uHdWg9W1RDZLuBiPjqW+pjVw2E7nYf1aD1bUGdREQEREBERAREQEREBERAREQcFQvDR7ltD1aq9WFdCoXhp9x2h6vVfUCCL00D5HNZG0ve42a1ou4k8wA3rY/a+xHwV3x4v5l5dhqni66B/vc59Mbx9q/QlBVQMY11QZC5zWvAbo0h7S5obY3cdAL7ruAVV8nW2lN8vW3WEWwzg7kIf2ZM2kcA5zWFrZXOawXc42eAB5CTodLC61qTAZuyX0zG8ZI0kDJqHNtcPBO5pBBubbwrJwgxMaOPhddvurOLma8kOYwXy8W9rsj2luj7gixtrrp/BJhj8Qraovmcx5iMjnhocSS9otbQAa7h0BK3mdtWO2G8RG5iflrPsHrv1H/kh/nXixXZ2ppmh00TmNJtmu1zb9BLSbedXbGKYUsro31U7uLayWZ7KWJ7YI3uLWvlcTe12ndcgNvayx3Ctso6HDp53VBky8UMvFtYDmlaL8k/tXXqJtv0utjwRE6si2D4JUVbnNp4nSFou61gGg7ruJAF9ba8xWX9r3EfBXfHi/mW48C04EczSO2lGvkZuW2S7fNbW9iljcoIZv5XKA1A6Bf0X6F4z54xTFdbnW/wCmfHSb718eEKxnA6ikc1tRE6MuBLb2IcBvs4XBtpfyhevAtka2ta59NTyStabFwsG36A5xAJ8Q6Qt+4aZwY4WjUCS9+i7DovbsxtS+hwGN8QBkzyNZfcHPlfynDnsLnzBXRNbRFq+p8q4mflo/tY4r4HJ8aL+Za9i+EzUshiqI3RSCxLXCxsdxHMR4xoqH7N8RpJWSuqzVxckvGVpicD27GOA0cN1xYeULq4casS1FI4fqSPHbOSPpUzGkxO3p2T/R+v6y31MSuOwvc7D+rweraoZst+j9f1pvqY1dNh+52H9Xg9W1QlnEREBERAREQEREBERAREQEREHBUMw8e47RfAVX1AroVCsOPuO0PV6r6gQSfZqVramIvIa3UEndq0gXPlVrwjaw08LYwyGRwOj5C02YO1aLWJtrqTpey/P69tFWNY0tfEyQEg66Ec3bDW3ivZZ8uCb27Vtplzca179621Pr+VP2sxfjWSSSujbyXhrGZWtBcD2rRvJNtdT6F4eAPFoaevlE8jY+NhLGOeQ1peHsdludASAbeRTerkD3FzWBgNrNGoFgB9l/OlHKGPDi0OAvyTa2oI5wRpe+oI03KcGGccTudzKePx5xRO7bmX6O28wxlZK/iZaYCeFsMkwrjEWhryfdIW3bMAHEt1GpsdF1cNeOU34KkhbPE6SR0QjY17XuIZIxzjZp0ADd/kUE/CMXgzObvnX3a7vHqujEKpj7ZImx7ycpJvfd5LeJXtKi8D00boauHj44Zi5rmGQtAykWLmhxAc4WOl+cLd3YdHxshE1PI9jGua58sTC8uL+SZBfLbLbQHeDZfnukmDHtcWh4HeuF2nyhZD8JRWN6aO5vchxHNYWHN5lVmwY82u8ejHa+O0zS2tt/4Ya2Mw00YLOMzl5Y2RkrgwMtd7mEtbcnQdAv4hjtmKqGWgFPI5uhdmaSA4EuLmuF/KPQVoNS8Oc4tbkBNw0EkDxXK7aCoazNmjDwRbW2moOlwfJ0+NW/GoREaUOloo2hrJKnjImuLxEcjW5zzmx18d7+ULXuETEWzTR5XB2RliQQQCXE2uFh/wAIw+DM5u/fu1WOlN3EgZQSSBvsDuF1MzsiNKhsr+j9f1pvqI1dNiO59B1eD1bVDNlP0fr+st9RGrnsR3PoOrweraoSzaIiAiIgIiICIiAiIgIiICIiAVCaA+47Q9XqvqtV2KhFD+S2h6vV/Q1BNuDzDoqjEaWKduaJznl7bkZgyN7wLjWxLQqhh2J4c9zS7DKPJIyZ7GsjYZW8S1z7SDmJy23DUhS7g/lyYhTO6OM9U8LfsPx5ok4xkUfGyNlMrWRtbJGWXID3AXOYj/ZUSmHbM6grIKuPsKmieKaWoilpg0OjdEAQ1+Vx1u4aG246LSuDWhglqXmoYJGsjLmsdq0uLgASOewJ0K2qHF2cVVNjbEOMp5XSGKMMyOsQGPIaLnV3Tu861Hg9beaXk5iIxoSQO2G+28eJX8WsXyVrKnkW6Y7SqzMNoHEBtHTEmwAEMZJJ6NFq/CJhlH2HI+GCOKSMsIdE0M0c5rXBwGhHK5+cBZN8kx32zWtnDGtdYgB3agA3AtcjS5ta6wu3EsrqSbPbUx3cBlLsr+SCG2ba7yd2ul72C6+fiRXHM9Y9OXh5cWyRXs54GsFopY6mWriEzg9sbGvAcxoIzE5SbE+ndpzrcMUp6BkhZHh9IRkDsz4mDXlXFwbHtfnWr8EdW+OgrzG4McJA4OIBALWA6g+IFUJkjJ4oxURskIy/lGMIJAF3NabhoOpXy9e0cmZvP469O/8AjGPcR5SrhNoKXseCeCnZTycdJC5sQtG9jRcOte1wQ4XFl6+D3DaU0rHSQRzSyOdcyND7WcWta0O0A0+dZPhsmBo6NosA2WwA0AHFkWA5lgNiontp4JGcznG3MbPK6fExzk7dfep1/jDy80Y4ibeI3G2/VOztIxubsakdbUgQs0HPYka/MpRwkUUEc8bqdgja9l3Mbo0OBIu0c1xbQaKq4riT5ICGQ5C4AOcZGOADh3rQb3Ivv8fQpJt1AWSQ3vqwnX+8qOFTkX4t8nIr1mJiIe8ubB9+tMNt7idts2U/R+u6yPURq57E9z6Dq8Hq2qF7Ln+z1d1r/Lxq6bE9z6Dq8Hq2qFrNoiICIiAiIgIiICIiAiIgIiIBUKoR7htAf/oq/oCuhUNovzbH/gav7EEawp5EsZD+LIPb+9/3u101W0jGptLVUGtr8ht7a77bzpu8i1GlgzuDQbX5zzLL/gJn64/Jj+dRM6TFZn09uKYpK6J4NVEQRymsaA51xuuPNdYXB8VlppOMhdldYtOgIc02Ja4HeNB6F31WDhrSWyZiNbFuW4HjzFePD6PjXWvlAFybXt5lMW+YRavxLefZbUA6VVNlNr+5AdN9ATew+n06/tJtLUTNEUkrHR6OIiaGtLv2ukhZyh4KqqVjXi7Q7tQ8Rsc7TNo10gO7XWy1vHdnH0uYPLg5hAcxzMjhfcd5uNR6VZOW8xqZlVXBirMTFY8OrZ/aKejc4wPDc1swc0OabbjY84udVuMu19T3tZSkXAuYmtOpHNr/ALC1jZbZZ9ZmdmyRtOUuyhxLrXsAXNGg33I3jetl9rJvhMnyEX/6FT1je9LdtQx7aKerLePfmDb5WtAa0X3mw3nTeVkdldoJYWSMbOyNo5TWysDxc78p3jcF5dqNmX0bhyi9jtA8gN110IDnAbjz8ywKsraazus6eb0reNWjcKGdrqi1uyqXfoOL00HzHRadjuJyVErnyvDyOSC0BrcoJtlHMOfzrGrlTbJe0amXimDHSd1rESp+zh/s9Wda/wAvGrzsV3PoOrweraoHs/8Ao/V9a/y0avexPc+g6vB6tq8LWbREQEREBERAREQEREBERAREQcFQ2h/Nce+Bq/sVyKhtD+aY78DV/SEE54MaCOfE6SKVuaN3G5mnntDI4fOAr5BsFh5AvTt+f71+ddi8bFDW09S5pe2NzszRa5a9jmG19LgOv5lcKfhaosjfc6uxBIIgFiASDY5tbHRc7m0zTeJpvSysxEPdtFsLQMpKt7adocyCZzTc6ObG4g7+kKH8GYa7EaRkgaWvkaCHbi4AuY0+V4aPOqbtZwu0j6WoihjnMssb42iRjWNbxjS0uJzX0udAFDYZS0gtJaQQQ4GxBBuCCNxuruHW8Vnu82nb9cSxTgxuhEczSLuEj8pvYjMJQx2YWJGreYa66Szh8IDKQkMEr+NY7K7PZjDG618rdAXaad+V5MO4Y62OJgmphK+2kvLj4wZbAvaGkHmPJyqe7WbRT1s5lqXcsDIGAFrY2jvWg6jz3Jvqtby2jYKsZDRukkBLGzyOc0Etc60LCGjTeT0kdN9LHcTtVPxMkrTE9hA4uDiGtYGmxIJ7bPxYLcubn0OgU52E2k7GD4nx543kvPuTZiOSA45SRpYDUEbllpKqh48SF1UICbmn7FcGk7rA8b2t+bzIOjhCxBssLCwFrXyMkyG92OLH5mnTpPN82gGgLc9vdoYKlsLIIy3ISSeKbAA23Ja1jSSd5NyejyrTEBchcLkIKbs93AqutH+HjV72J7n0HV4PVtUE2fH9n6rrTv4aJXvYnufQdXg+o1BmkREBERAREQEREBERAREQEREAqF4f+Z478DV/SFcyoZh/5jjfwNX9IQREr1wYpKxoa2RwaL2A3C5uV40Qd9VVvkN3uLja1z0XJ+kldCIg9zMWmAsJHWsBzagC2umumi81RO6Rxc8lzjqSd5PjXUiDupqh0bszCWnXUeNesY3PcHjHHW/NqfH0rHIg7qqqdI7M85naC/iG5dKIgLlcIgp+z/6P1XWX/wANErzsR3PoOrwfUaoNs/8Ao/VdZf8Aw8KvGw/c7D+rw/UagziIiAiIgIiICIiAiIgIiICIiAoXQfmGNfA1f2K5lQvDz/wGNfBVf2JIiRXC7OJd70+grnsd3vXegoOpF3x0Ujr5WPdYXNmuNh0mw0C+exn+9d6Cg6kXd2K/3jvilfTaKQgkRvIFrnK6wvuubaIPOi7uxX+8d8Up2M/3jvilB0ou7sZ/vXegrjsZ/vXegoOpchdnY7veu9BTiHe9d6Cgpmzo/s/VdYl/h4Vddhu52H9Xh+o1QvZ3uBVdYl/h4VdNhe52H9Xh+oEGdREQEREBERAREQEREBERAREQcFQvDe5+NfBVX2K6FQvCu5+N/BVX0NUSNb2coo5HwNkHIIGa2+wbe1+a9redb/7HaIMEnY3IJyh3GTWJGtu38R9CnuGAhsRGhytsR/dW44ZinGU5pZ5DGA7PFLYlgcb3ZKB3puSCNxWPkZ+l+u/hz+TyOmTrvXgqMSjo3lsAbFG5j9M7xd5aA2TO6+fLqMl7je0G5WOoGQyyufIwZTd1rZMx01IGrb3Lrc17cy7cepBE5rY6hk4LQXGPc084vc3510U9BJJfJfkgkkDm0Gvi1HzLT9Pt93Jqy2Oba+GYmI/FsjcDhO6ieR0htQfRqsTVY06ne+EARRgs9wcx4eBm90AYfymcX1132cQAt+gx+K3bPjzb2tY/Tx3y6OPPbp6dVqm0jWyymVocLBjQALM0vc2363vr0LffFOSJ3Xrpbh5lcc7iYtvwxuFUcJuZIwTpZtyAL+MEEr2z0NK1mc07Q3NlvmktuvvzrHMgfmu1oJtYXJABve+hHMCObyrLSQMlcwvDTbQsvJlc7LoGsJu2IHnvmJ10WimKv2qzFdzLJflRXJMWnUQwWJ00Bax8UYZckEanmuDyiSFl9mMApZYw6aMPe5xAu57Q2xyjtCL9OqxmKUWR5yts3doXm7tCe2JWR2dDhxVjpxg0/wCsLk/WMn6fXX5mHU+lRXlbmf4lmTsrh3KtC02FyOMqBzgc7vGtH2vwmCGZohbZjmh2Ukuym5BsTrbTnVAnBy1Fo2tOU7hIHRWkaA1xcbOuNdOhaDtKw8Yy+vJ+0rm8flWtnikz7235uPSME3j3GnkwXuFWdZm9RErfsJ3Ow/q8P1Aohg4/EVZ1qb1ESt+wfc7D+rw/UC6rms8iIgIiICIiAiIgIiICIiAiIg4KgezZ/FmNX/VVX0NV9UA2a7m418FU/VCiRiKCdnFx8og5Wd6dDYeLVZQB2UO707nCGQg7+fN4ifMp3HjUoAAy2AAHJ6POvTHtTUt7WS2ltLjQbhv3KvJgx5J3eNs+XjY8s7vXbfA5oIzuIHRxT2k28ZJ6LLJ4fjAhdnikyutbVji0g8zgLEjduI3b1MJNqKl1szg6wsLi9h0C5XyNpZ+lnxAvWPFTHGqRp6x4KY41SNLH+HJHC54kh3OKWfXUjQiXpafQuh2JNd2722HMyKRmv7WZzifmUrj2yq2gBslgNwAIAvvsL6LpdtZUDe5nxAr/ALt9a2j9Ni7dusbVg4hG3VkgHSHRvc023aCxB8/p0X06ue3W7dOV+bTaWFr9vuspINrag98z4gXeds6y1uM0ta1ju6N+5TXNesaiXi/Dw3t2tWNqPU4m1+r3g23Bsbmt13mxJJPn+1dUWK5NI3jU3s6N7tf2bFp6FNjtLP0s+IFwNpJwQQWAjUENsQRz71RmpXNGskbacP8Aw/b8KnVY/UAOD3aDts0U+XeAL3ktvIWCrMSbI7M9wJ3aMc0AdAGv0laY/ampILS8Fp1IINjrfUX6dV0fh2X9j4v+qqpxsVLdq18rbZslo6zPhu2EH8RVnW5fnhiVr4O+5eG9Wg+oFD8FdfAKo9NW/wBVErhwddy8N6tB9QK9W2JERAREQEREBERAREQEREBERBwV+fdlnfi3HBziKo+dv+i/QRUDhoHQ4hi9ATbsmKrbH0F0rXSxW8xsgkyLgLlAREQcOKUNMJOML3FrWNzuIbmNszWABtxc3eOdc2HPu57b7eJZyiwYAOLXB8cjcpB5Jtma4WcL2Ic0c3SgwtTRsEYkjeXNzlhzMDHB1g4EAOcCLX5+ZdUTrhbHNgl2CNpyMDi83Ock2tvs0AWv6VgZo2tcQwktG4nn6T5EHyiIgIiIKDgp/EFR1xw/8UaufB4fxZh3VofqBQUgxYLRxWOepqZp2t5yxoEQNvGdy/RezmH9j0tLD+qijZ52tAPzoMiiIgIiICIiAiIgIiICIiAiIgKf8J+xslTxVXRHLWU5BaN3GtacwbfmcDqL6G5B5rUBEH5dxfCY62V74iylqyTx9HOeKaZO+dA92gubksdaxvrZYqTYjEB/ykp8bMjx6WuK/TuO7LU1ZrNGC7me3kv9PP57rVn8FcQPInkaOh0ULj6Q0fQggx2Qr/A6j5Mrj2JV/gdT8k/7levavb4S75CH7k9q5vhLvkIfuQQQ7KV3gdT8jJ9y7afAsRj7Slqx0jiJCPRlV0PBWw76gn/sQ/cvn2p4v1//AK8KCHVOE4i8WdTVZHQKeUA+WzdV5fY3W+B1f+Hm/lV9bwUxjdOR5IIgvscGLRuqX/JRoPz/AOxus8Dq/wDDzfyp7G6zwOq/w838q/QjeDe26rk+TZ965PBx01ch8sbPvQfnyPZaucbCjqvPBKPnLVlcP2Q4twdiDxAwa8QwiSrlt3rImE5L++dayth4M2nfUOI+BiP03WYwfYWlgsS10rumXKW/EaA30goNG2I2WlrquOvqoxBTQhraOm3gNjuI9N2VvbX753iFlYFwAuUBERAREQEREBERAREQEREBERAREQEREBERAREQEREBERAREQEREBERAREQEREBERB//9k="/>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p>
        </p:txBody>
      </p:sp>
      <p:pic>
        <p:nvPicPr>
          <p:cNvPr id="1030" name="Picture 6" descr="http://redalertpolitics.com/files/2012/05/cell-phone.jpe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2200" b="97800" l="20600" r="78600"/>
                    </a14:imgEffect>
                  </a14:imgLayer>
                </a14:imgProps>
              </a:ext>
              <a:ext uri="{28A0092B-C50C-407E-A947-70E740481C1C}">
                <a14:useLocalDpi xmlns:a14="http://schemas.microsoft.com/office/drawing/2010/main" val="0"/>
              </a:ext>
            </a:extLst>
          </a:blip>
          <a:srcRect/>
          <a:stretch>
            <a:fillRect/>
          </a:stretch>
        </p:blipFill>
        <p:spPr bwMode="auto">
          <a:xfrm>
            <a:off x="-2256928" y="3050497"/>
            <a:ext cx="1901593" cy="19015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sellmycellphones.com/wp-content/uploads/2012/08/Sell-old-cell-phone.jpg"/>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68385" y="574116"/>
            <a:ext cx="2621029" cy="22331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gadgetscrunch.com/wp-content/uploads/2009/09/usb-desktop-coffee-maker.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73233" y="7423251"/>
            <a:ext cx="2530356" cy="240889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upload.wikimedia.org/wikipedia/commons/8/82/Airbus_A380_blue_sky.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336693" y="2255515"/>
            <a:ext cx="3104059" cy="17457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news.psu.edu/sites/default/files/research/image/78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48398" y="-3510924"/>
            <a:ext cx="3332767" cy="251624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gadgetsin.com/uploads/2010/05/portable_battery_charger_for_your_laptops_and_usb_devices.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00523" y="7173416"/>
            <a:ext cx="4360796" cy="348863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4-ps.googleusercontent.com/x/www.trendhunter.com/cdn.trendhunterstatic.com/thumbs/xUSB-Personalized-Customized-Computer-Devices.jpeg.pagespeed.ic.xGwYlg1U54.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76321" y="-2710056"/>
            <a:ext cx="3844817" cy="239527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images.askmen.com/entertainment/keywords/1257373100_digital-cameras_1004210.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43096" y="-3663216"/>
            <a:ext cx="3403600" cy="34036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digitaltrends.com/wp-content/uploads/2013/02/Samsung-Smart-Tv.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150666" y="7173416"/>
            <a:ext cx="4328228" cy="290856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www.informatica-hoy.com.ar/gps-localizacion-geografica/imagenes/Comprar-GPS-auto_clip_image005.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63219" y="7102480"/>
            <a:ext cx="4070288" cy="305044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images.tweaktown.com/pr/7/6/7602_09_new_acer_aspire_v5_series_notebooks_30_percent_thinner_touch_and_windows_8_full.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2438067" y="-51461"/>
            <a:ext cx="3002685" cy="2158736"/>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comunidad.movistar.es/t5/image/serverpage/image-id/14539i78FEEA339CF2EE16/image-size/original?v=mpbl-1&amp;px=-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96132" y="8536797"/>
            <a:ext cx="4354201" cy="1923107"/>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ttps://www.coaxis-asp.net/uploads/Cisco-Phones.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463391" y="4151853"/>
            <a:ext cx="4279847" cy="2866844"/>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s://encrypted-tbn2.gstatic.com/images?q=tbn:ANd9GcRKdYxZ3CWdzBEhP-k9B9V2iONwWxotRj71G9_duWYQk-1iyIEX"/>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83487" y="3813043"/>
            <a:ext cx="1807812" cy="2047712"/>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http://a.abcnews.com/images/Technology/ht_fitbit_aria_wifi_scale_ll_120420_wg.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05596" y="6963021"/>
            <a:ext cx="3902192" cy="21949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23"/>
          <a:stretch>
            <a:fillRect/>
          </a:stretch>
        </p:blipFill>
        <p:spPr>
          <a:xfrm>
            <a:off x="6325218" y="6940271"/>
            <a:ext cx="7516453" cy="3453371"/>
          </a:xfrm>
          <a:prstGeom prst="rect">
            <a:avLst/>
          </a:prstGeom>
        </p:spPr>
      </p:pic>
      <p:pic>
        <p:nvPicPr>
          <p:cNvPr id="1066" name="Picture 42" descr="http://graphics8.nytimes.com/images/2012/12/30/technology/30disrupt-pic/30disrupt-pic-tmagArticle.jp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224459" y="-4007967"/>
            <a:ext cx="5590243" cy="3711091"/>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http://www.flipanimacion.com/wp-content/uploads/64246c356486a4f110cfa77c53f9c18b1d0298ef.jp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07540" y="-5607022"/>
            <a:ext cx="6480000" cy="310837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293823" y="-7050617"/>
            <a:ext cx="10972800" cy="6858000"/>
          </a:xfrm>
          <a:prstGeom prst="rect">
            <a:avLst/>
          </a:prstGeom>
        </p:spPr>
      </p:pic>
    </p:spTree>
    <p:extLst>
      <p:ext uri="{BB962C8B-B14F-4D97-AF65-F5344CB8AC3E}">
        <p14:creationId xmlns:p14="http://schemas.microsoft.com/office/powerpoint/2010/main" val="137219906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9393 0.09291 L 0.19393 0.09321 C 0.20973 0.18426 0.18959 0.07747 0.23507 0.24013 C 0.24931 0.29075 0.26077 0.34105 0.27396 0.39229 C 0.26684 0.42778 0.26684 0.46544 0.2533 0.4997 C 0.23768 0.5392 0.20851 0.57408 0.18733 0.61173 C 0.18351 0.61821 0.18125 0.62531 0.1783 0.63241 C 0.16823 0.61544 0.16615 0.61389 0.16459 0.5855 C 0.16372 0.5713 0.16789 0.5571 0.1691 0.5426 C 0.16945 0.53889 0.1691 0.53519 0.1691 0.5318 " pathEditMode="relative" rAng="0" ptsTypes="AAAAAAAAAA">
                                      <p:cBhvr>
                                        <p:cTn id="6" dur="1250" fill="hold"/>
                                        <p:tgtEl>
                                          <p:spTgt spid="1040"/>
                                        </p:tgtEl>
                                        <p:attrNameLst>
                                          <p:attrName>ppt_x</p:attrName>
                                          <p:attrName>ppt_y</p:attrName>
                                        </p:attrNameLst>
                                      </p:cBhvr>
                                      <p:rCtr x="2535" y="26975"/>
                                    </p:animMotion>
                                  </p:childTnLst>
                                </p:cTn>
                              </p:par>
                            </p:childTnLst>
                          </p:cTn>
                        </p:par>
                        <p:par>
                          <p:cTn id="7" fill="hold">
                            <p:stCondLst>
                              <p:cond delay="1250"/>
                            </p:stCondLst>
                            <p:childTnLst>
                              <p:par>
                                <p:cTn id="8" presetID="0" presetClass="path" presetSubtype="0" accel="50000" decel="50000" fill="hold" nodeType="afterEffect">
                                  <p:stCondLst>
                                    <p:cond delay="0"/>
                                  </p:stCondLst>
                                  <p:childTnLst>
                                    <p:animMotion origin="layout" path="M -0.02378 1.34691 L -0.02378 1.34691 C -0.02291 1.3213 -0.02239 1.29599 -0.02135 1.27068 C -0.02118 1.26759 -0.02031 1.26451 -0.01996 1.26142 C -0.01944 1.25463 -0.01909 1.24753 -0.01875 1.24074 C -0.01823 1.22531 -0.01805 1.20988 -0.01736 1.19444 C -0.01718 1.19197 -0.01597 1.18981 -0.01614 1.18765 C -0.01718 1.17191 -0.01944 1.15679 -0.02135 1.14136 C -0.02152 1.13889 -0.02187 1.13642 -0.02257 1.13457 C -0.02361 1.13117 -0.02482 1.12778 -0.02639 1.12531 C -0.04045 1.10309 -0.05382 1.07963 -0.06927 1.06049 C -0.0875 1.03827 -0.10364 1.00957 -0.12378 0.99383 C -0.12777 0.99074 -0.13177 0.98765 -0.13559 0.98457 C -0.14687 0.97469 -0.15781 0.96358 -0.16927 0.95432 C -0.17343 0.95123 -0.17812 0.95062 -0.18229 0.94753 C -0.18645 0.94444 -0.18993 0.9392 -0.19392 0.93611 C -0.20295 0.9287 -0.2125 0.92346 -0.22118 0.91512 C -0.225 0.91173 -0.22812 0.90617 -0.23159 0.90123 C -0.23593 0.89537 -0.24149 0.89105 -0.24461 0.88302 C -0.24913 0.87099 -0.24618 0.87809 -0.25364 0.86204 C -0.25659 0.84938 -0.25677 0.84475 -0.26406 0.83457 C -0.26545 0.83241 -0.26753 0.83302 -0.26927 0.8321 C -0.27066 0.83148 -0.27187 0.83086 -0.27309 0.82994 C -0.28437 0.8216 -0.28732 0.81697 -0.29652 0.81358 C -0.29791 0.81327 -0.31909 0.80833 -0.32777 0.80216 C -0.32864 0.80154 -0.32951 0.80062 -0.3302 0.8 " pathEditMode="relative" ptsTypes="AAAAAAAAAAAAAAAAAAAAAAAAAA">
                                      <p:cBhvr>
                                        <p:cTn id="9" dur="1250" fill="hold"/>
                                        <p:tgtEl>
                                          <p:spTgt spid="1044"/>
                                        </p:tgtEl>
                                        <p:attrNameLst>
                                          <p:attrName>ppt_x</p:attrName>
                                          <p:attrName>ppt_y</p:attrName>
                                        </p:attrNameLst>
                                      </p:cBhvr>
                                    </p:animMotion>
                                  </p:childTnLst>
                                </p:cTn>
                              </p:par>
                            </p:childTnLst>
                          </p:cTn>
                        </p:par>
                        <p:par>
                          <p:cTn id="10" fill="hold">
                            <p:stCondLst>
                              <p:cond delay="2500"/>
                            </p:stCondLst>
                            <p:childTnLst>
                              <p:par>
                                <p:cTn id="11" presetID="0" presetClass="path" presetSubtype="0" accel="50000" decel="50000" fill="hold" nodeType="afterEffect">
                                  <p:stCondLst>
                                    <p:cond delay="0"/>
                                  </p:stCondLst>
                                  <p:childTnLst>
                                    <p:animMotion origin="layout" path="M -2.5E-6 -2.83951E-6 L -2.5E-6 -2.83951E-6 C -0.01823 -2.83951E-6 -0.03264 0.00031 -0.04826 0.00062 L -0.06857 0.00124 C -0.07343 0.00155 -0.06857 0.00124 -0.09166 0.00155 C -0.09791 0.00185 -0.10416 0.00185 -0.11024 0.00216 C -0.12274 0.00278 -0.12552 0.00278 -0.14132 0.0034 C -0.15364 0.00371 -0.16771 0.00402 -0.17882 0.00463 C -0.19323 0.00525 -0.20173 0.00556 -0.21805 0.00587 C -0.21979 0.00587 -0.22257 0.00587 -0.22448 0.00618 C -0.23038 0.00618 -0.23507 0.00648 -0.2408 0.00648 C -0.24288 0.00679 -0.24548 0.00679 -0.24722 0.00679 C -0.25312 0.00679 -0.25816 0.0071 -0.26389 0.00741 C -0.26562 0.00741 -0.26823 0.00741 -0.26996 0.00741 C -0.28107 0.00772 -0.28472 0.00803 -0.2908 0.00834 C -0.29166 0.00834 -0.29218 0.00834 -0.29253 0.00834 C -0.2908 0.00864 -0.28889 0.00864 -0.28663 0.00864 C -0.28472 0.00864 -0.28055 0.00864 -0.28055 0.00895 " pathEditMode="relative" rAng="0" ptsTypes="AAAAAAAAAAAAAAAAAA">
                                      <p:cBhvr>
                                        <p:cTn id="12" dur="1250" fill="hold"/>
                                        <p:tgtEl>
                                          <p:spTgt spid="1038"/>
                                        </p:tgtEl>
                                        <p:attrNameLst>
                                          <p:attrName>ppt_x</p:attrName>
                                          <p:attrName>ppt_y</p:attrName>
                                        </p:attrNameLst>
                                      </p:cBhvr>
                                      <p:rCtr x="-14635" y="432"/>
                                    </p:animMotion>
                                  </p:childTnLst>
                                </p:cTn>
                              </p:par>
                            </p:childTnLst>
                          </p:cTn>
                        </p:par>
                        <p:par>
                          <p:cTn id="13" fill="hold">
                            <p:stCondLst>
                              <p:cond delay="3750"/>
                            </p:stCondLst>
                            <p:childTnLst>
                              <p:par>
                                <p:cTn id="14" presetID="0" presetClass="path" presetSubtype="0" accel="50000" decel="50000" fill="hold" nodeType="afterEffect">
                                  <p:stCondLst>
                                    <p:cond delay="0"/>
                                  </p:stCondLst>
                                  <p:childTnLst>
                                    <p:animMotion origin="layout" path="M 3.05556E-6 -0.00031 L 3.05556E-6 0.00031 C -0.00313 -0.01574 -0.00556 -0.03303 -0.0092 -0.0463 C -0.02431 -0.10124 -0.01945 -0.0858 -0.04063 -0.14445 C -0.04341 -0.15124 -0.04601 -0.15864 -0.04896 -0.1642 C -0.07795 -0.21759 -0.10729 -0.2679 -0.13629 -0.32068 C -0.16268 -0.36852 -0.11945 -0.34475 -0.19931 -0.41512 L -0.26979 -0.47747 C -0.27587 -0.49259 -0.27275 -0.48056 -0.27153 -0.52932 C -0.27136 -0.53827 -0.27101 -0.54722 -0.27066 -0.55587 C -0.26962 -0.57963 -0.26979 -0.56451 -0.26979 -0.57809 " pathEditMode="relative" rAng="0" ptsTypes="AAAAAAAAAAA">
                                      <p:cBhvr>
                                        <p:cTn id="15" dur="1250" fill="hold"/>
                                        <p:tgtEl>
                                          <p:spTgt spid="1042"/>
                                        </p:tgtEl>
                                        <p:attrNameLst>
                                          <p:attrName>ppt_x</p:attrName>
                                          <p:attrName>ppt_y</p:attrName>
                                        </p:attrNameLst>
                                      </p:cBhvr>
                                      <p:rCtr x="-13681" y="-28858"/>
                                    </p:animMotion>
                                  </p:childTnLst>
                                </p:cTn>
                              </p:par>
                            </p:childTnLst>
                          </p:cTn>
                        </p:par>
                        <p:par>
                          <p:cTn id="16" fill="hold">
                            <p:stCondLst>
                              <p:cond delay="5000"/>
                            </p:stCondLst>
                            <p:childTnLst>
                              <p:par>
                                <p:cTn id="17" presetID="0" presetClass="path" presetSubtype="0" accel="50000" decel="50000" fill="hold" nodeType="afterEffect">
                                  <p:stCondLst>
                                    <p:cond delay="0"/>
                                  </p:stCondLst>
                                  <p:childTnLst>
                                    <p:animMotion origin="layout" path="M -1.94444E-6 4.81481E-6 L -1.94444E-6 0.0003 C 0.00625 0.00092 0.0125 0.00061 0.01858 0.00246 C 0.02084 0.00339 0.02327 0.00586 0.02552 0.00802 L 0.05712 0.03302 C 0.06615 0.04043 0.08837 0.06728 0.09063 0.0716 C 0.10226 0.09104 0.11129 0.12407 0.12292 0.14259 C 0.12379 0.14444 0.12518 0.14537 0.12604 0.14783 C 0.13038 0.15864 0.13455 0.1716 0.13854 0.18364 C 0.13941 0.18611 0.14011 0.18888 0.14115 0.19135 C 0.14254 0.19506 0.14393 0.19938 0.14584 0.20123 C 0.14792 0.2037 0.15174 0.20802 0.15365 0.20895 C 0.15695 0.21049 0.1599 0.21141 0.1632 0.21172 C 0.21736 0.22067 0.18507 0.21265 0.21129 0.22006 L 0.32587 0.21419 C 0.32743 0.21388 0.32934 0.21419 0.33056 0.21172 C 0.33212 0.20864 0.33247 0.20216 0.33368 0.19907 C 0.33646 0.19135 0.33993 0.18672 0.34254 0.1787 C 0.34427 0.17222 0.34549 0.16697 0.34792 0.16327 C 0.34879 0.16203 0.34948 0.16203 0.35018 0.16049 C 0.39948 0.08456 0.33334 0.17592 0.43663 0.04321 C 0.44514 0.03209 0.45434 0.025 0.46233 0.01018 C 0.47934 -0.02068 0.4967 -0.04846 0.51302 -0.08149 C 0.53281 -0.1213 0.52639 -0.11698 0.5382 -0.1605 C 0.54288 -0.17717 0.54757 -0.19321 0.55226 -0.20896 C 0.55538 -0.21791 0.55834 -0.22562 0.56129 -0.23457 C 0.56198 -0.23642 0.56215 -0.24013 0.56285 -0.24229 C 0.56493 -0.25031 0.56823 -0.25741 0.56997 -0.2676 C 0.58177 -0.34507 0.5691 -0.26142 0.57379 -0.30093 C 0.57535 -0.31297 0.579 -0.33982 0.5816 -0.35186 C 0.58681 -0.37624 0.5934 -0.39723 0.59757 -0.42315 C 0.59809 -0.42686 0.60018 -0.43179 0.59913 -0.43334 C 0.59792 -0.4355 0.59688 -0.42809 0.59601 -0.42593 C 0.59514 -0.42377 0.59427 -0.42284 0.59358 -0.42038 C 0.59011 -0.40988 0.59271 -0.4105 0.59045 -0.4105 " pathEditMode="relative" rAng="0" ptsTypes="AAAAAAAAAAAAAAAAAAAAAAAAAAAAAAAAAAA">
                                      <p:cBhvr>
                                        <p:cTn id="18" dur="1250" fill="hold"/>
                                        <p:tgtEl>
                                          <p:spTgt spid="1030"/>
                                        </p:tgtEl>
                                        <p:attrNameLst>
                                          <p:attrName>ppt_x</p:attrName>
                                          <p:attrName>ppt_y</p:attrName>
                                        </p:attrNameLst>
                                      </p:cBhvr>
                                      <p:rCtr x="29965" y="-10679"/>
                                    </p:animMotion>
                                  </p:childTnLst>
                                </p:cTn>
                              </p:par>
                            </p:childTnLst>
                          </p:cTn>
                        </p:par>
                        <p:par>
                          <p:cTn id="19" fill="hold">
                            <p:stCondLst>
                              <p:cond delay="6250"/>
                            </p:stCondLst>
                            <p:childTnLst>
                              <p:par>
                                <p:cTn id="20" presetID="0" presetClass="path" presetSubtype="0" accel="50000" decel="50000" fill="hold" nodeType="afterEffect">
                                  <p:stCondLst>
                                    <p:cond delay="0"/>
                                  </p:stCondLst>
                                  <p:childTnLst>
                                    <p:animMotion origin="layout" path="M -1.66667E-6 -0.0003 L -1.66667E-6 0.00031 L 0.00868 -0.02654 C 0.00955 -0.02932 0.01059 -0.03179 0.01129 -0.03456 C 0.01597 -0.05432 0.0158 -0.05432 0.02396 -0.08148 C 0.03143 -0.10709 0.04097 -0.13024 0.0467 -0.15771 C 0.04844 -0.16574 0.04983 -0.17376 0.05191 -0.18148 C 0.06007 -0.20987 0.0691 -0.23703 0.07726 -0.26543 C 0.08021 -0.27561 0.08212 -0.28672 0.0849 -0.29691 C 0.09948 -0.34876 0.11493 -0.39938 0.12952 -0.45185 C 0.13229 -0.46265 0.1349 -0.47407 0.13698 -0.4858 C 0.14584 -0.53518 0.15469 -0.58487 0.16233 -0.63518 C 0.16823 -0.67345 0.17153 -0.71296 0.17761 -0.75061 C 0.17847 -0.75586 0.17917 -0.76142 0.18021 -0.76635 C 0.18542 -0.79444 0.19132 -0.82253 0.1967 -0.85061 C 0.19722 -0.85833 0.19722 -0.86635 0.19809 -0.87407 C 0.19983 -0.89444 0.19948 -0.88425 0.20313 -0.89753 C 0.20625 -0.90987 0.2092 -0.92191 0.21198 -0.93456 C 0.21354 -0.94104 0.21441 -0.94845 0.21563 -0.95555 C 0.21615 -0.95802 0.21632 -0.9608 0.21702 -0.96327 C 0.21979 -0.97469 0.22327 -0.9858 0.22587 -0.99722 C 0.22934 -1.01296 0.23334 -1.02808 0.23611 -1.04444 L 0.2375 -1.05216 " pathEditMode="relative" rAng="0" ptsTypes="AAAAAAAAAAAAAAAAAAAAAAA">
                                      <p:cBhvr>
                                        <p:cTn id="21" dur="1250" fill="hold"/>
                                        <p:tgtEl>
                                          <p:spTgt spid="1036"/>
                                        </p:tgtEl>
                                        <p:attrNameLst>
                                          <p:attrName>ppt_x</p:attrName>
                                          <p:attrName>ppt_y</p:attrName>
                                        </p:attrNameLst>
                                      </p:cBhvr>
                                      <p:rCtr x="11875" y="-52562"/>
                                    </p:animMotion>
                                  </p:childTnLst>
                                </p:cTn>
                              </p:par>
                            </p:childTnLst>
                          </p:cTn>
                        </p:par>
                        <p:par>
                          <p:cTn id="22" fill="hold">
                            <p:stCondLst>
                              <p:cond delay="7500"/>
                            </p:stCondLst>
                            <p:childTnLst>
                              <p:par>
                                <p:cTn id="23" presetID="0" presetClass="path" presetSubtype="0" accel="50000" decel="50000" fill="hold" nodeType="afterEffect">
                                  <p:stCondLst>
                                    <p:cond delay="0"/>
                                  </p:stCondLst>
                                  <p:childTnLst>
                                    <p:animMotion origin="layout" path="M -3.33333E-6 -2.71605E-6 L -3.33333E-6 0.00062 C 0.00417 0.00679 0.00868 0.01297 0.0125 0.01945 C 0.01632 0.02593 0.01979 0.03241 0.02361 0.03858 C 0.06476 0.11111 0.09757 0.19877 0.13195 0.27902 L 0.18334 0.39939 C 0.19011 0.41574 0.19636 0.43272 0.20348 0.44877 C 0.2283 0.50494 0.25591 0.55679 0.27813 0.61574 C 0.2875 0.64043 0.28195 0.62747 0.29549 0.65432 C 0.2948 0.65864 0.29462 0.66358 0.29375 0.6679 C 0.28924 0.69229 0.29045 0.66266 0.2875 0.70093 C 0.28716 0.7071 0.2875 0.71358 0.2875 0.72037 " pathEditMode="relative" rAng="0" ptsTypes="AAAAAAAAAAAA">
                                      <p:cBhvr>
                                        <p:cTn id="24" dur="1250" fill="hold"/>
                                        <p:tgtEl>
                                          <p:spTgt spid="1052"/>
                                        </p:tgtEl>
                                        <p:attrNameLst>
                                          <p:attrName>ppt_x</p:attrName>
                                          <p:attrName>ppt_y</p:attrName>
                                        </p:attrNameLst>
                                      </p:cBhvr>
                                      <p:rCtr x="14774" y="36019"/>
                                    </p:animMotion>
                                  </p:childTnLst>
                                </p:cTn>
                              </p:par>
                            </p:childTnLst>
                          </p:cTn>
                        </p:par>
                        <p:par>
                          <p:cTn id="25" fill="hold">
                            <p:stCondLst>
                              <p:cond delay="8750"/>
                            </p:stCondLst>
                            <p:childTnLst>
                              <p:par>
                                <p:cTn id="26" presetID="0" presetClass="path" presetSubtype="0" accel="50000" decel="50000" fill="hold" nodeType="afterEffect">
                                  <p:stCondLst>
                                    <p:cond delay="0"/>
                                  </p:stCondLst>
                                  <p:childTnLst>
                                    <p:animMotion origin="layout" path="M 1.94444E-6 -4.69136E-6 L 1.94444E-6 0.00031 L 0.0151 -0.01975 C 0.01632 -0.02098 0.01736 -0.02253 0.01857 -0.02407 C 0.02066 -0.02592 0.02239 -0.02839 0.02448 -0.03024 C 0.03472 -0.04228 0.0441 -0.05771 0.05521 -0.06697 C 0.05885 -0.06975 0.0625 -0.07191 0.0658 -0.07561 C 0.0684 -0.07901 0.07066 -0.08456 0.07361 -0.08858 C 0.09149 -0.11049 0.10955 -0.13179 0.12778 -0.15308 C 0.13107 -0.15679 0.13489 -0.15956 0.13819 -0.16388 C 0.14774 -0.17685 0.15712 -0.19043 0.16684 -0.20277 C 0.17014 -0.20679 0.17396 -0.20925 0.17726 -0.21327 C 0.18003 -0.21635 0.18264 -0.22067 0.18541 -0.22407 C 0.19687 -0.23796 0.20833 -0.25123 0.21996 -0.26512 C 0.22222 -0.26759 0.22691 -0.27376 0.22691 -0.27345 C 0.22882 -0.30493 0.22691 -0.27962 0.22916 -0.29938 C 0.22986 -0.30648 0.23142 -0.32098 0.23142 -0.32067 C 0.23229 -0.3358 0.23229 -0.34197 0.23385 -0.35555 C 0.23507 -0.36666 0.23455 -0.3608 0.23611 -0.37037 C 0.23663 -0.37314 0.2368 -0.37623 0.23715 -0.37901 C 0.23923 -0.39629 0.23976 -0.41419 0.24305 -0.43086 C 0.24722 -0.45246 0.24826 -0.45586 0.25104 -0.47808 C 0.25434 -0.50401 0.25677 -0.52962 0.26024 -0.55524 C 0.26215 -0.57006 0.26719 -0.59845 0.26719 -0.59814 C 0.26979 -0.63302 0.27326 -0.66728 0.27517 -0.70185 C 0.27778 -0.74691 0.27535 -0.8287 0.27413 -0.86543 C 0.27378 -0.87283 0.27239 -0.87962 0.27187 -0.88672 C 0.27014 -0.90493 0.2691 -0.92314 0.26719 -0.94074 C 0.25607 -1.04074 0.26857 -0.90432 0.26267 -0.97314 C 0.2618 -0.99012 0.26128 -1.0074 0.26024 -1.02469 C 0.25972 -1.03611 0.25868 -1.04753 0.25798 -1.05925 C 0.25625 -1.08271 0.25625 -1.08086 0.25434 -1.09753 C 0.2533 -1.09506 0.25173 -1.09259 0.25104 -1.08919 C 0.24444 -1.06142 0.25451 -1.09197 0.24757 -1.07222 C 0.24722 -1.0679 0.24705 -1.06358 0.24635 -1.05925 C 0.24583 -1.05493 0.24462 -1.05061 0.2441 -1.04629 C 0.24288 -1.03395 0.24305 -1.03888 0.24305 -1.03117 " pathEditMode="relative" rAng="0" ptsTypes="AAAAAAAAAAAAAAAAAAAAAAAAAAAAAAAAAAAAA">
                                      <p:cBhvr>
                                        <p:cTn id="27" dur="1250" fill="hold"/>
                                        <p:tgtEl>
                                          <p:spTgt spid="1054"/>
                                        </p:tgtEl>
                                        <p:attrNameLst>
                                          <p:attrName>ppt_x</p:attrName>
                                          <p:attrName>ppt_y</p:attrName>
                                        </p:attrNameLst>
                                      </p:cBhvr>
                                      <p:rCtr x="13819" y="-54877"/>
                                    </p:animMotion>
                                  </p:childTnLst>
                                </p:cTn>
                              </p:par>
                            </p:childTnLst>
                          </p:cTn>
                        </p:par>
                        <p:par>
                          <p:cTn id="28" fill="hold">
                            <p:stCondLst>
                              <p:cond delay="10000"/>
                            </p:stCondLst>
                            <p:childTnLst>
                              <p:par>
                                <p:cTn id="29" presetID="0" presetClass="path" presetSubtype="0" accel="50000" decel="50000" fill="hold" nodeType="afterEffect">
                                  <p:stCondLst>
                                    <p:cond delay="0"/>
                                  </p:stCondLst>
                                  <p:childTnLst>
                                    <p:animMotion origin="layout" path="M -2.22222E-6 -0.00031 L -2.22222E-6 0.00031 C 0.00261 -0.00957 0.00573 -0.01852 0.00851 -0.02778 C 0.00972 -0.03148 0.01111 -0.03426 0.01146 -0.03828 C 0.01268 -0.04692 0.01233 -0.05648 0.01302 -0.06574 C 0.0132 -0.06883 0.01406 -0.07253 0.01441 -0.07593 C 0.01545 -0.0963 0.01615 -0.11698 0.01736 -0.13766 C 0.01754 -0.14074 0.01858 -0.14414 0.01893 -0.14753 C 0.02014 -0.16142 0.02118 -0.175 0.02188 -0.18889 C 0.02309 -0.21266 0.02413 -0.23642 0.02483 -0.26081 C 0.02518 -0.27994 0.02518 -0.29969 0.02622 -0.31883 C 0.02761 -0.34537 0.03073 -0.37099 0.03212 -0.39753 C 0.03247 -0.40679 0.03247 -0.41574 0.03351 -0.425 C 0.03403 -0.42994 0.03559 -0.43426 0.03646 -0.43889 C 0.03837 -0.45031 0.03924 -0.46266 0.04236 -0.47315 C 0.04341 -0.47686 0.04549 -0.47963 0.04688 -0.48303 C 0.04913 -0.49105 0.0507 -0.49877 0.05278 -0.50679 " pathEditMode="relative" rAng="0" ptsTypes="AAAAAAAAAAAAAAAAA">
                                      <p:cBhvr>
                                        <p:cTn id="30" dur="1250" fill="hold"/>
                                        <p:tgtEl>
                                          <p:spTgt spid="1058"/>
                                        </p:tgtEl>
                                        <p:attrNameLst>
                                          <p:attrName>ppt_x</p:attrName>
                                          <p:attrName>ppt_y</p:attrName>
                                        </p:attrNameLst>
                                      </p:cBhvr>
                                      <p:rCtr x="2639" y="-25309"/>
                                    </p:animMotion>
                                  </p:childTnLst>
                                </p:cTn>
                              </p:par>
                            </p:childTnLst>
                          </p:cTn>
                        </p:par>
                        <p:par>
                          <p:cTn id="31" fill="hold">
                            <p:stCondLst>
                              <p:cond delay="11250"/>
                            </p:stCondLst>
                            <p:childTnLst>
                              <p:par>
                                <p:cTn id="32" presetID="0" presetClass="path" presetSubtype="0" accel="50000" decel="50000" fill="hold" nodeType="afterEffect">
                                  <p:stCondLst>
                                    <p:cond delay="0"/>
                                  </p:stCondLst>
                                  <p:childTnLst>
                                    <p:animMotion origin="layout" path="M -3.05556E-6 -0.04383 L -3.05556E-6 -0.04291 C -0.12899 -0.03365 -0.0717 -0.04291 -0.20208 -0.01266 C -0.22083 -0.00865 -0.25659 -0.00031 -0.27343 0.01018 L -0.28628 0.01851 C -0.3 0.00802 -0.31354 -0.00124 -0.32691 -0.01266 C -0.33402 -0.01883 -0.34062 -0.0284 -0.34739 -0.0355 C -0.35017 -0.03858 -0.35243 -0.04291 -0.35521 -0.04383 C -0.36718 -0.04599 -0.37916 -0.04383 -0.39062 -0.04383 " pathEditMode="relative" rAng="0" ptsTypes="AAAAAAAAA">
                                      <p:cBhvr>
                                        <p:cTn id="33" dur="1250" fill="hold"/>
                                        <p:tgtEl>
                                          <p:spTgt spid="1060"/>
                                        </p:tgtEl>
                                        <p:attrNameLst>
                                          <p:attrName>ppt_x</p:attrName>
                                          <p:attrName>ppt_y</p:attrName>
                                        </p:attrNameLst>
                                      </p:cBhvr>
                                      <p:rCtr x="-19531" y="3056"/>
                                    </p:animMotion>
                                  </p:childTnLst>
                                </p:cTn>
                              </p:par>
                            </p:childTnLst>
                          </p:cTn>
                        </p:par>
                        <p:par>
                          <p:cTn id="34" fill="hold">
                            <p:stCondLst>
                              <p:cond delay="12500"/>
                            </p:stCondLst>
                            <p:childTnLst>
                              <p:par>
                                <p:cTn id="35" presetID="0" presetClass="path" presetSubtype="0" accel="50000" decel="50000" fill="hold" nodeType="afterEffect">
                                  <p:stCondLst>
                                    <p:cond delay="0"/>
                                  </p:stCondLst>
                                  <p:childTnLst>
                                    <p:animMotion origin="layout" path="M 3.61111E-6 -0.00031 L 3.61111E-6 0.00031 C 0.01389 -0.01821 0.02725 -0.03642 0.04114 -0.05371 C 0.04427 -0.05772 0.04791 -0.06019 0.05104 -0.06451 C 0.05468 -0.06914 0.05729 -0.07593 0.06093 -0.08056 C 0.10451 -0.13426 0.07187 -0.0713 0.13715 -0.17685 C 0.15 -0.19753 0.1625 -0.21852 0.17534 -0.23827 C 0.17743 -0.24136 0.18038 -0.2429 0.18246 -0.2463 C 0.20451 -0.28581 0.21198 -0.31019 0.23177 -0.35865 C 0.23941 -0.37655 0.24687 -0.39383 0.25451 -0.41204 C 0.2677 -0.44352 0.24323 -0.39044 0.27552 -0.45988 C 0.27899 -0.4676 0.28889 -0.48334 0.29097 -0.48673 C 0.29444 -0.4926 0.29826 -0.49784 0.30208 -0.50278 C 0.3125 -0.51636 0.3243 -0.52624 0.33316 -0.5429 L 0.33767 -0.55062 " pathEditMode="relative" rAng="0" ptsTypes="AAAAAAAAAAAAAAA">
                                      <p:cBhvr>
                                        <p:cTn id="36" dur="1250" fill="hold"/>
                                        <p:tgtEl>
                                          <p:spTgt spid="1062"/>
                                        </p:tgtEl>
                                        <p:attrNameLst>
                                          <p:attrName>ppt_x</p:attrName>
                                          <p:attrName>ppt_y</p:attrName>
                                        </p:attrNameLst>
                                      </p:cBhvr>
                                      <p:rCtr x="16892" y="-27500"/>
                                    </p:animMotion>
                                  </p:childTnLst>
                                </p:cTn>
                              </p:par>
                            </p:childTnLst>
                          </p:cTn>
                        </p:par>
                        <p:par>
                          <p:cTn id="37" fill="hold">
                            <p:stCondLst>
                              <p:cond delay="13750"/>
                            </p:stCondLst>
                            <p:childTnLst>
                              <p:par>
                                <p:cTn id="38" presetID="0" presetClass="path" presetSubtype="0" accel="50000" decel="50000" fill="hold" nodeType="afterEffect">
                                  <p:stCondLst>
                                    <p:cond delay="0"/>
                                  </p:stCondLst>
                                  <p:childTnLst>
                                    <p:animMotion origin="layout" path="M 1.11111E-6 -0.00031 L 1.11111E-6 0.00031 C 0.00469 -0.00864 0.00903 -0.01759 0.01389 -0.02562 C 0.01823 -0.03241 0.0276 -0.03827 0.03229 -0.04383 C 0.0434 -0.05617 0.05121 -0.07253 0.06441 -0.08179 C 0.06701 -0.08364 0.06944 -0.08457 0.07118 -0.08704 C 0.07552 -0.09167 0.07882 -0.09753 0.08281 -0.10247 C 0.09114 -0.11204 0.1 -0.12037 0.10798 -0.13025 C 0.13073 -0.15864 0.15035 -0.19012 0.17448 -0.21698 C 0.19288 -0.23735 0.21371 -0.25525 0.22969 -0.27809 L 0.27101 -0.33673 C 0.27309 -0.34012 0.275 -0.34383 0.27778 -0.34691 C 0.28594 -0.35617 0.29514 -0.36512 0.30278 -0.375 C 0.30903 -0.38272 0.31476 -0.39012 0.32101 -0.39815 C 0.32396 -0.40154 0.32743 -0.40463 0.33021 -0.40803 C 0.33264 -0.41142 0.33437 -0.41543 0.33715 -0.41821 C 0.33906 -0.42068 0.34184 -0.4213 0.34392 -0.42315 C 0.34792 -0.42747 0.35191 -0.43148 0.35521 -0.43611 C 0.37031 -0.45494 0.34479 -0.42932 0.3691 -0.45679 C 0.37118 -0.45864 0.37361 -0.46019 0.37621 -0.46173 C 0.37917 -0.46698 0.38142 -0.47253 0.38542 -0.47685 C 0.3875 -0.47932 0.38993 -0.48179 0.39201 -0.48457 C 0.39549 -0.48889 0.39948 -0.49722 0.40121 -0.50216 C 0.40226 -0.50463 0.40347 -0.50741 0.40382 -0.51019 C 0.40434 -0.51852 0.40382 -0.52716 0.40382 -0.53519 " pathEditMode="relative" rAng="0" ptsTypes="AAAAAAAAAAAAAAAAAAAAAAAAA">
                                      <p:cBhvr>
                                        <p:cTn id="39" dur="1250" fill="hold"/>
                                        <p:tgtEl>
                                          <p:spTgt spid="1064"/>
                                        </p:tgtEl>
                                        <p:attrNameLst>
                                          <p:attrName>ppt_x</p:attrName>
                                          <p:attrName>ppt_y</p:attrName>
                                        </p:attrNameLst>
                                      </p:cBhvr>
                                      <p:rCtr x="20191" y="-26728"/>
                                    </p:animMotion>
                                  </p:childTnLst>
                                </p:cTn>
                              </p:par>
                            </p:childTnLst>
                          </p:cTn>
                        </p:par>
                        <p:par>
                          <p:cTn id="40" fill="hold">
                            <p:stCondLst>
                              <p:cond delay="15000"/>
                            </p:stCondLst>
                            <p:childTnLst>
                              <p:par>
                                <p:cTn id="41" presetID="0" presetClass="path" presetSubtype="0" accel="50000" decel="50000" fill="hold" nodeType="afterEffect">
                                  <p:stCondLst>
                                    <p:cond delay="0"/>
                                  </p:stCondLst>
                                  <p:childTnLst>
                                    <p:animMotion origin="layout" path="M 8.33333E-7 -2.96296E-6 L 8.33333E-7 -2.96296E-6 C 0.00087 -0.02561 0.00139 -0.05092 0.00243 -0.07623 C 0.0026 -0.07932 0.00347 -0.0824 0.00382 -0.08549 C 0.00434 -0.09228 0.00469 -0.09938 0.00503 -0.10617 C 0.00555 -0.1216 0.00573 -0.13703 0.00642 -0.15247 C 0.0066 -0.15494 0.00781 -0.1571 0.00764 -0.15926 C 0.0066 -0.175 0.00434 -0.19012 0.00243 -0.20555 C 0.00226 -0.20802 0.00191 -0.21049 0.00121 -0.21234 C 0.00017 -0.21574 -0.00104 -0.21913 -0.00261 -0.2216 C -0.01667 -0.24382 -0.03004 -0.26728 -0.04549 -0.28642 C -0.06372 -0.30864 -0.07986 -0.33734 -0.1 -0.35308 C -0.10399 -0.35617 -0.10799 -0.35926 -0.11181 -0.36234 C -0.12309 -0.37222 -0.13403 -0.38333 -0.14549 -0.39259 C -0.14965 -0.39568 -0.15434 -0.39629 -0.15851 -0.39938 C -0.16267 -0.40247 -0.16615 -0.40771 -0.17014 -0.4108 C -0.17917 -0.41821 -0.18872 -0.42345 -0.1974 -0.43179 C -0.20122 -0.43518 -0.20434 -0.44074 -0.20781 -0.44568 C -0.21215 -0.45154 -0.21771 -0.45586 -0.22083 -0.46389 C -0.22535 -0.47592 -0.2224 -0.46882 -0.22986 -0.48487 C -0.23281 -0.49753 -0.23299 -0.50216 -0.24028 -0.51234 C -0.24167 -0.5145 -0.24375 -0.51389 -0.24549 -0.51481 C -0.24688 -0.51543 -0.24809 -0.51605 -0.24931 -0.51697 C -0.26059 -0.52531 -0.26354 -0.52994 -0.27274 -0.53333 C -0.27413 -0.53364 -0.29531 -0.53858 -0.30399 -0.54475 C -0.30486 -0.54537 -0.30573 -0.54629 -0.30642 -0.54691 " pathEditMode="relative" ptsTypes="AAAAAAAAAAAAAAAAAAAAAAAAAA">
                                      <p:cBhvr>
                                        <p:cTn id="42" dur="1250" fill="hold"/>
                                        <p:tgtEl>
                                          <p:spTgt spid="7"/>
                                        </p:tgtEl>
                                        <p:attrNameLst>
                                          <p:attrName>ppt_x</p:attrName>
                                          <p:attrName>ppt_y</p:attrName>
                                        </p:attrNameLst>
                                      </p:cBhvr>
                                    </p:animMotion>
                                  </p:childTnLst>
                                </p:cTn>
                              </p:par>
                            </p:childTnLst>
                          </p:cTn>
                        </p:par>
                        <p:par>
                          <p:cTn id="43" fill="hold">
                            <p:stCondLst>
                              <p:cond delay="16250"/>
                            </p:stCondLst>
                            <p:childTnLst>
                              <p:par>
                                <p:cTn id="44" presetID="0" presetClass="path" presetSubtype="0" accel="50000" decel="50000" fill="hold" nodeType="afterEffect">
                                  <p:stCondLst>
                                    <p:cond delay="0"/>
                                  </p:stCondLst>
                                  <p:childTnLst>
                                    <p:animMotion origin="layout" path="M -1.94444E-6 -1.11111E-6 L -1.94444E-6 0.00062 C -0.04653 0.09136 0.0066 -0.01049 -0.02153 0.03889 C -0.07795 0.13827 -0.1335 0.23858 -0.1901 0.33735 C -0.21146 0.37438 -0.23958 0.40401 -0.2559 0.44691 C -0.27969 0.51019 -0.30885 0.56914 -0.3276 0.63642 C -0.3316 0.65031 -0.33576 0.66389 -0.33941 0.67809 C -0.34045 0.68179 -0.33993 0.68642 -0.34114 0.68951 C -0.34271 0.69352 -0.34479 0.69661 -0.34705 0.69877 C -0.36059 0.71049 -0.36632 0.70988 -0.38003 0.71914 C -0.38923 0.72562 -0.39791 0.73364 -0.40712 0.74012 C -0.41597 0.74661 -0.43403 0.75803 -0.43403 0.75833 " pathEditMode="relative" rAng="0" ptsTypes="AAAAAAAAAAAA">
                                      <p:cBhvr>
                                        <p:cTn id="45" dur="1250" fill="hold"/>
                                        <p:tgtEl>
                                          <p:spTgt spid="1066"/>
                                        </p:tgtEl>
                                        <p:attrNameLst>
                                          <p:attrName>ppt_x</p:attrName>
                                          <p:attrName>ppt_y</p:attrName>
                                        </p:attrNameLst>
                                      </p:cBhvr>
                                      <p:rCtr x="-21701" y="37932"/>
                                    </p:animMotion>
                                  </p:childTnLst>
                                </p:cTn>
                              </p:par>
                            </p:childTnLst>
                          </p:cTn>
                        </p:par>
                        <p:par>
                          <p:cTn id="46" fill="hold">
                            <p:stCondLst>
                              <p:cond delay="17500"/>
                            </p:stCondLst>
                            <p:childTnLst>
                              <p:par>
                                <p:cTn id="47" presetID="0" presetClass="path" presetSubtype="0" accel="50000" decel="50000" fill="hold" nodeType="afterEffect">
                                  <p:stCondLst>
                                    <p:cond delay="0"/>
                                  </p:stCondLst>
                                  <p:childTnLst>
                                    <p:animMotion origin="layout" path="M 1.11111E-6 7.40741E-7 L 1.11111E-6 0.00062 C 0.00139 0.00988 0.0033 0.01944 0.00434 0.02901 C 0.00486 0.03426 0.00503 0.03951 0.00573 0.04444 C 0.00608 0.0466 0.00677 0.04815 0.00729 0.05031 C 0.0092 0.06234 0.01111 0.07438 0.01302 0.08673 C 0.01354 0.09043 0.01389 0.09475 0.01458 0.09815 C 0.01528 0.10247 0.01667 0.10586 0.01753 0.10988 C 0.02014 0.12531 0.02135 0.14074 0.02483 0.15586 C 0.02621 0.16234 0.02795 0.16883 0.02917 0.17531 C 0.03281 0.19568 0.03628 0.21636 0.03941 0.23673 C 0.04167 0.25093 0.04531 0.27901 0.04531 0.27932 C 0.04722 0.38858 0.04844 0.35401 0.0408 0.47531 C 0.03871 0.50802 0.03351 0.57346 0.03351 0.57376 C 0.03403 0.58827 0.03403 0.60216 0.03507 0.61697 C 0.03646 0.64444 0.03889 0.67222 0.0408 0.69969 C 0.04132 0.70617 0.04167 0.71265 0.04236 0.71883 C 0.04288 0.72407 0.04323 0.72932 0.04375 0.73426 C 0.04479 0.74969 0.04566 0.76512 0.0467 0.78055 C 0.04722 0.80432 0.04861 0.82809 0.04826 0.85154 C 0.04792 0.8571 0.04566 0.84136 0.04531 0.83642 C 0.04479 0.83241 0.04531 0.8287 0.04531 0.82469 " pathEditMode="relative" rAng="0" ptsTypes="AAAAAAAAAAAAAAAAAAAAAA">
                                      <p:cBhvr>
                                        <p:cTn id="48" dur="2000" fill="hold"/>
                                        <p:tgtEl>
                                          <p:spTgt spid="1070"/>
                                        </p:tgtEl>
                                        <p:attrNameLst>
                                          <p:attrName>ppt_x</p:attrName>
                                          <p:attrName>ppt_y</p:attrName>
                                        </p:attrNameLst>
                                      </p:cBhvr>
                                      <p:rCtr x="2413" y="42654"/>
                                    </p:animMotion>
                                  </p:childTnLst>
                                </p:cTn>
                              </p:par>
                            </p:childTnLst>
                          </p:cTn>
                        </p:par>
                        <p:par>
                          <p:cTn id="49" fill="hold">
                            <p:stCondLst>
                              <p:cond delay="19500"/>
                            </p:stCondLst>
                            <p:childTnLst>
                              <p:par>
                                <p:cTn id="50" presetID="0" presetClass="path" presetSubtype="0" accel="50000" decel="50000" fill="hold" nodeType="afterEffect">
                                  <p:stCondLst>
                                    <p:cond delay="0"/>
                                  </p:stCondLst>
                                  <p:childTnLst>
                                    <p:animMotion origin="layout" path="M -4.44444E-6 2.22222E-6 L -4.44444E-6 0.00031 L 0.22987 -0.0321 C 0.2375 -0.03303 0.2448 -0.03488 0.25209 -0.03704 L 0.57674 -0.11821 C 0.58264 -0.12284 0.59219 -0.12469 0.59462 -0.13272 C 0.59757 -0.14229 0.5915 -0.15247 0.59063 -0.16297 C 0.58907 -0.17655 0.58872 -0.19043 0.58785 -0.20401 C 0.58542 -0.2034 0.58247 -0.2034 0.58073 -0.20124 C 0.57934 -0.19908 0.57952 -0.19321 0.57952 -0.18982 " pathEditMode="relative" rAng="0" ptsTypes="AAAAAAAAAA">
                                      <p:cBhvr>
                                        <p:cTn id="51" dur="1250" fill="hold"/>
                                        <p:tgtEl>
                                          <p:spTgt spid="1068"/>
                                        </p:tgtEl>
                                        <p:attrNameLst>
                                          <p:attrName>ppt_x</p:attrName>
                                          <p:attrName>ppt_y</p:attrName>
                                        </p:attrNameLst>
                                      </p:cBhvr>
                                      <p:rCtr x="29774" y="-10185"/>
                                    </p:animMotion>
                                  </p:childTnLst>
                                </p:cTn>
                              </p:par>
                            </p:childTnLst>
                          </p:cTn>
                        </p:par>
                      </p:childTnLst>
                    </p:cTn>
                  </p:par>
                  <p:par>
                    <p:cTn id="52" fill="hold">
                      <p:stCondLst>
                        <p:cond delay="indefinite"/>
                      </p:stCondLst>
                      <p:childTnLst>
                        <p:par>
                          <p:cTn id="53" fill="hold">
                            <p:stCondLst>
                              <p:cond delay="0"/>
                            </p:stCondLst>
                            <p:childTnLst>
                              <p:par>
                                <p:cTn id="54" presetID="0" presetClass="path" presetSubtype="0" accel="50000" decel="50000" fill="hold" nodeType="clickEffect">
                                  <p:stCondLst>
                                    <p:cond delay="0"/>
                                  </p:stCondLst>
                                  <p:childTnLst>
                                    <p:animMotion origin="layout" path="M -0.32812 -0.28333 L 0.25573 0.73773 L 0.64662 0.83403 L 0.64662 0.83426 " pathEditMode="relative" rAng="0" ptsTypes="AAAA">
                                      <p:cBhvr>
                                        <p:cTn id="55" dur="2000" fill="hold"/>
                                        <p:tgtEl>
                                          <p:spTgt spid="3"/>
                                        </p:tgtEl>
                                        <p:attrNameLst>
                                          <p:attrName>ppt_x</p:attrName>
                                          <p:attrName>ppt_y</p:attrName>
                                        </p:attrNameLst>
                                      </p:cBhvr>
                                      <p:rCtr x="48750" y="55880"/>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56" restart="whenNotActive" fill="hold" evtFilter="cancelBubble" nodeType="interactiveSeq">
                <p:stCondLst>
                  <p:cond evt="onClick" delay="0">
                    <p:tgtEl>
                      <p:spTgt spid="4"/>
                    </p:tgtEl>
                  </p:cond>
                </p:stCondLst>
                <p:endSync evt="end" delay="0">
                  <p:rtn val="all"/>
                </p:endSync>
                <p:childTnLst>
                  <p:par>
                    <p:cTn id="57" fill="hold">
                      <p:stCondLst>
                        <p:cond delay="0"/>
                      </p:stCondLst>
                      <p:childTnLst>
                        <p:par>
                          <p:cTn id="58" fill="hold">
                            <p:stCondLst>
                              <p:cond delay="0"/>
                            </p:stCondLst>
                            <p:childTnLst>
                              <p:par>
                                <p:cTn id="59" presetID="0" presetClass="path" presetSubtype="0" accel="50000" decel="50000" fill="hold" nodeType="clickEffect">
                                  <p:stCondLst>
                                    <p:cond delay="0"/>
                                  </p:stCondLst>
                                  <p:childTnLst>
                                    <p:animMotion origin="layout" path="M -2.77778E-7 1.11111E-6 L -2.77778E-7 0.00062 C 0.00052 0.01049 0.00208 0.03549 0.00382 0.0466 C 0.00556 0.0571 0.00747 0.06697 0.00903 0.07716 C 0.00938 0.08086 0.00955 0.08395 0.0099 0.08642 C 0.02031 0.15154 0.01858 0.13673 0.0283 0.19383 C 0.03004 0.2037 0.0316 0.21451 0.03333 0.22438 C 0.03611 0.24012 0.03906 0.25494 0.04149 0.27099 C 0.04497 0.29197 0.04844 0.31327 0.05174 0.33518 C 0.05243 0.34012 0.05278 0.34537 0.05365 0.35031 C 0.05729 0.37006 0.06094 0.38981 0.06493 0.40833 C 0.06632 0.41512 0.06858 0.42006 0.06997 0.42685 C 0.0934 0.54043 0.07656 0.47562 0.10347 0.58981 L 0.12379 0.67562 C 0.12934 0.69938 0.12708 0.68549 0.1349 0.725 C 0.13715 0.73549 0.13924 0.74722 0.14115 0.75895 C 0.14167 0.76173 0.14167 0.76512 0.14219 0.7679 C 0.14288 0.77592 0.14358 0.78426 0.14427 0.79259 C 0.14306 0.81111 0.14288 0.81975 0.1401 0.83858 C 0.13854 0.84784 0.13385 0.85957 0.13194 0.86636 C 0.13073 0.87037 0.13038 0.87716 0.12882 0.87839 C 0.11979 0.88827 0.1099 0.89259 0.10052 0.90031 C 0.09913 0.90123 0.09757 0.90154 0.09635 0.90309 L 0.09236 0.90926 C 0.09167 0.91234 0.0908 0.91512 0.09028 0.91852 C 0.08906 0.92716 0.08906 0.93796 0.08733 0.9463 C 0.08594 0.95278 0.08438 0.95802 0.08316 0.96481 C 0.08177 0.97191 0.08073 0.97963 0.07917 0.98611 C 0.07708 0.99444 0.07205 1.00771 0.07205 1.00833 L 0.07292 1.00771 " pathEditMode="relative" rAng="0" ptsTypes="AAAAAAAAAAAAAAAAAAAAAAAAAAAAAA">
                                      <p:cBhvr>
                                        <p:cTn id="60" dur="1000" fill="hold"/>
                                        <p:tgtEl>
                                          <p:spTgt spid="1046"/>
                                        </p:tgtEl>
                                        <p:attrNameLst>
                                          <p:attrName>ppt_x</p:attrName>
                                          <p:attrName>ppt_y</p:attrName>
                                        </p:attrNameLst>
                                      </p:cBhvr>
                                      <p:rCtr x="7205" y="50401"/>
                                    </p:animMotion>
                                  </p:childTnLst>
                                </p:cTn>
                              </p:par>
                            </p:childTnLst>
                          </p:cTn>
                        </p:par>
                      </p:childTnLst>
                    </p:cTn>
                  </p:par>
                </p:childTnLst>
              </p:cTn>
              <p:nextCondLst>
                <p:cond evt="onClick" delay="0">
                  <p:tgtEl>
                    <p:spTgt spid="4"/>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869" y="547620"/>
            <a:ext cx="8229600" cy="2053591"/>
          </a:xfrm>
        </p:spPr>
        <p:txBody>
          <a:bodyPr/>
          <a:lstStyle/>
          <a:p>
            <a:r>
              <a:rPr lang="es-AR" sz="4800" dirty="0" err="1"/>
              <a:t>Poker</a:t>
            </a:r>
            <a:r>
              <a:rPr lang="es-AR" sz="4800" dirty="0"/>
              <a:t> </a:t>
            </a:r>
            <a:r>
              <a:rPr lang="es-AR" sz="4800" dirty="0" err="1"/>
              <a:t>Planning</a:t>
            </a:r>
            <a:endParaRPr lang="es-AR" sz="4800" dirty="0"/>
          </a:p>
        </p:txBody>
      </p:sp>
      <p:sp>
        <p:nvSpPr>
          <p:cNvPr id="3" name="Marcador de texto 2"/>
          <p:cNvSpPr>
            <a:spLocks noGrp="1"/>
          </p:cNvSpPr>
          <p:nvPr>
            <p:ph type="body" idx="1"/>
          </p:nvPr>
        </p:nvSpPr>
        <p:spPr>
          <a:xfrm>
            <a:off x="199869" y="2922781"/>
            <a:ext cx="8229600" cy="1371600"/>
          </a:xfrm>
        </p:spPr>
        <p:txBody>
          <a:bodyPr>
            <a:normAutofit/>
          </a:bodyPr>
          <a:lstStyle/>
          <a:p>
            <a:r>
              <a:rPr lang="es-AR" sz="3733" dirty="0">
                <a:solidFill>
                  <a:schemeClr val="accent4">
                    <a:lumMod val="75000"/>
                  </a:schemeClr>
                </a:solidFill>
              </a:rPr>
              <a:t>Una herramienta </a:t>
            </a:r>
            <a:br>
              <a:rPr lang="es-AR" sz="3733" dirty="0">
                <a:solidFill>
                  <a:schemeClr val="accent4">
                    <a:lumMod val="75000"/>
                  </a:schemeClr>
                </a:solidFill>
              </a:rPr>
            </a:br>
            <a:r>
              <a:rPr lang="es-AR" sz="3733" dirty="0">
                <a:solidFill>
                  <a:schemeClr val="accent4">
                    <a:lumMod val="75000"/>
                  </a:schemeClr>
                </a:solidFill>
              </a:rPr>
              <a:t>de estimación</a:t>
            </a:r>
          </a:p>
        </p:txBody>
      </p:sp>
      <p:sp>
        <p:nvSpPr>
          <p:cNvPr id="4" name="Marcador de número de diapositiva 3"/>
          <p:cNvSpPr>
            <a:spLocks noGrp="1"/>
          </p:cNvSpPr>
          <p:nvPr>
            <p:ph type="sldNum" sz="quarter" idx="12"/>
          </p:nvPr>
        </p:nvSpPr>
        <p:spPr/>
        <p:txBody>
          <a:bodyPr/>
          <a:lstStyle/>
          <a:p>
            <a:fld id="{704C0AEC-BFDA-493E-999B-9165ED1364D9}" type="slidenum">
              <a:rPr lang="en-US" sz="1800" smtClean="0"/>
              <a:pPr/>
              <a:t>70</a:t>
            </a:fld>
            <a:endParaRPr lang="en-US" dirty="0"/>
          </a:p>
        </p:txBody>
      </p:sp>
      <p:pic>
        <p:nvPicPr>
          <p:cNvPr id="5" name="6 Marcador de posición de imagen" descr="perrosJugando.jpg"/>
          <p:cNvPicPr>
            <a:picLocks noChangeAspect="1"/>
          </p:cNvPicPr>
          <p:nvPr/>
        </p:nvPicPr>
        <p:blipFill>
          <a:blip r:embed="rId2">
            <a:extLst>
              <a:ext uri="{28A0092B-C50C-407E-A947-70E740481C1C}">
                <a14:useLocalDpi xmlns:a14="http://schemas.microsoft.com/office/drawing/2010/main" val="0"/>
              </a:ext>
            </a:extLst>
          </a:blip>
          <a:srcRect l="5000" r="5000"/>
          <a:stretch>
            <a:fillRect/>
          </a:stretch>
        </p:blipFill>
        <p:spPr>
          <a:xfrm>
            <a:off x="5396460" y="1372648"/>
            <a:ext cx="5538236" cy="4615197"/>
          </a:xfrm>
          <a:prstGeom prst="rect">
            <a:avLst/>
          </a:prstGeom>
          <a:ln w="9525"/>
          <a:extLst>
            <a:ext uri="{91240B29-F687-4F45-9708-019B960494DF}">
              <a14:hiddenLine xmlns:a14="http://schemas.microsoft.com/office/drawing/2010/main" w="9525" cap="rnd" algn="ctr">
                <a:solidFill>
                  <a:srgbClr val="000000"/>
                </a:solidFill>
                <a:miter lim="800000"/>
                <a:headEnd/>
                <a:tailEnd/>
              </a14:hiddenLine>
            </a:ext>
          </a:extLst>
        </p:spPr>
      </p:pic>
    </p:spTree>
    <p:extLst>
      <p:ext uri="{BB962C8B-B14F-4D97-AF65-F5344CB8AC3E}">
        <p14:creationId xmlns:p14="http://schemas.microsoft.com/office/powerpoint/2010/main" val="14771432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6880183" y="2532909"/>
            <a:ext cx="5172075" cy="1895475"/>
          </a:xfrm>
          <a:prstGeom prst="rect">
            <a:avLst/>
          </a:prstGeom>
        </p:spPr>
      </p:pic>
      <p:sp>
        <p:nvSpPr>
          <p:cNvPr id="4" name="Título 3"/>
          <p:cNvSpPr>
            <a:spLocks noGrp="1"/>
          </p:cNvSpPr>
          <p:nvPr>
            <p:ph type="title"/>
          </p:nvPr>
        </p:nvSpPr>
        <p:spPr>
          <a:xfrm>
            <a:off x="3719736" y="1132379"/>
            <a:ext cx="9404723" cy="1400530"/>
          </a:xfrm>
        </p:spPr>
        <p:txBody>
          <a:bodyPr/>
          <a:lstStyle/>
          <a:p>
            <a:r>
              <a:rPr lang="es-AR" dirty="0"/>
              <a:t>Conceptos del Poker Planning</a:t>
            </a:r>
          </a:p>
        </p:txBody>
      </p:sp>
      <p:graphicFrame>
        <p:nvGraphicFramePr>
          <p:cNvPr id="3" name="Diagrama 2"/>
          <p:cNvGraphicFramePr/>
          <p:nvPr>
            <p:extLst/>
          </p:nvPr>
        </p:nvGraphicFramePr>
        <p:xfrm>
          <a:off x="1117051" y="878314"/>
          <a:ext cx="6212590" cy="5691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93921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descr="http://www.eigualmc2.com/wp-content/uploads/2008/05/fi1.gif"/>
          <p:cNvPicPr>
            <a:picLocks noChangeAspect="1" noChangeArrowheads="1"/>
          </p:cNvPicPr>
          <p:nvPr/>
        </p:nvPicPr>
        <p:blipFill>
          <a:blip r:embed="rId2" cstate="print"/>
          <a:srcRect/>
          <a:stretch>
            <a:fillRect/>
          </a:stretch>
        </p:blipFill>
        <p:spPr bwMode="auto">
          <a:xfrm>
            <a:off x="2641602" y="2420938"/>
            <a:ext cx="7338484" cy="4208463"/>
          </a:xfrm>
          <a:prstGeom prst="rect">
            <a:avLst/>
          </a:prstGeom>
          <a:noFill/>
          <a:ln w="9525">
            <a:noFill/>
            <a:miter lim="800000"/>
            <a:headEnd/>
            <a:tailEnd/>
          </a:ln>
        </p:spPr>
      </p:pic>
      <p:sp>
        <p:nvSpPr>
          <p:cNvPr id="35843" name="Rectangle 2"/>
          <p:cNvSpPr>
            <a:spLocks noGrp="1" noChangeArrowheads="1"/>
          </p:cNvSpPr>
          <p:nvPr>
            <p:ph type="title"/>
          </p:nvPr>
        </p:nvSpPr>
        <p:spPr>
          <a:xfrm>
            <a:off x="695400" y="764704"/>
            <a:ext cx="10363200" cy="1143000"/>
          </a:xfrm>
        </p:spPr>
        <p:txBody>
          <a:bodyPr/>
          <a:lstStyle/>
          <a:p>
            <a:pPr eaLnBrk="1" hangingPunct="1"/>
            <a:r>
              <a:rPr lang="es-ES" dirty="0"/>
              <a:t>Serie de Fibonacci (¿se acuerdan?)</a:t>
            </a:r>
          </a:p>
        </p:txBody>
      </p:sp>
      <p:sp>
        <p:nvSpPr>
          <p:cNvPr id="4" name="4 Marcador de número de diapositiva"/>
          <p:cNvSpPr>
            <a:spLocks noGrp="1"/>
          </p:cNvSpPr>
          <p:nvPr>
            <p:ph type="sldNum" sz="quarter" idx="4294967295"/>
          </p:nvPr>
        </p:nvSpPr>
        <p:spPr>
          <a:xfrm>
            <a:off x="195072" y="6210300"/>
            <a:ext cx="609600" cy="457200"/>
          </a:xfrm>
          <a:prstGeom prst="ellipse">
            <a:avLst/>
          </a:prstGeom>
        </p:spPr>
        <p:txBody>
          <a:bodyPr>
            <a:normAutofit fontScale="92500" lnSpcReduction="20000"/>
          </a:bodyPr>
          <a:lstStyle/>
          <a:p>
            <a:pPr>
              <a:defRPr/>
            </a:pPr>
            <a:fld id="{6516DC68-5C72-4143-AA15-657732524481}" type="slidenum">
              <a:rPr lang="en-US"/>
              <a:pPr>
                <a:defRPr/>
              </a:pPr>
              <a:t>72</a:t>
            </a:fld>
            <a:endParaRPr lang="en-US" dirty="0"/>
          </a:p>
        </p:txBody>
      </p:sp>
      <p:sp>
        <p:nvSpPr>
          <p:cNvPr id="35844" name="Rectangle 3"/>
          <p:cNvSpPr>
            <a:spLocks noGrp="1" noChangeArrowheads="1"/>
          </p:cNvSpPr>
          <p:nvPr>
            <p:ph sz="quarter" idx="1"/>
          </p:nvPr>
        </p:nvSpPr>
        <p:spPr>
          <a:xfrm>
            <a:off x="355600" y="1295400"/>
            <a:ext cx="11480800" cy="5334000"/>
          </a:xfrm>
        </p:spPr>
        <p:txBody>
          <a:bodyPr/>
          <a:lstStyle/>
          <a:p>
            <a:pPr eaLnBrk="1" hangingPunct="1">
              <a:lnSpc>
                <a:spcPct val="90000"/>
              </a:lnSpc>
            </a:pPr>
            <a:r>
              <a:rPr lang="es-ES" dirty="0"/>
              <a:t>La secuencia empieza en 1 y cada numero subsecuente es la suma de los dos precedentes. (1, 1, 2, 3, 5, 8, 13, 21, 34, 55, 89, 144….)</a:t>
            </a:r>
          </a:p>
          <a:p>
            <a:pPr eaLnBrk="1" hangingPunct="1">
              <a:lnSpc>
                <a:spcPct val="90000"/>
              </a:lnSpc>
            </a:pPr>
            <a:endParaRPr lang="es-ES" dirty="0"/>
          </a:p>
          <a:p>
            <a:pPr eaLnBrk="1" hangingPunct="1">
              <a:lnSpc>
                <a:spcPct val="90000"/>
              </a:lnSpc>
              <a:buFont typeface="Wingdings" pitchFamily="2" charset="2"/>
              <a:buNone/>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p:txBody>
      </p:sp>
    </p:spTree>
    <p:extLst>
      <p:ext uri="{BB962C8B-B14F-4D97-AF65-F5344CB8AC3E}">
        <p14:creationId xmlns:p14="http://schemas.microsoft.com/office/powerpoint/2010/main" val="13535783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4"/>
          <p:cNvGraphicFramePr>
            <a:graphicFrameLocks/>
          </p:cNvGraphicFramePr>
          <p:nvPr/>
        </p:nvGraphicFramePr>
        <p:xfrm>
          <a:off x="1401234" y="2393951"/>
          <a:ext cx="2709333" cy="1716088"/>
        </p:xfrm>
        <a:graphic>
          <a:graphicData uri="http://schemas.openxmlformats.org/presentationml/2006/ole">
            <mc:AlternateContent xmlns:mc="http://schemas.openxmlformats.org/markup-compatibility/2006">
              <mc:Choice xmlns:v="urn:schemas-microsoft-com:vml" Requires="v">
                <p:oleObj spid="_x0000_s4266" name="Imagen" r:id="rId4" imgW="3657600" imgH="3089265" progId="">
                  <p:embed/>
                </p:oleObj>
              </mc:Choice>
              <mc:Fallback>
                <p:oleObj name="Imagen" r:id="rId4" imgW="3657600" imgH="3089265" progId="">
                  <p:embed/>
                  <p:pic>
                    <p:nvPicPr>
                      <p:cNvPr id="5122"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1234" y="2393951"/>
                        <a:ext cx="2709333" cy="171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6" name="Rectangle 5"/>
          <p:cNvSpPr>
            <a:spLocks noChangeArrowheads="1"/>
          </p:cNvSpPr>
          <p:nvPr/>
        </p:nvSpPr>
        <p:spPr bwMode="auto">
          <a:xfrm>
            <a:off x="4600904" y="1958975"/>
            <a:ext cx="3037416" cy="1436688"/>
          </a:xfrm>
          <a:prstGeom prst="rect">
            <a:avLst/>
          </a:prstGeom>
          <a:noFill/>
          <a:ln w="25400">
            <a:solidFill>
              <a:schemeClr val="tx1"/>
            </a:solidFill>
            <a:miter lim="800000"/>
            <a:headEnd/>
            <a:tailEnd/>
          </a:ln>
        </p:spPr>
        <p:txBody>
          <a:bodyPr wrap="none" anchor="ctr"/>
          <a:lstStyle/>
          <a:p>
            <a:endParaRPr lang="es-ES" sz="2400"/>
          </a:p>
        </p:txBody>
      </p:sp>
      <p:sp>
        <p:nvSpPr>
          <p:cNvPr id="5127" name="Line 6"/>
          <p:cNvSpPr>
            <a:spLocks noChangeShapeType="1"/>
          </p:cNvSpPr>
          <p:nvPr/>
        </p:nvSpPr>
        <p:spPr bwMode="auto">
          <a:xfrm>
            <a:off x="4701118" y="3035300"/>
            <a:ext cx="2647949" cy="0"/>
          </a:xfrm>
          <a:prstGeom prst="line">
            <a:avLst/>
          </a:prstGeom>
          <a:noFill/>
          <a:ln w="12700">
            <a:solidFill>
              <a:schemeClr val="tx1"/>
            </a:solidFill>
            <a:round/>
            <a:headEnd type="none" w="sm" len="sm"/>
            <a:tailEnd type="none" w="sm" len="sm"/>
          </a:ln>
        </p:spPr>
        <p:txBody>
          <a:bodyPr wrap="none" anchor="ctr"/>
          <a:lstStyle/>
          <a:p>
            <a:endParaRPr lang="es-ES" sz="2400"/>
          </a:p>
        </p:txBody>
      </p:sp>
      <p:sp>
        <p:nvSpPr>
          <p:cNvPr id="5128" name="Line 7"/>
          <p:cNvSpPr>
            <a:spLocks noChangeShapeType="1"/>
          </p:cNvSpPr>
          <p:nvPr/>
        </p:nvSpPr>
        <p:spPr bwMode="auto">
          <a:xfrm flipV="1">
            <a:off x="5156200" y="2139950"/>
            <a:ext cx="0" cy="895351"/>
          </a:xfrm>
          <a:prstGeom prst="line">
            <a:avLst/>
          </a:prstGeom>
          <a:noFill/>
          <a:ln w="12700">
            <a:solidFill>
              <a:schemeClr val="tx1"/>
            </a:solidFill>
            <a:round/>
            <a:headEnd type="none" w="sm" len="sm"/>
            <a:tailEnd type="none" w="sm" len="sm"/>
          </a:ln>
        </p:spPr>
        <p:txBody>
          <a:bodyPr wrap="none" anchor="ctr"/>
          <a:lstStyle/>
          <a:p>
            <a:endParaRPr lang="es-ES" sz="2400"/>
          </a:p>
        </p:txBody>
      </p:sp>
      <p:sp>
        <p:nvSpPr>
          <p:cNvPr id="5129" name="Rectangle 8"/>
          <p:cNvSpPr>
            <a:spLocks noChangeArrowheads="1"/>
          </p:cNvSpPr>
          <p:nvPr/>
        </p:nvSpPr>
        <p:spPr bwMode="auto">
          <a:xfrm>
            <a:off x="4569886" y="1974176"/>
            <a:ext cx="2948514" cy="1519926"/>
          </a:xfrm>
          <a:prstGeom prst="rect">
            <a:avLst/>
          </a:prstGeom>
          <a:noFill/>
          <a:ln w="9525">
            <a:noFill/>
            <a:miter lim="800000"/>
            <a:headEnd/>
            <a:tailEnd/>
          </a:ln>
        </p:spPr>
        <p:txBody>
          <a:bodyPr wrap="square" lIns="122767" tIns="61384" rIns="122767" bIns="61384">
            <a:spAutoFit/>
          </a:bodyPr>
          <a:lstStyle/>
          <a:p>
            <a:pPr defTabSz="1015975">
              <a:spcBef>
                <a:spcPct val="50000"/>
              </a:spcBef>
            </a:pPr>
            <a:r>
              <a:rPr lang="es-ES_tradnl" sz="1067" dirty="0">
                <a:latin typeface="Times New Roman" pitchFamily="18" charset="0"/>
              </a:rPr>
              <a:t>Juan	*</a:t>
            </a:r>
          </a:p>
          <a:p>
            <a:pPr defTabSz="1015975">
              <a:spcBef>
                <a:spcPct val="50000"/>
              </a:spcBef>
            </a:pPr>
            <a:r>
              <a:rPr lang="es-ES_tradnl" sz="1067" dirty="0">
                <a:latin typeface="Times New Roman" pitchFamily="18" charset="0"/>
              </a:rPr>
              <a:t>Alicia		*</a:t>
            </a:r>
          </a:p>
          <a:p>
            <a:pPr defTabSz="1015975">
              <a:spcBef>
                <a:spcPct val="50000"/>
              </a:spcBef>
            </a:pPr>
            <a:r>
              <a:rPr lang="es-ES_tradnl" sz="1067" dirty="0">
                <a:latin typeface="Times New Roman" pitchFamily="18" charset="0"/>
              </a:rPr>
              <a:t>José          *</a:t>
            </a:r>
          </a:p>
          <a:p>
            <a:pPr defTabSz="1015975">
              <a:spcBef>
                <a:spcPct val="50000"/>
              </a:spcBef>
            </a:pPr>
            <a:r>
              <a:rPr lang="es-ES_tradnl" sz="1067" dirty="0">
                <a:latin typeface="Times New Roman" pitchFamily="18" charset="0"/>
              </a:rPr>
              <a:t>María	          *</a:t>
            </a:r>
          </a:p>
          <a:p>
            <a:pPr defTabSz="1015975">
              <a:spcBef>
                <a:spcPct val="50000"/>
              </a:spcBef>
            </a:pPr>
            <a:endParaRPr lang="es-ES_tradnl" sz="1067" dirty="0">
              <a:latin typeface="Times New Roman" pitchFamily="18" charset="0"/>
            </a:endParaRPr>
          </a:p>
          <a:p>
            <a:pPr defTabSz="1015975">
              <a:spcBef>
                <a:spcPct val="50000"/>
              </a:spcBef>
            </a:pPr>
            <a:r>
              <a:rPr lang="es-ES_tradnl" sz="1067" dirty="0">
                <a:latin typeface="Times New Roman" pitchFamily="18" charset="0"/>
              </a:rPr>
              <a:t>Estimaciones</a:t>
            </a:r>
          </a:p>
        </p:txBody>
      </p:sp>
      <p:sp>
        <p:nvSpPr>
          <p:cNvPr id="5130" name="AutoShape 14"/>
          <p:cNvSpPr>
            <a:spLocks noChangeArrowheads="1"/>
          </p:cNvSpPr>
          <p:nvPr/>
        </p:nvSpPr>
        <p:spPr bwMode="auto">
          <a:xfrm>
            <a:off x="3437679" y="2406160"/>
            <a:ext cx="1174751" cy="327025"/>
          </a:xfrm>
          <a:prstGeom prst="rightArrow">
            <a:avLst>
              <a:gd name="adj1" fmla="val 50000"/>
              <a:gd name="adj2" fmla="val 134721"/>
            </a:avLst>
          </a:prstGeom>
          <a:solidFill>
            <a:schemeClr val="accent1"/>
          </a:solidFill>
          <a:ln w="12700">
            <a:noFill/>
            <a:miter lim="800000"/>
            <a:headEnd/>
            <a:tailEnd/>
          </a:ln>
        </p:spPr>
        <p:txBody>
          <a:bodyPr wrap="none" anchor="ctr"/>
          <a:lstStyle/>
          <a:p>
            <a:endParaRPr lang="es-ES" sz="2400"/>
          </a:p>
        </p:txBody>
      </p:sp>
      <p:graphicFrame>
        <p:nvGraphicFramePr>
          <p:cNvPr id="16393" name="Object 9"/>
          <p:cNvGraphicFramePr>
            <a:graphicFrameLocks/>
          </p:cNvGraphicFramePr>
          <p:nvPr/>
        </p:nvGraphicFramePr>
        <p:xfrm>
          <a:off x="5588002" y="4508501"/>
          <a:ext cx="2730500" cy="1728788"/>
        </p:xfrm>
        <a:graphic>
          <a:graphicData uri="http://schemas.openxmlformats.org/presentationml/2006/ole">
            <mc:AlternateContent xmlns:mc="http://schemas.openxmlformats.org/markup-compatibility/2006">
              <mc:Choice xmlns:v="urn:schemas-microsoft-com:vml" Requires="v">
                <p:oleObj spid="_x0000_s4267" name="Imagen" r:id="rId6" imgW="3657600" imgH="3089265" progId="">
                  <p:embed/>
                </p:oleObj>
              </mc:Choice>
              <mc:Fallback>
                <p:oleObj name="Imagen" r:id="rId6" imgW="3657600" imgH="3089265" progId="">
                  <p:embed/>
                  <p:pic>
                    <p:nvPicPr>
                      <p:cNvPr id="16393" name="Object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8002" y="4508501"/>
                        <a:ext cx="2730500"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4" name="Rectangle 10"/>
          <p:cNvSpPr>
            <a:spLocks noChangeArrowheads="1"/>
          </p:cNvSpPr>
          <p:nvPr/>
        </p:nvSpPr>
        <p:spPr bwMode="auto">
          <a:xfrm>
            <a:off x="8583086" y="4019551"/>
            <a:ext cx="3060700" cy="1447800"/>
          </a:xfrm>
          <a:prstGeom prst="rect">
            <a:avLst/>
          </a:prstGeom>
          <a:noFill/>
          <a:ln w="25400">
            <a:solidFill>
              <a:schemeClr val="tx1"/>
            </a:solidFill>
            <a:miter lim="800000"/>
            <a:headEnd/>
            <a:tailEnd/>
          </a:ln>
        </p:spPr>
        <p:txBody>
          <a:bodyPr wrap="none" anchor="ctr"/>
          <a:lstStyle/>
          <a:p>
            <a:endParaRPr lang="es-ES" sz="2400"/>
          </a:p>
        </p:txBody>
      </p:sp>
      <p:sp>
        <p:nvSpPr>
          <p:cNvPr id="5132" name="Line 11"/>
          <p:cNvSpPr>
            <a:spLocks noChangeShapeType="1"/>
          </p:cNvSpPr>
          <p:nvPr/>
        </p:nvSpPr>
        <p:spPr bwMode="auto">
          <a:xfrm>
            <a:off x="8805333" y="5103813"/>
            <a:ext cx="2667000" cy="0"/>
          </a:xfrm>
          <a:prstGeom prst="line">
            <a:avLst/>
          </a:prstGeom>
          <a:noFill/>
          <a:ln w="12700">
            <a:solidFill>
              <a:schemeClr val="tx1"/>
            </a:solidFill>
            <a:round/>
            <a:headEnd type="none" w="sm" len="sm"/>
            <a:tailEnd type="none" w="sm" len="sm"/>
          </a:ln>
        </p:spPr>
        <p:txBody>
          <a:bodyPr wrap="none" anchor="ctr"/>
          <a:lstStyle/>
          <a:p>
            <a:endParaRPr lang="es-ES" sz="2400"/>
          </a:p>
        </p:txBody>
      </p:sp>
      <p:sp>
        <p:nvSpPr>
          <p:cNvPr id="5133" name="Line 12"/>
          <p:cNvSpPr>
            <a:spLocks noChangeShapeType="1"/>
          </p:cNvSpPr>
          <p:nvPr/>
        </p:nvSpPr>
        <p:spPr bwMode="auto">
          <a:xfrm flipV="1">
            <a:off x="9264651" y="4202114"/>
            <a:ext cx="0" cy="901700"/>
          </a:xfrm>
          <a:prstGeom prst="line">
            <a:avLst/>
          </a:prstGeom>
          <a:noFill/>
          <a:ln w="12700">
            <a:solidFill>
              <a:schemeClr val="tx1"/>
            </a:solidFill>
            <a:round/>
            <a:headEnd type="none" w="sm" len="sm"/>
            <a:tailEnd type="none" w="sm" len="sm"/>
          </a:ln>
        </p:spPr>
        <p:txBody>
          <a:bodyPr wrap="none" anchor="ctr"/>
          <a:lstStyle/>
          <a:p>
            <a:endParaRPr lang="es-ES" sz="2400"/>
          </a:p>
        </p:txBody>
      </p:sp>
      <p:sp>
        <p:nvSpPr>
          <p:cNvPr id="16397" name="Rectangle 13"/>
          <p:cNvSpPr>
            <a:spLocks noChangeArrowheads="1"/>
          </p:cNvSpPr>
          <p:nvPr/>
        </p:nvSpPr>
        <p:spPr bwMode="auto">
          <a:xfrm>
            <a:off x="8671986" y="4006358"/>
            <a:ext cx="2736849" cy="1519926"/>
          </a:xfrm>
          <a:prstGeom prst="rect">
            <a:avLst/>
          </a:prstGeom>
          <a:noFill/>
          <a:ln w="9525">
            <a:noFill/>
            <a:miter lim="800000"/>
            <a:headEnd/>
            <a:tailEnd/>
          </a:ln>
        </p:spPr>
        <p:txBody>
          <a:bodyPr lIns="122767" tIns="61384" rIns="122767" bIns="61384">
            <a:spAutoFit/>
          </a:bodyPr>
          <a:lstStyle/>
          <a:p>
            <a:pPr defTabSz="1015975">
              <a:spcBef>
                <a:spcPct val="50000"/>
              </a:spcBef>
            </a:pPr>
            <a:r>
              <a:rPr lang="es-ES_tradnl" sz="1067" dirty="0">
                <a:latin typeface="Times New Roman" pitchFamily="18" charset="0"/>
              </a:rPr>
              <a:t>Juan	    *</a:t>
            </a:r>
          </a:p>
          <a:p>
            <a:pPr defTabSz="1015975">
              <a:spcBef>
                <a:spcPct val="50000"/>
              </a:spcBef>
            </a:pPr>
            <a:r>
              <a:rPr lang="es-ES_tradnl" sz="1067" dirty="0">
                <a:latin typeface="Times New Roman" pitchFamily="18" charset="0"/>
              </a:rPr>
              <a:t>Alicia	                *</a:t>
            </a:r>
          </a:p>
          <a:p>
            <a:pPr defTabSz="1015975">
              <a:spcBef>
                <a:spcPct val="50000"/>
              </a:spcBef>
            </a:pPr>
            <a:r>
              <a:rPr lang="es-ES_tradnl" sz="1067" dirty="0">
                <a:latin typeface="Times New Roman" pitchFamily="18" charset="0"/>
              </a:rPr>
              <a:t>José                      *</a:t>
            </a:r>
          </a:p>
          <a:p>
            <a:pPr defTabSz="1015975">
              <a:spcBef>
                <a:spcPct val="50000"/>
              </a:spcBef>
            </a:pPr>
            <a:r>
              <a:rPr lang="es-ES_tradnl" sz="1067" dirty="0">
                <a:latin typeface="Times New Roman" pitchFamily="18" charset="0"/>
              </a:rPr>
              <a:t>María	          *</a:t>
            </a:r>
          </a:p>
          <a:p>
            <a:pPr defTabSz="1015975">
              <a:spcBef>
                <a:spcPct val="50000"/>
              </a:spcBef>
            </a:pPr>
            <a:endParaRPr lang="es-ES_tradnl" sz="1067" dirty="0">
              <a:latin typeface="Times New Roman" pitchFamily="18" charset="0"/>
            </a:endParaRPr>
          </a:p>
          <a:p>
            <a:pPr defTabSz="1015975">
              <a:spcBef>
                <a:spcPct val="50000"/>
              </a:spcBef>
            </a:pPr>
            <a:r>
              <a:rPr lang="es-ES_tradnl" sz="1067" dirty="0">
                <a:latin typeface="Times New Roman" pitchFamily="18" charset="0"/>
              </a:rPr>
              <a:t>Estimaciones</a:t>
            </a:r>
          </a:p>
        </p:txBody>
      </p:sp>
      <p:sp>
        <p:nvSpPr>
          <p:cNvPr id="16400" name="AutoShape 16"/>
          <p:cNvSpPr>
            <a:spLocks noChangeArrowheads="1"/>
          </p:cNvSpPr>
          <p:nvPr/>
        </p:nvSpPr>
        <p:spPr bwMode="auto">
          <a:xfrm>
            <a:off x="7653867" y="4667251"/>
            <a:ext cx="1185333" cy="330200"/>
          </a:xfrm>
          <a:prstGeom prst="rightArrow">
            <a:avLst>
              <a:gd name="adj1" fmla="val 50000"/>
              <a:gd name="adj2" fmla="val 134628"/>
            </a:avLst>
          </a:prstGeom>
          <a:solidFill>
            <a:schemeClr val="accent1"/>
          </a:solidFill>
          <a:ln w="12700">
            <a:noFill/>
            <a:miter lim="800000"/>
            <a:headEnd/>
            <a:tailEnd/>
          </a:ln>
        </p:spPr>
        <p:txBody>
          <a:bodyPr wrap="none" anchor="ctr"/>
          <a:lstStyle/>
          <a:p>
            <a:endParaRPr lang="es-ES" sz="2400"/>
          </a:p>
        </p:txBody>
      </p:sp>
      <p:sp>
        <p:nvSpPr>
          <p:cNvPr id="16403" name="AutoShape 19"/>
          <p:cNvSpPr>
            <a:spLocks noChangeArrowheads="1"/>
          </p:cNvSpPr>
          <p:nvPr/>
        </p:nvSpPr>
        <p:spPr bwMode="auto">
          <a:xfrm rot="2693259">
            <a:off x="3896784" y="3895725"/>
            <a:ext cx="2089149" cy="1143000"/>
          </a:xfrm>
          <a:custGeom>
            <a:avLst/>
            <a:gdLst>
              <a:gd name="T0" fmla="*/ 2147483647 w 21600"/>
              <a:gd name="T1" fmla="*/ 0 h 21600"/>
              <a:gd name="T2" fmla="*/ 0 w 21600"/>
              <a:gd name="T3" fmla="*/ 1600298905 h 21600"/>
              <a:gd name="T4" fmla="*/ 2147483647 w 21600"/>
              <a:gd name="T5" fmla="*/ 2147483647 h 21600"/>
              <a:gd name="T6" fmla="*/ 2147483647 w 21600"/>
              <a:gd name="T7" fmla="*/ 160029890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12700">
            <a:noFill/>
            <a:miter lim="800000"/>
            <a:headEnd type="none" w="sm" len="sm"/>
            <a:tailEnd type="none" w="sm" len="sm"/>
          </a:ln>
        </p:spPr>
        <p:txBody>
          <a:bodyPr wrap="none" anchor="ctr"/>
          <a:lstStyle/>
          <a:p>
            <a:endParaRPr lang="es-ES" sz="2400"/>
          </a:p>
        </p:txBody>
      </p:sp>
      <p:sp>
        <p:nvSpPr>
          <p:cNvPr id="2" name="Título 1"/>
          <p:cNvSpPr>
            <a:spLocks noGrp="1"/>
          </p:cNvSpPr>
          <p:nvPr>
            <p:ph type="title"/>
          </p:nvPr>
        </p:nvSpPr>
        <p:spPr/>
        <p:txBody>
          <a:bodyPr>
            <a:normAutofit/>
          </a:bodyPr>
          <a:lstStyle/>
          <a:p>
            <a:r>
              <a:rPr lang="es-AR" dirty="0"/>
              <a:t>Estimación como esfuerzo colaborativo basado en la experiencia</a:t>
            </a:r>
          </a:p>
        </p:txBody>
      </p:sp>
    </p:spTree>
    <p:extLst>
      <p:ext uri="{BB962C8B-B14F-4D97-AF65-F5344CB8AC3E}">
        <p14:creationId xmlns:p14="http://schemas.microsoft.com/office/powerpoint/2010/main" val="20547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03"/>
                                        </p:tgtEl>
                                        <p:attrNameLst>
                                          <p:attrName>style.visibility</p:attrName>
                                        </p:attrNameLst>
                                      </p:cBhvr>
                                      <p:to>
                                        <p:strVal val="visible"/>
                                      </p:to>
                                    </p:set>
                                    <p:animEffect transition="in" filter="dissolve">
                                      <p:cBhvr>
                                        <p:cTn id="7" dur="500"/>
                                        <p:tgtEl>
                                          <p:spTgt spid="1640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393"/>
                                        </p:tgtEl>
                                        <p:attrNameLst>
                                          <p:attrName>style.visibility</p:attrName>
                                        </p:attrNameLst>
                                      </p:cBhvr>
                                      <p:to>
                                        <p:strVal val="visible"/>
                                      </p:to>
                                    </p:set>
                                    <p:animEffect transition="in" filter="dissolve">
                                      <p:cBhvr>
                                        <p:cTn id="12" dur="500"/>
                                        <p:tgtEl>
                                          <p:spTgt spid="1639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400"/>
                                        </p:tgtEl>
                                        <p:attrNameLst>
                                          <p:attrName>style.visibility</p:attrName>
                                        </p:attrNameLst>
                                      </p:cBhvr>
                                      <p:to>
                                        <p:strVal val="visible"/>
                                      </p:to>
                                    </p:set>
                                    <p:animEffect transition="in" filter="dissolve">
                                      <p:cBhvr>
                                        <p:cTn id="17" dur="500"/>
                                        <p:tgtEl>
                                          <p:spTgt spid="1640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397"/>
                                        </p:tgtEl>
                                        <p:attrNameLst>
                                          <p:attrName>style.visibility</p:attrName>
                                        </p:attrNameLst>
                                      </p:cBhvr>
                                      <p:to>
                                        <p:strVal val="visible"/>
                                      </p:to>
                                    </p:set>
                                    <p:animEffect transition="in" filter="dissolve">
                                      <p:cBhvr>
                                        <p:cTn id="22" dur="500"/>
                                        <p:tgtEl>
                                          <p:spTgt spid="1639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394"/>
                                        </p:tgtEl>
                                        <p:attrNameLst>
                                          <p:attrName>style.visibility</p:attrName>
                                        </p:attrNameLst>
                                      </p:cBhvr>
                                      <p:to>
                                        <p:strVal val="visible"/>
                                      </p:to>
                                    </p:set>
                                    <p:animEffect transition="in" filter="dissolve">
                                      <p:cBhvr>
                                        <p:cTn id="27" dur="500"/>
                                        <p:tgtEl>
                                          <p:spTgt spid="16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4" grpId="0" animBg="1"/>
      <p:bldP spid="16397" grpId="0" autoUpdateAnimBg="0"/>
      <p:bldP spid="16400" grpId="0" animBg="1"/>
      <p:bldP spid="1640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45840"/>
            <a:ext cx="10363200" cy="1143000"/>
          </a:xfrm>
        </p:spPr>
        <p:txBody>
          <a:bodyPr>
            <a:normAutofit/>
          </a:bodyPr>
          <a:lstStyle/>
          <a:p>
            <a:r>
              <a:rPr lang="es-AR" sz="4267" dirty="0"/>
              <a:t>¿Cómo “decodificar” las estimaciones?</a:t>
            </a:r>
          </a:p>
        </p:txBody>
      </p:sp>
      <p:sp>
        <p:nvSpPr>
          <p:cNvPr id="3" name="Content Placeholder 2"/>
          <p:cNvSpPr>
            <a:spLocks noGrp="1"/>
          </p:cNvSpPr>
          <p:nvPr>
            <p:ph idx="1"/>
          </p:nvPr>
        </p:nvSpPr>
        <p:spPr>
          <a:xfrm>
            <a:off x="5181600" y="1772816"/>
            <a:ext cx="6655296" cy="4896544"/>
          </a:xfrm>
        </p:spPr>
        <p:txBody>
          <a:bodyPr>
            <a:noAutofit/>
          </a:bodyPr>
          <a:lstStyle/>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0</a:t>
            </a:r>
            <a:r>
              <a:rPr lang="es-AR" sz="1867" dirty="0">
                <a:latin typeface="Calibri" pitchFamily="34" charset="0"/>
                <a:cs typeface="Calibri" pitchFamily="34" charset="0"/>
              </a:rPr>
              <a:t>: Quizás Ud. no tenga idea de su producto o funcionalidad en este punto.</a:t>
            </a: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1/2, 1</a:t>
            </a:r>
            <a:r>
              <a:rPr lang="es-AR" sz="1867" dirty="0">
                <a:latin typeface="Calibri" pitchFamily="34" charset="0"/>
                <a:cs typeface="Calibri" pitchFamily="34" charset="0"/>
              </a:rPr>
              <a:t>: funcionalidad pequeña (usualmente cosmética). </a:t>
            </a: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2-3</a:t>
            </a:r>
            <a:r>
              <a:rPr lang="es-AR" sz="1867" dirty="0">
                <a:latin typeface="Calibri" pitchFamily="34" charset="0"/>
                <a:cs typeface="Calibri" pitchFamily="34" charset="0"/>
              </a:rPr>
              <a:t>: funcionalidad pequeña a mediana. Es lo que queremos. </a:t>
            </a:r>
            <a:r>
              <a:rPr lang="es-AR" sz="1867" dirty="0">
                <a:latin typeface="Calibri" pitchFamily="34" charset="0"/>
                <a:cs typeface="Calibri" pitchFamily="34" charset="0"/>
                <a:sym typeface="Wingdings" pitchFamily="2" charset="2"/>
              </a:rPr>
              <a:t></a:t>
            </a:r>
            <a:endParaRPr lang="es-AR" sz="1867" dirty="0">
              <a:latin typeface="Calibri" pitchFamily="34" charset="0"/>
              <a:cs typeface="Calibri" pitchFamily="34" charset="0"/>
            </a:endParaRP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5</a:t>
            </a:r>
            <a:r>
              <a:rPr lang="es-AR" sz="1867" dirty="0">
                <a:latin typeface="Calibri" pitchFamily="34" charset="0"/>
                <a:cs typeface="Calibri" pitchFamily="34" charset="0"/>
              </a:rPr>
              <a:t>: Funcionalidad media. Es lo que queremos </a:t>
            </a:r>
            <a:r>
              <a:rPr lang="es-AR" sz="1867" dirty="0">
                <a:latin typeface="Calibri" pitchFamily="34" charset="0"/>
                <a:cs typeface="Calibri" pitchFamily="34" charset="0"/>
                <a:sym typeface="Wingdings" pitchFamily="2" charset="2"/>
              </a:rPr>
              <a:t></a:t>
            </a:r>
            <a:endParaRPr lang="es-AR" sz="1867" dirty="0">
              <a:latin typeface="Calibri" pitchFamily="34" charset="0"/>
              <a:cs typeface="Calibri" pitchFamily="34" charset="0"/>
            </a:endParaRP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8</a:t>
            </a:r>
            <a:r>
              <a:rPr lang="es-AR" sz="1867" dirty="0">
                <a:latin typeface="Calibri" pitchFamily="34" charset="0"/>
                <a:cs typeface="Calibri" pitchFamily="34" charset="0"/>
              </a:rPr>
              <a:t>: Funcionalidad grande, de todas formas lo podemos hacer, pero hay que preguntarse sino se puede partir o dividir en algo más pequeño. No es lo mejor, pero todavía </a:t>
            </a:r>
            <a:r>
              <a:rPr lang="es-AR" sz="1867" dirty="0">
                <a:latin typeface="Calibri" pitchFamily="34" charset="0"/>
                <a:cs typeface="Calibri" pitchFamily="34" charset="0"/>
                <a:sym typeface="Wingdings" pitchFamily="2" charset="2"/>
              </a:rPr>
              <a:t></a:t>
            </a:r>
            <a:endParaRPr lang="es-AR" sz="1867" dirty="0">
              <a:latin typeface="Calibri" pitchFamily="34" charset="0"/>
              <a:cs typeface="Calibri" pitchFamily="34" charset="0"/>
            </a:endParaRP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13</a:t>
            </a:r>
            <a:r>
              <a:rPr lang="es-AR" sz="1867" dirty="0">
                <a:latin typeface="Calibri" pitchFamily="34" charset="0"/>
                <a:cs typeface="Calibri" pitchFamily="34" charset="0"/>
              </a:rPr>
              <a:t>: Alguien puede explicar por que no lo podemos dividir?</a:t>
            </a: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20</a:t>
            </a:r>
            <a:r>
              <a:rPr lang="es-AR" sz="1867" dirty="0">
                <a:latin typeface="Calibri" pitchFamily="34" charset="0"/>
                <a:cs typeface="Calibri" pitchFamily="34" charset="0"/>
              </a:rPr>
              <a:t>: Cuál es la razón de negocio que justifica semejante story y más fuerte aún, por qué no se puede dividir?.</a:t>
            </a: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40</a:t>
            </a:r>
            <a:r>
              <a:rPr lang="es-AR" sz="1867" dirty="0">
                <a:latin typeface="Calibri" pitchFamily="34" charset="0"/>
                <a:cs typeface="Calibri" pitchFamily="34" charset="0"/>
              </a:rPr>
              <a:t>: no hay forma de hacer esto en un sprint.</a:t>
            </a: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100</a:t>
            </a:r>
            <a:r>
              <a:rPr lang="es-AR" sz="1867" dirty="0">
                <a:latin typeface="Calibri" pitchFamily="34" charset="0"/>
                <a:cs typeface="Calibri" pitchFamily="34" charset="0"/>
              </a:rPr>
              <a:t>: confirmación de que está algo muy mal. Mejor ni arrancar.</a:t>
            </a:r>
          </a:p>
        </p:txBody>
      </p:sp>
      <p:pic>
        <p:nvPicPr>
          <p:cNvPr id="4" name="Picture 2" descr="http://rsastories.files.wordpress.com/2012/01/estimations_color_temperature.png?w=6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381" y="1700808"/>
            <a:ext cx="4519283" cy="4896544"/>
          </a:xfrm>
          <a:prstGeom prst="rect">
            <a:avLst/>
          </a:prstGeom>
          <a:noFill/>
          <a:extLst>
            <a:ext uri="{909E8E84-426E-40DD-AFC4-6F175D3DCCD1}">
              <a14:hiddenFill xmlns:a14="http://schemas.microsoft.com/office/drawing/2010/main">
                <a:solidFill>
                  <a:srgbClr val="FFFFFF"/>
                </a:solidFill>
              </a14:hiddenFill>
            </a:ext>
          </a:extLst>
        </p:spPr>
      </p:pic>
      <p:sp>
        <p:nvSpPr>
          <p:cNvPr id="5" name="3 Marcador de número de diapositiva"/>
          <p:cNvSpPr>
            <a:spLocks noGrp="1"/>
          </p:cNvSpPr>
          <p:nvPr>
            <p:ph type="sldNum" sz="quarter" idx="12"/>
          </p:nvPr>
        </p:nvSpPr>
        <p:spPr>
          <a:xfrm>
            <a:off x="195072" y="6208776"/>
            <a:ext cx="609600" cy="457200"/>
          </a:xfrm>
        </p:spPr>
        <p:txBody>
          <a:bodyPr/>
          <a:lstStyle/>
          <a:p>
            <a:pPr>
              <a:defRPr/>
            </a:pPr>
            <a:fld id="{E7097997-5B56-469E-8609-A301CEDB3BBA}" type="slidenum">
              <a:rPr lang="en-US" smtClean="0"/>
              <a:pPr>
                <a:defRPr/>
              </a:pPr>
              <a:t>74</a:t>
            </a:fld>
            <a:endParaRPr lang="en-US" dirty="0"/>
          </a:p>
        </p:txBody>
      </p:sp>
    </p:spTree>
    <p:extLst>
      <p:ext uri="{BB962C8B-B14F-4D97-AF65-F5344CB8AC3E}">
        <p14:creationId xmlns:p14="http://schemas.microsoft.com/office/powerpoint/2010/main" val="36330232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9336" y="1484784"/>
            <a:ext cx="12000000" cy="430887"/>
          </a:xfrm>
        </p:spPr>
        <p:txBody>
          <a:bodyPr/>
          <a:lstStyle/>
          <a:p>
            <a:r>
              <a:rPr lang="es-AR" dirty="0"/>
              <a:t>Derivar duración en un proyecto ágil</a:t>
            </a:r>
          </a:p>
        </p:txBody>
      </p:sp>
      <p:pic>
        <p:nvPicPr>
          <p:cNvPr id="4" name="Imagen 3"/>
          <p:cNvPicPr/>
          <p:nvPr/>
        </p:nvPicPr>
        <p:blipFill>
          <a:blip r:embed="rId2"/>
          <a:stretch>
            <a:fillRect/>
          </a:stretch>
        </p:blipFill>
        <p:spPr>
          <a:xfrm>
            <a:off x="2999656" y="2492896"/>
            <a:ext cx="6624736" cy="2088232"/>
          </a:xfrm>
          <a:prstGeom prst="rect">
            <a:avLst/>
          </a:prstGeom>
        </p:spPr>
      </p:pic>
    </p:spTree>
    <p:extLst>
      <p:ext uri="{BB962C8B-B14F-4D97-AF65-F5344CB8AC3E}">
        <p14:creationId xmlns:p14="http://schemas.microsoft.com/office/powerpoint/2010/main" val="486178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91664" y="1556792"/>
            <a:ext cx="12000000" cy="3312368"/>
          </a:xfrm>
        </p:spPr>
        <p:txBody>
          <a:bodyPr/>
          <a:lstStyle/>
          <a:p>
            <a:pPr lvl="0"/>
            <a:r>
              <a:rPr lang="es-AR" sz="2800" dirty="0"/>
              <a:t>No tiene sentido presentar estimaciones certeras al comienzo de un proyecto ya que su probabilidad de ocurrencia es extremadamente baja por el alto nivel de incertidumbre.</a:t>
            </a:r>
          </a:p>
          <a:p>
            <a:pPr lvl="0"/>
            <a:r>
              <a:rPr lang="es-AR" sz="2800" dirty="0"/>
              <a:t>Intentar bajar dicha incertidumbre mediante el análisis puede llevarnos al “Análisis Parálisis”. Para evitar esto debemos estimar a alto nivel con un elevado grado de probabilidad, actuar rápidamente, aprender de nuestras acciones y refinar las estimaciones frecuentemente. Este enfoque se conoce también como “Elaboración Progresiva”.</a:t>
            </a:r>
          </a:p>
          <a:p>
            <a:pPr lvl="0"/>
            <a:r>
              <a:rPr lang="es-AR" sz="2800" dirty="0"/>
              <a:t>La mejor estimación es la que provee el Equipo que realizará el trabajo. Esta estimación será mucho más realista que la estimación provista por un experto ajeno al Equipo.</a:t>
            </a:r>
          </a:p>
          <a:p>
            <a:pPr marL="0" indent="0">
              <a:buNone/>
            </a:pPr>
            <a:endParaRPr lang="es-AR" sz="2800" dirty="0"/>
          </a:p>
        </p:txBody>
      </p:sp>
      <p:sp>
        <p:nvSpPr>
          <p:cNvPr id="3" name="Título 2"/>
          <p:cNvSpPr>
            <a:spLocks noGrp="1"/>
          </p:cNvSpPr>
          <p:nvPr>
            <p:ph type="title"/>
          </p:nvPr>
        </p:nvSpPr>
        <p:spPr>
          <a:xfrm>
            <a:off x="91664" y="864612"/>
            <a:ext cx="12000000" cy="492443"/>
          </a:xfrm>
        </p:spPr>
        <p:txBody>
          <a:bodyPr/>
          <a:lstStyle/>
          <a:p>
            <a:r>
              <a:rPr lang="es-AR" sz="3200" dirty="0"/>
              <a:t>Consideraciones finales sobre las estimaciones Ágiles</a:t>
            </a:r>
            <a:endParaRPr lang="es-AR" sz="3200" dirty="0"/>
          </a:p>
        </p:txBody>
      </p:sp>
    </p:spTree>
    <p:extLst>
      <p:ext uri="{BB962C8B-B14F-4D97-AF65-F5344CB8AC3E}">
        <p14:creationId xmlns:p14="http://schemas.microsoft.com/office/powerpoint/2010/main" val="24573643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4"/>
          <p:cNvSpPr>
            <a:spLocks noGrp="1" noChangeArrowheads="1"/>
          </p:cNvSpPr>
          <p:nvPr>
            <p:ph type="ctrTitle"/>
          </p:nvPr>
        </p:nvSpPr>
        <p:spPr>
          <a:xfrm>
            <a:off x="304800" y="1046165"/>
            <a:ext cx="11684000" cy="1158700"/>
          </a:xfrm>
        </p:spPr>
        <p:txBody>
          <a:bodyPr>
            <a:normAutofit/>
          </a:bodyPr>
          <a:lstStyle/>
          <a:p>
            <a:pPr eaLnBrk="1" fontAlgn="auto" hangingPunct="1">
              <a:spcAft>
                <a:spcPts val="0"/>
              </a:spcAft>
              <a:defRPr/>
            </a:pPr>
            <a:r>
              <a:rPr lang="es-ES_tradnl" sz="6000" dirty="0">
                <a:solidFill>
                  <a:srgbClr val="0070C0"/>
                </a:solidFill>
              </a:rPr>
              <a:t>Revisiones Técnicas en el Software</a:t>
            </a: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712" y="2780928"/>
            <a:ext cx="4755733" cy="301806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6058287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p:cNvSpPr>
            <a:spLocks noGrp="1"/>
          </p:cNvSpPr>
          <p:nvPr>
            <p:ph sz="half" idx="2"/>
          </p:nvPr>
        </p:nvSpPr>
        <p:spPr>
          <a:xfrm>
            <a:off x="235681" y="1865372"/>
            <a:ext cx="8164575" cy="5020012"/>
          </a:xfrm>
        </p:spPr>
        <p:txBody>
          <a:bodyPr>
            <a:normAutofit/>
          </a:bodyPr>
          <a:lstStyle/>
          <a:p>
            <a:pPr lvl="0"/>
            <a:r>
              <a:rPr lang="es-AR" sz="2400" dirty="0"/>
              <a:t>Descubrir errores en la función, lógica o implementación de cualquier representación del software.</a:t>
            </a:r>
          </a:p>
          <a:p>
            <a:pPr lvl="0"/>
            <a:r>
              <a:rPr lang="es-AR" sz="2400" dirty="0"/>
              <a:t>Verificar que el software bajo revisión alcanza sus requerimientos.</a:t>
            </a:r>
          </a:p>
          <a:p>
            <a:pPr lvl="0"/>
            <a:r>
              <a:rPr lang="es-AR" sz="2400" dirty="0"/>
              <a:t>Garantizar el uso de estándares predefinidos.</a:t>
            </a:r>
          </a:p>
          <a:p>
            <a:pPr lvl="0"/>
            <a:r>
              <a:rPr lang="es-AR" sz="2400" dirty="0"/>
              <a:t>Conseguir un desarrollo uniforme del software.</a:t>
            </a:r>
          </a:p>
          <a:p>
            <a:pPr lvl="0"/>
            <a:r>
              <a:rPr lang="es-AR" sz="2400" dirty="0"/>
              <a:t>Obtener proyectos que hagan más sencillo los trabajos técnicos (análisis que permitan buenos diseños, diseños que permitan implementaciones sencillas, mejores estrategias de pruebas)</a:t>
            </a:r>
          </a:p>
          <a:p>
            <a:endParaRPr lang="es-AR" sz="2400" dirty="0"/>
          </a:p>
        </p:txBody>
      </p:sp>
      <p:sp>
        <p:nvSpPr>
          <p:cNvPr id="2" name="1 Título"/>
          <p:cNvSpPr>
            <a:spLocks noGrp="1"/>
          </p:cNvSpPr>
          <p:nvPr>
            <p:ph type="title"/>
          </p:nvPr>
        </p:nvSpPr>
        <p:spPr>
          <a:xfrm>
            <a:off x="91664" y="1125905"/>
            <a:ext cx="12000000" cy="615553"/>
          </a:xfrm>
        </p:spPr>
        <p:txBody>
          <a:bodyPr/>
          <a:lstStyle/>
          <a:p>
            <a:r>
              <a:rPr lang="es-AR" sz="4000" b="1" dirty="0">
                <a:solidFill>
                  <a:srgbClr val="0070C0"/>
                </a:solidFill>
              </a:rPr>
              <a:t>Objetivos</a:t>
            </a: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4232" y="2250343"/>
            <a:ext cx="3471664" cy="1895711"/>
          </a:xfrm>
          <a:prstGeom prst="rect">
            <a:avLst/>
          </a:prstGeom>
        </p:spPr>
      </p:pic>
    </p:spTree>
    <p:extLst>
      <p:ext uri="{BB962C8B-B14F-4D97-AF65-F5344CB8AC3E}">
        <p14:creationId xmlns:p14="http://schemas.microsoft.com/office/powerpoint/2010/main" val="24166410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2"/>
          </p:nvPr>
        </p:nvSpPr>
        <p:spPr>
          <a:xfrm>
            <a:off x="551384" y="2348880"/>
            <a:ext cx="7228471" cy="2931780"/>
          </a:xfrm>
        </p:spPr>
        <p:txBody>
          <a:bodyPr>
            <a:normAutofit/>
          </a:bodyPr>
          <a:lstStyle/>
          <a:p>
            <a:pPr lvl="0"/>
            <a:r>
              <a:rPr lang="es-AR" sz="2800" dirty="0"/>
              <a:t>Reducción sustancial del costo del software, evitando re-trabajo.</a:t>
            </a:r>
          </a:p>
          <a:p>
            <a:pPr lvl="0"/>
            <a:r>
              <a:rPr lang="es-AR" sz="2800" dirty="0"/>
              <a:t>Gran valor educativo para los participantes.</a:t>
            </a:r>
          </a:p>
          <a:p>
            <a:pPr lvl="0"/>
            <a:r>
              <a:rPr lang="es-AR" sz="2800" dirty="0"/>
              <a:t>Sirve para comunicar la información técnica.</a:t>
            </a:r>
          </a:p>
          <a:p>
            <a:pPr lvl="0"/>
            <a:r>
              <a:rPr lang="es-AR" sz="2800" dirty="0"/>
              <a:t>Fomenta la seguridad y la continuidad.</a:t>
            </a:r>
          </a:p>
          <a:p>
            <a:pPr marL="0" indent="0">
              <a:buNone/>
            </a:pPr>
            <a:endParaRPr lang="es-AR" sz="2800" dirty="0"/>
          </a:p>
        </p:txBody>
      </p:sp>
      <p:sp>
        <p:nvSpPr>
          <p:cNvPr id="3" name="Título 2"/>
          <p:cNvSpPr>
            <a:spLocks noGrp="1"/>
          </p:cNvSpPr>
          <p:nvPr>
            <p:ph type="title"/>
          </p:nvPr>
        </p:nvSpPr>
        <p:spPr>
          <a:xfrm>
            <a:off x="119336" y="1196752"/>
            <a:ext cx="12000000" cy="430887"/>
          </a:xfrm>
        </p:spPr>
        <p:txBody>
          <a:bodyPr/>
          <a:lstStyle/>
          <a:p>
            <a:r>
              <a:rPr lang="es-AR" dirty="0"/>
              <a:t>Ventajas de las Revisiones Técnicas</a:t>
            </a:r>
          </a:p>
        </p:txBody>
      </p:sp>
      <p:pic>
        <p:nvPicPr>
          <p:cNvPr id="5122" name="Picture 2" descr="Resultado de imagen para ventaj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9058" y="3140968"/>
            <a:ext cx="3567166"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232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Conclusión….</a:t>
            </a:r>
          </a:p>
        </p:txBody>
      </p:sp>
      <p:sp>
        <p:nvSpPr>
          <p:cNvPr id="3" name="Content Placeholder 2"/>
          <p:cNvSpPr>
            <a:spLocks noGrp="1"/>
          </p:cNvSpPr>
          <p:nvPr>
            <p:ph idx="1"/>
          </p:nvPr>
        </p:nvSpPr>
        <p:spPr/>
        <p:txBody>
          <a:bodyPr>
            <a:noAutofit/>
          </a:bodyPr>
          <a:lstStyle/>
          <a:p>
            <a:pPr marL="0" indent="0">
              <a:buNone/>
            </a:pPr>
            <a:r>
              <a:rPr lang="es-AR" sz="10666" dirty="0"/>
              <a:t>Saber programar</a:t>
            </a:r>
            <a:r>
              <a:rPr lang="es-AR" sz="10666" dirty="0">
                <a:solidFill>
                  <a:srgbClr val="FF0000"/>
                </a:solidFill>
              </a:rPr>
              <a:t> </a:t>
            </a:r>
            <a:r>
              <a:rPr lang="es-AR" sz="10666" dirty="0"/>
              <a:t>NO es suficiente!!!!</a:t>
            </a:r>
          </a:p>
        </p:txBody>
      </p:sp>
      <p:sp>
        <p:nvSpPr>
          <p:cNvPr id="4" name="Slide Number Placeholder 3"/>
          <p:cNvSpPr>
            <a:spLocks noGrp="1"/>
          </p:cNvSpPr>
          <p:nvPr>
            <p:ph type="sldNum" sz="quarter" idx="12"/>
          </p:nvPr>
        </p:nvSpPr>
        <p:spPr/>
        <p:txBody>
          <a:bodyPr/>
          <a:lstStyle/>
          <a:p>
            <a:fld id="{D3D4FDB8-77AE-4BF2-9137-F1510AAFEBF7}" type="slidenum">
              <a:rPr lang="es-AR" smtClean="0"/>
              <a:pPr/>
              <a:t>8</a:t>
            </a:fld>
            <a:endParaRPr lang="es-AR" dirty="0"/>
          </a:p>
        </p:txBody>
      </p:sp>
    </p:spTree>
    <p:extLst>
      <p:ext uri="{BB962C8B-B14F-4D97-AF65-F5344CB8AC3E}">
        <p14:creationId xmlns:p14="http://schemas.microsoft.com/office/powerpoint/2010/main" val="55524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2"/>
          </p:nvPr>
        </p:nvSpPr>
        <p:spPr>
          <a:xfrm>
            <a:off x="479376" y="1556792"/>
            <a:ext cx="7516503" cy="5020012"/>
          </a:xfrm>
        </p:spPr>
        <p:txBody>
          <a:bodyPr>
            <a:normAutofit fontScale="92500" lnSpcReduction="20000"/>
          </a:bodyPr>
          <a:lstStyle/>
          <a:p>
            <a:pPr marL="0" indent="0">
              <a:buNone/>
            </a:pPr>
            <a:endParaRPr lang="es-AR" sz="2400" dirty="0"/>
          </a:p>
          <a:p>
            <a:pPr lvl="0"/>
            <a:r>
              <a:rPr lang="es-AR" sz="2400" dirty="0"/>
              <a:t>Revisar el producto y no al productor.</a:t>
            </a:r>
          </a:p>
          <a:p>
            <a:pPr lvl="0"/>
            <a:r>
              <a:rPr lang="es-AR" sz="2400" dirty="0"/>
              <a:t>Hacer foco en los problemas no en la forma de resolverlos.</a:t>
            </a:r>
          </a:p>
          <a:p>
            <a:pPr lvl="0"/>
            <a:r>
              <a:rPr lang="es-AR" sz="2400" dirty="0"/>
              <a:t>Indicar los errores con tino, tono constructivo.</a:t>
            </a:r>
          </a:p>
          <a:p>
            <a:pPr lvl="0"/>
            <a:r>
              <a:rPr lang="es-AR" sz="2400" dirty="0"/>
              <a:t>Fijar agenda y mantenerla.</a:t>
            </a:r>
          </a:p>
          <a:p>
            <a:pPr lvl="0"/>
            <a:r>
              <a:rPr lang="es-AR" sz="2400" dirty="0"/>
              <a:t>Enunciar problemas no resueltos.</a:t>
            </a:r>
          </a:p>
          <a:p>
            <a:pPr lvl="0"/>
            <a:r>
              <a:rPr lang="es-AR" sz="2400" dirty="0"/>
              <a:t>Limitar el debate y las impugnaciones.</a:t>
            </a:r>
          </a:p>
          <a:p>
            <a:pPr lvl="0"/>
            <a:r>
              <a:rPr lang="es-AR" sz="2400" dirty="0"/>
              <a:t>Limitar el número de participantes.</a:t>
            </a:r>
          </a:p>
          <a:p>
            <a:pPr lvl="0"/>
            <a:r>
              <a:rPr lang="es-AR" sz="2400" dirty="0"/>
              <a:t>Desarrollar una lista de comprobaciones para cada producto que pueda ser revisado.</a:t>
            </a:r>
          </a:p>
          <a:p>
            <a:pPr lvl="0"/>
            <a:r>
              <a:rPr lang="es-AR" sz="2400" dirty="0"/>
              <a:t>Disponer de recursos y planificación de tiempos.</a:t>
            </a:r>
          </a:p>
          <a:p>
            <a:pPr lvl="0"/>
            <a:r>
              <a:rPr lang="es-AR" sz="2400" dirty="0"/>
              <a:t>Entrenar los participantes.</a:t>
            </a:r>
          </a:p>
          <a:p>
            <a:pPr lvl="0"/>
            <a:r>
              <a:rPr lang="es-AR" sz="2400" dirty="0"/>
              <a:t>Reparar las revisiones anteriores.</a:t>
            </a:r>
          </a:p>
          <a:p>
            <a:pPr lvl="0"/>
            <a:r>
              <a:rPr lang="es-AR" sz="2400" dirty="0"/>
              <a:t>El problema debería ser resuelto por el autor.</a:t>
            </a:r>
          </a:p>
          <a:p>
            <a:endParaRPr lang="es-AR" sz="2400" dirty="0"/>
          </a:p>
        </p:txBody>
      </p:sp>
      <p:sp>
        <p:nvSpPr>
          <p:cNvPr id="3" name="Título 2"/>
          <p:cNvSpPr>
            <a:spLocks noGrp="1"/>
          </p:cNvSpPr>
          <p:nvPr>
            <p:ph type="title"/>
          </p:nvPr>
        </p:nvSpPr>
        <p:spPr/>
        <p:txBody>
          <a:bodyPr/>
          <a:lstStyle/>
          <a:p>
            <a:r>
              <a:rPr lang="es-AR" dirty="0"/>
              <a:t>Directrices para la Revisión Técnica</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0296" y="2492896"/>
            <a:ext cx="2832348" cy="2247895"/>
          </a:xfrm>
          <a:prstGeom prst="rect">
            <a:avLst/>
          </a:prstGeom>
        </p:spPr>
      </p:pic>
    </p:spTree>
    <p:extLst>
      <p:ext uri="{BB962C8B-B14F-4D97-AF65-F5344CB8AC3E}">
        <p14:creationId xmlns:p14="http://schemas.microsoft.com/office/powerpoint/2010/main" val="14099010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Marcador de contenido"/>
          <p:cNvGraphicFramePr>
            <a:graphicFrameLocks noGrp="1"/>
          </p:cNvGraphicFramePr>
          <p:nvPr>
            <p:ph idx="4294967295"/>
            <p:extLst>
              <p:ext uri="{D42A27DB-BD31-4B8C-83A1-F6EECF244321}">
                <p14:modId xmlns:p14="http://schemas.microsoft.com/office/powerpoint/2010/main" val="1758454116"/>
              </p:ext>
            </p:extLst>
          </p:nvPr>
        </p:nvGraphicFramePr>
        <p:xfrm>
          <a:off x="983432" y="1772816"/>
          <a:ext cx="10346366" cy="4216400"/>
        </p:xfrm>
        <a:graphic>
          <a:graphicData uri="http://schemas.openxmlformats.org/drawingml/2006/table">
            <a:tbl>
              <a:tblPr firstRow="1" bandRow="1">
                <a:tableStyleId>{5C22544A-7EE6-4342-B048-85BDC9FD1C3A}</a:tableStyleId>
              </a:tblPr>
              <a:tblGrid>
                <a:gridCol w="2952771">
                  <a:extLst>
                    <a:ext uri="{9D8B030D-6E8A-4147-A177-3AD203B41FA5}">
                      <a16:colId xmlns:a16="http://schemas.microsoft.com/office/drawing/2014/main" val="20000"/>
                    </a:ext>
                  </a:extLst>
                </a:gridCol>
                <a:gridCol w="7393595">
                  <a:extLst>
                    <a:ext uri="{9D8B030D-6E8A-4147-A177-3AD203B41FA5}">
                      <a16:colId xmlns:a16="http://schemas.microsoft.com/office/drawing/2014/main" val="20001"/>
                    </a:ext>
                  </a:extLst>
                </a:gridCol>
              </a:tblGrid>
              <a:tr h="416560">
                <a:tc>
                  <a:txBody>
                    <a:bodyPr/>
                    <a:lstStyle/>
                    <a:p>
                      <a:r>
                        <a:rPr lang="es-ES" sz="2100" noProof="0" dirty="0"/>
                        <a:t>Tipo de</a:t>
                      </a:r>
                      <a:r>
                        <a:rPr lang="es-ES" sz="2100" baseline="0" noProof="0" dirty="0"/>
                        <a:t> documento</a:t>
                      </a:r>
                      <a:endParaRPr lang="es-ES" sz="2100" noProof="0" dirty="0"/>
                    </a:p>
                  </a:txBody>
                  <a:tcPr marL="121920" marR="121920"/>
                </a:tc>
                <a:tc>
                  <a:txBody>
                    <a:bodyPr/>
                    <a:lstStyle/>
                    <a:p>
                      <a:r>
                        <a:rPr lang="es-ES" sz="2100" noProof="0" dirty="0"/>
                        <a:t>Revisores</a:t>
                      </a:r>
                      <a:r>
                        <a:rPr lang="es-ES" sz="2100" baseline="0" noProof="0" dirty="0"/>
                        <a:t> sugeridos</a:t>
                      </a:r>
                      <a:endParaRPr lang="es-ES" sz="2100" noProof="0" dirty="0"/>
                    </a:p>
                  </a:txBody>
                  <a:tcPr marL="121920" marR="121920"/>
                </a:tc>
                <a:extLst>
                  <a:ext uri="{0D108BD9-81ED-4DB2-BD59-A6C34878D82A}">
                    <a16:rowId xmlns:a16="http://schemas.microsoft.com/office/drawing/2014/main" val="10000"/>
                  </a:ext>
                </a:extLst>
              </a:tr>
              <a:tr h="741680">
                <a:tc>
                  <a:txBody>
                    <a:bodyPr/>
                    <a:lstStyle/>
                    <a:p>
                      <a:r>
                        <a:rPr lang="es-ES" sz="2100" noProof="0" dirty="0"/>
                        <a:t>Arquitectura o Diseño de alto nivel</a:t>
                      </a:r>
                    </a:p>
                  </a:txBody>
                  <a:tcPr marL="121920" marR="121920"/>
                </a:tc>
                <a:tc>
                  <a:txBody>
                    <a:bodyPr/>
                    <a:lstStyle/>
                    <a:p>
                      <a:r>
                        <a:rPr kumimoji="0" lang="es-ES" sz="2100" kern="1200" baseline="0" noProof="0" dirty="0">
                          <a:solidFill>
                            <a:schemeClr val="dk1"/>
                          </a:solidFill>
                          <a:latin typeface="+mn-lt"/>
                          <a:ea typeface="+mn-ea"/>
                          <a:cs typeface="+mn-cs"/>
                        </a:rPr>
                        <a:t>Arquitecto, analista de requerimientos, diseñador, </a:t>
                      </a:r>
                      <a:r>
                        <a:rPr kumimoji="0" lang="es-ES" sz="2100" kern="1200" baseline="0" noProof="0" dirty="0" err="1">
                          <a:solidFill>
                            <a:schemeClr val="dk1"/>
                          </a:solidFill>
                          <a:latin typeface="+mn-lt"/>
                          <a:ea typeface="+mn-ea"/>
                          <a:cs typeface="+mn-cs"/>
                        </a:rPr>
                        <a:t>lider</a:t>
                      </a:r>
                      <a:r>
                        <a:rPr kumimoji="0" lang="es-ES" sz="2100" kern="1200" baseline="0" noProof="0" dirty="0">
                          <a:solidFill>
                            <a:schemeClr val="dk1"/>
                          </a:solidFill>
                          <a:latin typeface="+mn-lt"/>
                          <a:ea typeface="+mn-ea"/>
                          <a:cs typeface="+mn-cs"/>
                        </a:rPr>
                        <a:t> de proyecto, </a:t>
                      </a:r>
                      <a:r>
                        <a:rPr kumimoji="0" lang="es-ES" sz="2100" kern="1200" baseline="0" noProof="0" dirty="0" err="1">
                          <a:solidFill>
                            <a:schemeClr val="dk1"/>
                          </a:solidFill>
                          <a:latin typeface="+mn-lt"/>
                          <a:ea typeface="+mn-ea"/>
                          <a:cs typeface="+mn-cs"/>
                        </a:rPr>
                        <a:t>testers</a:t>
                      </a:r>
                      <a:r>
                        <a:rPr kumimoji="0" lang="es-ES" sz="2100" kern="1200" baseline="0" noProof="0" dirty="0">
                          <a:solidFill>
                            <a:schemeClr val="dk1"/>
                          </a:solidFill>
                          <a:latin typeface="+mn-lt"/>
                          <a:ea typeface="+mn-ea"/>
                          <a:cs typeface="+mn-cs"/>
                        </a:rPr>
                        <a:t>.</a:t>
                      </a:r>
                      <a:endParaRPr lang="es-ES" sz="2100" noProof="0" dirty="0"/>
                    </a:p>
                  </a:txBody>
                  <a:tcPr marL="121920" marR="121920"/>
                </a:tc>
                <a:extLst>
                  <a:ext uri="{0D108BD9-81ED-4DB2-BD59-A6C34878D82A}">
                    <a16:rowId xmlns:a16="http://schemas.microsoft.com/office/drawing/2014/main" val="10001"/>
                  </a:ext>
                </a:extLst>
              </a:tr>
              <a:tr h="416560">
                <a:tc>
                  <a:txBody>
                    <a:bodyPr/>
                    <a:lstStyle/>
                    <a:p>
                      <a:r>
                        <a:rPr lang="es-ES" sz="2100" noProof="0" dirty="0"/>
                        <a:t>Diseño detallado</a:t>
                      </a:r>
                    </a:p>
                  </a:txBody>
                  <a:tcPr marL="121920" marR="121920"/>
                </a:tc>
                <a:tc>
                  <a:txBody>
                    <a:bodyPr/>
                    <a:lstStyle/>
                    <a:p>
                      <a:r>
                        <a:rPr lang="es-ES" sz="2100" noProof="0" dirty="0"/>
                        <a:t>Diseñador, arquitecto,</a:t>
                      </a:r>
                      <a:r>
                        <a:rPr lang="es-ES" sz="2100" baseline="0" noProof="0" dirty="0"/>
                        <a:t> programadores, </a:t>
                      </a:r>
                      <a:r>
                        <a:rPr lang="es-ES" sz="2100" baseline="0" noProof="0" dirty="0" err="1"/>
                        <a:t>testers</a:t>
                      </a:r>
                      <a:endParaRPr lang="es-ES" sz="2100" noProof="0" dirty="0"/>
                    </a:p>
                  </a:txBody>
                  <a:tcPr marL="121920" marR="121920"/>
                </a:tc>
                <a:extLst>
                  <a:ext uri="{0D108BD9-81ED-4DB2-BD59-A6C34878D82A}">
                    <a16:rowId xmlns:a16="http://schemas.microsoft.com/office/drawing/2014/main" val="10002"/>
                  </a:ext>
                </a:extLst>
              </a:tr>
              <a:tr h="741680">
                <a:tc>
                  <a:txBody>
                    <a:bodyPr/>
                    <a:lstStyle/>
                    <a:p>
                      <a:r>
                        <a:rPr lang="es-ES" sz="2100" noProof="0"/>
                        <a:t>Planes de proyecto</a:t>
                      </a:r>
                    </a:p>
                  </a:txBody>
                  <a:tcPr marL="121920" marR="121920"/>
                </a:tc>
                <a:tc>
                  <a:txBody>
                    <a:bodyPr/>
                    <a:lstStyle/>
                    <a:p>
                      <a:r>
                        <a:rPr kumimoji="0" lang="es-ES" sz="2100" kern="1200" baseline="0" noProof="0" dirty="0">
                          <a:solidFill>
                            <a:schemeClr val="dk1"/>
                          </a:solidFill>
                          <a:latin typeface="+mn-lt"/>
                          <a:ea typeface="+mn-ea"/>
                          <a:cs typeface="+mn-cs"/>
                        </a:rPr>
                        <a:t>Líder de proyecto, </a:t>
                      </a:r>
                      <a:r>
                        <a:rPr kumimoji="0" lang="es-ES" sz="2100" kern="1200" baseline="0" noProof="0" dirty="0" err="1">
                          <a:solidFill>
                            <a:schemeClr val="dk1"/>
                          </a:solidFill>
                          <a:latin typeface="+mn-lt"/>
                          <a:ea typeface="+mn-ea"/>
                          <a:cs typeface="+mn-cs"/>
                        </a:rPr>
                        <a:t>stakeholders</a:t>
                      </a:r>
                      <a:r>
                        <a:rPr kumimoji="0" lang="es-ES" sz="2100" kern="1200" baseline="0" noProof="0" dirty="0">
                          <a:solidFill>
                            <a:schemeClr val="dk1"/>
                          </a:solidFill>
                          <a:latin typeface="+mn-lt"/>
                          <a:ea typeface="+mn-ea"/>
                          <a:cs typeface="+mn-cs"/>
                        </a:rPr>
                        <a:t>, representante de ventas o marketing, líder técnico, representante del área de calidad,</a:t>
                      </a:r>
                      <a:endParaRPr lang="es-ES" sz="2100" noProof="0" dirty="0"/>
                    </a:p>
                  </a:txBody>
                  <a:tcPr marL="121920" marR="121920"/>
                </a:tc>
                <a:extLst>
                  <a:ext uri="{0D108BD9-81ED-4DB2-BD59-A6C34878D82A}">
                    <a16:rowId xmlns:a16="http://schemas.microsoft.com/office/drawing/2014/main" val="10003"/>
                  </a:ext>
                </a:extLst>
              </a:tr>
              <a:tr h="741680">
                <a:tc>
                  <a:txBody>
                    <a:bodyPr/>
                    <a:lstStyle/>
                    <a:p>
                      <a:r>
                        <a:rPr lang="es-ES" sz="2100" noProof="0"/>
                        <a:t>Especificacion de requerimientos</a:t>
                      </a:r>
                    </a:p>
                  </a:txBody>
                  <a:tcPr marL="121920" marR="121920"/>
                </a:tc>
                <a:tc>
                  <a:txBody>
                    <a:bodyPr/>
                    <a:lstStyle/>
                    <a:p>
                      <a:r>
                        <a:rPr kumimoji="0" lang="es-ES" sz="2100" kern="1200" baseline="0" noProof="0" dirty="0">
                          <a:solidFill>
                            <a:schemeClr val="dk1"/>
                          </a:solidFill>
                          <a:latin typeface="+mn-lt"/>
                          <a:ea typeface="+mn-ea"/>
                          <a:cs typeface="+mn-cs"/>
                        </a:rPr>
                        <a:t>Analista de requerimientos, líder de proyecto, arquitecto, diseñador, </a:t>
                      </a:r>
                      <a:r>
                        <a:rPr kumimoji="0" lang="es-ES" sz="2100" kern="1200" baseline="0" noProof="0" dirty="0" err="1">
                          <a:solidFill>
                            <a:schemeClr val="dk1"/>
                          </a:solidFill>
                          <a:latin typeface="+mn-lt"/>
                          <a:ea typeface="+mn-ea"/>
                          <a:cs typeface="+mn-cs"/>
                        </a:rPr>
                        <a:t>testers</a:t>
                      </a:r>
                      <a:r>
                        <a:rPr kumimoji="0" lang="es-ES" sz="2100" kern="1200" baseline="0" noProof="0" dirty="0">
                          <a:solidFill>
                            <a:schemeClr val="dk1"/>
                          </a:solidFill>
                          <a:latin typeface="+mn-lt"/>
                          <a:ea typeface="+mn-ea"/>
                          <a:cs typeface="+mn-cs"/>
                        </a:rPr>
                        <a:t>, representante de ventas y/o marketing</a:t>
                      </a:r>
                      <a:endParaRPr lang="es-ES" sz="2100" noProof="0" dirty="0"/>
                    </a:p>
                  </a:txBody>
                  <a:tcPr marL="121920" marR="121920"/>
                </a:tc>
                <a:extLst>
                  <a:ext uri="{0D108BD9-81ED-4DB2-BD59-A6C34878D82A}">
                    <a16:rowId xmlns:a16="http://schemas.microsoft.com/office/drawing/2014/main" val="10004"/>
                  </a:ext>
                </a:extLst>
              </a:tr>
              <a:tr h="416560">
                <a:tc>
                  <a:txBody>
                    <a:bodyPr/>
                    <a:lstStyle/>
                    <a:p>
                      <a:r>
                        <a:rPr lang="es-ES" sz="2100" noProof="0"/>
                        <a:t>Codigo</a:t>
                      </a:r>
                      <a:r>
                        <a:rPr lang="es-ES" sz="2100" baseline="0" noProof="0"/>
                        <a:t> fuente</a:t>
                      </a:r>
                      <a:endParaRPr lang="es-ES" sz="2100" noProof="0"/>
                    </a:p>
                  </a:txBody>
                  <a:tcPr marL="121920" marR="121920"/>
                </a:tc>
                <a:tc>
                  <a:txBody>
                    <a:bodyPr/>
                    <a:lstStyle/>
                    <a:p>
                      <a:r>
                        <a:rPr kumimoji="0" lang="es-ES" sz="2100" kern="1200" baseline="0" noProof="0" dirty="0">
                          <a:solidFill>
                            <a:schemeClr val="dk1"/>
                          </a:solidFill>
                          <a:latin typeface="+mn-lt"/>
                          <a:ea typeface="+mn-ea"/>
                          <a:cs typeface="+mn-cs"/>
                        </a:rPr>
                        <a:t>Programador, diseñador, </a:t>
                      </a:r>
                      <a:r>
                        <a:rPr kumimoji="0" lang="es-ES" sz="2100" kern="1200" baseline="0" noProof="0" dirty="0" err="1">
                          <a:solidFill>
                            <a:schemeClr val="dk1"/>
                          </a:solidFill>
                          <a:latin typeface="+mn-lt"/>
                          <a:ea typeface="+mn-ea"/>
                          <a:cs typeface="+mn-cs"/>
                        </a:rPr>
                        <a:t>testers</a:t>
                      </a:r>
                      <a:r>
                        <a:rPr kumimoji="0" lang="es-ES" sz="2100" kern="1200" baseline="0" noProof="0" dirty="0">
                          <a:solidFill>
                            <a:schemeClr val="dk1"/>
                          </a:solidFill>
                          <a:latin typeface="+mn-lt"/>
                          <a:ea typeface="+mn-ea"/>
                          <a:cs typeface="+mn-cs"/>
                        </a:rPr>
                        <a:t>, analista de requerimientos</a:t>
                      </a:r>
                      <a:endParaRPr lang="es-ES" sz="2100" noProof="0" dirty="0"/>
                    </a:p>
                  </a:txBody>
                  <a:tcPr marL="121920" marR="121920"/>
                </a:tc>
                <a:extLst>
                  <a:ext uri="{0D108BD9-81ED-4DB2-BD59-A6C34878D82A}">
                    <a16:rowId xmlns:a16="http://schemas.microsoft.com/office/drawing/2014/main" val="10005"/>
                  </a:ext>
                </a:extLst>
              </a:tr>
              <a:tr h="741680">
                <a:tc>
                  <a:txBody>
                    <a:bodyPr/>
                    <a:lstStyle/>
                    <a:p>
                      <a:r>
                        <a:rPr lang="es-ES" sz="2100" noProof="0"/>
                        <a:t>Plan</a:t>
                      </a:r>
                      <a:r>
                        <a:rPr lang="es-ES" sz="2100" baseline="0" noProof="0"/>
                        <a:t> de testing</a:t>
                      </a:r>
                      <a:endParaRPr lang="es-ES" sz="2100" noProof="0"/>
                    </a:p>
                  </a:txBody>
                  <a:tcPr marL="121920" marR="121920"/>
                </a:tc>
                <a:tc>
                  <a:txBody>
                    <a:bodyPr/>
                    <a:lstStyle/>
                    <a:p>
                      <a:r>
                        <a:rPr lang="es-ES" sz="2100" noProof="0" dirty="0" err="1"/>
                        <a:t>Tester</a:t>
                      </a:r>
                      <a:r>
                        <a:rPr lang="es-ES" sz="2100" noProof="0" dirty="0"/>
                        <a:t>, programador, arquitecto,</a:t>
                      </a:r>
                      <a:r>
                        <a:rPr lang="es-ES" sz="2100" baseline="0" noProof="0" dirty="0"/>
                        <a:t> diseñador, representante del área de calidad, analista de requerimientos</a:t>
                      </a:r>
                      <a:endParaRPr lang="es-ES" sz="2100" noProof="0" dirty="0"/>
                    </a:p>
                  </a:txBody>
                  <a:tcPr marL="121920" marR="121920"/>
                </a:tc>
                <a:extLst>
                  <a:ext uri="{0D108BD9-81ED-4DB2-BD59-A6C34878D82A}">
                    <a16:rowId xmlns:a16="http://schemas.microsoft.com/office/drawing/2014/main" val="10006"/>
                  </a:ext>
                </a:extLst>
              </a:tr>
            </a:tbl>
          </a:graphicData>
        </a:graphic>
      </p:graphicFrame>
      <p:sp>
        <p:nvSpPr>
          <p:cNvPr id="4" name="Título 3"/>
          <p:cNvSpPr>
            <a:spLocks noGrp="1"/>
          </p:cNvSpPr>
          <p:nvPr>
            <p:ph type="title"/>
          </p:nvPr>
        </p:nvSpPr>
        <p:spPr>
          <a:xfrm>
            <a:off x="610196" y="1053897"/>
            <a:ext cx="10971611" cy="430887"/>
          </a:xfrm>
        </p:spPr>
        <p:txBody>
          <a:bodyPr/>
          <a:lstStyle/>
          <a:p>
            <a:r>
              <a:rPr lang="es-AR" dirty="0"/>
              <a:t>Ejemplo de artefactos y revisores sugeridos</a:t>
            </a:r>
            <a:endParaRPr lang="es-AR" dirty="0"/>
          </a:p>
        </p:txBody>
      </p:sp>
    </p:spTree>
    <p:extLst>
      <p:ext uri="{BB962C8B-B14F-4D97-AF65-F5344CB8AC3E}">
        <p14:creationId xmlns:p14="http://schemas.microsoft.com/office/powerpoint/2010/main" val="37712094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84"/>
          <p:cNvSpPr>
            <a:spLocks noChangeArrowheads="1"/>
          </p:cNvSpPr>
          <p:nvPr/>
        </p:nvSpPr>
        <p:spPr bwMode="auto">
          <a:xfrm>
            <a:off x="6600056" y="1916832"/>
            <a:ext cx="5022193" cy="4091107"/>
          </a:xfrm>
          <a:prstGeom prst="rect">
            <a:avLst/>
          </a:prstGeom>
          <a:solidFill>
            <a:schemeClr val="bg1"/>
          </a:solidFill>
          <a:ln w="12700">
            <a:solidFill>
              <a:srgbClr val="000000"/>
            </a:solidFill>
            <a:miter lim="800000"/>
            <a:headEnd/>
            <a:tailEnd/>
          </a:ln>
          <a:effectLst/>
        </p:spPr>
        <p:txBody>
          <a:bodyPr lIns="120651" tIns="59267" rIns="120651" bIns="59267"/>
          <a:lstStyle/>
          <a:p>
            <a:pPr marL="304792" algn="ctr" defTabSz="914377" eaLnBrk="0" hangingPunct="0">
              <a:spcBef>
                <a:spcPct val="20000"/>
              </a:spcBef>
              <a:tabLst>
                <a:tab pos="685783" algn="l"/>
              </a:tabLst>
            </a:pPr>
            <a:r>
              <a:rPr lang="es-AR" sz="2667" b="1" dirty="0"/>
              <a:t>Limitaciones de memoria</a:t>
            </a:r>
          </a:p>
          <a:p>
            <a:pPr marL="304792" algn="ctr" defTabSz="914377" eaLnBrk="0" hangingPunct="0">
              <a:spcBef>
                <a:spcPct val="20000"/>
              </a:spcBef>
              <a:tabLst>
                <a:tab pos="685783" algn="l"/>
              </a:tabLst>
            </a:pPr>
            <a:endParaRPr lang="es-AR" sz="1467" b="1" dirty="0"/>
          </a:p>
          <a:p>
            <a:pPr marL="685783" indent="-380990" defTabSz="914377" eaLnBrk="0" hangingPunct="0">
              <a:spcBef>
                <a:spcPct val="20000"/>
              </a:spcBef>
              <a:buFont typeface="Arial" pitchFamily="34" charset="0"/>
              <a:buChar char="•"/>
              <a:tabLst>
                <a:tab pos="685783" algn="l"/>
              </a:tabLst>
            </a:pPr>
            <a:r>
              <a:rPr lang="es-AR" sz="2133" dirty="0"/>
              <a:t>Los límites de la memoria a corto plazo:  7  +|-  2 </a:t>
            </a:r>
          </a:p>
          <a:p>
            <a:pPr marL="685783" indent="-380990" defTabSz="914377" eaLnBrk="0" hangingPunct="0">
              <a:spcBef>
                <a:spcPct val="20000"/>
              </a:spcBef>
              <a:buFont typeface="Arial" pitchFamily="34" charset="0"/>
              <a:buChar char="•"/>
              <a:tabLst>
                <a:tab pos="685783" algn="l"/>
              </a:tabLst>
            </a:pPr>
            <a:r>
              <a:rPr lang="es-AR" sz="2133" dirty="0"/>
              <a:t>“Las fallas más persistentes están </a:t>
            </a:r>
            <a:r>
              <a:rPr lang="es-AR" sz="2133" dirty="0" err="1"/>
              <a:t>relaciondas</a:t>
            </a:r>
            <a:r>
              <a:rPr lang="es-AR" sz="2133" dirty="0"/>
              <a:t> con la complejidad inherente al producto que se desarrolla”*</a:t>
            </a:r>
          </a:p>
          <a:p>
            <a:pPr marL="304792" defTabSz="914377" eaLnBrk="0" hangingPunct="0">
              <a:spcBef>
                <a:spcPct val="20000"/>
              </a:spcBef>
              <a:tabLst>
                <a:tab pos="685783" algn="l"/>
              </a:tabLst>
            </a:pPr>
            <a:endParaRPr lang="es-AR" sz="1467" dirty="0"/>
          </a:p>
          <a:p>
            <a:pPr marL="304792" defTabSz="914377" eaLnBrk="0" hangingPunct="0">
              <a:spcBef>
                <a:spcPct val="20000"/>
              </a:spcBef>
              <a:tabLst>
                <a:tab pos="685783" algn="l"/>
              </a:tabLst>
            </a:pPr>
            <a:r>
              <a:rPr lang="es-AR" sz="1467" dirty="0"/>
              <a:t>* </a:t>
            </a:r>
            <a:r>
              <a:rPr lang="es-AR" sz="1400" dirty="0"/>
              <a:t>Robert </a:t>
            </a:r>
            <a:r>
              <a:rPr lang="es-AR" sz="1400" dirty="0" err="1"/>
              <a:t>Glass</a:t>
            </a:r>
            <a:r>
              <a:rPr lang="es-AR" sz="1400" dirty="0"/>
              <a:t>, “</a:t>
            </a:r>
            <a:r>
              <a:rPr lang="es-AR" sz="1400" dirty="0" err="1"/>
              <a:t>Persistent</a:t>
            </a:r>
            <a:r>
              <a:rPr lang="es-AR" sz="1400" dirty="0"/>
              <a:t> Software </a:t>
            </a:r>
            <a:r>
              <a:rPr lang="es-AR" sz="1400" dirty="0" err="1"/>
              <a:t>Errors</a:t>
            </a:r>
            <a:r>
              <a:rPr lang="es-AR" sz="1400" dirty="0"/>
              <a:t>: 10 </a:t>
            </a:r>
            <a:r>
              <a:rPr lang="es-AR" sz="1400" dirty="0" err="1"/>
              <a:t>Years</a:t>
            </a:r>
            <a:r>
              <a:rPr lang="es-AR" sz="1400" dirty="0"/>
              <a:t> </a:t>
            </a:r>
            <a:r>
              <a:rPr lang="es-AR" sz="1400" dirty="0" err="1"/>
              <a:t>Later</a:t>
            </a:r>
            <a:r>
              <a:rPr lang="es-AR" sz="1400" dirty="0"/>
              <a:t>”  1st International Software </a:t>
            </a:r>
            <a:r>
              <a:rPr lang="es-AR" sz="1400" dirty="0" err="1"/>
              <a:t>Testing</a:t>
            </a:r>
            <a:r>
              <a:rPr lang="es-AR" sz="1400" dirty="0"/>
              <a:t> </a:t>
            </a:r>
            <a:r>
              <a:rPr lang="es-AR" sz="1400" dirty="0" err="1"/>
              <a:t>Analysis</a:t>
            </a:r>
            <a:r>
              <a:rPr lang="es-AR" sz="1400" dirty="0"/>
              <a:t> &amp; </a:t>
            </a:r>
            <a:r>
              <a:rPr lang="es-AR" sz="1400" dirty="0" err="1"/>
              <a:t>Review</a:t>
            </a:r>
            <a:r>
              <a:rPr lang="es-AR" sz="1400" dirty="0"/>
              <a:t> </a:t>
            </a:r>
            <a:r>
              <a:rPr lang="es-AR" sz="1400" dirty="0" err="1"/>
              <a:t>Conference</a:t>
            </a:r>
            <a:endParaRPr lang="es-AR" sz="1467" dirty="0"/>
          </a:p>
        </p:txBody>
      </p:sp>
      <p:grpSp>
        <p:nvGrpSpPr>
          <p:cNvPr id="5" name="Grupo 4"/>
          <p:cNvGrpSpPr/>
          <p:nvPr/>
        </p:nvGrpSpPr>
        <p:grpSpPr>
          <a:xfrm>
            <a:off x="695400" y="1916832"/>
            <a:ext cx="5030433" cy="4091107"/>
            <a:chOff x="873546" y="2420888"/>
            <a:chExt cx="5030433" cy="4091107"/>
          </a:xfrm>
        </p:grpSpPr>
        <p:sp>
          <p:nvSpPr>
            <p:cNvPr id="173" name="Rectangle 3"/>
            <p:cNvSpPr>
              <a:spLocks noChangeArrowheads="1"/>
            </p:cNvSpPr>
            <p:nvPr/>
          </p:nvSpPr>
          <p:spPr bwMode="auto">
            <a:xfrm>
              <a:off x="873546" y="2420888"/>
              <a:ext cx="5030433" cy="4091107"/>
            </a:xfrm>
            <a:prstGeom prst="rect">
              <a:avLst/>
            </a:prstGeom>
            <a:solidFill>
              <a:schemeClr val="bg1"/>
            </a:solidFill>
            <a:ln w="12700">
              <a:solidFill>
                <a:srgbClr val="000000"/>
              </a:solidFill>
              <a:miter lim="800000"/>
              <a:headEnd/>
              <a:tailEnd/>
            </a:ln>
            <a:effectLst/>
          </p:spPr>
          <p:txBody>
            <a:bodyPr wrap="none" lIns="120651" tIns="59267" rIns="120651" bIns="59267"/>
            <a:lstStyle/>
            <a:p>
              <a:pPr algn="ctr" eaLnBrk="0" hangingPunct="0"/>
              <a:r>
                <a:rPr lang="es-AR" sz="2667" b="1" dirty="0"/>
                <a:t>Ruido de comunicación</a:t>
              </a:r>
              <a:endParaRPr lang="en-US" sz="2667" b="1" dirty="0"/>
            </a:p>
          </p:txBody>
        </p:sp>
        <p:grpSp>
          <p:nvGrpSpPr>
            <p:cNvPr id="257" name="256 Grupo"/>
            <p:cNvGrpSpPr/>
            <p:nvPr/>
          </p:nvGrpSpPr>
          <p:grpSpPr>
            <a:xfrm>
              <a:off x="1391477" y="2967593"/>
              <a:ext cx="3850074" cy="3439472"/>
              <a:chOff x="1366310" y="2225694"/>
              <a:chExt cx="2887555" cy="2579604"/>
            </a:xfrm>
          </p:grpSpPr>
          <p:sp>
            <p:nvSpPr>
              <p:cNvPr id="174" name="Rectangle 4"/>
              <p:cNvSpPr>
                <a:spLocks noChangeArrowheads="1"/>
              </p:cNvSpPr>
              <p:nvPr/>
            </p:nvSpPr>
            <p:spPr bwMode="auto">
              <a:xfrm>
                <a:off x="2725885" y="4448239"/>
                <a:ext cx="143683" cy="83824"/>
              </a:xfrm>
              <a:prstGeom prst="rect">
                <a:avLst/>
              </a:prstGeom>
              <a:solidFill>
                <a:schemeClr val="accent1"/>
              </a:solidFill>
              <a:ln w="25400">
                <a:solidFill>
                  <a:schemeClr val="tx1"/>
                </a:solidFill>
                <a:miter lim="800000"/>
                <a:headEnd/>
                <a:tailEnd/>
              </a:ln>
              <a:effectLst/>
            </p:spPr>
            <p:txBody>
              <a:bodyPr wrap="none" anchor="ctr"/>
              <a:lstStyle/>
              <a:p>
                <a:endParaRPr lang="es-AR" sz="2400"/>
              </a:p>
            </p:txBody>
          </p:sp>
          <p:sp>
            <p:nvSpPr>
              <p:cNvPr id="175" name="Rectangle 5"/>
              <p:cNvSpPr>
                <a:spLocks noChangeArrowheads="1"/>
              </p:cNvSpPr>
              <p:nvPr/>
            </p:nvSpPr>
            <p:spPr bwMode="auto">
              <a:xfrm>
                <a:off x="3530818" y="3324475"/>
                <a:ext cx="143682" cy="82951"/>
              </a:xfrm>
              <a:prstGeom prst="rect">
                <a:avLst/>
              </a:prstGeom>
              <a:solidFill>
                <a:schemeClr val="accent1"/>
              </a:solidFill>
              <a:ln w="25400">
                <a:solidFill>
                  <a:schemeClr val="tx1"/>
                </a:solidFill>
                <a:miter lim="800000"/>
                <a:headEnd/>
                <a:tailEnd/>
              </a:ln>
              <a:effectLst/>
            </p:spPr>
            <p:txBody>
              <a:bodyPr wrap="none" anchor="ctr"/>
              <a:lstStyle/>
              <a:p>
                <a:endParaRPr lang="es-AR" sz="2400"/>
              </a:p>
            </p:txBody>
          </p:sp>
          <p:sp>
            <p:nvSpPr>
              <p:cNvPr id="176" name="Rectangle 6"/>
              <p:cNvSpPr>
                <a:spLocks noChangeArrowheads="1"/>
              </p:cNvSpPr>
              <p:nvPr/>
            </p:nvSpPr>
            <p:spPr bwMode="auto">
              <a:xfrm>
                <a:off x="3895431" y="3608255"/>
                <a:ext cx="143682" cy="84697"/>
              </a:xfrm>
              <a:prstGeom prst="rect">
                <a:avLst/>
              </a:prstGeom>
              <a:solidFill>
                <a:schemeClr val="accent1"/>
              </a:solidFill>
              <a:ln w="25400">
                <a:solidFill>
                  <a:schemeClr val="tx1"/>
                </a:solidFill>
                <a:miter lim="800000"/>
                <a:headEnd/>
                <a:tailEnd/>
              </a:ln>
              <a:effectLst/>
            </p:spPr>
            <p:txBody>
              <a:bodyPr wrap="none" anchor="ctr"/>
              <a:lstStyle/>
              <a:p>
                <a:endParaRPr lang="es-AR" sz="2400"/>
              </a:p>
            </p:txBody>
          </p:sp>
          <p:sp>
            <p:nvSpPr>
              <p:cNvPr id="177" name="Rectangle 7"/>
              <p:cNvSpPr>
                <a:spLocks noChangeArrowheads="1"/>
              </p:cNvSpPr>
              <p:nvPr/>
            </p:nvSpPr>
            <p:spPr bwMode="auto">
              <a:xfrm>
                <a:off x="3543177" y="4262255"/>
                <a:ext cx="143682" cy="82951"/>
              </a:xfrm>
              <a:prstGeom prst="rect">
                <a:avLst/>
              </a:prstGeom>
              <a:solidFill>
                <a:schemeClr val="accent1"/>
              </a:solidFill>
              <a:ln w="25400">
                <a:solidFill>
                  <a:schemeClr val="tx1"/>
                </a:solidFill>
                <a:miter lim="800000"/>
                <a:headEnd/>
                <a:tailEnd/>
              </a:ln>
              <a:effectLst/>
            </p:spPr>
            <p:txBody>
              <a:bodyPr wrap="none" anchor="ctr"/>
              <a:lstStyle/>
              <a:p>
                <a:endParaRPr lang="es-AR" sz="2400"/>
              </a:p>
            </p:txBody>
          </p:sp>
          <p:sp>
            <p:nvSpPr>
              <p:cNvPr id="178" name="Rectangle 8"/>
              <p:cNvSpPr>
                <a:spLocks noChangeArrowheads="1"/>
              </p:cNvSpPr>
              <p:nvPr/>
            </p:nvSpPr>
            <p:spPr bwMode="auto">
              <a:xfrm>
                <a:off x="3881526" y="4010783"/>
                <a:ext cx="145227" cy="83824"/>
              </a:xfrm>
              <a:prstGeom prst="rect">
                <a:avLst/>
              </a:prstGeom>
              <a:solidFill>
                <a:schemeClr val="accent1"/>
              </a:solidFill>
              <a:ln w="25400">
                <a:solidFill>
                  <a:schemeClr val="tx1"/>
                </a:solidFill>
                <a:miter lim="800000"/>
                <a:headEnd/>
                <a:tailEnd/>
              </a:ln>
              <a:effectLst/>
            </p:spPr>
            <p:txBody>
              <a:bodyPr wrap="none" anchor="ctr"/>
              <a:lstStyle/>
              <a:p>
                <a:endParaRPr lang="es-AR" sz="2400"/>
              </a:p>
            </p:txBody>
          </p:sp>
          <p:sp>
            <p:nvSpPr>
              <p:cNvPr id="179" name="Rectangle 9"/>
              <p:cNvSpPr>
                <a:spLocks noChangeArrowheads="1"/>
              </p:cNvSpPr>
              <p:nvPr/>
            </p:nvSpPr>
            <p:spPr bwMode="auto">
              <a:xfrm>
                <a:off x="1582605" y="3608255"/>
                <a:ext cx="143683" cy="84697"/>
              </a:xfrm>
              <a:prstGeom prst="rect">
                <a:avLst/>
              </a:prstGeom>
              <a:solidFill>
                <a:schemeClr val="accent1"/>
              </a:solidFill>
              <a:ln w="25400">
                <a:solidFill>
                  <a:schemeClr val="tx1"/>
                </a:solidFill>
                <a:miter lim="800000"/>
                <a:headEnd/>
                <a:tailEnd/>
              </a:ln>
              <a:effectLst/>
            </p:spPr>
            <p:txBody>
              <a:bodyPr wrap="none" anchor="ctr"/>
              <a:lstStyle/>
              <a:p>
                <a:endParaRPr lang="es-AR" sz="2400"/>
              </a:p>
            </p:txBody>
          </p:sp>
          <p:sp>
            <p:nvSpPr>
              <p:cNvPr id="180" name="Rectangle 10"/>
              <p:cNvSpPr>
                <a:spLocks noChangeArrowheads="1"/>
              </p:cNvSpPr>
              <p:nvPr/>
            </p:nvSpPr>
            <p:spPr bwMode="auto">
              <a:xfrm>
                <a:off x="1920954" y="3330587"/>
                <a:ext cx="143682" cy="82950"/>
              </a:xfrm>
              <a:prstGeom prst="rect">
                <a:avLst/>
              </a:prstGeom>
              <a:solidFill>
                <a:schemeClr val="accent1"/>
              </a:solidFill>
              <a:ln w="25400">
                <a:solidFill>
                  <a:schemeClr val="tx1"/>
                </a:solidFill>
                <a:miter lim="800000"/>
                <a:headEnd/>
                <a:tailEnd/>
              </a:ln>
              <a:effectLst/>
            </p:spPr>
            <p:txBody>
              <a:bodyPr wrap="none" anchor="ctr"/>
              <a:lstStyle/>
              <a:p>
                <a:endParaRPr lang="es-AR" sz="2400"/>
              </a:p>
            </p:txBody>
          </p:sp>
          <p:sp>
            <p:nvSpPr>
              <p:cNvPr id="181" name="Rectangle 11"/>
              <p:cNvSpPr>
                <a:spLocks noChangeArrowheads="1"/>
              </p:cNvSpPr>
              <p:nvPr/>
            </p:nvSpPr>
            <p:spPr bwMode="auto">
              <a:xfrm>
                <a:off x="2725885" y="3149842"/>
                <a:ext cx="143683" cy="83824"/>
              </a:xfrm>
              <a:prstGeom prst="rect">
                <a:avLst/>
              </a:prstGeom>
              <a:solidFill>
                <a:schemeClr val="accent1"/>
              </a:solidFill>
              <a:ln w="25400">
                <a:solidFill>
                  <a:schemeClr val="tx1"/>
                </a:solidFill>
                <a:miter lim="800000"/>
                <a:headEnd/>
                <a:tailEnd/>
              </a:ln>
              <a:effectLst/>
            </p:spPr>
            <p:txBody>
              <a:bodyPr wrap="none" anchor="ctr"/>
              <a:lstStyle/>
              <a:p>
                <a:endParaRPr lang="es-AR" sz="2400"/>
              </a:p>
            </p:txBody>
          </p:sp>
          <p:sp>
            <p:nvSpPr>
              <p:cNvPr id="182" name="Rectangle 12"/>
              <p:cNvSpPr>
                <a:spLocks noChangeArrowheads="1"/>
              </p:cNvSpPr>
              <p:nvPr/>
            </p:nvSpPr>
            <p:spPr bwMode="auto">
              <a:xfrm>
                <a:off x="1907050" y="4254397"/>
                <a:ext cx="145227" cy="83824"/>
              </a:xfrm>
              <a:prstGeom prst="rect">
                <a:avLst/>
              </a:prstGeom>
              <a:solidFill>
                <a:schemeClr val="accent1"/>
              </a:solidFill>
              <a:ln w="25400">
                <a:solidFill>
                  <a:schemeClr val="tx1"/>
                </a:solidFill>
                <a:miter lim="800000"/>
                <a:headEnd/>
                <a:tailEnd/>
              </a:ln>
              <a:effectLst/>
            </p:spPr>
            <p:txBody>
              <a:bodyPr wrap="none" anchor="ctr"/>
              <a:lstStyle/>
              <a:p>
                <a:endParaRPr lang="es-AR" sz="2400"/>
              </a:p>
            </p:txBody>
          </p:sp>
          <p:sp>
            <p:nvSpPr>
              <p:cNvPr id="183" name="Rectangle 13"/>
              <p:cNvSpPr>
                <a:spLocks noChangeArrowheads="1"/>
              </p:cNvSpPr>
              <p:nvPr/>
            </p:nvSpPr>
            <p:spPr bwMode="auto">
              <a:xfrm>
                <a:off x="1556342" y="4005544"/>
                <a:ext cx="143682" cy="82078"/>
              </a:xfrm>
              <a:prstGeom prst="rect">
                <a:avLst/>
              </a:prstGeom>
              <a:solidFill>
                <a:schemeClr val="accent1"/>
              </a:solidFill>
              <a:ln w="25400">
                <a:solidFill>
                  <a:schemeClr val="tx1"/>
                </a:solidFill>
                <a:miter lim="800000"/>
                <a:headEnd/>
                <a:tailEnd/>
              </a:ln>
              <a:effectLst/>
            </p:spPr>
            <p:txBody>
              <a:bodyPr wrap="none" anchor="ctr"/>
              <a:lstStyle/>
              <a:p>
                <a:endParaRPr lang="es-AR" sz="2400"/>
              </a:p>
            </p:txBody>
          </p:sp>
          <p:sp>
            <p:nvSpPr>
              <p:cNvPr id="184" name="Line 14"/>
              <p:cNvSpPr>
                <a:spLocks noChangeShapeType="1"/>
              </p:cNvSpPr>
              <p:nvPr/>
            </p:nvSpPr>
            <p:spPr bwMode="auto">
              <a:xfrm>
                <a:off x="2073906" y="3372499"/>
                <a:ext cx="1429101" cy="0"/>
              </a:xfrm>
              <a:prstGeom prst="line">
                <a:avLst/>
              </a:prstGeom>
              <a:noFill/>
              <a:ln w="25400">
                <a:solidFill>
                  <a:schemeClr val="tx1"/>
                </a:solidFill>
                <a:round/>
                <a:headEnd/>
                <a:tailEnd/>
              </a:ln>
              <a:effectLst/>
            </p:spPr>
            <p:txBody>
              <a:bodyPr wrap="none" anchor="ctr"/>
              <a:lstStyle/>
              <a:p>
                <a:endParaRPr lang="es-AR" sz="2400"/>
              </a:p>
            </p:txBody>
          </p:sp>
          <p:sp>
            <p:nvSpPr>
              <p:cNvPr id="185" name="Line 15"/>
              <p:cNvSpPr>
                <a:spLocks noChangeShapeType="1"/>
              </p:cNvSpPr>
              <p:nvPr/>
            </p:nvSpPr>
            <p:spPr bwMode="auto">
              <a:xfrm>
                <a:off x="2076996" y="4310280"/>
                <a:ext cx="1441461" cy="0"/>
              </a:xfrm>
              <a:prstGeom prst="line">
                <a:avLst/>
              </a:prstGeom>
              <a:noFill/>
              <a:ln w="25400">
                <a:solidFill>
                  <a:schemeClr val="tx1"/>
                </a:solidFill>
                <a:round/>
                <a:headEnd/>
                <a:tailEnd/>
              </a:ln>
              <a:effectLst/>
            </p:spPr>
            <p:txBody>
              <a:bodyPr wrap="none" anchor="ctr"/>
              <a:lstStyle/>
              <a:p>
                <a:endParaRPr lang="es-AR" sz="2400"/>
              </a:p>
            </p:txBody>
          </p:sp>
          <p:sp>
            <p:nvSpPr>
              <p:cNvPr id="186" name="Line 16"/>
              <p:cNvSpPr>
                <a:spLocks noChangeShapeType="1"/>
              </p:cNvSpPr>
              <p:nvPr/>
            </p:nvSpPr>
            <p:spPr bwMode="auto">
              <a:xfrm>
                <a:off x="2790774" y="3247636"/>
                <a:ext cx="0" cy="1194491"/>
              </a:xfrm>
              <a:prstGeom prst="line">
                <a:avLst/>
              </a:prstGeom>
              <a:noFill/>
              <a:ln w="25400">
                <a:solidFill>
                  <a:schemeClr val="tx1"/>
                </a:solidFill>
                <a:round/>
                <a:headEnd/>
                <a:tailEnd/>
              </a:ln>
              <a:effectLst/>
            </p:spPr>
            <p:txBody>
              <a:bodyPr wrap="none" anchor="ctr"/>
              <a:lstStyle/>
              <a:p>
                <a:endParaRPr lang="es-AR" sz="2400"/>
              </a:p>
            </p:txBody>
          </p:sp>
          <p:sp>
            <p:nvSpPr>
              <p:cNvPr id="187" name="Line 17"/>
              <p:cNvSpPr>
                <a:spLocks noChangeShapeType="1"/>
              </p:cNvSpPr>
              <p:nvPr/>
            </p:nvSpPr>
            <p:spPr bwMode="auto">
              <a:xfrm flipV="1">
                <a:off x="1746373" y="3635323"/>
                <a:ext cx="2136698" cy="15717"/>
              </a:xfrm>
              <a:prstGeom prst="line">
                <a:avLst/>
              </a:prstGeom>
              <a:noFill/>
              <a:ln w="25400">
                <a:solidFill>
                  <a:schemeClr val="tx1"/>
                </a:solidFill>
                <a:round/>
                <a:headEnd/>
                <a:tailEnd/>
              </a:ln>
              <a:effectLst/>
            </p:spPr>
            <p:txBody>
              <a:bodyPr wrap="none" anchor="ctr"/>
              <a:lstStyle/>
              <a:p>
                <a:endParaRPr lang="es-AR" sz="2400"/>
              </a:p>
            </p:txBody>
          </p:sp>
          <p:sp>
            <p:nvSpPr>
              <p:cNvPr id="188" name="Line 18"/>
              <p:cNvSpPr>
                <a:spLocks noChangeShapeType="1"/>
              </p:cNvSpPr>
              <p:nvPr/>
            </p:nvSpPr>
            <p:spPr bwMode="auto">
              <a:xfrm>
                <a:off x="1720109" y="4053569"/>
                <a:ext cx="2133608" cy="0"/>
              </a:xfrm>
              <a:prstGeom prst="line">
                <a:avLst/>
              </a:prstGeom>
              <a:noFill/>
              <a:ln w="25400">
                <a:solidFill>
                  <a:schemeClr val="tx1"/>
                </a:solidFill>
                <a:round/>
                <a:headEnd/>
                <a:tailEnd/>
              </a:ln>
              <a:effectLst/>
            </p:spPr>
            <p:txBody>
              <a:bodyPr wrap="none" anchor="ctr"/>
              <a:lstStyle/>
              <a:p>
                <a:endParaRPr lang="es-AR" sz="2400"/>
              </a:p>
            </p:txBody>
          </p:sp>
          <p:sp>
            <p:nvSpPr>
              <p:cNvPr id="189" name="Line 19"/>
              <p:cNvSpPr>
                <a:spLocks noChangeShapeType="1"/>
              </p:cNvSpPr>
              <p:nvPr/>
            </p:nvSpPr>
            <p:spPr bwMode="auto">
              <a:xfrm>
                <a:off x="1628954" y="3706922"/>
                <a:ext cx="0" cy="284652"/>
              </a:xfrm>
              <a:prstGeom prst="line">
                <a:avLst/>
              </a:prstGeom>
              <a:noFill/>
              <a:ln w="25400">
                <a:solidFill>
                  <a:schemeClr val="tx1"/>
                </a:solidFill>
                <a:round/>
                <a:headEnd/>
                <a:tailEnd/>
              </a:ln>
              <a:effectLst/>
            </p:spPr>
            <p:txBody>
              <a:bodyPr wrap="none" anchor="ctr"/>
              <a:lstStyle/>
              <a:p>
                <a:endParaRPr lang="es-AR" sz="2400"/>
              </a:p>
            </p:txBody>
          </p:sp>
          <p:sp>
            <p:nvSpPr>
              <p:cNvPr id="190" name="Line 20"/>
              <p:cNvSpPr>
                <a:spLocks noChangeShapeType="1"/>
              </p:cNvSpPr>
              <p:nvPr/>
            </p:nvSpPr>
            <p:spPr bwMode="auto">
              <a:xfrm>
                <a:off x="3960319" y="3706921"/>
                <a:ext cx="0" cy="297750"/>
              </a:xfrm>
              <a:prstGeom prst="line">
                <a:avLst/>
              </a:prstGeom>
              <a:noFill/>
              <a:ln w="25400">
                <a:solidFill>
                  <a:schemeClr val="tx1"/>
                </a:solidFill>
                <a:round/>
                <a:headEnd/>
                <a:tailEnd/>
              </a:ln>
              <a:effectLst/>
            </p:spPr>
            <p:txBody>
              <a:bodyPr wrap="none" anchor="ctr"/>
              <a:lstStyle/>
              <a:p>
                <a:endParaRPr lang="es-AR" sz="2400"/>
              </a:p>
            </p:txBody>
          </p:sp>
          <p:sp>
            <p:nvSpPr>
              <p:cNvPr id="191" name="Line 21"/>
              <p:cNvSpPr>
                <a:spLocks noChangeShapeType="1"/>
              </p:cNvSpPr>
              <p:nvPr/>
            </p:nvSpPr>
            <p:spPr bwMode="auto">
              <a:xfrm flipH="1">
                <a:off x="1649040" y="3429254"/>
                <a:ext cx="275005" cy="165029"/>
              </a:xfrm>
              <a:prstGeom prst="line">
                <a:avLst/>
              </a:prstGeom>
              <a:noFill/>
              <a:ln w="25400">
                <a:solidFill>
                  <a:schemeClr val="tx1"/>
                </a:solidFill>
                <a:round/>
                <a:headEnd/>
                <a:tailEnd/>
              </a:ln>
              <a:effectLst/>
            </p:spPr>
            <p:txBody>
              <a:bodyPr wrap="none" anchor="ctr"/>
              <a:lstStyle/>
              <a:p>
                <a:endParaRPr lang="es-AR" sz="2400"/>
              </a:p>
            </p:txBody>
          </p:sp>
          <p:sp>
            <p:nvSpPr>
              <p:cNvPr id="192" name="Line 22"/>
              <p:cNvSpPr>
                <a:spLocks noChangeShapeType="1"/>
              </p:cNvSpPr>
              <p:nvPr/>
            </p:nvSpPr>
            <p:spPr bwMode="auto">
              <a:xfrm>
                <a:off x="1641315" y="4101592"/>
                <a:ext cx="244106" cy="137088"/>
              </a:xfrm>
              <a:prstGeom prst="line">
                <a:avLst/>
              </a:prstGeom>
              <a:noFill/>
              <a:ln w="25400">
                <a:solidFill>
                  <a:schemeClr val="tx1"/>
                </a:solidFill>
                <a:round/>
                <a:headEnd/>
                <a:tailEnd/>
              </a:ln>
              <a:effectLst/>
            </p:spPr>
            <p:txBody>
              <a:bodyPr wrap="none" anchor="ctr"/>
              <a:lstStyle/>
              <a:p>
                <a:endParaRPr lang="es-AR" sz="2400"/>
              </a:p>
            </p:txBody>
          </p:sp>
          <p:sp>
            <p:nvSpPr>
              <p:cNvPr id="193" name="Line 23"/>
              <p:cNvSpPr>
                <a:spLocks noChangeShapeType="1"/>
              </p:cNvSpPr>
              <p:nvPr/>
            </p:nvSpPr>
            <p:spPr bwMode="auto">
              <a:xfrm flipV="1">
                <a:off x="1996659" y="3165559"/>
                <a:ext cx="707598" cy="165029"/>
              </a:xfrm>
              <a:prstGeom prst="line">
                <a:avLst/>
              </a:prstGeom>
              <a:noFill/>
              <a:ln w="25400">
                <a:solidFill>
                  <a:schemeClr val="tx1"/>
                </a:solidFill>
                <a:round/>
                <a:headEnd/>
                <a:tailEnd/>
              </a:ln>
              <a:effectLst/>
            </p:spPr>
            <p:txBody>
              <a:bodyPr wrap="none" anchor="ctr"/>
              <a:lstStyle/>
              <a:p>
                <a:endParaRPr lang="es-AR" sz="2400"/>
              </a:p>
            </p:txBody>
          </p:sp>
          <p:sp>
            <p:nvSpPr>
              <p:cNvPr id="194" name="Line 24"/>
              <p:cNvSpPr>
                <a:spLocks noChangeShapeType="1"/>
              </p:cNvSpPr>
              <p:nvPr/>
            </p:nvSpPr>
            <p:spPr bwMode="auto">
              <a:xfrm>
                <a:off x="2894288" y="3198739"/>
                <a:ext cx="611809" cy="111765"/>
              </a:xfrm>
              <a:prstGeom prst="line">
                <a:avLst/>
              </a:prstGeom>
              <a:noFill/>
              <a:ln w="25400">
                <a:solidFill>
                  <a:schemeClr val="tx1"/>
                </a:solidFill>
                <a:round/>
                <a:headEnd/>
                <a:tailEnd/>
              </a:ln>
              <a:effectLst/>
            </p:spPr>
            <p:txBody>
              <a:bodyPr wrap="none" anchor="ctr"/>
              <a:lstStyle/>
              <a:p>
                <a:endParaRPr lang="es-AR" sz="2400"/>
              </a:p>
            </p:txBody>
          </p:sp>
          <p:sp>
            <p:nvSpPr>
              <p:cNvPr id="195" name="Line 25"/>
              <p:cNvSpPr>
                <a:spLocks noChangeShapeType="1"/>
              </p:cNvSpPr>
              <p:nvPr/>
            </p:nvSpPr>
            <p:spPr bwMode="auto">
              <a:xfrm>
                <a:off x="3699218" y="3414412"/>
                <a:ext cx="248741" cy="179872"/>
              </a:xfrm>
              <a:prstGeom prst="line">
                <a:avLst/>
              </a:prstGeom>
              <a:noFill/>
              <a:ln w="25400">
                <a:solidFill>
                  <a:schemeClr val="tx1"/>
                </a:solidFill>
                <a:round/>
                <a:headEnd/>
                <a:tailEnd/>
              </a:ln>
              <a:effectLst/>
            </p:spPr>
            <p:txBody>
              <a:bodyPr wrap="none" anchor="ctr"/>
              <a:lstStyle/>
              <a:p>
                <a:endParaRPr lang="es-AR" sz="2400"/>
              </a:p>
            </p:txBody>
          </p:sp>
          <p:sp>
            <p:nvSpPr>
              <p:cNvPr id="196" name="Line 26"/>
              <p:cNvSpPr>
                <a:spLocks noChangeShapeType="1"/>
              </p:cNvSpPr>
              <p:nvPr/>
            </p:nvSpPr>
            <p:spPr bwMode="auto">
              <a:xfrm flipH="1" flipV="1">
                <a:off x="2864934" y="3209218"/>
                <a:ext cx="1066032" cy="400783"/>
              </a:xfrm>
              <a:prstGeom prst="line">
                <a:avLst/>
              </a:prstGeom>
              <a:noFill/>
              <a:ln w="25400">
                <a:solidFill>
                  <a:schemeClr val="tx1"/>
                </a:solidFill>
                <a:round/>
                <a:headEnd/>
                <a:tailEnd/>
              </a:ln>
              <a:effectLst/>
            </p:spPr>
            <p:txBody>
              <a:bodyPr wrap="none" anchor="ctr"/>
              <a:lstStyle/>
              <a:p>
                <a:endParaRPr lang="es-AR" sz="2400"/>
              </a:p>
            </p:txBody>
          </p:sp>
          <p:sp>
            <p:nvSpPr>
              <p:cNvPr id="197" name="Line 27"/>
              <p:cNvSpPr>
                <a:spLocks noChangeShapeType="1"/>
              </p:cNvSpPr>
              <p:nvPr/>
            </p:nvSpPr>
            <p:spPr bwMode="auto">
              <a:xfrm flipH="1" flipV="1">
                <a:off x="2067726" y="3388216"/>
                <a:ext cx="1835428" cy="240994"/>
              </a:xfrm>
              <a:prstGeom prst="line">
                <a:avLst/>
              </a:prstGeom>
              <a:noFill/>
              <a:ln w="25400">
                <a:solidFill>
                  <a:schemeClr val="tx1"/>
                </a:solidFill>
                <a:round/>
                <a:headEnd/>
                <a:tailEnd/>
              </a:ln>
              <a:effectLst/>
            </p:spPr>
            <p:txBody>
              <a:bodyPr wrap="none" anchor="ctr"/>
              <a:lstStyle/>
              <a:p>
                <a:endParaRPr lang="es-AR" sz="2400"/>
              </a:p>
            </p:txBody>
          </p:sp>
          <p:sp>
            <p:nvSpPr>
              <p:cNvPr id="198" name="Line 28"/>
              <p:cNvSpPr>
                <a:spLocks noChangeShapeType="1"/>
              </p:cNvSpPr>
              <p:nvPr/>
            </p:nvSpPr>
            <p:spPr bwMode="auto">
              <a:xfrm flipV="1">
                <a:off x="1987388" y="3413537"/>
                <a:ext cx="0" cy="848718"/>
              </a:xfrm>
              <a:prstGeom prst="line">
                <a:avLst/>
              </a:prstGeom>
              <a:noFill/>
              <a:ln w="25400">
                <a:solidFill>
                  <a:schemeClr val="tx1"/>
                </a:solidFill>
                <a:round/>
                <a:headEnd/>
                <a:tailEnd/>
              </a:ln>
              <a:effectLst/>
            </p:spPr>
            <p:txBody>
              <a:bodyPr wrap="none" anchor="ctr"/>
              <a:lstStyle/>
              <a:p>
                <a:endParaRPr lang="es-AR" sz="2400"/>
              </a:p>
            </p:txBody>
          </p:sp>
          <p:sp>
            <p:nvSpPr>
              <p:cNvPr id="199" name="Line 29"/>
              <p:cNvSpPr>
                <a:spLocks noChangeShapeType="1"/>
              </p:cNvSpPr>
              <p:nvPr/>
            </p:nvSpPr>
            <p:spPr bwMode="auto">
              <a:xfrm flipH="1" flipV="1">
                <a:off x="3600341" y="3405679"/>
                <a:ext cx="27810" cy="854830"/>
              </a:xfrm>
              <a:prstGeom prst="line">
                <a:avLst/>
              </a:prstGeom>
              <a:noFill/>
              <a:ln w="25400">
                <a:solidFill>
                  <a:schemeClr val="tx1"/>
                </a:solidFill>
                <a:round/>
                <a:headEnd/>
                <a:tailEnd/>
              </a:ln>
              <a:effectLst/>
            </p:spPr>
            <p:txBody>
              <a:bodyPr wrap="none" anchor="ctr"/>
              <a:lstStyle/>
              <a:p>
                <a:endParaRPr lang="es-AR" sz="2400"/>
              </a:p>
            </p:txBody>
          </p:sp>
          <p:sp>
            <p:nvSpPr>
              <p:cNvPr id="200" name="Line 30"/>
              <p:cNvSpPr>
                <a:spLocks noChangeShapeType="1"/>
              </p:cNvSpPr>
              <p:nvPr/>
            </p:nvSpPr>
            <p:spPr bwMode="auto">
              <a:xfrm flipH="1" flipV="1">
                <a:off x="2838670" y="3233666"/>
                <a:ext cx="1076846" cy="777118"/>
              </a:xfrm>
              <a:prstGeom prst="line">
                <a:avLst/>
              </a:prstGeom>
              <a:noFill/>
              <a:ln w="25400">
                <a:solidFill>
                  <a:schemeClr val="tx1"/>
                </a:solidFill>
                <a:round/>
                <a:headEnd/>
                <a:tailEnd/>
              </a:ln>
              <a:effectLst/>
            </p:spPr>
            <p:txBody>
              <a:bodyPr wrap="none" anchor="ctr"/>
              <a:lstStyle/>
              <a:p>
                <a:endParaRPr lang="es-AR" sz="2400"/>
              </a:p>
            </p:txBody>
          </p:sp>
          <p:sp>
            <p:nvSpPr>
              <p:cNvPr id="201" name="Line 31"/>
              <p:cNvSpPr>
                <a:spLocks noChangeShapeType="1"/>
              </p:cNvSpPr>
              <p:nvPr/>
            </p:nvSpPr>
            <p:spPr bwMode="auto">
              <a:xfrm flipH="1" flipV="1">
                <a:off x="2807769" y="3230173"/>
                <a:ext cx="777121" cy="1045180"/>
              </a:xfrm>
              <a:prstGeom prst="line">
                <a:avLst/>
              </a:prstGeom>
              <a:noFill/>
              <a:ln w="25400">
                <a:solidFill>
                  <a:schemeClr val="tx1"/>
                </a:solidFill>
                <a:round/>
                <a:headEnd/>
                <a:tailEnd/>
              </a:ln>
              <a:effectLst/>
            </p:spPr>
            <p:txBody>
              <a:bodyPr wrap="none" anchor="ctr"/>
              <a:lstStyle/>
              <a:p>
                <a:endParaRPr lang="es-AR" sz="2400"/>
              </a:p>
            </p:txBody>
          </p:sp>
          <p:sp>
            <p:nvSpPr>
              <p:cNvPr id="202" name="Line 32"/>
              <p:cNvSpPr>
                <a:spLocks noChangeShapeType="1"/>
              </p:cNvSpPr>
              <p:nvPr/>
            </p:nvSpPr>
            <p:spPr bwMode="auto">
              <a:xfrm flipV="1">
                <a:off x="2881929" y="4343460"/>
                <a:ext cx="713778" cy="174633"/>
              </a:xfrm>
              <a:prstGeom prst="line">
                <a:avLst/>
              </a:prstGeom>
              <a:noFill/>
              <a:ln w="25400">
                <a:solidFill>
                  <a:schemeClr val="tx1"/>
                </a:solidFill>
                <a:round/>
                <a:headEnd/>
                <a:tailEnd/>
              </a:ln>
              <a:effectLst/>
            </p:spPr>
            <p:txBody>
              <a:bodyPr wrap="none" anchor="ctr"/>
              <a:lstStyle/>
              <a:p>
                <a:endParaRPr lang="es-AR" sz="2400"/>
              </a:p>
            </p:txBody>
          </p:sp>
          <p:sp>
            <p:nvSpPr>
              <p:cNvPr id="203" name="Line 33"/>
              <p:cNvSpPr>
                <a:spLocks noChangeShapeType="1"/>
              </p:cNvSpPr>
              <p:nvPr/>
            </p:nvSpPr>
            <p:spPr bwMode="auto">
              <a:xfrm flipV="1">
                <a:off x="3711578" y="4094607"/>
                <a:ext cx="236381" cy="209560"/>
              </a:xfrm>
              <a:prstGeom prst="line">
                <a:avLst/>
              </a:prstGeom>
              <a:noFill/>
              <a:ln w="25400">
                <a:solidFill>
                  <a:schemeClr val="tx1"/>
                </a:solidFill>
                <a:round/>
                <a:headEnd/>
                <a:tailEnd/>
              </a:ln>
              <a:effectLst/>
            </p:spPr>
            <p:txBody>
              <a:bodyPr wrap="none" anchor="ctr"/>
              <a:lstStyle/>
              <a:p>
                <a:endParaRPr lang="es-AR" sz="2400"/>
              </a:p>
            </p:txBody>
          </p:sp>
          <p:sp>
            <p:nvSpPr>
              <p:cNvPr id="204" name="Line 34"/>
              <p:cNvSpPr>
                <a:spLocks noChangeShapeType="1"/>
              </p:cNvSpPr>
              <p:nvPr/>
            </p:nvSpPr>
            <p:spPr bwMode="auto">
              <a:xfrm flipH="1" flipV="1">
                <a:off x="2039917" y="4338221"/>
                <a:ext cx="698328" cy="166774"/>
              </a:xfrm>
              <a:prstGeom prst="line">
                <a:avLst/>
              </a:prstGeom>
              <a:noFill/>
              <a:ln w="25400">
                <a:solidFill>
                  <a:schemeClr val="tx1"/>
                </a:solidFill>
                <a:round/>
                <a:headEnd/>
                <a:tailEnd/>
              </a:ln>
              <a:effectLst/>
            </p:spPr>
            <p:txBody>
              <a:bodyPr wrap="none" anchor="ctr"/>
              <a:lstStyle/>
              <a:p>
                <a:endParaRPr lang="es-AR" sz="2400"/>
              </a:p>
            </p:txBody>
          </p:sp>
          <p:sp>
            <p:nvSpPr>
              <p:cNvPr id="205" name="Line 35"/>
              <p:cNvSpPr>
                <a:spLocks noChangeShapeType="1"/>
              </p:cNvSpPr>
              <p:nvPr/>
            </p:nvSpPr>
            <p:spPr bwMode="auto">
              <a:xfrm flipH="1" flipV="1">
                <a:off x="1664490" y="4082383"/>
                <a:ext cx="1070666" cy="389432"/>
              </a:xfrm>
              <a:prstGeom prst="line">
                <a:avLst/>
              </a:prstGeom>
              <a:noFill/>
              <a:ln w="25400">
                <a:solidFill>
                  <a:schemeClr val="tx1"/>
                </a:solidFill>
                <a:round/>
                <a:headEnd/>
                <a:tailEnd/>
              </a:ln>
              <a:effectLst/>
            </p:spPr>
            <p:txBody>
              <a:bodyPr wrap="none" anchor="ctr"/>
              <a:lstStyle/>
              <a:p>
                <a:endParaRPr lang="es-AR" sz="2400"/>
              </a:p>
            </p:txBody>
          </p:sp>
          <p:sp>
            <p:nvSpPr>
              <p:cNvPr id="206" name="Line 36"/>
              <p:cNvSpPr>
                <a:spLocks noChangeShapeType="1"/>
              </p:cNvSpPr>
              <p:nvPr/>
            </p:nvSpPr>
            <p:spPr bwMode="auto">
              <a:xfrm flipH="1" flipV="1">
                <a:off x="1729379" y="3685093"/>
                <a:ext cx="1813799" cy="596372"/>
              </a:xfrm>
              <a:prstGeom prst="line">
                <a:avLst/>
              </a:prstGeom>
              <a:noFill/>
              <a:ln w="25400">
                <a:solidFill>
                  <a:schemeClr val="tx1"/>
                </a:solidFill>
                <a:round/>
                <a:headEnd/>
                <a:tailEnd/>
              </a:ln>
              <a:effectLst/>
            </p:spPr>
            <p:txBody>
              <a:bodyPr wrap="none" anchor="ctr"/>
              <a:lstStyle/>
              <a:p>
                <a:endParaRPr lang="es-AR" sz="2400"/>
              </a:p>
            </p:txBody>
          </p:sp>
          <p:sp>
            <p:nvSpPr>
              <p:cNvPr id="207" name="Line 37"/>
              <p:cNvSpPr>
                <a:spLocks noChangeShapeType="1"/>
              </p:cNvSpPr>
              <p:nvPr/>
            </p:nvSpPr>
            <p:spPr bwMode="auto">
              <a:xfrm flipH="1" flipV="1">
                <a:off x="1700023" y="4071905"/>
                <a:ext cx="1843154" cy="226150"/>
              </a:xfrm>
              <a:prstGeom prst="line">
                <a:avLst/>
              </a:prstGeom>
              <a:noFill/>
              <a:ln w="25400">
                <a:solidFill>
                  <a:schemeClr val="tx1"/>
                </a:solidFill>
                <a:round/>
                <a:headEnd/>
                <a:tailEnd/>
              </a:ln>
              <a:effectLst/>
            </p:spPr>
            <p:txBody>
              <a:bodyPr wrap="none" anchor="ctr"/>
              <a:lstStyle/>
              <a:p>
                <a:endParaRPr lang="es-AR" sz="2400"/>
              </a:p>
            </p:txBody>
          </p:sp>
          <p:sp>
            <p:nvSpPr>
              <p:cNvPr id="208" name="Line 38"/>
              <p:cNvSpPr>
                <a:spLocks noChangeShapeType="1"/>
              </p:cNvSpPr>
              <p:nvPr/>
            </p:nvSpPr>
            <p:spPr bwMode="auto">
              <a:xfrm flipV="1">
                <a:off x="3711578" y="3693824"/>
                <a:ext cx="210116" cy="568431"/>
              </a:xfrm>
              <a:prstGeom prst="line">
                <a:avLst/>
              </a:prstGeom>
              <a:noFill/>
              <a:ln w="25400">
                <a:solidFill>
                  <a:schemeClr val="tx1"/>
                </a:solidFill>
                <a:round/>
                <a:headEnd/>
                <a:tailEnd/>
              </a:ln>
              <a:effectLst/>
            </p:spPr>
            <p:txBody>
              <a:bodyPr wrap="none" anchor="ctr"/>
              <a:lstStyle/>
              <a:p>
                <a:endParaRPr lang="es-AR" sz="2400"/>
              </a:p>
            </p:txBody>
          </p:sp>
          <p:sp>
            <p:nvSpPr>
              <p:cNvPr id="209" name="Line 39"/>
              <p:cNvSpPr>
                <a:spLocks noChangeShapeType="1"/>
              </p:cNvSpPr>
              <p:nvPr/>
            </p:nvSpPr>
            <p:spPr bwMode="auto">
              <a:xfrm flipH="1" flipV="1">
                <a:off x="2033737" y="3410045"/>
                <a:ext cx="1521799" cy="856577"/>
              </a:xfrm>
              <a:prstGeom prst="line">
                <a:avLst/>
              </a:prstGeom>
              <a:noFill/>
              <a:ln w="25400">
                <a:solidFill>
                  <a:schemeClr val="tx1"/>
                </a:solidFill>
                <a:round/>
                <a:headEnd/>
                <a:tailEnd/>
              </a:ln>
              <a:effectLst/>
            </p:spPr>
            <p:txBody>
              <a:bodyPr wrap="none" anchor="ctr"/>
              <a:lstStyle/>
              <a:p>
                <a:endParaRPr lang="es-AR" sz="2400"/>
              </a:p>
            </p:txBody>
          </p:sp>
          <p:sp>
            <p:nvSpPr>
              <p:cNvPr id="210" name="Line 40"/>
              <p:cNvSpPr>
                <a:spLocks noChangeShapeType="1"/>
              </p:cNvSpPr>
              <p:nvPr/>
            </p:nvSpPr>
            <p:spPr bwMode="auto">
              <a:xfrm flipH="1" flipV="1">
                <a:off x="2004384" y="3411792"/>
                <a:ext cx="769397" cy="1036448"/>
              </a:xfrm>
              <a:prstGeom prst="line">
                <a:avLst/>
              </a:prstGeom>
              <a:noFill/>
              <a:ln w="25400">
                <a:solidFill>
                  <a:schemeClr val="tx1"/>
                </a:solidFill>
                <a:round/>
                <a:headEnd/>
                <a:tailEnd/>
              </a:ln>
              <a:effectLst/>
            </p:spPr>
            <p:txBody>
              <a:bodyPr wrap="none" anchor="ctr"/>
              <a:lstStyle/>
              <a:p>
                <a:endParaRPr lang="es-AR" sz="2400"/>
              </a:p>
            </p:txBody>
          </p:sp>
          <p:sp>
            <p:nvSpPr>
              <p:cNvPr id="211" name="Line 41"/>
              <p:cNvSpPr>
                <a:spLocks noChangeShapeType="1"/>
              </p:cNvSpPr>
              <p:nvPr/>
            </p:nvSpPr>
            <p:spPr bwMode="auto">
              <a:xfrm flipV="1">
                <a:off x="2843303" y="3407426"/>
                <a:ext cx="704508" cy="1040814"/>
              </a:xfrm>
              <a:prstGeom prst="line">
                <a:avLst/>
              </a:prstGeom>
              <a:noFill/>
              <a:ln w="25400">
                <a:solidFill>
                  <a:schemeClr val="tx1"/>
                </a:solidFill>
                <a:round/>
                <a:headEnd/>
                <a:tailEnd/>
              </a:ln>
              <a:effectLst/>
            </p:spPr>
            <p:txBody>
              <a:bodyPr wrap="none" anchor="ctr"/>
              <a:lstStyle/>
              <a:p>
                <a:endParaRPr lang="es-AR" sz="2400"/>
              </a:p>
            </p:txBody>
          </p:sp>
          <p:sp>
            <p:nvSpPr>
              <p:cNvPr id="212" name="Line 42"/>
              <p:cNvSpPr>
                <a:spLocks noChangeShapeType="1"/>
              </p:cNvSpPr>
              <p:nvPr/>
            </p:nvSpPr>
            <p:spPr bwMode="auto">
              <a:xfrm flipV="1">
                <a:off x="2897379" y="3692951"/>
                <a:ext cx="996507" cy="761401"/>
              </a:xfrm>
              <a:prstGeom prst="line">
                <a:avLst/>
              </a:prstGeom>
              <a:noFill/>
              <a:ln w="25400">
                <a:solidFill>
                  <a:schemeClr val="tx1"/>
                </a:solidFill>
                <a:round/>
                <a:headEnd/>
                <a:tailEnd/>
              </a:ln>
              <a:effectLst/>
            </p:spPr>
            <p:txBody>
              <a:bodyPr wrap="none" anchor="ctr"/>
              <a:lstStyle/>
              <a:p>
                <a:endParaRPr lang="es-AR" sz="2400"/>
              </a:p>
            </p:txBody>
          </p:sp>
          <p:sp>
            <p:nvSpPr>
              <p:cNvPr id="213" name="Line 43"/>
              <p:cNvSpPr>
                <a:spLocks noChangeShapeType="1"/>
              </p:cNvSpPr>
              <p:nvPr/>
            </p:nvSpPr>
            <p:spPr bwMode="auto">
              <a:xfrm flipV="1">
                <a:off x="2889653" y="4096353"/>
                <a:ext cx="974879" cy="384193"/>
              </a:xfrm>
              <a:prstGeom prst="line">
                <a:avLst/>
              </a:prstGeom>
              <a:noFill/>
              <a:ln w="25400">
                <a:solidFill>
                  <a:schemeClr val="tx1"/>
                </a:solidFill>
                <a:round/>
                <a:headEnd/>
                <a:tailEnd/>
              </a:ln>
              <a:effectLst/>
            </p:spPr>
            <p:txBody>
              <a:bodyPr wrap="none" anchor="ctr"/>
              <a:lstStyle/>
              <a:p>
                <a:endParaRPr lang="es-AR" sz="2400"/>
              </a:p>
            </p:txBody>
          </p:sp>
          <p:sp>
            <p:nvSpPr>
              <p:cNvPr id="214" name="Line 44"/>
              <p:cNvSpPr>
                <a:spLocks noChangeShapeType="1"/>
              </p:cNvSpPr>
              <p:nvPr/>
            </p:nvSpPr>
            <p:spPr bwMode="auto">
              <a:xfrm flipH="1" flipV="1">
                <a:off x="1690754" y="3690332"/>
                <a:ext cx="1047492" cy="765767"/>
              </a:xfrm>
              <a:prstGeom prst="line">
                <a:avLst/>
              </a:prstGeom>
              <a:noFill/>
              <a:ln w="25400">
                <a:solidFill>
                  <a:schemeClr val="tx1"/>
                </a:solidFill>
                <a:round/>
                <a:headEnd/>
                <a:tailEnd/>
              </a:ln>
              <a:effectLst/>
            </p:spPr>
            <p:txBody>
              <a:bodyPr wrap="none" anchor="ctr"/>
              <a:lstStyle/>
              <a:p>
                <a:endParaRPr lang="es-AR" sz="2400"/>
              </a:p>
            </p:txBody>
          </p:sp>
          <p:sp>
            <p:nvSpPr>
              <p:cNvPr id="215" name="Line 45"/>
              <p:cNvSpPr>
                <a:spLocks noChangeShapeType="1"/>
              </p:cNvSpPr>
              <p:nvPr/>
            </p:nvSpPr>
            <p:spPr bwMode="auto">
              <a:xfrm flipH="1" flipV="1">
                <a:off x="1652129" y="3692951"/>
                <a:ext cx="321354" cy="561446"/>
              </a:xfrm>
              <a:prstGeom prst="line">
                <a:avLst/>
              </a:prstGeom>
              <a:noFill/>
              <a:ln w="25400">
                <a:solidFill>
                  <a:schemeClr val="tx1"/>
                </a:solidFill>
                <a:round/>
                <a:headEnd/>
                <a:tailEnd/>
              </a:ln>
              <a:effectLst/>
            </p:spPr>
            <p:txBody>
              <a:bodyPr wrap="none" anchor="ctr"/>
              <a:lstStyle/>
              <a:p>
                <a:endParaRPr lang="es-AR" sz="2400"/>
              </a:p>
            </p:txBody>
          </p:sp>
          <p:sp>
            <p:nvSpPr>
              <p:cNvPr id="216" name="Line 46"/>
              <p:cNvSpPr>
                <a:spLocks noChangeShapeType="1"/>
              </p:cNvSpPr>
              <p:nvPr/>
            </p:nvSpPr>
            <p:spPr bwMode="auto">
              <a:xfrm flipV="1">
                <a:off x="2076996" y="3407426"/>
                <a:ext cx="1441461" cy="846971"/>
              </a:xfrm>
              <a:prstGeom prst="line">
                <a:avLst/>
              </a:prstGeom>
              <a:noFill/>
              <a:ln w="25400">
                <a:solidFill>
                  <a:schemeClr val="tx1"/>
                </a:solidFill>
                <a:round/>
                <a:headEnd/>
                <a:tailEnd/>
              </a:ln>
              <a:effectLst/>
            </p:spPr>
            <p:txBody>
              <a:bodyPr wrap="none" anchor="ctr"/>
              <a:lstStyle/>
              <a:p>
                <a:endParaRPr lang="es-AR" sz="2400"/>
              </a:p>
            </p:txBody>
          </p:sp>
          <p:sp>
            <p:nvSpPr>
              <p:cNvPr id="217" name="Line 47"/>
              <p:cNvSpPr>
                <a:spLocks noChangeShapeType="1"/>
              </p:cNvSpPr>
              <p:nvPr/>
            </p:nvSpPr>
            <p:spPr bwMode="auto">
              <a:xfrm flipV="1">
                <a:off x="2072363" y="3679853"/>
                <a:ext cx="1801439" cy="604231"/>
              </a:xfrm>
              <a:prstGeom prst="line">
                <a:avLst/>
              </a:prstGeom>
              <a:noFill/>
              <a:ln w="25400">
                <a:solidFill>
                  <a:schemeClr val="tx1"/>
                </a:solidFill>
                <a:round/>
                <a:headEnd/>
                <a:tailEnd/>
              </a:ln>
              <a:effectLst/>
            </p:spPr>
            <p:txBody>
              <a:bodyPr wrap="none" anchor="ctr"/>
              <a:lstStyle/>
              <a:p>
                <a:endParaRPr lang="es-AR" sz="2400"/>
              </a:p>
            </p:txBody>
          </p:sp>
          <p:sp>
            <p:nvSpPr>
              <p:cNvPr id="218" name="Line 48"/>
              <p:cNvSpPr>
                <a:spLocks noChangeShapeType="1"/>
              </p:cNvSpPr>
              <p:nvPr/>
            </p:nvSpPr>
            <p:spPr bwMode="auto">
              <a:xfrm flipV="1">
                <a:off x="2072362" y="4073651"/>
                <a:ext cx="1798349" cy="221784"/>
              </a:xfrm>
              <a:prstGeom prst="line">
                <a:avLst/>
              </a:prstGeom>
              <a:noFill/>
              <a:ln w="25400">
                <a:solidFill>
                  <a:schemeClr val="tx1"/>
                </a:solidFill>
                <a:round/>
                <a:headEnd/>
                <a:tailEnd/>
              </a:ln>
              <a:effectLst/>
            </p:spPr>
            <p:txBody>
              <a:bodyPr wrap="none" anchor="ctr"/>
              <a:lstStyle/>
              <a:p>
                <a:endParaRPr lang="es-AR" sz="2400"/>
              </a:p>
            </p:txBody>
          </p:sp>
          <p:sp>
            <p:nvSpPr>
              <p:cNvPr id="219" name="Line 49"/>
              <p:cNvSpPr>
                <a:spLocks noChangeShapeType="1"/>
              </p:cNvSpPr>
              <p:nvPr/>
            </p:nvSpPr>
            <p:spPr bwMode="auto">
              <a:xfrm flipH="1" flipV="1">
                <a:off x="1723199" y="3662390"/>
                <a:ext cx="2158327" cy="377208"/>
              </a:xfrm>
              <a:prstGeom prst="line">
                <a:avLst/>
              </a:prstGeom>
              <a:noFill/>
              <a:ln w="25400">
                <a:solidFill>
                  <a:schemeClr val="tx1"/>
                </a:solidFill>
                <a:round/>
                <a:headEnd/>
                <a:tailEnd/>
              </a:ln>
              <a:effectLst/>
            </p:spPr>
            <p:txBody>
              <a:bodyPr wrap="none" anchor="ctr"/>
              <a:lstStyle/>
              <a:p>
                <a:endParaRPr lang="es-AR" sz="2400"/>
              </a:p>
            </p:txBody>
          </p:sp>
          <p:sp>
            <p:nvSpPr>
              <p:cNvPr id="220" name="Line 50"/>
              <p:cNvSpPr>
                <a:spLocks noChangeShapeType="1"/>
              </p:cNvSpPr>
              <p:nvPr/>
            </p:nvSpPr>
            <p:spPr bwMode="auto">
              <a:xfrm flipH="1" flipV="1">
                <a:off x="2061548" y="3409172"/>
                <a:ext cx="1819978" cy="611217"/>
              </a:xfrm>
              <a:prstGeom prst="line">
                <a:avLst/>
              </a:prstGeom>
              <a:noFill/>
              <a:ln w="25400">
                <a:solidFill>
                  <a:schemeClr val="tx1"/>
                </a:solidFill>
                <a:round/>
                <a:headEnd/>
                <a:tailEnd/>
              </a:ln>
              <a:effectLst/>
            </p:spPr>
            <p:txBody>
              <a:bodyPr wrap="none" anchor="ctr"/>
              <a:lstStyle/>
              <a:p>
                <a:endParaRPr lang="es-AR" sz="2400"/>
              </a:p>
            </p:txBody>
          </p:sp>
          <p:sp>
            <p:nvSpPr>
              <p:cNvPr id="221" name="Line 51"/>
              <p:cNvSpPr>
                <a:spLocks noChangeShapeType="1"/>
              </p:cNvSpPr>
              <p:nvPr/>
            </p:nvSpPr>
            <p:spPr bwMode="auto">
              <a:xfrm flipH="1">
                <a:off x="1696933" y="3195247"/>
                <a:ext cx="1038222" cy="400783"/>
              </a:xfrm>
              <a:prstGeom prst="line">
                <a:avLst/>
              </a:prstGeom>
              <a:noFill/>
              <a:ln w="25400">
                <a:solidFill>
                  <a:schemeClr val="tx1"/>
                </a:solidFill>
                <a:round/>
                <a:headEnd/>
                <a:tailEnd/>
              </a:ln>
              <a:effectLst/>
            </p:spPr>
            <p:txBody>
              <a:bodyPr wrap="none" anchor="ctr"/>
              <a:lstStyle/>
              <a:p>
                <a:endParaRPr lang="es-AR" sz="2400"/>
              </a:p>
            </p:txBody>
          </p:sp>
          <p:sp>
            <p:nvSpPr>
              <p:cNvPr id="222" name="Line 52"/>
              <p:cNvSpPr>
                <a:spLocks noChangeShapeType="1"/>
              </p:cNvSpPr>
              <p:nvPr/>
            </p:nvSpPr>
            <p:spPr bwMode="auto">
              <a:xfrm flipH="1">
                <a:off x="1645950" y="3231046"/>
                <a:ext cx="1083026" cy="758781"/>
              </a:xfrm>
              <a:prstGeom prst="line">
                <a:avLst/>
              </a:prstGeom>
              <a:noFill/>
              <a:ln w="25400">
                <a:solidFill>
                  <a:schemeClr val="tx1"/>
                </a:solidFill>
                <a:round/>
                <a:headEnd/>
                <a:tailEnd/>
              </a:ln>
              <a:effectLst/>
            </p:spPr>
            <p:txBody>
              <a:bodyPr wrap="none" anchor="ctr"/>
              <a:lstStyle/>
              <a:p>
                <a:endParaRPr lang="es-AR" sz="2400"/>
              </a:p>
            </p:txBody>
          </p:sp>
          <p:sp>
            <p:nvSpPr>
              <p:cNvPr id="223" name="Line 53"/>
              <p:cNvSpPr>
                <a:spLocks noChangeShapeType="1"/>
              </p:cNvSpPr>
              <p:nvPr/>
            </p:nvSpPr>
            <p:spPr bwMode="auto">
              <a:xfrm flipV="1">
                <a:off x="1715474" y="3388216"/>
                <a:ext cx="1802984" cy="618202"/>
              </a:xfrm>
              <a:prstGeom prst="line">
                <a:avLst/>
              </a:prstGeom>
              <a:noFill/>
              <a:ln w="25400">
                <a:solidFill>
                  <a:schemeClr val="tx1"/>
                </a:solidFill>
                <a:round/>
                <a:headEnd/>
                <a:tailEnd/>
              </a:ln>
              <a:effectLst/>
            </p:spPr>
            <p:txBody>
              <a:bodyPr wrap="none" anchor="ctr"/>
              <a:lstStyle/>
              <a:p>
                <a:endParaRPr lang="es-AR" sz="2400"/>
              </a:p>
            </p:txBody>
          </p:sp>
          <p:sp>
            <p:nvSpPr>
              <p:cNvPr id="224" name="Line 54"/>
              <p:cNvSpPr>
                <a:spLocks noChangeShapeType="1"/>
              </p:cNvSpPr>
              <p:nvPr/>
            </p:nvSpPr>
            <p:spPr bwMode="auto">
              <a:xfrm>
                <a:off x="3660595" y="3414411"/>
                <a:ext cx="256466" cy="582402"/>
              </a:xfrm>
              <a:prstGeom prst="line">
                <a:avLst/>
              </a:prstGeom>
              <a:noFill/>
              <a:ln w="25400">
                <a:solidFill>
                  <a:schemeClr val="tx1"/>
                </a:solidFill>
                <a:round/>
                <a:headEnd/>
                <a:tailEnd/>
              </a:ln>
              <a:effectLst/>
            </p:spPr>
            <p:txBody>
              <a:bodyPr wrap="none" anchor="ctr"/>
              <a:lstStyle/>
              <a:p>
                <a:endParaRPr lang="es-AR" sz="2400"/>
              </a:p>
            </p:txBody>
          </p:sp>
          <p:sp>
            <p:nvSpPr>
              <p:cNvPr id="225" name="Line 55"/>
              <p:cNvSpPr>
                <a:spLocks noChangeShapeType="1"/>
              </p:cNvSpPr>
              <p:nvPr/>
            </p:nvSpPr>
            <p:spPr bwMode="auto">
              <a:xfrm flipH="1">
                <a:off x="1726288" y="3393455"/>
                <a:ext cx="1816889" cy="215672"/>
              </a:xfrm>
              <a:prstGeom prst="line">
                <a:avLst/>
              </a:prstGeom>
              <a:noFill/>
              <a:ln w="25400">
                <a:solidFill>
                  <a:schemeClr val="tx1"/>
                </a:solidFill>
                <a:round/>
                <a:headEnd/>
                <a:tailEnd/>
              </a:ln>
              <a:effectLst/>
            </p:spPr>
            <p:txBody>
              <a:bodyPr wrap="none" anchor="ctr"/>
              <a:lstStyle/>
              <a:p>
                <a:endParaRPr lang="es-AR" sz="2400"/>
              </a:p>
            </p:txBody>
          </p:sp>
          <p:sp>
            <p:nvSpPr>
              <p:cNvPr id="226" name="Line 56"/>
              <p:cNvSpPr>
                <a:spLocks noChangeShapeType="1"/>
              </p:cNvSpPr>
              <p:nvPr/>
            </p:nvSpPr>
            <p:spPr bwMode="auto">
              <a:xfrm flipH="1">
                <a:off x="1690753" y="3668502"/>
                <a:ext cx="2204677" cy="351886"/>
              </a:xfrm>
              <a:prstGeom prst="line">
                <a:avLst/>
              </a:prstGeom>
              <a:noFill/>
              <a:ln w="25400">
                <a:solidFill>
                  <a:schemeClr val="tx1"/>
                </a:solidFill>
                <a:round/>
                <a:headEnd/>
                <a:tailEnd/>
              </a:ln>
              <a:effectLst/>
            </p:spPr>
            <p:txBody>
              <a:bodyPr wrap="none" anchor="ctr"/>
              <a:lstStyle/>
              <a:p>
                <a:endParaRPr lang="es-AR" sz="2400"/>
              </a:p>
            </p:txBody>
          </p:sp>
          <p:sp>
            <p:nvSpPr>
              <p:cNvPr id="227" name="Line 57"/>
              <p:cNvSpPr>
                <a:spLocks noChangeShapeType="1"/>
              </p:cNvSpPr>
              <p:nvPr/>
            </p:nvSpPr>
            <p:spPr bwMode="auto">
              <a:xfrm flipH="1">
                <a:off x="2010563" y="3247636"/>
                <a:ext cx="753947" cy="991044"/>
              </a:xfrm>
              <a:prstGeom prst="line">
                <a:avLst/>
              </a:prstGeom>
              <a:noFill/>
              <a:ln w="25400">
                <a:solidFill>
                  <a:schemeClr val="tx1"/>
                </a:solidFill>
                <a:round/>
                <a:headEnd/>
                <a:tailEnd/>
              </a:ln>
              <a:effectLst/>
            </p:spPr>
            <p:txBody>
              <a:bodyPr wrap="none" anchor="ctr"/>
              <a:lstStyle/>
              <a:p>
                <a:endParaRPr lang="es-AR" sz="2400"/>
              </a:p>
            </p:txBody>
          </p:sp>
          <p:sp>
            <p:nvSpPr>
              <p:cNvPr id="228" name="Rectangle 58"/>
              <p:cNvSpPr>
                <a:spLocks noChangeArrowheads="1"/>
              </p:cNvSpPr>
              <p:nvPr/>
            </p:nvSpPr>
            <p:spPr bwMode="auto">
              <a:xfrm>
                <a:off x="2022923" y="4556512"/>
                <a:ext cx="1665184" cy="248786"/>
              </a:xfrm>
              <a:prstGeom prst="rect">
                <a:avLst/>
              </a:prstGeom>
              <a:noFill/>
              <a:ln w="12700">
                <a:noFill/>
                <a:miter lim="800000"/>
                <a:headEnd/>
                <a:tailEnd/>
              </a:ln>
              <a:effectLst/>
            </p:spPr>
            <p:txBody>
              <a:bodyPr wrap="none" lIns="86784" tIns="42333" rIns="86784" bIns="42333">
                <a:spAutoFit/>
              </a:bodyPr>
              <a:lstStyle/>
              <a:p>
                <a:pPr defTabSz="596885" eaLnBrk="0" hangingPunct="0"/>
                <a:r>
                  <a:rPr lang="en-US" sz="1600" dirty="0"/>
                  <a:t>10 personas  45 </a:t>
                </a:r>
                <a:r>
                  <a:rPr lang="en-US" sz="1600" dirty="0" err="1"/>
                  <a:t>caminos</a:t>
                </a:r>
                <a:endParaRPr lang="en-US" sz="1600" dirty="0"/>
              </a:p>
            </p:txBody>
          </p:sp>
          <p:grpSp>
            <p:nvGrpSpPr>
              <p:cNvPr id="229" name="Group 75"/>
              <p:cNvGrpSpPr>
                <a:grpSpLocks/>
              </p:cNvGrpSpPr>
              <p:nvPr/>
            </p:nvGrpSpPr>
            <p:grpSpPr bwMode="auto">
              <a:xfrm>
                <a:off x="3194013" y="2225694"/>
                <a:ext cx="1059852" cy="1066136"/>
                <a:chOff x="1733" y="1286"/>
                <a:chExt cx="686" cy="1221"/>
              </a:xfrm>
            </p:grpSpPr>
            <p:sp>
              <p:nvSpPr>
                <p:cNvPr id="230" name="Rectangle 59"/>
                <p:cNvSpPr>
                  <a:spLocks noChangeArrowheads="1"/>
                </p:cNvSpPr>
                <p:nvPr/>
              </p:nvSpPr>
              <p:spPr bwMode="auto">
                <a:xfrm>
                  <a:off x="1733" y="1532"/>
                  <a:ext cx="88" cy="91"/>
                </a:xfrm>
                <a:prstGeom prst="rect">
                  <a:avLst/>
                </a:prstGeom>
                <a:solidFill>
                  <a:schemeClr val="accent1"/>
                </a:solidFill>
                <a:ln w="25400">
                  <a:solidFill>
                    <a:schemeClr val="tx1"/>
                  </a:solidFill>
                  <a:miter lim="800000"/>
                  <a:headEnd/>
                  <a:tailEnd/>
                </a:ln>
                <a:effectLst/>
              </p:spPr>
              <p:txBody>
                <a:bodyPr wrap="none" anchor="ctr"/>
                <a:lstStyle/>
                <a:p>
                  <a:endParaRPr lang="es-AR" sz="2400"/>
                </a:p>
              </p:txBody>
            </p:sp>
            <p:sp>
              <p:nvSpPr>
                <p:cNvPr id="231" name="Rectangle 60"/>
                <p:cNvSpPr>
                  <a:spLocks noChangeArrowheads="1"/>
                </p:cNvSpPr>
                <p:nvPr/>
              </p:nvSpPr>
              <p:spPr bwMode="auto">
                <a:xfrm>
                  <a:off x="2205" y="1859"/>
                  <a:ext cx="88" cy="89"/>
                </a:xfrm>
                <a:prstGeom prst="rect">
                  <a:avLst/>
                </a:prstGeom>
                <a:solidFill>
                  <a:schemeClr val="accent1"/>
                </a:solidFill>
                <a:ln w="25400">
                  <a:solidFill>
                    <a:schemeClr val="tx1"/>
                  </a:solidFill>
                  <a:miter lim="800000"/>
                  <a:headEnd/>
                  <a:tailEnd/>
                </a:ln>
                <a:effectLst/>
              </p:spPr>
              <p:txBody>
                <a:bodyPr wrap="none" anchor="ctr"/>
                <a:lstStyle/>
                <a:p>
                  <a:endParaRPr lang="es-AR" sz="2400"/>
                </a:p>
              </p:txBody>
            </p:sp>
            <p:sp>
              <p:nvSpPr>
                <p:cNvPr id="232" name="Rectangle 61"/>
                <p:cNvSpPr>
                  <a:spLocks noChangeArrowheads="1"/>
                </p:cNvSpPr>
                <p:nvPr/>
              </p:nvSpPr>
              <p:spPr bwMode="auto">
                <a:xfrm>
                  <a:off x="1885" y="1859"/>
                  <a:ext cx="88" cy="89"/>
                </a:xfrm>
                <a:prstGeom prst="rect">
                  <a:avLst/>
                </a:prstGeom>
                <a:solidFill>
                  <a:schemeClr val="accent1"/>
                </a:solidFill>
                <a:ln w="25400">
                  <a:solidFill>
                    <a:schemeClr val="tx1"/>
                  </a:solidFill>
                  <a:miter lim="800000"/>
                  <a:headEnd/>
                  <a:tailEnd/>
                </a:ln>
                <a:effectLst/>
              </p:spPr>
              <p:txBody>
                <a:bodyPr wrap="none" anchor="ctr"/>
                <a:lstStyle/>
                <a:p>
                  <a:endParaRPr lang="es-AR" sz="2400"/>
                </a:p>
              </p:txBody>
            </p:sp>
            <p:sp>
              <p:nvSpPr>
                <p:cNvPr id="233" name="Rectangle 62"/>
                <p:cNvSpPr>
                  <a:spLocks noChangeArrowheads="1"/>
                </p:cNvSpPr>
                <p:nvPr/>
              </p:nvSpPr>
              <p:spPr bwMode="auto">
                <a:xfrm>
                  <a:off x="2019" y="1286"/>
                  <a:ext cx="88" cy="91"/>
                </a:xfrm>
                <a:prstGeom prst="rect">
                  <a:avLst/>
                </a:prstGeom>
                <a:solidFill>
                  <a:schemeClr val="accent1"/>
                </a:solidFill>
                <a:ln w="25400">
                  <a:solidFill>
                    <a:schemeClr val="tx1"/>
                  </a:solidFill>
                  <a:miter lim="800000"/>
                  <a:headEnd/>
                  <a:tailEnd/>
                </a:ln>
                <a:effectLst/>
              </p:spPr>
              <p:txBody>
                <a:bodyPr wrap="none" anchor="ctr"/>
                <a:lstStyle/>
                <a:p>
                  <a:endParaRPr lang="es-AR" sz="2400"/>
                </a:p>
              </p:txBody>
            </p:sp>
            <p:sp>
              <p:nvSpPr>
                <p:cNvPr id="234" name="Rectangle 63"/>
                <p:cNvSpPr>
                  <a:spLocks noChangeArrowheads="1"/>
                </p:cNvSpPr>
                <p:nvPr/>
              </p:nvSpPr>
              <p:spPr bwMode="auto">
                <a:xfrm>
                  <a:off x="2331" y="1518"/>
                  <a:ext cx="88" cy="88"/>
                </a:xfrm>
                <a:prstGeom prst="rect">
                  <a:avLst/>
                </a:prstGeom>
                <a:solidFill>
                  <a:schemeClr val="accent1"/>
                </a:solidFill>
                <a:ln w="25400">
                  <a:solidFill>
                    <a:schemeClr val="tx1"/>
                  </a:solidFill>
                  <a:miter lim="800000"/>
                  <a:headEnd/>
                  <a:tailEnd/>
                </a:ln>
                <a:effectLst/>
              </p:spPr>
              <p:txBody>
                <a:bodyPr wrap="none" anchor="ctr"/>
                <a:lstStyle/>
                <a:p>
                  <a:endParaRPr lang="es-AR" sz="2400"/>
                </a:p>
              </p:txBody>
            </p:sp>
            <p:sp>
              <p:nvSpPr>
                <p:cNvPr id="235" name="Line 64"/>
                <p:cNvSpPr>
                  <a:spLocks noChangeShapeType="1"/>
                </p:cNvSpPr>
                <p:nvPr/>
              </p:nvSpPr>
              <p:spPr bwMode="auto">
                <a:xfrm>
                  <a:off x="1989" y="1896"/>
                  <a:ext cx="193" cy="0"/>
                </a:xfrm>
                <a:prstGeom prst="line">
                  <a:avLst/>
                </a:prstGeom>
                <a:noFill/>
                <a:ln w="25400">
                  <a:solidFill>
                    <a:schemeClr val="tx1"/>
                  </a:solidFill>
                  <a:round/>
                  <a:headEnd/>
                  <a:tailEnd/>
                </a:ln>
                <a:effectLst/>
              </p:spPr>
              <p:txBody>
                <a:bodyPr wrap="none" anchor="ctr"/>
                <a:lstStyle/>
                <a:p>
                  <a:endParaRPr lang="es-AR" sz="2400"/>
                </a:p>
              </p:txBody>
            </p:sp>
            <p:sp>
              <p:nvSpPr>
                <p:cNvPr id="236" name="Line 65"/>
                <p:cNvSpPr>
                  <a:spLocks noChangeShapeType="1"/>
                </p:cNvSpPr>
                <p:nvPr/>
              </p:nvSpPr>
              <p:spPr bwMode="auto">
                <a:xfrm>
                  <a:off x="2123" y="1345"/>
                  <a:ext cx="183" cy="162"/>
                </a:xfrm>
                <a:prstGeom prst="line">
                  <a:avLst/>
                </a:prstGeom>
                <a:noFill/>
                <a:ln w="25400">
                  <a:solidFill>
                    <a:schemeClr val="tx1"/>
                  </a:solidFill>
                  <a:round/>
                  <a:headEnd/>
                  <a:tailEnd/>
                </a:ln>
                <a:effectLst/>
              </p:spPr>
              <p:txBody>
                <a:bodyPr wrap="none" anchor="ctr"/>
                <a:lstStyle/>
                <a:p>
                  <a:endParaRPr lang="es-AR" sz="2400"/>
                </a:p>
              </p:txBody>
            </p:sp>
            <p:sp>
              <p:nvSpPr>
                <p:cNvPr id="237" name="Line 66"/>
                <p:cNvSpPr>
                  <a:spLocks noChangeShapeType="1"/>
                </p:cNvSpPr>
                <p:nvPr/>
              </p:nvSpPr>
              <p:spPr bwMode="auto">
                <a:xfrm flipH="1">
                  <a:off x="1795" y="1349"/>
                  <a:ext cx="218" cy="163"/>
                </a:xfrm>
                <a:prstGeom prst="line">
                  <a:avLst/>
                </a:prstGeom>
                <a:noFill/>
                <a:ln w="25400">
                  <a:solidFill>
                    <a:schemeClr val="tx1"/>
                  </a:solidFill>
                  <a:round/>
                  <a:headEnd/>
                  <a:tailEnd/>
                </a:ln>
                <a:effectLst/>
              </p:spPr>
              <p:txBody>
                <a:bodyPr wrap="none" anchor="ctr"/>
                <a:lstStyle/>
                <a:p>
                  <a:endParaRPr lang="es-AR" sz="2400"/>
                </a:p>
              </p:txBody>
            </p:sp>
            <p:sp>
              <p:nvSpPr>
                <p:cNvPr id="238" name="Line 67"/>
                <p:cNvSpPr>
                  <a:spLocks noChangeShapeType="1"/>
                </p:cNvSpPr>
                <p:nvPr/>
              </p:nvSpPr>
              <p:spPr bwMode="auto">
                <a:xfrm>
                  <a:off x="1774" y="1645"/>
                  <a:ext cx="92" cy="194"/>
                </a:xfrm>
                <a:prstGeom prst="line">
                  <a:avLst/>
                </a:prstGeom>
                <a:noFill/>
                <a:ln w="25400">
                  <a:solidFill>
                    <a:schemeClr val="tx1"/>
                  </a:solidFill>
                  <a:round/>
                  <a:headEnd/>
                  <a:tailEnd/>
                </a:ln>
                <a:effectLst/>
              </p:spPr>
              <p:txBody>
                <a:bodyPr wrap="none" anchor="ctr"/>
                <a:lstStyle/>
                <a:p>
                  <a:endParaRPr lang="es-AR" sz="2400"/>
                </a:p>
              </p:txBody>
            </p:sp>
            <p:sp>
              <p:nvSpPr>
                <p:cNvPr id="239" name="Line 68"/>
                <p:cNvSpPr>
                  <a:spLocks noChangeShapeType="1"/>
                </p:cNvSpPr>
                <p:nvPr/>
              </p:nvSpPr>
              <p:spPr bwMode="auto">
                <a:xfrm flipH="1">
                  <a:off x="2292" y="1623"/>
                  <a:ext cx="78" cy="211"/>
                </a:xfrm>
                <a:prstGeom prst="line">
                  <a:avLst/>
                </a:prstGeom>
                <a:noFill/>
                <a:ln w="25400">
                  <a:solidFill>
                    <a:schemeClr val="tx1"/>
                  </a:solidFill>
                  <a:round/>
                  <a:headEnd/>
                  <a:tailEnd/>
                </a:ln>
                <a:effectLst/>
              </p:spPr>
              <p:txBody>
                <a:bodyPr wrap="none" anchor="ctr"/>
                <a:lstStyle/>
                <a:p>
                  <a:endParaRPr lang="es-AR" sz="2400"/>
                </a:p>
              </p:txBody>
            </p:sp>
            <p:sp>
              <p:nvSpPr>
                <p:cNvPr id="240" name="Line 69"/>
                <p:cNvSpPr>
                  <a:spLocks noChangeShapeType="1"/>
                </p:cNvSpPr>
                <p:nvPr/>
              </p:nvSpPr>
              <p:spPr bwMode="auto">
                <a:xfrm flipH="1">
                  <a:off x="1919" y="1382"/>
                  <a:ext cx="142" cy="454"/>
                </a:xfrm>
                <a:prstGeom prst="line">
                  <a:avLst/>
                </a:prstGeom>
                <a:noFill/>
                <a:ln w="25400">
                  <a:solidFill>
                    <a:schemeClr val="tx1"/>
                  </a:solidFill>
                  <a:round/>
                  <a:headEnd/>
                  <a:tailEnd/>
                </a:ln>
                <a:effectLst/>
              </p:spPr>
              <p:txBody>
                <a:bodyPr wrap="none" anchor="ctr"/>
                <a:lstStyle/>
                <a:p>
                  <a:endParaRPr lang="es-AR" sz="2400"/>
                </a:p>
              </p:txBody>
            </p:sp>
            <p:sp>
              <p:nvSpPr>
                <p:cNvPr id="241" name="Line 70"/>
                <p:cNvSpPr>
                  <a:spLocks noChangeShapeType="1"/>
                </p:cNvSpPr>
                <p:nvPr/>
              </p:nvSpPr>
              <p:spPr bwMode="auto">
                <a:xfrm>
                  <a:off x="2088" y="1397"/>
                  <a:ext cx="128" cy="433"/>
                </a:xfrm>
                <a:prstGeom prst="line">
                  <a:avLst/>
                </a:prstGeom>
                <a:noFill/>
                <a:ln w="25400">
                  <a:solidFill>
                    <a:schemeClr val="tx1"/>
                  </a:solidFill>
                  <a:round/>
                  <a:headEnd/>
                  <a:tailEnd/>
                </a:ln>
                <a:effectLst/>
              </p:spPr>
              <p:txBody>
                <a:bodyPr wrap="none" anchor="ctr"/>
                <a:lstStyle/>
                <a:p>
                  <a:endParaRPr lang="es-AR" sz="2400"/>
                </a:p>
              </p:txBody>
            </p:sp>
            <p:sp>
              <p:nvSpPr>
                <p:cNvPr id="242" name="Line 71"/>
                <p:cNvSpPr>
                  <a:spLocks noChangeShapeType="1"/>
                </p:cNvSpPr>
                <p:nvPr/>
              </p:nvSpPr>
              <p:spPr bwMode="auto">
                <a:xfrm>
                  <a:off x="1844" y="1578"/>
                  <a:ext cx="464" cy="0"/>
                </a:xfrm>
                <a:prstGeom prst="line">
                  <a:avLst/>
                </a:prstGeom>
                <a:noFill/>
                <a:ln w="25400">
                  <a:solidFill>
                    <a:schemeClr val="tx1"/>
                  </a:solidFill>
                  <a:round/>
                  <a:headEnd/>
                  <a:tailEnd/>
                </a:ln>
                <a:effectLst/>
              </p:spPr>
              <p:txBody>
                <a:bodyPr wrap="none" anchor="ctr"/>
                <a:lstStyle/>
                <a:p>
                  <a:endParaRPr lang="es-AR" sz="2400"/>
                </a:p>
              </p:txBody>
            </p:sp>
            <p:sp>
              <p:nvSpPr>
                <p:cNvPr id="243" name="Line 72"/>
                <p:cNvSpPr>
                  <a:spLocks noChangeShapeType="1"/>
                </p:cNvSpPr>
                <p:nvPr/>
              </p:nvSpPr>
              <p:spPr bwMode="auto">
                <a:xfrm flipV="1">
                  <a:off x="1976" y="1602"/>
                  <a:ext cx="352" cy="273"/>
                </a:xfrm>
                <a:prstGeom prst="line">
                  <a:avLst/>
                </a:prstGeom>
                <a:noFill/>
                <a:ln w="25400">
                  <a:solidFill>
                    <a:schemeClr val="tx1"/>
                  </a:solidFill>
                  <a:round/>
                  <a:headEnd/>
                  <a:tailEnd/>
                </a:ln>
                <a:effectLst/>
              </p:spPr>
              <p:txBody>
                <a:bodyPr wrap="none" anchor="ctr"/>
                <a:lstStyle/>
                <a:p>
                  <a:endParaRPr lang="es-AR" sz="2400"/>
                </a:p>
              </p:txBody>
            </p:sp>
            <p:sp>
              <p:nvSpPr>
                <p:cNvPr id="244" name="Line 73"/>
                <p:cNvSpPr>
                  <a:spLocks noChangeShapeType="1"/>
                </p:cNvSpPr>
                <p:nvPr/>
              </p:nvSpPr>
              <p:spPr bwMode="auto">
                <a:xfrm flipH="1" flipV="1">
                  <a:off x="1818" y="1624"/>
                  <a:ext cx="384" cy="227"/>
                </a:xfrm>
                <a:prstGeom prst="line">
                  <a:avLst/>
                </a:prstGeom>
                <a:noFill/>
                <a:ln w="25400">
                  <a:solidFill>
                    <a:schemeClr val="tx1"/>
                  </a:solidFill>
                  <a:round/>
                  <a:headEnd/>
                  <a:tailEnd/>
                </a:ln>
                <a:effectLst/>
              </p:spPr>
              <p:txBody>
                <a:bodyPr wrap="none" anchor="ctr"/>
                <a:lstStyle/>
                <a:p>
                  <a:endParaRPr lang="es-AR" sz="2400"/>
                </a:p>
              </p:txBody>
            </p:sp>
            <p:sp>
              <p:nvSpPr>
                <p:cNvPr id="245" name="Rectangle 74"/>
                <p:cNvSpPr>
                  <a:spLocks noChangeArrowheads="1"/>
                </p:cNvSpPr>
                <p:nvPr/>
              </p:nvSpPr>
              <p:spPr bwMode="auto">
                <a:xfrm>
                  <a:off x="1860" y="2011"/>
                  <a:ext cx="543" cy="496"/>
                </a:xfrm>
                <a:prstGeom prst="rect">
                  <a:avLst/>
                </a:prstGeom>
                <a:noFill/>
                <a:ln w="12700">
                  <a:noFill/>
                  <a:miter lim="800000"/>
                  <a:headEnd/>
                  <a:tailEnd/>
                </a:ln>
                <a:effectLst/>
              </p:spPr>
              <p:txBody>
                <a:bodyPr wrap="none" lIns="86784" tIns="42333" rIns="86784" bIns="42333">
                  <a:spAutoFit/>
                </a:bodyPr>
                <a:lstStyle/>
                <a:p>
                  <a:pPr defTabSz="596885" eaLnBrk="0" hangingPunct="0"/>
                  <a:r>
                    <a:rPr lang="en-US" sz="1600"/>
                    <a:t>5 personas</a:t>
                  </a:r>
                </a:p>
                <a:p>
                  <a:pPr defTabSz="596885" eaLnBrk="0" hangingPunct="0"/>
                  <a:r>
                    <a:rPr lang="en-US" sz="1600"/>
                    <a:t>10 caminos</a:t>
                  </a:r>
                </a:p>
              </p:txBody>
            </p:sp>
          </p:grpSp>
          <p:grpSp>
            <p:nvGrpSpPr>
              <p:cNvPr id="246" name="Group 83"/>
              <p:cNvGrpSpPr>
                <a:grpSpLocks/>
              </p:cNvGrpSpPr>
              <p:nvPr/>
            </p:nvGrpSpPr>
            <p:grpSpPr bwMode="auto">
              <a:xfrm>
                <a:off x="1366310" y="2247642"/>
                <a:ext cx="1337947" cy="828164"/>
                <a:chOff x="550" y="1395"/>
                <a:chExt cx="558" cy="982"/>
              </a:xfrm>
            </p:grpSpPr>
            <p:sp>
              <p:nvSpPr>
                <p:cNvPr id="247" name="Rectangle 76"/>
                <p:cNvSpPr>
                  <a:spLocks noChangeArrowheads="1"/>
                </p:cNvSpPr>
                <p:nvPr/>
              </p:nvSpPr>
              <p:spPr bwMode="auto">
                <a:xfrm>
                  <a:off x="999" y="1691"/>
                  <a:ext cx="88" cy="91"/>
                </a:xfrm>
                <a:prstGeom prst="rect">
                  <a:avLst/>
                </a:prstGeom>
                <a:solidFill>
                  <a:schemeClr val="accent1"/>
                </a:solidFill>
                <a:ln w="25400">
                  <a:solidFill>
                    <a:schemeClr val="tx1"/>
                  </a:solidFill>
                  <a:miter lim="800000"/>
                  <a:headEnd/>
                  <a:tailEnd/>
                </a:ln>
                <a:effectLst/>
              </p:spPr>
              <p:txBody>
                <a:bodyPr wrap="none" anchor="ctr"/>
                <a:lstStyle/>
                <a:p>
                  <a:endParaRPr lang="es-AR" sz="2400"/>
                </a:p>
              </p:txBody>
            </p:sp>
            <p:sp>
              <p:nvSpPr>
                <p:cNvPr id="248" name="Rectangle 77"/>
                <p:cNvSpPr>
                  <a:spLocks noChangeArrowheads="1"/>
                </p:cNvSpPr>
                <p:nvPr/>
              </p:nvSpPr>
              <p:spPr bwMode="auto">
                <a:xfrm>
                  <a:off x="570" y="1691"/>
                  <a:ext cx="88" cy="91"/>
                </a:xfrm>
                <a:prstGeom prst="rect">
                  <a:avLst/>
                </a:prstGeom>
                <a:solidFill>
                  <a:schemeClr val="accent1"/>
                </a:solidFill>
                <a:ln w="25400">
                  <a:solidFill>
                    <a:schemeClr val="tx1"/>
                  </a:solidFill>
                  <a:miter lim="800000"/>
                  <a:headEnd/>
                  <a:tailEnd/>
                </a:ln>
                <a:effectLst/>
              </p:spPr>
              <p:txBody>
                <a:bodyPr wrap="none" anchor="ctr"/>
                <a:lstStyle/>
                <a:p>
                  <a:endParaRPr lang="es-AR" sz="2400"/>
                </a:p>
              </p:txBody>
            </p:sp>
            <p:sp>
              <p:nvSpPr>
                <p:cNvPr id="249" name="Rectangle 78"/>
                <p:cNvSpPr>
                  <a:spLocks noChangeArrowheads="1"/>
                </p:cNvSpPr>
                <p:nvPr/>
              </p:nvSpPr>
              <p:spPr bwMode="auto">
                <a:xfrm>
                  <a:off x="781" y="1395"/>
                  <a:ext cx="104" cy="93"/>
                </a:xfrm>
                <a:prstGeom prst="rect">
                  <a:avLst/>
                </a:prstGeom>
                <a:solidFill>
                  <a:schemeClr val="accent1"/>
                </a:solidFill>
                <a:ln w="25400">
                  <a:solidFill>
                    <a:schemeClr val="tx1"/>
                  </a:solidFill>
                  <a:miter lim="800000"/>
                  <a:headEnd/>
                  <a:tailEnd/>
                </a:ln>
                <a:effectLst/>
              </p:spPr>
              <p:txBody>
                <a:bodyPr wrap="none" anchor="ctr"/>
                <a:lstStyle/>
                <a:p>
                  <a:endParaRPr lang="es-AR" sz="2400"/>
                </a:p>
              </p:txBody>
            </p:sp>
            <p:sp>
              <p:nvSpPr>
                <p:cNvPr id="250" name="Line 79"/>
                <p:cNvSpPr>
                  <a:spLocks noChangeShapeType="1"/>
                </p:cNvSpPr>
                <p:nvPr/>
              </p:nvSpPr>
              <p:spPr bwMode="auto">
                <a:xfrm flipH="1">
                  <a:off x="615" y="1508"/>
                  <a:ext cx="182" cy="161"/>
                </a:xfrm>
                <a:prstGeom prst="line">
                  <a:avLst/>
                </a:prstGeom>
                <a:noFill/>
                <a:ln w="25400">
                  <a:solidFill>
                    <a:schemeClr val="tx1"/>
                  </a:solidFill>
                  <a:round/>
                  <a:headEnd/>
                  <a:tailEnd/>
                </a:ln>
                <a:effectLst/>
              </p:spPr>
              <p:txBody>
                <a:bodyPr wrap="none" anchor="ctr"/>
                <a:lstStyle/>
                <a:p>
                  <a:endParaRPr lang="es-AR" sz="2400"/>
                </a:p>
              </p:txBody>
            </p:sp>
            <p:sp>
              <p:nvSpPr>
                <p:cNvPr id="251" name="Line 80"/>
                <p:cNvSpPr>
                  <a:spLocks noChangeShapeType="1"/>
                </p:cNvSpPr>
                <p:nvPr/>
              </p:nvSpPr>
              <p:spPr bwMode="auto">
                <a:xfrm>
                  <a:off x="882" y="1503"/>
                  <a:ext cx="142" cy="166"/>
                </a:xfrm>
                <a:prstGeom prst="line">
                  <a:avLst/>
                </a:prstGeom>
                <a:noFill/>
                <a:ln w="25400">
                  <a:solidFill>
                    <a:schemeClr val="tx1"/>
                  </a:solidFill>
                  <a:round/>
                  <a:headEnd/>
                  <a:tailEnd/>
                </a:ln>
                <a:effectLst/>
              </p:spPr>
              <p:txBody>
                <a:bodyPr wrap="none" anchor="ctr"/>
                <a:lstStyle/>
                <a:p>
                  <a:endParaRPr lang="es-AR" sz="2400"/>
                </a:p>
              </p:txBody>
            </p:sp>
            <p:sp>
              <p:nvSpPr>
                <p:cNvPr id="252" name="Rectangle 81"/>
                <p:cNvSpPr>
                  <a:spLocks noChangeArrowheads="1"/>
                </p:cNvSpPr>
                <p:nvPr/>
              </p:nvSpPr>
              <p:spPr bwMode="auto">
                <a:xfrm>
                  <a:off x="550" y="1827"/>
                  <a:ext cx="558" cy="550"/>
                </a:xfrm>
                <a:prstGeom prst="rect">
                  <a:avLst/>
                </a:prstGeom>
                <a:noFill/>
                <a:ln w="12700">
                  <a:noFill/>
                  <a:miter lim="800000"/>
                  <a:headEnd/>
                  <a:tailEnd/>
                </a:ln>
                <a:effectLst/>
              </p:spPr>
              <p:txBody>
                <a:bodyPr lIns="86784" tIns="42333" rIns="86784" bIns="42333">
                  <a:spAutoFit/>
                </a:bodyPr>
                <a:lstStyle/>
                <a:p>
                  <a:pPr defTabSz="596885" eaLnBrk="0" hangingPunct="0"/>
                  <a:r>
                    <a:rPr lang="en-US" sz="1733"/>
                    <a:t>3 Personas</a:t>
                  </a:r>
                  <a:br>
                    <a:rPr lang="en-US" sz="1733"/>
                  </a:br>
                  <a:r>
                    <a:rPr lang="en-US" sz="1733"/>
                    <a:t>3 </a:t>
                  </a:r>
                  <a:r>
                    <a:rPr lang="es-AR" sz="1733"/>
                    <a:t>caminos</a:t>
                  </a:r>
                </a:p>
              </p:txBody>
            </p:sp>
            <p:sp>
              <p:nvSpPr>
                <p:cNvPr id="253" name="Line 82"/>
                <p:cNvSpPr>
                  <a:spLocks noChangeShapeType="1"/>
                </p:cNvSpPr>
                <p:nvPr/>
              </p:nvSpPr>
              <p:spPr bwMode="auto">
                <a:xfrm>
                  <a:off x="687" y="1737"/>
                  <a:ext cx="291" cy="0"/>
                </a:xfrm>
                <a:prstGeom prst="line">
                  <a:avLst/>
                </a:prstGeom>
                <a:noFill/>
                <a:ln w="25400">
                  <a:solidFill>
                    <a:schemeClr val="tx1"/>
                  </a:solidFill>
                  <a:round/>
                  <a:headEnd/>
                  <a:tailEnd/>
                </a:ln>
                <a:effectLst/>
              </p:spPr>
              <p:txBody>
                <a:bodyPr wrap="none" anchor="ctr"/>
                <a:lstStyle/>
                <a:p>
                  <a:endParaRPr lang="es-AR" sz="2400"/>
                </a:p>
              </p:txBody>
            </p:sp>
          </p:grpSp>
          <p:sp>
            <p:nvSpPr>
              <p:cNvPr id="255" name="Line 85"/>
              <p:cNvSpPr>
                <a:spLocks noChangeShapeType="1"/>
              </p:cNvSpPr>
              <p:nvPr/>
            </p:nvSpPr>
            <p:spPr bwMode="auto">
              <a:xfrm flipH="1">
                <a:off x="1619684" y="3414412"/>
                <a:ext cx="409418" cy="598119"/>
              </a:xfrm>
              <a:prstGeom prst="line">
                <a:avLst/>
              </a:prstGeom>
              <a:noFill/>
              <a:ln w="25400">
                <a:solidFill>
                  <a:schemeClr val="tx1"/>
                </a:solidFill>
                <a:round/>
                <a:headEnd/>
                <a:tailEnd/>
              </a:ln>
              <a:effectLst/>
            </p:spPr>
            <p:txBody>
              <a:bodyPr wrap="none" anchor="ctr"/>
              <a:lstStyle/>
              <a:p>
                <a:endParaRPr lang="es-AR" sz="2400"/>
              </a:p>
            </p:txBody>
          </p:sp>
        </p:grpSp>
      </p:grpSp>
      <p:sp>
        <p:nvSpPr>
          <p:cNvPr id="4" name="Título 3"/>
          <p:cNvSpPr>
            <a:spLocks noGrp="1"/>
          </p:cNvSpPr>
          <p:nvPr>
            <p:ph type="ctrTitle"/>
          </p:nvPr>
        </p:nvSpPr>
        <p:spPr>
          <a:xfrm>
            <a:off x="914400" y="1052736"/>
            <a:ext cx="10363200" cy="476156"/>
          </a:xfrm>
        </p:spPr>
        <p:txBody>
          <a:bodyPr/>
          <a:lstStyle/>
          <a:p>
            <a:r>
              <a:rPr lang="es-AR" dirty="0"/>
              <a:t>¿Por qué existen las fallas?</a:t>
            </a:r>
          </a:p>
        </p:txBody>
      </p:sp>
    </p:spTree>
    <p:extLst>
      <p:ext uri="{BB962C8B-B14F-4D97-AF65-F5344CB8AC3E}">
        <p14:creationId xmlns:p14="http://schemas.microsoft.com/office/powerpoint/2010/main" val="31169619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79888" y="1054257"/>
            <a:ext cx="10363200" cy="476156"/>
          </a:xfrm>
        </p:spPr>
        <p:txBody>
          <a:bodyPr>
            <a:normAutofit fontScale="90000"/>
          </a:bodyPr>
          <a:lstStyle/>
          <a:p>
            <a:r>
              <a:rPr lang="es-AR" sz="3200" b="1" dirty="0">
                <a:solidFill>
                  <a:srgbClr val="00B0F0"/>
                </a:solidFill>
              </a:rPr>
              <a:t>Fallas en el Software</a:t>
            </a:r>
          </a:p>
        </p:txBody>
      </p:sp>
      <p:grpSp>
        <p:nvGrpSpPr>
          <p:cNvPr id="47" name="Group 25"/>
          <p:cNvGrpSpPr>
            <a:grpSpLocks/>
          </p:cNvGrpSpPr>
          <p:nvPr/>
        </p:nvGrpSpPr>
        <p:grpSpPr bwMode="auto">
          <a:xfrm>
            <a:off x="1199456" y="1970387"/>
            <a:ext cx="9680211" cy="4410043"/>
            <a:chOff x="668" y="890"/>
            <a:chExt cx="4472" cy="3265"/>
          </a:xfrm>
        </p:grpSpPr>
        <p:sp>
          <p:nvSpPr>
            <p:cNvPr id="48" name="Rectangle 3"/>
            <p:cNvSpPr>
              <a:spLocks noChangeArrowheads="1"/>
            </p:cNvSpPr>
            <p:nvPr/>
          </p:nvSpPr>
          <p:spPr bwMode="auto">
            <a:xfrm>
              <a:off x="868" y="1274"/>
              <a:ext cx="712" cy="376"/>
            </a:xfrm>
            <a:prstGeom prst="rect">
              <a:avLst/>
            </a:prstGeom>
            <a:solidFill>
              <a:schemeClr val="bg1"/>
            </a:solidFill>
            <a:ln w="12700">
              <a:solidFill>
                <a:schemeClr val="tx1"/>
              </a:solidFill>
              <a:miter lim="800000"/>
              <a:headEnd/>
              <a:tailEnd/>
            </a:ln>
            <a:effectLst/>
          </p:spPr>
          <p:txBody>
            <a:bodyPr wrap="none" lIns="120651" tIns="59267" rIns="120651" bIns="59267" anchor="ctr"/>
            <a:lstStyle/>
            <a:p>
              <a:pPr algn="ctr" eaLnBrk="0" hangingPunct="0"/>
              <a:r>
                <a:rPr lang="es-AR" sz="1867" b="1"/>
                <a:t>Error</a:t>
              </a:r>
            </a:p>
          </p:txBody>
        </p:sp>
        <p:sp>
          <p:nvSpPr>
            <p:cNvPr id="49" name="Rectangle 4"/>
            <p:cNvSpPr>
              <a:spLocks noChangeArrowheads="1"/>
            </p:cNvSpPr>
            <p:nvPr/>
          </p:nvSpPr>
          <p:spPr bwMode="auto">
            <a:xfrm>
              <a:off x="2500" y="890"/>
              <a:ext cx="712" cy="376"/>
            </a:xfrm>
            <a:prstGeom prst="rect">
              <a:avLst/>
            </a:prstGeom>
            <a:solidFill>
              <a:schemeClr val="bg1"/>
            </a:solidFill>
            <a:ln w="12700">
              <a:solidFill>
                <a:schemeClr val="tx1"/>
              </a:solidFill>
              <a:miter lim="800000"/>
              <a:headEnd/>
              <a:tailEnd/>
            </a:ln>
            <a:effectLst/>
          </p:spPr>
          <p:txBody>
            <a:bodyPr wrap="none" lIns="120651" tIns="59267" rIns="120651" bIns="59267" anchor="ctr"/>
            <a:lstStyle/>
            <a:p>
              <a:pPr algn="ctr" eaLnBrk="0" hangingPunct="0"/>
              <a:r>
                <a:rPr lang="es-AR" sz="1867" b="1" dirty="0">
                  <a:solidFill>
                    <a:srgbClr val="FF0000"/>
                  </a:solidFill>
                </a:rPr>
                <a:t>Falla</a:t>
              </a:r>
            </a:p>
          </p:txBody>
        </p:sp>
        <p:sp>
          <p:nvSpPr>
            <p:cNvPr id="50" name="Line 5"/>
            <p:cNvSpPr>
              <a:spLocks noChangeShapeType="1"/>
            </p:cNvSpPr>
            <p:nvPr/>
          </p:nvSpPr>
          <p:spPr bwMode="auto">
            <a:xfrm flipH="1">
              <a:off x="1580" y="1274"/>
              <a:ext cx="920" cy="210"/>
            </a:xfrm>
            <a:prstGeom prst="line">
              <a:avLst/>
            </a:prstGeom>
            <a:noFill/>
            <a:ln w="12700">
              <a:solidFill>
                <a:schemeClr val="tx1"/>
              </a:solidFill>
              <a:round/>
              <a:headEnd/>
              <a:tailEnd/>
            </a:ln>
            <a:effectLst/>
          </p:spPr>
          <p:txBody>
            <a:bodyPr wrap="none" anchor="ctr"/>
            <a:lstStyle/>
            <a:p>
              <a:endParaRPr lang="es-AR" sz="1867"/>
            </a:p>
          </p:txBody>
        </p:sp>
        <p:sp>
          <p:nvSpPr>
            <p:cNvPr id="51" name="Rectangle 6"/>
            <p:cNvSpPr>
              <a:spLocks noChangeArrowheads="1"/>
            </p:cNvSpPr>
            <p:nvPr/>
          </p:nvSpPr>
          <p:spPr bwMode="auto">
            <a:xfrm>
              <a:off x="4228" y="1370"/>
              <a:ext cx="811" cy="376"/>
            </a:xfrm>
            <a:prstGeom prst="rect">
              <a:avLst/>
            </a:prstGeom>
            <a:solidFill>
              <a:schemeClr val="bg1"/>
            </a:solidFill>
            <a:ln w="12700">
              <a:solidFill>
                <a:schemeClr val="tx1"/>
              </a:solidFill>
              <a:miter lim="800000"/>
              <a:headEnd/>
              <a:tailEnd/>
            </a:ln>
            <a:effectLst/>
          </p:spPr>
          <p:txBody>
            <a:bodyPr wrap="none" lIns="120651" tIns="59267" rIns="120651" bIns="59267" anchor="ctr"/>
            <a:lstStyle/>
            <a:p>
              <a:pPr algn="ctr" eaLnBrk="0" hangingPunct="0"/>
              <a:r>
                <a:rPr lang="es-AR" sz="1867" b="1"/>
                <a:t>Defecto</a:t>
              </a:r>
            </a:p>
          </p:txBody>
        </p:sp>
        <p:sp>
          <p:nvSpPr>
            <p:cNvPr id="52" name="Line 7"/>
            <p:cNvSpPr>
              <a:spLocks noChangeShapeType="1"/>
            </p:cNvSpPr>
            <p:nvPr/>
          </p:nvSpPr>
          <p:spPr bwMode="auto">
            <a:xfrm>
              <a:off x="3220" y="1274"/>
              <a:ext cx="1000" cy="280"/>
            </a:xfrm>
            <a:prstGeom prst="line">
              <a:avLst/>
            </a:prstGeom>
            <a:noFill/>
            <a:ln w="12700">
              <a:solidFill>
                <a:schemeClr val="tx1"/>
              </a:solidFill>
              <a:round/>
              <a:headEnd/>
              <a:tailEnd/>
            </a:ln>
            <a:effectLst/>
          </p:spPr>
          <p:txBody>
            <a:bodyPr wrap="none" anchor="ctr"/>
            <a:lstStyle/>
            <a:p>
              <a:endParaRPr lang="es-AR" sz="1867"/>
            </a:p>
          </p:txBody>
        </p:sp>
        <p:sp>
          <p:nvSpPr>
            <p:cNvPr id="53" name="Rectangle 8"/>
            <p:cNvSpPr>
              <a:spLocks noChangeArrowheads="1"/>
            </p:cNvSpPr>
            <p:nvPr/>
          </p:nvSpPr>
          <p:spPr bwMode="auto">
            <a:xfrm>
              <a:off x="759" y="1746"/>
              <a:ext cx="1894" cy="472"/>
            </a:xfrm>
            <a:prstGeom prst="rect">
              <a:avLst/>
            </a:prstGeom>
            <a:noFill/>
            <a:ln w="12700">
              <a:noFill/>
              <a:miter lim="800000"/>
              <a:headEnd/>
              <a:tailEnd/>
            </a:ln>
            <a:effectLst/>
          </p:spPr>
          <p:txBody>
            <a:bodyPr lIns="120651" tIns="59267" rIns="120651" bIns="59267">
              <a:spAutoFit/>
            </a:bodyPr>
            <a:lstStyle/>
            <a:p>
              <a:pPr eaLnBrk="0" hangingPunct="0">
                <a:lnSpc>
                  <a:spcPct val="90000"/>
                </a:lnSpc>
                <a:spcBef>
                  <a:spcPct val="30000"/>
                </a:spcBef>
              </a:pPr>
              <a:r>
                <a:rPr lang="es-AR" sz="1867" b="1" dirty="0"/>
                <a:t>Originado en el producto de trabajo que se está inspeccionando</a:t>
              </a:r>
            </a:p>
          </p:txBody>
        </p:sp>
        <p:sp>
          <p:nvSpPr>
            <p:cNvPr id="54" name="Rectangle 9"/>
            <p:cNvSpPr>
              <a:spLocks noChangeArrowheads="1"/>
            </p:cNvSpPr>
            <p:nvPr/>
          </p:nvSpPr>
          <p:spPr bwMode="auto">
            <a:xfrm>
              <a:off x="868" y="2334"/>
              <a:ext cx="712" cy="376"/>
            </a:xfrm>
            <a:prstGeom prst="rect">
              <a:avLst/>
            </a:prstGeom>
            <a:solidFill>
              <a:schemeClr val="bg1"/>
            </a:solidFill>
            <a:ln w="12700">
              <a:solidFill>
                <a:schemeClr val="tx1"/>
              </a:solidFill>
              <a:miter lim="800000"/>
              <a:headEnd/>
              <a:tailEnd/>
            </a:ln>
            <a:effectLst/>
          </p:spPr>
          <p:txBody>
            <a:bodyPr wrap="none" lIns="120651" tIns="59267" rIns="120651" bIns="59267" anchor="ctr"/>
            <a:lstStyle/>
            <a:p>
              <a:pPr algn="ctr" eaLnBrk="0" hangingPunct="0"/>
              <a:r>
                <a:rPr lang="en-US" sz="1867" b="1"/>
                <a:t>Mayor</a:t>
              </a:r>
            </a:p>
          </p:txBody>
        </p:sp>
        <p:sp>
          <p:nvSpPr>
            <p:cNvPr id="55" name="Rectangle 10"/>
            <p:cNvSpPr>
              <a:spLocks noChangeArrowheads="1"/>
            </p:cNvSpPr>
            <p:nvPr/>
          </p:nvSpPr>
          <p:spPr bwMode="auto">
            <a:xfrm>
              <a:off x="868" y="3061"/>
              <a:ext cx="712" cy="376"/>
            </a:xfrm>
            <a:prstGeom prst="rect">
              <a:avLst/>
            </a:prstGeom>
            <a:solidFill>
              <a:schemeClr val="bg1"/>
            </a:solidFill>
            <a:ln w="12700">
              <a:solidFill>
                <a:schemeClr val="tx1"/>
              </a:solidFill>
              <a:miter lim="800000"/>
              <a:headEnd/>
              <a:tailEnd/>
            </a:ln>
            <a:effectLst/>
          </p:spPr>
          <p:txBody>
            <a:bodyPr wrap="none" lIns="120651" tIns="59267" rIns="120651" bIns="59267" anchor="ctr"/>
            <a:lstStyle/>
            <a:p>
              <a:pPr algn="ctr" eaLnBrk="0" hangingPunct="0"/>
              <a:r>
                <a:rPr lang="es-AR" sz="1867" b="1"/>
                <a:t>Menor</a:t>
              </a:r>
            </a:p>
          </p:txBody>
        </p:sp>
        <p:sp>
          <p:nvSpPr>
            <p:cNvPr id="56" name="Rectangle 11"/>
            <p:cNvSpPr>
              <a:spLocks noChangeArrowheads="1"/>
            </p:cNvSpPr>
            <p:nvPr/>
          </p:nvSpPr>
          <p:spPr bwMode="auto">
            <a:xfrm>
              <a:off x="1623" y="3061"/>
              <a:ext cx="2168" cy="631"/>
            </a:xfrm>
            <a:prstGeom prst="rect">
              <a:avLst/>
            </a:prstGeom>
            <a:noFill/>
            <a:ln w="12700">
              <a:noFill/>
              <a:miter lim="800000"/>
              <a:headEnd/>
              <a:tailEnd/>
            </a:ln>
            <a:effectLst/>
          </p:spPr>
          <p:txBody>
            <a:bodyPr lIns="120651" tIns="59267" rIns="120651" bIns="59267">
              <a:spAutoFit/>
            </a:bodyPr>
            <a:lstStyle/>
            <a:p>
              <a:pPr eaLnBrk="0" hangingPunct="0">
                <a:lnSpc>
                  <a:spcPct val="85000"/>
                </a:lnSpc>
                <a:spcBef>
                  <a:spcPct val="40000"/>
                </a:spcBef>
              </a:pPr>
              <a:r>
                <a:rPr lang="es-AR" sz="1867"/>
                <a:t>Condición que no es deseable en el producto pero que no puede ocasionar una falla operacional</a:t>
              </a:r>
            </a:p>
          </p:txBody>
        </p:sp>
        <p:sp>
          <p:nvSpPr>
            <p:cNvPr id="57" name="Line 12"/>
            <p:cNvSpPr>
              <a:spLocks noChangeShapeType="1"/>
            </p:cNvSpPr>
            <p:nvPr/>
          </p:nvSpPr>
          <p:spPr bwMode="auto">
            <a:xfrm flipH="1">
              <a:off x="668" y="1562"/>
              <a:ext cx="4" cy="2322"/>
            </a:xfrm>
            <a:prstGeom prst="line">
              <a:avLst/>
            </a:prstGeom>
            <a:noFill/>
            <a:ln w="12700">
              <a:solidFill>
                <a:schemeClr val="tx1"/>
              </a:solidFill>
              <a:round/>
              <a:headEnd/>
              <a:tailEnd/>
            </a:ln>
            <a:effectLst/>
          </p:spPr>
          <p:txBody>
            <a:bodyPr wrap="none" anchor="ctr"/>
            <a:lstStyle/>
            <a:p>
              <a:endParaRPr lang="es-AR" sz="1867"/>
            </a:p>
          </p:txBody>
        </p:sp>
        <p:sp>
          <p:nvSpPr>
            <p:cNvPr id="58" name="Line 13"/>
            <p:cNvSpPr>
              <a:spLocks noChangeShapeType="1"/>
            </p:cNvSpPr>
            <p:nvPr/>
          </p:nvSpPr>
          <p:spPr bwMode="auto">
            <a:xfrm flipH="1">
              <a:off x="668" y="1558"/>
              <a:ext cx="200" cy="0"/>
            </a:xfrm>
            <a:prstGeom prst="line">
              <a:avLst/>
            </a:prstGeom>
            <a:noFill/>
            <a:ln w="12700">
              <a:solidFill>
                <a:schemeClr val="tx1"/>
              </a:solidFill>
              <a:round/>
              <a:headEnd/>
              <a:tailEnd/>
            </a:ln>
            <a:effectLst/>
          </p:spPr>
          <p:txBody>
            <a:bodyPr wrap="none" anchor="ctr"/>
            <a:lstStyle/>
            <a:p>
              <a:endParaRPr lang="es-AR" sz="1867"/>
            </a:p>
          </p:txBody>
        </p:sp>
        <p:sp>
          <p:nvSpPr>
            <p:cNvPr id="59" name="Line 14"/>
            <p:cNvSpPr>
              <a:spLocks noChangeShapeType="1"/>
            </p:cNvSpPr>
            <p:nvPr/>
          </p:nvSpPr>
          <p:spPr bwMode="auto">
            <a:xfrm flipH="1">
              <a:off x="672" y="2522"/>
              <a:ext cx="200" cy="0"/>
            </a:xfrm>
            <a:prstGeom prst="line">
              <a:avLst/>
            </a:prstGeom>
            <a:noFill/>
            <a:ln w="12700">
              <a:solidFill>
                <a:schemeClr val="tx1"/>
              </a:solidFill>
              <a:round/>
              <a:headEnd/>
              <a:tailEnd/>
            </a:ln>
            <a:effectLst/>
          </p:spPr>
          <p:txBody>
            <a:bodyPr wrap="none" anchor="ctr"/>
            <a:lstStyle/>
            <a:p>
              <a:endParaRPr lang="es-AR" sz="1867"/>
            </a:p>
          </p:txBody>
        </p:sp>
        <p:sp>
          <p:nvSpPr>
            <p:cNvPr id="60" name="Line 15"/>
            <p:cNvSpPr>
              <a:spLocks noChangeShapeType="1"/>
            </p:cNvSpPr>
            <p:nvPr/>
          </p:nvSpPr>
          <p:spPr bwMode="auto">
            <a:xfrm flipH="1">
              <a:off x="668" y="3260"/>
              <a:ext cx="200" cy="0"/>
            </a:xfrm>
            <a:prstGeom prst="line">
              <a:avLst/>
            </a:prstGeom>
            <a:noFill/>
            <a:ln w="12700">
              <a:solidFill>
                <a:schemeClr val="tx1"/>
              </a:solidFill>
              <a:round/>
              <a:headEnd/>
              <a:tailEnd/>
            </a:ln>
            <a:effectLst/>
          </p:spPr>
          <p:txBody>
            <a:bodyPr wrap="none" anchor="ctr"/>
            <a:lstStyle/>
            <a:p>
              <a:endParaRPr lang="es-AR" sz="1867"/>
            </a:p>
          </p:txBody>
        </p:sp>
        <p:sp>
          <p:nvSpPr>
            <p:cNvPr id="61" name="Rectangle 16"/>
            <p:cNvSpPr>
              <a:spLocks noChangeArrowheads="1"/>
            </p:cNvSpPr>
            <p:nvPr/>
          </p:nvSpPr>
          <p:spPr bwMode="auto">
            <a:xfrm>
              <a:off x="4228" y="2522"/>
              <a:ext cx="712" cy="376"/>
            </a:xfrm>
            <a:prstGeom prst="rect">
              <a:avLst/>
            </a:prstGeom>
            <a:solidFill>
              <a:schemeClr val="bg1"/>
            </a:solidFill>
            <a:ln w="12700">
              <a:solidFill>
                <a:schemeClr val="tx1"/>
              </a:solidFill>
              <a:miter lim="800000"/>
              <a:headEnd/>
              <a:tailEnd/>
            </a:ln>
            <a:effectLst/>
          </p:spPr>
          <p:txBody>
            <a:bodyPr wrap="none" lIns="120651" tIns="59267" rIns="120651" bIns="59267" anchor="ctr"/>
            <a:lstStyle/>
            <a:p>
              <a:pPr algn="ctr" eaLnBrk="0" hangingPunct="0"/>
              <a:r>
                <a:rPr lang="en-US" sz="1867" b="1"/>
                <a:t>Mayor</a:t>
              </a:r>
            </a:p>
          </p:txBody>
        </p:sp>
        <p:sp>
          <p:nvSpPr>
            <p:cNvPr id="62" name="Line 17"/>
            <p:cNvSpPr>
              <a:spLocks noChangeShapeType="1"/>
            </p:cNvSpPr>
            <p:nvPr/>
          </p:nvSpPr>
          <p:spPr bwMode="auto">
            <a:xfrm>
              <a:off x="5136" y="1562"/>
              <a:ext cx="0" cy="1144"/>
            </a:xfrm>
            <a:prstGeom prst="line">
              <a:avLst/>
            </a:prstGeom>
            <a:noFill/>
            <a:ln w="12700">
              <a:solidFill>
                <a:schemeClr val="tx1"/>
              </a:solidFill>
              <a:round/>
              <a:headEnd/>
              <a:tailEnd/>
            </a:ln>
            <a:effectLst/>
          </p:spPr>
          <p:txBody>
            <a:bodyPr wrap="none" anchor="ctr"/>
            <a:lstStyle/>
            <a:p>
              <a:endParaRPr lang="es-AR" sz="1867"/>
            </a:p>
          </p:txBody>
        </p:sp>
        <p:sp>
          <p:nvSpPr>
            <p:cNvPr id="63" name="Line 18"/>
            <p:cNvSpPr>
              <a:spLocks noChangeShapeType="1"/>
            </p:cNvSpPr>
            <p:nvPr/>
          </p:nvSpPr>
          <p:spPr bwMode="auto">
            <a:xfrm flipH="1" flipV="1">
              <a:off x="5039" y="1554"/>
              <a:ext cx="101" cy="4"/>
            </a:xfrm>
            <a:prstGeom prst="line">
              <a:avLst/>
            </a:prstGeom>
            <a:noFill/>
            <a:ln w="12700">
              <a:solidFill>
                <a:schemeClr val="tx1"/>
              </a:solidFill>
              <a:round/>
              <a:headEnd/>
              <a:tailEnd/>
            </a:ln>
            <a:effectLst/>
          </p:spPr>
          <p:txBody>
            <a:bodyPr wrap="none" anchor="ctr"/>
            <a:lstStyle/>
            <a:p>
              <a:endParaRPr lang="es-AR" sz="1867"/>
            </a:p>
          </p:txBody>
        </p:sp>
        <p:sp>
          <p:nvSpPr>
            <p:cNvPr id="64" name="Line 19"/>
            <p:cNvSpPr>
              <a:spLocks noChangeShapeType="1"/>
            </p:cNvSpPr>
            <p:nvPr/>
          </p:nvSpPr>
          <p:spPr bwMode="auto">
            <a:xfrm flipH="1">
              <a:off x="4940" y="2710"/>
              <a:ext cx="200" cy="0"/>
            </a:xfrm>
            <a:prstGeom prst="line">
              <a:avLst/>
            </a:prstGeom>
            <a:noFill/>
            <a:ln w="12700">
              <a:solidFill>
                <a:schemeClr val="tx1"/>
              </a:solidFill>
              <a:round/>
              <a:headEnd/>
              <a:tailEnd/>
            </a:ln>
            <a:effectLst/>
          </p:spPr>
          <p:txBody>
            <a:bodyPr wrap="none" anchor="ctr"/>
            <a:lstStyle/>
            <a:p>
              <a:endParaRPr lang="es-AR" sz="1867"/>
            </a:p>
          </p:txBody>
        </p:sp>
        <p:sp>
          <p:nvSpPr>
            <p:cNvPr id="65" name="Rectangle 20"/>
            <p:cNvSpPr>
              <a:spLocks noChangeArrowheads="1"/>
            </p:cNvSpPr>
            <p:nvPr/>
          </p:nvSpPr>
          <p:spPr bwMode="auto">
            <a:xfrm>
              <a:off x="3447" y="1797"/>
              <a:ext cx="1592" cy="472"/>
            </a:xfrm>
            <a:prstGeom prst="rect">
              <a:avLst/>
            </a:prstGeom>
            <a:noFill/>
            <a:ln w="12700">
              <a:noFill/>
              <a:miter lim="800000"/>
              <a:headEnd/>
              <a:tailEnd/>
            </a:ln>
            <a:effectLst/>
          </p:spPr>
          <p:txBody>
            <a:bodyPr lIns="120651" tIns="59267" rIns="120651" bIns="59267">
              <a:spAutoFit/>
            </a:bodyPr>
            <a:lstStyle/>
            <a:p>
              <a:pPr algn="r" eaLnBrk="0" hangingPunct="0">
                <a:lnSpc>
                  <a:spcPct val="90000"/>
                </a:lnSpc>
                <a:spcBef>
                  <a:spcPct val="30000"/>
                </a:spcBef>
              </a:pPr>
              <a:r>
                <a:rPr lang="es-AR" sz="1867" b="1" dirty="0"/>
                <a:t>Originado en el producto de trabajo predecesor</a:t>
              </a:r>
            </a:p>
          </p:txBody>
        </p:sp>
        <p:sp>
          <p:nvSpPr>
            <p:cNvPr id="66" name="Rectangle 21"/>
            <p:cNvSpPr>
              <a:spLocks noChangeArrowheads="1"/>
            </p:cNvSpPr>
            <p:nvPr/>
          </p:nvSpPr>
          <p:spPr bwMode="auto">
            <a:xfrm>
              <a:off x="1623" y="2270"/>
              <a:ext cx="2542" cy="631"/>
            </a:xfrm>
            <a:prstGeom prst="rect">
              <a:avLst/>
            </a:prstGeom>
            <a:noFill/>
            <a:ln w="12700">
              <a:noFill/>
              <a:miter lim="800000"/>
              <a:headEnd/>
              <a:tailEnd/>
            </a:ln>
            <a:effectLst/>
          </p:spPr>
          <p:txBody>
            <a:bodyPr lIns="120651" tIns="59267" rIns="120651" bIns="59267">
              <a:spAutoFit/>
            </a:bodyPr>
            <a:lstStyle/>
            <a:p>
              <a:pPr eaLnBrk="0" hangingPunct="0">
                <a:lnSpc>
                  <a:spcPct val="85000"/>
                </a:lnSpc>
                <a:spcBef>
                  <a:spcPct val="40000"/>
                </a:spcBef>
              </a:pPr>
              <a:r>
                <a:rPr lang="es-AR" sz="1867" b="1" dirty="0"/>
                <a:t>Falla mayor, </a:t>
              </a:r>
              <a:r>
                <a:rPr lang="es-AR" sz="1867" dirty="0"/>
                <a:t>condición que puede causar una falla operacional o producir un resultado inesperado durante la ejecución de la operación especificada.</a:t>
              </a:r>
            </a:p>
          </p:txBody>
        </p:sp>
        <p:sp>
          <p:nvSpPr>
            <p:cNvPr id="67" name="Rectangle 22"/>
            <p:cNvSpPr>
              <a:spLocks noChangeArrowheads="1"/>
            </p:cNvSpPr>
            <p:nvPr/>
          </p:nvSpPr>
          <p:spPr bwMode="auto">
            <a:xfrm>
              <a:off x="868" y="3666"/>
              <a:ext cx="712" cy="376"/>
            </a:xfrm>
            <a:prstGeom prst="rect">
              <a:avLst/>
            </a:prstGeom>
            <a:solidFill>
              <a:schemeClr val="bg1"/>
            </a:solidFill>
            <a:ln w="12700">
              <a:solidFill>
                <a:schemeClr val="tx1"/>
              </a:solidFill>
              <a:miter lim="800000"/>
              <a:headEnd/>
              <a:tailEnd/>
            </a:ln>
            <a:effectLst/>
          </p:spPr>
          <p:txBody>
            <a:bodyPr wrap="none" lIns="120651" tIns="59267" rIns="120651" bIns="59267" anchor="ctr"/>
            <a:lstStyle/>
            <a:p>
              <a:pPr algn="ctr" eaLnBrk="0" hangingPunct="0"/>
              <a:r>
                <a:rPr lang="es-AR" sz="1867" b="1"/>
                <a:t>Cosmético</a:t>
              </a:r>
            </a:p>
          </p:txBody>
        </p:sp>
        <p:sp>
          <p:nvSpPr>
            <p:cNvPr id="68" name="Line 23"/>
            <p:cNvSpPr>
              <a:spLocks noChangeShapeType="1"/>
            </p:cNvSpPr>
            <p:nvPr/>
          </p:nvSpPr>
          <p:spPr bwMode="auto">
            <a:xfrm flipH="1">
              <a:off x="668" y="3879"/>
              <a:ext cx="200" cy="0"/>
            </a:xfrm>
            <a:prstGeom prst="line">
              <a:avLst/>
            </a:prstGeom>
            <a:noFill/>
            <a:ln w="12700">
              <a:solidFill>
                <a:schemeClr val="tx1"/>
              </a:solidFill>
              <a:round/>
              <a:headEnd/>
              <a:tailEnd/>
            </a:ln>
            <a:effectLst/>
          </p:spPr>
          <p:txBody>
            <a:bodyPr wrap="none" anchor="ctr"/>
            <a:lstStyle/>
            <a:p>
              <a:endParaRPr lang="es-AR" sz="1867"/>
            </a:p>
          </p:txBody>
        </p:sp>
        <p:sp>
          <p:nvSpPr>
            <p:cNvPr id="69" name="Rectangle 24"/>
            <p:cNvSpPr>
              <a:spLocks noChangeArrowheads="1"/>
            </p:cNvSpPr>
            <p:nvPr/>
          </p:nvSpPr>
          <p:spPr bwMode="auto">
            <a:xfrm>
              <a:off x="1623" y="3705"/>
              <a:ext cx="2168" cy="450"/>
            </a:xfrm>
            <a:prstGeom prst="rect">
              <a:avLst/>
            </a:prstGeom>
            <a:noFill/>
            <a:ln w="12700">
              <a:noFill/>
              <a:miter lim="800000"/>
              <a:headEnd/>
              <a:tailEnd/>
            </a:ln>
            <a:effectLst/>
          </p:spPr>
          <p:txBody>
            <a:bodyPr lIns="120651" tIns="59267" rIns="120651" bIns="59267">
              <a:spAutoFit/>
            </a:bodyPr>
            <a:lstStyle/>
            <a:p>
              <a:pPr eaLnBrk="0" hangingPunct="0">
                <a:lnSpc>
                  <a:spcPct val="85000"/>
                </a:lnSpc>
                <a:spcBef>
                  <a:spcPct val="40000"/>
                </a:spcBef>
              </a:pPr>
              <a:r>
                <a:rPr lang="es-AR" sz="1867"/>
                <a:t>Error de tipeo, ortografía, errores menores que no se cuentan como fallas</a:t>
              </a:r>
            </a:p>
          </p:txBody>
        </p:sp>
      </p:grpSp>
    </p:spTree>
    <p:extLst>
      <p:ext uri="{BB962C8B-B14F-4D97-AF65-F5344CB8AC3E}">
        <p14:creationId xmlns:p14="http://schemas.microsoft.com/office/powerpoint/2010/main" val="37036595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947849" y="980728"/>
            <a:ext cx="10363200" cy="476156"/>
          </a:xfrm>
        </p:spPr>
        <p:txBody>
          <a:bodyPr/>
          <a:lstStyle/>
          <a:p>
            <a:r>
              <a:rPr lang="es-AR" b="1" dirty="0">
                <a:solidFill>
                  <a:srgbClr val="C00000"/>
                </a:solidFill>
              </a:rPr>
              <a:t>Revisiones Técnicas – Inspección de Software</a:t>
            </a:r>
          </a:p>
        </p:txBody>
      </p:sp>
      <p:pic>
        <p:nvPicPr>
          <p:cNvPr id="9218" name="Picture 2" descr="http://definicion.de/wp-content/uploads/2010/08/inspecc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6373" y="1412777"/>
            <a:ext cx="2237048" cy="1720807"/>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a:xfrm>
            <a:off x="335360" y="1556792"/>
            <a:ext cx="10515600" cy="4771727"/>
          </a:xfrm>
        </p:spPr>
        <p:txBody>
          <a:bodyPr>
            <a:normAutofit fontScale="62500" lnSpcReduction="20000"/>
          </a:bodyPr>
          <a:lstStyle/>
          <a:p>
            <a:pPr marL="0" indent="0">
              <a:buNone/>
            </a:pPr>
            <a:r>
              <a:rPr lang="es-AR" sz="5067" dirty="0">
                <a:solidFill>
                  <a:schemeClr val="accent1">
                    <a:lumMod val="40000"/>
                    <a:lumOff val="60000"/>
                  </a:schemeClr>
                </a:solidFill>
              </a:rPr>
              <a:t>Inspección</a:t>
            </a:r>
          </a:p>
          <a:p>
            <a:pPr marL="0" indent="0">
              <a:buNone/>
            </a:pPr>
            <a:endParaRPr lang="es-AR" sz="3467" dirty="0">
              <a:solidFill>
                <a:schemeClr val="accent1">
                  <a:lumMod val="40000"/>
                  <a:lumOff val="60000"/>
                </a:schemeClr>
              </a:solidFill>
            </a:endParaRPr>
          </a:p>
          <a:p>
            <a:r>
              <a:rPr lang="es-AR" sz="3467" dirty="0"/>
              <a:t>Es una actividad de aseguramiento de calidad del software</a:t>
            </a:r>
          </a:p>
          <a:p>
            <a:pPr>
              <a:lnSpc>
                <a:spcPct val="80000"/>
              </a:lnSpc>
              <a:spcAft>
                <a:spcPts val="800"/>
              </a:spcAft>
            </a:pPr>
            <a:endParaRPr lang="es-AR" sz="3467" dirty="0"/>
          </a:p>
          <a:p>
            <a:pPr>
              <a:lnSpc>
                <a:spcPct val="80000"/>
              </a:lnSpc>
              <a:spcAft>
                <a:spcPts val="800"/>
              </a:spcAft>
            </a:pPr>
            <a:r>
              <a:rPr lang="es-AR" sz="3467" dirty="0"/>
              <a:t>Objetivos:</a:t>
            </a:r>
          </a:p>
          <a:p>
            <a:pPr lvl="1">
              <a:lnSpc>
                <a:spcPct val="80000"/>
              </a:lnSpc>
              <a:spcAft>
                <a:spcPts val="800"/>
              </a:spcAft>
            </a:pPr>
            <a:r>
              <a:rPr lang="es-AR" sz="3467" dirty="0"/>
              <a:t>Descubrir errores.</a:t>
            </a:r>
          </a:p>
          <a:p>
            <a:pPr lvl="1">
              <a:lnSpc>
                <a:spcPct val="80000"/>
              </a:lnSpc>
              <a:spcAft>
                <a:spcPts val="800"/>
              </a:spcAft>
            </a:pPr>
            <a:r>
              <a:rPr lang="es-AR" sz="3467" dirty="0"/>
              <a:t>Verificar que el software alcanza sus requisitos.</a:t>
            </a:r>
          </a:p>
          <a:p>
            <a:pPr lvl="1">
              <a:lnSpc>
                <a:spcPct val="80000"/>
              </a:lnSpc>
              <a:spcAft>
                <a:spcPts val="800"/>
              </a:spcAft>
            </a:pPr>
            <a:r>
              <a:rPr lang="es-AR" sz="3467" dirty="0"/>
              <a:t>Garantizar que el software ha sido representado de acuerdo a ciertos estándares.</a:t>
            </a:r>
          </a:p>
          <a:p>
            <a:pPr lvl="1">
              <a:lnSpc>
                <a:spcPct val="80000"/>
              </a:lnSpc>
              <a:spcAft>
                <a:spcPts val="800"/>
              </a:spcAft>
            </a:pPr>
            <a:r>
              <a:rPr lang="es-AR" sz="3467" dirty="0"/>
              <a:t>Conseguir un software desarrollado de manera uniforme.</a:t>
            </a:r>
          </a:p>
          <a:p>
            <a:pPr lvl="1">
              <a:lnSpc>
                <a:spcPct val="80000"/>
              </a:lnSpc>
              <a:spcAft>
                <a:spcPts val="800"/>
              </a:spcAft>
            </a:pPr>
            <a:r>
              <a:rPr lang="es-AR" sz="3467" dirty="0"/>
              <a:t>Hacer que los proyectos sean más manejables.</a:t>
            </a:r>
          </a:p>
          <a:p>
            <a:pPr marL="0" indent="0">
              <a:lnSpc>
                <a:spcPct val="80000"/>
              </a:lnSpc>
              <a:spcAft>
                <a:spcPts val="800"/>
              </a:spcAft>
              <a:buNone/>
            </a:pPr>
            <a:endParaRPr lang="es-AR" sz="3467" dirty="0"/>
          </a:p>
          <a:p>
            <a:pPr>
              <a:lnSpc>
                <a:spcPct val="80000"/>
              </a:lnSpc>
              <a:spcAft>
                <a:spcPts val="800"/>
              </a:spcAft>
            </a:pPr>
            <a:r>
              <a:rPr lang="es-AR" sz="3467" dirty="0"/>
              <a:t>Se lleva a cabo mediante una reunión y el éxito depende de su planificación.</a:t>
            </a:r>
            <a:endParaRPr lang="es-ES" sz="3467" dirty="0"/>
          </a:p>
          <a:p>
            <a:endParaRPr lang="es-AR" dirty="0"/>
          </a:p>
          <a:p>
            <a:endParaRPr lang="es-AR" dirty="0"/>
          </a:p>
          <a:p>
            <a:endParaRPr lang="es-AR" dirty="0"/>
          </a:p>
        </p:txBody>
      </p:sp>
    </p:spTree>
    <p:extLst>
      <p:ext uri="{BB962C8B-B14F-4D97-AF65-F5344CB8AC3E}">
        <p14:creationId xmlns:p14="http://schemas.microsoft.com/office/powerpoint/2010/main" val="17626814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9416" y="980728"/>
            <a:ext cx="10363200" cy="476156"/>
          </a:xfrm>
        </p:spPr>
        <p:txBody>
          <a:bodyPr/>
          <a:lstStyle/>
          <a:p>
            <a:r>
              <a:rPr lang="es-AR" b="1" dirty="0">
                <a:solidFill>
                  <a:srgbClr val="C00000"/>
                </a:solidFill>
              </a:rPr>
              <a:t>Inspecciones de Software</a:t>
            </a:r>
          </a:p>
        </p:txBody>
      </p:sp>
      <p:sp>
        <p:nvSpPr>
          <p:cNvPr id="5" name="Rectangle 3"/>
          <p:cNvSpPr>
            <a:spLocks noGrp="1" noChangeArrowheads="1"/>
          </p:cNvSpPr>
          <p:nvPr>
            <p:ph idx="1"/>
          </p:nvPr>
        </p:nvSpPr>
        <p:spPr bwMode="auto">
          <a:xfrm>
            <a:off x="1295467" y="1796817"/>
            <a:ext cx="4580895" cy="4351339"/>
          </a:xfrm>
          <a:prstGeom prst="rect">
            <a:avLst/>
          </a:prstGeom>
          <a:solidFill>
            <a:schemeClr val="accent1"/>
          </a:solidFill>
          <a:ln w="12700">
            <a:noFill/>
            <a:miter lim="800000"/>
            <a:headEnd/>
            <a:tailEnd/>
          </a:ln>
          <a:effectLst/>
        </p:spPr>
        <p:txBody>
          <a:bodyPr lIns="120651" tIns="59267" rIns="120651" bIns="59267">
            <a:noAutofit/>
          </a:bodyPr>
          <a:lstStyle/>
          <a:p>
            <a:pPr marL="152396" indent="0">
              <a:spcBef>
                <a:spcPct val="10000"/>
              </a:spcBef>
              <a:spcAft>
                <a:spcPct val="80000"/>
              </a:spcAft>
              <a:buClr>
                <a:schemeClr val="tx2"/>
              </a:buClr>
              <a:buSzPct val="75000"/>
              <a:buNone/>
            </a:pPr>
            <a:r>
              <a:rPr lang="es-AR" sz="1800" b="1" dirty="0">
                <a:solidFill>
                  <a:schemeClr val="bg1"/>
                </a:solidFill>
              </a:rPr>
              <a:t>SON</a:t>
            </a:r>
          </a:p>
          <a:p>
            <a:pPr marL="380990" indent="-228594">
              <a:spcBef>
                <a:spcPct val="10000"/>
              </a:spcBef>
              <a:spcAft>
                <a:spcPct val="80000"/>
              </a:spcAft>
              <a:buClr>
                <a:schemeClr val="tx2"/>
              </a:buClr>
              <a:buSzPct val="75000"/>
              <a:buFont typeface="Wingdings" pitchFamily="2" charset="2"/>
              <a:buChar char="l"/>
            </a:pPr>
            <a:r>
              <a:rPr lang="es-AR" sz="1800" b="1" dirty="0">
                <a:solidFill>
                  <a:schemeClr val="bg1"/>
                </a:solidFill>
              </a:rPr>
              <a:t>La forma más barata y efectiva de encontrar fallas</a:t>
            </a:r>
          </a:p>
          <a:p>
            <a:pPr marL="380990" indent="-228594">
              <a:spcBef>
                <a:spcPct val="10000"/>
              </a:spcBef>
              <a:spcAft>
                <a:spcPct val="80000"/>
              </a:spcAft>
              <a:buClr>
                <a:schemeClr val="tx2"/>
              </a:buClr>
              <a:buSzPct val="75000"/>
              <a:buFont typeface="Wingdings" pitchFamily="2" charset="2"/>
              <a:buChar char="l"/>
            </a:pPr>
            <a:r>
              <a:rPr lang="es-AR" sz="1800" b="1" dirty="0">
                <a:solidFill>
                  <a:schemeClr val="bg1"/>
                </a:solidFill>
              </a:rPr>
              <a:t>Una forma de proveer métricas al proyecto</a:t>
            </a:r>
          </a:p>
          <a:p>
            <a:pPr marL="380990" indent="-228594">
              <a:spcBef>
                <a:spcPct val="10000"/>
              </a:spcBef>
              <a:spcAft>
                <a:spcPct val="80000"/>
              </a:spcAft>
              <a:buClr>
                <a:schemeClr val="tx2"/>
              </a:buClr>
              <a:buSzPct val="75000"/>
              <a:buFont typeface="Wingdings" pitchFamily="2" charset="2"/>
              <a:buChar char="l"/>
            </a:pPr>
            <a:r>
              <a:rPr lang="es-AR" sz="1800" b="1" dirty="0">
                <a:solidFill>
                  <a:schemeClr val="bg1"/>
                </a:solidFill>
              </a:rPr>
              <a:t>Una buena forma de proveer conocimiento cruzado</a:t>
            </a:r>
          </a:p>
          <a:p>
            <a:pPr marL="380990" indent="-228594">
              <a:spcBef>
                <a:spcPct val="10000"/>
              </a:spcBef>
              <a:spcAft>
                <a:spcPct val="80000"/>
              </a:spcAft>
              <a:buClr>
                <a:schemeClr val="tx2"/>
              </a:buClr>
              <a:buSzPct val="75000"/>
              <a:buFont typeface="Wingdings" pitchFamily="2" charset="2"/>
              <a:buChar char="l"/>
            </a:pPr>
            <a:r>
              <a:rPr lang="es-AR" sz="1800" b="1" dirty="0">
                <a:solidFill>
                  <a:schemeClr val="bg1"/>
                </a:solidFill>
              </a:rPr>
              <a:t>Una buena forma de promover el trabajo en grupo</a:t>
            </a:r>
          </a:p>
          <a:p>
            <a:pPr marL="380990" indent="-228594">
              <a:spcBef>
                <a:spcPct val="10000"/>
              </a:spcBef>
              <a:spcAft>
                <a:spcPct val="80000"/>
              </a:spcAft>
              <a:buClr>
                <a:schemeClr val="tx2"/>
              </a:buClr>
              <a:buSzPct val="75000"/>
              <a:buFont typeface="Wingdings" pitchFamily="2" charset="2"/>
              <a:buChar char="l"/>
            </a:pPr>
            <a:r>
              <a:rPr lang="es-AR" sz="1800" b="1" dirty="0">
                <a:solidFill>
                  <a:schemeClr val="bg1"/>
                </a:solidFill>
              </a:rPr>
              <a:t>Un método probado para mejorar la calidad del producto</a:t>
            </a:r>
          </a:p>
        </p:txBody>
      </p:sp>
      <p:sp>
        <p:nvSpPr>
          <p:cNvPr id="6" name="Rectangle 6"/>
          <p:cNvSpPr>
            <a:spLocks noChangeArrowheads="1"/>
          </p:cNvSpPr>
          <p:nvPr/>
        </p:nvSpPr>
        <p:spPr bwMode="auto">
          <a:xfrm>
            <a:off x="6375400" y="1796818"/>
            <a:ext cx="4572000" cy="4320481"/>
          </a:xfrm>
          <a:prstGeom prst="rect">
            <a:avLst/>
          </a:prstGeom>
          <a:solidFill>
            <a:schemeClr val="accent1"/>
          </a:solidFill>
          <a:ln w="12700">
            <a:noFill/>
            <a:miter lim="800000"/>
            <a:headEnd/>
            <a:tailEnd/>
          </a:ln>
          <a:effectLst/>
        </p:spPr>
        <p:txBody>
          <a:bodyPr lIns="120651" tIns="59267" rIns="120651" bIns="59267"/>
          <a:lstStyle/>
          <a:p>
            <a:pPr marL="152396" eaLnBrk="0" hangingPunct="0">
              <a:spcBef>
                <a:spcPct val="10000"/>
              </a:spcBef>
              <a:spcAft>
                <a:spcPct val="80000"/>
              </a:spcAft>
              <a:buClr>
                <a:schemeClr val="tx2"/>
              </a:buClr>
              <a:buSzPct val="75000"/>
            </a:pPr>
            <a:r>
              <a:rPr lang="es-AR" sz="1867" b="1" dirty="0">
                <a:solidFill>
                  <a:schemeClr val="bg1"/>
                </a:solidFill>
              </a:rPr>
              <a:t>NO SON</a:t>
            </a:r>
          </a:p>
          <a:p>
            <a:pPr marL="380990" indent="-228594" eaLnBrk="0" hangingPunct="0">
              <a:spcBef>
                <a:spcPct val="10000"/>
              </a:spcBef>
              <a:spcAft>
                <a:spcPct val="80000"/>
              </a:spcAft>
              <a:buClr>
                <a:schemeClr val="tx2"/>
              </a:buClr>
              <a:buSzPct val="75000"/>
              <a:buFont typeface="Wingdings" pitchFamily="2" charset="2"/>
              <a:buChar char="l"/>
            </a:pPr>
            <a:r>
              <a:rPr lang="es-AR" sz="1867" b="1" dirty="0">
                <a:solidFill>
                  <a:schemeClr val="bg1"/>
                </a:solidFill>
              </a:rPr>
              <a:t>Utilizadas para encontrar soluciones a las fallas</a:t>
            </a:r>
          </a:p>
          <a:p>
            <a:pPr marL="380990" indent="-228594" eaLnBrk="0" hangingPunct="0">
              <a:spcBef>
                <a:spcPct val="10000"/>
              </a:spcBef>
              <a:spcAft>
                <a:spcPct val="80000"/>
              </a:spcAft>
              <a:buClr>
                <a:schemeClr val="tx2"/>
              </a:buClr>
              <a:buSzPct val="75000"/>
              <a:buFont typeface="Wingdings" pitchFamily="2" charset="2"/>
              <a:buChar char="l"/>
            </a:pPr>
            <a:r>
              <a:rPr lang="es-AR" sz="1867" b="1" dirty="0">
                <a:solidFill>
                  <a:schemeClr val="bg1"/>
                </a:solidFill>
              </a:rPr>
              <a:t>Usadas para obtener la aprobación de un producto de trabajo</a:t>
            </a:r>
          </a:p>
          <a:p>
            <a:pPr marL="380990" indent="-228594" eaLnBrk="0" hangingPunct="0">
              <a:spcBef>
                <a:spcPct val="10000"/>
              </a:spcBef>
              <a:spcAft>
                <a:spcPct val="80000"/>
              </a:spcAft>
              <a:buClr>
                <a:schemeClr val="tx2"/>
              </a:buClr>
              <a:buSzPct val="75000"/>
              <a:buFont typeface="Wingdings" pitchFamily="2" charset="2"/>
              <a:buChar char="l"/>
            </a:pPr>
            <a:r>
              <a:rPr lang="es-AR" sz="1867" b="1" dirty="0">
                <a:solidFill>
                  <a:schemeClr val="bg1"/>
                </a:solidFill>
              </a:rPr>
              <a:t>Usadas para evaluar el desempeño de las personas</a:t>
            </a:r>
          </a:p>
        </p:txBody>
      </p:sp>
    </p:spTree>
    <p:extLst>
      <p:ext uri="{BB962C8B-B14F-4D97-AF65-F5344CB8AC3E}">
        <p14:creationId xmlns:p14="http://schemas.microsoft.com/office/powerpoint/2010/main" val="37659395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Marcador de contenido"/>
          <p:cNvGraphicFramePr>
            <a:graphicFrameLocks noGrp="1"/>
          </p:cNvGraphicFramePr>
          <p:nvPr>
            <p:ph idx="1"/>
            <p:extLst/>
          </p:nvPr>
        </p:nvGraphicFramePr>
        <p:xfrm>
          <a:off x="838200" y="2564903"/>
          <a:ext cx="9770301" cy="3612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218" name="Picture 2" descr="http://definicion.de/wp-content/uploads/2010/08/inspeccio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72331" y="1412776"/>
            <a:ext cx="2621091"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6950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9336" y="1164069"/>
            <a:ext cx="10363200" cy="476156"/>
          </a:xfrm>
        </p:spPr>
        <p:txBody>
          <a:bodyPr/>
          <a:lstStyle/>
          <a:p>
            <a:r>
              <a:rPr lang="es-AR" b="1" dirty="0">
                <a:solidFill>
                  <a:srgbClr val="C00000"/>
                </a:solidFill>
              </a:rPr>
              <a:t>Inspección de Software: Roles</a:t>
            </a:r>
          </a:p>
        </p:txBody>
      </p:sp>
      <p:sp>
        <p:nvSpPr>
          <p:cNvPr id="3" name="2 Marcador de contenido"/>
          <p:cNvSpPr>
            <a:spLocks noGrp="1"/>
          </p:cNvSpPr>
          <p:nvPr>
            <p:ph idx="1"/>
          </p:nvPr>
        </p:nvSpPr>
        <p:spPr/>
        <p:txBody>
          <a:bodyPr>
            <a:normAutofit fontScale="25000" lnSpcReduction="20000"/>
          </a:bodyPr>
          <a:lstStyle/>
          <a:p>
            <a:pPr marL="0" indent="0">
              <a:buNone/>
            </a:pPr>
            <a:r>
              <a:rPr lang="es-AR" sz="3200" dirty="0">
                <a:solidFill>
                  <a:schemeClr val="accent1">
                    <a:lumMod val="40000"/>
                    <a:lumOff val="60000"/>
                  </a:schemeClr>
                </a:solidFill>
              </a:rPr>
              <a:t>El Proceso de Inspección – Roles participantes</a:t>
            </a:r>
          </a:p>
          <a:p>
            <a:endParaRPr lang="es-AR" dirty="0"/>
          </a:p>
          <a:p>
            <a:endParaRPr lang="es-AR" dirty="0"/>
          </a:p>
          <a:p>
            <a:endParaRPr lang="es-AR" dirty="0"/>
          </a:p>
        </p:txBody>
      </p:sp>
      <p:graphicFrame>
        <p:nvGraphicFramePr>
          <p:cNvPr id="6" name="3 Marcador de contenido"/>
          <p:cNvGraphicFramePr>
            <a:graphicFrameLocks/>
          </p:cNvGraphicFramePr>
          <p:nvPr>
            <p:extLst/>
          </p:nvPr>
        </p:nvGraphicFramePr>
        <p:xfrm>
          <a:off x="272200" y="2420890"/>
          <a:ext cx="11454072" cy="4219505"/>
        </p:xfrm>
        <a:graphic>
          <a:graphicData uri="http://schemas.openxmlformats.org/drawingml/2006/table">
            <a:tbl>
              <a:tblPr firstRow="1" bandRow="1">
                <a:tableStyleId>{5C22544A-7EE6-4342-B048-85BDC9FD1C3A}</a:tableStyleId>
              </a:tblPr>
              <a:tblGrid>
                <a:gridCol w="1650163">
                  <a:extLst>
                    <a:ext uri="{9D8B030D-6E8A-4147-A177-3AD203B41FA5}">
                      <a16:colId xmlns:a16="http://schemas.microsoft.com/office/drawing/2014/main" val="20000"/>
                    </a:ext>
                  </a:extLst>
                </a:gridCol>
                <a:gridCol w="9803909">
                  <a:extLst>
                    <a:ext uri="{9D8B030D-6E8A-4147-A177-3AD203B41FA5}">
                      <a16:colId xmlns:a16="http://schemas.microsoft.com/office/drawing/2014/main" val="20001"/>
                    </a:ext>
                  </a:extLst>
                </a:gridCol>
              </a:tblGrid>
              <a:tr h="355600">
                <a:tc>
                  <a:txBody>
                    <a:bodyPr/>
                    <a:lstStyle/>
                    <a:p>
                      <a:r>
                        <a:rPr lang="es-ES" sz="1700" noProof="0" dirty="0"/>
                        <a:t>Rol</a:t>
                      </a:r>
                    </a:p>
                  </a:txBody>
                  <a:tcPr marL="121920" marR="121920"/>
                </a:tc>
                <a:tc>
                  <a:txBody>
                    <a:bodyPr/>
                    <a:lstStyle/>
                    <a:p>
                      <a:r>
                        <a:rPr lang="es-ES" sz="1700" noProof="0"/>
                        <a:t>Responsabilidad</a:t>
                      </a:r>
                    </a:p>
                  </a:txBody>
                  <a:tcPr marL="121920" marR="121920"/>
                </a:tc>
                <a:extLst>
                  <a:ext uri="{0D108BD9-81ED-4DB2-BD59-A6C34878D82A}">
                    <a16:rowId xmlns:a16="http://schemas.microsoft.com/office/drawing/2014/main" val="10000"/>
                  </a:ext>
                </a:extLst>
              </a:tr>
              <a:tr h="1148080">
                <a:tc>
                  <a:txBody>
                    <a:bodyPr/>
                    <a:lstStyle/>
                    <a:p>
                      <a:r>
                        <a:rPr lang="es-ES" sz="1700" noProof="0" dirty="0"/>
                        <a:t>Autor</a:t>
                      </a:r>
                    </a:p>
                  </a:txBody>
                  <a:tcPr marL="121920" marR="121920"/>
                </a:tc>
                <a:tc>
                  <a:txBody>
                    <a:bodyPr/>
                    <a:lstStyle/>
                    <a:p>
                      <a:pPr>
                        <a:buFont typeface="Arial" pitchFamily="34" charset="0"/>
                        <a:buChar char="•"/>
                      </a:pPr>
                      <a:r>
                        <a:rPr kumimoji="0" lang="es-ES" sz="1700" kern="1200" baseline="0" noProof="0" dirty="0">
                          <a:solidFill>
                            <a:schemeClr val="dk1"/>
                          </a:solidFill>
                          <a:latin typeface="+mn-lt"/>
                          <a:ea typeface="+mn-ea"/>
                          <a:cs typeface="+mn-cs"/>
                        </a:rPr>
                        <a:t>Creador o encargado de mantener el producto que va a ser inspeccionado.</a:t>
                      </a:r>
                    </a:p>
                    <a:p>
                      <a:pPr marL="0" marR="0" indent="0" algn="l" defTabSz="685800" rtl="0" eaLnBrk="1" fontAlgn="auto" latinLnBrk="0" hangingPunct="1">
                        <a:lnSpc>
                          <a:spcPct val="100000"/>
                        </a:lnSpc>
                        <a:spcBef>
                          <a:spcPts val="0"/>
                        </a:spcBef>
                        <a:spcAft>
                          <a:spcPts val="0"/>
                        </a:spcAft>
                        <a:buClrTx/>
                        <a:buSzTx/>
                        <a:buFont typeface="Arial" pitchFamily="34" charset="0"/>
                        <a:buChar char="•"/>
                        <a:tabLst/>
                        <a:defRPr/>
                      </a:pPr>
                      <a:r>
                        <a:rPr kumimoji="0" lang="es-ES" sz="1700" kern="1200" baseline="0" noProof="0" dirty="0">
                          <a:solidFill>
                            <a:schemeClr val="dk1"/>
                          </a:solidFill>
                          <a:latin typeface="+mn-lt"/>
                          <a:ea typeface="+mn-ea"/>
                          <a:cs typeface="+mn-cs"/>
                        </a:rPr>
                        <a:t>Inicia el proceso asignando un moderador y designa junto al moderador el resto de los roles</a:t>
                      </a:r>
                    </a:p>
                    <a:p>
                      <a:pPr>
                        <a:buFont typeface="Arial" pitchFamily="34" charset="0"/>
                        <a:buChar char="•"/>
                      </a:pPr>
                      <a:r>
                        <a:rPr kumimoji="0" lang="es-ES" sz="1700" kern="1200" baseline="0" noProof="0" dirty="0">
                          <a:solidFill>
                            <a:schemeClr val="dk1"/>
                          </a:solidFill>
                          <a:latin typeface="+mn-lt"/>
                          <a:ea typeface="+mn-ea"/>
                          <a:cs typeface="+mn-cs"/>
                        </a:rPr>
                        <a:t>Entrega el producto a ser inspeccionado al moderador.</a:t>
                      </a:r>
                    </a:p>
                    <a:p>
                      <a:pPr>
                        <a:buFont typeface="Arial" pitchFamily="34" charset="0"/>
                        <a:buChar char="•"/>
                      </a:pPr>
                      <a:r>
                        <a:rPr kumimoji="0" lang="es-ES" sz="1700" kern="1200" baseline="0" noProof="0" dirty="0">
                          <a:solidFill>
                            <a:schemeClr val="dk1"/>
                          </a:solidFill>
                          <a:latin typeface="+mn-lt"/>
                          <a:ea typeface="+mn-ea"/>
                          <a:cs typeface="+mn-cs"/>
                        </a:rPr>
                        <a:t>Reporta el tiempo de </a:t>
                      </a:r>
                      <a:r>
                        <a:rPr kumimoji="0" lang="es-ES" sz="1700" kern="1200" baseline="0" noProof="0" dirty="0" err="1">
                          <a:solidFill>
                            <a:schemeClr val="dk1"/>
                          </a:solidFill>
                          <a:latin typeface="+mn-lt"/>
                          <a:ea typeface="+mn-ea"/>
                          <a:cs typeface="+mn-cs"/>
                        </a:rPr>
                        <a:t>retrabajo</a:t>
                      </a:r>
                      <a:r>
                        <a:rPr kumimoji="0" lang="es-ES" sz="1700" kern="1200" baseline="0" noProof="0" dirty="0">
                          <a:solidFill>
                            <a:schemeClr val="dk1"/>
                          </a:solidFill>
                          <a:latin typeface="+mn-lt"/>
                          <a:ea typeface="+mn-ea"/>
                          <a:cs typeface="+mn-cs"/>
                        </a:rPr>
                        <a:t> y el nro. total de defectos al moderador.</a:t>
                      </a:r>
                      <a:endParaRPr lang="es-ES" sz="1700" noProof="0" dirty="0"/>
                    </a:p>
                  </a:txBody>
                  <a:tcPr marL="121920" marR="121920"/>
                </a:tc>
                <a:extLst>
                  <a:ext uri="{0D108BD9-81ED-4DB2-BD59-A6C34878D82A}">
                    <a16:rowId xmlns:a16="http://schemas.microsoft.com/office/drawing/2014/main" val="10001"/>
                  </a:ext>
                </a:extLst>
              </a:tr>
              <a:tr h="1412240">
                <a:tc>
                  <a:txBody>
                    <a:bodyPr/>
                    <a:lstStyle/>
                    <a:p>
                      <a:r>
                        <a:rPr lang="es-ES" sz="1700" noProof="0"/>
                        <a:t>Moderador</a:t>
                      </a:r>
                    </a:p>
                  </a:txBody>
                  <a:tcPr marL="121920" marR="121920"/>
                </a:tc>
                <a:tc>
                  <a:txBody>
                    <a:bodyPr/>
                    <a:lstStyle/>
                    <a:p>
                      <a:pPr>
                        <a:buFont typeface="Arial" pitchFamily="34" charset="0"/>
                        <a:buChar char="•"/>
                      </a:pPr>
                      <a:r>
                        <a:rPr kumimoji="0" lang="es-ES" sz="1700" kern="1200" baseline="0" noProof="0" dirty="0">
                          <a:solidFill>
                            <a:schemeClr val="dk1"/>
                          </a:solidFill>
                          <a:latin typeface="+mn-lt"/>
                          <a:ea typeface="+mn-ea"/>
                          <a:cs typeface="+mn-cs"/>
                        </a:rPr>
                        <a:t>Planifica y lidera la revisión.</a:t>
                      </a:r>
                    </a:p>
                    <a:p>
                      <a:pPr>
                        <a:buFont typeface="Arial" pitchFamily="34" charset="0"/>
                        <a:buChar char="•"/>
                      </a:pPr>
                      <a:r>
                        <a:rPr kumimoji="0" lang="es-ES" sz="1700" kern="1200" baseline="0" noProof="0" dirty="0">
                          <a:solidFill>
                            <a:schemeClr val="dk1"/>
                          </a:solidFill>
                          <a:latin typeface="+mn-lt"/>
                          <a:ea typeface="+mn-ea"/>
                          <a:cs typeface="+mn-cs"/>
                        </a:rPr>
                        <a:t>Trabaja junto al autor para seleccionar el resto de los roles.</a:t>
                      </a:r>
                    </a:p>
                    <a:p>
                      <a:pPr>
                        <a:buFont typeface="Arial" pitchFamily="34" charset="0"/>
                        <a:buChar char="•"/>
                      </a:pPr>
                      <a:r>
                        <a:rPr kumimoji="0" lang="es-ES" sz="1700" kern="1200" baseline="0" noProof="0" dirty="0">
                          <a:solidFill>
                            <a:schemeClr val="dk1"/>
                          </a:solidFill>
                          <a:latin typeface="+mn-lt"/>
                          <a:ea typeface="+mn-ea"/>
                          <a:cs typeface="+mn-cs"/>
                        </a:rPr>
                        <a:t>Entrega el producto a inspeccionar a los inspectores con tiempo (48hs) antes de la reunión.</a:t>
                      </a:r>
                    </a:p>
                    <a:p>
                      <a:pPr>
                        <a:buFont typeface="Arial" pitchFamily="34" charset="0"/>
                        <a:buChar char="•"/>
                      </a:pPr>
                      <a:r>
                        <a:rPr kumimoji="0" lang="es-ES" sz="1700" kern="1200" baseline="0" noProof="0" dirty="0">
                          <a:solidFill>
                            <a:schemeClr val="dk1"/>
                          </a:solidFill>
                          <a:latin typeface="+mn-lt"/>
                          <a:ea typeface="+mn-ea"/>
                          <a:cs typeface="+mn-cs"/>
                        </a:rPr>
                        <a:t>Coordina la reunió</a:t>
                      </a:r>
                      <a:r>
                        <a:rPr kumimoji="0" lang="en-US" sz="1700" kern="1200" baseline="0" noProof="0" dirty="0">
                          <a:solidFill>
                            <a:schemeClr val="dk1"/>
                          </a:solidFill>
                          <a:latin typeface="+mn-lt"/>
                          <a:ea typeface="+mn-ea"/>
                          <a:cs typeface="+mn-cs"/>
                        </a:rPr>
                        <a:t>n </a:t>
                      </a:r>
                      <a:r>
                        <a:rPr kumimoji="0" lang="es-ES" sz="1700" kern="1200" baseline="0" noProof="0" dirty="0">
                          <a:solidFill>
                            <a:schemeClr val="dk1"/>
                          </a:solidFill>
                          <a:latin typeface="+mn-lt"/>
                          <a:ea typeface="+mn-ea"/>
                          <a:cs typeface="+mn-cs"/>
                        </a:rPr>
                        <a:t>asegurándose que no hay conductas inapropiadas</a:t>
                      </a:r>
                    </a:p>
                    <a:p>
                      <a:pPr>
                        <a:buFont typeface="Arial" pitchFamily="34" charset="0"/>
                        <a:buChar char="•"/>
                      </a:pPr>
                      <a:r>
                        <a:rPr kumimoji="0" lang="es-ES" sz="1700" kern="1200" baseline="0" noProof="0" dirty="0">
                          <a:solidFill>
                            <a:schemeClr val="dk1"/>
                          </a:solidFill>
                          <a:latin typeface="+mn-lt"/>
                          <a:ea typeface="+mn-ea"/>
                          <a:cs typeface="+mn-cs"/>
                        </a:rPr>
                        <a:t> Hacer seguimiento de los defectos reportados.</a:t>
                      </a:r>
                      <a:endParaRPr lang="es-ES" sz="1700" noProof="0" dirty="0"/>
                    </a:p>
                  </a:txBody>
                  <a:tcPr marL="121920" marR="121920"/>
                </a:tc>
                <a:extLst>
                  <a:ext uri="{0D108BD9-81ED-4DB2-BD59-A6C34878D82A}">
                    <a16:rowId xmlns:a16="http://schemas.microsoft.com/office/drawing/2014/main" val="10002"/>
                  </a:ext>
                </a:extLst>
              </a:tr>
              <a:tr h="355600">
                <a:tc>
                  <a:txBody>
                    <a:bodyPr/>
                    <a:lstStyle/>
                    <a:p>
                      <a:r>
                        <a:rPr lang="es-ES" sz="1700" noProof="0"/>
                        <a:t>Lector</a:t>
                      </a:r>
                    </a:p>
                  </a:txBody>
                  <a:tcPr marL="121920" marR="121920"/>
                </a:tc>
                <a:tc>
                  <a:txBody>
                    <a:bodyPr/>
                    <a:lstStyle/>
                    <a:p>
                      <a:r>
                        <a:rPr lang="es-ES" sz="1700" noProof="0" dirty="0"/>
                        <a:t>Lee el producto a ser inspeccionado. </a:t>
                      </a:r>
                    </a:p>
                  </a:txBody>
                  <a:tcPr marL="121920" marR="121920"/>
                </a:tc>
                <a:extLst>
                  <a:ext uri="{0D108BD9-81ED-4DB2-BD59-A6C34878D82A}">
                    <a16:rowId xmlns:a16="http://schemas.microsoft.com/office/drawing/2014/main" val="10003"/>
                  </a:ext>
                </a:extLst>
              </a:tr>
              <a:tr h="355600">
                <a:tc>
                  <a:txBody>
                    <a:bodyPr/>
                    <a:lstStyle/>
                    <a:p>
                      <a:r>
                        <a:rPr lang="es-ES" sz="1700" noProof="0" dirty="0"/>
                        <a:t>Anotador</a:t>
                      </a:r>
                    </a:p>
                  </a:txBody>
                  <a:tcPr marL="121920" marR="121920"/>
                </a:tc>
                <a:tc>
                  <a:txBody>
                    <a:bodyPr/>
                    <a:lstStyle/>
                    <a:p>
                      <a:r>
                        <a:rPr lang="es-ES" sz="1700" noProof="0"/>
                        <a:t>Registra los</a:t>
                      </a:r>
                      <a:r>
                        <a:rPr lang="es-ES" sz="1700" baseline="0" noProof="0"/>
                        <a:t> hallazgos de la revisión</a:t>
                      </a:r>
                      <a:endParaRPr lang="es-ES" sz="1700" noProof="0"/>
                    </a:p>
                  </a:txBody>
                  <a:tcPr marL="121920" marR="121920"/>
                </a:tc>
                <a:extLst>
                  <a:ext uri="{0D108BD9-81ED-4DB2-BD59-A6C34878D82A}">
                    <a16:rowId xmlns:a16="http://schemas.microsoft.com/office/drawing/2014/main" val="10004"/>
                  </a:ext>
                </a:extLst>
              </a:tr>
              <a:tr h="592385">
                <a:tc>
                  <a:txBody>
                    <a:bodyPr/>
                    <a:lstStyle/>
                    <a:p>
                      <a:r>
                        <a:rPr lang="es-ES" sz="1700" noProof="0"/>
                        <a:t>Inspector</a:t>
                      </a:r>
                    </a:p>
                  </a:txBody>
                  <a:tcPr marL="121920" marR="121920"/>
                </a:tc>
                <a:tc>
                  <a:txBody>
                    <a:bodyPr/>
                    <a:lstStyle/>
                    <a:p>
                      <a:r>
                        <a:rPr lang="es-ES" sz="1700" noProof="0" dirty="0"/>
                        <a:t>Examina el</a:t>
                      </a:r>
                      <a:r>
                        <a:rPr lang="es-ES" sz="1700" baseline="0" noProof="0" dirty="0"/>
                        <a:t> producto antes de la reunión para encontrar defectos. Registra sus tiempos de preparación.</a:t>
                      </a:r>
                      <a:endParaRPr lang="es-ES" sz="1700" noProof="0" dirty="0"/>
                    </a:p>
                  </a:txBody>
                  <a:tcPr marL="121920" marR="121920"/>
                </a:tc>
                <a:extLst>
                  <a:ext uri="{0D108BD9-81ED-4DB2-BD59-A6C34878D82A}">
                    <a16:rowId xmlns:a16="http://schemas.microsoft.com/office/drawing/2014/main" val="10005"/>
                  </a:ext>
                </a:extLst>
              </a:tr>
            </a:tbl>
          </a:graphicData>
        </a:graphic>
      </p:graphicFrame>
      <p:pic>
        <p:nvPicPr>
          <p:cNvPr id="9218" name="Picture 2" descr="http://definicion.de/wp-content/uploads/2010/08/inspecc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4392" y="836712"/>
            <a:ext cx="1863360" cy="1433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9548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384" y="1038247"/>
            <a:ext cx="10363200" cy="476156"/>
          </a:xfrm>
        </p:spPr>
        <p:txBody>
          <a:bodyPr/>
          <a:lstStyle/>
          <a:p>
            <a:r>
              <a:rPr lang="es-AR" b="1" dirty="0">
                <a:solidFill>
                  <a:srgbClr val="C00000"/>
                </a:solidFill>
              </a:rPr>
              <a:t>Inspección de Software</a:t>
            </a:r>
          </a:p>
        </p:txBody>
      </p:sp>
      <p:sp>
        <p:nvSpPr>
          <p:cNvPr id="3" name="2 Marcador de contenido"/>
          <p:cNvSpPr>
            <a:spLocks noGrp="1"/>
          </p:cNvSpPr>
          <p:nvPr>
            <p:ph idx="1"/>
          </p:nvPr>
        </p:nvSpPr>
        <p:spPr/>
        <p:txBody>
          <a:bodyPr>
            <a:normAutofit fontScale="25000" lnSpcReduction="20000"/>
          </a:bodyPr>
          <a:lstStyle/>
          <a:p>
            <a:pPr marL="0" indent="0">
              <a:buNone/>
            </a:pPr>
            <a:r>
              <a:rPr lang="es-AR" sz="3200" dirty="0">
                <a:solidFill>
                  <a:schemeClr val="accent1">
                    <a:lumMod val="40000"/>
                    <a:lumOff val="60000"/>
                  </a:schemeClr>
                </a:solidFill>
              </a:rPr>
              <a:t>El Proceso de Inspección (Convencional)</a:t>
            </a:r>
            <a:endParaRPr lang="es-AR" dirty="0"/>
          </a:p>
          <a:p>
            <a:endParaRPr lang="es-AR" dirty="0"/>
          </a:p>
          <a:p>
            <a:endParaRPr lang="es-AR" dirty="0"/>
          </a:p>
        </p:txBody>
      </p:sp>
      <p:pic>
        <p:nvPicPr>
          <p:cNvPr id="9218" name="Picture 2" descr="http://definicion.de/wp-content/uploads/2010/08/inspecc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4392" y="1053332"/>
            <a:ext cx="2237048" cy="172080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6 Grupo"/>
          <p:cNvGrpSpPr/>
          <p:nvPr/>
        </p:nvGrpSpPr>
        <p:grpSpPr>
          <a:xfrm>
            <a:off x="697173" y="2460207"/>
            <a:ext cx="10487392" cy="3804328"/>
            <a:chOff x="838200" y="914400"/>
            <a:chExt cx="8390609" cy="3674445"/>
          </a:xfrm>
        </p:grpSpPr>
        <p:sp>
          <p:nvSpPr>
            <p:cNvPr id="8" name="Rectangle 3"/>
            <p:cNvSpPr>
              <a:spLocks noChangeArrowheads="1"/>
            </p:cNvSpPr>
            <p:nvPr/>
          </p:nvSpPr>
          <p:spPr bwMode="auto">
            <a:xfrm>
              <a:off x="838200" y="914400"/>
              <a:ext cx="2209800" cy="400050"/>
            </a:xfrm>
            <a:prstGeom prst="rect">
              <a:avLst/>
            </a:prstGeom>
            <a:solidFill>
              <a:srgbClr val="FFFFCC"/>
            </a:solidFill>
            <a:ln w="12700">
              <a:solidFill>
                <a:schemeClr val="tx1"/>
              </a:solidFill>
              <a:miter lim="800000"/>
              <a:headEnd/>
              <a:tailEnd/>
            </a:ln>
            <a:effectLst/>
          </p:spPr>
          <p:txBody>
            <a:bodyPr wrap="none" anchor="ctr"/>
            <a:lstStyle/>
            <a:p>
              <a:pPr algn="ctr" eaLnBrk="0" hangingPunct="0">
                <a:lnSpc>
                  <a:spcPct val="85000"/>
                </a:lnSpc>
                <a:spcBef>
                  <a:spcPct val="30000"/>
                </a:spcBef>
              </a:pPr>
              <a:r>
                <a:rPr kumimoji="1" lang="es-ES" sz="2667" b="1">
                  <a:solidFill>
                    <a:srgbClr val="000066"/>
                  </a:solidFill>
                </a:rPr>
                <a:t>Planificación</a:t>
              </a:r>
              <a:endParaRPr kumimoji="1" lang="es-UY" sz="2667" b="1">
                <a:solidFill>
                  <a:srgbClr val="000066"/>
                </a:solidFill>
              </a:endParaRPr>
            </a:p>
          </p:txBody>
        </p:sp>
        <p:sp>
          <p:nvSpPr>
            <p:cNvPr id="9" name="Rectangle 4"/>
            <p:cNvSpPr>
              <a:spLocks noChangeArrowheads="1"/>
            </p:cNvSpPr>
            <p:nvPr/>
          </p:nvSpPr>
          <p:spPr bwMode="auto">
            <a:xfrm>
              <a:off x="914400" y="1543050"/>
              <a:ext cx="2209800" cy="400050"/>
            </a:xfrm>
            <a:prstGeom prst="rect">
              <a:avLst/>
            </a:prstGeom>
            <a:solidFill>
              <a:srgbClr val="FFFFCC"/>
            </a:solidFill>
            <a:ln w="12700">
              <a:solidFill>
                <a:schemeClr val="tx1"/>
              </a:solidFill>
              <a:miter lim="800000"/>
              <a:headEnd/>
              <a:tailEnd/>
            </a:ln>
            <a:effectLst/>
          </p:spPr>
          <p:txBody>
            <a:bodyPr wrap="none" anchor="ctr"/>
            <a:lstStyle/>
            <a:p>
              <a:pPr algn="ctr" eaLnBrk="0" hangingPunct="0">
                <a:lnSpc>
                  <a:spcPct val="85000"/>
                </a:lnSpc>
                <a:spcBef>
                  <a:spcPct val="30000"/>
                </a:spcBef>
              </a:pPr>
              <a:r>
                <a:rPr kumimoji="1" lang="es-ES" sz="2667" b="1">
                  <a:solidFill>
                    <a:srgbClr val="000066"/>
                  </a:solidFill>
                </a:rPr>
                <a:t>Visión General</a:t>
              </a:r>
              <a:endParaRPr kumimoji="1" lang="es-UY" sz="2667" b="1">
                <a:solidFill>
                  <a:srgbClr val="000066"/>
                </a:solidFill>
              </a:endParaRPr>
            </a:p>
          </p:txBody>
        </p:sp>
        <p:sp>
          <p:nvSpPr>
            <p:cNvPr id="10" name="Rectangle 5"/>
            <p:cNvSpPr>
              <a:spLocks noChangeArrowheads="1"/>
            </p:cNvSpPr>
            <p:nvPr/>
          </p:nvSpPr>
          <p:spPr bwMode="auto">
            <a:xfrm>
              <a:off x="990600" y="2228850"/>
              <a:ext cx="2209800" cy="400050"/>
            </a:xfrm>
            <a:prstGeom prst="rect">
              <a:avLst/>
            </a:prstGeom>
            <a:solidFill>
              <a:srgbClr val="FFFFCC"/>
            </a:solidFill>
            <a:ln w="12700">
              <a:solidFill>
                <a:schemeClr val="tx1"/>
              </a:solidFill>
              <a:miter lim="800000"/>
              <a:headEnd/>
              <a:tailEnd/>
            </a:ln>
            <a:effectLst/>
          </p:spPr>
          <p:txBody>
            <a:bodyPr wrap="none" anchor="ctr"/>
            <a:lstStyle/>
            <a:p>
              <a:pPr algn="ctr" eaLnBrk="0" hangingPunct="0">
                <a:lnSpc>
                  <a:spcPct val="85000"/>
                </a:lnSpc>
                <a:spcBef>
                  <a:spcPct val="30000"/>
                </a:spcBef>
              </a:pPr>
              <a:r>
                <a:rPr kumimoji="1" lang="es-ES" sz="2667" b="1">
                  <a:solidFill>
                    <a:srgbClr val="000066"/>
                  </a:solidFill>
                </a:rPr>
                <a:t>Preparación</a:t>
              </a:r>
              <a:endParaRPr kumimoji="1" lang="es-UY" sz="2667" b="1">
                <a:solidFill>
                  <a:srgbClr val="000066"/>
                </a:solidFill>
              </a:endParaRPr>
            </a:p>
          </p:txBody>
        </p:sp>
        <p:sp>
          <p:nvSpPr>
            <p:cNvPr id="11" name="Rectangle 6"/>
            <p:cNvSpPr>
              <a:spLocks noChangeArrowheads="1"/>
            </p:cNvSpPr>
            <p:nvPr/>
          </p:nvSpPr>
          <p:spPr bwMode="auto">
            <a:xfrm>
              <a:off x="1143000" y="2343150"/>
              <a:ext cx="2209800" cy="400050"/>
            </a:xfrm>
            <a:prstGeom prst="rect">
              <a:avLst/>
            </a:prstGeom>
            <a:solidFill>
              <a:srgbClr val="FFFFCC"/>
            </a:solidFill>
            <a:ln w="12700">
              <a:solidFill>
                <a:schemeClr val="tx1"/>
              </a:solidFill>
              <a:miter lim="800000"/>
              <a:headEnd/>
              <a:tailEnd/>
            </a:ln>
            <a:effectLst/>
          </p:spPr>
          <p:txBody>
            <a:bodyPr wrap="none" anchor="ctr"/>
            <a:lstStyle/>
            <a:p>
              <a:pPr algn="ctr" eaLnBrk="0" hangingPunct="0">
                <a:lnSpc>
                  <a:spcPct val="85000"/>
                </a:lnSpc>
                <a:spcBef>
                  <a:spcPct val="30000"/>
                </a:spcBef>
              </a:pPr>
              <a:r>
                <a:rPr kumimoji="1" lang="es-ES" sz="2667" b="1">
                  <a:solidFill>
                    <a:srgbClr val="000066"/>
                  </a:solidFill>
                </a:rPr>
                <a:t>Preparación</a:t>
              </a:r>
              <a:endParaRPr kumimoji="1" lang="es-UY" sz="2667" b="1">
                <a:solidFill>
                  <a:srgbClr val="000066"/>
                </a:solidFill>
              </a:endParaRPr>
            </a:p>
          </p:txBody>
        </p:sp>
        <p:sp>
          <p:nvSpPr>
            <p:cNvPr id="12" name="Rectangle 7"/>
            <p:cNvSpPr>
              <a:spLocks noChangeArrowheads="1"/>
            </p:cNvSpPr>
            <p:nvPr/>
          </p:nvSpPr>
          <p:spPr bwMode="auto">
            <a:xfrm>
              <a:off x="1295400" y="2457450"/>
              <a:ext cx="2209800" cy="400050"/>
            </a:xfrm>
            <a:prstGeom prst="rect">
              <a:avLst/>
            </a:prstGeom>
            <a:solidFill>
              <a:srgbClr val="FFFFCC"/>
            </a:solidFill>
            <a:ln w="12700">
              <a:solidFill>
                <a:schemeClr val="tx1"/>
              </a:solidFill>
              <a:miter lim="800000"/>
              <a:headEnd/>
              <a:tailEnd/>
            </a:ln>
            <a:effectLst/>
          </p:spPr>
          <p:txBody>
            <a:bodyPr wrap="none" anchor="ctr"/>
            <a:lstStyle/>
            <a:p>
              <a:pPr algn="ctr" eaLnBrk="0" hangingPunct="0">
                <a:lnSpc>
                  <a:spcPct val="85000"/>
                </a:lnSpc>
                <a:spcBef>
                  <a:spcPct val="30000"/>
                </a:spcBef>
              </a:pPr>
              <a:r>
                <a:rPr kumimoji="1" lang="es-ES" sz="2667" b="1">
                  <a:solidFill>
                    <a:srgbClr val="000066"/>
                  </a:solidFill>
                </a:rPr>
                <a:t>Preparación</a:t>
              </a:r>
              <a:endParaRPr kumimoji="1" lang="es-UY" sz="2667" b="1">
                <a:solidFill>
                  <a:srgbClr val="000066"/>
                </a:solidFill>
              </a:endParaRPr>
            </a:p>
          </p:txBody>
        </p:sp>
        <p:sp>
          <p:nvSpPr>
            <p:cNvPr id="13" name="Rectangle 8"/>
            <p:cNvSpPr>
              <a:spLocks noChangeArrowheads="1"/>
            </p:cNvSpPr>
            <p:nvPr/>
          </p:nvSpPr>
          <p:spPr bwMode="auto">
            <a:xfrm>
              <a:off x="990600" y="3028950"/>
              <a:ext cx="2209800" cy="400050"/>
            </a:xfrm>
            <a:prstGeom prst="rect">
              <a:avLst/>
            </a:prstGeom>
            <a:solidFill>
              <a:srgbClr val="FFFFCC"/>
            </a:solidFill>
            <a:ln w="12700">
              <a:solidFill>
                <a:schemeClr val="tx1"/>
              </a:solidFill>
              <a:miter lim="800000"/>
              <a:headEnd/>
              <a:tailEnd/>
            </a:ln>
            <a:effectLst/>
          </p:spPr>
          <p:txBody>
            <a:bodyPr wrap="none" anchor="ctr"/>
            <a:lstStyle/>
            <a:p>
              <a:pPr algn="ctr" eaLnBrk="0" hangingPunct="0">
                <a:lnSpc>
                  <a:spcPct val="85000"/>
                </a:lnSpc>
                <a:spcBef>
                  <a:spcPct val="30000"/>
                </a:spcBef>
              </a:pPr>
              <a:r>
                <a:rPr kumimoji="1" lang="es-ES" sz="2667" b="1">
                  <a:solidFill>
                    <a:srgbClr val="000066"/>
                  </a:solidFill>
                </a:rPr>
                <a:t>Reunión de Insp.</a:t>
              </a:r>
              <a:endParaRPr kumimoji="1" lang="es-UY" sz="2667" b="1">
                <a:solidFill>
                  <a:srgbClr val="000066"/>
                </a:solidFill>
              </a:endParaRPr>
            </a:p>
          </p:txBody>
        </p:sp>
        <p:sp>
          <p:nvSpPr>
            <p:cNvPr id="14" name="Rectangle 9"/>
            <p:cNvSpPr>
              <a:spLocks noChangeArrowheads="1"/>
            </p:cNvSpPr>
            <p:nvPr/>
          </p:nvSpPr>
          <p:spPr bwMode="auto">
            <a:xfrm>
              <a:off x="990600" y="3600450"/>
              <a:ext cx="2209800" cy="400050"/>
            </a:xfrm>
            <a:prstGeom prst="rect">
              <a:avLst/>
            </a:prstGeom>
            <a:solidFill>
              <a:srgbClr val="FFFFCC"/>
            </a:solidFill>
            <a:ln w="12700">
              <a:solidFill>
                <a:schemeClr val="tx1"/>
              </a:solidFill>
              <a:miter lim="800000"/>
              <a:headEnd/>
              <a:tailEnd/>
            </a:ln>
            <a:effectLst/>
          </p:spPr>
          <p:txBody>
            <a:bodyPr wrap="none" anchor="ctr"/>
            <a:lstStyle/>
            <a:p>
              <a:pPr algn="ctr" eaLnBrk="0" hangingPunct="0">
                <a:lnSpc>
                  <a:spcPct val="85000"/>
                </a:lnSpc>
                <a:spcBef>
                  <a:spcPct val="30000"/>
                </a:spcBef>
              </a:pPr>
              <a:r>
                <a:rPr kumimoji="1" lang="es-ES" sz="2667" b="1">
                  <a:solidFill>
                    <a:srgbClr val="000066"/>
                  </a:solidFill>
                </a:rPr>
                <a:t>Corrección</a:t>
              </a:r>
              <a:endParaRPr kumimoji="1" lang="es-UY" sz="2667" b="1">
                <a:solidFill>
                  <a:srgbClr val="000066"/>
                </a:solidFill>
              </a:endParaRPr>
            </a:p>
          </p:txBody>
        </p:sp>
        <p:sp>
          <p:nvSpPr>
            <p:cNvPr id="15" name="Rectangle 10"/>
            <p:cNvSpPr>
              <a:spLocks noChangeArrowheads="1"/>
            </p:cNvSpPr>
            <p:nvPr/>
          </p:nvSpPr>
          <p:spPr bwMode="auto">
            <a:xfrm>
              <a:off x="990600" y="4171950"/>
              <a:ext cx="2209800" cy="400050"/>
            </a:xfrm>
            <a:prstGeom prst="rect">
              <a:avLst/>
            </a:prstGeom>
            <a:solidFill>
              <a:srgbClr val="FFFFCC"/>
            </a:solidFill>
            <a:ln w="12700">
              <a:solidFill>
                <a:schemeClr val="tx1"/>
              </a:solidFill>
              <a:miter lim="800000"/>
              <a:headEnd/>
              <a:tailEnd/>
            </a:ln>
            <a:effectLst/>
          </p:spPr>
          <p:txBody>
            <a:bodyPr wrap="none" anchor="ctr"/>
            <a:lstStyle/>
            <a:p>
              <a:pPr algn="ctr" eaLnBrk="0" hangingPunct="0">
                <a:lnSpc>
                  <a:spcPct val="85000"/>
                </a:lnSpc>
                <a:spcBef>
                  <a:spcPct val="30000"/>
                </a:spcBef>
              </a:pPr>
              <a:r>
                <a:rPr kumimoji="1" lang="es-ES" sz="2667" b="1">
                  <a:solidFill>
                    <a:srgbClr val="000066"/>
                  </a:solidFill>
                </a:rPr>
                <a:t>Seguimiento</a:t>
              </a:r>
              <a:endParaRPr kumimoji="1" lang="es-UY" sz="2667" b="1">
                <a:solidFill>
                  <a:srgbClr val="000066"/>
                </a:solidFill>
              </a:endParaRPr>
            </a:p>
          </p:txBody>
        </p:sp>
        <p:sp>
          <p:nvSpPr>
            <p:cNvPr id="16" name="AutoShape 11"/>
            <p:cNvSpPr>
              <a:spLocks noChangeArrowheads="1"/>
            </p:cNvSpPr>
            <p:nvPr/>
          </p:nvSpPr>
          <p:spPr bwMode="auto">
            <a:xfrm>
              <a:off x="1828800" y="1314450"/>
              <a:ext cx="152400" cy="171450"/>
            </a:xfrm>
            <a:prstGeom prst="downArrow">
              <a:avLst>
                <a:gd name="adj1" fmla="val 50000"/>
                <a:gd name="adj2" fmla="val 37500"/>
              </a:avLst>
            </a:prstGeom>
            <a:solidFill>
              <a:srgbClr val="33CC33"/>
            </a:solidFill>
            <a:ln w="12700">
              <a:solidFill>
                <a:schemeClr val="tx1"/>
              </a:solidFill>
              <a:miter lim="800000"/>
              <a:headEnd/>
              <a:tailEnd/>
            </a:ln>
            <a:effectLst/>
          </p:spPr>
          <p:txBody>
            <a:bodyPr wrap="none" anchor="ctr"/>
            <a:lstStyle/>
            <a:p>
              <a:endParaRPr lang="es-ES" sz="2400"/>
            </a:p>
          </p:txBody>
        </p:sp>
        <p:sp>
          <p:nvSpPr>
            <p:cNvPr id="17" name="AutoShape 12"/>
            <p:cNvSpPr>
              <a:spLocks noChangeArrowheads="1"/>
            </p:cNvSpPr>
            <p:nvPr/>
          </p:nvSpPr>
          <p:spPr bwMode="auto">
            <a:xfrm>
              <a:off x="1828800" y="2000250"/>
              <a:ext cx="152400" cy="171450"/>
            </a:xfrm>
            <a:prstGeom prst="downArrow">
              <a:avLst>
                <a:gd name="adj1" fmla="val 50000"/>
                <a:gd name="adj2" fmla="val 37500"/>
              </a:avLst>
            </a:prstGeom>
            <a:solidFill>
              <a:srgbClr val="33CC33"/>
            </a:solidFill>
            <a:ln w="12700">
              <a:solidFill>
                <a:schemeClr val="tx1"/>
              </a:solidFill>
              <a:miter lim="800000"/>
              <a:headEnd/>
              <a:tailEnd/>
            </a:ln>
            <a:effectLst/>
          </p:spPr>
          <p:txBody>
            <a:bodyPr wrap="none" anchor="ctr"/>
            <a:lstStyle/>
            <a:p>
              <a:endParaRPr lang="es-ES" sz="2400"/>
            </a:p>
          </p:txBody>
        </p:sp>
        <p:sp>
          <p:nvSpPr>
            <p:cNvPr id="18" name="AutoShape 13"/>
            <p:cNvSpPr>
              <a:spLocks noChangeArrowheads="1"/>
            </p:cNvSpPr>
            <p:nvPr/>
          </p:nvSpPr>
          <p:spPr bwMode="auto">
            <a:xfrm>
              <a:off x="1905000" y="2857500"/>
              <a:ext cx="152400" cy="171450"/>
            </a:xfrm>
            <a:prstGeom prst="downArrow">
              <a:avLst>
                <a:gd name="adj1" fmla="val 50000"/>
                <a:gd name="adj2" fmla="val 37500"/>
              </a:avLst>
            </a:prstGeom>
            <a:solidFill>
              <a:srgbClr val="33CC33"/>
            </a:solidFill>
            <a:ln w="12700">
              <a:solidFill>
                <a:schemeClr val="tx1"/>
              </a:solidFill>
              <a:miter lim="800000"/>
              <a:headEnd/>
              <a:tailEnd/>
            </a:ln>
            <a:effectLst/>
          </p:spPr>
          <p:txBody>
            <a:bodyPr wrap="none" anchor="ctr"/>
            <a:lstStyle/>
            <a:p>
              <a:endParaRPr lang="es-ES" sz="2400"/>
            </a:p>
          </p:txBody>
        </p:sp>
        <p:sp>
          <p:nvSpPr>
            <p:cNvPr id="19" name="AutoShape 14"/>
            <p:cNvSpPr>
              <a:spLocks noChangeArrowheads="1"/>
            </p:cNvSpPr>
            <p:nvPr/>
          </p:nvSpPr>
          <p:spPr bwMode="auto">
            <a:xfrm>
              <a:off x="1905000" y="3429000"/>
              <a:ext cx="152400" cy="171450"/>
            </a:xfrm>
            <a:prstGeom prst="downArrow">
              <a:avLst>
                <a:gd name="adj1" fmla="val 50000"/>
                <a:gd name="adj2" fmla="val 37500"/>
              </a:avLst>
            </a:prstGeom>
            <a:solidFill>
              <a:srgbClr val="33CC33"/>
            </a:solidFill>
            <a:ln w="12700">
              <a:solidFill>
                <a:schemeClr val="tx1"/>
              </a:solidFill>
              <a:miter lim="800000"/>
              <a:headEnd/>
              <a:tailEnd/>
            </a:ln>
            <a:effectLst/>
          </p:spPr>
          <p:txBody>
            <a:bodyPr wrap="none" anchor="ctr"/>
            <a:lstStyle/>
            <a:p>
              <a:endParaRPr lang="es-ES" sz="2400"/>
            </a:p>
          </p:txBody>
        </p:sp>
        <p:sp>
          <p:nvSpPr>
            <p:cNvPr id="20" name="AutoShape 15"/>
            <p:cNvSpPr>
              <a:spLocks noChangeArrowheads="1"/>
            </p:cNvSpPr>
            <p:nvPr/>
          </p:nvSpPr>
          <p:spPr bwMode="auto">
            <a:xfrm>
              <a:off x="1905000" y="4000500"/>
              <a:ext cx="152400" cy="171450"/>
            </a:xfrm>
            <a:prstGeom prst="downArrow">
              <a:avLst>
                <a:gd name="adj1" fmla="val 50000"/>
                <a:gd name="adj2" fmla="val 37500"/>
              </a:avLst>
            </a:prstGeom>
            <a:solidFill>
              <a:srgbClr val="33CC33"/>
            </a:solidFill>
            <a:ln w="12700">
              <a:solidFill>
                <a:schemeClr val="tx1"/>
              </a:solidFill>
              <a:miter lim="800000"/>
              <a:headEnd/>
              <a:tailEnd/>
            </a:ln>
            <a:effectLst/>
          </p:spPr>
          <p:txBody>
            <a:bodyPr wrap="none" anchor="ctr"/>
            <a:lstStyle/>
            <a:p>
              <a:endParaRPr lang="es-ES" sz="2400"/>
            </a:p>
          </p:txBody>
        </p:sp>
        <p:sp>
          <p:nvSpPr>
            <p:cNvPr id="21" name="Text Box 16"/>
            <p:cNvSpPr txBox="1">
              <a:spLocks noChangeArrowheads="1"/>
            </p:cNvSpPr>
            <p:nvPr/>
          </p:nvSpPr>
          <p:spPr bwMode="auto">
            <a:xfrm>
              <a:off x="3810000" y="914400"/>
              <a:ext cx="4191000" cy="695609"/>
            </a:xfrm>
            <a:prstGeom prst="rect">
              <a:avLst/>
            </a:prstGeom>
            <a:noFill/>
            <a:ln w="12700">
              <a:noFill/>
              <a:miter lim="800000"/>
              <a:headEnd/>
              <a:tailEnd/>
            </a:ln>
            <a:effectLst/>
          </p:spPr>
          <p:txBody>
            <a:bodyPr>
              <a:spAutoFit/>
            </a:bodyPr>
            <a:lstStyle/>
            <a:p>
              <a:pPr eaLnBrk="0" hangingPunct="0">
                <a:lnSpc>
                  <a:spcPct val="85000"/>
                </a:lnSpc>
                <a:spcBef>
                  <a:spcPct val="50000"/>
                </a:spcBef>
                <a:buFontTx/>
                <a:buChar char="•"/>
              </a:pPr>
              <a:r>
                <a:rPr kumimoji="1" lang="es-ES" sz="2400" b="1" dirty="0"/>
                <a:t> Elegir equipo, preparar material y calendario</a:t>
              </a:r>
              <a:endParaRPr kumimoji="1" lang="es-UY" sz="2400" b="1" dirty="0"/>
            </a:p>
          </p:txBody>
        </p:sp>
        <p:sp>
          <p:nvSpPr>
            <p:cNvPr id="22" name="Text Box 17"/>
            <p:cNvSpPr txBox="1">
              <a:spLocks noChangeArrowheads="1"/>
            </p:cNvSpPr>
            <p:nvPr/>
          </p:nvSpPr>
          <p:spPr bwMode="auto">
            <a:xfrm>
              <a:off x="3886200" y="1543051"/>
              <a:ext cx="4191000" cy="392395"/>
            </a:xfrm>
            <a:prstGeom prst="rect">
              <a:avLst/>
            </a:prstGeom>
            <a:noFill/>
            <a:ln w="12700">
              <a:noFill/>
              <a:miter lim="800000"/>
              <a:headEnd/>
              <a:tailEnd/>
            </a:ln>
            <a:effectLst/>
          </p:spPr>
          <p:txBody>
            <a:bodyPr>
              <a:spAutoFit/>
            </a:bodyPr>
            <a:lstStyle/>
            <a:p>
              <a:pPr eaLnBrk="0" hangingPunct="0">
                <a:lnSpc>
                  <a:spcPct val="85000"/>
                </a:lnSpc>
                <a:spcBef>
                  <a:spcPct val="50000"/>
                </a:spcBef>
                <a:buFontTx/>
                <a:buChar char="•"/>
              </a:pPr>
              <a:r>
                <a:rPr kumimoji="1" lang="es-ES" sz="2400" b="1"/>
                <a:t> Presentar proceso y producto</a:t>
              </a:r>
              <a:endParaRPr kumimoji="1" lang="es-UY" sz="2400" b="1"/>
            </a:p>
          </p:txBody>
        </p:sp>
        <p:sp>
          <p:nvSpPr>
            <p:cNvPr id="23" name="Text Box 18"/>
            <p:cNvSpPr txBox="1">
              <a:spLocks noChangeArrowheads="1"/>
            </p:cNvSpPr>
            <p:nvPr/>
          </p:nvSpPr>
          <p:spPr bwMode="auto">
            <a:xfrm>
              <a:off x="3895068" y="2070483"/>
              <a:ext cx="5333741" cy="695609"/>
            </a:xfrm>
            <a:prstGeom prst="rect">
              <a:avLst/>
            </a:prstGeom>
            <a:noFill/>
            <a:ln w="12700">
              <a:noFill/>
              <a:miter lim="800000"/>
              <a:headEnd/>
              <a:tailEnd/>
            </a:ln>
            <a:effectLst/>
          </p:spPr>
          <p:txBody>
            <a:bodyPr wrap="square">
              <a:spAutoFit/>
            </a:bodyPr>
            <a:lstStyle/>
            <a:p>
              <a:pPr eaLnBrk="0" hangingPunct="0">
                <a:lnSpc>
                  <a:spcPct val="85000"/>
                </a:lnSpc>
                <a:spcBef>
                  <a:spcPct val="50000"/>
                </a:spcBef>
                <a:buFontTx/>
                <a:buChar char="•"/>
              </a:pPr>
              <a:r>
                <a:rPr kumimoji="1" lang="es-ES" sz="2400" b="1" dirty="0"/>
                <a:t> Análisis individual para encontrar potenciales defectos</a:t>
              </a:r>
              <a:endParaRPr kumimoji="1" lang="es-UY" sz="2400" b="1" dirty="0"/>
            </a:p>
          </p:txBody>
        </p:sp>
        <p:sp>
          <p:nvSpPr>
            <p:cNvPr id="24" name="Text Box 19"/>
            <p:cNvSpPr txBox="1">
              <a:spLocks noChangeArrowheads="1"/>
            </p:cNvSpPr>
            <p:nvPr/>
          </p:nvSpPr>
          <p:spPr bwMode="auto">
            <a:xfrm>
              <a:off x="3863622" y="2929103"/>
              <a:ext cx="5265794" cy="695609"/>
            </a:xfrm>
            <a:prstGeom prst="rect">
              <a:avLst/>
            </a:prstGeom>
            <a:noFill/>
            <a:ln w="12700">
              <a:noFill/>
              <a:miter lim="800000"/>
              <a:headEnd/>
              <a:tailEnd/>
            </a:ln>
            <a:effectLst/>
          </p:spPr>
          <p:txBody>
            <a:bodyPr wrap="square">
              <a:spAutoFit/>
            </a:bodyPr>
            <a:lstStyle/>
            <a:p>
              <a:pPr eaLnBrk="0" hangingPunct="0">
                <a:lnSpc>
                  <a:spcPct val="85000"/>
                </a:lnSpc>
                <a:spcBef>
                  <a:spcPct val="50000"/>
                </a:spcBef>
                <a:buFontTx/>
                <a:buChar char="•"/>
              </a:pPr>
              <a:r>
                <a:rPr kumimoji="1" lang="es-ES" sz="2400" b="1" i="1" dirty="0"/>
                <a:t> </a:t>
              </a:r>
              <a:r>
                <a:rPr kumimoji="1" lang="es-ES" sz="2400" b="1" dirty="0"/>
                <a:t>Análisis del equipo para recolectar potenciales defectos previos, filtrar falsos positivos</a:t>
              </a:r>
              <a:endParaRPr kumimoji="1" lang="es-UY" sz="2400" b="1" dirty="0"/>
            </a:p>
          </p:txBody>
        </p:sp>
        <p:sp>
          <p:nvSpPr>
            <p:cNvPr id="25" name="Text Box 20"/>
            <p:cNvSpPr txBox="1">
              <a:spLocks noChangeArrowheads="1"/>
            </p:cNvSpPr>
            <p:nvPr/>
          </p:nvSpPr>
          <p:spPr bwMode="auto">
            <a:xfrm>
              <a:off x="3962400" y="3714750"/>
              <a:ext cx="4191000" cy="392395"/>
            </a:xfrm>
            <a:prstGeom prst="rect">
              <a:avLst/>
            </a:prstGeom>
            <a:noFill/>
            <a:ln w="12700">
              <a:noFill/>
              <a:miter lim="800000"/>
              <a:headEnd/>
              <a:tailEnd/>
            </a:ln>
            <a:effectLst/>
          </p:spPr>
          <p:txBody>
            <a:bodyPr>
              <a:spAutoFit/>
            </a:bodyPr>
            <a:lstStyle/>
            <a:p>
              <a:pPr eaLnBrk="0" hangingPunct="0">
                <a:lnSpc>
                  <a:spcPct val="85000"/>
                </a:lnSpc>
                <a:spcBef>
                  <a:spcPct val="50000"/>
                </a:spcBef>
                <a:buFontTx/>
                <a:buChar char="•"/>
              </a:pPr>
              <a:r>
                <a:rPr kumimoji="1" lang="es-ES" sz="2400" b="1"/>
                <a:t> Corregir defectos</a:t>
              </a:r>
              <a:endParaRPr kumimoji="1" lang="es-UY" sz="2400" b="1"/>
            </a:p>
          </p:txBody>
        </p:sp>
        <p:sp>
          <p:nvSpPr>
            <p:cNvPr id="26" name="Text Box 21"/>
            <p:cNvSpPr txBox="1">
              <a:spLocks noChangeArrowheads="1"/>
            </p:cNvSpPr>
            <p:nvPr/>
          </p:nvSpPr>
          <p:spPr bwMode="auto">
            <a:xfrm>
              <a:off x="3962400" y="4196450"/>
              <a:ext cx="5167016" cy="392395"/>
            </a:xfrm>
            <a:prstGeom prst="rect">
              <a:avLst/>
            </a:prstGeom>
            <a:noFill/>
            <a:ln w="12700">
              <a:noFill/>
              <a:miter lim="800000"/>
              <a:headEnd/>
              <a:tailEnd/>
            </a:ln>
            <a:effectLst/>
          </p:spPr>
          <p:txBody>
            <a:bodyPr wrap="square">
              <a:spAutoFit/>
            </a:bodyPr>
            <a:lstStyle/>
            <a:p>
              <a:pPr eaLnBrk="0" hangingPunct="0">
                <a:lnSpc>
                  <a:spcPct val="85000"/>
                </a:lnSpc>
                <a:spcBef>
                  <a:spcPct val="50000"/>
                </a:spcBef>
                <a:buFontTx/>
                <a:buChar char="•"/>
              </a:pPr>
              <a:r>
                <a:rPr kumimoji="1" lang="es-ES" sz="2400" b="1" dirty="0"/>
                <a:t> Verificar correcciones, recolectar datos</a:t>
              </a:r>
              <a:endParaRPr kumimoji="1" lang="es-UY" sz="2400" b="1" dirty="0"/>
            </a:p>
          </p:txBody>
        </p:sp>
      </p:grpSp>
    </p:spTree>
    <p:extLst>
      <p:ext uri="{BB962C8B-B14F-4D97-AF65-F5344CB8AC3E}">
        <p14:creationId xmlns:p14="http://schemas.microsoft.com/office/powerpoint/2010/main" val="33870921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51384" y="1456884"/>
            <a:ext cx="10515600" cy="5032375"/>
          </a:xfrm>
        </p:spPr>
        <p:txBody>
          <a:bodyPr>
            <a:normAutofit/>
          </a:bodyPr>
          <a:lstStyle/>
          <a:p>
            <a:pPr marL="0" indent="0">
              <a:buNone/>
            </a:pPr>
            <a:endParaRPr lang="es-ES_tradnl" sz="2267" dirty="0"/>
          </a:p>
          <a:p>
            <a:r>
              <a:rPr lang="es-ES_tradnl" sz="2267" dirty="0"/>
              <a:t>Revisar al producto… no al productor</a:t>
            </a:r>
          </a:p>
          <a:p>
            <a:r>
              <a:rPr lang="es-ES_tradnl" sz="2267" dirty="0"/>
              <a:t>Fijar una agenda y cumplirla</a:t>
            </a:r>
          </a:p>
          <a:p>
            <a:r>
              <a:rPr lang="es-ES_tradnl" sz="2267" dirty="0"/>
              <a:t>Limitar el debate y las impugnaciones</a:t>
            </a:r>
          </a:p>
          <a:p>
            <a:r>
              <a:rPr lang="es-ES_tradnl" sz="2267" dirty="0"/>
              <a:t>Enunciar las áreas de problemas, pero no tratar resolver cualquier problema que se manifieste</a:t>
            </a:r>
          </a:p>
          <a:p>
            <a:r>
              <a:rPr lang="es-ES_tradnl" sz="2267" dirty="0"/>
              <a:t>Tomar notas escritas</a:t>
            </a:r>
          </a:p>
          <a:p>
            <a:r>
              <a:rPr lang="es-ES_tradnl" sz="2267" dirty="0"/>
              <a:t>Limitar el nro. de participantes e insistir en la preparación por anticipado</a:t>
            </a:r>
          </a:p>
          <a:p>
            <a:r>
              <a:rPr lang="es-ES_tradnl" sz="2267" dirty="0"/>
              <a:t>Desarrollar una lista de revisión</a:t>
            </a:r>
          </a:p>
          <a:p>
            <a:r>
              <a:rPr lang="es-ES_tradnl" sz="2267" dirty="0"/>
              <a:t>Disponer recursos y una agenda</a:t>
            </a:r>
          </a:p>
          <a:p>
            <a:r>
              <a:rPr lang="es-ES_tradnl" sz="2267" dirty="0"/>
              <a:t>Entrenamiento</a:t>
            </a:r>
          </a:p>
          <a:p>
            <a:r>
              <a:rPr lang="es-ES_tradnl" sz="2267" dirty="0"/>
              <a:t>Repasar revisiones anteriores</a:t>
            </a:r>
            <a:endParaRPr lang="es-AR" sz="2267" dirty="0"/>
          </a:p>
          <a:p>
            <a:pPr marL="0" indent="0">
              <a:buNone/>
            </a:pPr>
            <a:endParaRPr lang="es-AR" sz="2133" dirty="0"/>
          </a:p>
          <a:p>
            <a:pPr marL="0" indent="0">
              <a:buNone/>
            </a:pPr>
            <a:endParaRPr lang="es-AR" sz="2133" dirty="0"/>
          </a:p>
          <a:p>
            <a:pPr marL="0" indent="0">
              <a:buNone/>
            </a:pPr>
            <a:endParaRPr lang="es-AR" sz="2133" dirty="0"/>
          </a:p>
          <a:p>
            <a:pPr marL="0" indent="0">
              <a:buNone/>
            </a:pPr>
            <a:endParaRPr lang="es-AR" sz="2133" dirty="0"/>
          </a:p>
          <a:p>
            <a:pPr marL="0" indent="0">
              <a:buNone/>
            </a:pPr>
            <a:endParaRPr lang="es-AR" sz="2133" dirty="0"/>
          </a:p>
          <a:p>
            <a:pPr marL="0" indent="0">
              <a:buNone/>
            </a:pPr>
            <a:endParaRPr lang="es-AR" sz="2067" dirty="0"/>
          </a:p>
          <a:p>
            <a:pPr lvl="8"/>
            <a:endParaRPr lang="es-AR" sz="2133" dirty="0"/>
          </a:p>
          <a:p>
            <a:pPr lvl="8"/>
            <a:endParaRPr lang="es-AR" sz="2133" dirty="0"/>
          </a:p>
          <a:p>
            <a:pPr lvl="8"/>
            <a:endParaRPr lang="es-AR" sz="2133" dirty="0"/>
          </a:p>
          <a:p>
            <a:pPr marL="3657509" lvl="8"/>
            <a:endParaRPr lang="es-AR" sz="2133" dirty="0"/>
          </a:p>
        </p:txBody>
      </p:sp>
      <p:sp>
        <p:nvSpPr>
          <p:cNvPr id="5" name="Título 4"/>
          <p:cNvSpPr>
            <a:spLocks noGrp="1"/>
          </p:cNvSpPr>
          <p:nvPr>
            <p:ph type="ctrTitle"/>
          </p:nvPr>
        </p:nvSpPr>
        <p:spPr>
          <a:xfrm>
            <a:off x="914400" y="980728"/>
            <a:ext cx="10363200" cy="476156"/>
          </a:xfrm>
        </p:spPr>
        <p:txBody>
          <a:bodyPr/>
          <a:lstStyle/>
          <a:p>
            <a:r>
              <a:rPr lang="es-AR" dirty="0"/>
              <a:t>Puntos Clave</a:t>
            </a:r>
          </a:p>
        </p:txBody>
      </p:sp>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l="24728" r="18749"/>
          <a:stretch/>
        </p:blipFill>
        <p:spPr>
          <a:xfrm>
            <a:off x="10272464" y="3688282"/>
            <a:ext cx="1440160" cy="2809875"/>
          </a:xfrm>
          <a:prstGeom prst="rect">
            <a:avLst/>
          </a:prstGeom>
        </p:spPr>
      </p:pic>
    </p:spTree>
    <p:extLst>
      <p:ext uri="{BB962C8B-B14F-4D97-AF65-F5344CB8AC3E}">
        <p14:creationId xmlns:p14="http://schemas.microsoft.com/office/powerpoint/2010/main" val="425553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Ingeniería de Software: </a:t>
            </a:r>
            <a:r>
              <a:rPr lang="es-AR" dirty="0"/>
              <a:t>disciplinas</a:t>
            </a:r>
            <a:r>
              <a:rPr lang="en-US" dirty="0"/>
              <a:t> </a:t>
            </a:r>
            <a:r>
              <a:rPr lang="en-US" dirty="0" err="1"/>
              <a:t>principales</a:t>
            </a:r>
            <a:endParaRPr lang="es-AR"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464186985"/>
              </p:ext>
            </p:extLst>
          </p:nvPr>
        </p:nvGraphicFramePr>
        <p:xfrm>
          <a:off x="838200" y="1604798"/>
          <a:ext cx="10826419" cy="45716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p:cNvSpPr>
            <a:spLocks noGrp="1"/>
          </p:cNvSpPr>
          <p:nvPr>
            <p:ph type="sldNum" sz="quarter" idx="12"/>
          </p:nvPr>
        </p:nvSpPr>
        <p:spPr/>
        <p:txBody>
          <a:bodyPr/>
          <a:lstStyle/>
          <a:p>
            <a:endParaRPr lang="es-AR" dirty="0"/>
          </a:p>
        </p:txBody>
      </p:sp>
    </p:spTree>
    <p:extLst>
      <p:ext uri="{BB962C8B-B14F-4D97-AF65-F5344CB8AC3E}">
        <p14:creationId xmlns:p14="http://schemas.microsoft.com/office/powerpoint/2010/main" val="102889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623392" y="1268760"/>
            <a:ext cx="11379200" cy="1341967"/>
          </a:xfrm>
        </p:spPr>
        <p:txBody>
          <a:bodyPr/>
          <a:lstStyle/>
          <a:p>
            <a:pPr eaLnBrk="1" hangingPunct="1"/>
            <a:r>
              <a:rPr lang="es-ES_tradnl" altLang="es-AR" sz="8000" dirty="0"/>
              <a:t>Pruebas de Software</a:t>
            </a:r>
            <a:endParaRPr lang="es-ES_tradnl" altLang="es-AR"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9736" y="3068960"/>
            <a:ext cx="4490385" cy="3290664"/>
          </a:xfrm>
          <a:prstGeom prst="rect">
            <a:avLst/>
          </a:prstGeom>
        </p:spPr>
      </p:pic>
    </p:spTree>
    <p:extLst>
      <p:ext uri="{BB962C8B-B14F-4D97-AF65-F5344CB8AC3E}">
        <p14:creationId xmlns:p14="http://schemas.microsoft.com/office/powerpoint/2010/main" val="11209562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type="body" idx="1"/>
          </p:nvPr>
        </p:nvSpPr>
        <p:spPr>
          <a:xfrm>
            <a:off x="1147454" y="1772816"/>
            <a:ext cx="10363200" cy="4114800"/>
          </a:xfrm>
        </p:spPr>
        <p:txBody>
          <a:bodyPr>
            <a:normAutofit/>
          </a:bodyPr>
          <a:lstStyle/>
          <a:p>
            <a:pPr marL="731502" lvl="1" eaLnBrk="1" fontAlgn="auto" hangingPunct="1">
              <a:spcBef>
                <a:spcPts val="493"/>
              </a:spcBef>
              <a:spcAft>
                <a:spcPts val="0"/>
              </a:spcAft>
              <a:buNone/>
              <a:defRPr/>
            </a:pPr>
            <a:endParaRPr lang="es-AR" sz="2800" dirty="0">
              <a:solidFill>
                <a:schemeClr val="tx2"/>
              </a:solidFill>
              <a:effectLst>
                <a:outerShdw blurRad="38100" dist="38100" dir="2700000" algn="tl">
                  <a:srgbClr val="000000"/>
                </a:outerShdw>
              </a:effectLst>
            </a:endParaRPr>
          </a:p>
          <a:p>
            <a:pPr marL="731502" lvl="1" eaLnBrk="1" fontAlgn="auto" hangingPunct="1">
              <a:spcBef>
                <a:spcPts val="493"/>
              </a:spcBef>
              <a:spcAft>
                <a:spcPts val="0"/>
              </a:spcAft>
              <a:buFont typeface="Wingdings 2"/>
              <a:buChar char=""/>
              <a:defRPr/>
            </a:pPr>
            <a:r>
              <a:rPr lang="es-AR" sz="2800" dirty="0">
                <a:latin typeface="Humanst521 BT" pitchFamily="34" charset="0"/>
              </a:rPr>
              <a:t>Proceso </a:t>
            </a:r>
            <a:r>
              <a:rPr lang="es-AR" sz="2800" dirty="0">
                <a:solidFill>
                  <a:schemeClr val="accent1">
                    <a:lumMod val="75000"/>
                  </a:schemeClr>
                </a:solidFill>
                <a:effectLst>
                  <a:outerShdw blurRad="38100" dist="38100" dir="2700000" algn="tl">
                    <a:srgbClr val="000000"/>
                  </a:outerShdw>
                </a:effectLst>
              </a:rPr>
              <a:t>DESTRUCTIVO</a:t>
            </a:r>
            <a:r>
              <a:rPr lang="es-AR" sz="2800" dirty="0">
                <a:latin typeface="Humanst521 BT" pitchFamily="34" charset="0"/>
              </a:rPr>
              <a:t> de tratar de encontrar defectos (cuya presencia se asume!) en el código.</a:t>
            </a:r>
          </a:p>
          <a:p>
            <a:pPr marL="731502" lvl="1" eaLnBrk="1" fontAlgn="auto" hangingPunct="1">
              <a:spcBef>
                <a:spcPts val="493"/>
              </a:spcBef>
              <a:spcAft>
                <a:spcPts val="0"/>
              </a:spcAft>
              <a:buFont typeface="Wingdings 2"/>
              <a:buChar char=""/>
              <a:defRPr/>
            </a:pPr>
            <a:r>
              <a:rPr lang="es-AR" sz="2800" dirty="0">
                <a:latin typeface="Humanst521 BT" pitchFamily="34" charset="0"/>
              </a:rPr>
              <a:t>Se debe ir con una actitud </a:t>
            </a:r>
            <a:r>
              <a:rPr lang="es-AR" sz="2800" dirty="0">
                <a:solidFill>
                  <a:schemeClr val="accent1">
                    <a:lumMod val="75000"/>
                  </a:schemeClr>
                </a:solidFill>
                <a:latin typeface="Humanst521 BT" pitchFamily="34" charset="0"/>
              </a:rPr>
              <a:t>negativa</a:t>
            </a:r>
            <a:r>
              <a:rPr lang="es-AR" sz="2800" dirty="0">
                <a:latin typeface="Humanst521 BT" pitchFamily="34" charset="0"/>
              </a:rPr>
              <a:t> para demostrar que algo es incorrecto</a:t>
            </a:r>
          </a:p>
          <a:p>
            <a:pPr marL="731502" lvl="1" eaLnBrk="1" fontAlgn="auto" hangingPunct="1">
              <a:spcBef>
                <a:spcPts val="493"/>
              </a:spcBef>
              <a:spcAft>
                <a:spcPts val="0"/>
              </a:spcAft>
              <a:buNone/>
              <a:defRPr/>
            </a:pPr>
            <a:endParaRPr lang="es-AR" sz="2800" dirty="0">
              <a:latin typeface="Humanst521 BT" pitchFamily="34" charset="0"/>
            </a:endParaRPr>
          </a:p>
        </p:txBody>
      </p:sp>
      <p:sp>
        <p:nvSpPr>
          <p:cNvPr id="19459" name="Rectangle 5"/>
          <p:cNvSpPr>
            <a:spLocks noGrp="1" noChangeArrowheads="1"/>
          </p:cNvSpPr>
          <p:nvPr>
            <p:ph type="title"/>
          </p:nvPr>
        </p:nvSpPr>
        <p:spPr>
          <a:xfrm>
            <a:off x="1133400" y="1052736"/>
            <a:ext cx="10363200" cy="476156"/>
          </a:xfrm>
          <a:noFill/>
        </p:spPr>
        <p:txBody>
          <a:bodyPr>
            <a:noAutofit/>
          </a:bodyPr>
          <a:lstStyle/>
          <a:p>
            <a:pPr eaLnBrk="1" hangingPunct="1"/>
            <a:r>
              <a:rPr lang="es-AR" altLang="es-AR" sz="3600" dirty="0"/>
              <a:t>Definición de Prueba de software</a:t>
            </a:r>
          </a:p>
        </p:txBody>
      </p:sp>
      <p:sp>
        <p:nvSpPr>
          <p:cNvPr id="19460" name="2 Marcador de número de diapositiva"/>
          <p:cNvSpPr>
            <a:spLocks noGrp="1"/>
          </p:cNvSpPr>
          <p:nvPr>
            <p:ph type="sldNum" sz="quarter" idx="12"/>
          </p:nvPr>
        </p:nvSpPr>
        <p:spPr bwMode="auto">
          <a:xfrm>
            <a:off x="194733" y="6208184"/>
            <a:ext cx="609600" cy="457200"/>
          </a:xfrm>
          <a:extLst>
            <a:ext uri="{91240B29-F687-4F45-9708-019B960494DF}">
              <a14:hiddenLine xmlns:a14="http://schemas.microsoft.com/office/drawing/2010/main" w="9525">
                <a:solidFill>
                  <a:srgbClr val="000000"/>
                </a:solidFill>
                <a:round/>
                <a:headEnd/>
                <a:tailEnd/>
              </a14:hiddenLine>
            </a:ext>
          </a:extLst>
        </p:spPr>
        <p:txBody>
          <a:bodyPr/>
          <a:lstStyle>
            <a:lvl1pPr algn="ctr">
              <a:defRPr sz="3200">
                <a:solidFill>
                  <a:schemeClr val="tx1"/>
                </a:solidFill>
                <a:latin typeface="Arial" panose="020B0604020202020204" pitchFamily="34" charset="0"/>
              </a:defRPr>
            </a:lvl1pPr>
            <a:lvl2pPr marL="990575" indent="-380990" algn="ctr">
              <a:defRPr sz="3200">
                <a:solidFill>
                  <a:schemeClr val="tx1"/>
                </a:solidFill>
                <a:latin typeface="Arial" panose="020B0604020202020204" pitchFamily="34" charset="0"/>
              </a:defRPr>
            </a:lvl2pPr>
            <a:lvl3pPr marL="1523962" indent="-304792" algn="ctr">
              <a:defRPr sz="3200">
                <a:solidFill>
                  <a:schemeClr val="tx1"/>
                </a:solidFill>
                <a:latin typeface="Arial" panose="020B0604020202020204" pitchFamily="34" charset="0"/>
              </a:defRPr>
            </a:lvl3pPr>
            <a:lvl4pPr marL="2133547" indent="-304792" algn="ctr">
              <a:defRPr sz="3200">
                <a:solidFill>
                  <a:schemeClr val="tx1"/>
                </a:solidFill>
                <a:latin typeface="Arial" panose="020B0604020202020204" pitchFamily="34" charset="0"/>
              </a:defRPr>
            </a:lvl4pPr>
            <a:lvl5pPr marL="2743131" indent="-304792" algn="ctr">
              <a:defRPr sz="3200">
                <a:solidFill>
                  <a:schemeClr val="tx1"/>
                </a:solidFill>
                <a:latin typeface="Arial" panose="020B0604020202020204" pitchFamily="34" charset="0"/>
              </a:defRPr>
            </a:lvl5pPr>
            <a:lvl6pPr marL="3352716" indent="-304792" algn="ctr" eaLnBrk="0" fontAlgn="base" hangingPunct="0">
              <a:spcBef>
                <a:spcPct val="0"/>
              </a:spcBef>
              <a:spcAft>
                <a:spcPct val="0"/>
              </a:spcAft>
              <a:defRPr sz="3200">
                <a:solidFill>
                  <a:schemeClr val="tx1"/>
                </a:solidFill>
                <a:latin typeface="Arial" panose="020B0604020202020204" pitchFamily="34" charset="0"/>
              </a:defRPr>
            </a:lvl6pPr>
            <a:lvl7pPr marL="3962301" indent="-304792" algn="ctr" eaLnBrk="0" fontAlgn="base" hangingPunct="0">
              <a:spcBef>
                <a:spcPct val="0"/>
              </a:spcBef>
              <a:spcAft>
                <a:spcPct val="0"/>
              </a:spcAft>
              <a:defRPr sz="3200">
                <a:solidFill>
                  <a:schemeClr val="tx1"/>
                </a:solidFill>
                <a:latin typeface="Arial" panose="020B0604020202020204" pitchFamily="34" charset="0"/>
              </a:defRPr>
            </a:lvl7pPr>
            <a:lvl8pPr marL="4571886" indent="-304792" algn="ctr" eaLnBrk="0" fontAlgn="base" hangingPunct="0">
              <a:spcBef>
                <a:spcPct val="0"/>
              </a:spcBef>
              <a:spcAft>
                <a:spcPct val="0"/>
              </a:spcAft>
              <a:defRPr sz="3200">
                <a:solidFill>
                  <a:schemeClr val="tx1"/>
                </a:solidFill>
                <a:latin typeface="Arial" panose="020B0604020202020204" pitchFamily="34" charset="0"/>
              </a:defRPr>
            </a:lvl8pPr>
            <a:lvl9pPr marL="5181470" indent="-304792" algn="ctr" eaLnBrk="0" fontAlgn="base" hangingPunct="0">
              <a:spcBef>
                <a:spcPct val="0"/>
              </a:spcBef>
              <a:spcAft>
                <a:spcPct val="0"/>
              </a:spcAft>
              <a:defRPr sz="3200">
                <a:solidFill>
                  <a:schemeClr val="tx1"/>
                </a:solidFill>
                <a:latin typeface="Arial" panose="020B0604020202020204" pitchFamily="34" charset="0"/>
              </a:defRPr>
            </a:lvl9pPr>
          </a:lstStyle>
          <a:p>
            <a:fld id="{AEACAC8D-9CAD-48B3-84B9-C8D1ED70507E}" type="slidenum">
              <a:rPr lang="es-ES" altLang="es-AR" sz="1867">
                <a:solidFill>
                  <a:srgbClr val="FFFFFF"/>
                </a:solidFill>
                <a:latin typeface="Franklin Gothic Book" panose="020B0503020102020204" pitchFamily="34" charset="0"/>
              </a:rPr>
              <a:pPr/>
              <a:t>91</a:t>
            </a:fld>
            <a:endParaRPr lang="es-ES" altLang="es-AR" sz="1867">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8775288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9" name="Rectangle 3"/>
          <p:cNvSpPr>
            <a:spLocks noGrp="1" noChangeArrowheads="1"/>
          </p:cNvSpPr>
          <p:nvPr>
            <p:ph type="body" idx="1"/>
          </p:nvPr>
        </p:nvSpPr>
        <p:spPr>
          <a:xfrm>
            <a:off x="767408" y="2204864"/>
            <a:ext cx="11017224" cy="4114800"/>
          </a:xfrm>
        </p:spPr>
        <p:txBody>
          <a:bodyPr>
            <a:normAutofit/>
          </a:bodyPr>
          <a:lstStyle/>
          <a:p>
            <a:pPr marL="1303002" lvl="1" indent="-571500" eaLnBrk="1" fontAlgn="auto" hangingPunct="1">
              <a:spcBef>
                <a:spcPts val="493"/>
              </a:spcBef>
              <a:spcAft>
                <a:spcPts val="0"/>
              </a:spcAft>
              <a:buFont typeface="Wingdings" panose="05000000000000000000" pitchFamily="2" charset="2"/>
              <a:buChar char="§"/>
              <a:defRPr/>
            </a:pPr>
            <a:r>
              <a:rPr lang="es-AR" sz="4000" dirty="0">
                <a:latin typeface="Humanst521 BT" pitchFamily="34" charset="0"/>
              </a:rPr>
              <a:t>Es aquel que encuentra defectos, no lo opuesto.</a:t>
            </a:r>
          </a:p>
          <a:p>
            <a:pPr marL="1303002" lvl="1" indent="-571500" eaLnBrk="1" fontAlgn="auto" hangingPunct="1">
              <a:spcBef>
                <a:spcPts val="493"/>
              </a:spcBef>
              <a:spcAft>
                <a:spcPts val="0"/>
              </a:spcAft>
              <a:buFont typeface="Wingdings" panose="05000000000000000000" pitchFamily="2" charset="2"/>
              <a:buChar char="§"/>
              <a:defRPr/>
            </a:pPr>
            <a:r>
              <a:rPr lang="es-AR" sz="4000" dirty="0">
                <a:latin typeface="Humanst521 BT" pitchFamily="34" charset="0"/>
              </a:rPr>
              <a:t>Por lo tanto, el desarrollo exitoso, puede llevar a Testing no exitoso (no encuentra defectos).</a:t>
            </a:r>
          </a:p>
        </p:txBody>
      </p:sp>
      <p:sp>
        <p:nvSpPr>
          <p:cNvPr id="21508" name="2 Marcador de número de diapositiva"/>
          <p:cNvSpPr>
            <a:spLocks noGrp="1"/>
          </p:cNvSpPr>
          <p:nvPr>
            <p:ph type="sldNum" sz="quarter" idx="12"/>
          </p:nvPr>
        </p:nvSpPr>
        <p:spPr bwMode="auto">
          <a:xfrm>
            <a:off x="194733" y="6208184"/>
            <a:ext cx="609600" cy="457200"/>
          </a:xfrm>
          <a:extLst>
            <a:ext uri="{91240B29-F687-4F45-9708-019B960494DF}">
              <a14:hiddenLine xmlns:a14="http://schemas.microsoft.com/office/drawing/2010/main" w="9525">
                <a:solidFill>
                  <a:srgbClr val="000000"/>
                </a:solidFill>
                <a:round/>
                <a:headEnd/>
                <a:tailEnd/>
              </a14:hiddenLine>
            </a:ext>
          </a:extLst>
        </p:spPr>
        <p:txBody>
          <a:bodyPr/>
          <a:lstStyle>
            <a:lvl1pPr algn="ctr">
              <a:defRPr sz="3200">
                <a:solidFill>
                  <a:schemeClr val="tx1"/>
                </a:solidFill>
                <a:latin typeface="Arial" panose="020B0604020202020204" pitchFamily="34" charset="0"/>
              </a:defRPr>
            </a:lvl1pPr>
            <a:lvl2pPr marL="990575" indent="-380990" algn="ctr">
              <a:defRPr sz="3200">
                <a:solidFill>
                  <a:schemeClr val="tx1"/>
                </a:solidFill>
                <a:latin typeface="Arial" panose="020B0604020202020204" pitchFamily="34" charset="0"/>
              </a:defRPr>
            </a:lvl2pPr>
            <a:lvl3pPr marL="1523962" indent="-304792" algn="ctr">
              <a:defRPr sz="3200">
                <a:solidFill>
                  <a:schemeClr val="tx1"/>
                </a:solidFill>
                <a:latin typeface="Arial" panose="020B0604020202020204" pitchFamily="34" charset="0"/>
              </a:defRPr>
            </a:lvl3pPr>
            <a:lvl4pPr marL="2133547" indent="-304792" algn="ctr">
              <a:defRPr sz="3200">
                <a:solidFill>
                  <a:schemeClr val="tx1"/>
                </a:solidFill>
                <a:latin typeface="Arial" panose="020B0604020202020204" pitchFamily="34" charset="0"/>
              </a:defRPr>
            </a:lvl4pPr>
            <a:lvl5pPr marL="2743131" indent="-304792" algn="ctr">
              <a:defRPr sz="3200">
                <a:solidFill>
                  <a:schemeClr val="tx1"/>
                </a:solidFill>
                <a:latin typeface="Arial" panose="020B0604020202020204" pitchFamily="34" charset="0"/>
              </a:defRPr>
            </a:lvl5pPr>
            <a:lvl6pPr marL="3352716" indent="-304792" algn="ctr" eaLnBrk="0" fontAlgn="base" hangingPunct="0">
              <a:spcBef>
                <a:spcPct val="0"/>
              </a:spcBef>
              <a:spcAft>
                <a:spcPct val="0"/>
              </a:spcAft>
              <a:defRPr sz="3200">
                <a:solidFill>
                  <a:schemeClr val="tx1"/>
                </a:solidFill>
                <a:latin typeface="Arial" panose="020B0604020202020204" pitchFamily="34" charset="0"/>
              </a:defRPr>
            </a:lvl6pPr>
            <a:lvl7pPr marL="3962301" indent="-304792" algn="ctr" eaLnBrk="0" fontAlgn="base" hangingPunct="0">
              <a:spcBef>
                <a:spcPct val="0"/>
              </a:spcBef>
              <a:spcAft>
                <a:spcPct val="0"/>
              </a:spcAft>
              <a:defRPr sz="3200">
                <a:solidFill>
                  <a:schemeClr val="tx1"/>
                </a:solidFill>
                <a:latin typeface="Arial" panose="020B0604020202020204" pitchFamily="34" charset="0"/>
              </a:defRPr>
            </a:lvl7pPr>
            <a:lvl8pPr marL="4571886" indent="-304792" algn="ctr" eaLnBrk="0" fontAlgn="base" hangingPunct="0">
              <a:spcBef>
                <a:spcPct val="0"/>
              </a:spcBef>
              <a:spcAft>
                <a:spcPct val="0"/>
              </a:spcAft>
              <a:defRPr sz="3200">
                <a:solidFill>
                  <a:schemeClr val="tx1"/>
                </a:solidFill>
                <a:latin typeface="Arial" panose="020B0604020202020204" pitchFamily="34" charset="0"/>
              </a:defRPr>
            </a:lvl8pPr>
            <a:lvl9pPr marL="5181470" indent="-304792" algn="ctr" eaLnBrk="0" fontAlgn="base" hangingPunct="0">
              <a:spcBef>
                <a:spcPct val="0"/>
              </a:spcBef>
              <a:spcAft>
                <a:spcPct val="0"/>
              </a:spcAft>
              <a:defRPr sz="3200">
                <a:solidFill>
                  <a:schemeClr val="tx1"/>
                </a:solidFill>
                <a:latin typeface="Arial" panose="020B0604020202020204" pitchFamily="34" charset="0"/>
              </a:defRPr>
            </a:lvl9pPr>
          </a:lstStyle>
          <a:p>
            <a:fld id="{6CCF4AAA-9EB7-47AD-9BFC-08D8BBE186A6}" type="slidenum">
              <a:rPr lang="es-ES" altLang="es-AR" sz="1867">
                <a:solidFill>
                  <a:srgbClr val="FFFFFF"/>
                </a:solidFill>
                <a:latin typeface="Franklin Gothic Book" panose="020B0503020102020204" pitchFamily="34" charset="0"/>
              </a:rPr>
              <a:pPr/>
              <a:t>92</a:t>
            </a:fld>
            <a:endParaRPr lang="es-ES" altLang="es-AR" sz="1867">
              <a:solidFill>
                <a:srgbClr val="FFFFFF"/>
              </a:solidFill>
              <a:latin typeface="Franklin Gothic Book" panose="020B0503020102020204" pitchFamily="34" charset="0"/>
            </a:endParaRPr>
          </a:p>
        </p:txBody>
      </p:sp>
      <p:sp>
        <p:nvSpPr>
          <p:cNvPr id="3" name="Título 2"/>
          <p:cNvSpPr>
            <a:spLocks noGrp="1"/>
          </p:cNvSpPr>
          <p:nvPr>
            <p:ph type="ctrTitle"/>
          </p:nvPr>
        </p:nvSpPr>
        <p:spPr>
          <a:xfrm>
            <a:off x="911424" y="1052736"/>
            <a:ext cx="10363200" cy="476156"/>
          </a:xfrm>
        </p:spPr>
        <p:txBody>
          <a:bodyPr>
            <a:noAutofit/>
          </a:bodyPr>
          <a:lstStyle/>
          <a:p>
            <a:r>
              <a:rPr lang="es-AR" sz="4000" dirty="0"/>
              <a:t>Testing exitoso…</a:t>
            </a:r>
          </a:p>
        </p:txBody>
      </p:sp>
    </p:spTree>
    <p:extLst>
      <p:ext uri="{BB962C8B-B14F-4D97-AF65-F5344CB8AC3E}">
        <p14:creationId xmlns:p14="http://schemas.microsoft.com/office/powerpoint/2010/main" val="22171712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2"/>
          </p:nvPr>
        </p:nvSpPr>
        <p:spPr>
          <a:xfrm>
            <a:off x="551384" y="1793364"/>
            <a:ext cx="11540280" cy="4371940"/>
          </a:xfrm>
        </p:spPr>
        <p:txBody>
          <a:bodyPr>
            <a:normAutofit/>
          </a:bodyPr>
          <a:lstStyle/>
          <a:p>
            <a:pPr lvl="0"/>
            <a:r>
              <a:rPr lang="es-AR" dirty="0"/>
              <a:t>Un programador debería evitar probar su propio código.</a:t>
            </a:r>
          </a:p>
          <a:p>
            <a:pPr lvl="0"/>
            <a:r>
              <a:rPr lang="es-AR" dirty="0"/>
              <a:t>Una unidad de programación no debería probar sus propios desarrollos.</a:t>
            </a:r>
          </a:p>
          <a:p>
            <a:pPr lvl="0"/>
            <a:r>
              <a:rPr lang="es-AR" dirty="0"/>
              <a:t>Examinar el software para probar que no hace lo que se supone que debería hacer.</a:t>
            </a:r>
          </a:p>
          <a:p>
            <a:pPr lvl="0"/>
            <a:r>
              <a:rPr lang="es-AR" dirty="0"/>
              <a:t>Examinar el software para detectar que hace lo que no se supone que debería hacer. </a:t>
            </a:r>
          </a:p>
          <a:p>
            <a:pPr lvl="0"/>
            <a:r>
              <a:rPr lang="es-AR" dirty="0"/>
              <a:t>No planificar el esfuerzo de testing sobre la suposición de que no se van a encontrar defectos.</a:t>
            </a:r>
          </a:p>
          <a:p>
            <a:pPr lvl="0"/>
            <a:r>
              <a:rPr lang="es-AR" dirty="0"/>
              <a:t>El testing es una tarea extremadamente creativa e intelectualmente desafiante.</a:t>
            </a:r>
          </a:p>
          <a:p>
            <a:pPr lvl="0"/>
            <a:r>
              <a:rPr lang="es-AR" dirty="0"/>
              <a:t>Testing temprano, lo más temprano posible.</a:t>
            </a:r>
            <a:endParaRPr lang="es-AR" dirty="0"/>
          </a:p>
          <a:p>
            <a:pPr lvl="0"/>
            <a:r>
              <a:rPr lang="es-AR" dirty="0"/>
              <a:t>La paradoja del pesticida</a:t>
            </a:r>
          </a:p>
          <a:p>
            <a:pPr lvl="0"/>
            <a:r>
              <a:rPr lang="es-AR" dirty="0"/>
              <a:t>El testing es dependiente del contexto:</a:t>
            </a:r>
          </a:p>
          <a:p>
            <a:pPr lvl="0"/>
            <a:r>
              <a:rPr lang="es-AR" dirty="0"/>
              <a:t>Falacia sobre la ausencia de errores: que no encontremos errores no significa que no estén ahí.</a:t>
            </a:r>
          </a:p>
          <a:p>
            <a:endParaRPr lang="es-AR" dirty="0"/>
          </a:p>
        </p:txBody>
      </p:sp>
      <p:sp>
        <p:nvSpPr>
          <p:cNvPr id="23554" name="Rectangle 2"/>
          <p:cNvSpPr>
            <a:spLocks noGrp="1" noChangeArrowheads="1"/>
          </p:cNvSpPr>
          <p:nvPr>
            <p:ph type="title"/>
          </p:nvPr>
        </p:nvSpPr>
        <p:spPr>
          <a:xfrm>
            <a:off x="91664" y="1125905"/>
            <a:ext cx="12000000" cy="430887"/>
          </a:xfrm>
        </p:spPr>
        <p:txBody>
          <a:bodyPr/>
          <a:lstStyle/>
          <a:p>
            <a:pPr eaLnBrk="1" hangingPunct="1"/>
            <a:r>
              <a:rPr lang="es-AR" altLang="es-AR" dirty="0"/>
              <a:t>Principios del Testing</a:t>
            </a:r>
          </a:p>
        </p:txBody>
      </p:sp>
      <p:sp>
        <p:nvSpPr>
          <p:cNvPr id="23556" name="2 Marcador de número de diapositiva"/>
          <p:cNvSpPr>
            <a:spLocks noGrp="1"/>
          </p:cNvSpPr>
          <p:nvPr>
            <p:ph type="sldNum" sz="quarter" idx="12"/>
          </p:nvPr>
        </p:nvSpPr>
        <p:spPr bwMode="auto">
          <a:xfrm>
            <a:off x="0" y="6208713"/>
            <a:ext cx="609600" cy="457200"/>
          </a:xfrm>
          <a:extLst>
            <a:ext uri="{91240B29-F687-4F45-9708-019B960494DF}">
              <a14:hiddenLine xmlns:a14="http://schemas.microsoft.com/office/drawing/2010/main" w="9525">
                <a:solidFill>
                  <a:srgbClr val="000000"/>
                </a:solidFill>
                <a:round/>
                <a:headEnd/>
                <a:tailEnd/>
              </a14:hiddenLine>
            </a:ext>
          </a:extLst>
        </p:spPr>
        <p:txBody>
          <a:bodyPr/>
          <a:lstStyle>
            <a:lvl1pPr algn="ctr">
              <a:defRPr sz="3200">
                <a:solidFill>
                  <a:schemeClr val="tx1"/>
                </a:solidFill>
                <a:latin typeface="Arial" panose="020B0604020202020204" pitchFamily="34" charset="0"/>
              </a:defRPr>
            </a:lvl1pPr>
            <a:lvl2pPr marL="990575" indent="-380990" algn="ctr">
              <a:defRPr sz="3200">
                <a:solidFill>
                  <a:schemeClr val="tx1"/>
                </a:solidFill>
                <a:latin typeface="Arial" panose="020B0604020202020204" pitchFamily="34" charset="0"/>
              </a:defRPr>
            </a:lvl2pPr>
            <a:lvl3pPr marL="1523962" indent="-304792" algn="ctr">
              <a:defRPr sz="3200">
                <a:solidFill>
                  <a:schemeClr val="tx1"/>
                </a:solidFill>
                <a:latin typeface="Arial" panose="020B0604020202020204" pitchFamily="34" charset="0"/>
              </a:defRPr>
            </a:lvl3pPr>
            <a:lvl4pPr marL="2133547" indent="-304792" algn="ctr">
              <a:defRPr sz="3200">
                <a:solidFill>
                  <a:schemeClr val="tx1"/>
                </a:solidFill>
                <a:latin typeface="Arial" panose="020B0604020202020204" pitchFamily="34" charset="0"/>
              </a:defRPr>
            </a:lvl4pPr>
            <a:lvl5pPr marL="2743131" indent="-304792" algn="ctr">
              <a:defRPr sz="3200">
                <a:solidFill>
                  <a:schemeClr val="tx1"/>
                </a:solidFill>
                <a:latin typeface="Arial" panose="020B0604020202020204" pitchFamily="34" charset="0"/>
              </a:defRPr>
            </a:lvl5pPr>
            <a:lvl6pPr marL="3352716" indent="-304792" algn="ctr" eaLnBrk="0" fontAlgn="base" hangingPunct="0">
              <a:spcBef>
                <a:spcPct val="0"/>
              </a:spcBef>
              <a:spcAft>
                <a:spcPct val="0"/>
              </a:spcAft>
              <a:defRPr sz="3200">
                <a:solidFill>
                  <a:schemeClr val="tx1"/>
                </a:solidFill>
                <a:latin typeface="Arial" panose="020B0604020202020204" pitchFamily="34" charset="0"/>
              </a:defRPr>
            </a:lvl6pPr>
            <a:lvl7pPr marL="3962301" indent="-304792" algn="ctr" eaLnBrk="0" fontAlgn="base" hangingPunct="0">
              <a:spcBef>
                <a:spcPct val="0"/>
              </a:spcBef>
              <a:spcAft>
                <a:spcPct val="0"/>
              </a:spcAft>
              <a:defRPr sz="3200">
                <a:solidFill>
                  <a:schemeClr val="tx1"/>
                </a:solidFill>
                <a:latin typeface="Arial" panose="020B0604020202020204" pitchFamily="34" charset="0"/>
              </a:defRPr>
            </a:lvl7pPr>
            <a:lvl8pPr marL="4571886" indent="-304792" algn="ctr" eaLnBrk="0" fontAlgn="base" hangingPunct="0">
              <a:spcBef>
                <a:spcPct val="0"/>
              </a:spcBef>
              <a:spcAft>
                <a:spcPct val="0"/>
              </a:spcAft>
              <a:defRPr sz="3200">
                <a:solidFill>
                  <a:schemeClr val="tx1"/>
                </a:solidFill>
                <a:latin typeface="Arial" panose="020B0604020202020204" pitchFamily="34" charset="0"/>
              </a:defRPr>
            </a:lvl8pPr>
            <a:lvl9pPr marL="5181470" indent="-304792" algn="ctr" eaLnBrk="0" fontAlgn="base" hangingPunct="0">
              <a:spcBef>
                <a:spcPct val="0"/>
              </a:spcBef>
              <a:spcAft>
                <a:spcPct val="0"/>
              </a:spcAft>
              <a:defRPr sz="3200">
                <a:solidFill>
                  <a:schemeClr val="tx1"/>
                </a:solidFill>
                <a:latin typeface="Arial" panose="020B0604020202020204" pitchFamily="34" charset="0"/>
              </a:defRPr>
            </a:lvl9pPr>
          </a:lstStyle>
          <a:p>
            <a:fld id="{E204313B-756D-45D5-A457-E88D85031D09}" type="slidenum">
              <a:rPr lang="es-ES" altLang="es-AR" sz="1867">
                <a:solidFill>
                  <a:srgbClr val="FFFFFF"/>
                </a:solidFill>
                <a:latin typeface="Franklin Gothic Book" panose="020B0503020102020204" pitchFamily="34" charset="0"/>
              </a:rPr>
              <a:pPr/>
              <a:t>93</a:t>
            </a:fld>
            <a:endParaRPr lang="es-ES" altLang="es-AR" sz="1867">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29835011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AR" sz="4533" b="1" dirty="0"/>
              <a:t>Tipos de Pruebas</a:t>
            </a:r>
          </a:p>
        </p:txBody>
      </p:sp>
      <p:sp>
        <p:nvSpPr>
          <p:cNvPr id="8" name="Content Placeholder 7"/>
          <p:cNvSpPr>
            <a:spLocks noGrp="1"/>
          </p:cNvSpPr>
          <p:nvPr>
            <p:ph idx="1"/>
          </p:nvPr>
        </p:nvSpPr>
        <p:spPr/>
        <p:txBody>
          <a:bodyPr>
            <a:noAutofit/>
          </a:bodyPr>
          <a:lstStyle/>
          <a:p>
            <a:r>
              <a:rPr lang="es-AR" sz="4000" dirty="0" err="1"/>
              <a:t>Testing</a:t>
            </a:r>
            <a:r>
              <a:rPr lang="es-AR" sz="4000" dirty="0"/>
              <a:t> Funcional</a:t>
            </a:r>
          </a:p>
          <a:p>
            <a:pPr lvl="1"/>
            <a:r>
              <a:rPr lang="es-AR" sz="3200" dirty="0"/>
              <a:t> Las pruebas se basan en funciones y características (descripta en los documentos o entendidas por los analistas de prueba) y su interoperabilidad con sistemas específicos</a:t>
            </a:r>
          </a:p>
          <a:p>
            <a:pPr lvl="2"/>
            <a:r>
              <a:rPr lang="es-AR" sz="2000" dirty="0"/>
              <a:t>Basado en Requerimientos</a:t>
            </a:r>
          </a:p>
          <a:p>
            <a:pPr lvl="2"/>
            <a:r>
              <a:rPr lang="es-AR" sz="2000" dirty="0"/>
              <a:t>Basado en los procesos de negocio</a:t>
            </a:r>
          </a:p>
          <a:p>
            <a:pPr lvl="1"/>
            <a:endParaRPr lang="es-AR" sz="1600" dirty="0">
              <a:solidFill>
                <a:srgbClr val="FFFF00"/>
              </a:solidFill>
            </a:endParaRPr>
          </a:p>
        </p:txBody>
      </p:sp>
      <p:sp>
        <p:nvSpPr>
          <p:cNvPr id="3" name="Slide Number Placeholder 2"/>
          <p:cNvSpPr>
            <a:spLocks noGrp="1"/>
          </p:cNvSpPr>
          <p:nvPr>
            <p:ph type="sldNum" sz="quarter" idx="12"/>
          </p:nvPr>
        </p:nvSpPr>
        <p:spPr/>
        <p:txBody>
          <a:bodyPr/>
          <a:lstStyle/>
          <a:p>
            <a:pPr>
              <a:defRPr/>
            </a:pPr>
            <a:fld id="{705137B5-178B-4D4C-9FB5-2B04ED0AE6AA}" type="slidenum">
              <a:rPr lang="en-US" smtClean="0"/>
              <a:pPr>
                <a:defRPr/>
              </a:pPr>
              <a:t>94</a:t>
            </a:fld>
            <a:endParaRPr lang="en-US"/>
          </a:p>
        </p:txBody>
      </p:sp>
    </p:spTree>
    <p:extLst>
      <p:ext uri="{BB962C8B-B14F-4D97-AF65-F5344CB8AC3E}">
        <p14:creationId xmlns:p14="http://schemas.microsoft.com/office/powerpoint/2010/main" val="3497582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AR" sz="4533" b="1" dirty="0"/>
              <a:t>Tipos de Pruebas</a:t>
            </a:r>
          </a:p>
        </p:txBody>
      </p:sp>
      <p:sp>
        <p:nvSpPr>
          <p:cNvPr id="8" name="Content Placeholder 7"/>
          <p:cNvSpPr>
            <a:spLocks noGrp="1"/>
          </p:cNvSpPr>
          <p:nvPr>
            <p:ph idx="1"/>
          </p:nvPr>
        </p:nvSpPr>
        <p:spPr/>
        <p:txBody>
          <a:bodyPr>
            <a:noAutofit/>
          </a:bodyPr>
          <a:lstStyle/>
          <a:p>
            <a:r>
              <a:rPr lang="es-AR" sz="3200" dirty="0" err="1"/>
              <a:t>Testing</a:t>
            </a:r>
            <a:r>
              <a:rPr lang="es-AR" sz="3200" dirty="0"/>
              <a:t> No Funcional</a:t>
            </a:r>
          </a:p>
          <a:p>
            <a:pPr lvl="1"/>
            <a:r>
              <a:rPr lang="es-AR" dirty="0"/>
              <a:t> Es la prueba de “cómo” funciona el sistema</a:t>
            </a:r>
          </a:p>
          <a:p>
            <a:pPr lvl="1"/>
            <a:r>
              <a:rPr lang="es-AR" dirty="0"/>
              <a:t>NO HAY QUE OLVIDARLAS!!!! Los requerimientos no funcionales son tan importantes como los funcionales</a:t>
            </a:r>
          </a:p>
          <a:p>
            <a:pPr lvl="2"/>
            <a:r>
              <a:rPr lang="es-AR" sz="2400" dirty="0"/>
              <a:t>Performance </a:t>
            </a:r>
            <a:r>
              <a:rPr lang="es-AR" sz="2400" dirty="0" err="1"/>
              <a:t>Testing</a:t>
            </a:r>
            <a:endParaRPr lang="es-AR" sz="2400" dirty="0"/>
          </a:p>
          <a:p>
            <a:pPr lvl="2"/>
            <a:r>
              <a:rPr lang="es-AR" sz="2400" dirty="0"/>
              <a:t>Pruebas de Carga</a:t>
            </a:r>
          </a:p>
          <a:p>
            <a:pPr lvl="2"/>
            <a:r>
              <a:rPr lang="es-AR" sz="2400" dirty="0"/>
              <a:t>Pruebas de Stress</a:t>
            </a:r>
          </a:p>
          <a:p>
            <a:pPr lvl="2"/>
            <a:r>
              <a:rPr lang="es-AR" sz="2400" dirty="0"/>
              <a:t>Pruebas de usabilidad, </a:t>
            </a:r>
          </a:p>
          <a:p>
            <a:pPr lvl="2"/>
            <a:r>
              <a:rPr lang="es-AR" sz="2400" dirty="0"/>
              <a:t>Pruebas de mantenimiento</a:t>
            </a:r>
          </a:p>
          <a:p>
            <a:pPr lvl="2"/>
            <a:r>
              <a:rPr lang="es-AR" sz="2400" dirty="0"/>
              <a:t>Pruebas de fiabilidad </a:t>
            </a:r>
          </a:p>
          <a:p>
            <a:pPr lvl="2"/>
            <a:r>
              <a:rPr lang="es-AR" sz="2400" dirty="0"/>
              <a:t>Pruebas de portabilidad</a:t>
            </a:r>
          </a:p>
          <a:p>
            <a:pPr lvl="1"/>
            <a:endParaRPr lang="es-AR" dirty="0"/>
          </a:p>
        </p:txBody>
      </p:sp>
      <p:sp>
        <p:nvSpPr>
          <p:cNvPr id="3" name="Slide Number Placeholder 2"/>
          <p:cNvSpPr>
            <a:spLocks noGrp="1"/>
          </p:cNvSpPr>
          <p:nvPr>
            <p:ph type="sldNum" sz="quarter" idx="12"/>
          </p:nvPr>
        </p:nvSpPr>
        <p:spPr/>
        <p:txBody>
          <a:bodyPr/>
          <a:lstStyle/>
          <a:p>
            <a:pPr>
              <a:defRPr/>
            </a:pPr>
            <a:fld id="{705137B5-178B-4D4C-9FB5-2B04ED0AE6AA}" type="slidenum">
              <a:rPr lang="en-US" smtClean="0"/>
              <a:pPr>
                <a:defRPr/>
              </a:pPr>
              <a:t>95</a:t>
            </a:fld>
            <a:endParaRPr lang="en-US"/>
          </a:p>
        </p:txBody>
      </p:sp>
    </p:spTree>
    <p:extLst>
      <p:ext uri="{BB962C8B-B14F-4D97-AF65-F5344CB8AC3E}">
        <p14:creationId xmlns:p14="http://schemas.microsoft.com/office/powerpoint/2010/main" val="26677353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688" y="1268760"/>
            <a:ext cx="12000000" cy="430887"/>
          </a:xfrm>
        </p:spPr>
        <p:txBody>
          <a:bodyPr>
            <a:normAutofit fontScale="90000"/>
          </a:bodyPr>
          <a:lstStyle/>
          <a:p>
            <a:r>
              <a:rPr lang="es-AR" sz="4533" b="1" dirty="0"/>
              <a:t>Niveles de Prueba</a:t>
            </a:r>
          </a:p>
        </p:txBody>
      </p:sp>
      <p:sp>
        <p:nvSpPr>
          <p:cNvPr id="3" name="Slide Number Placeholder 2"/>
          <p:cNvSpPr>
            <a:spLocks noGrp="1"/>
          </p:cNvSpPr>
          <p:nvPr>
            <p:ph type="sldNum" sz="quarter" idx="12"/>
          </p:nvPr>
        </p:nvSpPr>
        <p:spPr/>
        <p:txBody>
          <a:bodyPr/>
          <a:lstStyle/>
          <a:p>
            <a:pPr>
              <a:defRPr/>
            </a:pPr>
            <a:fld id="{705137B5-178B-4D4C-9FB5-2B04ED0AE6AA}" type="slidenum">
              <a:rPr lang="en-US" smtClean="0"/>
              <a:pPr>
                <a:defRPr/>
              </a:pPr>
              <a:t>96</a:t>
            </a:fld>
            <a:endParaRPr lang="en-US"/>
          </a:p>
        </p:txBody>
      </p:sp>
      <p:pic>
        <p:nvPicPr>
          <p:cNvPr id="4" name="Content Placeholder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646368" y="5013176"/>
            <a:ext cx="4256944" cy="1608179"/>
          </a:xfrm>
        </p:spPr>
      </p:pic>
      <p:graphicFrame>
        <p:nvGraphicFramePr>
          <p:cNvPr id="6" name="Diagrama 5"/>
          <p:cNvGraphicFramePr/>
          <p:nvPr>
            <p:extLst>
              <p:ext uri="{D42A27DB-BD31-4B8C-83A1-F6EECF244321}">
                <p14:modId xmlns:p14="http://schemas.microsoft.com/office/powerpoint/2010/main" val="4119082694"/>
              </p:ext>
            </p:extLst>
          </p:nvPr>
        </p:nvGraphicFramePr>
        <p:xfrm>
          <a:off x="1775520" y="2852936"/>
          <a:ext cx="7488832" cy="23579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483953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664" y="1341929"/>
            <a:ext cx="12000000" cy="430887"/>
          </a:xfrm>
        </p:spPr>
        <p:txBody>
          <a:bodyPr>
            <a:normAutofit fontScale="90000"/>
          </a:bodyPr>
          <a:lstStyle/>
          <a:p>
            <a:r>
              <a:rPr lang="es-AR" sz="4533" b="1" dirty="0"/>
              <a:t>Niveles de Prueba: Prueba de Unidad</a:t>
            </a:r>
          </a:p>
        </p:txBody>
      </p:sp>
      <p:sp>
        <p:nvSpPr>
          <p:cNvPr id="6" name="Content Placeholder 5"/>
          <p:cNvSpPr>
            <a:spLocks noGrp="1"/>
          </p:cNvSpPr>
          <p:nvPr>
            <p:ph idx="1"/>
          </p:nvPr>
        </p:nvSpPr>
        <p:spPr>
          <a:xfrm>
            <a:off x="839416" y="2492896"/>
            <a:ext cx="10369152" cy="2952328"/>
          </a:xfrm>
        </p:spPr>
        <p:txBody>
          <a:bodyPr/>
          <a:lstStyle/>
          <a:p>
            <a:r>
              <a:rPr lang="es-AR" dirty="0"/>
              <a:t>Se prueba cada componente tras su realización/construcción. </a:t>
            </a:r>
          </a:p>
          <a:p>
            <a:r>
              <a:rPr lang="es-AR" dirty="0"/>
              <a:t>Solo se prueban componentes individuales.</a:t>
            </a:r>
          </a:p>
          <a:p>
            <a:r>
              <a:rPr lang="es-AR" dirty="0"/>
              <a:t> Cada componente es probado de forma independiente</a:t>
            </a:r>
          </a:p>
          <a:p>
            <a:r>
              <a:rPr lang="es-AR" dirty="0"/>
              <a:t>Se produce con acceso al código bajo pruebas y con el apoyo del entorno de desarrollo, tales como un </a:t>
            </a:r>
            <a:r>
              <a:rPr lang="es-AR" dirty="0" err="1"/>
              <a:t>framework</a:t>
            </a:r>
            <a:r>
              <a:rPr lang="es-AR" dirty="0"/>
              <a:t> de pruebas unitarias o herramientas de depuración.</a:t>
            </a:r>
          </a:p>
          <a:p>
            <a:r>
              <a:rPr lang="es-AR" dirty="0"/>
              <a:t>Los errores se suelen reparar tan pronto como se encuentran, sin constancia oficial de los incidentes.</a:t>
            </a:r>
          </a:p>
        </p:txBody>
      </p:sp>
      <p:sp>
        <p:nvSpPr>
          <p:cNvPr id="3" name="Slide Number Placeholder 2"/>
          <p:cNvSpPr>
            <a:spLocks noGrp="1"/>
          </p:cNvSpPr>
          <p:nvPr>
            <p:ph type="sldNum" sz="quarter" idx="12"/>
          </p:nvPr>
        </p:nvSpPr>
        <p:spPr/>
        <p:txBody>
          <a:bodyPr/>
          <a:lstStyle/>
          <a:p>
            <a:pPr>
              <a:defRPr/>
            </a:pPr>
            <a:fld id="{705137B5-178B-4D4C-9FB5-2B04ED0AE6AA}" type="slidenum">
              <a:rPr lang="en-US" smtClean="0"/>
              <a:pPr>
                <a:defRPr/>
              </a:pPr>
              <a:t>97</a:t>
            </a:fld>
            <a:endParaRPr lang="en-US"/>
          </a:p>
        </p:txBody>
      </p:sp>
    </p:spTree>
    <p:extLst>
      <p:ext uri="{BB962C8B-B14F-4D97-AF65-F5344CB8AC3E}">
        <p14:creationId xmlns:p14="http://schemas.microsoft.com/office/powerpoint/2010/main" val="38753632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AR" sz="4533" b="1" dirty="0"/>
              <a:t>Niveles de Prueba: Prueba de Integración</a:t>
            </a:r>
          </a:p>
        </p:txBody>
      </p:sp>
      <p:sp>
        <p:nvSpPr>
          <p:cNvPr id="3" name="Slide Number Placeholder 2"/>
          <p:cNvSpPr>
            <a:spLocks noGrp="1"/>
          </p:cNvSpPr>
          <p:nvPr>
            <p:ph type="sldNum" sz="quarter" idx="12"/>
          </p:nvPr>
        </p:nvSpPr>
        <p:spPr/>
        <p:txBody>
          <a:bodyPr/>
          <a:lstStyle/>
          <a:p>
            <a:pPr>
              <a:defRPr/>
            </a:pPr>
            <a:fld id="{705137B5-178B-4D4C-9FB5-2B04ED0AE6AA}" type="slidenum">
              <a:rPr lang="en-US" smtClean="0"/>
              <a:pPr>
                <a:defRPr/>
              </a:pPr>
              <a:t>98</a:t>
            </a:fld>
            <a:endParaRPr lang="en-US"/>
          </a:p>
        </p:txBody>
      </p:sp>
      <p:sp>
        <p:nvSpPr>
          <p:cNvPr id="2" name="Content Placeholder 1"/>
          <p:cNvSpPr>
            <a:spLocks noGrp="1"/>
          </p:cNvSpPr>
          <p:nvPr>
            <p:ph idx="1"/>
          </p:nvPr>
        </p:nvSpPr>
        <p:spPr>
          <a:xfrm>
            <a:off x="335360" y="1772816"/>
            <a:ext cx="11233248" cy="4771728"/>
          </a:xfrm>
        </p:spPr>
        <p:txBody>
          <a:bodyPr>
            <a:normAutofit fontScale="92500" lnSpcReduction="10000"/>
          </a:bodyPr>
          <a:lstStyle/>
          <a:p>
            <a:r>
              <a:rPr lang="es-AR" sz="2800" dirty="0"/>
              <a:t>Test orientado a verificar que las partes de un sistema que funcionan bien aisladamente, también lo hacen en conjunto </a:t>
            </a:r>
          </a:p>
          <a:p>
            <a:r>
              <a:rPr lang="es-AR" sz="2800" dirty="0"/>
              <a:t>Cualquier estrategia de prueba de versión o de integración debe ser </a:t>
            </a:r>
            <a:r>
              <a:rPr lang="es-AR" sz="2800" u="sng" dirty="0"/>
              <a:t>incremental</a:t>
            </a:r>
            <a:r>
              <a:rPr lang="es-AR" sz="2800" dirty="0"/>
              <a:t>, para lo que existen dos esquemas principales:</a:t>
            </a:r>
          </a:p>
          <a:p>
            <a:pPr lvl="1"/>
            <a:r>
              <a:rPr lang="es-AR" sz="2000" dirty="0"/>
              <a:t>•Integración de arriba hacia abajo (top-</a:t>
            </a:r>
            <a:r>
              <a:rPr lang="es-AR" sz="2000" dirty="0" err="1"/>
              <a:t>down</a:t>
            </a:r>
            <a:r>
              <a:rPr lang="es-AR" sz="2000" dirty="0"/>
              <a:t>)</a:t>
            </a:r>
          </a:p>
          <a:p>
            <a:pPr lvl="1"/>
            <a:r>
              <a:rPr lang="es-AR" sz="2000" dirty="0"/>
              <a:t>•Integración de abajo hacia arriba (</a:t>
            </a:r>
            <a:r>
              <a:rPr lang="es-AR" sz="2000" dirty="0" err="1"/>
              <a:t>bottom</a:t>
            </a:r>
            <a:r>
              <a:rPr lang="es-AR" sz="2000" dirty="0"/>
              <a:t>-up).</a:t>
            </a:r>
          </a:p>
          <a:p>
            <a:r>
              <a:rPr lang="es-AR" sz="2800" dirty="0"/>
              <a:t>Lo ideal es una combinación de ambos esquemas.</a:t>
            </a:r>
          </a:p>
          <a:p>
            <a:r>
              <a:rPr lang="es-AR" sz="2800" dirty="0"/>
              <a:t>Tener en cuenta que los módulos críticos deben ser probados lo más tempranamente posible.</a:t>
            </a:r>
          </a:p>
          <a:p>
            <a:r>
              <a:rPr lang="es-AR" sz="2800" dirty="0"/>
              <a:t>Los puntos clave del test de integración son simples:</a:t>
            </a:r>
          </a:p>
          <a:p>
            <a:pPr lvl="1"/>
            <a:r>
              <a:rPr lang="es-AR" sz="2000" dirty="0"/>
              <a:t>Conectar de a poco las partes más complejas</a:t>
            </a:r>
          </a:p>
          <a:p>
            <a:pPr lvl="1"/>
            <a:r>
              <a:rPr lang="es-AR" sz="2000" dirty="0"/>
              <a:t>Minimizar la necesidad de programas auxiliares</a:t>
            </a:r>
          </a:p>
          <a:p>
            <a:endParaRPr lang="es-AR" sz="2000" dirty="0"/>
          </a:p>
        </p:txBody>
      </p:sp>
    </p:spTree>
    <p:extLst>
      <p:ext uri="{BB962C8B-B14F-4D97-AF65-F5344CB8AC3E}">
        <p14:creationId xmlns:p14="http://schemas.microsoft.com/office/powerpoint/2010/main" val="19119661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AR" sz="4533" b="1" dirty="0"/>
              <a:t>Niveles de Prueba: Prueba de Sistema</a:t>
            </a:r>
          </a:p>
        </p:txBody>
      </p:sp>
      <p:sp>
        <p:nvSpPr>
          <p:cNvPr id="3" name="Slide Number Placeholder 2"/>
          <p:cNvSpPr>
            <a:spLocks noGrp="1"/>
          </p:cNvSpPr>
          <p:nvPr>
            <p:ph type="sldNum" sz="quarter" idx="12"/>
          </p:nvPr>
        </p:nvSpPr>
        <p:spPr/>
        <p:txBody>
          <a:bodyPr/>
          <a:lstStyle/>
          <a:p>
            <a:pPr>
              <a:defRPr/>
            </a:pPr>
            <a:fld id="{705137B5-178B-4D4C-9FB5-2B04ED0AE6AA}" type="slidenum">
              <a:rPr lang="en-US" smtClean="0"/>
              <a:pPr>
                <a:defRPr/>
              </a:pPr>
              <a:t>99</a:t>
            </a:fld>
            <a:endParaRPr lang="en-US"/>
          </a:p>
        </p:txBody>
      </p:sp>
      <p:sp>
        <p:nvSpPr>
          <p:cNvPr id="2" name="Content Placeholder 1"/>
          <p:cNvSpPr>
            <a:spLocks noGrp="1"/>
          </p:cNvSpPr>
          <p:nvPr>
            <p:ph idx="1"/>
          </p:nvPr>
        </p:nvSpPr>
        <p:spPr>
          <a:xfrm>
            <a:off x="839416" y="1916832"/>
            <a:ext cx="10900880" cy="3672408"/>
          </a:xfrm>
        </p:spPr>
        <p:txBody>
          <a:bodyPr>
            <a:normAutofit/>
          </a:bodyPr>
          <a:lstStyle/>
          <a:p>
            <a:r>
              <a:rPr lang="es-AR" sz="2400" dirty="0"/>
              <a:t>Es la prueba realizada cuando una aplicación esta funcionando como un todo (Prueba de la construcción Final).</a:t>
            </a:r>
          </a:p>
          <a:p>
            <a:r>
              <a:rPr lang="es-AR" sz="2400" dirty="0"/>
              <a:t>Trata de determinar si el sistema en su globalidad opera satisfactoriamente (recuperación de fallas, seguridad y protección, stress, performance, etc.)</a:t>
            </a:r>
          </a:p>
          <a:p>
            <a:r>
              <a:rPr lang="es-AR" sz="2400" dirty="0"/>
              <a:t>El entorno de prueba debe corresponder al entorno de producción tanto como sea posible para reducir al mínimo el riesgo de incidentes debidos al ambiente específicamente y que no se encontraron en las pruebas. </a:t>
            </a:r>
          </a:p>
          <a:p>
            <a:r>
              <a:rPr lang="es-AR" sz="2400" dirty="0"/>
              <a:t>Deben investigar tanto requerimientos funcionales y no funcionales del sistema. </a:t>
            </a:r>
          </a:p>
        </p:txBody>
      </p:sp>
    </p:spTree>
    <p:extLst>
      <p:ext uri="{BB962C8B-B14F-4D97-AF65-F5344CB8AC3E}">
        <p14:creationId xmlns:p14="http://schemas.microsoft.com/office/powerpoint/2010/main" val="3518508170"/>
      </p:ext>
    </p:extLst>
  </p:cSld>
  <p:clrMapOvr>
    <a:masterClrMapping/>
  </p:clrMapOvr>
</p:sld>
</file>

<file path=ppt/theme/theme1.xml><?xml version="1.0" encoding="utf-8"?>
<a:theme xmlns:a="http://schemas.openxmlformats.org/drawingml/2006/main" name="Ministerio de Producció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Mod val="75000"/>
          </a:schemeClr>
        </a:solidFill>
      </a:spPr>
      <a:bodyPr lIns="11431" tIns="333223" rIns="11430" bIns="333221" spcCol="1270" anchor="ctr"/>
      <a:lstStyle>
        <a:defPPr algn="ctr" defTabSz="800100">
          <a:lnSpc>
            <a:spcPct val="90000"/>
          </a:lnSpc>
          <a:spcAft>
            <a:spcPct val="35000"/>
          </a:spcAft>
          <a:defRPr sz="1800"/>
        </a:defPPr>
      </a:lstStyle>
      <a: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a:style>
    </a:sp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13445</TotalTime>
  <Words>7136</Words>
  <Application>Microsoft Office PowerPoint</Application>
  <PresentationFormat>Panorámica</PresentationFormat>
  <Paragraphs>1382</Paragraphs>
  <Slides>161</Slides>
  <Notes>62</Notes>
  <HiddenSlides>0</HiddenSlides>
  <MMClips>0</MMClips>
  <ScaleCrop>false</ScaleCrop>
  <HeadingPairs>
    <vt:vector size="8" baseType="variant">
      <vt:variant>
        <vt:lpstr>Fuentes usadas</vt:lpstr>
      </vt:variant>
      <vt:variant>
        <vt:i4>22</vt:i4>
      </vt:variant>
      <vt:variant>
        <vt:lpstr>Tema</vt:lpstr>
      </vt:variant>
      <vt:variant>
        <vt:i4>1</vt:i4>
      </vt:variant>
      <vt:variant>
        <vt:lpstr>Servidores OLE incrustados</vt:lpstr>
      </vt:variant>
      <vt:variant>
        <vt:i4>3</vt:i4>
      </vt:variant>
      <vt:variant>
        <vt:lpstr>Títulos de diapositiva</vt:lpstr>
      </vt:variant>
      <vt:variant>
        <vt:i4>161</vt:i4>
      </vt:variant>
    </vt:vector>
  </HeadingPairs>
  <TitlesOfParts>
    <vt:vector size="187" baseType="lpstr">
      <vt:lpstr>MS PGothic</vt:lpstr>
      <vt:lpstr>MS PGothic</vt:lpstr>
      <vt:lpstr>Andy MT</vt:lpstr>
      <vt:lpstr>AR CENA</vt:lpstr>
      <vt:lpstr>Arial</vt:lpstr>
      <vt:lpstr>Arial Rounded MT Bold</vt:lpstr>
      <vt:lpstr>Berlin Sans FB</vt:lpstr>
      <vt:lpstr>Calibri</vt:lpstr>
      <vt:lpstr>Corbel</vt:lpstr>
      <vt:lpstr>Ergoe</vt:lpstr>
      <vt:lpstr>Franklin Gothic Book</vt:lpstr>
      <vt:lpstr>Garamond</vt:lpstr>
      <vt:lpstr>Humanst521 BT</vt:lpstr>
      <vt:lpstr>Neo Sans Intel</vt:lpstr>
      <vt:lpstr>Pristina</vt:lpstr>
      <vt:lpstr>Segoe UI Semilight</vt:lpstr>
      <vt:lpstr>Symbol</vt:lpstr>
      <vt:lpstr>Tahoma</vt:lpstr>
      <vt:lpstr>Times New Roman</vt:lpstr>
      <vt:lpstr>Verdana</vt:lpstr>
      <vt:lpstr>Wingdings</vt:lpstr>
      <vt:lpstr>Wingdings 2</vt:lpstr>
      <vt:lpstr>Ministerio de Producción</vt:lpstr>
      <vt:lpstr>Clip</vt:lpstr>
      <vt:lpstr>Galería de imágenes de Microsoft</vt:lpstr>
      <vt:lpstr>Imagen</vt:lpstr>
      <vt:lpstr>Presentación de PowerPoint</vt:lpstr>
      <vt:lpstr>Módulo de Desarrollo de Software</vt:lpstr>
      <vt:lpstr>Capacidades Profesionales a las que contribuye el  Módulo de Desarrollo de Software</vt:lpstr>
      <vt:lpstr>Objetivos de Aprendizaje del Módulo de Desarrollo de Software</vt:lpstr>
      <vt:lpstr>¿Cuando pensamos en Software… en qué pensamos?</vt:lpstr>
      <vt:lpstr>Definición de Software</vt:lpstr>
      <vt:lpstr>¿Y dónde encontramos software?</vt:lpstr>
      <vt:lpstr>Conclusión….</vt:lpstr>
      <vt:lpstr>Ingeniería de Software: disciplinas principales</vt:lpstr>
      <vt:lpstr>Módulo de Desarrollo de Software en Contexto</vt:lpstr>
      <vt:lpstr>Presentación de PowerPoint</vt:lpstr>
      <vt:lpstr>Definición de un Proceso de Software</vt:lpstr>
      <vt:lpstr>Definido (inspirados en las líneas de producción)</vt:lpstr>
      <vt:lpstr>Empírico</vt:lpstr>
      <vt:lpstr>Ciclos de Vida</vt:lpstr>
      <vt:lpstr>Clasificación de los Modelos de Proceso o Ciclos de Vida</vt:lpstr>
      <vt:lpstr>En los extremos….</vt:lpstr>
      <vt:lpstr>Algunos Modelos de Proceso o Ciclos de vida</vt:lpstr>
      <vt:lpstr>Cascada</vt:lpstr>
      <vt:lpstr>Cascada con Subproyectos</vt:lpstr>
      <vt:lpstr>Incremental</vt:lpstr>
      <vt:lpstr>Iterativo</vt:lpstr>
      <vt:lpstr>Requerimientos </vt:lpstr>
      <vt:lpstr>Presentación de PowerPoint</vt:lpstr>
      <vt:lpstr>Presentación de PowerPoint</vt:lpstr>
      <vt:lpstr>Presentación de PowerPoint</vt:lpstr>
      <vt:lpstr>Dominios involucrados en el desarrollo de Software</vt:lpstr>
      <vt:lpstr>Presentación de PowerPoint</vt:lpstr>
      <vt:lpstr>Presentación de PowerPoint</vt:lpstr>
      <vt:lpstr>Problemas más comunes…</vt:lpstr>
      <vt:lpstr>Un enfoque ágil para el tratamiento de los Requerimientos </vt:lpstr>
      <vt:lpstr>El cara-a-cara permite que fluya información  vocal, subvocal, gestual con realimentación rápida.</vt:lpstr>
      <vt:lpstr>Historias de Usuario  (User Stories)</vt:lpstr>
      <vt:lpstr>Las tres “C” de una Historia de Usuario</vt:lpstr>
      <vt:lpstr>Sintaxis recomendada  para escribir Historias de Usuario</vt:lpstr>
      <vt:lpstr>Historias que entregan valor…</vt:lpstr>
      <vt:lpstr>Ejemplo: Historia de Usuario (User Story)para un software de un GPS</vt:lpstr>
      <vt:lpstr>Presentación de PowerPoint</vt:lpstr>
      <vt:lpstr>INVEST - Características de una Historia de Usuario </vt:lpstr>
      <vt:lpstr>Planificar Proyectos de Software</vt:lpstr>
      <vt:lpstr>¿Qué es un proyecto?</vt:lpstr>
      <vt:lpstr>Proyecto: Características</vt:lpstr>
      <vt:lpstr>¿Qué es el plan de proyecto? </vt:lpstr>
      <vt:lpstr>¿Qué es un plan de proyecto?</vt:lpstr>
      <vt:lpstr>Definición del Alcance</vt:lpstr>
      <vt:lpstr>Relación: Ciclo de Vida del Proyecto  y del Producto</vt:lpstr>
      <vt:lpstr>¿Por qué planificamos?</vt:lpstr>
      <vt:lpstr>La planificación en el contexto de los procesos de control definido </vt:lpstr>
      <vt:lpstr>¿Porqué falla la planificación tradicional?</vt:lpstr>
      <vt:lpstr>¿Qué hace a la planificación ágil?</vt:lpstr>
      <vt:lpstr>Principios de Planificación Ágil que propones SCRUM</vt:lpstr>
      <vt:lpstr>Estimaciones</vt:lpstr>
      <vt:lpstr>¿Qué es estimar?</vt:lpstr>
      <vt:lpstr>Estimaciones en el software: consideraciones</vt:lpstr>
      <vt:lpstr>¿De dónde vienen los errores de estimación?</vt:lpstr>
      <vt:lpstr>Estimaciones de Software en Procesos de Control Definidos </vt:lpstr>
      <vt:lpstr>Métodos de Estimación</vt:lpstr>
      <vt:lpstr>Juicio experto: Puro</vt:lpstr>
      <vt:lpstr>Juicio de Experto</vt:lpstr>
      <vt:lpstr>Juicio experto: Wideband Delphi</vt:lpstr>
      <vt:lpstr>Mecánica del Wideband Delphi</vt:lpstr>
      <vt:lpstr>Analogía</vt:lpstr>
      <vt:lpstr>Incertidumbre en las Estimaciones</vt:lpstr>
      <vt:lpstr>Estimaciones en ambientes ágiles</vt:lpstr>
      <vt:lpstr>Presentación de PowerPoint</vt:lpstr>
      <vt:lpstr>Estimación Relativa</vt:lpstr>
      <vt:lpstr>Tamaño Vs. Esfuerzo</vt:lpstr>
      <vt:lpstr>¿Y qué hacemos con el tamaño!???</vt:lpstr>
      <vt:lpstr>Estimación con Story Points (Puntos de Historia)  </vt:lpstr>
      <vt:lpstr>Poker Planning</vt:lpstr>
      <vt:lpstr>Conceptos del Poker Planning</vt:lpstr>
      <vt:lpstr>Serie de Fibonacci (¿se acuerdan?)</vt:lpstr>
      <vt:lpstr>Estimación como esfuerzo colaborativo basado en la experiencia</vt:lpstr>
      <vt:lpstr>¿Cómo “decodificar” las estimaciones?</vt:lpstr>
      <vt:lpstr>Derivar duración en un proyecto ágil</vt:lpstr>
      <vt:lpstr>Consideraciones finales sobre las estimaciones Ágiles</vt:lpstr>
      <vt:lpstr>Revisiones Técnicas en el Software</vt:lpstr>
      <vt:lpstr>Objetivos</vt:lpstr>
      <vt:lpstr>Ventajas de las Revisiones Técnicas</vt:lpstr>
      <vt:lpstr>Directrices para la Revisión Técnica</vt:lpstr>
      <vt:lpstr>Ejemplo de artefactos y revisores sugeridos</vt:lpstr>
      <vt:lpstr>¿Por qué existen las fallas?</vt:lpstr>
      <vt:lpstr>Fallas en el Software</vt:lpstr>
      <vt:lpstr>Revisiones Técnicas – Inspección de Software</vt:lpstr>
      <vt:lpstr>Inspecciones de Software</vt:lpstr>
      <vt:lpstr>Presentación de PowerPoint</vt:lpstr>
      <vt:lpstr>Inspección de Software: Roles</vt:lpstr>
      <vt:lpstr>Inspección de Software</vt:lpstr>
      <vt:lpstr>Puntos Clave</vt:lpstr>
      <vt:lpstr>Pruebas de Software</vt:lpstr>
      <vt:lpstr>Definición de Prueba de software</vt:lpstr>
      <vt:lpstr>Testing exitoso…</vt:lpstr>
      <vt:lpstr>Principios del Testing</vt:lpstr>
      <vt:lpstr>Tipos de Pruebas</vt:lpstr>
      <vt:lpstr>Tipos de Pruebas</vt:lpstr>
      <vt:lpstr>Niveles de Prueba</vt:lpstr>
      <vt:lpstr>Niveles de Prueba: Prueba de Unidad</vt:lpstr>
      <vt:lpstr>Niveles de Prueba: Prueba de Integración</vt:lpstr>
      <vt:lpstr>Niveles de Prueba: Prueba de Sistema</vt:lpstr>
      <vt:lpstr>Niveles de Prueba: Prueba de Aceptación </vt:lpstr>
      <vt:lpstr>El Proceso de Prueba de Software</vt:lpstr>
      <vt:lpstr>Presentación de PowerPoint</vt:lpstr>
      <vt:lpstr>Presentación de PowerPoint</vt:lpstr>
      <vt:lpstr>El Proceso de Prueba de Software</vt:lpstr>
      <vt:lpstr>El Proceso de Prueba de Software</vt:lpstr>
      <vt:lpstr>¿Cuánto testing es suficiente? </vt:lpstr>
      <vt:lpstr>¿Cuándo dejar de probar?</vt:lpstr>
      <vt:lpstr>Administración de Configuración de Software (ACS)</vt:lpstr>
      <vt:lpstr>El Software</vt:lpstr>
      <vt:lpstr>La Administración de Configuración del Software</vt:lpstr>
      <vt:lpstr>Integridad del Producto</vt:lpstr>
      <vt:lpstr>El software</vt:lpstr>
      <vt:lpstr>La evolución del software</vt:lpstr>
      <vt:lpstr>Problemas</vt:lpstr>
      <vt:lpstr>Problemas en el manejo de componentes</vt:lpstr>
      <vt:lpstr>La configuración</vt:lpstr>
      <vt:lpstr>¿Qué es un Repositorio?</vt:lpstr>
      <vt:lpstr>Modelo de Check in - Check Out</vt:lpstr>
      <vt:lpstr>Repositorios</vt:lpstr>
      <vt:lpstr>Ítem de Configuración</vt:lpstr>
      <vt:lpstr>Algunos ejemplos de CI</vt:lpstr>
      <vt:lpstr>Versión</vt:lpstr>
      <vt:lpstr>Variante</vt:lpstr>
      <vt:lpstr>Evolución de una configuración</vt:lpstr>
      <vt:lpstr>Líneas Base</vt:lpstr>
      <vt:lpstr>Representación de Líneas Base</vt:lpstr>
      <vt:lpstr>El Comité de Control de Cambios</vt:lpstr>
      <vt:lpstr>Actividades Fundamentales de la Administración de Configuración de Software </vt:lpstr>
      <vt:lpstr>Presentación de PowerPoint</vt:lpstr>
      <vt:lpstr>Productos</vt:lpstr>
      <vt:lpstr>Mejores Prácticas en la Gestión de  Configuración de Software</vt:lpstr>
      <vt:lpstr>Filosofía Ágil</vt:lpstr>
      <vt:lpstr>¿Qué es Ágil?</vt:lpstr>
      <vt:lpstr>Manifiesto Ágil: Valores</vt:lpstr>
      <vt:lpstr>Los 12 principios del Manifiesto Ágil</vt:lpstr>
      <vt:lpstr>La actitud Ágil se focaliza en:</vt:lpstr>
      <vt:lpstr>SCRUM</vt:lpstr>
      <vt:lpstr>El framework SCRUM</vt:lpstr>
      <vt:lpstr>Valores de SCRUM</vt:lpstr>
      <vt:lpstr>Cimientos de  Scrum</vt:lpstr>
      <vt:lpstr>Presentación de PowerPoint</vt:lpstr>
      <vt:lpstr>Product Owner</vt:lpstr>
      <vt:lpstr>Scrum Master</vt:lpstr>
      <vt:lpstr>Equipo Scrum</vt:lpstr>
      <vt:lpstr>Story time, reconfigura el Product Backlog </vt:lpstr>
      <vt:lpstr>Artefactos: Product Backlog</vt:lpstr>
      <vt:lpstr>Presentación de PowerPoint</vt:lpstr>
      <vt:lpstr>Presentación de PowerPoint</vt:lpstr>
      <vt:lpstr>Cada Sprint tiene su  Sprint Backlog</vt:lpstr>
      <vt:lpstr>Artefacto: Sprint Backlog </vt:lpstr>
      <vt:lpstr>Ejecución del Sprint</vt:lpstr>
      <vt:lpstr>Presentación de PowerPoint</vt:lpstr>
      <vt:lpstr>Artefacto:  Versión del Producto</vt:lpstr>
      <vt:lpstr>Presentación de PowerPoint</vt:lpstr>
      <vt:lpstr>Extreme Programming</vt:lpstr>
      <vt:lpstr>Programación Extrema (Extreme Programming)</vt:lpstr>
      <vt:lpstr>XP: Prácticas (Extreme Programming)</vt:lpstr>
      <vt:lpstr>Fortalezas de Extreme Programming</vt:lpstr>
      <vt:lpstr>Test Driven Development (Desarrollo Conducido por Pruebas)</vt:lpstr>
      <vt:lpstr>Test Driven Development</vt:lpstr>
      <vt:lpstr>Razones para utilizar TDD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Judith Meles</dc:creator>
  <cp:lastModifiedBy>Judith Meles</cp:lastModifiedBy>
  <cp:revision>832</cp:revision>
  <dcterms:created xsi:type="dcterms:W3CDTF">2016-03-29T13:37:48Z</dcterms:created>
  <dcterms:modified xsi:type="dcterms:W3CDTF">2017-03-03T19:41:00Z</dcterms:modified>
</cp:coreProperties>
</file>